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handoutMasterIdLst>
    <p:handoutMasterId r:id="rId18"/>
  </p:handoutMasterIdLst>
  <p:sldIdLst>
    <p:sldId id="257" r:id="rId4"/>
    <p:sldId id="258" r:id="rId5"/>
    <p:sldId id="262" r:id="rId6"/>
    <p:sldId id="276" r:id="rId7"/>
    <p:sldId id="278" r:id="rId8"/>
    <p:sldId id="277" r:id="rId9"/>
    <p:sldId id="284" r:id="rId10"/>
    <p:sldId id="273" r:id="rId11"/>
    <p:sldId id="279" r:id="rId12"/>
    <p:sldId id="280" r:id="rId13"/>
    <p:sldId id="281" r:id="rId14"/>
    <p:sldId id="282" r:id="rId15"/>
    <p:sldId id="283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Huff" initials="AH" lastIdx="9" clrIdx="0">
    <p:extLst/>
  </p:cmAuthor>
  <p:cmAuthor id="2" name="Tyler Mullen" initials="T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6CA3"/>
    <a:srgbClr val="162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88" autoAdjust="0"/>
  </p:normalViewPr>
  <p:slideViewPr>
    <p:cSldViewPr snapToGrid="0" snapToObjects="1">
      <p:cViewPr>
        <p:scale>
          <a:sx n="57" d="100"/>
          <a:sy n="57" d="100"/>
        </p:scale>
        <p:origin x="-173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C2F6F-3591-4385-B3E0-2E957A483A57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AF6CD0-1EED-47C5-AB7B-821753B635D0}">
      <dgm:prSet phldrT="[Text]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INTRODUCTION</a:t>
          </a:r>
          <a:endParaRPr lang="en-US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E9F5224-6324-4BB8-A43A-14D05659F83D}" type="parTrans" cxnId="{D472866F-DD23-49C4-B047-8DE17375454D}">
      <dgm:prSet/>
      <dgm:spPr/>
      <dgm:t>
        <a:bodyPr/>
        <a:lstStyle/>
        <a:p>
          <a:endParaRPr lang="en-US"/>
        </a:p>
      </dgm:t>
    </dgm:pt>
    <dgm:pt modelId="{4ABC08A6-B097-4F46-938E-4A4E8CD8BFCC}" type="sibTrans" cxnId="{D472866F-DD23-49C4-B047-8DE17375454D}">
      <dgm:prSet/>
      <dgm:spPr/>
      <dgm:t>
        <a:bodyPr/>
        <a:lstStyle/>
        <a:p>
          <a:endParaRPr lang="en-US"/>
        </a:p>
      </dgm:t>
    </dgm:pt>
    <dgm:pt modelId="{C03EAAAE-1BF3-44EA-91CF-C05749A5679B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BATTERY MANUFACTURING PROCESS</a:t>
          </a:r>
          <a:endParaRPr lang="en-US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AFA5416-9281-4DFB-8907-0EC3F17C495D}" type="parTrans" cxnId="{EE0221FE-D7A5-49BE-901C-FC479BFA6AF7}">
      <dgm:prSet/>
      <dgm:spPr/>
      <dgm:t>
        <a:bodyPr/>
        <a:lstStyle/>
        <a:p>
          <a:endParaRPr lang="en-US"/>
        </a:p>
      </dgm:t>
    </dgm:pt>
    <dgm:pt modelId="{1E52B57C-BE62-4C40-A0F7-7D094A84A544}" type="sibTrans" cxnId="{EE0221FE-D7A5-49BE-901C-FC479BFA6AF7}">
      <dgm:prSet/>
      <dgm:spPr/>
      <dgm:t>
        <a:bodyPr/>
        <a:lstStyle/>
        <a:p>
          <a:endParaRPr lang="en-US"/>
        </a:p>
      </dgm:t>
    </dgm:pt>
    <dgm:pt modelId="{767AF057-E7E9-4184-B7D8-4E7BDD308C2E}">
      <dgm:prSet phldrT="[Text]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INDUSTRY </a:t>
          </a:r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OVERVIEW</a:t>
          </a:r>
          <a:endParaRPr lang="en-US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E7F3559-ECEA-430C-BA0D-0E2456FA9790}" type="parTrans" cxnId="{DFCE4A15-269A-4E5F-9D7A-792AF326EAD7}">
      <dgm:prSet/>
      <dgm:spPr/>
      <dgm:t>
        <a:bodyPr/>
        <a:lstStyle/>
        <a:p>
          <a:endParaRPr lang="en-US"/>
        </a:p>
      </dgm:t>
    </dgm:pt>
    <dgm:pt modelId="{FCC5C09C-33D7-45BD-AD6C-1FC1EBEB9A5F}" type="sibTrans" cxnId="{DFCE4A15-269A-4E5F-9D7A-792AF326EAD7}">
      <dgm:prSet/>
      <dgm:spPr/>
      <dgm:t>
        <a:bodyPr/>
        <a:lstStyle/>
        <a:p>
          <a:endParaRPr lang="en-US"/>
        </a:p>
      </dgm:t>
    </dgm:pt>
    <dgm:pt modelId="{4F527BED-6872-4F79-ADA5-DB5B82602ED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THINGS TO CONSIDER</a:t>
          </a:r>
          <a:endParaRPr lang="en-US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05494F-6EA8-4550-804B-BEE7D40EEEDE}" type="parTrans" cxnId="{4A3CEA6D-7C15-40FA-BE2A-783BA6D90FE7}">
      <dgm:prSet/>
      <dgm:spPr/>
      <dgm:t>
        <a:bodyPr/>
        <a:lstStyle/>
        <a:p>
          <a:endParaRPr lang="en-US"/>
        </a:p>
      </dgm:t>
    </dgm:pt>
    <dgm:pt modelId="{E06B1415-988C-452A-B1DB-EC4FD42B61C9}" type="sibTrans" cxnId="{4A3CEA6D-7C15-40FA-BE2A-783BA6D90FE7}">
      <dgm:prSet/>
      <dgm:spPr/>
      <dgm:t>
        <a:bodyPr/>
        <a:lstStyle/>
        <a:p>
          <a:endParaRPr lang="en-US"/>
        </a:p>
      </dgm:t>
    </dgm:pt>
    <dgm:pt modelId="{818922D9-1E79-4069-849C-F3F4D040ED58}">
      <dgm:prSet phldrT="[Text]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CONCLUSION &amp; DISCUSSION</a:t>
          </a:r>
          <a:endParaRPr lang="en-US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AB94435-37C3-4F5F-ABB3-AD0D3064DA11}" type="parTrans" cxnId="{61497FAA-1688-45CC-84E1-37496BF71250}">
      <dgm:prSet/>
      <dgm:spPr/>
      <dgm:t>
        <a:bodyPr/>
        <a:lstStyle/>
        <a:p>
          <a:endParaRPr lang="en-US"/>
        </a:p>
      </dgm:t>
    </dgm:pt>
    <dgm:pt modelId="{2ED62FDF-E20A-4B51-8033-51C9A6B369E9}" type="sibTrans" cxnId="{61497FAA-1688-45CC-84E1-37496BF71250}">
      <dgm:prSet/>
      <dgm:spPr/>
      <dgm:t>
        <a:bodyPr/>
        <a:lstStyle/>
        <a:p>
          <a:endParaRPr lang="en-US"/>
        </a:p>
      </dgm:t>
    </dgm:pt>
    <dgm:pt modelId="{38A2C153-BCEF-4C88-827D-3E56FFCF11B2}" type="pres">
      <dgm:prSet presAssocID="{D41C2F6F-3591-4385-B3E0-2E957A483A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3D2A0C-D808-497D-A6F3-C6192669EAC0}" type="pres">
      <dgm:prSet presAssocID="{818922D9-1E79-4069-849C-F3F4D040ED58}" presName="boxAndChildren" presStyleCnt="0"/>
      <dgm:spPr/>
    </dgm:pt>
    <dgm:pt modelId="{579D2C01-8572-41BC-AF7B-AEB3B12F30D5}" type="pres">
      <dgm:prSet presAssocID="{818922D9-1E79-4069-849C-F3F4D040ED58}" presName="parentTextBox" presStyleLbl="node1" presStyleIdx="0" presStyleCnt="5"/>
      <dgm:spPr/>
      <dgm:t>
        <a:bodyPr/>
        <a:lstStyle/>
        <a:p>
          <a:endParaRPr lang="en-US"/>
        </a:p>
      </dgm:t>
    </dgm:pt>
    <dgm:pt modelId="{1E0BE0D2-14F9-41A9-88CA-647B93F06D22}" type="pres">
      <dgm:prSet presAssocID="{E06B1415-988C-452A-B1DB-EC4FD42B61C9}" presName="sp" presStyleCnt="0"/>
      <dgm:spPr/>
    </dgm:pt>
    <dgm:pt modelId="{005A04C4-9C70-4170-8232-95620189E3EF}" type="pres">
      <dgm:prSet presAssocID="{4F527BED-6872-4F79-ADA5-DB5B82602ED1}" presName="arrowAndChildren" presStyleCnt="0"/>
      <dgm:spPr/>
    </dgm:pt>
    <dgm:pt modelId="{29753BAC-D74B-4885-8A95-D7CFB74D1B52}" type="pres">
      <dgm:prSet presAssocID="{4F527BED-6872-4F79-ADA5-DB5B82602ED1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ADFAB9E0-1A4E-47AF-B85C-C5194A0EA68F}" type="pres">
      <dgm:prSet presAssocID="{1E52B57C-BE62-4C40-A0F7-7D094A84A544}" presName="sp" presStyleCnt="0"/>
      <dgm:spPr/>
    </dgm:pt>
    <dgm:pt modelId="{FD488A2A-7DAC-42E9-BFAA-326C09227BB8}" type="pres">
      <dgm:prSet presAssocID="{C03EAAAE-1BF3-44EA-91CF-C05749A5679B}" presName="arrowAndChildren" presStyleCnt="0"/>
      <dgm:spPr/>
    </dgm:pt>
    <dgm:pt modelId="{52AC656A-B94C-4DEA-A601-62F6FA377461}" type="pres">
      <dgm:prSet presAssocID="{C03EAAAE-1BF3-44EA-91CF-C05749A5679B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90DC7F43-B5AB-4A5C-94B3-9FC6808A5C31}" type="pres">
      <dgm:prSet presAssocID="{FCC5C09C-33D7-45BD-AD6C-1FC1EBEB9A5F}" presName="sp" presStyleCnt="0"/>
      <dgm:spPr/>
    </dgm:pt>
    <dgm:pt modelId="{50A2600A-6F4A-49E6-A9BE-CE2183268930}" type="pres">
      <dgm:prSet presAssocID="{767AF057-E7E9-4184-B7D8-4E7BDD308C2E}" presName="arrowAndChildren" presStyleCnt="0"/>
      <dgm:spPr/>
    </dgm:pt>
    <dgm:pt modelId="{FDF022EB-7748-421B-B85F-5987E452F600}" type="pres">
      <dgm:prSet presAssocID="{767AF057-E7E9-4184-B7D8-4E7BDD308C2E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F8214AC5-CA58-490A-8C94-5AD1FDD63E64}" type="pres">
      <dgm:prSet presAssocID="{4ABC08A6-B097-4F46-938E-4A4E8CD8BFCC}" presName="sp" presStyleCnt="0"/>
      <dgm:spPr/>
    </dgm:pt>
    <dgm:pt modelId="{ADA4C648-E382-4442-8DCF-98BF170D93A2}" type="pres">
      <dgm:prSet presAssocID="{5BAF6CD0-1EED-47C5-AB7B-821753B635D0}" presName="arrowAndChildren" presStyleCnt="0"/>
      <dgm:spPr/>
    </dgm:pt>
    <dgm:pt modelId="{01E2E2A8-CB2A-4E30-8644-E162C5D9A5C9}" type="pres">
      <dgm:prSet presAssocID="{5BAF6CD0-1EED-47C5-AB7B-821753B635D0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61497FAA-1688-45CC-84E1-37496BF71250}" srcId="{D41C2F6F-3591-4385-B3E0-2E957A483A57}" destId="{818922D9-1E79-4069-849C-F3F4D040ED58}" srcOrd="4" destOrd="0" parTransId="{DAB94435-37C3-4F5F-ABB3-AD0D3064DA11}" sibTransId="{2ED62FDF-E20A-4B51-8033-51C9A6B369E9}"/>
    <dgm:cxn modelId="{4A3CEA6D-7C15-40FA-BE2A-783BA6D90FE7}" srcId="{D41C2F6F-3591-4385-B3E0-2E957A483A57}" destId="{4F527BED-6872-4F79-ADA5-DB5B82602ED1}" srcOrd="3" destOrd="0" parTransId="{2E05494F-6EA8-4550-804B-BEE7D40EEEDE}" sibTransId="{E06B1415-988C-452A-B1DB-EC4FD42B61C9}"/>
    <dgm:cxn modelId="{38CB4494-D447-4416-9727-461D18826E8C}" type="presOf" srcId="{4F527BED-6872-4F79-ADA5-DB5B82602ED1}" destId="{29753BAC-D74B-4885-8A95-D7CFB74D1B52}" srcOrd="0" destOrd="0" presId="urn:microsoft.com/office/officeart/2005/8/layout/process4"/>
    <dgm:cxn modelId="{A33C7B1D-E3D5-4805-8240-86F4D60A49D9}" type="presOf" srcId="{767AF057-E7E9-4184-B7D8-4E7BDD308C2E}" destId="{FDF022EB-7748-421B-B85F-5987E452F600}" srcOrd="0" destOrd="0" presId="urn:microsoft.com/office/officeart/2005/8/layout/process4"/>
    <dgm:cxn modelId="{DFCE4A15-269A-4E5F-9D7A-792AF326EAD7}" srcId="{D41C2F6F-3591-4385-B3E0-2E957A483A57}" destId="{767AF057-E7E9-4184-B7D8-4E7BDD308C2E}" srcOrd="1" destOrd="0" parTransId="{6E7F3559-ECEA-430C-BA0D-0E2456FA9790}" sibTransId="{FCC5C09C-33D7-45BD-AD6C-1FC1EBEB9A5F}"/>
    <dgm:cxn modelId="{EB66419E-49D2-470B-9FDA-183B422B65B0}" type="presOf" srcId="{D41C2F6F-3591-4385-B3E0-2E957A483A57}" destId="{38A2C153-BCEF-4C88-827D-3E56FFCF11B2}" srcOrd="0" destOrd="0" presId="urn:microsoft.com/office/officeart/2005/8/layout/process4"/>
    <dgm:cxn modelId="{D472866F-DD23-49C4-B047-8DE17375454D}" srcId="{D41C2F6F-3591-4385-B3E0-2E957A483A57}" destId="{5BAF6CD0-1EED-47C5-AB7B-821753B635D0}" srcOrd="0" destOrd="0" parTransId="{AE9F5224-6324-4BB8-A43A-14D05659F83D}" sibTransId="{4ABC08A6-B097-4F46-938E-4A4E8CD8BFCC}"/>
    <dgm:cxn modelId="{EE0221FE-D7A5-49BE-901C-FC479BFA6AF7}" srcId="{D41C2F6F-3591-4385-B3E0-2E957A483A57}" destId="{C03EAAAE-1BF3-44EA-91CF-C05749A5679B}" srcOrd="2" destOrd="0" parTransId="{2AFA5416-9281-4DFB-8907-0EC3F17C495D}" sibTransId="{1E52B57C-BE62-4C40-A0F7-7D094A84A544}"/>
    <dgm:cxn modelId="{8B590F05-97B3-4C9A-A647-38061C958C37}" type="presOf" srcId="{C03EAAAE-1BF3-44EA-91CF-C05749A5679B}" destId="{52AC656A-B94C-4DEA-A601-62F6FA377461}" srcOrd="0" destOrd="0" presId="urn:microsoft.com/office/officeart/2005/8/layout/process4"/>
    <dgm:cxn modelId="{3B4D1DEC-B1C4-4CFD-AD85-B46CC223FC2C}" type="presOf" srcId="{5BAF6CD0-1EED-47C5-AB7B-821753B635D0}" destId="{01E2E2A8-CB2A-4E30-8644-E162C5D9A5C9}" srcOrd="0" destOrd="0" presId="urn:microsoft.com/office/officeart/2005/8/layout/process4"/>
    <dgm:cxn modelId="{EABF9097-3AE0-4C95-A947-D26055F7A06A}" type="presOf" srcId="{818922D9-1E79-4069-849C-F3F4D040ED58}" destId="{579D2C01-8572-41BC-AF7B-AEB3B12F30D5}" srcOrd="0" destOrd="0" presId="urn:microsoft.com/office/officeart/2005/8/layout/process4"/>
    <dgm:cxn modelId="{A8033401-6B83-4610-86A2-2011BC1B4A7F}" type="presParOf" srcId="{38A2C153-BCEF-4C88-827D-3E56FFCF11B2}" destId="{883D2A0C-D808-497D-A6F3-C6192669EAC0}" srcOrd="0" destOrd="0" presId="urn:microsoft.com/office/officeart/2005/8/layout/process4"/>
    <dgm:cxn modelId="{7A9DA8C8-0449-46BB-9E03-D3651E017EF8}" type="presParOf" srcId="{883D2A0C-D808-497D-A6F3-C6192669EAC0}" destId="{579D2C01-8572-41BC-AF7B-AEB3B12F30D5}" srcOrd="0" destOrd="0" presId="urn:microsoft.com/office/officeart/2005/8/layout/process4"/>
    <dgm:cxn modelId="{AA8C9182-CB5F-4496-8094-F03CFA7C43A8}" type="presParOf" srcId="{38A2C153-BCEF-4C88-827D-3E56FFCF11B2}" destId="{1E0BE0D2-14F9-41A9-88CA-647B93F06D22}" srcOrd="1" destOrd="0" presId="urn:microsoft.com/office/officeart/2005/8/layout/process4"/>
    <dgm:cxn modelId="{CFB22B07-0B3B-402F-A089-56A37ABDBBB9}" type="presParOf" srcId="{38A2C153-BCEF-4C88-827D-3E56FFCF11B2}" destId="{005A04C4-9C70-4170-8232-95620189E3EF}" srcOrd="2" destOrd="0" presId="urn:microsoft.com/office/officeart/2005/8/layout/process4"/>
    <dgm:cxn modelId="{C628B741-8F80-4D7A-8E02-64CA01F2540D}" type="presParOf" srcId="{005A04C4-9C70-4170-8232-95620189E3EF}" destId="{29753BAC-D74B-4885-8A95-D7CFB74D1B52}" srcOrd="0" destOrd="0" presId="urn:microsoft.com/office/officeart/2005/8/layout/process4"/>
    <dgm:cxn modelId="{2FB1CCE0-2C37-41C9-AE49-A278344606E5}" type="presParOf" srcId="{38A2C153-BCEF-4C88-827D-3E56FFCF11B2}" destId="{ADFAB9E0-1A4E-47AF-B85C-C5194A0EA68F}" srcOrd="3" destOrd="0" presId="urn:microsoft.com/office/officeart/2005/8/layout/process4"/>
    <dgm:cxn modelId="{FB84FFB1-4F06-4290-B813-BCE9F9CAA1A0}" type="presParOf" srcId="{38A2C153-BCEF-4C88-827D-3E56FFCF11B2}" destId="{FD488A2A-7DAC-42E9-BFAA-326C09227BB8}" srcOrd="4" destOrd="0" presId="urn:microsoft.com/office/officeart/2005/8/layout/process4"/>
    <dgm:cxn modelId="{B122FF42-E95E-45A2-BA05-F85F195D4CA7}" type="presParOf" srcId="{FD488A2A-7DAC-42E9-BFAA-326C09227BB8}" destId="{52AC656A-B94C-4DEA-A601-62F6FA377461}" srcOrd="0" destOrd="0" presId="urn:microsoft.com/office/officeart/2005/8/layout/process4"/>
    <dgm:cxn modelId="{F2A9DB6C-3C41-4E94-8EF8-C75AAF79D5BF}" type="presParOf" srcId="{38A2C153-BCEF-4C88-827D-3E56FFCF11B2}" destId="{90DC7F43-B5AB-4A5C-94B3-9FC6808A5C31}" srcOrd="5" destOrd="0" presId="urn:microsoft.com/office/officeart/2005/8/layout/process4"/>
    <dgm:cxn modelId="{FD14B530-69B4-43E0-A91D-5EAD4083EE0D}" type="presParOf" srcId="{38A2C153-BCEF-4C88-827D-3E56FFCF11B2}" destId="{50A2600A-6F4A-49E6-A9BE-CE2183268930}" srcOrd="6" destOrd="0" presId="urn:microsoft.com/office/officeart/2005/8/layout/process4"/>
    <dgm:cxn modelId="{AEF8F9EA-CED2-40B1-A261-44ED4ABC20DC}" type="presParOf" srcId="{50A2600A-6F4A-49E6-A9BE-CE2183268930}" destId="{FDF022EB-7748-421B-B85F-5987E452F600}" srcOrd="0" destOrd="0" presId="urn:microsoft.com/office/officeart/2005/8/layout/process4"/>
    <dgm:cxn modelId="{890449A7-F8D4-4827-91C6-0C2711A1AAA6}" type="presParOf" srcId="{38A2C153-BCEF-4C88-827D-3E56FFCF11B2}" destId="{F8214AC5-CA58-490A-8C94-5AD1FDD63E64}" srcOrd="7" destOrd="0" presId="urn:microsoft.com/office/officeart/2005/8/layout/process4"/>
    <dgm:cxn modelId="{37073471-1B08-42AE-B66F-8FFA66C25F1C}" type="presParOf" srcId="{38A2C153-BCEF-4C88-827D-3E56FFCF11B2}" destId="{ADA4C648-E382-4442-8DCF-98BF170D93A2}" srcOrd="8" destOrd="0" presId="urn:microsoft.com/office/officeart/2005/8/layout/process4"/>
    <dgm:cxn modelId="{2C577EB4-20E7-4AA4-970F-E00BD31FF326}" type="presParOf" srcId="{ADA4C648-E382-4442-8DCF-98BF170D93A2}" destId="{01E2E2A8-CB2A-4E30-8644-E162C5D9A5C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D2C01-8572-41BC-AF7B-AEB3B12F30D5}">
      <dsp:nvSpPr>
        <dsp:cNvPr id="0" name=""/>
        <dsp:cNvSpPr/>
      </dsp:nvSpPr>
      <dsp:spPr>
        <a:xfrm>
          <a:off x="0" y="4220849"/>
          <a:ext cx="6672549" cy="692465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CONCLUSION &amp; DISCUSSION</a:t>
          </a:r>
          <a:endParaRPr lang="en-US" sz="2500" kern="1200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0" y="4220849"/>
        <a:ext cx="6672549" cy="692465"/>
      </dsp:txXfrm>
    </dsp:sp>
    <dsp:sp modelId="{29753BAC-D74B-4885-8A95-D7CFB74D1B52}">
      <dsp:nvSpPr>
        <dsp:cNvPr id="0" name=""/>
        <dsp:cNvSpPr/>
      </dsp:nvSpPr>
      <dsp:spPr>
        <a:xfrm rot="10800000">
          <a:off x="0" y="3166224"/>
          <a:ext cx="6672549" cy="1065011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THINGS TO CONSIDER</a:t>
          </a:r>
          <a:endParaRPr lang="en-US" sz="2500" kern="1200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0" y="3166224"/>
        <a:ext cx="6672549" cy="692012"/>
      </dsp:txXfrm>
    </dsp:sp>
    <dsp:sp modelId="{52AC656A-B94C-4DEA-A601-62F6FA377461}">
      <dsp:nvSpPr>
        <dsp:cNvPr id="0" name=""/>
        <dsp:cNvSpPr/>
      </dsp:nvSpPr>
      <dsp:spPr>
        <a:xfrm rot="10800000">
          <a:off x="0" y="2111599"/>
          <a:ext cx="6672549" cy="1065011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BATTERY MANUFACTURING PROCESS</a:t>
          </a:r>
          <a:endParaRPr lang="en-US" sz="2500" kern="1200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0" y="2111599"/>
        <a:ext cx="6672549" cy="692012"/>
      </dsp:txXfrm>
    </dsp:sp>
    <dsp:sp modelId="{FDF022EB-7748-421B-B85F-5987E452F600}">
      <dsp:nvSpPr>
        <dsp:cNvPr id="0" name=""/>
        <dsp:cNvSpPr/>
      </dsp:nvSpPr>
      <dsp:spPr>
        <a:xfrm rot="10800000">
          <a:off x="0" y="1056974"/>
          <a:ext cx="6672549" cy="1065011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INDUSTRY </a:t>
          </a: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OVERVIEW</a:t>
          </a:r>
          <a:endParaRPr lang="en-US" sz="2500" kern="1200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0" y="1056974"/>
        <a:ext cx="6672549" cy="692012"/>
      </dsp:txXfrm>
    </dsp:sp>
    <dsp:sp modelId="{01E2E2A8-CB2A-4E30-8644-E162C5D9A5C9}">
      <dsp:nvSpPr>
        <dsp:cNvPr id="0" name=""/>
        <dsp:cNvSpPr/>
      </dsp:nvSpPr>
      <dsp:spPr>
        <a:xfrm rot="10800000">
          <a:off x="0" y="2349"/>
          <a:ext cx="6672549" cy="1065011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rPr>
            <a:t>INTRODUCTION</a:t>
          </a:r>
          <a:endParaRPr lang="en-US" sz="2500" kern="1200" dirty="0">
            <a:solidFill>
              <a:sysClr val="windowText" lastClr="000000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10800000">
        <a:off x="0" y="2349"/>
        <a:ext cx="6672549" cy="692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B62280B-B3B7-4A28-9E69-CE205A0248E3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BBFE71-1A21-4CD5-ACDE-C87DFA2EA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4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12B88-8FEF-48E5-89F5-60D6057CBF47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12874-6E2B-41FA-8B12-669322C46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1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 Oxide</a:t>
            </a:r>
            <a:r>
              <a:rPr lang="en-US" baseline="0" dirty="0" smtClean="0"/>
              <a:t> is its own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 Oxide</a:t>
            </a:r>
            <a:r>
              <a:rPr lang="en-US" baseline="0" dirty="0" smtClean="0"/>
              <a:t> is its own 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12874-6E2B-41FA-8B12-669322C463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1107C-9727-4160-BB34-5609AB52BE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85368"/>
            <a:ext cx="7772400" cy="11406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26029"/>
            <a:ext cx="6400800" cy="8462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3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3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97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6920" y="281828"/>
            <a:ext cx="8229600" cy="7547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413934"/>
            <a:ext cx="8229600" cy="47122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2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805"/>
            <a:ext cx="8229600" cy="7547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561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64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290796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09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730"/>
            <a:ext cx="8229600" cy="75473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7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263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3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4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0796"/>
            <a:ext cx="8229600" cy="7547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25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182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E3719B-0926-EB40-A456-B01B27F85333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0E0D3A-A353-B345-B703-5979DC7A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43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2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25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5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94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07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8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50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4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59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1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62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36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0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2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9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2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21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7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89DB-2FEB-B543-BB2C-907DEA69DC89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BD591-F05B-864C-96F8-3088476047C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background-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6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B-header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125" cy="1143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41089"/>
            <a:ext cx="9144000" cy="423261"/>
          </a:xfrm>
          <a:prstGeom prst="rect">
            <a:avLst/>
          </a:prstGeom>
          <a:solidFill>
            <a:srgbClr val="009ADA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3200"/>
            <a:ext cx="8229600" cy="465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0" y="6441088"/>
            <a:ext cx="9144000" cy="439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2922 North Division Avenue P.O. Box 366 York, NE 68467</a:t>
            </a:r>
            <a:r>
              <a:rPr lang="en-US" sz="1000" baseline="0" dirty="0" smtClean="0">
                <a:solidFill>
                  <a:schemeClr val="bg1"/>
                </a:solidFill>
                <a:latin typeface="Arial"/>
                <a:cs typeface="Arial"/>
              </a:rPr>
              <a:t>   </a:t>
            </a:r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|   Toll Free US: 800-445-0730    |   sales@cyclonaire.com   |   www.cyclonaire.com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9271"/>
            <a:ext cx="8229600" cy="754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7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800" b="0" i="0" kern="1200">
          <a:solidFill>
            <a:srgbClr val="16224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902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4B18-994E-E04A-88F4-03862C874D18}" type="datetimeFigureOut">
              <a:rPr lang="en-US" smtClean="0"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3B79-7C3F-4C45-A346-FDFEFBAEE2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63492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Arial"/>
                <a:cs typeface="Arial"/>
              </a:rPr>
              <a:t>2922 North Division Avenue P.O. Box 366 York, NE 68467</a:t>
            </a:r>
            <a:r>
              <a:rPr lang="en-US" sz="1000" baseline="0" dirty="0" smtClean="0">
                <a:solidFill>
                  <a:schemeClr val="tx1"/>
                </a:solidFill>
                <a:latin typeface="Arial"/>
                <a:cs typeface="Arial"/>
              </a:rPr>
              <a:t>   </a:t>
            </a:r>
            <a:r>
              <a:rPr lang="en-US" sz="1000" dirty="0" smtClean="0">
                <a:solidFill>
                  <a:schemeClr val="tx1"/>
                </a:solidFill>
                <a:latin typeface="Arial"/>
                <a:cs typeface="Arial"/>
              </a:rPr>
              <a:t>|   Toll Free US: 800-445-0730    |   sales@cyclonaire.com   |   www.cyclonaire.com</a:t>
            </a:r>
            <a:endParaRPr lang="en-US" sz="1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" name="Picture 8" descr="swir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76" y="6351533"/>
            <a:ext cx="301024" cy="42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18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hyperlink" Target="../../../Line%20Sheets/New%20Line%20Sheets/Battery%20Line%20Sheet/Battery%20Line%20Sheet.pdf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BATTERY INDUSTRY OVERVIEW</a:t>
            </a: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September 25, 2015</a:t>
            </a:r>
          </a:p>
        </p:txBody>
      </p:sp>
    </p:spTree>
    <p:extLst>
      <p:ext uri="{BB962C8B-B14F-4D97-AF65-F5344CB8AC3E}">
        <p14:creationId xmlns:p14="http://schemas.microsoft.com/office/powerpoint/2010/main" val="24696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mullen\Desktop\Battery Line Sheet\IMG_2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7" y="1149171"/>
            <a:ext cx="6924674" cy="531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TO CONSIDER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219327" y="3350434"/>
            <a:ext cx="6767179" cy="2120726"/>
            <a:chOff x="2280007" y="851881"/>
            <a:chExt cx="6767179" cy="2120726"/>
          </a:xfrm>
        </p:grpSpPr>
        <p:sp>
          <p:nvSpPr>
            <p:cNvPr id="55" name="Right Arrow 54"/>
            <p:cNvSpPr/>
            <p:nvPr/>
          </p:nvSpPr>
          <p:spPr>
            <a:xfrm>
              <a:off x="2280007" y="1179684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36937" y="851881"/>
              <a:ext cx="5810249" cy="2120726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sz="2000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Components in battery plants</a:t>
              </a:r>
            </a:p>
            <a:p>
              <a:pPr algn="ctr"/>
              <a:endParaRPr lang="en-US" sz="2000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Fix and replace competitor’s equipment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Diverters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Bin 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Blower Packages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Turbo Inductors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9051" y="3659497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Components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051" y="4398633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Parts List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50" y="1149171"/>
            <a:ext cx="2200276" cy="10069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New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051" y="2252848"/>
            <a:ext cx="2200276" cy="130525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Existing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TO CONSIDER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" y="3672605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Components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" y="4445028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Parts List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050" y="1162050"/>
            <a:ext cx="2200276" cy="10069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New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9051" y="2265956"/>
            <a:ext cx="2200276" cy="130525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Existing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00275" y="4445028"/>
            <a:ext cx="854495" cy="653684"/>
          </a:xfrm>
          <a:prstGeom prst="rightArrow">
            <a:avLst/>
          </a:prstGeom>
          <a:solidFill>
            <a:srgbClr val="FFC71E"/>
          </a:solidFill>
          <a:ln>
            <a:solidFill>
              <a:srgbClr val="006CA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052919"/>
              </p:ext>
            </p:extLst>
          </p:nvPr>
        </p:nvGraphicFramePr>
        <p:xfrm>
          <a:off x="3054771" y="1180270"/>
          <a:ext cx="5168154" cy="507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2378"/>
                <a:gridCol w="2776090"/>
                <a:gridCol w="1429686"/>
              </a:tblGrid>
              <a:tr h="27785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SPARE PARTS LIST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51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Suggested Qty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Description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Part Number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6" Pinch Valve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905-01925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6" Sleeve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905-11246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4" Pinch Valve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905-01919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4" Sleeve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905-11242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Level Sensor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904-02984A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Filter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904-01442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1/8" Asco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905-01369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1" Diaphragm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905-01496A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3/4" Filter Reg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905-01255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1/2" Reg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905-09266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1/4" Reg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905-09249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DP Transmitter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904-02150B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DP Switch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904-02767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Rotary Valve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905-01329B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  <a:tr h="277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10" BFV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905-01163B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3893" marR="13893" marT="1389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5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98" y="1095545"/>
            <a:ext cx="4011302" cy="5348403"/>
          </a:xfrm>
          <a:prstGeom prst="rect">
            <a:avLst/>
          </a:prstGeom>
        </p:spPr>
      </p:pic>
      <p:pic>
        <p:nvPicPr>
          <p:cNvPr id="9218" name="Picture 2" descr="C:\Users\tmullen\Desktop\Battery Line Sheet\Rechargabl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61176" y="1756721"/>
            <a:ext cx="5289410" cy="396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CYCLONAIRE EFFORTS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3751" y="1095544"/>
            <a:ext cx="5810249" cy="2404893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Cyclonaire Efforts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Dedicated Resource - Mike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Battery industry overview </a:t>
            </a:r>
            <a:r>
              <a:rPr lang="en-US" b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 action="ppaction://hlinkfile"/>
              </a:rPr>
              <a:t>line sheet</a:t>
            </a:r>
            <a:endParaRPr lang="en-US" b="1" dirty="0" smtClean="0">
              <a:solidFill>
                <a:srgbClr val="FFC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Prospecting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 Mail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 content and SEO (search engine optimization)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b="1" u="sng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mullen\Desktop\Battery Line Sheet\Recharg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611"/>
            <a:ext cx="9838142" cy="56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DISCUSSION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9646" y="5553245"/>
            <a:ext cx="5810249" cy="547518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1" rtlCol="0" anchor="t"/>
          <a:lstStyle/>
          <a:p>
            <a:pPr algn="ctr"/>
            <a:r>
              <a:rPr lang="en-US" sz="2000" b="1" u="sng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QUESTIONS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b="1" u="sng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774" y="281832"/>
            <a:ext cx="7653367" cy="75473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1146875"/>
            <a:ext cx="9143997" cy="5272975"/>
          </a:xfrm>
          <a:prstGeom prst="rect">
            <a:avLst/>
          </a:prstGeom>
          <a:solidFill>
            <a:srgbClr val="006CA3">
              <a:alpha val="70000"/>
            </a:srgb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68177162"/>
              </p:ext>
            </p:extLst>
          </p:nvPr>
        </p:nvGraphicFramePr>
        <p:xfrm>
          <a:off x="1524000" y="1397000"/>
          <a:ext cx="6672550" cy="4915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36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6" y="3732365"/>
            <a:ext cx="2286000" cy="2000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INDUSTRY OVERVIEW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" y="1175542"/>
            <a:ext cx="2257425" cy="201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" y="3822853"/>
            <a:ext cx="250507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74" y="1184271"/>
            <a:ext cx="2038350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6" y="1166859"/>
            <a:ext cx="2143125" cy="2143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88542" y="2575560"/>
            <a:ext cx="4729596" cy="3863339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POTENTIAL SALES</a:t>
            </a:r>
          </a:p>
          <a:p>
            <a:pPr algn="ctr"/>
            <a:endParaRPr lang="en-US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Battery 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Automotive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Power Sports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Marine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Industrial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Household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Mass Storage (wind farms, solar)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Battery Market Segments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Lead Acid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Lithium 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Nickel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Alkaline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7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tmullen\Desktop\img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62" y="1216996"/>
            <a:ext cx="23717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mullen\Desktop\img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2" y="5350751"/>
            <a:ext cx="494347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mullen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67" y="3159716"/>
            <a:ext cx="39243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mullen\Desktop\img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1192792"/>
            <a:ext cx="30003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INDUSTRY OVERVIEW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0" y="1957530"/>
            <a:ext cx="4729596" cy="4317146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CUSTOMER LIST</a:t>
            </a:r>
          </a:p>
          <a:p>
            <a:pPr algn="ctr"/>
            <a:endParaRPr lang="en-US" b="1" u="sng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Potential Customer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Johnson Controls Inc.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All Power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Atlantic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Battery Builders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Braille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Bulldog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EnerSys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Energy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Exide Technologies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EBCO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Saft</a:t>
            </a: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America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U.S. Battery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Stats</a:t>
            </a:r>
          </a:p>
          <a:p>
            <a:endParaRPr lang="en-US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4" name="Picture 2" descr="S:\Marketing\Customer Logos\JC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89" y="1273124"/>
            <a:ext cx="2948211" cy="136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mullen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4867"/>
            <a:ext cx="3048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mullen\Desktop\imgre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97367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0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895" y="1285575"/>
            <a:ext cx="10634895" cy="60137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393" y="245085"/>
            <a:ext cx="7978877" cy="75473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CORE COMPETENCY: LEAD ACID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4444778" y="1206807"/>
            <a:ext cx="4673359" cy="1002993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Understanding how Cyclonaire’s product fits into the material handling portion.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7007" y="1354919"/>
            <a:ext cx="1659039" cy="1161273"/>
            <a:chOff x="0" y="32223"/>
            <a:chExt cx="2271564" cy="1590021"/>
          </a:xfrm>
        </p:grpSpPr>
        <p:sp>
          <p:nvSpPr>
            <p:cNvPr id="10" name="Rounded Rectangle 9"/>
            <p:cNvSpPr/>
            <p:nvPr/>
          </p:nvSpPr>
          <p:spPr>
            <a:xfrm>
              <a:off x="0" y="32223"/>
              <a:ext cx="2271564" cy="1590021"/>
            </a:xfrm>
            <a:prstGeom prst="roundRect">
              <a:avLst>
                <a:gd name="adj" fmla="val 16670"/>
              </a:avLst>
            </a:prstGeom>
            <a:solidFill>
              <a:srgbClr val="006CA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7632" y="109855"/>
              <a:ext cx="2116300" cy="1434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Milling/ Bulk Receiving</a:t>
              </a:r>
              <a:endParaRPr lang="en-US" sz="27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78962" y="3859665"/>
            <a:ext cx="1659039" cy="1161272"/>
            <a:chOff x="0" y="638646"/>
            <a:chExt cx="1717745" cy="1202365"/>
          </a:xfrm>
        </p:grpSpPr>
        <p:sp>
          <p:nvSpPr>
            <p:cNvPr id="13" name="Rounded Rectangle 12"/>
            <p:cNvSpPr/>
            <p:nvPr/>
          </p:nvSpPr>
          <p:spPr>
            <a:xfrm>
              <a:off x="0" y="638646"/>
              <a:ext cx="1717745" cy="1202365"/>
            </a:xfrm>
            <a:prstGeom prst="roundRect">
              <a:avLst>
                <a:gd name="adj" fmla="val 16670"/>
              </a:avLst>
            </a:prstGeom>
            <a:solidFill>
              <a:srgbClr val="006CA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58705" y="697351"/>
              <a:ext cx="1600335" cy="10849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Storage</a:t>
              </a:r>
              <a:endParaRPr lang="en-US" sz="27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84961" y="3545330"/>
            <a:ext cx="1659039" cy="1161273"/>
            <a:chOff x="4586294" y="2008161"/>
            <a:chExt cx="2127290" cy="1489034"/>
          </a:xfrm>
        </p:grpSpPr>
        <p:sp>
          <p:nvSpPr>
            <p:cNvPr id="16" name="Rounded Rectangle 15"/>
            <p:cNvSpPr/>
            <p:nvPr/>
          </p:nvSpPr>
          <p:spPr>
            <a:xfrm>
              <a:off x="4586294" y="2008161"/>
              <a:ext cx="2127290" cy="1489034"/>
            </a:xfrm>
            <a:prstGeom prst="roundRect">
              <a:avLst>
                <a:gd name="adj" fmla="val 16670"/>
              </a:avLst>
            </a:prstGeom>
            <a:solidFill>
              <a:srgbClr val="006CA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658996" y="2080862"/>
              <a:ext cx="1981886" cy="13436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/>
                <a:t>Batch Metering/ Mixing</a:t>
              </a:r>
              <a:endParaRPr lang="en-US" sz="2700" kern="1200" dirty="0"/>
            </a:p>
          </p:txBody>
        </p:sp>
      </p:grpSp>
      <p:sp>
        <p:nvSpPr>
          <p:cNvPr id="21" name="Bent-Up Arrow 20"/>
          <p:cNvSpPr/>
          <p:nvPr/>
        </p:nvSpPr>
        <p:spPr>
          <a:xfrm rot="5400000">
            <a:off x="1953635" y="2465215"/>
            <a:ext cx="736318" cy="83827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FFC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Bent-Up Arrow 21"/>
          <p:cNvSpPr/>
          <p:nvPr/>
        </p:nvSpPr>
        <p:spPr>
          <a:xfrm rot="5400000">
            <a:off x="3466797" y="4974610"/>
            <a:ext cx="736318" cy="83827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FFC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Bent-Up Arrow 22"/>
          <p:cNvSpPr/>
          <p:nvPr/>
        </p:nvSpPr>
        <p:spPr>
          <a:xfrm rot="10800000">
            <a:off x="6748113" y="4160955"/>
            <a:ext cx="736318" cy="838272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FFC000"/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458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mullen\Desktop\Battery Line Sheet\Dense Phase Photo sh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38" y="1137782"/>
            <a:ext cx="4562210" cy="52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mullen\Desktop\Battery Line Sheet\IMG_26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5" y="1137782"/>
            <a:ext cx="3970124" cy="52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mullen\Desktop\Battery Line Sheet\IMG_2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7782"/>
            <a:ext cx="3953814" cy="52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365"/>
            <a:ext cx="8229600" cy="75473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COMPETITIVE ADVANTANGE: LEAD ACID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036320" y="2987040"/>
            <a:ext cx="8107680" cy="3444240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Experience/ Process Knowledge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Material Reactivity/Storage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Poor Flow Characteristics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Bin Design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System Sizing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Material Cohesiveness</a:t>
            </a:r>
          </a:p>
          <a:p>
            <a:pPr lvl="1"/>
            <a:endParaRPr lang="en-US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Understanding Critical Nature of Operation to Plant (Assembly Line)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Reliability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Redundancy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Flexibility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Visibility</a:t>
            </a:r>
          </a:p>
        </p:txBody>
      </p:sp>
      <p:pic>
        <p:nvPicPr>
          <p:cNvPr id="1026" name="Picture 2" descr="C:\Users\tmullen\Desktop\Battery Line Sheet\Lead Oxide Stor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5550" y="2186940"/>
            <a:ext cx="18973800" cy="233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mullen\Desktop\Battery Line Sheet\Recharg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3474"/>
            <a:ext cx="9144000" cy="52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199365"/>
            <a:ext cx="8229600" cy="75473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COMPETITIVE ADVANTAGE: LITHIUM ION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4678680" y="1233474"/>
            <a:ext cx="4465320" cy="1418286"/>
          </a:xfrm>
          <a:prstGeom prst="rect">
            <a:avLst/>
          </a:prstGeom>
          <a:solidFill>
            <a:srgbClr val="006CA3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Cleanliness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Vacuum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Precision Batching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Advanced Automation/ Plant Integration</a:t>
            </a:r>
          </a:p>
        </p:txBody>
      </p:sp>
    </p:spTree>
    <p:extLst>
      <p:ext uri="{BB962C8B-B14F-4D97-AF65-F5344CB8AC3E}">
        <p14:creationId xmlns:p14="http://schemas.microsoft.com/office/powerpoint/2010/main" val="341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mullen\Desktop\Battery Line Sheet\Recharg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3474"/>
            <a:ext cx="9144000" cy="52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TO CONSIDER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219327" y="1370198"/>
            <a:ext cx="6664744" cy="3028435"/>
            <a:chOff x="2280007" y="1179684"/>
            <a:chExt cx="6664744" cy="2757653"/>
          </a:xfrm>
        </p:grpSpPr>
        <p:sp>
          <p:nvSpPr>
            <p:cNvPr id="63" name="Rectangle 62"/>
            <p:cNvSpPr/>
            <p:nvPr/>
          </p:nvSpPr>
          <p:spPr>
            <a:xfrm>
              <a:off x="3134502" y="1205540"/>
              <a:ext cx="5810249" cy="2731797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sz="2000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Typical Questions – New Systems</a:t>
              </a:r>
            </a:p>
            <a:p>
              <a:pPr algn="ctr"/>
              <a:endParaRPr lang="en-US" sz="2000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Goals of the project?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What are they trying to achieve?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Types of material they’re handling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Convey rate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Site specifications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See application date sheet for all questions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Does the customer screen or not?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Material temperature in process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en-US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2" name="Right Arrow 61"/>
            <p:cNvSpPr/>
            <p:nvPr/>
          </p:nvSpPr>
          <p:spPr>
            <a:xfrm>
              <a:off x="2280007" y="1179684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9051" y="3659497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Components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51" y="4398633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</a:t>
            </a:r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Parts List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50" y="1149171"/>
            <a:ext cx="2200276" cy="10069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New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51" y="2252848"/>
            <a:ext cx="2200276" cy="130525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Existing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mullen\Desktop\Battery Line Sheet\Lead Oxide Stor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680" y="1169570"/>
            <a:ext cx="9726295" cy="51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3774" y="277041"/>
            <a:ext cx="7653367" cy="57657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TO CONSIDER</a:t>
            </a:r>
            <a:endParaRPr lang="en-US" sz="44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219327" y="2601244"/>
            <a:ext cx="6664744" cy="3022316"/>
            <a:chOff x="2280007" y="1179684"/>
            <a:chExt cx="6664744" cy="2381023"/>
          </a:xfrm>
        </p:grpSpPr>
        <p:sp>
          <p:nvSpPr>
            <p:cNvPr id="46" name="Rectangle 45"/>
            <p:cNvSpPr/>
            <p:nvPr/>
          </p:nvSpPr>
          <p:spPr>
            <a:xfrm>
              <a:off x="3134502" y="1205541"/>
              <a:ext cx="5810249" cy="2355166"/>
            </a:xfrm>
            <a:prstGeom prst="rect">
              <a:avLst/>
            </a:prstGeom>
            <a:solidFill>
              <a:srgbClr val="006CA3">
                <a:alpha val="7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numCol="1" rtlCol="0" anchor="t"/>
            <a:lstStyle/>
            <a:p>
              <a:pPr algn="ctr"/>
              <a:r>
                <a:rPr lang="en-US" sz="2000" b="1" u="sng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Typical Questions – </a:t>
              </a:r>
              <a:r>
                <a:rPr lang="en-US" sz="2000" b="1" u="sng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Existing Systems</a:t>
              </a:r>
            </a:p>
            <a:p>
              <a:pPr algn="ctr"/>
              <a:endParaRPr lang="en-US" sz="2000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How is the system performing?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there any major concerns?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Is there anything broken?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there high wear parts?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Do they have adequate automation and instrumentation to measure performance?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they screening their product? Problems?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Are leaks in the system  affecting air quality?</a:t>
              </a:r>
              <a:endPara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algn="ctr"/>
              <a:endParaRPr lang="en-US" b="1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2280007" y="1179684"/>
              <a:ext cx="854495" cy="653684"/>
            </a:xfrm>
            <a:prstGeom prst="rightArrow">
              <a:avLst/>
            </a:prstGeom>
            <a:solidFill>
              <a:srgbClr val="FFC71E"/>
            </a:solidFill>
            <a:ln>
              <a:solidFill>
                <a:srgbClr val="006CA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19051" y="3659497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Components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051" y="4398633"/>
            <a:ext cx="2200276" cy="64008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Parts List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50" y="1149171"/>
            <a:ext cx="2200276" cy="10069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New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051" y="2252848"/>
            <a:ext cx="2200276" cy="130525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Questions – Existing Systems</a:t>
            </a:r>
            <a:endParaRPr lang="en-US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481</Words>
  <Application>Microsoft Office PowerPoint</Application>
  <PresentationFormat>On-screen Show (4:3)</PresentationFormat>
  <Paragraphs>181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Custom Design</vt:lpstr>
      <vt:lpstr>1_Custom Design</vt:lpstr>
      <vt:lpstr>2_Custom Design</vt:lpstr>
      <vt:lpstr>BATTERY INDUSTRY OVERVIEW</vt:lpstr>
      <vt:lpstr>AGENDA</vt:lpstr>
      <vt:lpstr>INDUSTRY OVERVIEW</vt:lpstr>
      <vt:lpstr>INDUSTRY OVERVIEW</vt:lpstr>
      <vt:lpstr>CORE COMPETENCY: LEAD ACID</vt:lpstr>
      <vt:lpstr>OUR COMPETITIVE ADVANTANGE: LEAD ACID</vt:lpstr>
      <vt:lpstr>OUR COMPETITIVE ADVANTAGE: LITHIUM ION</vt:lpstr>
      <vt:lpstr>WHAT TO CONSIDER</vt:lpstr>
      <vt:lpstr>WHAT TO CONSIDER</vt:lpstr>
      <vt:lpstr>WHAT TO CONSIDER</vt:lpstr>
      <vt:lpstr>WHAT TO CONSIDER</vt:lpstr>
      <vt:lpstr>CYCLONAIRE EFFORTS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Tyler Mullen</cp:lastModifiedBy>
  <cp:revision>144</cp:revision>
  <cp:lastPrinted>2015-05-28T14:06:40Z</cp:lastPrinted>
  <dcterms:created xsi:type="dcterms:W3CDTF">2014-08-15T15:22:53Z</dcterms:created>
  <dcterms:modified xsi:type="dcterms:W3CDTF">2015-09-24T16:18:56Z</dcterms:modified>
</cp:coreProperties>
</file>