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45" r:id="rId2"/>
    <p:sldId id="655" r:id="rId3"/>
    <p:sldId id="663" r:id="rId4"/>
    <p:sldId id="591" r:id="rId5"/>
    <p:sldId id="654" r:id="rId6"/>
    <p:sldId id="670" r:id="rId7"/>
    <p:sldId id="656" r:id="rId8"/>
    <p:sldId id="659" r:id="rId9"/>
    <p:sldId id="673" r:id="rId10"/>
    <p:sldId id="674" r:id="rId11"/>
    <p:sldId id="661" r:id="rId12"/>
    <p:sldId id="675" r:id="rId13"/>
    <p:sldId id="669" r:id="rId14"/>
    <p:sldId id="676" r:id="rId15"/>
    <p:sldId id="671" r:id="rId16"/>
    <p:sldId id="630" r:id="rId17"/>
    <p:sldId id="666" r:id="rId18"/>
    <p:sldId id="643" r:id="rId19"/>
    <p:sldId id="653" r:id="rId20"/>
    <p:sldId id="644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F37"/>
    <a:srgbClr val="004582"/>
    <a:srgbClr val="0061B2"/>
    <a:srgbClr val="FFFF99"/>
    <a:srgbClr val="C9CACC"/>
    <a:srgbClr val="FFFFFF"/>
    <a:srgbClr val="B95B22"/>
    <a:srgbClr val="007B78"/>
    <a:srgbClr val="578279"/>
    <a:srgbClr val="BA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89586" autoAdjust="0"/>
  </p:normalViewPr>
  <p:slideViewPr>
    <p:cSldViewPr snapToObjects="1">
      <p:cViewPr varScale="1">
        <p:scale>
          <a:sx n="96" d="100"/>
          <a:sy n="96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25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notesViewPr>
    <p:cSldViewPr snapToObjects="1">
      <p:cViewPr varScale="1">
        <p:scale>
          <a:sx n="54" d="100"/>
          <a:sy n="54" d="100"/>
        </p:scale>
        <p:origin x="-250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r">
              <a:defRPr sz="12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r">
              <a:defRPr sz="1200"/>
            </a:lvl1pPr>
          </a:lstStyle>
          <a:p>
            <a:r>
              <a:rPr lang="en-US" dirty="0"/>
              <a:t>9/25/2012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95" tIns="48347" rIns="96695" bIns="483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95" tIns="48347" rIns="96695" bIns="483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r">
              <a:defRPr sz="12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9/25/2012</a:t>
            </a:r>
          </a:p>
        </p:txBody>
      </p:sp>
    </p:spTree>
    <p:extLst>
      <p:ext uri="{BB962C8B-B14F-4D97-AF65-F5344CB8AC3E}">
        <p14:creationId xmlns:p14="http://schemas.microsoft.com/office/powerpoint/2010/main" val="285981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2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9/25/2012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6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4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9/25/2012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1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9/25/2012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8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7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71600" y="4135438"/>
            <a:ext cx="6705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0" name="Picture 9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2536585" cy="932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82" y="2054225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82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782" y="4135438"/>
            <a:ext cx="6705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546767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September 25, 2012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524000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2382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0" name="Picture 9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2" y="762000"/>
            <a:ext cx="2742418" cy="1008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9" r:id="rId8"/>
    <p:sldLayoutId id="214748366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s2.org/wiki/images/3/3c/OperatingReservesWhitePaper2009.pdf" TargetMode="External"/><Relationship Id="rId7" Type="http://schemas.openxmlformats.org/officeDocument/2006/relationships/hyperlink" Target="http://www.nccs2.org/wiki/images/b/b4/Operating_Reserves_Policy_Toolkit_1st_Ed_2010-09-16.pdf" TargetMode="External"/><Relationship Id="rId2" Type="http://schemas.openxmlformats.org/officeDocument/2006/relationships/hyperlink" Target="https://nonprofitquarterly.org/2016/05/02/keeping-it-in-reserve-grantmaking-for-a-rainy-da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velocity.net/2015/05/speaking-with-social-change-leaders/" TargetMode="External"/><Relationship Id="rId5" Type="http://schemas.openxmlformats.org/officeDocument/2006/relationships/hyperlink" Target="http://www.nonprofitfinancefund.org/sites/default/files/docs/2010/NPQSpring03.pdf" TargetMode="External"/><Relationship Id="rId4" Type="http://schemas.openxmlformats.org/officeDocument/2006/relationships/hyperlink" Target="http://www.nynp.biz/index.php/strengthening-nonprofits/10505-the-key-to-long-term-financial-health-liquid-unrestricted-net-assets-luna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maonline.net/event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maonline.net/SNPonDeman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rofitquarterly.org/" TargetMode="External"/><Relationship Id="rId2" Type="http://schemas.openxmlformats.org/officeDocument/2006/relationships/hyperlink" Target="https://nonprofitquarterly.org/category/webinar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twitter.com/FMA4Nonprofits" TargetMode="External"/><Relationship Id="rId7" Type="http://schemas.openxmlformats.org/officeDocument/2006/relationships/hyperlink" Target="http://www.facebook.com/fiscalmanagementassociat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linkedin.com/pub/sarah-walker/27/902/28b" TargetMode="External"/><Relationship Id="rId4" Type="http://schemas.openxmlformats.org/officeDocument/2006/relationships/image" Target="../media/image17.png"/><Relationship Id="rId9" Type="http://schemas.openxmlformats.org/officeDocument/2006/relationships/hyperlink" Target="mailto:hpolanco@fmaonline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927225"/>
          </a:xfrm>
        </p:spPr>
        <p:txBody>
          <a:bodyPr/>
          <a:lstStyle/>
          <a:p>
            <a:pPr algn="ctr"/>
            <a:r>
              <a:rPr lang="en-US" sz="3200" dirty="0"/>
              <a:t>Nonprofit Capital: How to Think Differently </a:t>
            </a:r>
            <a:br>
              <a:rPr lang="en-US" sz="3200" dirty="0"/>
            </a:br>
            <a:r>
              <a:rPr lang="en-US" sz="3200" dirty="0"/>
              <a:t>About Its Use in Your Organization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971800"/>
            <a:ext cx="9525000" cy="1066800"/>
          </a:xfrm>
        </p:spPr>
        <p:txBody>
          <a:bodyPr/>
          <a:lstStyle/>
          <a:p>
            <a:pPr algn="ctr"/>
            <a:r>
              <a:rPr lang="en-US" sz="3600" dirty="0"/>
              <a:t>A Webinar with Hilda Polanco, FMA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7582" y="2590800"/>
            <a:ext cx="6705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nonprofitquarterly.org/files/2015/04/npqheader1170.png"/>
          <p:cNvPicPr>
            <a:picLocks noChangeAspect="1" noChangeArrowheads="1"/>
          </p:cNvPicPr>
          <p:nvPr/>
        </p:nvPicPr>
        <p:blipFill>
          <a:blip r:embed="rId3"/>
          <a:srcRect r="74017"/>
          <a:stretch>
            <a:fillRect/>
          </a:stretch>
        </p:blipFill>
        <p:spPr bwMode="auto">
          <a:xfrm>
            <a:off x="2895600" y="5121081"/>
            <a:ext cx="2705100" cy="1067803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791200" y="5219524"/>
            <a:ext cx="3025775" cy="87091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76C0"/>
                </a:solidFill>
              </a:rPr>
              <a:t>Tweet us! </a:t>
            </a:r>
          </a:p>
          <a:p>
            <a:pPr algn="ctr"/>
            <a:r>
              <a:rPr lang="en-US" dirty="0">
                <a:solidFill>
                  <a:srgbClr val="0076C0"/>
                </a:solidFill>
              </a:rPr>
              <a:t> #HildaOnFinance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Reporting: Statement of Activities / Budget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933" y="1537879"/>
            <a:ext cx="552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1B2"/>
                </a:solidFill>
              </a:rPr>
              <a:t>Capital grants are shown “below the line”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467298" y="1474256"/>
            <a:ext cx="469413" cy="469413"/>
            <a:chOff x="8229600" y="6156158"/>
            <a:chExt cx="533400" cy="533400"/>
          </a:xfrm>
        </p:grpSpPr>
        <p:sp>
          <p:nvSpPr>
            <p:cNvPr id="28" name="Oval 27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07074" y="3925067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In this example, growth-related expenses </a:t>
            </a:r>
            <a:r>
              <a:rPr lang="en-US" u="sng" dirty="0">
                <a:solidFill>
                  <a:srgbClr val="46AF37"/>
                </a:solidFill>
              </a:rPr>
              <a:t>cannot</a:t>
            </a:r>
            <a:r>
              <a:rPr lang="en-US" dirty="0">
                <a:solidFill>
                  <a:srgbClr val="46AF37"/>
                </a:solidFill>
              </a:rPr>
              <a:t> be isolated from operating expenses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242974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Includes only grants for operations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0" y="5586383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Grant for growth capital shown below the 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586" y="6565612"/>
            <a:ext cx="8631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*Any growth capital not yet used remains in temporarily restricted net assets, which is not shown here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209" t="30537" r="68226" b="5527"/>
          <a:stretch>
            <a:fillRect/>
          </a:stretch>
        </p:blipFill>
        <p:spPr bwMode="auto">
          <a:xfrm>
            <a:off x="381000" y="1960879"/>
            <a:ext cx="3489626" cy="45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>
            <a:off x="3810000" y="2614933"/>
            <a:ext cx="380999" cy="0"/>
          </a:xfrm>
          <a:prstGeom prst="straightConnector1">
            <a:avLst/>
          </a:prstGeom>
          <a:ln w="34925" cap="flat" cmpd="sng" algn="ctr">
            <a:solidFill>
              <a:srgbClr val="46AF37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10000" y="5873263"/>
            <a:ext cx="380999" cy="0"/>
          </a:xfrm>
          <a:prstGeom prst="straightConnector1">
            <a:avLst/>
          </a:prstGeom>
          <a:ln w="34925" cap="flat" cmpd="sng" algn="ctr">
            <a:solidFill>
              <a:srgbClr val="46AF37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810000" y="3857797"/>
            <a:ext cx="533400" cy="1066800"/>
          </a:xfrm>
          <a:prstGeom prst="rightBrace">
            <a:avLst>
              <a:gd name="adj1" fmla="val 14177"/>
              <a:gd name="adj2" fmla="val 50000"/>
            </a:avLst>
          </a:prstGeom>
          <a:ln w="22225" cap="flat" cmpd="sng" algn="ctr">
            <a:solidFill>
              <a:srgbClr val="46AF3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2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209" t="19408" r="63538" b="21750"/>
          <a:stretch>
            <a:fillRect/>
          </a:stretch>
        </p:blipFill>
        <p:spPr bwMode="auto">
          <a:xfrm>
            <a:off x="533401" y="1960880"/>
            <a:ext cx="4419600" cy="45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Reporting: Statement of Activities / Budget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035" y="1524000"/>
            <a:ext cx="758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1B2"/>
                </a:solidFill>
              </a:rPr>
              <a:t>Capital grants and expenditures are shown in a separate column</a:t>
            </a:r>
          </a:p>
        </p:txBody>
      </p:sp>
      <p:grpSp>
        <p:nvGrpSpPr>
          <p:cNvPr id="27" name="Group 15"/>
          <p:cNvGrpSpPr/>
          <p:nvPr/>
        </p:nvGrpSpPr>
        <p:grpSpPr>
          <a:xfrm>
            <a:off x="533400" y="1468582"/>
            <a:ext cx="469413" cy="469413"/>
            <a:chOff x="8229600" y="6156158"/>
            <a:chExt cx="533400" cy="533400"/>
          </a:xfrm>
        </p:grpSpPr>
        <p:sp>
          <p:nvSpPr>
            <p:cNvPr id="28" name="Oval 27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77920" y="2362201"/>
            <a:ext cx="609600" cy="4038600"/>
          </a:xfrm>
          <a:prstGeom prst="rect">
            <a:avLst/>
          </a:prstGeom>
          <a:noFill/>
          <a:ln w="31750">
            <a:solidFill>
              <a:srgbClr val="46AF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3962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In this example, growth-related expenses can be isolated from operating expenses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289929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Grant for growth capital was restricted, and is being released as  milestones are accomplished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953000" y="3398520"/>
            <a:ext cx="380999" cy="0"/>
          </a:xfrm>
          <a:prstGeom prst="straightConnector1">
            <a:avLst/>
          </a:prstGeom>
          <a:ln w="34925" cap="flat" cmpd="sng" algn="ctr">
            <a:solidFill>
              <a:srgbClr val="46AF37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5887" y="6555313"/>
            <a:ext cx="8538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*Any growth capital not yet used remains in temporarily restricted net assets, which is not shown here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008880" y="4030909"/>
            <a:ext cx="325120" cy="693491"/>
          </a:xfrm>
          <a:prstGeom prst="rightBrace">
            <a:avLst>
              <a:gd name="adj1" fmla="val 14177"/>
              <a:gd name="adj2" fmla="val 50000"/>
            </a:avLst>
          </a:prstGeom>
          <a:ln w="22225" cap="flat" cmpd="sng" algn="ctr">
            <a:solidFill>
              <a:srgbClr val="46AF3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Reporting: Budget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365739" y="1662830"/>
            <a:ext cx="469413" cy="469413"/>
            <a:chOff x="8229600" y="6156158"/>
            <a:chExt cx="533400" cy="533400"/>
          </a:xfrm>
        </p:grpSpPr>
        <p:sp>
          <p:nvSpPr>
            <p:cNvPr id="11" name="Oval 10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1563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1B2"/>
                </a:solidFill>
              </a:rPr>
              <a:t>Separate capital budget</a:t>
            </a:r>
          </a:p>
          <a:p>
            <a:r>
              <a:rPr lang="en-US" b="1" dirty="0">
                <a:solidFill>
                  <a:srgbClr val="0061B2"/>
                </a:solidFill>
              </a:rPr>
              <a:t>(when expenditures will be capitalized and depreciated over time)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7292" t="35308" r="63538" b="12207"/>
          <a:stretch>
            <a:fillRect/>
          </a:stretch>
        </p:blipFill>
        <p:spPr bwMode="auto">
          <a:xfrm>
            <a:off x="365739" y="2252949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Against Growth Plan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334" t="26720" r="34889" b="16024"/>
          <a:stretch>
            <a:fillRect/>
          </a:stretch>
        </p:blipFill>
        <p:spPr bwMode="auto">
          <a:xfrm>
            <a:off x="228599" y="1295399"/>
            <a:ext cx="8680289" cy="477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Capital?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1219200" y="2209800"/>
            <a:ext cx="6858000" cy="3124200"/>
            <a:chOff x="1219200" y="2209800"/>
            <a:chExt cx="6858000" cy="3124200"/>
          </a:xfrm>
        </p:grpSpPr>
        <p:sp>
          <p:nvSpPr>
            <p:cNvPr id="8" name="Oval 7"/>
            <p:cNvSpPr/>
            <p:nvPr/>
          </p:nvSpPr>
          <p:spPr>
            <a:xfrm>
              <a:off x="1219200" y="2209800"/>
              <a:ext cx="3733800" cy="3124200"/>
            </a:xfrm>
            <a:prstGeom prst="ellipse">
              <a:avLst/>
            </a:prstGeom>
            <a:noFill/>
            <a:ln w="698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61B2"/>
                  </a:solidFill>
                  <a:latin typeface="+mj-lt"/>
                </a:rPr>
                <a:t>Revenue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343400" y="2209800"/>
              <a:ext cx="3733800" cy="3124200"/>
            </a:xfrm>
            <a:prstGeom prst="ellipse">
              <a:avLst/>
            </a:prstGeom>
            <a:noFill/>
            <a:ln w="698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61B2"/>
                  </a:solidFill>
                  <a:latin typeface="+mj-lt"/>
                </a:rPr>
                <a:t>Capital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27096" y="3113204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419600" y="3219140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492052" y="3040504"/>
              <a:ext cx="232348" cy="10243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354644" y="3291840"/>
              <a:ext cx="533400" cy="21336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43400" y="3398024"/>
              <a:ext cx="533400" cy="21336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350896" y="3505200"/>
              <a:ext cx="543390" cy="21735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43400" y="3611384"/>
              <a:ext cx="571500" cy="2286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343400" y="3711064"/>
              <a:ext cx="609600" cy="24384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343400" y="3814974"/>
              <a:ext cx="609600" cy="24384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08842" y="3922440"/>
              <a:ext cx="554620" cy="221848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405848" y="4056083"/>
              <a:ext cx="509052" cy="203621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489544" y="4186012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493292" y="4289688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568252" y="4415852"/>
              <a:ext cx="232348" cy="10243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738184" y="5726575"/>
            <a:ext cx="443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Capital in the Form of Revenue</a:t>
            </a:r>
          </a:p>
        </p:txBody>
      </p:sp>
      <p:pic>
        <p:nvPicPr>
          <p:cNvPr id="9220" name="Picture 4" descr="C:\Users\swalker\Downloads\noun_554271_cc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778"/>
          <a:stretch>
            <a:fillRect/>
          </a:stretch>
        </p:blipFill>
        <p:spPr bwMode="auto">
          <a:xfrm>
            <a:off x="4100385" y="4876800"/>
            <a:ext cx="1196847" cy="98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344828"/>
            <a:ext cx="85344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/>
              <a:t>Keeping it in Reserve: </a:t>
            </a:r>
            <a:r>
              <a:rPr lang="en-US" sz="1800" b="1" i="1" dirty="0" err="1"/>
              <a:t>Grantmaking</a:t>
            </a:r>
            <a:r>
              <a:rPr lang="en-US" sz="1800" b="1" i="1" dirty="0"/>
              <a:t> for a Rainy Day, </a:t>
            </a:r>
            <a:r>
              <a:rPr lang="en-US" sz="1600" dirty="0"/>
              <a:t>Hilda Polanco and John Summers, Nonprofit Quarterly, May 2016: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i="1" dirty="0"/>
              <a:t>	</a:t>
            </a:r>
            <a:r>
              <a:rPr lang="en-US" sz="1600" dirty="0">
                <a:hlinkClick r:id="rId2"/>
              </a:rPr>
              <a:t>https://nonprofitquarterly.org/2016/05/02/keeping-it-in-reserve-grantmaking-for-a-rainy-day/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/>
              <a:t>Operating Reserves Toolkit</a:t>
            </a:r>
            <a:r>
              <a:rPr lang="en-US" sz="1800" dirty="0"/>
              <a:t>, </a:t>
            </a:r>
            <a:r>
              <a:rPr lang="en-US" sz="1600" dirty="0"/>
              <a:t>The Nonprofit Operating Reserves Initiative Workgroup, December 2008: </a:t>
            </a:r>
          </a:p>
          <a:p>
            <a:pPr indent="-15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Whitepaper: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http://www.nccs2.org/wiki/images/3/3c/OperatingReservesWhitePaper2009.pdf</a:t>
            </a:r>
            <a:endParaRPr lang="en-US" sz="1600" dirty="0"/>
          </a:p>
          <a:p>
            <a:pPr indent="-1588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1600" b="1" dirty="0"/>
              <a:t>Full Toolkit: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b="1" i="1" dirty="0"/>
              <a:t>The Key to Long Term Financial Health Liquid Unrestricted Net Assets (LUNA)</a:t>
            </a:r>
            <a:r>
              <a:rPr lang="en-US" sz="1800" dirty="0"/>
              <a:t>, </a:t>
            </a:r>
            <a:r>
              <a:rPr lang="en-US" sz="1600" dirty="0"/>
              <a:t>Hilda Polanco, New York Nonprofit Press, May 2012: </a:t>
            </a:r>
            <a:r>
              <a:rPr lang="en-US" sz="1600" dirty="0">
                <a:hlinkClick r:id="rId4"/>
              </a:rPr>
              <a:t>http://www.nynp.biz/index.php/strengthening-nonprofits/10505-the-key-to-long-term-financial-health-liquid-unrestricted-net-assets-luna-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b="1" i="1" dirty="0"/>
              <a:t>Hidden in Plain Sight: Understanding Nonprofit Capital Structure</a:t>
            </a:r>
            <a:r>
              <a:rPr lang="en-US" sz="1800" dirty="0"/>
              <a:t>, </a:t>
            </a:r>
            <a:r>
              <a:rPr lang="en-US" sz="1600" dirty="0"/>
              <a:t>Clara Miller, Nonprofit Quarterly, Spring 2003: </a:t>
            </a:r>
            <a:r>
              <a:rPr lang="en-US" sz="1600" dirty="0">
                <a:hlinkClick r:id="rId5"/>
              </a:rPr>
              <a:t>http://www.nonprofitfinancefund.org/sites/default/files/docs/2010/NPQSpring03.pdf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b="1" i="1" dirty="0"/>
              <a:t>Financing Not Fundraising (video)</a:t>
            </a:r>
            <a:r>
              <a:rPr lang="en-US" sz="1800" i="1" dirty="0"/>
              <a:t>, </a:t>
            </a:r>
            <a:r>
              <a:rPr lang="en-US" sz="1600" dirty="0"/>
              <a:t>Nell </a:t>
            </a:r>
            <a:r>
              <a:rPr lang="en-US" sz="1600" dirty="0" err="1"/>
              <a:t>Edgington</a:t>
            </a:r>
            <a:r>
              <a:rPr lang="en-US" sz="1600" dirty="0"/>
              <a:t>, Social Velocity, April 2015: </a:t>
            </a:r>
            <a:r>
              <a:rPr lang="en-US" sz="1600" dirty="0">
                <a:hlinkClick r:id="rId6"/>
              </a:rPr>
              <a:t>http://www.socialvelocity.net/2015/05/speaking-with-social-change-leaders/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834" y="3111642"/>
            <a:ext cx="834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87438"/>
            <a:r>
              <a:rPr lang="en-US" sz="1600" dirty="0">
                <a:hlinkClick r:id="rId7"/>
              </a:rPr>
              <a:t>http://www.nccs2.org/wiki/images/b/b4/Operating_Reserves_Policy_Toolkit_1st_Ed_2010-09-16.pdf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479" t="9774" r="19846" b="1900"/>
          <a:stretch>
            <a:fillRect/>
          </a:stretch>
        </p:blipFill>
        <p:spPr bwMode="auto">
          <a:xfrm>
            <a:off x="3376939" y="3630"/>
            <a:ext cx="57711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96626" y="0"/>
            <a:ext cx="577117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5867400" cy="4953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FMA offers complimentary orientation one-hour webinars that feature an overview of the website and drill down on several of its key resources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Upcoming webinar dates:</a:t>
            </a:r>
          </a:p>
          <a:p>
            <a:pPr marL="344488" indent="-223838">
              <a:spcAft>
                <a:spcPts val="600"/>
              </a:spcAft>
            </a:pPr>
            <a:r>
              <a:rPr lang="en-US" b="1" dirty="0"/>
              <a:t>November 29, 2016 at 2:00pm ET</a:t>
            </a:r>
          </a:p>
          <a:p>
            <a:pPr marL="344488" indent="-223838">
              <a:spcAft>
                <a:spcPts val="600"/>
              </a:spcAft>
            </a:pPr>
            <a:r>
              <a:rPr lang="en-US" b="1" dirty="0"/>
              <a:t>January 24, 2017 at 2:00pm ET</a:t>
            </a: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i="1" dirty="0"/>
              <a:t>To register, or see upcoming webinar dates: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http://fmaonline.net/events/</a:t>
            </a:r>
            <a:endParaRPr lang="en-US" sz="2000" dirty="0"/>
          </a:p>
          <a:p>
            <a:pPr>
              <a:buNone/>
            </a:pPr>
            <a:endParaRPr lang="en-US" sz="1600" dirty="0"/>
          </a:p>
          <a:p>
            <a:pPr>
              <a:spcBef>
                <a:spcPts val="0"/>
              </a:spcBef>
              <a:buNone/>
            </a:pPr>
            <a:r>
              <a:rPr lang="en-US" i="1" dirty="0"/>
              <a:t>For a 15-minute, on-demand webinar tour:</a:t>
            </a:r>
            <a:endParaRPr lang="en-US" u="sng" dirty="0">
              <a:hlinkClick r:id="rId4"/>
            </a:endParaRPr>
          </a:p>
          <a:p>
            <a:pPr>
              <a:buNone/>
            </a:pPr>
            <a:r>
              <a:rPr lang="en-US" u="sng" dirty="0">
                <a:hlinkClick r:id="rId4"/>
              </a:rPr>
              <a:t>http://fmaonline.net/SNPonDemand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731838"/>
            <a:ext cx="8229600" cy="639762"/>
          </a:xfrm>
        </p:spPr>
        <p:txBody>
          <a:bodyPr/>
          <a:lstStyle/>
          <a:p>
            <a:r>
              <a:rPr lang="en-US" sz="3200" dirty="0"/>
              <a:t>Online Tutorials for </a:t>
            </a:r>
          </a:p>
          <a:p>
            <a:r>
              <a:rPr lang="en-US" sz="3200" dirty="0"/>
              <a:t>StrongNonprofits.org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6705600" cy="3810000"/>
          </a:xfrm>
        </p:spPr>
        <p:txBody>
          <a:bodyPr/>
          <a:lstStyle/>
          <a:p>
            <a:r>
              <a:rPr lang="en-US" sz="2000" dirty="0">
                <a:solidFill>
                  <a:srgbClr val="0076C0"/>
                </a:solidFill>
              </a:rPr>
              <a:t>For access to </a:t>
            </a:r>
            <a:r>
              <a:rPr lang="en-US" sz="2000" i="1" dirty="0">
                <a:solidFill>
                  <a:srgbClr val="0076C0"/>
                </a:solidFill>
              </a:rPr>
              <a:t>NPQ</a:t>
            </a:r>
            <a:r>
              <a:rPr lang="en-US" sz="2000" dirty="0">
                <a:solidFill>
                  <a:srgbClr val="0076C0"/>
                </a:solidFill>
              </a:rPr>
              <a:t>’s other webinars:</a:t>
            </a:r>
          </a:p>
          <a:p>
            <a:r>
              <a:rPr lang="en-US" sz="2000" b="0" dirty="0">
                <a:solidFill>
                  <a:srgbClr val="0076C0"/>
                </a:solidFill>
                <a:hlinkClick r:id="rId2"/>
              </a:rPr>
              <a:t>https://nonprofitquarterly.org/category/webinars/</a:t>
            </a:r>
            <a:endParaRPr lang="en-US" sz="2000" b="0" dirty="0">
              <a:solidFill>
                <a:srgbClr val="0076C0"/>
              </a:solidFill>
            </a:endParaRPr>
          </a:p>
          <a:p>
            <a:endParaRPr lang="en-US" sz="2000" dirty="0">
              <a:solidFill>
                <a:srgbClr val="0076C0"/>
              </a:solidFill>
            </a:endParaRPr>
          </a:p>
          <a:p>
            <a:r>
              <a:rPr lang="en-US" sz="2000" dirty="0">
                <a:solidFill>
                  <a:srgbClr val="0076C0"/>
                </a:solidFill>
              </a:rPr>
              <a:t>To subscribe to </a:t>
            </a:r>
            <a:r>
              <a:rPr lang="en-US" sz="2000" i="1" dirty="0">
                <a:solidFill>
                  <a:srgbClr val="0076C0"/>
                </a:solidFill>
              </a:rPr>
              <a:t>NPQ</a:t>
            </a:r>
            <a:r>
              <a:rPr lang="en-US" sz="2000" dirty="0">
                <a:solidFill>
                  <a:srgbClr val="0076C0"/>
                </a:solidFill>
              </a:rPr>
              <a:t>’s quarterly magazine:</a:t>
            </a:r>
          </a:p>
          <a:p>
            <a:r>
              <a:rPr lang="en-US" sz="2000" b="0" dirty="0">
                <a:solidFill>
                  <a:srgbClr val="0076C0"/>
                </a:solidFill>
                <a:hlinkClick r:id="rId3"/>
              </a:rPr>
              <a:t>https</a:t>
            </a:r>
            <a:r>
              <a:rPr lang="en-US" sz="2000" b="0">
                <a:solidFill>
                  <a:srgbClr val="0076C0"/>
                </a:solidFill>
                <a:hlinkClick r:id="rId3"/>
              </a:rPr>
              <a:t>://nonprofitquarterly.org</a:t>
            </a:r>
            <a:endParaRPr lang="en-US" sz="2000" b="0">
              <a:solidFill>
                <a:srgbClr val="0076C0"/>
              </a:solidFill>
            </a:endParaRPr>
          </a:p>
          <a:p>
            <a:endParaRPr lang="en-US" sz="2000" b="0" dirty="0">
              <a:solidFill>
                <a:srgbClr val="0076C0"/>
              </a:solidFill>
            </a:endParaRPr>
          </a:p>
          <a:p>
            <a:endParaRPr lang="en-US" sz="2000" b="0" dirty="0">
              <a:solidFill>
                <a:srgbClr val="0076C0"/>
              </a:solidFill>
            </a:endParaRPr>
          </a:p>
        </p:txBody>
      </p:sp>
      <p:pic>
        <p:nvPicPr>
          <p:cNvPr id="7" name="Picture 2" descr="http://nonprofitquarterly.org/files/2015/04/npqheader1170.png"/>
          <p:cNvPicPr>
            <a:picLocks noChangeAspect="1" noChangeArrowheads="1"/>
          </p:cNvPicPr>
          <p:nvPr/>
        </p:nvPicPr>
        <p:blipFill>
          <a:blip r:embed="rId4"/>
          <a:srcRect r="74017"/>
          <a:stretch>
            <a:fillRect/>
          </a:stretch>
        </p:blipFill>
        <p:spPr bwMode="auto">
          <a:xfrm>
            <a:off x="609600" y="533400"/>
            <a:ext cx="2514600" cy="992606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" y="1752600"/>
            <a:ext cx="5029200" cy="6445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rgbClr val="0076C0"/>
                </a:solidFill>
                <a:latin typeface="+mj-lt"/>
              </a:rPr>
              <a:t>Resources and Links</a:t>
            </a:r>
          </a:p>
        </p:txBody>
      </p:sp>
    </p:spTree>
    <p:extLst>
      <p:ext uri="{BB962C8B-B14F-4D97-AF65-F5344CB8AC3E}">
        <p14:creationId xmlns:p14="http://schemas.microsoft.com/office/powerpoint/2010/main" val="110888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19200" y="2209800"/>
            <a:ext cx="6858000" cy="3124200"/>
            <a:chOff x="1219200" y="2209800"/>
            <a:chExt cx="6858000" cy="3124200"/>
          </a:xfrm>
        </p:grpSpPr>
        <p:sp>
          <p:nvSpPr>
            <p:cNvPr id="8" name="Oval 7"/>
            <p:cNvSpPr/>
            <p:nvPr/>
          </p:nvSpPr>
          <p:spPr>
            <a:xfrm>
              <a:off x="1219200" y="2209800"/>
              <a:ext cx="3733800" cy="3124200"/>
            </a:xfrm>
            <a:prstGeom prst="ellipse">
              <a:avLst/>
            </a:prstGeom>
            <a:noFill/>
            <a:ln w="698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61B2"/>
                  </a:solidFill>
                  <a:latin typeface="+mj-lt"/>
                </a:rPr>
                <a:t>Revenue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343400" y="2209800"/>
              <a:ext cx="3733800" cy="3124200"/>
            </a:xfrm>
            <a:prstGeom prst="ellipse">
              <a:avLst/>
            </a:prstGeom>
            <a:noFill/>
            <a:ln w="698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61B2"/>
                  </a:solidFill>
                  <a:latin typeface="+mj-lt"/>
                </a:rPr>
                <a:t>Capital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27096" y="3113204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419600" y="3219140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492052" y="3040504"/>
              <a:ext cx="232348" cy="10243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354644" y="3291840"/>
              <a:ext cx="533400" cy="21336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43400" y="3398024"/>
              <a:ext cx="533400" cy="21336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350896" y="3505200"/>
              <a:ext cx="543390" cy="21735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43400" y="3611384"/>
              <a:ext cx="571500" cy="2286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343400" y="3711064"/>
              <a:ext cx="609600" cy="24384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343400" y="3814974"/>
              <a:ext cx="609600" cy="24384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08842" y="3922440"/>
              <a:ext cx="554620" cy="221848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405848" y="4056083"/>
              <a:ext cx="509052" cy="203621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489544" y="4186012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493292" y="4289688"/>
              <a:ext cx="381000" cy="152400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568252" y="4415852"/>
              <a:ext cx="232348" cy="102436"/>
            </a:xfrm>
            <a:prstGeom prst="line">
              <a:avLst/>
            </a:prstGeom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738184" y="5726575"/>
            <a:ext cx="443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Capital in the Form of Revenue</a:t>
            </a:r>
          </a:p>
        </p:txBody>
      </p:sp>
      <p:pic>
        <p:nvPicPr>
          <p:cNvPr id="9220" name="Picture 4" descr="C:\Users\swalker\Downloads\noun_554271_cc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778"/>
          <a:stretch>
            <a:fillRect/>
          </a:stretch>
        </p:blipFill>
        <p:spPr bwMode="auto">
          <a:xfrm>
            <a:off x="4100385" y="4876800"/>
            <a:ext cx="1196847" cy="98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6896" y="3407392"/>
            <a:ext cx="7883856" cy="10315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Management Associates, LLC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736" y="1371601"/>
            <a:ext cx="8229600" cy="2057399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/>
              <a:t>Provides customized financial management, accounting, software, organizational development, human resources, and other consulting services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/>
              <a:t>Works directly with organizations or through funder-supported management assistance programs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6896" y="3581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r>
              <a:rPr lang="en-US" b="1" i="1" dirty="0">
                <a:solidFill>
                  <a:schemeClr val="accent1"/>
                </a:solidFill>
              </a:rPr>
              <a:t>FMA's mission is to empower not-for-profit organizations with the knowledge and skills to successfully serve their constituents and fulfill their missions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/>
            </a:br>
            <a:br>
              <a:rPr lang="en-US" sz="2000" b="1" dirty="0"/>
            </a:br>
            <a:endParaRPr lang="en-US" sz="1300" b="1" dirty="0"/>
          </a:p>
          <a:p>
            <a:pPr marL="342900" indent="-342900" algn="ctr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u="sng" dirty="0">
              <a:solidFill>
                <a:srgbClr val="3333CC"/>
              </a:solidFill>
            </a:endParaRPr>
          </a:p>
        </p:txBody>
      </p:sp>
      <p:pic>
        <p:nvPicPr>
          <p:cNvPr id="9" name="Picture 8" descr="twitter32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86534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kedin32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614375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id:image003.png@01CD6E58.FADC957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503025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827008" y="4892644"/>
            <a:ext cx="309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@FMA4Nonprofits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7008" y="5542494"/>
            <a:ext cx="4426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/FiscalManagementAssociates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3096" y="6151521"/>
            <a:ext cx="4430088" cy="48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/>
              <a:t>l</a:t>
            </a:r>
            <a:r>
              <a:rPr lang="en-US" sz="1700" dirty="0"/>
              <a:t>inkedin.com/company/fiscal-management-associates-llc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105400"/>
            <a:ext cx="42672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/>
              <a:t>Hilda Polanco, CPA, CCSA®, CGMA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600" dirty="0">
                <a:solidFill>
                  <a:srgbClr val="0070C0"/>
                </a:solidFill>
                <a:hlinkClick r:id="rId9"/>
              </a:rPr>
              <a:t>hpolanco@fmaonline.net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800" dirty="0"/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61B2"/>
                </a:solidFill>
              </a:rPr>
              <a:t>New York | Chicago | Oakland| 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33611" y="6381690"/>
            <a:ext cx="2248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61B2"/>
                </a:solidFill>
              </a:rPr>
              <a:t>www.fmaonline.net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6414617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5041" y="2286000"/>
            <a:ext cx="3026229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6175"/>
            <a:r>
              <a:rPr lang="en-US" sz="3200" dirty="0">
                <a:latin typeface="+mj-lt"/>
              </a:rPr>
              <a:t>Internal</a:t>
            </a:r>
          </a:p>
          <a:p>
            <a:pPr marL="1146175"/>
            <a:r>
              <a:rPr lang="en-US" sz="3200" dirty="0">
                <a:latin typeface="+mj-lt"/>
              </a:rPr>
              <a:t>Sources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0470" y="3124200"/>
            <a:ext cx="26670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4450"/>
            <a:r>
              <a:rPr lang="en-US" sz="3600" dirty="0">
                <a:latin typeface="+mj-lt"/>
              </a:rPr>
              <a:t>Uses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85041" y="3962400"/>
            <a:ext cx="3026229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30288" indent="115888"/>
            <a:r>
              <a:rPr lang="en-US" sz="3200" dirty="0">
                <a:latin typeface="+mj-lt"/>
              </a:rPr>
              <a:t>External</a:t>
            </a:r>
          </a:p>
          <a:p>
            <a:pPr marL="1030288" indent="115888"/>
            <a:r>
              <a:rPr lang="en-US" sz="3200" dirty="0">
                <a:latin typeface="+mj-lt"/>
              </a:rPr>
              <a:t>Sources</a:t>
            </a:r>
          </a:p>
        </p:txBody>
      </p:sp>
      <p:pic>
        <p:nvPicPr>
          <p:cNvPr id="2050" name="Picture 2" descr="C:\Users\swalker\Downloads\noun_564901_cc.png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1124956" y="3995511"/>
            <a:ext cx="1251858" cy="1095375"/>
          </a:xfrm>
          <a:prstGeom prst="rect">
            <a:avLst/>
          </a:prstGeom>
          <a:noFill/>
        </p:spPr>
      </p:pic>
      <p:pic>
        <p:nvPicPr>
          <p:cNvPr id="2051" name="Picture 3" descr="C:\Users\swalker\Downloads\noun_411499_cc.png"/>
          <p:cNvPicPr>
            <a:picLocks noChangeAspect="1" noChangeArrowheads="1"/>
          </p:cNvPicPr>
          <p:nvPr/>
        </p:nvPicPr>
        <p:blipFill>
          <a:blip r:embed="rId3"/>
          <a:srcRect b="19565"/>
          <a:stretch>
            <a:fillRect/>
          </a:stretch>
        </p:blipFill>
        <p:spPr bwMode="auto">
          <a:xfrm>
            <a:off x="5344984" y="3167232"/>
            <a:ext cx="1523999" cy="1225825"/>
          </a:xfrm>
          <a:prstGeom prst="rect">
            <a:avLst/>
          </a:prstGeom>
          <a:noFill/>
        </p:spPr>
      </p:pic>
      <p:pic>
        <p:nvPicPr>
          <p:cNvPr id="2052" name="Picture 4" descr="C:\Users\swalker\Downloads\noun_435100_cc.png"/>
          <p:cNvPicPr>
            <a:picLocks noChangeAspect="1" noChangeArrowheads="1"/>
          </p:cNvPicPr>
          <p:nvPr/>
        </p:nvPicPr>
        <p:blipFill>
          <a:blip r:embed="rId4"/>
          <a:srcRect b="18889"/>
          <a:stretch>
            <a:fillRect/>
          </a:stretch>
        </p:blipFill>
        <p:spPr bwMode="auto">
          <a:xfrm>
            <a:off x="914400" y="2177142"/>
            <a:ext cx="1691014" cy="1371600"/>
          </a:xfrm>
          <a:prstGeom prst="rect">
            <a:avLst/>
          </a:prstGeom>
          <a:noFill/>
        </p:spPr>
      </p:pic>
      <p:cxnSp>
        <p:nvCxnSpPr>
          <p:cNvPr id="18" name="Elbow Connector 17"/>
          <p:cNvCxnSpPr>
            <a:stCxn id="7" idx="3"/>
            <a:endCxn id="2051" idx="1"/>
          </p:cNvCxnSpPr>
          <p:nvPr/>
        </p:nvCxnSpPr>
        <p:spPr>
          <a:xfrm>
            <a:off x="4111270" y="2895600"/>
            <a:ext cx="1233714" cy="884545"/>
          </a:xfrm>
          <a:prstGeom prst="bentConnector3">
            <a:avLst>
              <a:gd name="adj1" fmla="val 50000"/>
            </a:avLst>
          </a:prstGeom>
          <a:ln w="88900" cap="flat" cmpd="sng" algn="ctr">
            <a:solidFill>
              <a:srgbClr val="004582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3"/>
            <a:endCxn id="2051" idx="1"/>
          </p:cNvCxnSpPr>
          <p:nvPr/>
        </p:nvCxnSpPr>
        <p:spPr>
          <a:xfrm flipV="1">
            <a:off x="4111270" y="3780145"/>
            <a:ext cx="1233714" cy="791855"/>
          </a:xfrm>
          <a:prstGeom prst="bentConnector3">
            <a:avLst>
              <a:gd name="adj1" fmla="val 50000"/>
            </a:avLst>
          </a:prstGeom>
          <a:ln w="88900" cap="flat" cmpd="sng" algn="ctr">
            <a:solidFill>
              <a:srgbClr val="004582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Capital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6009" y="2134886"/>
            <a:ext cx="3810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Accumulated Surpluses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6009" y="4038600"/>
            <a:ext cx="3810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Debt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6009" y="4988151"/>
            <a:ext cx="3810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Outside Investment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6009" y="3066871"/>
            <a:ext cx="3810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In-Kind / Volunteer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609" y="22098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“Profit” that has been accumulated over 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5609" y="4078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of Credit, Mortgage, PRI (loan)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5609" y="485462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 from a foundation or major donor for physical capital, change capital, reserve creation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609" y="3020568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Leveraging free or low-cost resources, such as donations of time, space, or technology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628409" y="2259854"/>
            <a:ext cx="381000" cy="484632"/>
          </a:xfrm>
          <a:prstGeom prst="right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28409" y="4163568"/>
            <a:ext cx="381000" cy="484632"/>
          </a:xfrm>
          <a:prstGeom prst="right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628409" y="5137833"/>
            <a:ext cx="381000" cy="484632"/>
          </a:xfrm>
          <a:prstGeom prst="right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628409" y="3191839"/>
            <a:ext cx="381000" cy="484632"/>
          </a:xfrm>
          <a:prstGeom prst="right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85609" y="152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6AF37"/>
                </a:solidFill>
                <a:latin typeface="+mj-lt"/>
              </a:rPr>
              <a:t>Example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809" y="152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6AF37"/>
                </a:solidFill>
                <a:latin typeface="+mj-lt"/>
              </a:rPr>
              <a:t>Nature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6009" y="1524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6AF37"/>
                </a:solidFill>
                <a:latin typeface="+mj-lt"/>
              </a:rPr>
              <a:t>Source</a:t>
            </a:r>
          </a:p>
        </p:txBody>
      </p:sp>
      <p:pic>
        <p:nvPicPr>
          <p:cNvPr id="25" name="Picture 2" descr="C:\Users\swalker\Downloads\noun_564901_cc.png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598714" y="4055376"/>
            <a:ext cx="764600" cy="669024"/>
          </a:xfrm>
          <a:prstGeom prst="rect">
            <a:avLst/>
          </a:prstGeom>
          <a:noFill/>
        </p:spPr>
      </p:pic>
      <p:pic>
        <p:nvPicPr>
          <p:cNvPr id="26" name="Picture 4" descr="C:\Users\swalker\Downloads\noun_435100_cc.png"/>
          <p:cNvPicPr>
            <a:picLocks noChangeAspect="1" noChangeArrowheads="1"/>
          </p:cNvPicPr>
          <p:nvPr/>
        </p:nvPicPr>
        <p:blipFill>
          <a:blip r:embed="rId4"/>
          <a:srcRect b="18889"/>
          <a:stretch>
            <a:fillRect/>
          </a:stretch>
        </p:blipFill>
        <p:spPr bwMode="auto">
          <a:xfrm>
            <a:off x="401782" y="1928531"/>
            <a:ext cx="1113307" cy="903015"/>
          </a:xfrm>
          <a:prstGeom prst="rect">
            <a:avLst/>
          </a:prstGeom>
          <a:noFill/>
        </p:spPr>
      </p:pic>
      <p:pic>
        <p:nvPicPr>
          <p:cNvPr id="27" name="Picture 2" descr="C:\Users\swalker\Downloads\noun_564901_cc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2500"/>
          <a:stretch>
            <a:fillRect/>
          </a:stretch>
        </p:blipFill>
        <p:spPr bwMode="auto">
          <a:xfrm>
            <a:off x="599209" y="5008905"/>
            <a:ext cx="764600" cy="669024"/>
          </a:xfrm>
          <a:prstGeom prst="rect">
            <a:avLst/>
          </a:prstGeom>
          <a:noFill/>
        </p:spPr>
      </p:pic>
      <p:pic>
        <p:nvPicPr>
          <p:cNvPr id="28" name="Picture 4" descr="C:\Users\swalker\Downloads\noun_435100_cc.png"/>
          <p:cNvPicPr>
            <a:picLocks noChangeAspect="1" noChangeArrowheads="1"/>
          </p:cNvPicPr>
          <p:nvPr/>
        </p:nvPicPr>
        <p:blipFill>
          <a:blip r:embed="rId4"/>
          <a:srcRect b="18889"/>
          <a:stretch>
            <a:fillRect/>
          </a:stretch>
        </p:blipFill>
        <p:spPr bwMode="auto">
          <a:xfrm>
            <a:off x="147457" y="2966547"/>
            <a:ext cx="916038" cy="743008"/>
          </a:xfrm>
          <a:prstGeom prst="rect">
            <a:avLst/>
          </a:prstGeom>
          <a:noFill/>
        </p:spPr>
      </p:pic>
      <p:pic>
        <p:nvPicPr>
          <p:cNvPr id="34" name="Picture 2" descr="C:\Users\swalker\Downloads\noun_564901_cc.png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1001351" y="3184569"/>
            <a:ext cx="565693" cy="494981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flipV="1">
            <a:off x="959787" y="3207154"/>
            <a:ext cx="0" cy="457201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6324600" y="1828800"/>
            <a:ext cx="2514600" cy="4800600"/>
          </a:xfrm>
          <a:prstGeom prst="roundRect">
            <a:avLst>
              <a:gd name="adj" fmla="val 692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222172" y="1858962"/>
            <a:ext cx="2895600" cy="4770438"/>
          </a:xfrm>
          <a:prstGeom prst="roundRect">
            <a:avLst>
              <a:gd name="adj" fmla="val 692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81000" y="1858962"/>
            <a:ext cx="2667000" cy="4770438"/>
          </a:xfrm>
          <a:prstGeom prst="roundRect">
            <a:avLst>
              <a:gd name="adj" fmla="val 692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13" idx="3"/>
          </p:cNvCxnSpPr>
          <p:nvPr/>
        </p:nvCxnSpPr>
        <p:spPr>
          <a:xfrm flipV="1">
            <a:off x="5867400" y="3276600"/>
            <a:ext cx="562708" cy="266700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1600200" y="2234514"/>
            <a:ext cx="1752600" cy="647700"/>
          </a:xfrm>
          <a:prstGeom prst="bentConnector3">
            <a:avLst>
              <a:gd name="adj1" fmla="val -1469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Financial Capital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1992923"/>
            <a:ext cx="2438400" cy="53611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Change Capital</a:t>
            </a:r>
          </a:p>
        </p:txBody>
      </p:sp>
      <p:cxnSp>
        <p:nvCxnSpPr>
          <p:cNvPr id="17" name="Elbow Connector 16"/>
          <p:cNvCxnSpPr/>
          <p:nvPr/>
        </p:nvCxnSpPr>
        <p:spPr>
          <a:xfrm>
            <a:off x="1600200" y="2920314"/>
            <a:ext cx="1752600" cy="647700"/>
          </a:xfrm>
          <a:prstGeom prst="bentConnector3">
            <a:avLst>
              <a:gd name="adj1" fmla="val -1469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1600200" y="3607143"/>
            <a:ext cx="1752600" cy="647700"/>
          </a:xfrm>
          <a:prstGeom prst="bentConnector3">
            <a:avLst>
              <a:gd name="adj1" fmla="val -1469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</p:cNvCxnSpPr>
          <p:nvPr/>
        </p:nvCxnSpPr>
        <p:spPr>
          <a:xfrm flipV="1">
            <a:off x="5867400" y="2529036"/>
            <a:ext cx="562708" cy="328464"/>
          </a:xfrm>
          <a:prstGeom prst="bentConnector3">
            <a:avLst>
              <a:gd name="adj1" fmla="val 5021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8" idx="3"/>
          </p:cNvCxnSpPr>
          <p:nvPr/>
        </p:nvCxnSpPr>
        <p:spPr>
          <a:xfrm>
            <a:off x="5867400" y="2857500"/>
            <a:ext cx="562708" cy="419100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 txBox="1">
            <a:spLocks/>
          </p:cNvSpPr>
          <p:nvPr/>
        </p:nvSpPr>
        <p:spPr>
          <a:xfrm>
            <a:off x="6248400" y="1136284"/>
            <a:ext cx="25908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How You Spend It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Text Placeholder 6"/>
          <p:cNvSpPr txBox="1">
            <a:spLocks/>
          </p:cNvSpPr>
          <p:nvPr/>
        </p:nvSpPr>
        <p:spPr>
          <a:xfrm>
            <a:off x="3291015" y="1136284"/>
            <a:ext cx="25908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Capacity Goal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8" name="Elbow Connector 77"/>
          <p:cNvCxnSpPr>
            <a:stCxn id="14" idx="3"/>
            <a:endCxn id="36" idx="1"/>
          </p:cNvCxnSpPr>
          <p:nvPr/>
        </p:nvCxnSpPr>
        <p:spPr>
          <a:xfrm>
            <a:off x="5867400" y="4229100"/>
            <a:ext cx="562708" cy="202333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895600" y="6274995"/>
            <a:ext cx="457200" cy="0"/>
          </a:xfrm>
          <a:prstGeom prst="straightConnector1">
            <a:avLst/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72" idx="3"/>
          </p:cNvCxnSpPr>
          <p:nvPr/>
        </p:nvCxnSpPr>
        <p:spPr>
          <a:xfrm>
            <a:off x="5867400" y="4912187"/>
            <a:ext cx="580292" cy="398367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1" idx="3"/>
          </p:cNvCxnSpPr>
          <p:nvPr/>
        </p:nvCxnSpPr>
        <p:spPr>
          <a:xfrm flipV="1">
            <a:off x="5867400" y="5310554"/>
            <a:ext cx="580292" cy="266700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6"/>
          <p:cNvSpPr txBox="1">
            <a:spLocks/>
          </p:cNvSpPr>
          <p:nvPr/>
        </p:nvSpPr>
        <p:spPr>
          <a:xfrm>
            <a:off x="457200" y="1136284"/>
            <a:ext cx="25908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Type of Capital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590800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Growth &amp; Expansion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276600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Innovation  (R&amp;D)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3962400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Replenishment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33458" y="1905000"/>
            <a:ext cx="2286000" cy="908974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 in infrastructure</a:t>
            </a:r>
          </a:p>
          <a:p>
            <a:pPr algn="ctr"/>
            <a:r>
              <a:rPr lang="en-US" sz="1600" i="1" dirty="0"/>
              <a:t>Facilities, People, Tech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33458" y="2971800"/>
            <a:ext cx="2286000" cy="914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/>
              <a:t>Funding operations </a:t>
            </a:r>
            <a:r>
              <a:rPr lang="en-US" sz="1600" i="1" dirty="0"/>
              <a:t>until your revenue model catches up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352800" y="4645487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Liquidity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433458" y="5978770"/>
            <a:ext cx="22860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operations</a:t>
            </a:r>
          </a:p>
          <a:p>
            <a:pPr algn="ctr"/>
            <a:r>
              <a:rPr lang="en-US" sz="1600" i="1" dirty="0"/>
              <a:t>w/residual income only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57200" y="4876800"/>
            <a:ext cx="2438400" cy="79402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/>
            <a:r>
              <a:rPr lang="en-US" sz="2200" b="1" dirty="0"/>
              <a:t>Working Capital / Operating Reserve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7200" y="5970195"/>
            <a:ext cx="2438400" cy="53611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Endowment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352800" y="5310554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Security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30108" y="4044680"/>
            <a:ext cx="2286000" cy="773505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Replenishing funds </a:t>
            </a:r>
          </a:p>
          <a:p>
            <a:pPr algn="ctr">
              <a:lnSpc>
                <a:spcPts val="1700"/>
              </a:lnSpc>
            </a:pPr>
            <a:r>
              <a:rPr lang="en-US" sz="1600" i="1" dirty="0"/>
              <a:t>that were depleted by accumulated deficits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867400" y="6248400"/>
            <a:ext cx="562708" cy="0"/>
          </a:xfrm>
          <a:prstGeom prst="straightConnector1">
            <a:avLst/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352800" y="5970195"/>
            <a:ext cx="2514600" cy="533400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/>
              <a:t>A base to generate revenue in perpetuity</a:t>
            </a:r>
          </a:p>
        </p:txBody>
      </p:sp>
      <p:cxnSp>
        <p:nvCxnSpPr>
          <p:cNvPr id="44" name="Elbow Connector 43"/>
          <p:cNvCxnSpPr>
            <a:stCxn id="40" idx="3"/>
            <a:endCxn id="72" idx="1"/>
          </p:cNvCxnSpPr>
          <p:nvPr/>
        </p:nvCxnSpPr>
        <p:spPr>
          <a:xfrm flipV="1">
            <a:off x="2895600" y="4912187"/>
            <a:ext cx="457200" cy="361624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61" idx="1"/>
          </p:cNvCxnSpPr>
          <p:nvPr/>
        </p:nvCxnSpPr>
        <p:spPr>
          <a:xfrm>
            <a:off x="2895600" y="5273811"/>
            <a:ext cx="457200" cy="303443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446337" y="4942516"/>
            <a:ext cx="2286000" cy="849922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ts val="1700"/>
              </a:lnSpc>
            </a:pPr>
            <a:r>
              <a:rPr lang="en-US" b="1" dirty="0"/>
              <a:t>Cash bridge</a:t>
            </a:r>
          </a:p>
          <a:p>
            <a:pPr algn="ctr">
              <a:lnSpc>
                <a:spcPts val="1700"/>
              </a:lnSpc>
            </a:pPr>
            <a:r>
              <a:rPr lang="en-US" sz="1600" i="1" dirty="0"/>
              <a:t>For revenue shortages, unforeseeable expenses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4" grpId="0" animBg="1"/>
      <p:bldP spid="28" grpId="0" animBg="1"/>
      <p:bldP spid="29" grpId="0" animBg="1"/>
      <p:bldP spid="72" grpId="0" animBg="1"/>
      <p:bldP spid="73" grpId="0" animBg="1"/>
      <p:bldP spid="40" grpId="0" animBg="1"/>
      <p:bldP spid="42" grpId="0" animBg="1"/>
      <p:bldP spid="61" grpId="0" animBg="1"/>
      <p:bldP spid="36" grpId="0" animBg="1"/>
      <p:bldP spid="83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Capital campaigns can also be used to raise funds for: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Campaigns: Not Just for Construction Costs Anymore!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56692"/>
            <a:ext cx="8229600" cy="3733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Ramp up costs</a:t>
            </a:r>
            <a:r>
              <a:rPr lang="en-US" dirty="0"/>
              <a:t> related to a new building as it may take a few years for increased usage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 </a:t>
            </a:r>
            <a:r>
              <a:rPr lang="en-US" b="1" dirty="0"/>
              <a:t>capital reserve </a:t>
            </a:r>
            <a:r>
              <a:rPr lang="en-US" dirty="0"/>
              <a:t>to cover future repairs that are usually not part of the ongoing annual maintenance budget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040188" cy="639762"/>
          </a:xfrm>
        </p:spPr>
        <p:txBody>
          <a:bodyPr/>
          <a:lstStyle/>
          <a:p>
            <a:r>
              <a:rPr lang="en-US" dirty="0"/>
              <a:t>Balance Sheet</a:t>
            </a:r>
          </a:p>
          <a:p>
            <a:r>
              <a:rPr lang="en-US" sz="2000" dirty="0"/>
              <a:t>(Statement of Financial Position)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861" y="2667000"/>
            <a:ext cx="4258163" cy="3276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+mj-lt"/>
              </a:rPr>
              <a:t>Unrestricted</a:t>
            </a:r>
            <a:r>
              <a:rPr lang="en-US" dirty="0"/>
              <a:t> Net Assets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Undesignated,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Board restricted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+mj-lt"/>
              </a:rPr>
              <a:t>Temporarily</a:t>
            </a:r>
            <a:r>
              <a:rPr lang="en-US" dirty="0"/>
              <a:t> Restricted Net Assets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Released as the funds are spent down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+mj-lt"/>
              </a:rPr>
              <a:t>Permanently</a:t>
            </a:r>
            <a:r>
              <a:rPr lang="en-US" dirty="0"/>
              <a:t> Restricted Net Assets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Endowment in perpetuity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3625" y="1905000"/>
            <a:ext cx="4041775" cy="639762"/>
          </a:xfrm>
        </p:spPr>
        <p:txBody>
          <a:bodyPr/>
          <a:lstStyle/>
          <a:p>
            <a:r>
              <a:rPr lang="en-US" dirty="0"/>
              <a:t>Income Statement or P&amp;L</a:t>
            </a:r>
          </a:p>
          <a:p>
            <a:r>
              <a:rPr lang="en-US" sz="2000" dirty="0"/>
              <a:t>(Statement of Activities)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4"/>
          </p:nvPr>
        </p:nvSpPr>
        <p:spPr>
          <a:xfrm>
            <a:off x="4873625" y="2667000"/>
            <a:ext cx="4041775" cy="3276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+mj-lt"/>
              </a:rPr>
              <a:t>No differentiation </a:t>
            </a:r>
            <a:r>
              <a:rPr lang="en-US" dirty="0"/>
              <a:t>between operating and capital in either revenue or expense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Capital grants and expenditures are shown in a </a:t>
            </a:r>
            <a:r>
              <a:rPr lang="en-US" b="1" dirty="0">
                <a:latin typeface="+mj-lt"/>
              </a:rPr>
              <a:t>separate column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Capital: How Does it Show Up in My Financials?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45024" y="1828800"/>
            <a:ext cx="3176" cy="4267200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Reporting: Balance Sheet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6681" t="15962" r="66070" b="27722"/>
          <a:stretch>
            <a:fillRect/>
          </a:stretch>
        </p:blipFill>
        <p:spPr bwMode="auto">
          <a:xfrm>
            <a:off x="0" y="2682709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6681" t="21201" r="66070" b="13315"/>
          <a:stretch>
            <a:fillRect/>
          </a:stretch>
        </p:blipFill>
        <p:spPr bwMode="auto">
          <a:xfrm>
            <a:off x="2971800" y="2618232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6681" t="23820" r="66070" b="17244"/>
          <a:stretch>
            <a:fillRect/>
          </a:stretch>
        </p:blipFill>
        <p:spPr bwMode="auto">
          <a:xfrm>
            <a:off x="5943600" y="2583063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2057400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61B2"/>
                </a:solidFill>
              </a:rPr>
              <a:t>Change capital lumped in Unrestricted Net Assets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4792863"/>
            <a:ext cx="381000" cy="228600"/>
          </a:xfrm>
          <a:prstGeom prst="rect">
            <a:avLst/>
          </a:prstGeom>
          <a:noFill/>
          <a:ln w="22225">
            <a:solidFill>
              <a:srgbClr val="46AF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3760" y="2078879"/>
            <a:ext cx="2731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61B2"/>
                </a:solidFill>
              </a:rPr>
              <a:t>Change capital separated Board Designated Fund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0200" y="4956985"/>
            <a:ext cx="381000" cy="228600"/>
          </a:xfrm>
          <a:prstGeom prst="rect">
            <a:avLst/>
          </a:prstGeom>
          <a:noFill/>
          <a:ln w="22225">
            <a:solidFill>
              <a:srgbClr val="46AF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25184" y="2078879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61B2"/>
                </a:solidFill>
              </a:rPr>
              <a:t>Change capital grant in Temp Restricted Net Assets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000" y="5034452"/>
            <a:ext cx="381000" cy="164122"/>
          </a:xfrm>
          <a:prstGeom prst="rect">
            <a:avLst/>
          </a:prstGeom>
          <a:noFill/>
          <a:ln w="22225">
            <a:solidFill>
              <a:srgbClr val="46AF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6AF37"/>
                </a:solidFill>
              </a:rPr>
              <a:t>Options for Reporting</a:t>
            </a:r>
          </a:p>
        </p:txBody>
      </p:sp>
      <p:grpSp>
        <p:nvGrpSpPr>
          <p:cNvPr id="24" name="Group 12"/>
          <p:cNvGrpSpPr/>
          <p:nvPr/>
        </p:nvGrpSpPr>
        <p:grpSpPr>
          <a:xfrm>
            <a:off x="70093" y="2113650"/>
            <a:ext cx="469413" cy="469413"/>
            <a:chOff x="8229600" y="6156158"/>
            <a:chExt cx="533400" cy="533400"/>
          </a:xfrm>
        </p:grpSpPr>
        <p:sp>
          <p:nvSpPr>
            <p:cNvPr id="25" name="Oval 24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7" name="Group 15"/>
          <p:cNvGrpSpPr/>
          <p:nvPr/>
        </p:nvGrpSpPr>
        <p:grpSpPr>
          <a:xfrm>
            <a:off x="3032760" y="2113650"/>
            <a:ext cx="469413" cy="469413"/>
            <a:chOff x="8229600" y="6156158"/>
            <a:chExt cx="533400" cy="533400"/>
          </a:xfrm>
        </p:grpSpPr>
        <p:sp>
          <p:nvSpPr>
            <p:cNvPr id="28" name="Oval 27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9800" y="2113650"/>
            <a:ext cx="469413" cy="469413"/>
            <a:chOff x="8229600" y="6156158"/>
            <a:chExt cx="533400" cy="533400"/>
          </a:xfrm>
        </p:grpSpPr>
        <p:sp>
          <p:nvSpPr>
            <p:cNvPr id="31" name="Oval 30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Reporting: Statement of Activities / Budget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441939" y="1600200"/>
            <a:ext cx="469413" cy="469413"/>
            <a:chOff x="8229600" y="6156158"/>
            <a:chExt cx="533400" cy="533400"/>
          </a:xfrm>
        </p:grpSpPr>
        <p:sp>
          <p:nvSpPr>
            <p:cNvPr id="25" name="Oval 24"/>
            <p:cNvSpPr/>
            <p:nvPr/>
          </p:nvSpPr>
          <p:spPr>
            <a:xfrm>
              <a:off x="8229600" y="6156158"/>
              <a:ext cx="533400" cy="533400"/>
            </a:xfrm>
            <a:prstGeom prst="ellipse">
              <a:avLst/>
            </a:prstGeom>
            <a:solidFill>
              <a:srgbClr val="0076C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8309629" y="6248400"/>
              <a:ext cx="377171" cy="3771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56540" y="261975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Grant(s) for growth capital lumped in with other foundation funding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6540" y="4394424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AF37"/>
                </a:solidFill>
              </a:rPr>
              <a:t>Expenses related to expansion included with operating costs in various line items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3691760" y="4250954"/>
            <a:ext cx="533400" cy="1066800"/>
          </a:xfrm>
          <a:prstGeom prst="rightBrace">
            <a:avLst>
              <a:gd name="adj1" fmla="val 14177"/>
              <a:gd name="adj2" fmla="val 50000"/>
            </a:avLst>
          </a:prstGeom>
          <a:ln w="28575" cap="flat" cmpd="sng" algn="ctr">
            <a:solidFill>
              <a:srgbClr val="46AF3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46940" y="2848359"/>
            <a:ext cx="609600" cy="0"/>
          </a:xfrm>
          <a:prstGeom prst="straightConnector1">
            <a:avLst/>
          </a:prstGeom>
          <a:ln w="34925" cap="flat" cmpd="sng" algn="ctr">
            <a:solidFill>
              <a:srgbClr val="46AF37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1508" y="165556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1B2"/>
                </a:solidFill>
              </a:rPr>
              <a:t>No differentiation between operating and capital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368" y="6400800"/>
            <a:ext cx="8631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*Any growth capital not yet used remains in temporarily restricted net assets, which is not shown here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719" t="23280" r="71362" b="23280"/>
          <a:stretch>
            <a:fillRect/>
          </a:stretch>
        </p:blipFill>
        <p:spPr bwMode="auto">
          <a:xfrm>
            <a:off x="434139" y="2143183"/>
            <a:ext cx="3223461" cy="41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21140</TotalTime>
  <Words>795</Words>
  <Application>Microsoft Office PowerPoint</Application>
  <PresentationFormat>On-screen Show (4:3)</PresentationFormat>
  <Paragraphs>170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Franklin Gothic Medium</vt:lpstr>
      <vt:lpstr>Wingdings</vt:lpstr>
      <vt:lpstr>Office Theme</vt:lpstr>
      <vt:lpstr>Nonprofit Capital: How to Think Differently  About Its Use in Your Organization </vt:lpstr>
      <vt:lpstr>What is Capital?</vt:lpstr>
      <vt:lpstr>Capital</vt:lpstr>
      <vt:lpstr>Sources of Capital</vt:lpstr>
      <vt:lpstr>Uses of Financial Capital</vt:lpstr>
      <vt:lpstr>Capital Campaigns: Not Just for Construction Costs Anymore!</vt:lpstr>
      <vt:lpstr>Capital: How Does it Show Up in My Financials?</vt:lpstr>
      <vt:lpstr>Management Reporting: Balance Sheet</vt:lpstr>
      <vt:lpstr>Management Reporting: Statement of Activities / Budget</vt:lpstr>
      <vt:lpstr>Management Reporting: Statement of Activities / Budget</vt:lpstr>
      <vt:lpstr>Management Reporting: Statement of Activities / Budget</vt:lpstr>
      <vt:lpstr>Management Reporting: Budget</vt:lpstr>
      <vt:lpstr>Monitoring Against Growth Plan Goals</vt:lpstr>
      <vt:lpstr>What is Capital?</vt:lpstr>
      <vt:lpstr> Questions?</vt:lpstr>
      <vt:lpstr> Resources</vt:lpstr>
      <vt:lpstr>Resources</vt:lpstr>
      <vt:lpstr>PowerPoint Presentation</vt:lpstr>
      <vt:lpstr>PowerPoint Presentation</vt:lpstr>
      <vt:lpstr>Fiscal Management Associates, LLC </vt:lpstr>
    </vt:vector>
  </TitlesOfParts>
  <Company>Lugh Studio,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Administrative Local User</cp:lastModifiedBy>
  <cp:revision>1240</cp:revision>
  <dcterms:created xsi:type="dcterms:W3CDTF">2012-05-24T17:22:53Z</dcterms:created>
  <dcterms:modified xsi:type="dcterms:W3CDTF">2016-11-10T21:09:03Z</dcterms:modified>
</cp:coreProperties>
</file>