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7" r:id="rId3"/>
    <p:sldId id="258" r:id="rId4"/>
    <p:sldId id="260" r:id="rId5"/>
    <p:sldId id="261" r:id="rId6"/>
    <p:sldId id="268" r:id="rId7"/>
    <p:sldId id="269" r:id="rId8"/>
    <p:sldId id="270" r:id="rId9"/>
    <p:sldId id="263" r:id="rId10"/>
    <p:sldId id="272" r:id="rId11"/>
    <p:sldId id="271" r:id="rId12"/>
    <p:sldId id="273" r:id="rId13"/>
    <p:sldId id="278" r:id="rId14"/>
    <p:sldId id="276" r:id="rId15"/>
    <p:sldId id="277" r:id="rId16"/>
    <p:sldId id="280" r:id="rId17"/>
    <p:sldId id="265" r:id="rId18"/>
    <p:sldId id="279" r:id="rId19"/>
  </p:sldIdLst>
  <p:sldSz cx="9144000" cy="6858000" type="screen4x3"/>
  <p:notesSz cx="7016750" cy="9302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3" d="100"/>
          <a:sy n="93" d="100"/>
        </p:scale>
        <p:origin x="153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0592" cy="465138"/>
          </a:xfrm>
          <a:prstGeom prst="rect">
            <a:avLst/>
          </a:prstGeom>
        </p:spPr>
        <p:txBody>
          <a:bodyPr vert="horz" lIns="93251" tIns="46625" rIns="93251" bIns="46625" rtlCol="0"/>
          <a:lstStyle>
            <a:lvl1pPr algn="l">
              <a:defRPr sz="1200"/>
            </a:lvl1pPr>
          </a:lstStyle>
          <a:p>
            <a:endParaRPr lang="en-US"/>
          </a:p>
        </p:txBody>
      </p:sp>
      <p:sp>
        <p:nvSpPr>
          <p:cNvPr id="3" name="Date Placeholder 2"/>
          <p:cNvSpPr>
            <a:spLocks noGrp="1"/>
          </p:cNvSpPr>
          <p:nvPr>
            <p:ph type="dt" idx="1"/>
          </p:nvPr>
        </p:nvSpPr>
        <p:spPr>
          <a:xfrm>
            <a:off x="3974534" y="0"/>
            <a:ext cx="3040592" cy="465138"/>
          </a:xfrm>
          <a:prstGeom prst="rect">
            <a:avLst/>
          </a:prstGeom>
        </p:spPr>
        <p:txBody>
          <a:bodyPr vert="horz" lIns="93251" tIns="46625" rIns="93251" bIns="46625" rtlCol="0"/>
          <a:lstStyle>
            <a:lvl1pPr algn="r">
              <a:defRPr sz="1200"/>
            </a:lvl1pPr>
          </a:lstStyle>
          <a:p>
            <a:fld id="{DF7D8BFF-6213-4CEC-BB84-8BB252C0B1C3}" type="datetimeFigureOut">
              <a:rPr lang="en-US" smtClean="0"/>
              <a:t>2/12/2016</a:t>
            </a:fld>
            <a:endParaRPr lang="en-US"/>
          </a:p>
        </p:txBody>
      </p:sp>
      <p:sp>
        <p:nvSpPr>
          <p:cNvPr id="4" name="Slide Image Placeholder 3"/>
          <p:cNvSpPr>
            <a:spLocks noGrp="1" noRot="1" noChangeAspect="1"/>
          </p:cNvSpPr>
          <p:nvPr>
            <p:ph type="sldImg" idx="2"/>
          </p:nvPr>
        </p:nvSpPr>
        <p:spPr>
          <a:xfrm>
            <a:off x="1182688" y="696913"/>
            <a:ext cx="4651375" cy="3489325"/>
          </a:xfrm>
          <a:prstGeom prst="rect">
            <a:avLst/>
          </a:prstGeom>
          <a:noFill/>
          <a:ln w="12700">
            <a:solidFill>
              <a:prstClr val="black"/>
            </a:solidFill>
          </a:ln>
        </p:spPr>
        <p:txBody>
          <a:bodyPr vert="horz" lIns="93251" tIns="46625" rIns="93251" bIns="46625" rtlCol="0" anchor="ctr"/>
          <a:lstStyle/>
          <a:p>
            <a:endParaRPr lang="en-US"/>
          </a:p>
        </p:txBody>
      </p:sp>
      <p:sp>
        <p:nvSpPr>
          <p:cNvPr id="5" name="Notes Placeholder 4"/>
          <p:cNvSpPr>
            <a:spLocks noGrp="1"/>
          </p:cNvSpPr>
          <p:nvPr>
            <p:ph type="body" sz="quarter" idx="3"/>
          </p:nvPr>
        </p:nvSpPr>
        <p:spPr>
          <a:xfrm>
            <a:off x="701675" y="4418806"/>
            <a:ext cx="5613400" cy="4186238"/>
          </a:xfrm>
          <a:prstGeom prst="rect">
            <a:avLst/>
          </a:prstGeom>
        </p:spPr>
        <p:txBody>
          <a:bodyPr vert="horz" lIns="93251" tIns="46625" rIns="93251" bIns="4662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5998"/>
            <a:ext cx="3040592" cy="465138"/>
          </a:xfrm>
          <a:prstGeom prst="rect">
            <a:avLst/>
          </a:prstGeom>
        </p:spPr>
        <p:txBody>
          <a:bodyPr vert="horz" lIns="93251" tIns="46625" rIns="93251" bIns="46625" rtlCol="0" anchor="b"/>
          <a:lstStyle>
            <a:lvl1pPr algn="l">
              <a:defRPr sz="1200"/>
            </a:lvl1pPr>
          </a:lstStyle>
          <a:p>
            <a:endParaRPr lang="en-US"/>
          </a:p>
        </p:txBody>
      </p:sp>
      <p:sp>
        <p:nvSpPr>
          <p:cNvPr id="7" name="Slide Number Placeholder 6"/>
          <p:cNvSpPr>
            <a:spLocks noGrp="1"/>
          </p:cNvSpPr>
          <p:nvPr>
            <p:ph type="sldNum" sz="quarter" idx="5"/>
          </p:nvPr>
        </p:nvSpPr>
        <p:spPr>
          <a:xfrm>
            <a:off x="3974534" y="8835998"/>
            <a:ext cx="3040592" cy="465138"/>
          </a:xfrm>
          <a:prstGeom prst="rect">
            <a:avLst/>
          </a:prstGeom>
        </p:spPr>
        <p:txBody>
          <a:bodyPr vert="horz" lIns="93251" tIns="46625" rIns="93251" bIns="46625" rtlCol="0" anchor="b"/>
          <a:lstStyle>
            <a:lvl1pPr algn="r">
              <a:defRPr sz="1200"/>
            </a:lvl1pPr>
          </a:lstStyle>
          <a:p>
            <a:fld id="{6A82443D-F393-427E-9C1E-ECEE8BB0D0ED}" type="slidenum">
              <a:rPr lang="en-US" smtClean="0"/>
              <a:t>‹#›</a:t>
            </a:fld>
            <a:endParaRPr lang="en-US"/>
          </a:p>
        </p:txBody>
      </p:sp>
    </p:spTree>
    <p:extLst>
      <p:ext uri="{BB962C8B-B14F-4D97-AF65-F5344CB8AC3E}">
        <p14:creationId xmlns:p14="http://schemas.microsoft.com/office/powerpoint/2010/main" val="1488766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82443D-F393-427E-9C1E-ECEE8BB0D0ED}" type="slidenum">
              <a:rPr lang="en-US" smtClean="0"/>
              <a:t>1</a:t>
            </a:fld>
            <a:endParaRPr lang="en-US"/>
          </a:p>
        </p:txBody>
      </p:sp>
    </p:spTree>
    <p:extLst>
      <p:ext uri="{BB962C8B-B14F-4D97-AF65-F5344CB8AC3E}">
        <p14:creationId xmlns:p14="http://schemas.microsoft.com/office/powerpoint/2010/main" val="617455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82443D-F393-427E-9C1E-ECEE8BB0D0ED}" type="slidenum">
              <a:rPr lang="en-US" smtClean="0"/>
              <a:t>2</a:t>
            </a:fld>
            <a:endParaRPr lang="en-US"/>
          </a:p>
        </p:txBody>
      </p:sp>
    </p:spTree>
    <p:extLst>
      <p:ext uri="{BB962C8B-B14F-4D97-AF65-F5344CB8AC3E}">
        <p14:creationId xmlns:p14="http://schemas.microsoft.com/office/powerpoint/2010/main" val="380123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82443D-F393-427E-9C1E-ECEE8BB0D0ED}" type="slidenum">
              <a:rPr lang="en-US" smtClean="0"/>
              <a:t>3</a:t>
            </a:fld>
            <a:endParaRPr lang="en-US"/>
          </a:p>
        </p:txBody>
      </p:sp>
    </p:spTree>
    <p:extLst>
      <p:ext uri="{BB962C8B-B14F-4D97-AF65-F5344CB8AC3E}">
        <p14:creationId xmlns:p14="http://schemas.microsoft.com/office/powerpoint/2010/main" val="277002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82443D-F393-427E-9C1E-ECEE8BB0D0ED}" type="slidenum">
              <a:rPr lang="en-US" smtClean="0"/>
              <a:t>4</a:t>
            </a:fld>
            <a:endParaRPr lang="en-US"/>
          </a:p>
        </p:txBody>
      </p:sp>
    </p:spTree>
    <p:extLst>
      <p:ext uri="{BB962C8B-B14F-4D97-AF65-F5344CB8AC3E}">
        <p14:creationId xmlns:p14="http://schemas.microsoft.com/office/powerpoint/2010/main" val="2865694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82443D-F393-427E-9C1E-ECEE8BB0D0ED}" type="slidenum">
              <a:rPr lang="en-US" smtClean="0"/>
              <a:t>5</a:t>
            </a:fld>
            <a:endParaRPr lang="en-US"/>
          </a:p>
        </p:txBody>
      </p:sp>
    </p:spTree>
    <p:extLst>
      <p:ext uri="{BB962C8B-B14F-4D97-AF65-F5344CB8AC3E}">
        <p14:creationId xmlns:p14="http://schemas.microsoft.com/office/powerpoint/2010/main" val="4051478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82443D-F393-427E-9C1E-ECEE8BB0D0ED}" type="slidenum">
              <a:rPr lang="en-US" smtClean="0"/>
              <a:t>6</a:t>
            </a:fld>
            <a:endParaRPr lang="en-US"/>
          </a:p>
        </p:txBody>
      </p:sp>
    </p:spTree>
    <p:extLst>
      <p:ext uri="{BB962C8B-B14F-4D97-AF65-F5344CB8AC3E}">
        <p14:creationId xmlns:p14="http://schemas.microsoft.com/office/powerpoint/2010/main" val="3191291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82443D-F393-427E-9C1E-ECEE8BB0D0ED}" type="slidenum">
              <a:rPr lang="en-US" smtClean="0"/>
              <a:t>8</a:t>
            </a:fld>
            <a:endParaRPr lang="en-US"/>
          </a:p>
        </p:txBody>
      </p:sp>
    </p:spTree>
    <p:extLst>
      <p:ext uri="{BB962C8B-B14F-4D97-AF65-F5344CB8AC3E}">
        <p14:creationId xmlns:p14="http://schemas.microsoft.com/office/powerpoint/2010/main" val="1812023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82443D-F393-427E-9C1E-ECEE8BB0D0ED}" type="slidenum">
              <a:rPr lang="en-US" smtClean="0"/>
              <a:t>9</a:t>
            </a:fld>
            <a:endParaRPr lang="en-US"/>
          </a:p>
        </p:txBody>
      </p:sp>
    </p:spTree>
    <p:extLst>
      <p:ext uri="{BB962C8B-B14F-4D97-AF65-F5344CB8AC3E}">
        <p14:creationId xmlns:p14="http://schemas.microsoft.com/office/powerpoint/2010/main" val="872733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9224B62-480B-4C22-81A8-8054FB32AF0E}" type="slidenum">
              <a:rPr lang="en-US" smtClean="0"/>
              <a:pPr/>
              <a:t>17</a:t>
            </a:fld>
            <a:endParaRPr lang="en-US"/>
          </a:p>
        </p:txBody>
      </p:sp>
    </p:spTree>
    <p:extLst>
      <p:ext uri="{BB962C8B-B14F-4D97-AF65-F5344CB8AC3E}">
        <p14:creationId xmlns:p14="http://schemas.microsoft.com/office/powerpoint/2010/main" val="25573222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006" y="3124200"/>
            <a:ext cx="7772400" cy="1371600"/>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4724400"/>
            <a:ext cx="6400800" cy="1066800"/>
          </a:xfrm>
        </p:spPr>
        <p:txBody>
          <a:bodyPr/>
          <a:lstStyle>
            <a:lvl1pPr marL="0" indent="0" algn="ctr">
              <a:buNone/>
              <a:defRPr>
                <a:solidFill>
                  <a:srgbClr val="0076B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tretch>
            <a:fillRect/>
          </a:stretch>
        </p:blipFill>
        <p:spPr bwMode="auto">
          <a:xfrm>
            <a:off x="5583190" y="197023"/>
            <a:ext cx="990602" cy="990602"/>
          </a:xfrm>
          <a:prstGeom prst="ellipse">
            <a:avLst/>
          </a:prstGeom>
          <a:ln w="190500" cap="rnd">
            <a:noFill/>
            <a:prstDash val="solid"/>
          </a:ln>
          <a:effectLst>
            <a:outerShdw blurRad="127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5542798" y="1971403"/>
            <a:ext cx="990602" cy="990602"/>
          </a:xfrm>
          <a:prstGeom prst="ellipse">
            <a:avLst/>
          </a:prstGeom>
          <a:ln w="190500" cap="rnd">
            <a:noFill/>
            <a:prstDash val="solid"/>
          </a:ln>
          <a:effectLst>
            <a:outerShdw blurRad="127000" algn="bl" rotWithShape="0">
              <a:srgbClr val="000000"/>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3200209" y="0"/>
            <a:ext cx="5715000" cy="3276600"/>
          </a:xfrm>
          <a:prstGeom prst="rect">
            <a:avLst/>
          </a:prstGeom>
          <a:solidFill>
            <a:schemeClr val="bg1">
              <a:alpha val="4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596247" y="331032"/>
            <a:ext cx="2464122" cy="2453121"/>
          </a:xfrm>
          <a:prstGeom prst="ellipse">
            <a:avLst/>
          </a:prstGeom>
          <a:ln w="190500" cap="rnd">
            <a:solidFill>
              <a:srgbClr val="C0000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762000" y="1134070"/>
            <a:ext cx="2590800" cy="923330"/>
          </a:xfrm>
          <a:prstGeom prst="rect">
            <a:avLst/>
          </a:prstGeom>
          <a:noFill/>
        </p:spPr>
        <p:txBody>
          <a:bodyPr wrap="square" rtlCol="0">
            <a:spAutoFit/>
          </a:bodyPr>
          <a:lstStyle/>
          <a:p>
            <a:pPr algn="ctr"/>
            <a:r>
              <a:rPr lang="en-US" b="1" dirty="0" smtClean="0">
                <a:solidFill>
                  <a:srgbClr val="C00000"/>
                </a:solidFill>
                <a:latin typeface="+mn-lt"/>
              </a:rPr>
              <a:t>LASER-BASED       SOLID SAMPLE INTRODUCTION</a:t>
            </a:r>
            <a:endParaRPr lang="en-US" b="1" dirty="0">
              <a:solidFill>
                <a:srgbClr val="C00000"/>
              </a:solidFill>
              <a:latin typeface="+mn-lt"/>
            </a:endParaRPr>
          </a:p>
        </p:txBody>
      </p:sp>
      <p:pic>
        <p:nvPicPr>
          <p:cNvPr id="9" name="Picture 4"/>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5919475" y="1109738"/>
            <a:ext cx="995045" cy="990603"/>
          </a:xfrm>
          <a:prstGeom prst="ellipse">
            <a:avLst/>
          </a:prstGeom>
          <a:ln w="190500" cap="rnd">
            <a:noFill/>
            <a:prstDash val="solid"/>
          </a:ln>
          <a:effectLst>
            <a:outerShdw blurRad="127000" algn="bl" rotWithShape="0">
              <a:srgbClr val="000000"/>
            </a:outerShdw>
          </a:effectLst>
          <a:extLst>
            <a:ext uri="{909E8E84-426E-40DD-AFC4-6F175D3DCCD1}">
              <a14:hiddenFill xmlns:a14="http://schemas.microsoft.com/office/drawing/2010/main">
                <a:solidFill>
                  <a:srgbClr val="FFFFFF"/>
                </a:solidFill>
              </a14:hiddenFill>
            </a:ext>
          </a:extLst>
        </p:spPr>
      </p:pic>
      <p:pic>
        <p:nvPicPr>
          <p:cNvPr id="10" name="Picture 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9601" y="5945395"/>
            <a:ext cx="5714999" cy="822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3733737"/>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15637" y="6259570"/>
            <a:ext cx="3419474" cy="49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3"/>
          <p:cNvPicPr>
            <a:picLocks noGrp="1"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05200" y="0"/>
            <a:ext cx="5655019" cy="7136729"/>
          </a:xfrm>
          <a:prstGeom prst="rect">
            <a:avLst/>
          </a:prstGeom>
        </p:spPr>
      </p:pic>
    </p:spTree>
    <p:extLst>
      <p:ext uri="{BB962C8B-B14F-4D97-AF65-F5344CB8AC3E}">
        <p14:creationId xmlns:p14="http://schemas.microsoft.com/office/powerpoint/2010/main" val="3920979258"/>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4"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15637" y="6259570"/>
            <a:ext cx="3419474" cy="49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3"/>
          <p:cNvPicPr>
            <a:picLocks noGrp="1"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05200" y="0"/>
            <a:ext cx="5655019" cy="7136729"/>
          </a:xfrm>
          <a:prstGeom prst="rect">
            <a:avLst/>
          </a:prstGeom>
        </p:spPr>
      </p:pic>
    </p:spTree>
    <p:extLst>
      <p:ext uri="{BB962C8B-B14F-4D97-AF65-F5344CB8AC3E}">
        <p14:creationId xmlns:p14="http://schemas.microsoft.com/office/powerpoint/2010/main" val="2347539529"/>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rgbClr val="0076BF"/>
              </a:buClr>
              <a:defRPr/>
            </a:lvl1pPr>
            <a:lvl2pPr>
              <a:buClr>
                <a:srgbClr val="0076BF"/>
              </a:buClr>
              <a:defRPr/>
            </a:lvl2pPr>
            <a:lvl3pPr>
              <a:buClr>
                <a:srgbClr val="0076BF"/>
              </a:buClr>
              <a:defRPr/>
            </a:lvl3pPr>
            <a:lvl4pPr>
              <a:buClr>
                <a:srgbClr val="0076BF"/>
              </a:buClr>
              <a:defRPr/>
            </a:lvl4pPr>
            <a:lvl5pPr>
              <a:buClr>
                <a:srgbClr val="0076BF"/>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4" name="Straight Connector 3"/>
          <p:cNvCxnSpPr/>
          <p:nvPr/>
        </p:nvCxnSpPr>
        <p:spPr>
          <a:xfrm>
            <a:off x="457200" y="1447800"/>
            <a:ext cx="8229600" cy="0"/>
          </a:xfrm>
          <a:prstGeom prst="line">
            <a:avLst/>
          </a:prstGeom>
          <a:ln w="123825" cmpd="thickThin">
            <a:solidFill>
              <a:srgbClr val="0076BF"/>
            </a:solidFill>
          </a:ln>
        </p:spPr>
        <p:style>
          <a:lnRef idx="1">
            <a:schemeClr val="accent1"/>
          </a:lnRef>
          <a:fillRef idx="0">
            <a:schemeClr val="accent1"/>
          </a:fillRef>
          <a:effectRef idx="0">
            <a:schemeClr val="accent1"/>
          </a:effectRef>
          <a:fontRef idx="minor">
            <a:schemeClr val="tx1"/>
          </a:fontRef>
        </p:style>
      </p:cxnSp>
      <p:pic>
        <p:nvPicPr>
          <p:cNvPr id="5"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15637" y="6259570"/>
            <a:ext cx="3419474" cy="49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3"/>
          <p:cNvPicPr>
            <a:picLocks noGrp="1"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05200" y="0"/>
            <a:ext cx="5655019" cy="7136729"/>
          </a:xfrm>
          <a:prstGeom prst="rect">
            <a:avLst/>
          </a:prstGeom>
        </p:spPr>
      </p:pic>
    </p:spTree>
    <p:extLst>
      <p:ext uri="{BB962C8B-B14F-4D97-AF65-F5344CB8AC3E}">
        <p14:creationId xmlns:p14="http://schemas.microsoft.com/office/powerpoint/2010/main" val="2445563426"/>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FCE34B-BC48-4BCA-89BA-B47AE3D76EF2}" type="datetimeFigureOut">
              <a:rPr lang="en-US" smtClean="0"/>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B6CD04-A625-4122-B287-B0947520D5AC}" type="slidenum">
              <a:rPr lang="en-US" smtClean="0"/>
              <a:t>‹#›</a:t>
            </a:fld>
            <a:endParaRPr lang="en-US"/>
          </a:p>
        </p:txBody>
      </p:sp>
      <p:pic>
        <p:nvPicPr>
          <p:cNvPr id="8"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15637" y="6259570"/>
            <a:ext cx="3419474" cy="49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Content Placeholder 3"/>
          <p:cNvPicPr>
            <a:picLocks noGrp="1"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05200" y="0"/>
            <a:ext cx="5655019" cy="7136729"/>
          </a:xfrm>
          <a:prstGeom prst="rect">
            <a:avLst/>
          </a:prstGeom>
        </p:spPr>
      </p:pic>
    </p:spTree>
    <p:extLst>
      <p:ext uri="{BB962C8B-B14F-4D97-AF65-F5344CB8AC3E}">
        <p14:creationId xmlns:p14="http://schemas.microsoft.com/office/powerpoint/2010/main" val="3975028035"/>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buClr>
                <a:srgbClr val="0076BF"/>
              </a:buClr>
              <a:defRPr sz="2800"/>
            </a:lvl1pPr>
            <a:lvl2pPr>
              <a:buClr>
                <a:srgbClr val="0076BF"/>
              </a:buClr>
              <a:defRPr sz="2400"/>
            </a:lvl2pPr>
            <a:lvl3pPr>
              <a:buClr>
                <a:srgbClr val="0076BF"/>
              </a:buClr>
              <a:defRPr sz="2000"/>
            </a:lvl3pPr>
            <a:lvl4pPr>
              <a:buClr>
                <a:srgbClr val="0076BF"/>
              </a:buClr>
              <a:defRPr sz="1800"/>
            </a:lvl4pPr>
            <a:lvl5pPr>
              <a:buClr>
                <a:srgbClr val="0076BF"/>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buClr>
                <a:srgbClr val="0076BF"/>
              </a:buClr>
              <a:defRPr sz="2800"/>
            </a:lvl1pPr>
            <a:lvl2pPr>
              <a:buClr>
                <a:srgbClr val="0076BF"/>
              </a:buClr>
              <a:defRPr sz="2400"/>
            </a:lvl2pPr>
            <a:lvl3pPr>
              <a:buClr>
                <a:srgbClr val="0076BF"/>
              </a:buClr>
              <a:defRPr sz="2000"/>
            </a:lvl3pPr>
            <a:lvl4pPr>
              <a:buClr>
                <a:srgbClr val="0076BF"/>
              </a:buClr>
              <a:defRPr sz="1800"/>
            </a:lvl4pPr>
            <a:lvl5pPr>
              <a:buClr>
                <a:srgbClr val="0076BF"/>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15637" y="6259570"/>
            <a:ext cx="3419474" cy="49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3"/>
          <p:cNvPicPr>
            <a:picLocks noGrp="1"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05200" y="0"/>
            <a:ext cx="5655019" cy="7136729"/>
          </a:xfrm>
          <a:prstGeom prst="rect">
            <a:avLst/>
          </a:prstGeom>
        </p:spPr>
      </p:pic>
    </p:spTree>
    <p:extLst>
      <p:ext uri="{BB962C8B-B14F-4D97-AF65-F5344CB8AC3E}">
        <p14:creationId xmlns:p14="http://schemas.microsoft.com/office/powerpoint/2010/main" val="3229507551"/>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FCE34B-BC48-4BCA-89BA-B47AE3D76EF2}" type="datetimeFigureOut">
              <a:rPr lang="en-US" smtClean="0"/>
              <a:t>2/12/2016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B6CD04-A625-4122-B287-B0947520D5AC}" type="slidenum">
              <a:rPr lang="en-US" smtClean="0"/>
              <a:t>‹#›</a:t>
            </a:fld>
            <a:endParaRPr lang="en-US"/>
          </a:p>
        </p:txBody>
      </p:sp>
      <p:pic>
        <p:nvPicPr>
          <p:cNvPr id="11"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15637" y="6259570"/>
            <a:ext cx="3419474" cy="49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Content Placeholder 3"/>
          <p:cNvPicPr>
            <a:picLocks noGrp="1"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05200" y="0"/>
            <a:ext cx="5655019" cy="7136729"/>
          </a:xfrm>
          <a:prstGeom prst="rect">
            <a:avLst/>
          </a:prstGeom>
        </p:spPr>
      </p:pic>
    </p:spTree>
    <p:extLst>
      <p:ext uri="{BB962C8B-B14F-4D97-AF65-F5344CB8AC3E}">
        <p14:creationId xmlns:p14="http://schemas.microsoft.com/office/powerpoint/2010/main" val="3174062441"/>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FCE34B-BC48-4BCA-89BA-B47AE3D76EF2}" type="datetimeFigureOut">
              <a:rPr lang="en-US" smtClean="0"/>
              <a:t>2/12/2016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6CD04-A625-4122-B287-B0947520D5AC}" type="slidenum">
              <a:rPr lang="en-US" smtClean="0"/>
              <a:t>‹#›</a:t>
            </a:fld>
            <a:endParaRPr lang="en-US"/>
          </a:p>
        </p:txBody>
      </p:sp>
      <p:pic>
        <p:nvPicPr>
          <p:cNvPr id="7"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15637" y="6259570"/>
            <a:ext cx="3419474" cy="49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Content Placeholder 3"/>
          <p:cNvPicPr>
            <a:picLocks noGrp="1"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05200" y="0"/>
            <a:ext cx="5655019" cy="7136729"/>
          </a:xfrm>
          <a:prstGeom prst="rect">
            <a:avLst/>
          </a:prstGeom>
        </p:spPr>
      </p:pic>
    </p:spTree>
    <p:extLst>
      <p:ext uri="{BB962C8B-B14F-4D97-AF65-F5344CB8AC3E}">
        <p14:creationId xmlns:p14="http://schemas.microsoft.com/office/powerpoint/2010/main" val="395367846"/>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171" name="Picture 3" descr="C:\Users\bspence\Documents\Marketing\TDY CETAC Template\TDYC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14086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6"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15637" y="6259570"/>
            <a:ext cx="3419474" cy="49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3"/>
          <p:cNvPicPr>
            <a:picLocks noGrp="1"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05200" y="0"/>
            <a:ext cx="5655019" cy="7136729"/>
          </a:xfrm>
          <a:prstGeom prst="rect">
            <a:avLst/>
          </a:prstGeom>
        </p:spPr>
      </p:pic>
    </p:spTree>
    <p:extLst>
      <p:ext uri="{BB962C8B-B14F-4D97-AF65-F5344CB8AC3E}">
        <p14:creationId xmlns:p14="http://schemas.microsoft.com/office/powerpoint/2010/main" val="3459647559"/>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FCE34B-BC48-4BCA-89BA-B47AE3D76EF2}" type="datetimeFigureOut">
              <a:rPr lang="en-US" smtClean="0"/>
              <a:t>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B6CD04-A625-4122-B287-B0947520D5AC}" type="slidenum">
              <a:rPr lang="en-US" smtClean="0"/>
              <a:t>‹#›</a:t>
            </a:fld>
            <a:endParaRPr lang="en-US"/>
          </a:p>
        </p:txBody>
      </p:sp>
      <p:pic>
        <p:nvPicPr>
          <p:cNvPr id="8"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15637" y="6259570"/>
            <a:ext cx="3419474" cy="49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Content Placeholder 3"/>
          <p:cNvPicPr>
            <a:picLocks noGrp="1"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05200" y="0"/>
            <a:ext cx="5655019" cy="7136729"/>
          </a:xfrm>
          <a:prstGeom prst="rect">
            <a:avLst/>
          </a:prstGeom>
        </p:spPr>
      </p:pic>
    </p:spTree>
    <p:extLst>
      <p:ext uri="{BB962C8B-B14F-4D97-AF65-F5344CB8AC3E}">
        <p14:creationId xmlns:p14="http://schemas.microsoft.com/office/powerpoint/2010/main" val="2674402045"/>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FCE34B-BC48-4BCA-89BA-B47AE3D76EF2}" type="datetimeFigureOut">
              <a:rPr lang="en-US" smtClean="0"/>
              <a:t>2/12/2016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6CD04-A625-4122-B287-B0947520D5AC}" type="slidenum">
              <a:rPr lang="en-US" smtClean="0"/>
              <a:t>‹#›</a:t>
            </a:fld>
            <a:endParaRPr lang="en-US"/>
          </a:p>
        </p:txBody>
      </p:sp>
    </p:spTree>
    <p:extLst>
      <p:ext uri="{BB962C8B-B14F-4D97-AF65-F5344CB8AC3E}">
        <p14:creationId xmlns:p14="http://schemas.microsoft.com/office/powerpoint/2010/main" val="3955794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Franklin Gothic Book" pitchFamily="34" charset="0"/>
          <a:ea typeface="+mj-ea"/>
          <a:cs typeface="+mj-cs"/>
        </a:defRPr>
      </a:lvl1pPr>
    </p:titleStyle>
    <p:bodyStyle>
      <a:lvl1pPr marL="342900" indent="-342900" algn="l" defTabSz="914400" rtl="0" eaLnBrk="1" latinLnBrk="0" hangingPunct="1">
        <a:spcBef>
          <a:spcPct val="20000"/>
        </a:spcBef>
        <a:buClr>
          <a:srgbClr val="0076BF"/>
        </a:buClr>
        <a:buFont typeface="Arial" panose="020B0604020202020204" pitchFamily="34" charset="0"/>
        <a:buChar char="•"/>
        <a:defRPr sz="3200" kern="1200">
          <a:solidFill>
            <a:schemeClr val="tx1"/>
          </a:solidFill>
          <a:latin typeface="Franklin Gothic Book" pitchFamily="34" charset="0"/>
          <a:ea typeface="+mn-ea"/>
          <a:cs typeface="+mn-cs"/>
        </a:defRPr>
      </a:lvl1pPr>
      <a:lvl2pPr marL="742950" indent="-285750" algn="l" defTabSz="914400" rtl="0" eaLnBrk="1" latinLnBrk="0" hangingPunct="1">
        <a:spcBef>
          <a:spcPct val="20000"/>
        </a:spcBef>
        <a:buClr>
          <a:srgbClr val="0076BF"/>
        </a:buClr>
        <a:buFont typeface="Arial" panose="020B0604020202020204" pitchFamily="34" charset="0"/>
        <a:buChar char="–"/>
        <a:defRPr sz="2800" kern="1200">
          <a:solidFill>
            <a:schemeClr val="tx1"/>
          </a:solidFill>
          <a:latin typeface="Franklin Gothic Book" pitchFamily="34" charset="0"/>
          <a:ea typeface="+mn-ea"/>
          <a:cs typeface="+mn-cs"/>
        </a:defRPr>
      </a:lvl2pPr>
      <a:lvl3pPr marL="1143000" indent="-228600" algn="l" defTabSz="914400" rtl="0" eaLnBrk="1" latinLnBrk="0" hangingPunct="1">
        <a:spcBef>
          <a:spcPct val="20000"/>
        </a:spcBef>
        <a:buClr>
          <a:srgbClr val="0076BF"/>
        </a:buClr>
        <a:buFont typeface="Arial" panose="020B0604020202020204" pitchFamily="34" charset="0"/>
        <a:buChar char="•"/>
        <a:defRPr sz="2400" kern="1200">
          <a:solidFill>
            <a:schemeClr val="tx1"/>
          </a:solidFill>
          <a:latin typeface="Franklin Gothic Book" pitchFamily="34" charset="0"/>
          <a:ea typeface="+mn-ea"/>
          <a:cs typeface="+mn-cs"/>
        </a:defRPr>
      </a:lvl3pPr>
      <a:lvl4pPr marL="1600200" indent="-228600" algn="l" defTabSz="914400" rtl="0" eaLnBrk="1" latinLnBrk="0" hangingPunct="1">
        <a:spcBef>
          <a:spcPct val="20000"/>
        </a:spcBef>
        <a:buClr>
          <a:srgbClr val="0076BF"/>
        </a:buClr>
        <a:buFont typeface="Arial" panose="020B0604020202020204" pitchFamily="34" charset="0"/>
        <a:buChar char="–"/>
        <a:defRPr sz="2000" kern="1200">
          <a:solidFill>
            <a:schemeClr val="tx1"/>
          </a:solidFill>
          <a:latin typeface="Franklin Gothic Book" pitchFamily="34" charset="0"/>
          <a:ea typeface="+mn-ea"/>
          <a:cs typeface="+mn-cs"/>
        </a:defRPr>
      </a:lvl4pPr>
      <a:lvl5pPr marL="2057400" indent="-228600" algn="l" defTabSz="914400" rtl="0" eaLnBrk="1" latinLnBrk="0" hangingPunct="1">
        <a:spcBef>
          <a:spcPct val="20000"/>
        </a:spcBef>
        <a:buClr>
          <a:srgbClr val="0076BF"/>
        </a:buClr>
        <a:buFont typeface="Arial" panose="020B0604020202020204"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hyperlink" Target="mailto:CETACsales@Teledyne.com" TargetMode="External"/><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006" y="3429000"/>
            <a:ext cx="7772400" cy="762000"/>
          </a:xfrm>
        </p:spPr>
        <p:txBody>
          <a:bodyPr>
            <a:normAutofit/>
          </a:bodyPr>
          <a:lstStyle/>
          <a:p>
            <a:r>
              <a:rPr lang="en-US" dirty="0" smtClean="0"/>
              <a:t>Performance with Convenience</a:t>
            </a:r>
            <a:endParaRPr lang="en-US" dirty="0"/>
          </a:p>
        </p:txBody>
      </p:sp>
      <p:sp>
        <p:nvSpPr>
          <p:cNvPr id="3" name="Subtitle 2"/>
          <p:cNvSpPr>
            <a:spLocks noGrp="1"/>
          </p:cNvSpPr>
          <p:nvPr>
            <p:ph type="subTitle" idx="1"/>
          </p:nvPr>
        </p:nvSpPr>
        <p:spPr>
          <a:xfrm>
            <a:off x="1371600" y="4267200"/>
            <a:ext cx="6400800" cy="1524000"/>
          </a:xfrm>
        </p:spPr>
        <p:txBody>
          <a:bodyPr>
            <a:noAutofit/>
          </a:bodyPr>
          <a:lstStyle/>
          <a:p>
            <a:r>
              <a:rPr lang="en-US" sz="4000" dirty="0" smtClean="0"/>
              <a:t>The </a:t>
            </a:r>
            <a:r>
              <a:rPr lang="en-US" sz="4000" dirty="0" err="1" smtClean="0"/>
              <a:t>ExiCheck</a:t>
            </a:r>
            <a:r>
              <a:rPr lang="en-US" sz="4000" dirty="0" smtClean="0"/>
              <a:t> Gas Exchange Accessory</a:t>
            </a:r>
            <a:endParaRPr lang="en-US" sz="4000"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Gas Exchanges</a:t>
            </a:r>
            <a:endParaRPr lang="en-US" dirty="0"/>
          </a:p>
        </p:txBody>
      </p:sp>
      <p:sp>
        <p:nvSpPr>
          <p:cNvPr id="3" name="Content Placeholder 2"/>
          <p:cNvSpPr>
            <a:spLocks noGrp="1"/>
          </p:cNvSpPr>
          <p:nvPr>
            <p:ph idx="1"/>
          </p:nvPr>
        </p:nvSpPr>
        <p:spPr/>
        <p:txBody>
          <a:bodyPr/>
          <a:lstStyle/>
          <a:p>
            <a:r>
              <a:rPr lang="en-US" dirty="0" smtClean="0"/>
              <a:t>Replenish fluorine content in the cavity</a:t>
            </a:r>
          </a:p>
          <a:p>
            <a:pPr lvl="1"/>
            <a:r>
              <a:rPr lang="en-US" dirty="0" smtClean="0"/>
              <a:t>Optimum lasing conditions</a:t>
            </a:r>
          </a:p>
          <a:p>
            <a:r>
              <a:rPr lang="en-US" dirty="0" smtClean="0"/>
              <a:t>Flush electrode burn-off</a:t>
            </a:r>
          </a:p>
          <a:p>
            <a:pPr lvl="1"/>
            <a:r>
              <a:rPr lang="en-US" dirty="0" smtClean="0"/>
              <a:t>Prevents it coating the cavity and mirrors</a:t>
            </a:r>
          </a:p>
          <a:p>
            <a:r>
              <a:rPr lang="en-US" dirty="0" smtClean="0"/>
              <a:t>Important part of regular maintenance</a:t>
            </a:r>
          </a:p>
          <a:p>
            <a:pPr lvl="1"/>
            <a:r>
              <a:rPr lang="en-US" dirty="0" smtClean="0"/>
              <a:t>Must be performed every 2 weeks for a </a:t>
            </a:r>
            <a:r>
              <a:rPr lang="en-US" b="1" dirty="0" smtClean="0"/>
              <a:t>well passivated</a:t>
            </a:r>
            <a:r>
              <a:rPr lang="en-US" dirty="0" smtClean="0"/>
              <a:t> system, </a:t>
            </a:r>
            <a:r>
              <a:rPr lang="en-US" b="1" i="1" dirty="0" smtClean="0"/>
              <a:t>even when the system is not is use</a:t>
            </a:r>
            <a:endParaRPr lang="en-US" i="1" dirty="0" smtClean="0"/>
          </a:p>
        </p:txBody>
      </p:sp>
    </p:spTree>
    <p:extLst>
      <p:ext uri="{BB962C8B-B14F-4D97-AF65-F5344CB8AC3E}">
        <p14:creationId xmlns:p14="http://schemas.microsoft.com/office/powerpoint/2010/main" val="335735432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Missing a Gas Exchange</a:t>
            </a:r>
            <a:endParaRPr lang="en-US" dirty="0"/>
          </a:p>
        </p:txBody>
      </p:sp>
      <p:sp>
        <p:nvSpPr>
          <p:cNvPr id="3" name="Content Placeholder 2"/>
          <p:cNvSpPr>
            <a:spLocks noGrp="1"/>
          </p:cNvSpPr>
          <p:nvPr>
            <p:ph idx="1"/>
          </p:nvPr>
        </p:nvSpPr>
        <p:spPr/>
        <p:txBody>
          <a:bodyPr>
            <a:normAutofit fontScale="92500"/>
          </a:bodyPr>
          <a:lstStyle/>
          <a:p>
            <a:r>
              <a:rPr lang="en-US" dirty="0" smtClean="0"/>
              <a:t>Regular maintenance can be overlooked</a:t>
            </a:r>
          </a:p>
          <a:p>
            <a:pPr lvl="1"/>
            <a:r>
              <a:rPr lang="en-US" dirty="0" smtClean="0"/>
              <a:t>Hectic Schedules</a:t>
            </a:r>
          </a:p>
          <a:p>
            <a:pPr lvl="1"/>
            <a:r>
              <a:rPr lang="en-US" dirty="0" smtClean="0"/>
              <a:t>Field Trips – have to ensure maintenance backup</a:t>
            </a:r>
          </a:p>
          <a:p>
            <a:pPr lvl="2"/>
            <a:r>
              <a:rPr lang="en-US" dirty="0" smtClean="0"/>
              <a:t>Storage mode means </a:t>
            </a:r>
            <a:r>
              <a:rPr lang="en-US" dirty="0" err="1" smtClean="0"/>
              <a:t>repassivation</a:t>
            </a:r>
            <a:r>
              <a:rPr lang="en-US" dirty="0" smtClean="0"/>
              <a:t> will be required!</a:t>
            </a:r>
          </a:p>
          <a:p>
            <a:pPr lvl="2"/>
            <a:r>
              <a:rPr lang="en-US" dirty="0" smtClean="0"/>
              <a:t>Reliance on personnel not aware of the importance</a:t>
            </a:r>
          </a:p>
          <a:p>
            <a:r>
              <a:rPr lang="en-US" dirty="0" smtClean="0"/>
              <a:t>Dynamic Gas Lifetime is quickly degraded</a:t>
            </a:r>
          </a:p>
          <a:p>
            <a:r>
              <a:rPr lang="en-US" dirty="0" err="1" smtClean="0"/>
              <a:t>Repassivation</a:t>
            </a:r>
            <a:r>
              <a:rPr lang="en-US" dirty="0" smtClean="0"/>
              <a:t> requires a lot of gas exchanges</a:t>
            </a:r>
          </a:p>
          <a:p>
            <a:pPr lvl="1"/>
            <a:r>
              <a:rPr lang="en-US" dirty="0" smtClean="0"/>
              <a:t>Low energy systems need longer periods of higher voltages to run</a:t>
            </a:r>
            <a:endParaRPr lang="en-US" dirty="0"/>
          </a:p>
        </p:txBody>
      </p:sp>
    </p:spTree>
    <p:extLst>
      <p:ext uri="{BB962C8B-B14F-4D97-AF65-F5344CB8AC3E}">
        <p14:creationId xmlns:p14="http://schemas.microsoft.com/office/powerpoint/2010/main" val="76982017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ExiCheck</a:t>
            </a:r>
            <a:endParaRPr lang="en-US" b="1" dirty="0">
              <a:solidFill>
                <a:srgbClr val="0070C0"/>
              </a:solidFill>
            </a:endParaRPr>
          </a:p>
        </p:txBody>
      </p:sp>
      <p:sp>
        <p:nvSpPr>
          <p:cNvPr id="3" name="Content Placeholder 2"/>
          <p:cNvSpPr>
            <a:spLocks noGrp="1"/>
          </p:cNvSpPr>
          <p:nvPr>
            <p:ph idx="1"/>
          </p:nvPr>
        </p:nvSpPr>
        <p:spPr>
          <a:xfrm>
            <a:off x="457200" y="1600200"/>
            <a:ext cx="8229600" cy="2057399"/>
          </a:xfrm>
        </p:spPr>
        <p:txBody>
          <a:bodyPr>
            <a:normAutofit lnSpcReduction="10000"/>
          </a:bodyPr>
          <a:lstStyle/>
          <a:p>
            <a:pPr marL="0" indent="0" algn="ctr">
              <a:buNone/>
            </a:pPr>
            <a:r>
              <a:rPr lang="en-US" dirty="0" smtClean="0"/>
              <a:t>The Solution!</a:t>
            </a:r>
          </a:p>
          <a:p>
            <a:pPr marL="0" indent="0" algn="ctr">
              <a:buNone/>
            </a:pPr>
            <a:r>
              <a:rPr lang="en-US" dirty="0" smtClean="0"/>
              <a:t>An </a:t>
            </a:r>
            <a:r>
              <a:rPr lang="en-US" dirty="0"/>
              <a:t>automated gas exchange device integrated into the laser system</a:t>
            </a:r>
            <a:r>
              <a:rPr lang="en-US" dirty="0" smtClean="0"/>
              <a:t>. No </a:t>
            </a:r>
            <a:r>
              <a:rPr lang="en-US" dirty="0"/>
              <a:t>user interaction </a:t>
            </a:r>
            <a:r>
              <a:rPr lang="en-US" dirty="0" smtClean="0"/>
              <a:t>required!</a:t>
            </a:r>
            <a:endParaRPr lang="en-US" dirty="0"/>
          </a:p>
          <a:p>
            <a:endParaRPr lang="en-US" dirty="0"/>
          </a:p>
          <a:p>
            <a:endParaRPr lang="en-US" dirty="0"/>
          </a:p>
        </p:txBody>
      </p:sp>
      <p:pic>
        <p:nvPicPr>
          <p:cNvPr id="4" name="Picture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5994"/>
          <a:stretch/>
        </p:blipFill>
        <p:spPr>
          <a:xfrm>
            <a:off x="1600200" y="3693776"/>
            <a:ext cx="5943600" cy="2402224"/>
          </a:xfrm>
          <a:prstGeom prst="rect">
            <a:avLst/>
          </a:prstGeom>
        </p:spPr>
      </p:pic>
    </p:spTree>
    <p:extLst>
      <p:ext uri="{BB962C8B-B14F-4D97-AF65-F5344CB8AC3E}">
        <p14:creationId xmlns:p14="http://schemas.microsoft.com/office/powerpoint/2010/main" val="407777660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 Modes</a:t>
            </a:r>
            <a:endParaRPr lang="en-US" dirty="0"/>
          </a:p>
        </p:txBody>
      </p:sp>
      <p:sp>
        <p:nvSpPr>
          <p:cNvPr id="3" name="Content Placeholder 2"/>
          <p:cNvSpPr>
            <a:spLocks noGrp="1"/>
          </p:cNvSpPr>
          <p:nvPr>
            <p:ph idx="1"/>
          </p:nvPr>
        </p:nvSpPr>
        <p:spPr/>
        <p:txBody>
          <a:bodyPr>
            <a:normAutofit fontScale="85000" lnSpcReduction="20000"/>
          </a:bodyPr>
          <a:lstStyle/>
          <a:p>
            <a:r>
              <a:rPr lang="en-US" dirty="0"/>
              <a:t>Manual Gas Exchange</a:t>
            </a:r>
          </a:p>
          <a:p>
            <a:pPr lvl="1"/>
            <a:r>
              <a:rPr lang="en-US" dirty="0"/>
              <a:t>As requested</a:t>
            </a:r>
          </a:p>
          <a:p>
            <a:r>
              <a:rPr lang="en-US" dirty="0" smtClean="0"/>
              <a:t>Automated </a:t>
            </a:r>
            <a:r>
              <a:rPr lang="en-US" dirty="0"/>
              <a:t>Gas Exchange at Scheduled Interval</a:t>
            </a:r>
          </a:p>
          <a:p>
            <a:pPr lvl="1"/>
            <a:r>
              <a:rPr lang="en-US" dirty="0"/>
              <a:t>Minimum interval 1 day</a:t>
            </a:r>
          </a:p>
          <a:p>
            <a:pPr lvl="2"/>
            <a:r>
              <a:rPr lang="en-US" dirty="0"/>
              <a:t>If manual exchange performed, automated will run the next day</a:t>
            </a:r>
          </a:p>
          <a:p>
            <a:pPr lvl="1"/>
            <a:r>
              <a:rPr lang="en-US" dirty="0"/>
              <a:t>Maximum interval 14 days</a:t>
            </a:r>
          </a:p>
          <a:p>
            <a:r>
              <a:rPr lang="en-US" dirty="0" smtClean="0"/>
              <a:t>Progressive Gas Exchange</a:t>
            </a:r>
            <a:endParaRPr lang="en-US" dirty="0"/>
          </a:p>
          <a:p>
            <a:pPr lvl="1"/>
            <a:r>
              <a:rPr lang="en-US" dirty="0"/>
              <a:t>Long runs</a:t>
            </a:r>
          </a:p>
          <a:p>
            <a:pPr lvl="1"/>
            <a:r>
              <a:rPr lang="en-US" dirty="0"/>
              <a:t>Set through Chromium (Stability Mode = Energy w/PGE)</a:t>
            </a:r>
          </a:p>
          <a:p>
            <a:r>
              <a:rPr lang="en-US" dirty="0"/>
              <a:t>Will not operate when Chromium is Running – prevents accidental activation during an overnight run.</a:t>
            </a:r>
          </a:p>
          <a:p>
            <a:endParaRPr lang="en-US" dirty="0"/>
          </a:p>
        </p:txBody>
      </p:sp>
    </p:spTree>
    <p:extLst>
      <p:ext uri="{BB962C8B-B14F-4D97-AF65-F5344CB8AC3E}">
        <p14:creationId xmlns:p14="http://schemas.microsoft.com/office/powerpoint/2010/main" val="156592037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 and Benefits</a:t>
            </a:r>
            <a:endParaRPr lang="en-US" dirty="0"/>
          </a:p>
        </p:txBody>
      </p:sp>
      <p:sp>
        <p:nvSpPr>
          <p:cNvPr id="3" name="Content Placeholder 2"/>
          <p:cNvSpPr>
            <a:spLocks noGrp="1"/>
          </p:cNvSpPr>
          <p:nvPr>
            <p:ph idx="1"/>
          </p:nvPr>
        </p:nvSpPr>
        <p:spPr>
          <a:xfrm>
            <a:off x="457199" y="1600200"/>
            <a:ext cx="4597332" cy="4525963"/>
          </a:xfrm>
        </p:spPr>
        <p:txBody>
          <a:bodyPr>
            <a:normAutofit fontScale="92500" lnSpcReduction="20000"/>
          </a:bodyPr>
          <a:lstStyle/>
          <a:p>
            <a:r>
              <a:rPr lang="en-US" dirty="0"/>
              <a:t>UNATTENDED</a:t>
            </a:r>
          </a:p>
          <a:p>
            <a:r>
              <a:rPr lang="en-US" dirty="0"/>
              <a:t>Performs Gas Exchanges on a scheduled basis or manually</a:t>
            </a:r>
          </a:p>
          <a:p>
            <a:pPr lvl="1"/>
            <a:r>
              <a:rPr lang="en-US" dirty="0"/>
              <a:t>Maintains Passivation and Peak Performance of laser cavity</a:t>
            </a:r>
          </a:p>
          <a:p>
            <a:pPr lvl="1"/>
            <a:r>
              <a:rPr lang="en-US" dirty="0"/>
              <a:t>Reduced strain on HV components</a:t>
            </a:r>
          </a:p>
          <a:p>
            <a:pPr lvl="1"/>
            <a:r>
              <a:rPr lang="en-US" dirty="0"/>
              <a:t>Optimum Performance when you need </a:t>
            </a:r>
            <a:r>
              <a:rPr lang="en-US" dirty="0" smtClean="0"/>
              <a:t>it</a:t>
            </a:r>
            <a:endParaRPr lang="en-US"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6200000">
            <a:off x="5498281" y="1918451"/>
            <a:ext cx="2743198" cy="3630698"/>
          </a:xfrm>
          <a:prstGeom prst="rect">
            <a:avLst/>
          </a:prstGeom>
        </p:spPr>
      </p:pic>
    </p:spTree>
    <p:extLst>
      <p:ext uri="{BB962C8B-B14F-4D97-AF65-F5344CB8AC3E}">
        <p14:creationId xmlns:p14="http://schemas.microsoft.com/office/powerpoint/2010/main" val="278533918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 and Benefits</a:t>
            </a:r>
            <a:endParaRPr lang="en-US" dirty="0"/>
          </a:p>
        </p:txBody>
      </p:sp>
      <p:sp>
        <p:nvSpPr>
          <p:cNvPr id="3" name="Content Placeholder 2"/>
          <p:cNvSpPr>
            <a:spLocks noGrp="1"/>
          </p:cNvSpPr>
          <p:nvPr>
            <p:ph idx="1"/>
          </p:nvPr>
        </p:nvSpPr>
        <p:spPr>
          <a:xfrm>
            <a:off x="457199" y="1600200"/>
            <a:ext cx="4597332" cy="4525963"/>
          </a:xfrm>
        </p:spPr>
        <p:txBody>
          <a:bodyPr>
            <a:normAutofit fontScale="92500" lnSpcReduction="20000"/>
          </a:bodyPr>
          <a:lstStyle/>
          <a:p>
            <a:r>
              <a:rPr lang="en-US" dirty="0"/>
              <a:t>Fully integrated into Excimer Chassis</a:t>
            </a:r>
          </a:p>
          <a:p>
            <a:pPr lvl="1"/>
            <a:r>
              <a:rPr lang="en-US" dirty="0"/>
              <a:t>Clean</a:t>
            </a:r>
          </a:p>
          <a:p>
            <a:pPr lvl="1"/>
            <a:r>
              <a:rPr lang="en-US" dirty="0"/>
              <a:t>Safe: no human interaction with ArF </a:t>
            </a:r>
            <a:r>
              <a:rPr lang="en-US" dirty="0" smtClean="0"/>
              <a:t>cylinder</a:t>
            </a:r>
          </a:p>
          <a:p>
            <a:r>
              <a:rPr lang="en-US" dirty="0"/>
              <a:t>Transparent to ATL Software and Chromium</a:t>
            </a:r>
          </a:p>
          <a:p>
            <a:pPr lvl="1"/>
            <a:r>
              <a:rPr lang="en-US" dirty="0"/>
              <a:t>No further user training required</a:t>
            </a:r>
          </a:p>
          <a:p>
            <a:r>
              <a:rPr lang="en-US" smtClean="0"/>
              <a:t>Easy Updates</a:t>
            </a:r>
            <a:endParaRPr lang="en-US" dirty="0" smtClean="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6200000">
            <a:off x="5498281" y="1918451"/>
            <a:ext cx="2743198" cy="3630698"/>
          </a:xfrm>
          <a:prstGeom prst="rect">
            <a:avLst/>
          </a:prstGeom>
        </p:spPr>
      </p:pic>
    </p:spTree>
    <p:extLst>
      <p:ext uri="{BB962C8B-B14F-4D97-AF65-F5344CB8AC3E}">
        <p14:creationId xmlns:p14="http://schemas.microsoft.com/office/powerpoint/2010/main" val="2066734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Customer Comment</a:t>
            </a:r>
            <a:endParaRPr lang="en-US" dirty="0"/>
          </a:p>
        </p:txBody>
      </p:sp>
      <p:sp>
        <p:nvSpPr>
          <p:cNvPr id="3" name="Content Placeholder 2"/>
          <p:cNvSpPr>
            <a:spLocks noGrp="1"/>
          </p:cNvSpPr>
          <p:nvPr>
            <p:ph idx="1"/>
          </p:nvPr>
        </p:nvSpPr>
        <p:spPr/>
        <p:txBody>
          <a:bodyPr/>
          <a:lstStyle/>
          <a:p>
            <a:pPr marL="0" indent="0" algn="ctr">
              <a:buNone/>
            </a:pPr>
            <a:r>
              <a:rPr lang="en-US" i="1" dirty="0" smtClean="0"/>
              <a:t>“The ExiCheck works well and we are very happy to have such an automated device.  It supports us with the daily routine and we can concentrate on all the other challenges we have.”</a:t>
            </a:r>
          </a:p>
        </p:txBody>
      </p:sp>
    </p:spTree>
    <p:extLst>
      <p:ext uri="{BB962C8B-B14F-4D97-AF65-F5344CB8AC3E}">
        <p14:creationId xmlns:p14="http://schemas.microsoft.com/office/powerpoint/2010/main" val="394453605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Ablation Range</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068911" y="1617866"/>
            <a:ext cx="1768896" cy="2130045"/>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5642" y="1527839"/>
            <a:ext cx="1482417" cy="23101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888" y="1669172"/>
            <a:ext cx="2525442" cy="168362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4058" y="3025757"/>
            <a:ext cx="2591397" cy="4606927"/>
          </a:xfrm>
          <a:prstGeom prst="rect">
            <a:avLst/>
          </a:prstGeom>
        </p:spPr>
      </p:pic>
      <p:sp>
        <p:nvSpPr>
          <p:cNvPr id="9" name="TextBox 8"/>
          <p:cNvSpPr txBox="1"/>
          <p:nvPr/>
        </p:nvSpPr>
        <p:spPr>
          <a:xfrm>
            <a:off x="2514600" y="3124200"/>
            <a:ext cx="2302306" cy="646331"/>
          </a:xfrm>
          <a:prstGeom prst="rect">
            <a:avLst/>
          </a:prstGeom>
          <a:noFill/>
        </p:spPr>
        <p:txBody>
          <a:bodyPr wrap="square" rtlCol="0">
            <a:spAutoFit/>
          </a:bodyPr>
          <a:lstStyle/>
          <a:p>
            <a:pPr algn="ctr"/>
            <a:r>
              <a:rPr lang="en-US" dirty="0" err="1" smtClean="0"/>
              <a:t>Nd:YAG</a:t>
            </a:r>
            <a:r>
              <a:rPr lang="en-US" dirty="0" smtClean="0"/>
              <a:t> Solid State Lasers</a:t>
            </a:r>
            <a:endParaRPr lang="en-US" dirty="0"/>
          </a:p>
        </p:txBody>
      </p:sp>
      <p:sp>
        <p:nvSpPr>
          <p:cNvPr id="10" name="TextBox 9"/>
          <p:cNvSpPr txBox="1"/>
          <p:nvPr/>
        </p:nvSpPr>
        <p:spPr>
          <a:xfrm>
            <a:off x="4048158" y="1858618"/>
            <a:ext cx="1751648" cy="646331"/>
          </a:xfrm>
          <a:prstGeom prst="rect">
            <a:avLst/>
          </a:prstGeom>
          <a:noFill/>
        </p:spPr>
        <p:txBody>
          <a:bodyPr wrap="square" rtlCol="0">
            <a:spAutoFit/>
          </a:bodyPr>
          <a:lstStyle/>
          <a:p>
            <a:pPr algn="ctr"/>
            <a:r>
              <a:rPr lang="en-US" dirty="0" err="1" smtClean="0"/>
              <a:t>ArF</a:t>
            </a:r>
            <a:r>
              <a:rPr lang="en-US" dirty="0" smtClean="0"/>
              <a:t> Excimer Lasers</a:t>
            </a:r>
            <a:endParaRPr lang="en-US" dirty="0"/>
          </a:p>
        </p:txBody>
      </p:sp>
      <p:sp>
        <p:nvSpPr>
          <p:cNvPr id="11" name="TextBox 10"/>
          <p:cNvSpPr txBox="1"/>
          <p:nvPr/>
        </p:nvSpPr>
        <p:spPr>
          <a:xfrm>
            <a:off x="4953000" y="5562600"/>
            <a:ext cx="1817785" cy="923330"/>
          </a:xfrm>
          <a:prstGeom prst="rect">
            <a:avLst/>
          </a:prstGeom>
          <a:noFill/>
        </p:spPr>
        <p:txBody>
          <a:bodyPr wrap="square" rtlCol="0">
            <a:spAutoFit/>
          </a:bodyPr>
          <a:lstStyle/>
          <a:p>
            <a:pPr algn="ctr"/>
            <a:r>
              <a:rPr lang="en-US" dirty="0" smtClean="0"/>
              <a:t>Turn-Key Femtosecond Lasers</a:t>
            </a:r>
            <a:endParaRPr lang="en-US" dirty="0"/>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9477" y="1558971"/>
            <a:ext cx="2514600" cy="1790814"/>
          </a:xfrm>
          <a:prstGeom prst="rect">
            <a:avLst/>
          </a:prstGeom>
        </p:spPr>
      </p:pic>
      <p:sp>
        <p:nvSpPr>
          <p:cNvPr id="15" name="TextBox 14"/>
          <p:cNvSpPr txBox="1"/>
          <p:nvPr/>
        </p:nvSpPr>
        <p:spPr>
          <a:xfrm>
            <a:off x="0" y="3810000"/>
            <a:ext cx="2738381" cy="646331"/>
          </a:xfrm>
          <a:prstGeom prst="rect">
            <a:avLst/>
          </a:prstGeom>
          <a:noFill/>
        </p:spPr>
        <p:txBody>
          <a:bodyPr wrap="square" rtlCol="0">
            <a:spAutoFit/>
          </a:bodyPr>
          <a:lstStyle/>
          <a:p>
            <a:pPr algn="ctr"/>
            <a:r>
              <a:rPr lang="en-US" dirty="0" smtClean="0"/>
              <a:t>Stepped Heating Lasers</a:t>
            </a:r>
            <a:endParaRPr lang="en-US" dirty="0"/>
          </a:p>
        </p:txBody>
      </p:sp>
      <p:pic>
        <p:nvPicPr>
          <p:cNvPr id="16" name="Picture 15"/>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379" t="4361" r="2514" b="2758"/>
          <a:stretch>
            <a:fillRect/>
          </a:stretch>
        </p:blipFill>
        <p:spPr>
          <a:xfrm>
            <a:off x="0" y="4514850"/>
            <a:ext cx="1990725" cy="1657350"/>
          </a:xfrm>
          <a:prstGeom prst="rect">
            <a:avLst/>
          </a:prstGeom>
        </p:spPr>
      </p:pic>
      <p:pic>
        <p:nvPicPr>
          <p:cNvPr id="12" name="Picture 11"/>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478" t="1674" r="2499" b="1273"/>
          <a:stretch>
            <a:fillRect/>
          </a:stretch>
        </p:blipFill>
        <p:spPr>
          <a:xfrm>
            <a:off x="1933575" y="4038600"/>
            <a:ext cx="2867025" cy="1895475"/>
          </a:xfrm>
          <a:prstGeom prst="rect">
            <a:avLst/>
          </a:prstGeom>
          <a:ln>
            <a:noFill/>
          </a:ln>
        </p:spPr>
      </p:pic>
    </p:spTree>
    <p:extLst>
      <p:ext uri="{BB962C8B-B14F-4D97-AF65-F5344CB8AC3E}">
        <p14:creationId xmlns:p14="http://schemas.microsoft.com/office/powerpoint/2010/main" val="4897810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The ExiCheck Gas Exchange Accessory</a:t>
            </a:r>
            <a:endParaRPr lang="en-US" sz="3600" b="1" dirty="0"/>
          </a:p>
        </p:txBody>
      </p:sp>
      <p:sp>
        <p:nvSpPr>
          <p:cNvPr id="3" name="Content Placeholder 2"/>
          <p:cNvSpPr>
            <a:spLocks noGrp="1"/>
          </p:cNvSpPr>
          <p:nvPr>
            <p:ph idx="1"/>
          </p:nvPr>
        </p:nvSpPr>
        <p:spPr>
          <a:xfrm>
            <a:off x="457200" y="1600201"/>
            <a:ext cx="8229600" cy="838200"/>
          </a:xfrm>
        </p:spPr>
        <p:txBody>
          <a:bodyPr/>
          <a:lstStyle/>
          <a:p>
            <a:pPr marL="0" indent="0" algn="ctr">
              <a:buNone/>
            </a:pPr>
            <a:r>
              <a:rPr lang="en-US" dirty="0" smtClean="0"/>
              <a:t>Performance with Convenience!</a:t>
            </a:r>
            <a:endParaRPr lang="en-US" dirty="0"/>
          </a:p>
        </p:txBody>
      </p:sp>
      <p:pic>
        <p:nvPicPr>
          <p:cNvPr id="4" name="Picture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5994"/>
          <a:stretch/>
        </p:blipFill>
        <p:spPr>
          <a:xfrm>
            <a:off x="391413" y="2259465"/>
            <a:ext cx="8361174" cy="3379335"/>
          </a:xfrm>
          <a:prstGeom prst="rect">
            <a:avLst/>
          </a:prstGeom>
        </p:spPr>
      </p:pic>
      <p:sp>
        <p:nvSpPr>
          <p:cNvPr id="5" name="Content Placeholder 2"/>
          <p:cNvSpPr txBox="1">
            <a:spLocks/>
          </p:cNvSpPr>
          <p:nvPr/>
        </p:nvSpPr>
        <p:spPr>
          <a:xfrm>
            <a:off x="457200" y="5387555"/>
            <a:ext cx="8229600" cy="83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76BF"/>
              </a:buClr>
              <a:buFont typeface="Arial" panose="020B0604020202020204" pitchFamily="34" charset="0"/>
              <a:buChar char="•"/>
              <a:defRPr sz="3200" kern="1200">
                <a:solidFill>
                  <a:schemeClr val="tx1"/>
                </a:solidFill>
                <a:latin typeface="Franklin Gothic Book" pitchFamily="34" charset="0"/>
                <a:ea typeface="+mn-ea"/>
                <a:cs typeface="+mn-cs"/>
              </a:defRPr>
            </a:lvl1pPr>
            <a:lvl2pPr marL="742950" indent="-285750" algn="l" defTabSz="914400" rtl="0" eaLnBrk="1" latinLnBrk="0" hangingPunct="1">
              <a:spcBef>
                <a:spcPct val="20000"/>
              </a:spcBef>
              <a:buClr>
                <a:srgbClr val="0076BF"/>
              </a:buClr>
              <a:buFont typeface="Arial" panose="020B0604020202020204" pitchFamily="34" charset="0"/>
              <a:buChar char="–"/>
              <a:defRPr sz="2800" kern="1200">
                <a:solidFill>
                  <a:schemeClr val="tx1"/>
                </a:solidFill>
                <a:latin typeface="Franklin Gothic Book" pitchFamily="34" charset="0"/>
                <a:ea typeface="+mn-ea"/>
                <a:cs typeface="+mn-cs"/>
              </a:defRPr>
            </a:lvl2pPr>
            <a:lvl3pPr marL="1143000" indent="-228600" algn="l" defTabSz="914400" rtl="0" eaLnBrk="1" latinLnBrk="0" hangingPunct="1">
              <a:spcBef>
                <a:spcPct val="20000"/>
              </a:spcBef>
              <a:buClr>
                <a:srgbClr val="0076BF"/>
              </a:buClr>
              <a:buFont typeface="Arial" panose="020B0604020202020204" pitchFamily="34" charset="0"/>
              <a:buChar char="•"/>
              <a:defRPr sz="2400" kern="1200">
                <a:solidFill>
                  <a:schemeClr val="tx1"/>
                </a:solidFill>
                <a:latin typeface="Franklin Gothic Book" pitchFamily="34" charset="0"/>
                <a:ea typeface="+mn-ea"/>
                <a:cs typeface="+mn-cs"/>
              </a:defRPr>
            </a:lvl3pPr>
            <a:lvl4pPr marL="1600200" indent="-228600" algn="l" defTabSz="914400" rtl="0" eaLnBrk="1" latinLnBrk="0" hangingPunct="1">
              <a:spcBef>
                <a:spcPct val="20000"/>
              </a:spcBef>
              <a:buClr>
                <a:srgbClr val="0076BF"/>
              </a:buClr>
              <a:buFont typeface="Arial" panose="020B0604020202020204" pitchFamily="34" charset="0"/>
              <a:buChar char="–"/>
              <a:defRPr sz="2000" kern="1200">
                <a:solidFill>
                  <a:schemeClr val="tx1"/>
                </a:solidFill>
                <a:latin typeface="Franklin Gothic Book" pitchFamily="34" charset="0"/>
                <a:ea typeface="+mn-ea"/>
                <a:cs typeface="+mn-cs"/>
              </a:defRPr>
            </a:lvl4pPr>
            <a:lvl5pPr marL="2057400" indent="-228600" algn="l" defTabSz="914400" rtl="0" eaLnBrk="1" latinLnBrk="0" hangingPunct="1">
              <a:spcBef>
                <a:spcPct val="20000"/>
              </a:spcBef>
              <a:buClr>
                <a:srgbClr val="0076BF"/>
              </a:buClr>
              <a:buFont typeface="Arial" panose="020B0604020202020204"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solidFill>
                  <a:srgbClr val="00B0F0"/>
                </a:solidFill>
                <a:hlinkClick r:id="rId3"/>
              </a:rPr>
              <a:t>CETACsales@Teledyne.com</a:t>
            </a:r>
            <a:endParaRPr lang="en-US" dirty="0" smtClean="0">
              <a:solidFill>
                <a:srgbClr val="00B0F0"/>
              </a:solidFill>
            </a:endParaRPr>
          </a:p>
          <a:p>
            <a:pPr marL="0" indent="0" algn="ctr">
              <a:buFont typeface="Arial" panose="020B0604020202020204" pitchFamily="34" charset="0"/>
              <a:buNone/>
            </a:pPr>
            <a:endParaRPr lang="en-US" dirty="0"/>
          </a:p>
        </p:txBody>
      </p:sp>
    </p:spTree>
    <p:extLst>
      <p:ext uri="{BB962C8B-B14F-4D97-AF65-F5344CB8AC3E}">
        <p14:creationId xmlns:p14="http://schemas.microsoft.com/office/powerpoint/2010/main" val="1139251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Teledyne CETAC Technologies</a:t>
            </a:r>
            <a:endParaRPr lang="en-US" dirty="0"/>
          </a:p>
        </p:txBody>
      </p:sp>
      <p:sp>
        <p:nvSpPr>
          <p:cNvPr id="3" name="Content Placeholder 2"/>
          <p:cNvSpPr>
            <a:spLocks noGrp="1"/>
          </p:cNvSpPr>
          <p:nvPr>
            <p:ph idx="1"/>
          </p:nvPr>
        </p:nvSpPr>
        <p:spPr>
          <a:xfrm>
            <a:off x="457200" y="4267200"/>
            <a:ext cx="8229600" cy="1858963"/>
          </a:xfrm>
        </p:spPr>
        <p:txBody>
          <a:bodyPr>
            <a:normAutofit fontScale="92500" lnSpcReduction="20000"/>
          </a:bodyPr>
          <a:lstStyle/>
          <a:p>
            <a:r>
              <a:rPr lang="en-US" dirty="0" smtClean="0"/>
              <a:t>Headquarters in Omaha, Nebraska</a:t>
            </a:r>
          </a:p>
          <a:p>
            <a:r>
              <a:rPr lang="en-US" dirty="0" smtClean="0"/>
              <a:t>Specialize in Sample Introduction for Analytical Chemistry</a:t>
            </a:r>
          </a:p>
          <a:p>
            <a:r>
              <a:rPr lang="en-US" dirty="0" smtClean="0"/>
              <a:t>Laser R&amp;D Facility in Bozeman, Montana</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697365"/>
            <a:ext cx="8229600" cy="2442508"/>
          </a:xfrm>
          <a:prstGeom prst="roundRect">
            <a:avLst>
              <a:gd name="adj" fmla="val 8594"/>
            </a:avLst>
          </a:prstGeom>
          <a:solidFill>
            <a:srgbClr val="FFFFFF">
              <a:shade val="85000"/>
            </a:srgbClr>
          </a:solidFill>
          <a:ln>
            <a:noFill/>
          </a:ln>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Teledyne, CETAC and Photon Machines</a:t>
            </a:r>
            <a:endParaRPr lang="en-US" sz="36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2467247"/>
            <a:ext cx="8229600" cy="2791868"/>
          </a:xfrm>
          <a:prstGeom prst="rect">
            <a:avLst/>
          </a:prstGeo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Excimer</a:t>
            </a:r>
            <a:r>
              <a:rPr lang="en-US" dirty="0" smtClean="0"/>
              <a:t> Lasers</a:t>
            </a:r>
            <a:endParaRPr lang="en-US" dirty="0"/>
          </a:p>
        </p:txBody>
      </p:sp>
      <p:grpSp>
        <p:nvGrpSpPr>
          <p:cNvPr id="81" name="Group 80"/>
          <p:cNvGrpSpPr/>
          <p:nvPr/>
        </p:nvGrpSpPr>
        <p:grpSpPr>
          <a:xfrm>
            <a:off x="1866900" y="2514600"/>
            <a:ext cx="5410200" cy="3171496"/>
            <a:chOff x="1371600" y="1981200"/>
            <a:chExt cx="6629400" cy="3886200"/>
          </a:xfrm>
        </p:grpSpPr>
        <p:grpSp>
          <p:nvGrpSpPr>
            <p:cNvPr id="70" name="Group 69"/>
            <p:cNvGrpSpPr/>
            <p:nvPr/>
          </p:nvGrpSpPr>
          <p:grpSpPr>
            <a:xfrm>
              <a:off x="1371600" y="1981200"/>
              <a:ext cx="6629400" cy="2133600"/>
              <a:chOff x="1371600" y="1981200"/>
              <a:chExt cx="6629400" cy="2133600"/>
            </a:xfrm>
          </p:grpSpPr>
          <p:grpSp>
            <p:nvGrpSpPr>
              <p:cNvPr id="68" name="Group 67"/>
              <p:cNvGrpSpPr/>
              <p:nvPr/>
            </p:nvGrpSpPr>
            <p:grpSpPr>
              <a:xfrm>
                <a:off x="1371600" y="1981200"/>
                <a:ext cx="6629400" cy="2133600"/>
                <a:chOff x="1371600" y="1981200"/>
                <a:chExt cx="6629400" cy="2133600"/>
              </a:xfrm>
            </p:grpSpPr>
            <p:sp>
              <p:nvSpPr>
                <p:cNvPr id="5" name="Rounded Rectangle 4"/>
                <p:cNvSpPr/>
                <p:nvPr/>
              </p:nvSpPr>
              <p:spPr>
                <a:xfrm>
                  <a:off x="1447800" y="1981200"/>
                  <a:ext cx="6477000" cy="2133600"/>
                </a:xfrm>
                <a:prstGeom prst="roundRect">
                  <a:avLst/>
                </a:prstGeom>
                <a:gradFill flip="none" rotWithShape="1">
                  <a:gsLst>
                    <a:gs pos="0">
                      <a:schemeClr val="accent3">
                        <a:lumMod val="40000"/>
                        <a:lumOff val="60000"/>
                      </a:schemeClr>
                    </a:gs>
                    <a:gs pos="50000">
                      <a:schemeClr val="accent3">
                        <a:lumMod val="20000"/>
                        <a:lumOff val="80000"/>
                      </a:schemeClr>
                    </a:gs>
                    <a:gs pos="100000">
                      <a:schemeClr val="accent3">
                        <a:lumMod val="40000"/>
                        <a:lumOff val="60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71600" y="2400300"/>
                  <a:ext cx="152400" cy="1295400"/>
                </a:xfrm>
                <a:prstGeom prst="rect">
                  <a:avLst/>
                </a:prstGeom>
                <a:gradFill>
                  <a:gsLst>
                    <a:gs pos="0">
                      <a:schemeClr val="accent1">
                        <a:lumMod val="40000"/>
                        <a:lumOff val="60000"/>
                      </a:schemeClr>
                    </a:gs>
                    <a:gs pos="50000">
                      <a:schemeClr val="accent1">
                        <a:lumMod val="20000"/>
                        <a:lumOff val="80000"/>
                      </a:schemeClr>
                    </a:gs>
                    <a:gs pos="100000">
                      <a:schemeClr val="accent1">
                        <a:lumMod val="40000"/>
                        <a:lumOff val="60000"/>
                      </a:schemeClr>
                    </a:gs>
                  </a:gsLst>
                  <a:lin ang="16200000" scaled="1"/>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848600" y="2400300"/>
                  <a:ext cx="152400" cy="1295400"/>
                </a:xfrm>
                <a:prstGeom prst="rect">
                  <a:avLst/>
                </a:prstGeom>
                <a:gradFill>
                  <a:gsLst>
                    <a:gs pos="0">
                      <a:schemeClr val="accent1">
                        <a:lumMod val="40000"/>
                        <a:lumOff val="60000"/>
                      </a:schemeClr>
                    </a:gs>
                    <a:gs pos="50000">
                      <a:schemeClr val="accent1">
                        <a:lumMod val="20000"/>
                        <a:lumOff val="80000"/>
                      </a:schemeClr>
                    </a:gs>
                    <a:gs pos="100000">
                      <a:schemeClr val="accent1">
                        <a:lumMod val="40000"/>
                        <a:lumOff val="60000"/>
                      </a:schemeClr>
                    </a:gs>
                  </a:gsLst>
                  <a:lin ang="16200000" scaled="1"/>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1790700" y="2110740"/>
                <a:ext cx="5791201" cy="1874520"/>
                <a:chOff x="1790700" y="2133600"/>
                <a:chExt cx="5791201" cy="1874520"/>
              </a:xfrm>
            </p:grpSpPr>
            <p:sp>
              <p:nvSpPr>
                <p:cNvPr id="8" name="Rectangle 7"/>
                <p:cNvSpPr/>
                <p:nvPr/>
              </p:nvSpPr>
              <p:spPr>
                <a:xfrm>
                  <a:off x="1790700" y="3733800"/>
                  <a:ext cx="5791200" cy="274320"/>
                </a:xfrm>
                <a:prstGeom prst="rect">
                  <a:avLst/>
                </a:prstGeom>
                <a:gradFill>
                  <a:gsLst>
                    <a:gs pos="0">
                      <a:schemeClr val="tx1">
                        <a:lumMod val="65000"/>
                        <a:lumOff val="35000"/>
                      </a:schemeClr>
                    </a:gs>
                    <a:gs pos="100000">
                      <a:schemeClr val="bg2"/>
                    </a:gs>
                  </a:gsLst>
                  <a:lin ang="162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0800000">
                  <a:off x="1790701" y="2133600"/>
                  <a:ext cx="5791200" cy="274320"/>
                </a:xfrm>
                <a:prstGeom prst="rect">
                  <a:avLst/>
                </a:prstGeom>
                <a:gradFill>
                  <a:gsLst>
                    <a:gs pos="0">
                      <a:schemeClr val="tx1">
                        <a:lumMod val="65000"/>
                        <a:lumOff val="35000"/>
                      </a:schemeClr>
                    </a:gs>
                    <a:gs pos="100000">
                      <a:schemeClr val="bg2"/>
                    </a:gs>
                  </a:gsLst>
                  <a:lin ang="162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2019300" y="2290763"/>
                  <a:ext cx="5334000" cy="1585912"/>
                  <a:chOff x="2133600" y="2290763"/>
                  <a:chExt cx="5334000" cy="1585912"/>
                </a:xfrm>
              </p:grpSpPr>
              <p:grpSp>
                <p:nvGrpSpPr>
                  <p:cNvPr id="30" name="Group 29"/>
                  <p:cNvGrpSpPr/>
                  <p:nvPr/>
                </p:nvGrpSpPr>
                <p:grpSpPr>
                  <a:xfrm>
                    <a:off x="2133600" y="2290763"/>
                    <a:ext cx="228600" cy="1585912"/>
                    <a:chOff x="2133600" y="2290763"/>
                    <a:chExt cx="228600" cy="1585912"/>
                  </a:xfrm>
                </p:grpSpPr>
                <p:sp>
                  <p:nvSpPr>
                    <p:cNvPr id="10" name="Rectangle 9"/>
                    <p:cNvSpPr/>
                    <p:nvPr/>
                  </p:nvSpPr>
                  <p:spPr>
                    <a:xfrm>
                      <a:off x="2171700" y="2667000"/>
                      <a:ext cx="152400" cy="381000"/>
                    </a:xfrm>
                    <a:prstGeom prst="rect">
                      <a:avLst/>
                    </a:prstGeom>
                    <a:gradFill>
                      <a:gsLst>
                        <a:gs pos="0">
                          <a:schemeClr val="tx1">
                            <a:lumMod val="65000"/>
                            <a:lumOff val="35000"/>
                          </a:schemeClr>
                        </a:gs>
                        <a:gs pos="50000">
                          <a:schemeClr val="bg1"/>
                        </a:gs>
                        <a:gs pos="100000">
                          <a:schemeClr val="tx1">
                            <a:lumMod val="50000"/>
                            <a:lumOff val="50000"/>
                          </a:schemeClr>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Elbow Connector 11"/>
                    <p:cNvCxnSpPr>
                      <a:stCxn id="10" idx="0"/>
                    </p:cNvCxnSpPr>
                    <p:nvPr/>
                  </p:nvCxnSpPr>
                  <p:spPr>
                    <a:xfrm rot="16200000" flipV="1">
                      <a:off x="2024064" y="2443163"/>
                      <a:ext cx="376237" cy="71437"/>
                    </a:xfrm>
                    <a:prstGeom prst="bentConnector3">
                      <a:avLst>
                        <a:gd name="adj1" fmla="val 100634"/>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rot="5400000">
                      <a:off x="1870870" y="3505994"/>
                      <a:ext cx="676275" cy="65087"/>
                    </a:xfrm>
                    <a:prstGeom prst="bentConnector3">
                      <a:avLst>
                        <a:gd name="adj1" fmla="val 100704"/>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2133600" y="3124200"/>
                      <a:ext cx="228600" cy="76200"/>
                    </a:xfrm>
                    <a:custGeom>
                      <a:avLst/>
                      <a:gdLst>
                        <a:gd name="connsiteX0" fmla="*/ 0 w 314325"/>
                        <a:gd name="connsiteY0" fmla="*/ 4763 h 147638"/>
                        <a:gd name="connsiteX1" fmla="*/ 0 w 314325"/>
                        <a:gd name="connsiteY1" fmla="*/ 147638 h 147638"/>
                        <a:gd name="connsiteX2" fmla="*/ 314325 w 314325"/>
                        <a:gd name="connsiteY2" fmla="*/ 147638 h 147638"/>
                        <a:gd name="connsiteX3" fmla="*/ 314325 w 314325"/>
                        <a:gd name="connsiteY3" fmla="*/ 0 h 147638"/>
                      </a:gdLst>
                      <a:ahLst/>
                      <a:cxnLst>
                        <a:cxn ang="0">
                          <a:pos x="connsiteX0" y="connsiteY0"/>
                        </a:cxn>
                        <a:cxn ang="0">
                          <a:pos x="connsiteX1" y="connsiteY1"/>
                        </a:cxn>
                        <a:cxn ang="0">
                          <a:pos x="connsiteX2" y="connsiteY2"/>
                        </a:cxn>
                        <a:cxn ang="0">
                          <a:pos x="connsiteX3" y="connsiteY3"/>
                        </a:cxn>
                      </a:cxnLst>
                      <a:rect l="l" t="t" r="r" b="b"/>
                      <a:pathLst>
                        <a:path w="314325" h="147638">
                          <a:moveTo>
                            <a:pt x="0" y="4763"/>
                          </a:moveTo>
                          <a:lnTo>
                            <a:pt x="0" y="147638"/>
                          </a:lnTo>
                          <a:lnTo>
                            <a:pt x="314325" y="147638"/>
                          </a:lnTo>
                          <a:lnTo>
                            <a:pt x="314325"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 name="Group 31"/>
                  <p:cNvGrpSpPr/>
                  <p:nvPr/>
                </p:nvGrpSpPr>
                <p:grpSpPr>
                  <a:xfrm>
                    <a:off x="2819400" y="2290763"/>
                    <a:ext cx="228600" cy="1585912"/>
                    <a:chOff x="2133600" y="2290763"/>
                    <a:chExt cx="228600" cy="1585912"/>
                  </a:xfrm>
                </p:grpSpPr>
                <p:sp>
                  <p:nvSpPr>
                    <p:cNvPr id="33" name="Rectangle 32"/>
                    <p:cNvSpPr/>
                    <p:nvPr/>
                  </p:nvSpPr>
                  <p:spPr>
                    <a:xfrm>
                      <a:off x="2171700" y="2667000"/>
                      <a:ext cx="152400" cy="381000"/>
                    </a:xfrm>
                    <a:prstGeom prst="rect">
                      <a:avLst/>
                    </a:prstGeom>
                    <a:gradFill>
                      <a:gsLst>
                        <a:gs pos="0">
                          <a:schemeClr val="tx1">
                            <a:lumMod val="65000"/>
                            <a:lumOff val="35000"/>
                          </a:schemeClr>
                        </a:gs>
                        <a:gs pos="50000">
                          <a:schemeClr val="bg1"/>
                        </a:gs>
                        <a:gs pos="100000">
                          <a:schemeClr val="tx1">
                            <a:lumMod val="50000"/>
                            <a:lumOff val="50000"/>
                          </a:schemeClr>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Elbow Connector 33"/>
                    <p:cNvCxnSpPr>
                      <a:stCxn id="33" idx="0"/>
                    </p:cNvCxnSpPr>
                    <p:nvPr/>
                  </p:nvCxnSpPr>
                  <p:spPr>
                    <a:xfrm rot="16200000" flipV="1">
                      <a:off x="2024064" y="2443163"/>
                      <a:ext cx="376237" cy="71437"/>
                    </a:xfrm>
                    <a:prstGeom prst="bentConnector3">
                      <a:avLst>
                        <a:gd name="adj1" fmla="val 100634"/>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rot="5400000">
                      <a:off x="1870870" y="3505994"/>
                      <a:ext cx="676275" cy="65087"/>
                    </a:xfrm>
                    <a:prstGeom prst="bentConnector3">
                      <a:avLst>
                        <a:gd name="adj1" fmla="val 100704"/>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2133600" y="3124200"/>
                      <a:ext cx="228600" cy="76200"/>
                    </a:xfrm>
                    <a:custGeom>
                      <a:avLst/>
                      <a:gdLst>
                        <a:gd name="connsiteX0" fmla="*/ 0 w 314325"/>
                        <a:gd name="connsiteY0" fmla="*/ 4763 h 147638"/>
                        <a:gd name="connsiteX1" fmla="*/ 0 w 314325"/>
                        <a:gd name="connsiteY1" fmla="*/ 147638 h 147638"/>
                        <a:gd name="connsiteX2" fmla="*/ 314325 w 314325"/>
                        <a:gd name="connsiteY2" fmla="*/ 147638 h 147638"/>
                        <a:gd name="connsiteX3" fmla="*/ 314325 w 314325"/>
                        <a:gd name="connsiteY3" fmla="*/ 0 h 147638"/>
                      </a:gdLst>
                      <a:ahLst/>
                      <a:cxnLst>
                        <a:cxn ang="0">
                          <a:pos x="connsiteX0" y="connsiteY0"/>
                        </a:cxn>
                        <a:cxn ang="0">
                          <a:pos x="connsiteX1" y="connsiteY1"/>
                        </a:cxn>
                        <a:cxn ang="0">
                          <a:pos x="connsiteX2" y="connsiteY2"/>
                        </a:cxn>
                        <a:cxn ang="0">
                          <a:pos x="connsiteX3" y="connsiteY3"/>
                        </a:cxn>
                      </a:cxnLst>
                      <a:rect l="l" t="t" r="r" b="b"/>
                      <a:pathLst>
                        <a:path w="314325" h="147638">
                          <a:moveTo>
                            <a:pt x="0" y="4763"/>
                          </a:moveTo>
                          <a:lnTo>
                            <a:pt x="0" y="147638"/>
                          </a:lnTo>
                          <a:lnTo>
                            <a:pt x="314325" y="147638"/>
                          </a:lnTo>
                          <a:lnTo>
                            <a:pt x="314325"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7" name="Group 36"/>
                  <p:cNvGrpSpPr/>
                  <p:nvPr/>
                </p:nvGrpSpPr>
                <p:grpSpPr>
                  <a:xfrm>
                    <a:off x="3581400" y="2290763"/>
                    <a:ext cx="228600" cy="1585912"/>
                    <a:chOff x="2133600" y="2290763"/>
                    <a:chExt cx="228600" cy="1585912"/>
                  </a:xfrm>
                </p:grpSpPr>
                <p:sp>
                  <p:nvSpPr>
                    <p:cNvPr id="38" name="Rectangle 37"/>
                    <p:cNvSpPr/>
                    <p:nvPr/>
                  </p:nvSpPr>
                  <p:spPr>
                    <a:xfrm>
                      <a:off x="2171700" y="2667000"/>
                      <a:ext cx="152400" cy="381000"/>
                    </a:xfrm>
                    <a:prstGeom prst="rect">
                      <a:avLst/>
                    </a:prstGeom>
                    <a:gradFill>
                      <a:gsLst>
                        <a:gs pos="0">
                          <a:schemeClr val="tx1">
                            <a:lumMod val="65000"/>
                            <a:lumOff val="35000"/>
                          </a:schemeClr>
                        </a:gs>
                        <a:gs pos="50000">
                          <a:schemeClr val="bg1"/>
                        </a:gs>
                        <a:gs pos="100000">
                          <a:schemeClr val="tx1">
                            <a:lumMod val="50000"/>
                            <a:lumOff val="50000"/>
                          </a:schemeClr>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Elbow Connector 38"/>
                    <p:cNvCxnSpPr>
                      <a:stCxn id="38" idx="0"/>
                    </p:cNvCxnSpPr>
                    <p:nvPr/>
                  </p:nvCxnSpPr>
                  <p:spPr>
                    <a:xfrm rot="16200000" flipV="1">
                      <a:off x="2024064" y="2443163"/>
                      <a:ext cx="376237" cy="71437"/>
                    </a:xfrm>
                    <a:prstGeom prst="bentConnector3">
                      <a:avLst>
                        <a:gd name="adj1" fmla="val 100634"/>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40" name="Elbow Connector 39"/>
                    <p:cNvCxnSpPr/>
                    <p:nvPr/>
                  </p:nvCxnSpPr>
                  <p:spPr>
                    <a:xfrm rot="5400000">
                      <a:off x="1870870" y="3505994"/>
                      <a:ext cx="676275" cy="65087"/>
                    </a:xfrm>
                    <a:prstGeom prst="bentConnector3">
                      <a:avLst>
                        <a:gd name="adj1" fmla="val 100704"/>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41" name="Freeform 40"/>
                    <p:cNvSpPr/>
                    <p:nvPr/>
                  </p:nvSpPr>
                  <p:spPr>
                    <a:xfrm>
                      <a:off x="2133600" y="3124200"/>
                      <a:ext cx="228600" cy="76200"/>
                    </a:xfrm>
                    <a:custGeom>
                      <a:avLst/>
                      <a:gdLst>
                        <a:gd name="connsiteX0" fmla="*/ 0 w 314325"/>
                        <a:gd name="connsiteY0" fmla="*/ 4763 h 147638"/>
                        <a:gd name="connsiteX1" fmla="*/ 0 w 314325"/>
                        <a:gd name="connsiteY1" fmla="*/ 147638 h 147638"/>
                        <a:gd name="connsiteX2" fmla="*/ 314325 w 314325"/>
                        <a:gd name="connsiteY2" fmla="*/ 147638 h 147638"/>
                        <a:gd name="connsiteX3" fmla="*/ 314325 w 314325"/>
                        <a:gd name="connsiteY3" fmla="*/ 0 h 147638"/>
                      </a:gdLst>
                      <a:ahLst/>
                      <a:cxnLst>
                        <a:cxn ang="0">
                          <a:pos x="connsiteX0" y="connsiteY0"/>
                        </a:cxn>
                        <a:cxn ang="0">
                          <a:pos x="connsiteX1" y="connsiteY1"/>
                        </a:cxn>
                        <a:cxn ang="0">
                          <a:pos x="connsiteX2" y="connsiteY2"/>
                        </a:cxn>
                        <a:cxn ang="0">
                          <a:pos x="connsiteX3" y="connsiteY3"/>
                        </a:cxn>
                      </a:cxnLst>
                      <a:rect l="l" t="t" r="r" b="b"/>
                      <a:pathLst>
                        <a:path w="314325" h="147638">
                          <a:moveTo>
                            <a:pt x="0" y="4763"/>
                          </a:moveTo>
                          <a:lnTo>
                            <a:pt x="0" y="147638"/>
                          </a:lnTo>
                          <a:lnTo>
                            <a:pt x="314325" y="147638"/>
                          </a:lnTo>
                          <a:lnTo>
                            <a:pt x="314325"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2" name="Group 41"/>
                  <p:cNvGrpSpPr/>
                  <p:nvPr/>
                </p:nvGrpSpPr>
                <p:grpSpPr>
                  <a:xfrm>
                    <a:off x="4267200" y="2290763"/>
                    <a:ext cx="228600" cy="1585912"/>
                    <a:chOff x="2133600" y="2290763"/>
                    <a:chExt cx="228600" cy="1585912"/>
                  </a:xfrm>
                </p:grpSpPr>
                <p:sp>
                  <p:nvSpPr>
                    <p:cNvPr id="43" name="Rectangle 42"/>
                    <p:cNvSpPr/>
                    <p:nvPr/>
                  </p:nvSpPr>
                  <p:spPr>
                    <a:xfrm>
                      <a:off x="2171700" y="2667000"/>
                      <a:ext cx="152400" cy="381000"/>
                    </a:xfrm>
                    <a:prstGeom prst="rect">
                      <a:avLst/>
                    </a:prstGeom>
                    <a:gradFill>
                      <a:gsLst>
                        <a:gs pos="0">
                          <a:schemeClr val="tx1">
                            <a:lumMod val="65000"/>
                            <a:lumOff val="35000"/>
                          </a:schemeClr>
                        </a:gs>
                        <a:gs pos="50000">
                          <a:schemeClr val="bg1"/>
                        </a:gs>
                        <a:gs pos="100000">
                          <a:schemeClr val="tx1">
                            <a:lumMod val="50000"/>
                            <a:lumOff val="50000"/>
                          </a:schemeClr>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Elbow Connector 43"/>
                    <p:cNvCxnSpPr>
                      <a:stCxn id="43" idx="0"/>
                    </p:cNvCxnSpPr>
                    <p:nvPr/>
                  </p:nvCxnSpPr>
                  <p:spPr>
                    <a:xfrm rot="16200000" flipV="1">
                      <a:off x="2024064" y="2443163"/>
                      <a:ext cx="376237" cy="71437"/>
                    </a:xfrm>
                    <a:prstGeom prst="bentConnector3">
                      <a:avLst>
                        <a:gd name="adj1" fmla="val 100634"/>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rot="5400000">
                      <a:off x="1870870" y="3505994"/>
                      <a:ext cx="676275" cy="65087"/>
                    </a:xfrm>
                    <a:prstGeom prst="bentConnector3">
                      <a:avLst>
                        <a:gd name="adj1" fmla="val 100704"/>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46" name="Freeform 45"/>
                    <p:cNvSpPr/>
                    <p:nvPr/>
                  </p:nvSpPr>
                  <p:spPr>
                    <a:xfrm>
                      <a:off x="2133600" y="3124200"/>
                      <a:ext cx="228600" cy="76200"/>
                    </a:xfrm>
                    <a:custGeom>
                      <a:avLst/>
                      <a:gdLst>
                        <a:gd name="connsiteX0" fmla="*/ 0 w 314325"/>
                        <a:gd name="connsiteY0" fmla="*/ 4763 h 147638"/>
                        <a:gd name="connsiteX1" fmla="*/ 0 w 314325"/>
                        <a:gd name="connsiteY1" fmla="*/ 147638 h 147638"/>
                        <a:gd name="connsiteX2" fmla="*/ 314325 w 314325"/>
                        <a:gd name="connsiteY2" fmla="*/ 147638 h 147638"/>
                        <a:gd name="connsiteX3" fmla="*/ 314325 w 314325"/>
                        <a:gd name="connsiteY3" fmla="*/ 0 h 147638"/>
                      </a:gdLst>
                      <a:ahLst/>
                      <a:cxnLst>
                        <a:cxn ang="0">
                          <a:pos x="connsiteX0" y="connsiteY0"/>
                        </a:cxn>
                        <a:cxn ang="0">
                          <a:pos x="connsiteX1" y="connsiteY1"/>
                        </a:cxn>
                        <a:cxn ang="0">
                          <a:pos x="connsiteX2" y="connsiteY2"/>
                        </a:cxn>
                        <a:cxn ang="0">
                          <a:pos x="connsiteX3" y="connsiteY3"/>
                        </a:cxn>
                      </a:cxnLst>
                      <a:rect l="l" t="t" r="r" b="b"/>
                      <a:pathLst>
                        <a:path w="314325" h="147638">
                          <a:moveTo>
                            <a:pt x="0" y="4763"/>
                          </a:moveTo>
                          <a:lnTo>
                            <a:pt x="0" y="147638"/>
                          </a:lnTo>
                          <a:lnTo>
                            <a:pt x="314325" y="147638"/>
                          </a:lnTo>
                          <a:lnTo>
                            <a:pt x="314325"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Group 46"/>
                  <p:cNvGrpSpPr/>
                  <p:nvPr/>
                </p:nvGrpSpPr>
                <p:grpSpPr>
                  <a:xfrm>
                    <a:off x="4953000" y="2290763"/>
                    <a:ext cx="228600" cy="1585912"/>
                    <a:chOff x="2133600" y="2290763"/>
                    <a:chExt cx="228600" cy="1585912"/>
                  </a:xfrm>
                </p:grpSpPr>
                <p:sp>
                  <p:nvSpPr>
                    <p:cNvPr id="48" name="Rectangle 47"/>
                    <p:cNvSpPr/>
                    <p:nvPr/>
                  </p:nvSpPr>
                  <p:spPr>
                    <a:xfrm>
                      <a:off x="2171700" y="2667000"/>
                      <a:ext cx="152400" cy="381000"/>
                    </a:xfrm>
                    <a:prstGeom prst="rect">
                      <a:avLst/>
                    </a:prstGeom>
                    <a:gradFill>
                      <a:gsLst>
                        <a:gs pos="0">
                          <a:schemeClr val="tx1">
                            <a:lumMod val="65000"/>
                            <a:lumOff val="35000"/>
                          </a:schemeClr>
                        </a:gs>
                        <a:gs pos="50000">
                          <a:schemeClr val="bg1"/>
                        </a:gs>
                        <a:gs pos="100000">
                          <a:schemeClr val="tx1">
                            <a:lumMod val="50000"/>
                            <a:lumOff val="50000"/>
                          </a:schemeClr>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Elbow Connector 48"/>
                    <p:cNvCxnSpPr>
                      <a:stCxn id="48" idx="0"/>
                    </p:cNvCxnSpPr>
                    <p:nvPr/>
                  </p:nvCxnSpPr>
                  <p:spPr>
                    <a:xfrm rot="16200000" flipV="1">
                      <a:off x="2024064" y="2443163"/>
                      <a:ext cx="376237" cy="71437"/>
                    </a:xfrm>
                    <a:prstGeom prst="bentConnector3">
                      <a:avLst>
                        <a:gd name="adj1" fmla="val 100634"/>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0" name="Elbow Connector 49"/>
                    <p:cNvCxnSpPr/>
                    <p:nvPr/>
                  </p:nvCxnSpPr>
                  <p:spPr>
                    <a:xfrm rot="5400000">
                      <a:off x="1870870" y="3505994"/>
                      <a:ext cx="676275" cy="65087"/>
                    </a:xfrm>
                    <a:prstGeom prst="bentConnector3">
                      <a:avLst>
                        <a:gd name="adj1" fmla="val 100704"/>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51" name="Freeform 50"/>
                    <p:cNvSpPr/>
                    <p:nvPr/>
                  </p:nvSpPr>
                  <p:spPr>
                    <a:xfrm>
                      <a:off x="2133600" y="3124200"/>
                      <a:ext cx="228600" cy="76200"/>
                    </a:xfrm>
                    <a:custGeom>
                      <a:avLst/>
                      <a:gdLst>
                        <a:gd name="connsiteX0" fmla="*/ 0 w 314325"/>
                        <a:gd name="connsiteY0" fmla="*/ 4763 h 147638"/>
                        <a:gd name="connsiteX1" fmla="*/ 0 w 314325"/>
                        <a:gd name="connsiteY1" fmla="*/ 147638 h 147638"/>
                        <a:gd name="connsiteX2" fmla="*/ 314325 w 314325"/>
                        <a:gd name="connsiteY2" fmla="*/ 147638 h 147638"/>
                        <a:gd name="connsiteX3" fmla="*/ 314325 w 314325"/>
                        <a:gd name="connsiteY3" fmla="*/ 0 h 147638"/>
                      </a:gdLst>
                      <a:ahLst/>
                      <a:cxnLst>
                        <a:cxn ang="0">
                          <a:pos x="connsiteX0" y="connsiteY0"/>
                        </a:cxn>
                        <a:cxn ang="0">
                          <a:pos x="connsiteX1" y="connsiteY1"/>
                        </a:cxn>
                        <a:cxn ang="0">
                          <a:pos x="connsiteX2" y="connsiteY2"/>
                        </a:cxn>
                        <a:cxn ang="0">
                          <a:pos x="connsiteX3" y="connsiteY3"/>
                        </a:cxn>
                      </a:cxnLst>
                      <a:rect l="l" t="t" r="r" b="b"/>
                      <a:pathLst>
                        <a:path w="314325" h="147638">
                          <a:moveTo>
                            <a:pt x="0" y="4763"/>
                          </a:moveTo>
                          <a:lnTo>
                            <a:pt x="0" y="147638"/>
                          </a:lnTo>
                          <a:lnTo>
                            <a:pt x="314325" y="147638"/>
                          </a:lnTo>
                          <a:lnTo>
                            <a:pt x="314325"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2" name="Group 51"/>
                  <p:cNvGrpSpPr/>
                  <p:nvPr/>
                </p:nvGrpSpPr>
                <p:grpSpPr>
                  <a:xfrm>
                    <a:off x="5715000" y="2290763"/>
                    <a:ext cx="228600" cy="1585912"/>
                    <a:chOff x="2133600" y="2290763"/>
                    <a:chExt cx="228600" cy="1585912"/>
                  </a:xfrm>
                </p:grpSpPr>
                <p:sp>
                  <p:nvSpPr>
                    <p:cNvPr id="53" name="Rectangle 52"/>
                    <p:cNvSpPr/>
                    <p:nvPr/>
                  </p:nvSpPr>
                  <p:spPr>
                    <a:xfrm>
                      <a:off x="2171700" y="2667000"/>
                      <a:ext cx="152400" cy="381000"/>
                    </a:xfrm>
                    <a:prstGeom prst="rect">
                      <a:avLst/>
                    </a:prstGeom>
                    <a:gradFill>
                      <a:gsLst>
                        <a:gs pos="0">
                          <a:schemeClr val="tx1">
                            <a:lumMod val="65000"/>
                            <a:lumOff val="35000"/>
                          </a:schemeClr>
                        </a:gs>
                        <a:gs pos="50000">
                          <a:schemeClr val="bg1"/>
                        </a:gs>
                        <a:gs pos="100000">
                          <a:schemeClr val="tx1">
                            <a:lumMod val="50000"/>
                            <a:lumOff val="50000"/>
                          </a:schemeClr>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Elbow Connector 53"/>
                    <p:cNvCxnSpPr>
                      <a:stCxn id="53" idx="0"/>
                    </p:cNvCxnSpPr>
                    <p:nvPr/>
                  </p:nvCxnSpPr>
                  <p:spPr>
                    <a:xfrm rot="16200000" flipV="1">
                      <a:off x="2024064" y="2443163"/>
                      <a:ext cx="376237" cy="71437"/>
                    </a:xfrm>
                    <a:prstGeom prst="bentConnector3">
                      <a:avLst>
                        <a:gd name="adj1" fmla="val 100634"/>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5" name="Elbow Connector 54"/>
                    <p:cNvCxnSpPr/>
                    <p:nvPr/>
                  </p:nvCxnSpPr>
                  <p:spPr>
                    <a:xfrm rot="5400000">
                      <a:off x="1870870" y="3505994"/>
                      <a:ext cx="676275" cy="65087"/>
                    </a:xfrm>
                    <a:prstGeom prst="bentConnector3">
                      <a:avLst>
                        <a:gd name="adj1" fmla="val 100704"/>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56" name="Freeform 55"/>
                    <p:cNvSpPr/>
                    <p:nvPr/>
                  </p:nvSpPr>
                  <p:spPr>
                    <a:xfrm>
                      <a:off x="2133600" y="3124200"/>
                      <a:ext cx="228600" cy="76200"/>
                    </a:xfrm>
                    <a:custGeom>
                      <a:avLst/>
                      <a:gdLst>
                        <a:gd name="connsiteX0" fmla="*/ 0 w 314325"/>
                        <a:gd name="connsiteY0" fmla="*/ 4763 h 147638"/>
                        <a:gd name="connsiteX1" fmla="*/ 0 w 314325"/>
                        <a:gd name="connsiteY1" fmla="*/ 147638 h 147638"/>
                        <a:gd name="connsiteX2" fmla="*/ 314325 w 314325"/>
                        <a:gd name="connsiteY2" fmla="*/ 147638 h 147638"/>
                        <a:gd name="connsiteX3" fmla="*/ 314325 w 314325"/>
                        <a:gd name="connsiteY3" fmla="*/ 0 h 147638"/>
                      </a:gdLst>
                      <a:ahLst/>
                      <a:cxnLst>
                        <a:cxn ang="0">
                          <a:pos x="connsiteX0" y="connsiteY0"/>
                        </a:cxn>
                        <a:cxn ang="0">
                          <a:pos x="connsiteX1" y="connsiteY1"/>
                        </a:cxn>
                        <a:cxn ang="0">
                          <a:pos x="connsiteX2" y="connsiteY2"/>
                        </a:cxn>
                        <a:cxn ang="0">
                          <a:pos x="connsiteX3" y="connsiteY3"/>
                        </a:cxn>
                      </a:cxnLst>
                      <a:rect l="l" t="t" r="r" b="b"/>
                      <a:pathLst>
                        <a:path w="314325" h="147638">
                          <a:moveTo>
                            <a:pt x="0" y="4763"/>
                          </a:moveTo>
                          <a:lnTo>
                            <a:pt x="0" y="147638"/>
                          </a:lnTo>
                          <a:lnTo>
                            <a:pt x="314325" y="147638"/>
                          </a:lnTo>
                          <a:lnTo>
                            <a:pt x="314325"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7" name="Group 56"/>
                  <p:cNvGrpSpPr/>
                  <p:nvPr/>
                </p:nvGrpSpPr>
                <p:grpSpPr>
                  <a:xfrm>
                    <a:off x="6477000" y="2290763"/>
                    <a:ext cx="228600" cy="1585912"/>
                    <a:chOff x="2133600" y="2290763"/>
                    <a:chExt cx="228600" cy="1585912"/>
                  </a:xfrm>
                </p:grpSpPr>
                <p:sp>
                  <p:nvSpPr>
                    <p:cNvPr id="58" name="Rectangle 57"/>
                    <p:cNvSpPr/>
                    <p:nvPr/>
                  </p:nvSpPr>
                  <p:spPr>
                    <a:xfrm>
                      <a:off x="2171700" y="2667000"/>
                      <a:ext cx="152400" cy="381000"/>
                    </a:xfrm>
                    <a:prstGeom prst="rect">
                      <a:avLst/>
                    </a:prstGeom>
                    <a:gradFill>
                      <a:gsLst>
                        <a:gs pos="0">
                          <a:schemeClr val="tx1">
                            <a:lumMod val="65000"/>
                            <a:lumOff val="35000"/>
                          </a:schemeClr>
                        </a:gs>
                        <a:gs pos="50000">
                          <a:schemeClr val="bg1"/>
                        </a:gs>
                        <a:gs pos="100000">
                          <a:schemeClr val="tx1">
                            <a:lumMod val="50000"/>
                            <a:lumOff val="50000"/>
                          </a:schemeClr>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Elbow Connector 58"/>
                    <p:cNvCxnSpPr>
                      <a:stCxn id="58" idx="0"/>
                    </p:cNvCxnSpPr>
                    <p:nvPr/>
                  </p:nvCxnSpPr>
                  <p:spPr>
                    <a:xfrm rot="16200000" flipV="1">
                      <a:off x="2024064" y="2443163"/>
                      <a:ext cx="376237" cy="71437"/>
                    </a:xfrm>
                    <a:prstGeom prst="bentConnector3">
                      <a:avLst>
                        <a:gd name="adj1" fmla="val 100634"/>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60" name="Elbow Connector 59"/>
                    <p:cNvCxnSpPr/>
                    <p:nvPr/>
                  </p:nvCxnSpPr>
                  <p:spPr>
                    <a:xfrm rot="5400000">
                      <a:off x="1870870" y="3505994"/>
                      <a:ext cx="676275" cy="65087"/>
                    </a:xfrm>
                    <a:prstGeom prst="bentConnector3">
                      <a:avLst>
                        <a:gd name="adj1" fmla="val 100704"/>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61" name="Freeform 60"/>
                    <p:cNvSpPr/>
                    <p:nvPr/>
                  </p:nvSpPr>
                  <p:spPr>
                    <a:xfrm>
                      <a:off x="2133600" y="3124200"/>
                      <a:ext cx="228600" cy="76200"/>
                    </a:xfrm>
                    <a:custGeom>
                      <a:avLst/>
                      <a:gdLst>
                        <a:gd name="connsiteX0" fmla="*/ 0 w 314325"/>
                        <a:gd name="connsiteY0" fmla="*/ 4763 h 147638"/>
                        <a:gd name="connsiteX1" fmla="*/ 0 w 314325"/>
                        <a:gd name="connsiteY1" fmla="*/ 147638 h 147638"/>
                        <a:gd name="connsiteX2" fmla="*/ 314325 w 314325"/>
                        <a:gd name="connsiteY2" fmla="*/ 147638 h 147638"/>
                        <a:gd name="connsiteX3" fmla="*/ 314325 w 314325"/>
                        <a:gd name="connsiteY3" fmla="*/ 0 h 147638"/>
                      </a:gdLst>
                      <a:ahLst/>
                      <a:cxnLst>
                        <a:cxn ang="0">
                          <a:pos x="connsiteX0" y="connsiteY0"/>
                        </a:cxn>
                        <a:cxn ang="0">
                          <a:pos x="connsiteX1" y="connsiteY1"/>
                        </a:cxn>
                        <a:cxn ang="0">
                          <a:pos x="connsiteX2" y="connsiteY2"/>
                        </a:cxn>
                        <a:cxn ang="0">
                          <a:pos x="connsiteX3" y="connsiteY3"/>
                        </a:cxn>
                      </a:cxnLst>
                      <a:rect l="l" t="t" r="r" b="b"/>
                      <a:pathLst>
                        <a:path w="314325" h="147638">
                          <a:moveTo>
                            <a:pt x="0" y="4763"/>
                          </a:moveTo>
                          <a:lnTo>
                            <a:pt x="0" y="147638"/>
                          </a:lnTo>
                          <a:lnTo>
                            <a:pt x="314325" y="147638"/>
                          </a:lnTo>
                          <a:lnTo>
                            <a:pt x="314325"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2" name="Group 61"/>
                  <p:cNvGrpSpPr/>
                  <p:nvPr/>
                </p:nvGrpSpPr>
                <p:grpSpPr>
                  <a:xfrm>
                    <a:off x="7239000" y="2290763"/>
                    <a:ext cx="228600" cy="1585912"/>
                    <a:chOff x="2133600" y="2290763"/>
                    <a:chExt cx="228600" cy="1585912"/>
                  </a:xfrm>
                </p:grpSpPr>
                <p:sp>
                  <p:nvSpPr>
                    <p:cNvPr id="63" name="Rectangle 62"/>
                    <p:cNvSpPr/>
                    <p:nvPr/>
                  </p:nvSpPr>
                  <p:spPr>
                    <a:xfrm>
                      <a:off x="2171700" y="2667000"/>
                      <a:ext cx="152400" cy="381000"/>
                    </a:xfrm>
                    <a:prstGeom prst="rect">
                      <a:avLst/>
                    </a:prstGeom>
                    <a:gradFill>
                      <a:gsLst>
                        <a:gs pos="0">
                          <a:schemeClr val="tx1">
                            <a:lumMod val="65000"/>
                            <a:lumOff val="35000"/>
                          </a:schemeClr>
                        </a:gs>
                        <a:gs pos="50000">
                          <a:schemeClr val="bg1"/>
                        </a:gs>
                        <a:gs pos="100000">
                          <a:schemeClr val="tx1">
                            <a:lumMod val="50000"/>
                            <a:lumOff val="50000"/>
                          </a:schemeClr>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Elbow Connector 63"/>
                    <p:cNvCxnSpPr>
                      <a:stCxn id="63" idx="0"/>
                    </p:cNvCxnSpPr>
                    <p:nvPr/>
                  </p:nvCxnSpPr>
                  <p:spPr>
                    <a:xfrm rot="16200000" flipV="1">
                      <a:off x="2024064" y="2443163"/>
                      <a:ext cx="376237" cy="71437"/>
                    </a:xfrm>
                    <a:prstGeom prst="bentConnector3">
                      <a:avLst>
                        <a:gd name="adj1" fmla="val 100634"/>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65" name="Elbow Connector 64"/>
                    <p:cNvCxnSpPr/>
                    <p:nvPr/>
                  </p:nvCxnSpPr>
                  <p:spPr>
                    <a:xfrm rot="5400000">
                      <a:off x="1870870" y="3505994"/>
                      <a:ext cx="676275" cy="65087"/>
                    </a:xfrm>
                    <a:prstGeom prst="bentConnector3">
                      <a:avLst>
                        <a:gd name="adj1" fmla="val 100704"/>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2133600" y="3124200"/>
                      <a:ext cx="228600" cy="76200"/>
                    </a:xfrm>
                    <a:custGeom>
                      <a:avLst/>
                      <a:gdLst>
                        <a:gd name="connsiteX0" fmla="*/ 0 w 314325"/>
                        <a:gd name="connsiteY0" fmla="*/ 4763 h 147638"/>
                        <a:gd name="connsiteX1" fmla="*/ 0 w 314325"/>
                        <a:gd name="connsiteY1" fmla="*/ 147638 h 147638"/>
                        <a:gd name="connsiteX2" fmla="*/ 314325 w 314325"/>
                        <a:gd name="connsiteY2" fmla="*/ 147638 h 147638"/>
                        <a:gd name="connsiteX3" fmla="*/ 314325 w 314325"/>
                        <a:gd name="connsiteY3" fmla="*/ 0 h 147638"/>
                      </a:gdLst>
                      <a:ahLst/>
                      <a:cxnLst>
                        <a:cxn ang="0">
                          <a:pos x="connsiteX0" y="connsiteY0"/>
                        </a:cxn>
                        <a:cxn ang="0">
                          <a:pos x="connsiteX1" y="connsiteY1"/>
                        </a:cxn>
                        <a:cxn ang="0">
                          <a:pos x="connsiteX2" y="connsiteY2"/>
                        </a:cxn>
                        <a:cxn ang="0">
                          <a:pos x="connsiteX3" y="connsiteY3"/>
                        </a:cxn>
                      </a:cxnLst>
                      <a:rect l="l" t="t" r="r" b="b"/>
                      <a:pathLst>
                        <a:path w="314325" h="147638">
                          <a:moveTo>
                            <a:pt x="0" y="4763"/>
                          </a:moveTo>
                          <a:lnTo>
                            <a:pt x="0" y="147638"/>
                          </a:lnTo>
                          <a:lnTo>
                            <a:pt x="314325" y="147638"/>
                          </a:lnTo>
                          <a:lnTo>
                            <a:pt x="314325"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grpSp>
        <p:sp>
          <p:nvSpPr>
            <p:cNvPr id="71" name="Rectangle 70"/>
            <p:cNvSpPr/>
            <p:nvPr/>
          </p:nvSpPr>
          <p:spPr>
            <a:xfrm>
              <a:off x="2362200" y="4495800"/>
              <a:ext cx="4800600" cy="1371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High Voltage Switching System</a:t>
              </a:r>
              <a:endParaRPr lang="en-US" dirty="0"/>
            </a:p>
          </p:txBody>
        </p:sp>
        <p:cxnSp>
          <p:nvCxnSpPr>
            <p:cNvPr id="73" name="Elbow Connector 72"/>
            <p:cNvCxnSpPr>
              <a:stCxn id="71" idx="1"/>
              <a:endCxn id="8" idx="1"/>
            </p:cNvCxnSpPr>
            <p:nvPr/>
          </p:nvCxnSpPr>
          <p:spPr>
            <a:xfrm rot="10800000">
              <a:off x="1790700" y="3848100"/>
              <a:ext cx="571500" cy="1333500"/>
            </a:xfrm>
            <a:prstGeom prst="bentConnector3">
              <a:avLst>
                <a:gd name="adj1" fmla="val 140000"/>
              </a:avLst>
            </a:prstGeom>
            <a:ln w="12700"/>
          </p:spPr>
          <p:style>
            <a:lnRef idx="1">
              <a:schemeClr val="dk1"/>
            </a:lnRef>
            <a:fillRef idx="0">
              <a:schemeClr val="dk1"/>
            </a:fillRef>
            <a:effectRef idx="0">
              <a:schemeClr val="dk1"/>
            </a:effectRef>
            <a:fontRef idx="minor">
              <a:schemeClr val="tx1"/>
            </a:fontRef>
          </p:style>
        </p:cxnSp>
        <p:cxnSp>
          <p:nvCxnSpPr>
            <p:cNvPr id="75" name="Elbow Connector 74"/>
            <p:cNvCxnSpPr>
              <a:stCxn id="71" idx="3"/>
              <a:endCxn id="9" idx="1"/>
            </p:cNvCxnSpPr>
            <p:nvPr/>
          </p:nvCxnSpPr>
          <p:spPr>
            <a:xfrm flipV="1">
              <a:off x="7162800" y="2247900"/>
              <a:ext cx="419101" cy="2933700"/>
            </a:xfrm>
            <a:prstGeom prst="bentConnector3">
              <a:avLst>
                <a:gd name="adj1" fmla="val 154545"/>
              </a:avLst>
            </a:prstGeom>
            <a:ln w="12700"/>
          </p:spPr>
          <p:style>
            <a:lnRef idx="1">
              <a:schemeClr val="dk1"/>
            </a:lnRef>
            <a:fillRef idx="0">
              <a:schemeClr val="dk1"/>
            </a:fillRef>
            <a:effectRef idx="0">
              <a:schemeClr val="dk1"/>
            </a:effectRef>
            <a:fontRef idx="minor">
              <a:schemeClr val="tx1"/>
            </a:fontRef>
          </p:style>
        </p:cxnSp>
      </p:grpSp>
      <p:sp>
        <p:nvSpPr>
          <p:cNvPr id="76" name="TextBox 75"/>
          <p:cNvSpPr txBox="1"/>
          <p:nvPr/>
        </p:nvSpPr>
        <p:spPr>
          <a:xfrm>
            <a:off x="5943600" y="1981200"/>
            <a:ext cx="1327608" cy="276999"/>
          </a:xfrm>
          <a:prstGeom prst="rect">
            <a:avLst/>
          </a:prstGeom>
          <a:noFill/>
        </p:spPr>
        <p:txBody>
          <a:bodyPr wrap="none" rtlCol="0">
            <a:spAutoFit/>
          </a:bodyPr>
          <a:lstStyle/>
          <a:p>
            <a:r>
              <a:rPr lang="en-US" sz="1200" dirty="0" smtClean="0"/>
              <a:t>Metal Electrodes</a:t>
            </a:r>
            <a:endParaRPr lang="en-US" sz="1200" dirty="0"/>
          </a:p>
        </p:txBody>
      </p:sp>
      <p:cxnSp>
        <p:nvCxnSpPr>
          <p:cNvPr id="78" name="Shape 77"/>
          <p:cNvCxnSpPr>
            <a:stCxn id="76" idx="1"/>
          </p:cNvCxnSpPr>
          <p:nvPr/>
        </p:nvCxnSpPr>
        <p:spPr>
          <a:xfrm rot="10800000" flipV="1">
            <a:off x="5410200" y="2119700"/>
            <a:ext cx="533400" cy="547300"/>
          </a:xfrm>
          <a:prstGeom prst="curvedConnector2">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327006" y="2116351"/>
            <a:ext cx="1185068" cy="461665"/>
          </a:xfrm>
          <a:prstGeom prst="rect">
            <a:avLst/>
          </a:prstGeom>
          <a:noFill/>
        </p:spPr>
        <p:txBody>
          <a:bodyPr wrap="none" rtlCol="0">
            <a:spAutoFit/>
          </a:bodyPr>
          <a:lstStyle/>
          <a:p>
            <a:pPr algn="ctr"/>
            <a:r>
              <a:rPr lang="en-US" sz="1200" dirty="0" smtClean="0"/>
              <a:t>Pre-Ionization</a:t>
            </a:r>
          </a:p>
          <a:p>
            <a:pPr algn="ctr"/>
            <a:r>
              <a:rPr lang="en-US" sz="1200" dirty="0" smtClean="0"/>
              <a:t>System</a:t>
            </a:r>
            <a:endParaRPr lang="en-US" sz="1200" dirty="0"/>
          </a:p>
        </p:txBody>
      </p:sp>
      <p:cxnSp>
        <p:nvCxnSpPr>
          <p:cNvPr id="94" name="Elbow Connector 93"/>
          <p:cNvCxnSpPr>
            <a:stCxn id="91" idx="3"/>
            <a:endCxn id="10" idx="1"/>
          </p:cNvCxnSpPr>
          <p:nvPr/>
        </p:nvCxnSpPr>
        <p:spPr>
          <a:xfrm>
            <a:off x="1512074" y="2347184"/>
            <a:ext cx="914502" cy="863902"/>
          </a:xfrm>
          <a:prstGeom prst="curved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6" name="Elbow Connector 95"/>
          <p:cNvCxnSpPr>
            <a:stCxn id="91" idx="3"/>
            <a:endCxn id="33" idx="1"/>
          </p:cNvCxnSpPr>
          <p:nvPr/>
        </p:nvCxnSpPr>
        <p:spPr>
          <a:xfrm>
            <a:off x="1512074" y="2347184"/>
            <a:ext cx="1474178" cy="863902"/>
          </a:xfrm>
          <a:prstGeom prst="curved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828039" y="4117313"/>
            <a:ext cx="642484" cy="276999"/>
          </a:xfrm>
          <a:prstGeom prst="rect">
            <a:avLst/>
          </a:prstGeom>
          <a:noFill/>
        </p:spPr>
        <p:txBody>
          <a:bodyPr wrap="none" rtlCol="0">
            <a:spAutoFit/>
          </a:bodyPr>
          <a:lstStyle/>
          <a:p>
            <a:r>
              <a:rPr lang="en-US" sz="1200" dirty="0" smtClean="0"/>
              <a:t>Mirror</a:t>
            </a:r>
            <a:endParaRPr lang="en-US" sz="1200" dirty="0"/>
          </a:p>
        </p:txBody>
      </p:sp>
      <p:cxnSp>
        <p:nvCxnSpPr>
          <p:cNvPr id="74" name="Elbow Connector 95"/>
          <p:cNvCxnSpPr>
            <a:stCxn id="72" idx="0"/>
          </p:cNvCxnSpPr>
          <p:nvPr/>
        </p:nvCxnSpPr>
        <p:spPr>
          <a:xfrm rot="5400000" flipH="1" flipV="1">
            <a:off x="1329367" y="3586787"/>
            <a:ext cx="350440" cy="710612"/>
          </a:xfrm>
          <a:prstGeom prst="curvedConnector2">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7407987" y="4117313"/>
            <a:ext cx="1308371" cy="276999"/>
          </a:xfrm>
          <a:prstGeom prst="rect">
            <a:avLst/>
          </a:prstGeom>
          <a:noFill/>
        </p:spPr>
        <p:txBody>
          <a:bodyPr wrap="none" rtlCol="0">
            <a:spAutoFit/>
          </a:bodyPr>
          <a:lstStyle/>
          <a:p>
            <a:r>
              <a:rPr lang="en-US" sz="1200" dirty="0" smtClean="0"/>
              <a:t>Output Coupler</a:t>
            </a:r>
            <a:endParaRPr lang="en-US" sz="1200" dirty="0"/>
          </a:p>
        </p:txBody>
      </p:sp>
      <p:cxnSp>
        <p:nvCxnSpPr>
          <p:cNvPr id="82" name="Elbow Connector 95"/>
          <p:cNvCxnSpPr>
            <a:stCxn id="80" idx="0"/>
          </p:cNvCxnSpPr>
          <p:nvPr/>
        </p:nvCxnSpPr>
        <p:spPr>
          <a:xfrm rot="16200000" flipV="1">
            <a:off x="7491471" y="3546610"/>
            <a:ext cx="350440" cy="790965"/>
          </a:xfrm>
          <a:prstGeom prst="curvedConnector2">
            <a:avLst/>
          </a:prstGeom>
          <a:ln w="190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Passivation</a:t>
            </a:r>
            <a:endParaRPr lang="en-US" dirty="0"/>
          </a:p>
        </p:txBody>
      </p:sp>
      <p:sp>
        <p:nvSpPr>
          <p:cNvPr id="3" name="Content Placeholder 2"/>
          <p:cNvSpPr>
            <a:spLocks noGrp="1"/>
          </p:cNvSpPr>
          <p:nvPr>
            <p:ph idx="1"/>
          </p:nvPr>
        </p:nvSpPr>
        <p:spPr>
          <a:xfrm>
            <a:off x="457200" y="1600200"/>
            <a:ext cx="8229600" cy="1371600"/>
          </a:xfrm>
        </p:spPr>
        <p:txBody>
          <a:bodyPr>
            <a:noAutofit/>
          </a:bodyPr>
          <a:lstStyle/>
          <a:p>
            <a:r>
              <a:rPr lang="en-US" sz="2400" dirty="0"/>
              <a:t>F</a:t>
            </a:r>
            <a:r>
              <a:rPr lang="en-US" sz="2400" baseline="-25000" dirty="0"/>
              <a:t>2</a:t>
            </a:r>
            <a:r>
              <a:rPr lang="en-US" sz="2400" dirty="0"/>
              <a:t> reacts with inner </a:t>
            </a:r>
            <a:r>
              <a:rPr lang="en-US" sz="2400" dirty="0" smtClean="0"/>
              <a:t>surfaces</a:t>
            </a:r>
          </a:p>
          <a:p>
            <a:r>
              <a:rPr lang="en-US" sz="2400" dirty="0" smtClean="0"/>
              <a:t>Over time, a layer of fluorine is present on the surfaces</a:t>
            </a:r>
          </a:p>
          <a:p>
            <a:pPr lvl="1"/>
            <a:r>
              <a:rPr lang="en-US" sz="2000" dirty="0" smtClean="0"/>
              <a:t>Adsorption plays a role</a:t>
            </a:r>
          </a:p>
        </p:txBody>
      </p:sp>
      <p:sp>
        <p:nvSpPr>
          <p:cNvPr id="11" name="Content Placeholder 2"/>
          <p:cNvSpPr txBox="1">
            <a:spLocks/>
          </p:cNvSpPr>
          <p:nvPr/>
        </p:nvSpPr>
        <p:spPr>
          <a:xfrm>
            <a:off x="457200" y="4914901"/>
            <a:ext cx="8229600" cy="1219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76BF"/>
              </a:buClr>
              <a:buFont typeface="Arial" panose="020B0604020202020204" pitchFamily="34" charset="0"/>
              <a:buChar char="•"/>
              <a:defRPr sz="3200" kern="1200">
                <a:solidFill>
                  <a:schemeClr val="tx1"/>
                </a:solidFill>
                <a:latin typeface="Franklin Gothic Book" pitchFamily="34" charset="0"/>
                <a:ea typeface="+mn-ea"/>
                <a:cs typeface="+mn-cs"/>
              </a:defRPr>
            </a:lvl1pPr>
            <a:lvl2pPr marL="742950" indent="-285750" algn="l" defTabSz="914400" rtl="0" eaLnBrk="1" latinLnBrk="0" hangingPunct="1">
              <a:spcBef>
                <a:spcPct val="20000"/>
              </a:spcBef>
              <a:buClr>
                <a:srgbClr val="0076BF"/>
              </a:buClr>
              <a:buFont typeface="Arial" panose="020B0604020202020204" pitchFamily="34" charset="0"/>
              <a:buChar char="–"/>
              <a:defRPr sz="2800" kern="1200">
                <a:solidFill>
                  <a:schemeClr val="tx1"/>
                </a:solidFill>
                <a:latin typeface="Franklin Gothic Book" pitchFamily="34" charset="0"/>
                <a:ea typeface="+mn-ea"/>
                <a:cs typeface="+mn-cs"/>
              </a:defRPr>
            </a:lvl2pPr>
            <a:lvl3pPr marL="1143000" indent="-228600" algn="l" defTabSz="914400" rtl="0" eaLnBrk="1" latinLnBrk="0" hangingPunct="1">
              <a:spcBef>
                <a:spcPct val="20000"/>
              </a:spcBef>
              <a:buClr>
                <a:srgbClr val="0076BF"/>
              </a:buClr>
              <a:buFont typeface="Arial" panose="020B0604020202020204" pitchFamily="34" charset="0"/>
              <a:buChar char="•"/>
              <a:defRPr sz="2400" kern="1200">
                <a:solidFill>
                  <a:schemeClr val="tx1"/>
                </a:solidFill>
                <a:latin typeface="Franklin Gothic Book" pitchFamily="34" charset="0"/>
                <a:ea typeface="+mn-ea"/>
                <a:cs typeface="+mn-cs"/>
              </a:defRPr>
            </a:lvl3pPr>
            <a:lvl4pPr marL="1600200" indent="-228600" algn="l" defTabSz="914400" rtl="0" eaLnBrk="1" latinLnBrk="0" hangingPunct="1">
              <a:spcBef>
                <a:spcPct val="20000"/>
              </a:spcBef>
              <a:buClr>
                <a:srgbClr val="0076BF"/>
              </a:buClr>
              <a:buFont typeface="Arial" panose="020B0604020202020204" pitchFamily="34" charset="0"/>
              <a:buChar char="–"/>
              <a:defRPr sz="2000" kern="1200">
                <a:solidFill>
                  <a:schemeClr val="tx1"/>
                </a:solidFill>
                <a:latin typeface="Franklin Gothic Book" pitchFamily="34" charset="0"/>
                <a:ea typeface="+mn-ea"/>
                <a:cs typeface="+mn-cs"/>
              </a:defRPr>
            </a:lvl4pPr>
            <a:lvl5pPr marL="2057400" indent="-228600" algn="l" defTabSz="914400" rtl="0" eaLnBrk="1" latinLnBrk="0" hangingPunct="1">
              <a:spcBef>
                <a:spcPct val="20000"/>
              </a:spcBef>
              <a:buClr>
                <a:srgbClr val="0076BF"/>
              </a:buClr>
              <a:buFont typeface="Arial" panose="020B0604020202020204"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When the surfaces are full of fluorine, new fills see only fluorine and not metal or ceramic parts</a:t>
            </a:r>
          </a:p>
          <a:p>
            <a:r>
              <a:rPr lang="en-US" sz="2400" dirty="0" smtClean="0"/>
              <a:t>Surfaces are ‘Passive’ to fluorine reactions</a:t>
            </a:r>
          </a:p>
        </p:txBody>
      </p:sp>
      <p:pic>
        <p:nvPicPr>
          <p:cNvPr id="4" name="Picture 3"/>
          <p:cNvPicPr>
            <a:picLocks noChangeAspect="1"/>
          </p:cNvPicPr>
          <p:nvPr/>
        </p:nvPicPr>
        <p:blipFill>
          <a:blip r:embed="rId3"/>
          <a:stretch>
            <a:fillRect/>
          </a:stretch>
        </p:blipFill>
        <p:spPr>
          <a:xfrm>
            <a:off x="542194" y="3047841"/>
            <a:ext cx="8059611" cy="1828959"/>
          </a:xfrm>
          <a:prstGeom prst="rect">
            <a:avLst/>
          </a:prstGeom>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Passivation</a:t>
            </a:r>
            <a:endParaRPr lang="en-US" dirty="0"/>
          </a:p>
        </p:txBody>
      </p:sp>
      <p:sp>
        <p:nvSpPr>
          <p:cNvPr id="3" name="Content Placeholder 2"/>
          <p:cNvSpPr>
            <a:spLocks noGrp="1"/>
          </p:cNvSpPr>
          <p:nvPr>
            <p:ph idx="1"/>
          </p:nvPr>
        </p:nvSpPr>
        <p:spPr>
          <a:xfrm>
            <a:off x="457200" y="1600200"/>
            <a:ext cx="8229600" cy="4495800"/>
          </a:xfrm>
        </p:spPr>
        <p:txBody>
          <a:bodyPr>
            <a:normAutofit/>
          </a:bodyPr>
          <a:lstStyle/>
          <a:p>
            <a:r>
              <a:rPr lang="en-US" dirty="0" smtClean="0"/>
              <a:t>Well passivated system is essential to peak operation</a:t>
            </a:r>
          </a:p>
          <a:p>
            <a:pPr lvl="1"/>
            <a:r>
              <a:rPr lang="en-US" dirty="0" smtClean="0"/>
              <a:t>Affects Static and Dynamic Gas Lifetime</a:t>
            </a:r>
          </a:p>
          <a:p>
            <a:r>
              <a:rPr lang="en-US" dirty="0" smtClean="0"/>
              <a:t>If left alone, the passivation layer is lost over time</a:t>
            </a:r>
          </a:p>
          <a:p>
            <a:pPr lvl="1"/>
            <a:r>
              <a:rPr lang="en-US" dirty="0" smtClean="0"/>
              <a:t>Re-passivation requires multiple fills and significant effort</a:t>
            </a:r>
          </a:p>
        </p:txBody>
      </p:sp>
    </p:spTree>
    <p:extLst>
      <p:ext uri="{BB962C8B-B14F-4D97-AF65-F5344CB8AC3E}">
        <p14:creationId xmlns:p14="http://schemas.microsoft.com/office/powerpoint/2010/main" val="60919128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Operation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Energetic </a:t>
            </a:r>
            <a:r>
              <a:rPr lang="en-US" dirty="0"/>
              <a:t>F is formed, increasing fluorine reactions</a:t>
            </a:r>
          </a:p>
          <a:p>
            <a:pPr lvl="1"/>
            <a:r>
              <a:rPr lang="en-US" dirty="0"/>
              <a:t>F is lost from Excimer </a:t>
            </a:r>
            <a:r>
              <a:rPr lang="en-US" dirty="0" smtClean="0"/>
              <a:t>gas: need to replenish premix for optimum energy</a:t>
            </a:r>
            <a:endParaRPr lang="en-US" dirty="0"/>
          </a:p>
          <a:p>
            <a:r>
              <a:rPr lang="en-US" dirty="0"/>
              <a:t>Electrodes burn-off with each shot</a:t>
            </a:r>
          </a:p>
          <a:p>
            <a:pPr lvl="1"/>
            <a:r>
              <a:rPr lang="en-US" dirty="0"/>
              <a:t>Metal vapor that coats internal </a:t>
            </a:r>
            <a:r>
              <a:rPr lang="en-US" dirty="0" smtClean="0"/>
              <a:t>surfaces and reacts </a:t>
            </a:r>
            <a:r>
              <a:rPr lang="en-US" dirty="0"/>
              <a:t>with F in </a:t>
            </a:r>
            <a:r>
              <a:rPr lang="en-US" dirty="0" smtClean="0"/>
              <a:t>premix : needs to be flushed from the cavity regularly</a:t>
            </a:r>
          </a:p>
          <a:p>
            <a:r>
              <a:rPr lang="en-US" dirty="0" smtClean="0"/>
              <a:t>As F content decreases, energy required from electrodes increases; therefore electrode burn-off rate increases</a:t>
            </a:r>
            <a:endParaRPr lang="en-US" dirty="0"/>
          </a:p>
          <a:p>
            <a:endParaRPr lang="en-US" dirty="0"/>
          </a:p>
        </p:txBody>
      </p:sp>
    </p:spTree>
    <p:extLst>
      <p:ext uri="{BB962C8B-B14F-4D97-AF65-F5344CB8AC3E}">
        <p14:creationId xmlns:p14="http://schemas.microsoft.com/office/powerpoint/2010/main" val="64462919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Static Gas Lifetime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Time in which a non-running laser has effective gas</a:t>
            </a:r>
          </a:p>
          <a:p>
            <a:pPr lvl="1"/>
            <a:r>
              <a:rPr lang="en-US" dirty="0" smtClean="0"/>
              <a:t>Fluorine adsorbs and reacts to the internal surfaces</a:t>
            </a:r>
          </a:p>
          <a:p>
            <a:r>
              <a:rPr lang="en-US" dirty="0" smtClean="0"/>
              <a:t>Typically 1 – 2 weeks for a </a:t>
            </a:r>
            <a:r>
              <a:rPr lang="en-US" b="1" dirty="0" smtClean="0"/>
              <a:t>well passivated</a:t>
            </a:r>
            <a:r>
              <a:rPr lang="en-US" dirty="0" smtClean="0"/>
              <a:t> system</a:t>
            </a:r>
          </a:p>
          <a:p>
            <a:pPr lvl="1"/>
            <a:r>
              <a:rPr lang="en-US" dirty="0" smtClean="0"/>
              <a:t>Shorter for less passivation as more ‘fresh’ surface available to the fluorine</a:t>
            </a:r>
          </a:p>
          <a:p>
            <a:r>
              <a:rPr lang="en-US" dirty="0" smtClean="0"/>
              <a:t>After 2 weeks, fluorine starts to depassivate</a:t>
            </a:r>
          </a:p>
          <a:p>
            <a:pPr lvl="1"/>
            <a:r>
              <a:rPr lang="en-US" dirty="0" smtClean="0"/>
              <a:t>Reacted fluorine; therefore, unavailable to laser generation</a:t>
            </a:r>
            <a:endParaRPr lang="en-US" dirty="0"/>
          </a:p>
        </p:txBody>
      </p:sp>
    </p:spTree>
    <p:extLst>
      <p:ext uri="{BB962C8B-B14F-4D97-AF65-F5344CB8AC3E}">
        <p14:creationId xmlns:p14="http://schemas.microsoft.com/office/powerpoint/2010/main" val="321090861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Gas Lifetime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Defined as a number of shots</a:t>
            </a:r>
          </a:p>
          <a:p>
            <a:r>
              <a:rPr lang="en-US" dirty="0" smtClean="0"/>
              <a:t>Energy and Rep-Rate Dependent</a:t>
            </a:r>
          </a:p>
          <a:p>
            <a:pPr lvl="1"/>
            <a:r>
              <a:rPr lang="en-US" dirty="0" smtClean="0"/>
              <a:t>Laser run at 9 </a:t>
            </a:r>
            <a:r>
              <a:rPr lang="en-US" dirty="0" err="1" smtClean="0"/>
              <a:t>mJ</a:t>
            </a:r>
            <a:r>
              <a:rPr lang="en-US" dirty="0" smtClean="0"/>
              <a:t> has roughly half the lifetime of one run at 5 </a:t>
            </a:r>
            <a:r>
              <a:rPr lang="en-US" dirty="0" err="1" smtClean="0"/>
              <a:t>mJ</a:t>
            </a:r>
            <a:endParaRPr lang="en-US" dirty="0" smtClean="0"/>
          </a:p>
          <a:p>
            <a:r>
              <a:rPr lang="en-US" dirty="0" smtClean="0"/>
              <a:t>Linked to Static Gas Lifetime</a:t>
            </a:r>
          </a:p>
          <a:p>
            <a:pPr lvl="1"/>
            <a:r>
              <a:rPr lang="en-US" dirty="0" smtClean="0"/>
              <a:t>Shorter static lifetime correlates to shorter dynamic lifetime</a:t>
            </a:r>
          </a:p>
          <a:p>
            <a:r>
              <a:rPr lang="en-US" dirty="0" smtClean="0"/>
              <a:t>More energy required at end of dynamic lifetime to produce the laser</a:t>
            </a:r>
          </a:p>
          <a:p>
            <a:pPr lvl="1"/>
            <a:r>
              <a:rPr lang="en-US" dirty="0" smtClean="0"/>
              <a:t>Increased electrode burn-off</a:t>
            </a: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HelEx II Active 2-Volume Cel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nivers LT Std">
      <a:majorFont>
        <a:latin typeface="Univers LT Std 55"/>
        <a:ea typeface=""/>
        <a:cs typeface=""/>
      </a:majorFont>
      <a:minorFont>
        <a:latin typeface="Univers LT Std 55"/>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03A74081-BC99-43A4-884D-3BC9978135BE}" vid="{F8E6A5D5-DD73-4BB7-8CE8-0D421947C8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Introduction to Laser Safety</Template>
  <TotalTime>1345</TotalTime>
  <Words>639</Words>
  <Application>Microsoft Office PowerPoint</Application>
  <PresentationFormat>On-screen Show (4:3)</PresentationFormat>
  <Paragraphs>108</Paragraphs>
  <Slides>18</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Franklin Gothic Book</vt:lpstr>
      <vt:lpstr>Univers LT Std 55</vt:lpstr>
      <vt:lpstr>HelEx II Active 2-Volume Cell</vt:lpstr>
      <vt:lpstr>Performance with Convenience</vt:lpstr>
      <vt:lpstr>Teledyne CETAC Technologies</vt:lpstr>
      <vt:lpstr>Teledyne, CETAC and Photon Machines</vt:lpstr>
      <vt:lpstr>Excimer Lasers</vt:lpstr>
      <vt:lpstr>Passivation</vt:lpstr>
      <vt:lpstr>Passivation</vt:lpstr>
      <vt:lpstr>Normal Operation</vt:lpstr>
      <vt:lpstr>Static Gas Lifetime</vt:lpstr>
      <vt:lpstr>Dynamic Gas Lifetime</vt:lpstr>
      <vt:lpstr>Gas Exchanges</vt:lpstr>
      <vt:lpstr>Missing a Gas Exchange</vt:lpstr>
      <vt:lpstr>ExiCheck</vt:lpstr>
      <vt:lpstr>Operation Modes</vt:lpstr>
      <vt:lpstr>Features and Benefits</vt:lpstr>
      <vt:lpstr>Features and Benefits</vt:lpstr>
      <vt:lpstr>A Customer Comment</vt:lpstr>
      <vt:lpstr>Laser Ablation Range</vt:lpstr>
      <vt:lpstr>The ExiCheck Gas Exchange Accessory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ExiCheck Gas Exchange Accessory</dc:title>
  <dc:creator>Dhinesh Asogan</dc:creator>
  <cp:lastModifiedBy>Robert Armbruster</cp:lastModifiedBy>
  <cp:revision>65</cp:revision>
  <cp:lastPrinted>2016-02-11T16:36:30Z</cp:lastPrinted>
  <dcterms:created xsi:type="dcterms:W3CDTF">2016-02-10T16:31:56Z</dcterms:created>
  <dcterms:modified xsi:type="dcterms:W3CDTF">2016-02-12T18:11:58Z</dcterms:modified>
</cp:coreProperties>
</file>