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90" r:id="rId2"/>
    <p:sldId id="293" r:id="rId3"/>
    <p:sldId id="323" r:id="rId4"/>
    <p:sldId id="294" r:id="rId5"/>
    <p:sldId id="295" r:id="rId6"/>
    <p:sldId id="298" r:id="rId7"/>
    <p:sldId id="324" r:id="rId8"/>
    <p:sldId id="302" r:id="rId9"/>
    <p:sldId id="325" r:id="rId10"/>
    <p:sldId id="326" r:id="rId11"/>
    <p:sldId id="303" r:id="rId12"/>
    <p:sldId id="327" r:id="rId13"/>
    <p:sldId id="328" r:id="rId14"/>
    <p:sldId id="335" r:id="rId15"/>
    <p:sldId id="330" r:id="rId16"/>
    <p:sldId id="333" r:id="rId17"/>
    <p:sldId id="334" r:id="rId18"/>
    <p:sldId id="336" r:id="rId19"/>
    <p:sldId id="342" r:id="rId20"/>
    <p:sldId id="341" r:id="rId21"/>
    <p:sldId id="343" r:id="rId22"/>
    <p:sldId id="304" r:id="rId23"/>
    <p:sldId id="339" r:id="rId24"/>
    <p:sldId id="340" r:id="rId25"/>
    <p:sldId id="305" r:id="rId26"/>
    <p:sldId id="306" r:id="rId27"/>
    <p:sldId id="307" r:id="rId28"/>
    <p:sldId id="331" r:id="rId29"/>
    <p:sldId id="332" r:id="rId30"/>
    <p:sldId id="310" r:id="rId31"/>
    <p:sldId id="311" r:id="rId32"/>
    <p:sldId id="337" r:id="rId33"/>
    <p:sldId id="315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53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2BCB1-E939-4184-9FBD-CE11EA506A0C}" type="datetimeFigureOut">
              <a:rPr lang="en-US" smtClean="0"/>
              <a:t>9/28/2015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1D202-E527-4253-813B-706637A3E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05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1D202-E527-4253-813B-706637A3E9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24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11165-6415-4DC5-9BDE-1183F040CF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33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11165-6415-4DC5-9BDE-1183F040CF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16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11165-6415-4DC5-9BDE-1183F040CF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82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3900" y="1447800"/>
            <a:ext cx="7772400" cy="1470025"/>
          </a:xfrm>
        </p:spPr>
        <p:txBody>
          <a:bodyPr/>
          <a:lstStyle/>
          <a:p>
            <a:r>
              <a:rPr lang="en-US" smtClean="0">
                <a:solidFill>
                  <a:srgbClr val="0076BF"/>
                </a:solidFill>
                <a:latin typeface="Futura Std Book" pitchFamily="34" charset="0"/>
              </a:rPr>
              <a:t>Click to edit Master title style</a:t>
            </a:r>
            <a:endParaRPr lang="en-US" dirty="0">
              <a:solidFill>
                <a:srgbClr val="0076BF"/>
              </a:solidFill>
              <a:latin typeface="Futura Std Book" pitchFamily="34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371600" y="2971800"/>
            <a:ext cx="6400800" cy="91439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>
                <a:solidFill>
                  <a:schemeClr val="tx1"/>
                </a:solidFill>
              </a:rPr>
              <a:t>Click to edit Master subtitle style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6477000" cy="81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 userDrawn="1"/>
        </p:nvGrpSpPr>
        <p:grpSpPr>
          <a:xfrm>
            <a:off x="206532" y="3886198"/>
            <a:ext cx="8686800" cy="2667002"/>
            <a:chOff x="206532" y="304800"/>
            <a:chExt cx="8686800" cy="2667002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6532" y="304802"/>
              <a:ext cx="2667000" cy="2667000"/>
            </a:xfrm>
            <a:prstGeom prst="ellipse">
              <a:avLst/>
            </a:prstGeom>
            <a:ln w="190500" cap="rnd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36601" y="304800"/>
              <a:ext cx="2667001" cy="2667001"/>
            </a:xfrm>
            <a:prstGeom prst="ellipse">
              <a:avLst/>
            </a:prstGeom>
            <a:ln w="190500" cap="rnd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6332" y="304802"/>
              <a:ext cx="2667000" cy="2667000"/>
            </a:xfrm>
            <a:prstGeom prst="ellipse">
              <a:avLst/>
            </a:prstGeom>
            <a:ln w="190500" cap="rnd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57200" y="1885890"/>
              <a:ext cx="213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n w="6350" cmpd="sng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Century Gothic" panose="020B0502020202020204" pitchFamily="34" charset="0"/>
                </a:rPr>
                <a:t>AUTOMATION</a:t>
              </a:r>
              <a:endParaRPr lang="en-US" b="1" dirty="0">
                <a:ln w="6350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30620" y="1806712"/>
              <a:ext cx="26789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n w="6350" cmpd="sng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Century Gothic" panose="020B0502020202020204" pitchFamily="34" charset="0"/>
                </a:rPr>
                <a:t>LASER ABLATION</a:t>
              </a:r>
              <a:endParaRPr lang="en-US" sz="2000" b="1" dirty="0">
                <a:ln w="6350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93032" y="1806714"/>
              <a:ext cx="213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n w="6350" cmpd="sng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Century Gothic" panose="020B0502020202020204" pitchFamily="34" charset="0"/>
                </a:rPr>
                <a:t>NEBULIZERS</a:t>
              </a:r>
              <a:endParaRPr lang="en-US" sz="2000" b="1" dirty="0">
                <a:ln w="6350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3946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85" y="0"/>
            <a:ext cx="5578819" cy="7040563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457200" y="1447800"/>
            <a:ext cx="8229600" cy="0"/>
          </a:xfrm>
          <a:prstGeom prst="line">
            <a:avLst/>
          </a:prstGeom>
          <a:ln w="123825" cmpd="thickThin"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2392"/>
            <a:ext cx="3343275" cy="41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881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85" y="0"/>
            <a:ext cx="5578819" cy="704056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2392"/>
            <a:ext cx="3343275" cy="41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897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85" y="0"/>
            <a:ext cx="5578819" cy="7040563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457200" y="1447800"/>
            <a:ext cx="8229600" cy="0"/>
          </a:xfrm>
          <a:prstGeom prst="line">
            <a:avLst/>
          </a:prstGeom>
          <a:ln w="123825" cmpd="thickThin"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2392"/>
            <a:ext cx="3343275" cy="41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044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85" y="0"/>
            <a:ext cx="5578819" cy="7040563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457200" y="1447800"/>
            <a:ext cx="8229600" cy="0"/>
          </a:xfrm>
          <a:prstGeom prst="line">
            <a:avLst/>
          </a:prstGeom>
          <a:ln w="123825" cmpd="thickThin"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2392"/>
            <a:ext cx="3343275" cy="41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6481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85" y="0"/>
            <a:ext cx="5578819" cy="7040563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457200" y="1447800"/>
            <a:ext cx="8229600" cy="0"/>
          </a:xfrm>
          <a:prstGeom prst="line">
            <a:avLst/>
          </a:prstGeom>
          <a:ln w="123825" cmpd="thickThin"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2392"/>
            <a:ext cx="3343275" cy="41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8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85" y="0"/>
            <a:ext cx="5578819" cy="7040563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457200" y="1447800"/>
            <a:ext cx="8229600" cy="0"/>
          </a:xfrm>
          <a:prstGeom prst="line">
            <a:avLst/>
          </a:prstGeom>
          <a:ln w="123825" cmpd="thickThin"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2392"/>
            <a:ext cx="3343275" cy="41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82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9" name="Content Placeholder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85" y="0"/>
            <a:ext cx="5578819" cy="7040563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457200" y="1447800"/>
            <a:ext cx="8229600" cy="0"/>
          </a:xfrm>
          <a:prstGeom prst="line">
            <a:avLst/>
          </a:prstGeom>
          <a:ln w="123825" cmpd="thickThin"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2392"/>
            <a:ext cx="3343275" cy="41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690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85" y="0"/>
            <a:ext cx="5578819" cy="7040563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457200" y="1447800"/>
            <a:ext cx="8229600" cy="0"/>
          </a:xfrm>
          <a:prstGeom prst="line">
            <a:avLst/>
          </a:prstGeom>
          <a:ln w="123825" cmpd="thickThin"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2392"/>
            <a:ext cx="3343275" cy="41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00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85" y="0"/>
            <a:ext cx="5578819" cy="704056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2392"/>
            <a:ext cx="3343275" cy="41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261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85" y="0"/>
            <a:ext cx="5578819" cy="704056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2392"/>
            <a:ext cx="3343275" cy="41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350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E5A44-CAA5-42BA-B454-B1AC131A66EE}" type="datetimeFigureOut">
              <a:rPr lang="en-US" smtClean="0"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AF585-3BEF-4BD2-BE61-00A2E7083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9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Brian.cook@Teledyne.com" TargetMode="External"/><Relationship Id="rId2" Type="http://schemas.openxmlformats.org/officeDocument/2006/relationships/hyperlink" Target="http://www.cetac.com/contact/page/sales-contacts.htm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Discovering a New Choice in ICP-MS Low Volume Handling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MVX-7100 µL Workstation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50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VSM-700 Module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Flow injection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</a:t>
            </a:r>
            <a:r>
              <a:rPr lang="en-US" dirty="0" smtClean="0"/>
              <a:t>low injection valve</a:t>
            </a:r>
          </a:p>
          <a:p>
            <a:pPr lvl="1"/>
            <a:r>
              <a:rPr lang="en-US" dirty="0" smtClean="0"/>
              <a:t>Inert material</a:t>
            </a:r>
          </a:p>
          <a:p>
            <a:pPr lvl="2"/>
            <a:r>
              <a:rPr lang="en-US" dirty="0" smtClean="0"/>
              <a:t>PFA and PEEK</a:t>
            </a:r>
          </a:p>
          <a:p>
            <a:pPr lvl="1"/>
            <a:r>
              <a:rPr lang="en-US" dirty="0" smtClean="0"/>
              <a:t> 6 port valve</a:t>
            </a:r>
          </a:p>
          <a:p>
            <a:pPr lvl="1"/>
            <a:r>
              <a:rPr lang="en-US" dirty="0" smtClean="0"/>
              <a:t>Loop between valve and syringe</a:t>
            </a:r>
            <a:endParaRPr lang="en-US" dirty="0"/>
          </a:p>
          <a:p>
            <a:r>
              <a:rPr lang="en-US" dirty="0" smtClean="0"/>
              <a:t>Half height syringe</a:t>
            </a:r>
          </a:p>
          <a:p>
            <a:pPr lvl="1"/>
            <a:r>
              <a:rPr lang="en-US" dirty="0"/>
              <a:t>Precise aliquot control</a:t>
            </a:r>
          </a:p>
          <a:p>
            <a:pPr lvl="2"/>
            <a:r>
              <a:rPr lang="en-US" dirty="0"/>
              <a:t>5µl – 1.0mL</a:t>
            </a:r>
          </a:p>
          <a:p>
            <a:pPr lvl="1"/>
            <a:r>
              <a:rPr lang="en-US" dirty="0" smtClean="0"/>
              <a:t>Sandwich </a:t>
            </a:r>
            <a:r>
              <a:rPr lang="en-US" dirty="0"/>
              <a:t>loop </a:t>
            </a:r>
            <a:r>
              <a:rPr lang="en-US" dirty="0" smtClean="0"/>
              <a:t>loading</a:t>
            </a:r>
          </a:p>
          <a:p>
            <a:pPr lvl="1"/>
            <a:r>
              <a:rPr lang="en-US" dirty="0" smtClean="0"/>
              <a:t>Includes 1.25 mL barrel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621" y="1535113"/>
            <a:ext cx="2242140" cy="4591050"/>
          </a:xfrm>
        </p:spPr>
      </p:pic>
    </p:spTree>
    <p:extLst>
      <p:ext uri="{BB962C8B-B14F-4D97-AF65-F5344CB8AC3E}">
        <p14:creationId xmlns:p14="http://schemas.microsoft.com/office/powerpoint/2010/main" val="409975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MVX-7100 Software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1"/>
            <a:ext cx="4038600" cy="4267199"/>
          </a:xfrm>
        </p:spPr>
        <p:txBody>
          <a:bodyPr>
            <a:normAutofit/>
          </a:bodyPr>
          <a:lstStyle/>
          <a:p>
            <a:r>
              <a:rPr lang="en-US" dirty="0" smtClean="0"/>
              <a:t>Flexible Software</a:t>
            </a:r>
          </a:p>
          <a:p>
            <a:pPr lvl="1"/>
            <a:r>
              <a:rPr lang="en-US" dirty="0" smtClean="0"/>
              <a:t>Instrument Triggering</a:t>
            </a:r>
          </a:p>
          <a:p>
            <a:pPr lvl="1"/>
            <a:r>
              <a:rPr lang="en-US" dirty="0" smtClean="0"/>
              <a:t>Full / Partial Loop</a:t>
            </a:r>
          </a:p>
          <a:p>
            <a:pPr lvl="1"/>
            <a:r>
              <a:rPr lang="en-US" dirty="0" smtClean="0"/>
              <a:t>In-vial reagent addition</a:t>
            </a:r>
          </a:p>
          <a:p>
            <a:pPr lvl="1"/>
            <a:r>
              <a:rPr lang="en-US" dirty="0" smtClean="0"/>
              <a:t>Complete control</a:t>
            </a:r>
          </a:p>
          <a:p>
            <a:pPr lvl="1"/>
            <a:r>
              <a:rPr lang="en-US" dirty="0" smtClean="0"/>
              <a:t>Sophisticated Rinse</a:t>
            </a:r>
          </a:p>
          <a:p>
            <a:pPr lvl="1"/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4" t="5040" r="18161" b="9408"/>
          <a:stretch/>
        </p:blipFill>
        <p:spPr bwMode="auto">
          <a:xfrm>
            <a:off x="4495800" y="1752600"/>
            <a:ext cx="4226560" cy="319024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971800"/>
            <a:ext cx="2253773" cy="160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501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Improved Efficiency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Sample reduction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Lab A Before</a:t>
            </a:r>
          </a:p>
          <a:p>
            <a:pPr lvl="1"/>
            <a:r>
              <a:rPr lang="en-US" dirty="0" smtClean="0"/>
              <a:t>Before</a:t>
            </a:r>
          </a:p>
          <a:p>
            <a:pPr lvl="2"/>
            <a:r>
              <a:rPr lang="en-US" dirty="0" smtClean="0"/>
              <a:t>100 µL sample</a:t>
            </a:r>
          </a:p>
          <a:p>
            <a:pPr lvl="2"/>
            <a:r>
              <a:rPr lang="en-US" dirty="0" smtClean="0"/>
              <a:t>4.9 mL of diluent</a:t>
            </a:r>
          </a:p>
          <a:p>
            <a:pPr lvl="2"/>
            <a:r>
              <a:rPr lang="en-US" dirty="0" smtClean="0"/>
              <a:t>80 samples in 8 hours</a:t>
            </a:r>
          </a:p>
          <a:p>
            <a:pPr lvl="1"/>
            <a:r>
              <a:rPr lang="en-US" dirty="0" smtClean="0"/>
              <a:t> After</a:t>
            </a:r>
          </a:p>
          <a:p>
            <a:pPr lvl="2"/>
            <a:r>
              <a:rPr lang="en-US" dirty="0"/>
              <a:t>2</a:t>
            </a:r>
            <a:r>
              <a:rPr lang="en-US" dirty="0" smtClean="0"/>
              <a:t>0 </a:t>
            </a:r>
            <a:r>
              <a:rPr lang="en-US" dirty="0"/>
              <a:t>µL sample</a:t>
            </a:r>
          </a:p>
          <a:p>
            <a:pPr lvl="2"/>
            <a:r>
              <a:rPr lang="en-US" dirty="0" smtClean="0"/>
              <a:t>0.98 </a:t>
            </a:r>
            <a:r>
              <a:rPr lang="en-US" dirty="0"/>
              <a:t>mL of </a:t>
            </a:r>
            <a:r>
              <a:rPr lang="en-US" dirty="0" smtClean="0"/>
              <a:t>diluent</a:t>
            </a:r>
          </a:p>
          <a:p>
            <a:pPr lvl="2"/>
            <a:r>
              <a:rPr lang="en-US" dirty="0" smtClean="0"/>
              <a:t>192 samples in 5.5 hours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5 times less sample volume</a:t>
            </a:r>
          </a:p>
          <a:p>
            <a:r>
              <a:rPr lang="en-US" dirty="0" smtClean="0"/>
              <a:t>5 times less reagent volume</a:t>
            </a:r>
          </a:p>
          <a:p>
            <a:r>
              <a:rPr lang="en-US" dirty="0" smtClean="0"/>
              <a:t>Greater than 2 times capacity in 2.5 hours less time</a:t>
            </a:r>
          </a:p>
          <a:p>
            <a:r>
              <a:rPr lang="en-US" dirty="0" smtClean="0"/>
              <a:t>Reduced autosampler footprint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11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Supported Racks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52600"/>
            <a:ext cx="4040188" cy="4373563"/>
          </a:xfrm>
        </p:spPr>
        <p:txBody>
          <a:bodyPr/>
          <a:lstStyle/>
          <a:p>
            <a:r>
              <a:rPr lang="en-US" dirty="0" smtClean="0"/>
              <a:t>Vials Racks</a:t>
            </a:r>
          </a:p>
          <a:p>
            <a:pPr lvl="1"/>
            <a:r>
              <a:rPr lang="en-US" dirty="0" smtClean="0"/>
              <a:t>48 positions 1.5 ml vial</a:t>
            </a:r>
          </a:p>
          <a:p>
            <a:pPr lvl="2"/>
            <a:r>
              <a:rPr lang="en-US" dirty="0" smtClean="0"/>
              <a:t>PFA vials</a:t>
            </a:r>
          </a:p>
          <a:p>
            <a:pPr lvl="2"/>
            <a:r>
              <a:rPr lang="en-US" dirty="0" smtClean="0"/>
              <a:t>Adapted from ASX-110/112</a:t>
            </a:r>
          </a:p>
          <a:p>
            <a:pPr lvl="1"/>
            <a:r>
              <a:rPr lang="en-US" dirty="0" smtClean="0"/>
              <a:t>VT-54</a:t>
            </a:r>
          </a:p>
          <a:p>
            <a:pPr lvl="2"/>
            <a:r>
              <a:rPr lang="en-US" dirty="0" smtClean="0"/>
              <a:t>2 mL polypropylene vials</a:t>
            </a:r>
          </a:p>
          <a:p>
            <a:pPr lvl="2"/>
            <a:r>
              <a:rPr lang="en-US" dirty="0" smtClean="0"/>
              <a:t>54 positions per rack</a:t>
            </a:r>
          </a:p>
          <a:p>
            <a:pPr lvl="1"/>
            <a:r>
              <a:rPr lang="en-US" dirty="0" smtClean="0"/>
              <a:t>96 Well Plate</a:t>
            </a:r>
          </a:p>
          <a:p>
            <a:pPr lvl="2"/>
            <a:r>
              <a:rPr lang="en-US" dirty="0" smtClean="0"/>
              <a:t>Up to 1.5 mL per well</a:t>
            </a:r>
          </a:p>
          <a:p>
            <a:pPr lvl="1"/>
            <a:r>
              <a:rPr lang="en-US" dirty="0" smtClean="0"/>
              <a:t>384 Well Plate</a:t>
            </a:r>
          </a:p>
          <a:p>
            <a:pPr lvl="2"/>
            <a:r>
              <a:rPr lang="en-US" dirty="0" smtClean="0"/>
              <a:t>Up to 400 µL per well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152637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Tempering 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Rack compatibility</a:t>
            </a:r>
          </a:p>
          <a:p>
            <a:pPr lvl="1"/>
            <a:r>
              <a:rPr lang="en-US" dirty="0" smtClean="0"/>
              <a:t>48 position PFA</a:t>
            </a:r>
          </a:p>
          <a:p>
            <a:pPr lvl="1"/>
            <a:r>
              <a:rPr lang="en-US" dirty="0" smtClean="0"/>
              <a:t>VT-54</a:t>
            </a:r>
          </a:p>
          <a:p>
            <a:pPr lvl="1"/>
            <a:r>
              <a:rPr lang="en-US" dirty="0" smtClean="0"/>
              <a:t>96 well</a:t>
            </a:r>
          </a:p>
          <a:p>
            <a:pPr lvl="1"/>
            <a:r>
              <a:rPr lang="en-US" dirty="0" smtClean="0"/>
              <a:t>384 well</a:t>
            </a:r>
          </a:p>
          <a:p>
            <a:r>
              <a:rPr lang="en-US" dirty="0" smtClean="0"/>
              <a:t>5°C </a:t>
            </a:r>
            <a:r>
              <a:rPr lang="en-US" dirty="0"/>
              <a:t>- </a:t>
            </a:r>
            <a:r>
              <a:rPr lang="en-US" dirty="0" smtClean="0"/>
              <a:t>40°C</a:t>
            </a:r>
          </a:p>
          <a:p>
            <a:r>
              <a:rPr lang="en-US" dirty="0" smtClean="0"/>
              <a:t>Volatile samples</a:t>
            </a:r>
          </a:p>
          <a:p>
            <a:r>
              <a:rPr lang="en-US" dirty="0" smtClean="0"/>
              <a:t>Metal tagged proteins</a:t>
            </a:r>
          </a:p>
          <a:p>
            <a:r>
              <a:rPr lang="en-US" dirty="0" smtClean="0"/>
              <a:t>Optional accessory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02417"/>
            <a:ext cx="4038600" cy="3721528"/>
          </a:xfrm>
        </p:spPr>
      </p:pic>
    </p:spTree>
    <p:extLst>
      <p:ext uri="{BB962C8B-B14F-4D97-AF65-F5344CB8AC3E}">
        <p14:creationId xmlns:p14="http://schemas.microsoft.com/office/powerpoint/2010/main" val="419502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 Metallic Flow Path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Quartz Needle</a:t>
            </a:r>
          </a:p>
          <a:p>
            <a:r>
              <a:rPr lang="en-US" dirty="0" smtClean="0"/>
              <a:t>PFA tubing</a:t>
            </a:r>
          </a:p>
          <a:p>
            <a:r>
              <a:rPr lang="en-US" dirty="0" smtClean="0"/>
              <a:t>CTFE 6 port valve</a:t>
            </a:r>
          </a:p>
          <a:p>
            <a:r>
              <a:rPr lang="en-US" dirty="0" smtClean="0"/>
              <a:t>PEEK rotor</a:t>
            </a:r>
          </a:p>
          <a:p>
            <a:r>
              <a:rPr lang="en-US" dirty="0" smtClean="0"/>
              <a:t>CTFE Syringe Valve</a:t>
            </a:r>
          </a:p>
          <a:p>
            <a:r>
              <a:rPr lang="en-US" dirty="0" smtClean="0"/>
              <a:t>Borosilicate Glass syringe</a:t>
            </a:r>
          </a:p>
        </p:txBody>
      </p:sp>
      <p:pic>
        <p:nvPicPr>
          <p:cNvPr id="4" name="Picture 3" descr="C:\Users\lcharles\AppData\Local\Microsoft\Windows\Temporary Internet Files\Content.Word\SP7508 MVX Needl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5000"/>
            <a:ext cx="37338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954746"/>
            <a:ext cx="2043638" cy="21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2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Syringe rinse more stable than self aspiration</a:t>
            </a:r>
          </a:p>
          <a:p>
            <a:r>
              <a:rPr lang="en-US" dirty="0" smtClean="0"/>
              <a:t>Maximize data with limited volume</a:t>
            </a:r>
          </a:p>
          <a:p>
            <a:r>
              <a:rPr lang="en-US" dirty="0" smtClean="0"/>
              <a:t>Segmented sample loading</a:t>
            </a:r>
          </a:p>
          <a:p>
            <a:r>
              <a:rPr lang="en-US" dirty="0" smtClean="0"/>
              <a:t>Syringe driven internal standard</a:t>
            </a:r>
          </a:p>
          <a:p>
            <a:r>
              <a:rPr lang="en-US" dirty="0" smtClean="0"/>
              <a:t>Septum piercing for sensitive samples</a:t>
            </a:r>
          </a:p>
          <a:p>
            <a:r>
              <a:rPr lang="en-US" dirty="0" smtClean="0"/>
              <a:t>Temperature control option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15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&lt;1% RSD 100 µL without internal standard correction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Low carryover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26" y="4572000"/>
            <a:ext cx="4048095" cy="1408298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80021" y="1633888"/>
            <a:ext cx="4038600" cy="305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4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Internal Standard</a:t>
            </a:r>
          </a:p>
          <a:p>
            <a:pPr lvl="1"/>
            <a:r>
              <a:rPr lang="en-US" dirty="0" smtClean="0"/>
              <a:t>Tee in with second full height syringe</a:t>
            </a:r>
          </a:p>
          <a:p>
            <a:pPr lvl="1"/>
            <a:r>
              <a:rPr lang="en-US" dirty="0" smtClean="0"/>
              <a:t>Diluent</a:t>
            </a:r>
          </a:p>
          <a:p>
            <a:pPr lvl="1"/>
            <a:r>
              <a:rPr lang="en-US" dirty="0" smtClean="0"/>
              <a:t>ICP-MS peristaltic pump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Septum Piercing</a:t>
            </a:r>
          </a:p>
          <a:p>
            <a:pPr lvl="1"/>
            <a:r>
              <a:rPr lang="en-US" dirty="0"/>
              <a:t>Silicon with PTFE lining</a:t>
            </a:r>
          </a:p>
          <a:p>
            <a:pPr lvl="1"/>
            <a:r>
              <a:rPr lang="en-US" dirty="0"/>
              <a:t>Teflon Film</a:t>
            </a:r>
          </a:p>
          <a:p>
            <a:pPr lvl="1"/>
            <a:r>
              <a:rPr lang="en-US" dirty="0"/>
              <a:t>2 mL vials, 96 and 384 well plate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389279"/>
            <a:ext cx="2489637" cy="15237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32" y="3733800"/>
            <a:ext cx="2438400" cy="8595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3704268"/>
            <a:ext cx="1310467" cy="219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4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Handling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Full Loop, Sample and Air, Sample and Reagent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70" y="2667000"/>
            <a:ext cx="5489459" cy="320345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752600" y="4038600"/>
            <a:ext cx="304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086600" y="4000500"/>
            <a:ext cx="304799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752600" y="5334000"/>
            <a:ext cx="3048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419600" y="5334000"/>
            <a:ext cx="304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086600" y="5334000"/>
            <a:ext cx="304799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5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en-US" dirty="0" smtClean="0"/>
              <a:t>MVX-7100 Overview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890"/>
            <a:ext cx="9143999" cy="472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1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Handling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Full </a:t>
            </a:r>
            <a:r>
              <a:rPr lang="en-US" dirty="0"/>
              <a:t>Loop injections</a:t>
            </a:r>
          </a:p>
          <a:p>
            <a:pPr lvl="1"/>
            <a:r>
              <a:rPr lang="en-US" dirty="0" smtClean="0"/>
              <a:t>Overfill loop</a:t>
            </a:r>
          </a:p>
          <a:p>
            <a:pPr lvl="1"/>
            <a:r>
              <a:rPr lang="en-US" dirty="0" smtClean="0"/>
              <a:t>Improved speed</a:t>
            </a:r>
          </a:p>
          <a:p>
            <a:pPr lvl="1"/>
            <a:r>
              <a:rPr lang="en-US" dirty="0" smtClean="0"/>
              <a:t>Some sample waste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Sample with air</a:t>
            </a:r>
          </a:p>
          <a:p>
            <a:pPr lvl="1"/>
            <a:r>
              <a:rPr lang="en-US" dirty="0" smtClean="0"/>
              <a:t>Improved washout</a:t>
            </a:r>
          </a:p>
          <a:p>
            <a:pPr lvl="1"/>
            <a:r>
              <a:rPr lang="en-US" dirty="0" smtClean="0"/>
              <a:t>No sample waste</a:t>
            </a:r>
          </a:p>
          <a:p>
            <a:r>
              <a:rPr lang="en-US" dirty="0" smtClean="0"/>
              <a:t>Sample with reagent</a:t>
            </a:r>
          </a:p>
          <a:p>
            <a:pPr lvl="1"/>
            <a:r>
              <a:rPr lang="en-US" dirty="0" smtClean="0"/>
              <a:t>In loop chemistry</a:t>
            </a:r>
          </a:p>
          <a:p>
            <a:pPr lvl="1"/>
            <a:r>
              <a:rPr lang="en-US" dirty="0" smtClean="0"/>
              <a:t>Clean out lines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00" y="3581400"/>
            <a:ext cx="3841301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66" y="4807334"/>
            <a:ext cx="3777970" cy="83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9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Aliquot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Variable volume from one 10 µg/L solution</a:t>
            </a:r>
          </a:p>
          <a:p>
            <a:r>
              <a:rPr lang="en-US" dirty="0" smtClean="0"/>
              <a:t>Cobalt shown</a:t>
            </a:r>
          </a:p>
          <a:p>
            <a:pPr lvl="1"/>
            <a:r>
              <a:rPr lang="en-US" dirty="0" smtClean="0"/>
              <a:t>1 µg/L reads 1.04</a:t>
            </a:r>
          </a:p>
          <a:p>
            <a:pPr lvl="1"/>
            <a:r>
              <a:rPr lang="en-US" dirty="0" smtClean="0"/>
              <a:t>5 µg/L reads 5.06</a:t>
            </a:r>
          </a:p>
          <a:p>
            <a:pPr lvl="1"/>
            <a:r>
              <a:rPr lang="en-US" dirty="0" smtClean="0"/>
              <a:t>10 µg/L reads 9.95 </a:t>
            </a:r>
          </a:p>
          <a:p>
            <a:r>
              <a:rPr lang="en-US" dirty="0" smtClean="0"/>
              <a:t>Area vs height</a:t>
            </a:r>
          </a:p>
          <a:p>
            <a:r>
              <a:rPr lang="en-US" dirty="0" smtClean="0"/>
              <a:t>Rinse for makeup volume</a:t>
            </a:r>
          </a:p>
          <a:p>
            <a:pPr lvl="1"/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693987" y="3048000"/>
            <a:ext cx="5145213" cy="3092601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52919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96738" y="5261060"/>
            <a:ext cx="2743286" cy="1596940"/>
            <a:chOff x="4511723" y="5027587"/>
            <a:chExt cx="2743286" cy="1596940"/>
          </a:xfrm>
        </p:grpSpPr>
        <p:sp>
          <p:nvSpPr>
            <p:cNvPr id="22" name="Rectangle 21"/>
            <p:cNvSpPr/>
            <p:nvPr/>
          </p:nvSpPr>
          <p:spPr>
            <a:xfrm>
              <a:off x="4745033" y="5032667"/>
              <a:ext cx="2341567" cy="1368133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1723" y="5027587"/>
              <a:ext cx="2743286" cy="15969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/>
          <p:cNvSpPr/>
          <p:nvPr/>
        </p:nvSpPr>
        <p:spPr>
          <a:xfrm>
            <a:off x="5659080" y="1901862"/>
            <a:ext cx="2943882" cy="10483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02" y="1971874"/>
            <a:ext cx="1562950" cy="11542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9548" y="1578879"/>
            <a:ext cx="3347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Isotope Ratios (20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L injection)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40" y="1966290"/>
            <a:ext cx="3037884" cy="104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11873" y="3262809"/>
            <a:ext cx="414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 Nanoparticles in Cell Culture Media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14037" y="3606457"/>
            <a:ext cx="2890736" cy="1107855"/>
            <a:chOff x="717016" y="3164484"/>
            <a:chExt cx="2890736" cy="1107855"/>
          </a:xfrm>
        </p:grpSpPr>
        <p:sp>
          <p:nvSpPr>
            <p:cNvPr id="21" name="Rectangle 20"/>
            <p:cNvSpPr/>
            <p:nvPr/>
          </p:nvSpPr>
          <p:spPr>
            <a:xfrm>
              <a:off x="717016" y="3164484"/>
              <a:ext cx="2890736" cy="106527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44"/>
            <a:stretch/>
          </p:blipFill>
          <p:spPr bwMode="auto">
            <a:xfrm>
              <a:off x="717016" y="3261913"/>
              <a:ext cx="2755417" cy="1010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1533959" y="4701982"/>
            <a:ext cx="2785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Whole Blood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044802" y="1626389"/>
            <a:ext cx="1897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Micro drilling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584" y="3825191"/>
            <a:ext cx="1715284" cy="10218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77000" y="350902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Zn in Protein Isolates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08030" y="4896808"/>
            <a:ext cx="2937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CISPLATIN in Cell Lysates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4034304" y="2844763"/>
            <a:ext cx="398060" cy="344554"/>
          </a:xfrm>
          <a:prstGeom prst="straightConnector1">
            <a:avLst/>
          </a:prstGeom>
          <a:ln w="508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3607752" y="3878360"/>
            <a:ext cx="455110" cy="1"/>
          </a:xfrm>
          <a:prstGeom prst="straightConnector1">
            <a:avLst/>
          </a:prstGeom>
          <a:ln w="508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339548" y="4603558"/>
            <a:ext cx="297528" cy="298484"/>
          </a:xfrm>
          <a:prstGeom prst="straightConnector1">
            <a:avLst/>
          </a:prstGeom>
          <a:ln w="508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3937620" y="4671733"/>
            <a:ext cx="494744" cy="589327"/>
          </a:xfrm>
          <a:prstGeom prst="straightConnector1">
            <a:avLst/>
          </a:prstGeom>
          <a:ln w="508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019800" y="4074475"/>
            <a:ext cx="544073" cy="8137"/>
          </a:xfrm>
          <a:prstGeom prst="straightConnector1">
            <a:avLst/>
          </a:prstGeom>
          <a:ln w="508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5725178" y="3008350"/>
            <a:ext cx="349294" cy="312621"/>
          </a:xfrm>
          <a:prstGeom prst="straightConnector1">
            <a:avLst/>
          </a:prstGeom>
          <a:ln w="508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862" y="3106497"/>
            <a:ext cx="1836963" cy="164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959" y="5015381"/>
            <a:ext cx="1693070" cy="126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3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Isotopic Ratios</a:t>
            </a:r>
          </a:p>
          <a:p>
            <a:pPr lvl="1"/>
            <a:r>
              <a:rPr lang="en-US" dirty="0" smtClean="0"/>
              <a:t>Steady </a:t>
            </a:r>
            <a:r>
              <a:rPr lang="en-US" dirty="0"/>
              <a:t>s</a:t>
            </a:r>
            <a:r>
              <a:rPr lang="en-US" dirty="0" smtClean="0"/>
              <a:t>tate signal</a:t>
            </a:r>
          </a:p>
          <a:p>
            <a:pPr lvl="1"/>
            <a:r>
              <a:rPr lang="en-US" dirty="0" smtClean="0"/>
              <a:t>Syringe rinse works across varied matrices</a:t>
            </a:r>
          </a:p>
          <a:p>
            <a:pPr lvl="1"/>
            <a:r>
              <a:rPr lang="en-US" dirty="0" smtClean="0"/>
              <a:t>20 µL sample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Zinc in protein isolates</a:t>
            </a:r>
          </a:p>
          <a:p>
            <a:pPr lvl="1"/>
            <a:r>
              <a:rPr lang="en-US" dirty="0" err="1"/>
              <a:t>Xenopus</a:t>
            </a:r>
            <a:r>
              <a:rPr lang="en-US" dirty="0"/>
              <a:t> </a:t>
            </a:r>
            <a:r>
              <a:rPr lang="en-US" dirty="0" err="1"/>
              <a:t>Laevis</a:t>
            </a:r>
            <a:r>
              <a:rPr lang="en-US" dirty="0" smtClean="0"/>
              <a:t>, </a:t>
            </a:r>
            <a:r>
              <a:rPr lang="en-US" dirty="0"/>
              <a:t>South African Clawed Frog,</a:t>
            </a:r>
          </a:p>
          <a:p>
            <a:pPr lvl="1"/>
            <a:r>
              <a:rPr lang="en-US" dirty="0" smtClean="0"/>
              <a:t>50 µL sample before digest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29" y="4321002"/>
            <a:ext cx="3925271" cy="1462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791345"/>
            <a:ext cx="3321375" cy="19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4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Cisplatin</a:t>
            </a:r>
          </a:p>
          <a:p>
            <a:pPr lvl="1"/>
            <a:r>
              <a:rPr lang="en-US" dirty="0" smtClean="0"/>
              <a:t>Used for cancer treatment</a:t>
            </a:r>
          </a:p>
          <a:p>
            <a:pPr lvl="1"/>
            <a:r>
              <a:rPr lang="en-US" dirty="0" smtClean="0"/>
              <a:t>Improved washout with flow injection valve</a:t>
            </a:r>
          </a:p>
          <a:p>
            <a:pPr lvl="1"/>
            <a:r>
              <a:rPr lang="en-US" dirty="0" smtClean="0"/>
              <a:t>&lt;100 µL sample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Nanoparticles in Cell Culture Media</a:t>
            </a:r>
          </a:p>
          <a:p>
            <a:pPr lvl="1"/>
            <a:r>
              <a:rPr lang="en-US" dirty="0" smtClean="0"/>
              <a:t>Ag at different dilutions</a:t>
            </a:r>
          </a:p>
          <a:p>
            <a:pPr lvl="1"/>
            <a:r>
              <a:rPr lang="en-US" dirty="0" smtClean="0"/>
              <a:t> Steady state signal</a:t>
            </a:r>
          </a:p>
          <a:p>
            <a:pPr lvl="1"/>
            <a:r>
              <a:rPr lang="en-US" dirty="0" smtClean="0"/>
              <a:t>Size distribution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4231429"/>
            <a:ext cx="2539875" cy="1894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4363614"/>
            <a:ext cx="4369670" cy="163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1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Optimization of Micro Samples for ICP-MS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0" y="2286000"/>
            <a:ext cx="4419600" cy="3657600"/>
          </a:xfrm>
        </p:spPr>
        <p:txBody>
          <a:bodyPr/>
          <a:lstStyle/>
          <a:p>
            <a:r>
              <a:rPr lang="en-US" dirty="0" smtClean="0"/>
              <a:t>Combining discrete aliquot sampling with total consumption Nebulizer</a:t>
            </a:r>
          </a:p>
          <a:p>
            <a:r>
              <a:rPr lang="en-US" dirty="0" smtClean="0"/>
              <a:t>Neb. Flow rate : 8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L/min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3169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Optimization of Micro Samples for ICP-MS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951038"/>
            <a:ext cx="4040188" cy="6397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20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 smtClean="0"/>
              <a:t>L Injection, DS-5 Total Consumption Nebulizer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45025" y="1951038"/>
            <a:ext cx="4041775" cy="6397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100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 smtClean="0"/>
              <a:t>L Injection, standard nebulizer &amp; Spray Chamber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81913"/>
            <a:ext cx="4040188" cy="2937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82329"/>
            <a:ext cx="4041775" cy="2936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72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Optimization of Micro Samples for ICP-MS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962" y="1600200"/>
            <a:ext cx="371107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Repeatability of seven replicates with MVX-7100 and DS-5 total consumption nebulizer</a:t>
            </a:r>
          </a:p>
        </p:txBody>
      </p:sp>
    </p:spTree>
    <p:extLst>
      <p:ext uri="{BB962C8B-B14F-4D97-AF65-F5344CB8AC3E}">
        <p14:creationId xmlns:p14="http://schemas.microsoft.com/office/powerpoint/2010/main" val="388888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Geochemistry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9200" y="4093583"/>
            <a:ext cx="3200400" cy="215870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24400" y="1630406"/>
            <a:ext cx="3352800" cy="24069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613562"/>
            <a:ext cx="4267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Limited Sample (100µg)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No sample volume wasted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Fe, </a:t>
            </a:r>
            <a:r>
              <a:rPr lang="en-US" sz="2800" dirty="0" err="1" smtClean="0"/>
              <a:t>Mn</a:t>
            </a:r>
            <a:r>
              <a:rPr lang="en-US" sz="2800" dirty="0" smtClean="0"/>
              <a:t>, 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Used with </a:t>
            </a:r>
            <a:r>
              <a:rPr lang="en-US" sz="2800" dirty="0" err="1" smtClean="0"/>
              <a:t>Aridus</a:t>
            </a:r>
            <a:r>
              <a:rPr lang="en-US" sz="2800" dirty="0" smtClean="0"/>
              <a:t> II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276" y="4019731"/>
            <a:ext cx="3206774" cy="2603218"/>
          </a:xfrm>
          <a:prstGeom prst="rect">
            <a:avLst/>
          </a:prstGeom>
          <a:solidFill>
            <a:schemeClr val="accent3"/>
          </a:solidFill>
        </p:spPr>
      </p:pic>
    </p:spTree>
    <p:extLst>
      <p:ext uri="{BB962C8B-B14F-4D97-AF65-F5344CB8AC3E}">
        <p14:creationId xmlns:p14="http://schemas.microsoft.com/office/powerpoint/2010/main" val="372250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Applications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399" y="4057519"/>
            <a:ext cx="8123723" cy="17355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1448118"/>
            <a:ext cx="822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Lead, Mercury, and Arsenic in Blood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Increased throughput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Reduced sample and reagent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Standard flow rate ~ 400 µL/min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Titanium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Used in implants and prosthetics</a:t>
            </a:r>
          </a:p>
        </p:txBody>
      </p:sp>
    </p:spTree>
    <p:extLst>
      <p:ext uri="{BB962C8B-B14F-4D97-AF65-F5344CB8AC3E}">
        <p14:creationId xmlns:p14="http://schemas.microsoft.com/office/powerpoint/2010/main" val="36976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MVX-7100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Overview</a:t>
            </a:r>
          </a:p>
          <a:p>
            <a:pPr lvl="1"/>
            <a:r>
              <a:rPr lang="en-US" dirty="0" smtClean="0"/>
              <a:t>Reduced reagent and sample usage</a:t>
            </a:r>
          </a:p>
          <a:p>
            <a:pPr lvl="1"/>
            <a:r>
              <a:rPr lang="en-US" dirty="0" smtClean="0"/>
              <a:t>Well plate compatibility</a:t>
            </a:r>
          </a:p>
          <a:p>
            <a:pPr lvl="1"/>
            <a:r>
              <a:rPr lang="en-US" dirty="0" smtClean="0"/>
              <a:t>Sample Mixing</a:t>
            </a:r>
          </a:p>
          <a:p>
            <a:pPr lvl="1"/>
            <a:r>
              <a:rPr lang="en-US" dirty="0" smtClean="0"/>
              <a:t>Internal standard addition</a:t>
            </a:r>
          </a:p>
          <a:p>
            <a:pPr lvl="1"/>
            <a:r>
              <a:rPr lang="en-US" dirty="0" smtClean="0"/>
              <a:t>Septum piercing</a:t>
            </a:r>
          </a:p>
          <a:p>
            <a:pPr lvl="1"/>
            <a:r>
              <a:rPr lang="en-US" dirty="0" smtClean="0"/>
              <a:t>Syringe performance</a:t>
            </a:r>
          </a:p>
          <a:p>
            <a:pPr lvl="1"/>
            <a:r>
              <a:rPr lang="en-US" dirty="0" smtClean="0"/>
              <a:t>Sample control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399" y="2743199"/>
            <a:ext cx="3276601" cy="327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1676400"/>
            <a:ext cx="8153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Clinical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Blood, Urine, biological samples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Limited volumes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Geological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Shellfish, </a:t>
            </a:r>
            <a:r>
              <a:rPr lang="en-US" sz="2800" dirty="0" err="1" smtClean="0"/>
              <a:t>Microdrilling</a:t>
            </a:r>
            <a:endParaRPr lang="en-US" sz="28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Precious samples</a:t>
            </a:r>
          </a:p>
          <a:p>
            <a:endParaRPr lang="en-US" sz="28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419600"/>
            <a:ext cx="2438400" cy="18027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1752600"/>
            <a:ext cx="2342417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1676400"/>
            <a:ext cx="8153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Academic Research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Analytical, Environmental, Geology, Medical, Toxicology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Industry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Fuels, Nuclear, Semiconductor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Anybody with limited sample volumes</a:t>
            </a:r>
          </a:p>
          <a:p>
            <a:endParaRPr lang="en-US" sz="28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2667000"/>
            <a:ext cx="1847850" cy="2466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30143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6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MVX-7100 Brochure</a:t>
            </a:r>
          </a:p>
          <a:p>
            <a:pPr lvl="1"/>
            <a:r>
              <a:rPr lang="en-US" dirty="0"/>
              <a:t>http://www.cetac.com/Product/mvx-7100.htm</a:t>
            </a:r>
            <a:endParaRPr lang="en-US" dirty="0" smtClean="0"/>
          </a:p>
          <a:p>
            <a:r>
              <a:rPr lang="en-US" dirty="0" smtClean="0"/>
              <a:t>Application Notes</a:t>
            </a:r>
          </a:p>
          <a:p>
            <a:pPr lvl="1"/>
            <a:r>
              <a:rPr lang="en-US" dirty="0"/>
              <a:t>http://www.cetac.com/resource_center/page/application-notes.htm#mvx</a:t>
            </a:r>
            <a:endParaRPr lang="en-US" dirty="0" smtClean="0"/>
          </a:p>
          <a:p>
            <a:r>
              <a:rPr lang="en-US" dirty="0" smtClean="0"/>
              <a:t>Sales Questions</a:t>
            </a:r>
          </a:p>
          <a:p>
            <a:pPr lvl="1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www.cetac.com/contact/page/sales-contacts.htm</a:t>
            </a:r>
            <a:endParaRPr lang="en-US" dirty="0" smtClean="0"/>
          </a:p>
          <a:p>
            <a:r>
              <a:rPr lang="en-US" dirty="0" smtClean="0"/>
              <a:t>Brian Cook Product Manager</a:t>
            </a:r>
          </a:p>
          <a:p>
            <a:pPr lvl="1"/>
            <a:r>
              <a:rPr lang="en-US" dirty="0" smtClean="0">
                <a:hlinkClick r:id="rId3"/>
              </a:rPr>
              <a:t>Brian.cook@Teledyne.com</a:t>
            </a: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8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MVX-7100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82000" cy="4724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Questions???</a:t>
            </a:r>
          </a:p>
          <a:p>
            <a:pPr marL="0" indent="0">
              <a:buNone/>
            </a:pPr>
            <a:endParaRPr lang="en-US" sz="3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1594357"/>
            <a:ext cx="4371224" cy="437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7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did we get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Problem </a:t>
            </a:r>
            <a:r>
              <a:rPr lang="en-US" dirty="0" smtClean="0">
                <a:sym typeface="Wingdings" panose="05000000000000000000" pitchFamily="2" charset="2"/>
              </a:rPr>
              <a:t> what can I do with a sample of small size with elements already at trace levels?</a:t>
            </a:r>
          </a:p>
          <a:p>
            <a:pPr marL="0" indent="0">
              <a:buNone/>
            </a:pPr>
            <a:endParaRPr lang="en-US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Dilution?  lose sensitivity</a:t>
            </a: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Low flow neb?  matrix match for self aspirate</a:t>
            </a: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Automation? does not exist in non-metallic form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00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the First to 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Review paper by </a:t>
            </a:r>
            <a:r>
              <a:rPr lang="en-US" dirty="0" err="1" smtClean="0"/>
              <a:t>Todoli</a:t>
            </a:r>
            <a:r>
              <a:rPr lang="en-US" dirty="0" smtClean="0"/>
              <a:t> &amp; </a:t>
            </a:r>
            <a:r>
              <a:rPr lang="en-US" dirty="0" err="1" smtClean="0"/>
              <a:t>Mermet</a:t>
            </a:r>
            <a:r>
              <a:rPr lang="en-US" dirty="0" smtClean="0"/>
              <a:t> (2006) </a:t>
            </a:r>
            <a:r>
              <a:rPr lang="en-US" i="1" dirty="0" smtClean="0"/>
              <a:t>as well as other papers</a:t>
            </a:r>
          </a:p>
          <a:p>
            <a:endParaRPr lang="en-US" i="1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There are ‘</a:t>
            </a:r>
            <a:r>
              <a:rPr lang="en-US" i="1" dirty="0" smtClean="0"/>
              <a:t>many fields in which the available sample volume is the limiting factor in elemental analysis’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889994"/>
              </p:ext>
            </p:extLst>
          </p:nvPr>
        </p:nvGraphicFramePr>
        <p:xfrm>
          <a:off x="1905000" y="2667000"/>
          <a:ext cx="6096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i="0" u="sng" dirty="0" smtClean="0">
                          <a:solidFill>
                            <a:schemeClr val="tx1"/>
                          </a:solidFill>
                        </a:rPr>
                        <a:t>Sample Type</a:t>
                      </a:r>
                      <a:endParaRPr lang="en-US" b="1" i="0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u="sng" dirty="0" smtClean="0">
                          <a:solidFill>
                            <a:schemeClr val="tx1"/>
                          </a:solidFill>
                        </a:rPr>
                        <a:t>Amount Available</a:t>
                      </a:r>
                      <a:endParaRPr lang="en-US" b="1" i="0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u="none" dirty="0" smtClean="0">
                          <a:solidFill>
                            <a:schemeClr val="tx1"/>
                          </a:solidFill>
                        </a:rPr>
                        <a:t>Cells</a:t>
                      </a:r>
                      <a:endParaRPr lang="en-US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u="none" dirty="0" smtClean="0">
                          <a:solidFill>
                            <a:schemeClr val="tx1"/>
                          </a:solidFill>
                        </a:rPr>
                        <a:t>20 </a:t>
                      </a:r>
                      <a:r>
                        <a:rPr lang="en-US" b="0" i="0" u="none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b="0" i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L</a:t>
                      </a:r>
                      <a:endParaRPr lang="en-US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u="none" dirty="0" smtClean="0">
                          <a:solidFill>
                            <a:schemeClr val="tx1"/>
                          </a:solidFill>
                        </a:rPr>
                        <a:t>Suspended Nanoparticles</a:t>
                      </a:r>
                      <a:endParaRPr lang="en-US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u="none" dirty="0" smtClean="0">
                          <a:solidFill>
                            <a:schemeClr val="tx1"/>
                          </a:solidFill>
                        </a:rPr>
                        <a:t>100 </a:t>
                      </a:r>
                      <a:r>
                        <a:rPr lang="en-US" b="0" i="0" u="none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b="0" i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L</a:t>
                      </a:r>
                      <a:endParaRPr lang="en-US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u="none" dirty="0" smtClean="0">
                          <a:solidFill>
                            <a:schemeClr val="tx1"/>
                          </a:solidFill>
                        </a:rPr>
                        <a:t>Brain</a:t>
                      </a:r>
                      <a:endParaRPr lang="en-US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u="none" dirty="0" smtClean="0">
                          <a:solidFill>
                            <a:schemeClr val="tx1"/>
                          </a:solidFill>
                        </a:rPr>
                        <a:t>1 mg</a:t>
                      </a:r>
                      <a:endParaRPr lang="en-US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u="none" dirty="0" err="1" smtClean="0">
                          <a:solidFill>
                            <a:schemeClr val="tx1"/>
                          </a:solidFill>
                        </a:rPr>
                        <a:t>Metalloproteins</a:t>
                      </a:r>
                      <a:endParaRPr lang="en-US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u="none" dirty="0" smtClean="0">
                          <a:solidFill>
                            <a:schemeClr val="tx1"/>
                          </a:solidFill>
                        </a:rPr>
                        <a:t>50 </a:t>
                      </a:r>
                      <a:r>
                        <a:rPr lang="en-US" b="0" i="0" u="none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b="0" i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L</a:t>
                      </a:r>
                      <a:endParaRPr lang="en-US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u="none" dirty="0" smtClean="0">
                          <a:solidFill>
                            <a:schemeClr val="tx1"/>
                          </a:solidFill>
                        </a:rPr>
                        <a:t>Dust</a:t>
                      </a:r>
                      <a:endParaRPr lang="en-US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u="none" dirty="0" smtClean="0">
                          <a:solidFill>
                            <a:schemeClr val="tx1"/>
                          </a:solidFill>
                        </a:rPr>
                        <a:t>5 mg</a:t>
                      </a:r>
                      <a:endParaRPr lang="en-US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029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MVX – 7100 Load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" y="1600200"/>
            <a:ext cx="6994670" cy="4525963"/>
          </a:xfrm>
        </p:spPr>
      </p:pic>
    </p:spTree>
    <p:extLst>
      <p:ext uri="{BB962C8B-B14F-4D97-AF65-F5344CB8AC3E}">
        <p14:creationId xmlns:p14="http://schemas.microsoft.com/office/powerpoint/2010/main" val="19561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MVX-7100 Inject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" y="1600200"/>
            <a:ext cx="6994670" cy="4525963"/>
          </a:xfrm>
        </p:spPr>
      </p:pic>
    </p:spTree>
    <p:extLst>
      <p:ext uri="{BB962C8B-B14F-4D97-AF65-F5344CB8AC3E}">
        <p14:creationId xmlns:p14="http://schemas.microsoft.com/office/powerpoint/2010/main" val="412203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MVX-7100 Automation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590800"/>
            <a:ext cx="4114800" cy="4114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676400"/>
            <a:ext cx="40386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MVX-7100 automation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000" dirty="0" smtClean="0">
                <a:solidFill>
                  <a:prstClr val="black"/>
                </a:solidFill>
              </a:rPr>
              <a:t>96 and 384 well compatible</a:t>
            </a:r>
            <a:endParaRPr lang="en-US" sz="2000" dirty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000" dirty="0">
                <a:solidFill>
                  <a:prstClr val="black"/>
                </a:solidFill>
              </a:rPr>
              <a:t>Septum piercing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000" dirty="0">
                <a:solidFill>
                  <a:prstClr val="black"/>
                </a:solidFill>
              </a:rPr>
              <a:t>Two </a:t>
            </a:r>
            <a:r>
              <a:rPr lang="en-US" sz="2000" dirty="0" smtClean="0">
                <a:solidFill>
                  <a:prstClr val="black"/>
                </a:solidFill>
              </a:rPr>
              <a:t>trays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000" dirty="0" smtClean="0">
                <a:solidFill>
                  <a:prstClr val="black"/>
                </a:solidFill>
              </a:rPr>
              <a:t>Encoder feedback for precision control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000" dirty="0">
                <a:solidFill>
                  <a:prstClr val="black"/>
                </a:solidFill>
              </a:rPr>
              <a:t>Stepper motor control for X,Y, and Z </a:t>
            </a:r>
            <a:r>
              <a:rPr lang="en-US" sz="2000" dirty="0" smtClean="0">
                <a:solidFill>
                  <a:prstClr val="black"/>
                </a:solidFill>
              </a:rPr>
              <a:t>axis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000" dirty="0" smtClean="0">
                <a:solidFill>
                  <a:prstClr val="black"/>
                </a:solidFill>
              </a:rPr>
              <a:t>Modular design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000" dirty="0" smtClean="0">
                <a:solidFill>
                  <a:prstClr val="black"/>
                </a:solidFill>
              </a:rPr>
              <a:t>Right or left handed instrument setup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000" dirty="0" smtClean="0">
                <a:solidFill>
                  <a:prstClr val="black"/>
                </a:solidFill>
              </a:rPr>
              <a:t>Dual flowing rinse plus internal syringe rinse control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617" y="1623147"/>
            <a:ext cx="1469183" cy="154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2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SPM-700+ Module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Precision Syringe Control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Full height syringe</a:t>
            </a:r>
          </a:p>
          <a:p>
            <a:pPr lvl="1"/>
            <a:r>
              <a:rPr lang="en-US" dirty="0" smtClean="0"/>
              <a:t>Peristaltic pump replacement</a:t>
            </a:r>
          </a:p>
          <a:p>
            <a:pPr lvl="1"/>
            <a:r>
              <a:rPr lang="en-US" dirty="0" smtClean="0"/>
              <a:t>Smooth stable baseline even at low flows</a:t>
            </a:r>
          </a:p>
          <a:p>
            <a:pPr lvl="1"/>
            <a:r>
              <a:rPr lang="en-US" dirty="0" smtClean="0"/>
              <a:t>Flow rates &lt;5µL/min - &gt;1mL/min</a:t>
            </a:r>
          </a:p>
          <a:p>
            <a:pPr lvl="1"/>
            <a:r>
              <a:rPr lang="en-US" dirty="0" smtClean="0"/>
              <a:t>Expandable to include multiple syringes</a:t>
            </a:r>
          </a:p>
          <a:p>
            <a:pPr lvl="1"/>
            <a:r>
              <a:rPr lang="en-US" dirty="0" smtClean="0"/>
              <a:t>Includes 2.5 mL barrel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579298"/>
            <a:ext cx="2220561" cy="4546865"/>
          </a:xfrm>
        </p:spPr>
      </p:pic>
    </p:spTree>
    <p:extLst>
      <p:ext uri="{BB962C8B-B14F-4D97-AF65-F5344CB8AC3E}">
        <p14:creationId xmlns:p14="http://schemas.microsoft.com/office/powerpoint/2010/main" val="341296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DY-CETA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TDY-CETAC</Template>
  <TotalTime>2395</TotalTime>
  <Words>831</Words>
  <Application>Microsoft Office PowerPoint</Application>
  <PresentationFormat>On-screen Show (4:3)</PresentationFormat>
  <Paragraphs>240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Century Gothic</vt:lpstr>
      <vt:lpstr>Futura Std Book</vt:lpstr>
      <vt:lpstr>Symbol</vt:lpstr>
      <vt:lpstr>Wingdings</vt:lpstr>
      <vt:lpstr>TDY-CETAC</vt:lpstr>
      <vt:lpstr>Discovering a New Choice in ICP-MS Low Volume Handling</vt:lpstr>
      <vt:lpstr>MVX-7100 Overview</vt:lpstr>
      <vt:lpstr>MVX-7100</vt:lpstr>
      <vt:lpstr>How did we get here?</vt:lpstr>
      <vt:lpstr>Not the First to Ask</vt:lpstr>
      <vt:lpstr>MVX – 7100 Load </vt:lpstr>
      <vt:lpstr>MVX-7100 Inject</vt:lpstr>
      <vt:lpstr>MVX-7100 Automation</vt:lpstr>
      <vt:lpstr>SPM-700+ Module</vt:lpstr>
      <vt:lpstr>VSM-700 Module</vt:lpstr>
      <vt:lpstr>MVX-7100 Software</vt:lpstr>
      <vt:lpstr>Improved Efficiency</vt:lpstr>
      <vt:lpstr>Supported Racks</vt:lpstr>
      <vt:lpstr>Tempering Module</vt:lpstr>
      <vt:lpstr>Non Metallic Flow Path</vt:lpstr>
      <vt:lpstr>Features</vt:lpstr>
      <vt:lpstr>Sample Performance</vt:lpstr>
      <vt:lpstr>Sample Performance</vt:lpstr>
      <vt:lpstr>Sample Handling</vt:lpstr>
      <vt:lpstr>Sample Handling</vt:lpstr>
      <vt:lpstr>Aliquot Control</vt:lpstr>
      <vt:lpstr>Applications</vt:lpstr>
      <vt:lpstr>Applications</vt:lpstr>
      <vt:lpstr>Applications</vt:lpstr>
      <vt:lpstr>Optimization of Micro Samples for ICP-MS</vt:lpstr>
      <vt:lpstr>Optimization of Micro Samples for ICP-MS</vt:lpstr>
      <vt:lpstr>Optimization of Micro Samples for ICP-MS</vt:lpstr>
      <vt:lpstr>Geochemistry</vt:lpstr>
      <vt:lpstr>Blood Applications</vt:lpstr>
      <vt:lpstr>Applications</vt:lpstr>
      <vt:lpstr>Applications</vt:lpstr>
      <vt:lpstr>Resources</vt:lpstr>
      <vt:lpstr>MVX-7100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Reinventing All Phases of Sample Introduction</dc:title>
  <dc:creator>Robert Armbruster</dc:creator>
  <cp:lastModifiedBy>Robert Armbruster</cp:lastModifiedBy>
  <cp:revision>133</cp:revision>
  <dcterms:created xsi:type="dcterms:W3CDTF">2015-01-26T14:50:57Z</dcterms:created>
  <dcterms:modified xsi:type="dcterms:W3CDTF">2015-09-28T20:18:05Z</dcterms:modified>
</cp:coreProperties>
</file>