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83"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5F2C4-AF57-42E2-A637-F389A692CA5B}" type="datetimeFigureOut">
              <a:rPr lang="en-US" smtClean="0"/>
              <a:t>4/13/2016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F9316-A9EA-4BBD-8919-182A4537EBB0}" type="slidenum">
              <a:rPr lang="en-US" smtClean="0"/>
              <a:t>‹#›</a:t>
            </a:fld>
            <a:endParaRPr lang="en-US"/>
          </a:p>
        </p:txBody>
      </p:sp>
    </p:spTree>
    <p:extLst>
      <p:ext uri="{BB962C8B-B14F-4D97-AF65-F5344CB8AC3E}">
        <p14:creationId xmlns:p14="http://schemas.microsoft.com/office/powerpoint/2010/main" val="111116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1895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IDShield  gives members comprehensive monitoring of many aspects of their identity, including: Social Security number, </a:t>
            </a:r>
            <a:r>
              <a:rPr lang="en-US" sz="1200" b="0" i="0" kern="1200" dirty="0" smtClean="0">
                <a:solidFill>
                  <a:schemeClr val="tx1"/>
                </a:solidFill>
                <a:effectLst/>
                <a:latin typeface="Arial"/>
                <a:ea typeface="Arial"/>
                <a:cs typeface="Arial"/>
              </a:rPr>
              <a:t>driver’s license, passport,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credit cards, bank accounts and more.</a:t>
            </a:r>
            <a:r>
              <a:rPr lang="en-US" sz="1200" b="0" i="0" kern="1200" baseline="0" dirty="0" smtClean="0">
                <a:solidFill>
                  <a:schemeClr val="tx1"/>
                </a:solidFill>
                <a:effectLst/>
                <a:latin typeface="Arial"/>
                <a:ea typeface="Arial"/>
                <a:cs typeface="Arial"/>
              </a:rPr>
              <a:t>  Similar to our legal plan, this benefit also provides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unlimited consultation for identity theft </a:t>
            </a:r>
            <a:r>
              <a:rPr lang="en-US" sz="1200" b="0" i="0" kern="1200" baseline="0" dirty="0" err="1" smtClean="0">
                <a:solidFill>
                  <a:schemeClr val="tx1"/>
                </a:solidFill>
                <a:effectLst/>
                <a:latin typeface="Arial"/>
                <a:ea typeface="Arial"/>
                <a:cs typeface="Arial"/>
              </a:rPr>
              <a:t>prevention.In</a:t>
            </a:r>
            <a:r>
              <a:rPr lang="en-US" sz="1200" b="0" i="0" kern="1200" baseline="0" dirty="0" smtClean="0">
                <a:solidFill>
                  <a:schemeClr val="tx1"/>
                </a:solidFill>
                <a:effectLst/>
                <a:latin typeface="Arial"/>
                <a:ea typeface="Arial"/>
                <a:cs typeface="Arial"/>
              </a:rPr>
              <a:t> the event the member’s identity is compromised, </a:t>
            </a:r>
            <a:r>
              <a:rPr lang="en-US" sz="1200" b="0" i="0" kern="1200" dirty="0" smtClean="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licensed private investigator will work to uncover evidence, restore the member’s identity,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IDShield Group Plans start at $8.45 a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6123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employee hiring and firing are just part of what’s covered.  This gives small businesses legal tools they need to manage their finances and employees with confidence.</a:t>
            </a:r>
          </a:p>
          <a:p>
            <a:endParaRPr lang="en-US" dirty="0" smtClean="0"/>
          </a:p>
          <a:p>
            <a:pPr marL="0" indent="0">
              <a:buFont typeface="+mj-lt"/>
              <a:buNone/>
            </a:pPr>
            <a:r>
              <a:rPr lang="en-US" dirty="0" smtClean="0"/>
              <a:t>LegalShield offers a suite of small business plans ranging from </a:t>
            </a:r>
            <a:r>
              <a:rPr lang="en-US" baseline="0" dirty="0" smtClean="0"/>
              <a:t>$39 to $149 per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9343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makes us different? </a:t>
            </a:r>
            <a:r>
              <a:rPr lang="en-US" sz="1200" kern="1200" dirty="0" smtClean="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members have access to an unmatched network of dedicated law firms in 49 states and four Canadian provinces, and through our collective purchasing power, we are these law firms’ biggest client. </a:t>
            </a:r>
            <a:endParaRPr lang="en-US" sz="1200" kern="1200" baseline="0" dirty="0" smtClean="0">
              <a:solidFill>
                <a:schemeClr val="tx1"/>
              </a:solidFill>
              <a:effectLst/>
              <a:latin typeface="Arial"/>
              <a:ea typeface="Arial"/>
              <a:cs typeface="Arial"/>
            </a:endParaRPr>
          </a:p>
          <a:p>
            <a:endParaRPr lang="en-US" sz="1200" kern="1200" baseline="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dedicated network of seasoned lawyers, with an average of 21 years experience, is carefully vetted and monitored to ensure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quality, outstanding service is provided to our members. Our plans provide a wide spectrum of legal services to help our members traverse their legal needs, from the trivial to the traumatic.</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978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identity theft protection has a</a:t>
            </a:r>
            <a:r>
              <a:rPr lang="en-US" baseline="0" dirty="0" smtClean="0"/>
              <a:t> $5 million service guarantee—the highest guarantee available in the industry.  </a:t>
            </a:r>
          </a:p>
          <a:p>
            <a:endParaRPr lang="en-US" baseline="0" dirty="0" smtClean="0"/>
          </a:p>
          <a:p>
            <a:r>
              <a:rPr lang="en-US" baseline="0" dirty="0" smtClean="0"/>
              <a:t>In addition, our identity theft services and consultations are conducted by licensed private investigators.</a:t>
            </a:r>
          </a:p>
          <a:p>
            <a:endParaRPr lang="en-US" baseline="0" dirty="0" smtClean="0"/>
          </a:p>
          <a:p>
            <a:r>
              <a:rPr lang="en-US" baseline="0" dirty="0" smtClean="0"/>
              <a:t>Our legal and identity theft services provide 24/7 emergency hotlines for covered issues.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you can Use the apps for easy access to your Provider Law Firm and Licensed private investigator!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9488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You may wonder, is there a market for</a:t>
            </a:r>
            <a:r>
              <a:rPr lang="en-US" baseline="0" dirty="0" smtClean="0"/>
              <a:t> these services?</a:t>
            </a:r>
            <a:r>
              <a:rPr lang="en-US" dirty="0" smtClean="0"/>
              <a:t>.</a:t>
            </a:r>
            <a:r>
              <a:rPr lang="en-US" baseline="0" dirty="0" smtClean="0"/>
              <a:t> </a:t>
            </a:r>
          </a:p>
          <a:p>
            <a:pPr>
              <a:spcAft>
                <a:spcPts val="600"/>
              </a:spcAft>
            </a:pPr>
            <a:endParaRPr lang="en-US" baseline="0" dirty="0" smtClean="0"/>
          </a:p>
          <a:p>
            <a:pPr>
              <a:spcAft>
                <a:spcPts val="600"/>
              </a:spcAft>
            </a:pPr>
            <a:r>
              <a:rPr lang="en-US" dirty="0" smtClean="0"/>
              <a:t>Studies show that Nearly </a:t>
            </a:r>
            <a:r>
              <a:rPr lang="en-US" dirty="0" smtClean="0">
                <a:solidFill>
                  <a:srgbClr val="E6942C"/>
                </a:solidFill>
              </a:rPr>
              <a:t>90%</a:t>
            </a:r>
            <a:r>
              <a:rPr lang="en-US" dirty="0" smtClean="0"/>
              <a:t> of Americans say they </a:t>
            </a:r>
            <a:r>
              <a:rPr lang="en-US" dirty="0" smtClean="0">
                <a:solidFill>
                  <a:srgbClr val="E6942C"/>
                </a:solidFill>
              </a:rPr>
              <a:t>do not have any form of legal insurance </a:t>
            </a:r>
            <a:r>
              <a:rPr lang="en-US" dirty="0" smtClean="0"/>
              <a:t>or legal protection service.  However, m</a:t>
            </a:r>
            <a:r>
              <a:rPr lang="en-US" baseline="0" dirty="0" smtClean="0"/>
              <a:t>ore</a:t>
            </a:r>
            <a:r>
              <a:rPr lang="en-US" dirty="0" smtClean="0"/>
              <a:t> than </a:t>
            </a:r>
          </a:p>
          <a:p>
            <a:pPr>
              <a:spcAft>
                <a:spcPts val="600"/>
              </a:spcAft>
            </a:pPr>
            <a:endParaRPr lang="en-US" dirty="0" smtClean="0">
              <a:solidFill>
                <a:srgbClr val="E6942C"/>
              </a:solidFill>
            </a:endParaRPr>
          </a:p>
          <a:p>
            <a:pPr>
              <a:spcAft>
                <a:spcPts val="600"/>
              </a:spcAft>
            </a:pPr>
            <a:r>
              <a:rPr lang="en-US" dirty="0" smtClean="0">
                <a:solidFill>
                  <a:srgbClr val="E6942C"/>
                </a:solidFill>
              </a:rPr>
              <a:t>60%</a:t>
            </a:r>
            <a:r>
              <a:rPr lang="en-US" dirty="0" smtClean="0"/>
              <a:t> reported they would be </a:t>
            </a:r>
            <a:r>
              <a:rPr lang="en-US" dirty="0" smtClean="0">
                <a:solidFill>
                  <a:srgbClr val="E6942C"/>
                </a:solidFill>
              </a:rPr>
              <a:t>interested in purchasing</a:t>
            </a:r>
            <a:r>
              <a:rPr lang="en-US" dirty="0" smtClean="0"/>
              <a:t> legal protection.</a:t>
            </a:r>
          </a:p>
          <a:p>
            <a:pPr>
              <a:spcAft>
                <a:spcPts val="600"/>
              </a:spcAft>
            </a:pPr>
            <a:endParaRPr lang="en-US" dirty="0" smtClean="0"/>
          </a:p>
          <a:p>
            <a:pPr>
              <a:spcAft>
                <a:spcPts val="600"/>
              </a:spcAft>
            </a:pPr>
            <a:r>
              <a:rPr lang="en-US" dirty="0" smtClean="0"/>
              <a:t>In addition, identity theft has topped the Federal</a:t>
            </a:r>
            <a:r>
              <a:rPr lang="en-US" baseline="0" dirty="0" smtClean="0"/>
              <a:t> Trade Commission</a:t>
            </a:r>
            <a:r>
              <a:rPr lang="en-US" dirty="0" smtClean="0"/>
              <a:t> ranking of complaints </a:t>
            </a:r>
            <a:r>
              <a:rPr lang="en-US" dirty="0" smtClean="0">
                <a:solidFill>
                  <a:srgbClr val="E6942C"/>
                </a:solidFill>
              </a:rPr>
              <a:t>for 15 years.</a:t>
            </a:r>
          </a:p>
          <a:p>
            <a:pPr>
              <a:spcAft>
                <a:spcPts val="600"/>
              </a:spcAft>
            </a:pPr>
            <a:endParaRPr lang="en-US" dirty="0" smtClean="0">
              <a:solidFill>
                <a:srgbClr val="E6942C"/>
              </a:solidFill>
            </a:endParaRPr>
          </a:p>
          <a:p>
            <a:pPr>
              <a:spcAft>
                <a:spcPts val="600"/>
              </a:spcAft>
            </a:pPr>
            <a:r>
              <a:rPr lang="en-US" dirty="0" smtClean="0">
                <a:solidFill>
                  <a:srgbClr val="E6942C"/>
                </a:solidFill>
              </a:rPr>
              <a:t>That means…</a:t>
            </a:r>
            <a:r>
              <a:rPr lang="en-US" baseline="0" dirty="0" smtClean="0">
                <a:solidFill>
                  <a:srgbClr val="E6942C"/>
                </a:solidFill>
              </a:rPr>
              <a:t> a lot of opportunity!</a:t>
            </a:r>
            <a:endParaRPr lang="en-US" dirty="0" smtClean="0">
              <a:solidFill>
                <a:srgbClr val="E6942C"/>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82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a:t>
            </a:r>
            <a:r>
              <a:rPr lang="en-US" baseline="0" dirty="0"/>
              <a:t> in selling LegalShield through a broker contract, please note the following requirements:</a:t>
            </a:r>
          </a:p>
          <a:p>
            <a:endParaRPr lang="en-US" baseline="0" dirty="0"/>
          </a:p>
          <a:p>
            <a:r>
              <a:rPr lang="en-US" baseline="0" dirty="0"/>
              <a:t>Your organization must have producers who hold active insurance licenses and your </a:t>
            </a:r>
            <a:endParaRPr lang="en-US" baseline="0" dirty="0" smtClean="0"/>
          </a:p>
          <a:p>
            <a:endParaRPr lang="en-US" baseline="0" dirty="0" smtClean="0"/>
          </a:p>
          <a:p>
            <a:r>
              <a:rPr lang="en-US" baseline="0" dirty="0" smtClean="0"/>
              <a:t>brokerage </a:t>
            </a:r>
            <a:r>
              <a:rPr lang="en-US" baseline="0" dirty="0"/>
              <a:t>or agency must cover at least 500 lives.  </a:t>
            </a:r>
            <a:endParaRPr lang="en-US" baseline="0" dirty="0" smtClean="0"/>
          </a:p>
          <a:p>
            <a:endParaRPr lang="en-US" baseline="0" dirty="0" smtClean="0"/>
          </a:p>
          <a:p>
            <a:r>
              <a:rPr lang="en-US" baseline="0" dirty="0" smtClean="0"/>
              <a:t>Different </a:t>
            </a:r>
            <a:r>
              <a:rPr lang="en-US" baseline="0" dirty="0"/>
              <a:t>states may require additional licensing to sell </a:t>
            </a:r>
            <a:r>
              <a:rPr lang="en-US" baseline="0" dirty="0" smtClean="0"/>
              <a:t>LegalShield.  </a:t>
            </a:r>
          </a:p>
          <a:p>
            <a:endParaRPr lang="en-US" baseline="0" dirty="0" smtClean="0"/>
          </a:p>
          <a:p>
            <a:r>
              <a:rPr lang="en-US" baseline="0" dirty="0" smtClean="0"/>
              <a:t>If </a:t>
            </a:r>
            <a:r>
              <a:rPr lang="en-US" baseline="0" dirty="0"/>
              <a:t>this is the case in your area, you will be responsible for ensuring the selling agent has the appropriate license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845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You’re probably wondering what sort of commission and bonus options are available to brokers.  There are two commission plans available to you.</a:t>
            </a:r>
          </a:p>
          <a:p>
            <a:endParaRPr lang="en-US" baseline="0" dirty="0" smtClean="0"/>
          </a:p>
          <a:p>
            <a:r>
              <a:rPr lang="en-US" baseline="0" dirty="0" smtClean="0"/>
              <a:t>The first commission option is the Level compensation plan.  Based on the number of lives within the group the broker earns a flat 16% or 12% commission for the first year and for renewals.</a:t>
            </a:r>
          </a:p>
          <a:p>
            <a:endParaRPr lang="en-US" baseline="0" dirty="0" smtClean="0"/>
          </a:p>
          <a:p>
            <a:r>
              <a:rPr lang="en-US" baseline="0" dirty="0" smtClean="0"/>
              <a:t>By reaching 1000  members and maintaining 750 active members, Brokers earn up to 19.4% or 14.6% for the life of the membership. </a:t>
            </a:r>
          </a:p>
          <a:p>
            <a:endParaRPr lang="en-US" baseline="0" dirty="0" smtClean="0"/>
          </a:p>
          <a:p>
            <a:r>
              <a:rPr lang="en-US" baseline="0" dirty="0" smtClean="0"/>
              <a:t>Brokers may also sell the Small Business legal plan to Businesses with 100 or fewer employees and can earn up to 14.8% commissions.  </a:t>
            </a:r>
          </a:p>
          <a:p>
            <a:endParaRPr lang="en-US" sz="1200" b="1" kern="1200" dirty="0" smtClean="0">
              <a:solidFill>
                <a:schemeClr val="tx1"/>
              </a:solidFill>
              <a:effectLst/>
              <a:latin typeface="Arial"/>
              <a:ea typeface="Arial"/>
              <a:cs typeface="Arial"/>
            </a:endParaRPr>
          </a:p>
          <a:p>
            <a:endParaRPr lang="en-US" sz="1200" b="1"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5603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b="1" kern="1200" dirty="0" smtClean="0">
              <a:solidFill>
                <a:schemeClr val="tx1"/>
              </a:solidFill>
              <a:effectLst/>
              <a:latin typeface="Arial"/>
              <a:ea typeface="Arial"/>
              <a:cs typeface="Arial"/>
            </a:endParaRPr>
          </a:p>
          <a:p>
            <a:endParaRPr lang="en-US" sz="1200" b="1" kern="1200" dirty="0" smtClean="0">
              <a:solidFill>
                <a:schemeClr val="tx1"/>
              </a:solidFill>
              <a:effectLst/>
              <a:latin typeface="Arial"/>
              <a:ea typeface="Arial"/>
              <a:cs typeface="Arial"/>
            </a:endParaRPr>
          </a:p>
          <a:p>
            <a:pPr rtl="0" eaLnBrk="1" fontAlgn="t" latinLnBrk="0" hangingPunct="1"/>
            <a:r>
              <a:rPr lang="en-US" sz="1200" b="1" kern="1200" dirty="0" smtClean="0">
                <a:solidFill>
                  <a:schemeClr val="tx1"/>
                </a:solidFill>
                <a:effectLst/>
                <a:latin typeface="Arial"/>
                <a:ea typeface="Arial"/>
                <a:cs typeface="Arial"/>
              </a:rPr>
              <a:t>We’ve seen a number of brokers choose our company and open cases.  As an example, </a:t>
            </a:r>
          </a:p>
          <a:p>
            <a:pPr rtl="0" eaLnBrk="1" fontAlgn="t" latinLnBrk="0" hangingPunct="1"/>
            <a:r>
              <a:rPr lang="en-US" sz="1200" b="1" kern="1200" dirty="0" smtClean="0">
                <a:solidFill>
                  <a:schemeClr val="tx1"/>
                </a:solidFill>
                <a:effectLst/>
                <a:latin typeface="Arial"/>
                <a:ea typeface="Arial"/>
                <a:cs typeface="Arial"/>
              </a:rPr>
              <a:t>last year we opened a group with</a:t>
            </a:r>
            <a:r>
              <a:rPr lang="en-US" sz="1200" b="1" kern="1200" baseline="0" dirty="0" smtClean="0">
                <a:solidFill>
                  <a:schemeClr val="tx1"/>
                </a:solidFill>
                <a:effectLst/>
                <a:latin typeface="Arial"/>
                <a:ea typeface="Arial"/>
                <a:cs typeface="Arial"/>
              </a:rPr>
              <a:t> </a:t>
            </a:r>
            <a:r>
              <a:rPr lang="en-US" sz="1200" b="1" kern="1200" dirty="0" smtClean="0">
                <a:solidFill>
                  <a:schemeClr val="tx1"/>
                </a:solidFill>
                <a:effectLst/>
                <a:latin typeface="Arial"/>
                <a:ea typeface="Arial"/>
                <a:cs typeface="Arial"/>
              </a:rPr>
              <a:t>8,400 eligible employees through</a:t>
            </a:r>
            <a:r>
              <a:rPr lang="en-US" sz="1200" b="1" kern="1200" baseline="0" dirty="0" smtClean="0">
                <a:solidFill>
                  <a:schemeClr val="tx1"/>
                </a:solidFill>
                <a:effectLst/>
                <a:latin typeface="Arial"/>
                <a:ea typeface="Arial"/>
                <a:cs typeface="Arial"/>
              </a:rPr>
              <a:t> their</a:t>
            </a:r>
            <a:r>
              <a:rPr lang="en-US" sz="1200" b="1" kern="1200" dirty="0" smtClean="0">
                <a:solidFill>
                  <a:schemeClr val="tx1"/>
                </a:solidFill>
                <a:effectLst/>
                <a:latin typeface="Arial"/>
                <a:ea typeface="Arial"/>
                <a:cs typeface="Arial"/>
              </a:rPr>
              <a:t> broker, </a:t>
            </a:r>
          </a:p>
          <a:p>
            <a:pPr rtl="0" eaLnBrk="1" fontAlgn="t" latinLnBrk="0" hangingPunct="1"/>
            <a:r>
              <a:rPr lang="en-US" sz="1200" b="1" kern="1200" dirty="0" smtClean="0">
                <a:solidFill>
                  <a:schemeClr val="tx1"/>
                </a:solidFill>
                <a:effectLst/>
                <a:latin typeface="Arial"/>
                <a:ea typeface="Arial"/>
                <a:cs typeface="Arial"/>
              </a:rPr>
              <a:t>enrolling nearly 18% of the employee base, and yielding over </a:t>
            </a:r>
          </a:p>
          <a:p>
            <a:pPr rtl="0" eaLnBrk="1" fontAlgn="t" latinLnBrk="0" hangingPunct="1"/>
            <a:r>
              <a:rPr lang="en-US" sz="1200" b="1" kern="1200" dirty="0" smtClean="0">
                <a:solidFill>
                  <a:schemeClr val="tx1"/>
                </a:solidFill>
                <a:effectLst/>
                <a:latin typeface="Arial"/>
                <a:ea typeface="Arial"/>
                <a:cs typeface="Arial"/>
              </a:rPr>
              <a:t>$200,000 in premiums and  </a:t>
            </a:r>
          </a:p>
          <a:p>
            <a:pPr rtl="0" eaLnBrk="1" fontAlgn="t" latinLnBrk="0" hangingPunct="1"/>
            <a:r>
              <a:rPr lang="en-US" sz="1200" b="1" kern="1200" dirty="0" smtClean="0">
                <a:solidFill>
                  <a:schemeClr val="tx1"/>
                </a:solidFill>
                <a:effectLst/>
                <a:latin typeface="Arial"/>
                <a:ea typeface="Arial"/>
                <a:cs typeface="Arial"/>
              </a:rPr>
              <a:t>$29,000 in 1</a:t>
            </a:r>
            <a:r>
              <a:rPr lang="en-US" sz="1200" b="1" kern="1200" baseline="30000" dirty="0" smtClean="0">
                <a:solidFill>
                  <a:schemeClr val="tx1"/>
                </a:solidFill>
                <a:effectLst/>
                <a:latin typeface="Arial"/>
                <a:ea typeface="Arial"/>
                <a:cs typeface="Arial"/>
              </a:rPr>
              <a:t>st</a:t>
            </a:r>
            <a:r>
              <a:rPr lang="en-US" sz="1200" b="1" kern="1200" dirty="0" smtClean="0">
                <a:solidFill>
                  <a:schemeClr val="tx1"/>
                </a:solidFill>
                <a:effectLst/>
                <a:latin typeface="Arial"/>
                <a:ea typeface="Arial"/>
                <a:cs typeface="Arial"/>
              </a:rPr>
              <a:t> year commissions alone. </a:t>
            </a:r>
          </a:p>
          <a:p>
            <a:pPr rtl="0" eaLnBrk="1" fontAlgn="t" latinLnBrk="0" hangingPunct="1"/>
            <a:endParaRPr lang="en-US" sz="1200" b="0" i="0" u="none" strike="noStrike" kern="1200" dirty="0" smtClean="0">
              <a:solidFill>
                <a:schemeClr val="tx1"/>
              </a:solidFill>
              <a:effectLst/>
              <a:latin typeface="Arial"/>
              <a:ea typeface="Arial"/>
              <a:cs typeface="Arial"/>
            </a:endParaRPr>
          </a:p>
          <a:p>
            <a:pPr rtl="0" eaLnBrk="1" fontAlgn="t" latinLnBrk="0" hangingPunct="1"/>
            <a:endParaRPr lang="en-US" sz="1200" b="0" i="0" u="none" strike="noStrike" kern="1200" dirty="0" smtClean="0">
              <a:solidFill>
                <a:schemeClr val="tx1"/>
              </a:solidFill>
              <a:effectLst/>
              <a:latin typeface="Arial"/>
              <a:ea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8270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0" fontAlgn="base" latinLnBrk="0" hangingPunct="0">
              <a:lnSpc>
                <a:spcPct val="100000"/>
              </a:lnSpc>
              <a:spcBef>
                <a:spcPct val="30000"/>
              </a:spcBef>
              <a:spcAft>
                <a:spcPct val="0"/>
              </a:spcAft>
              <a:buClrTx/>
              <a:buSzTx/>
              <a:buFontTx/>
              <a:buNone/>
              <a:tabLst/>
              <a:defRPr/>
            </a:pPr>
            <a:r>
              <a:rPr lang="en-US" baseline="0" dirty="0" smtClean="0"/>
              <a:t>The second option is the advanced compensation plan. Based on the number of lives in the group, commissions start at 48% or 36% for the first year, with volume bonuses that can raise the first year commission up to 66.4% or 49.8%.  Small Business plans earn from 36.8% to 50.9%.</a:t>
            </a:r>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smtClean="0"/>
          </a:p>
          <a:p>
            <a:pPr defTabSz="914378" eaLnBrk="0" hangingPunct="0"/>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182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 from  2.3% to 21.26%</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member retention rates</a:t>
            </a:r>
            <a:r>
              <a:rPr lang="en-US" sz="1200" kern="1200" baseline="0" dirty="0" smtClean="0">
                <a:solidFill>
                  <a:schemeClr val="tx1"/>
                </a:solidFill>
                <a:effectLst/>
                <a:latin typeface="Arial"/>
                <a:cs typeface="Arial"/>
              </a:rPr>
              <a:t> a</a:t>
            </a:r>
            <a:r>
              <a:rPr lang="en-US" sz="1200" kern="1200" dirty="0" smtClean="0">
                <a:solidFill>
                  <a:schemeClr val="tx1"/>
                </a:solidFill>
                <a:effectLst/>
                <a:latin typeface="Arial"/>
                <a:ea typeface="Arial"/>
                <a:cs typeface="Arial"/>
              </a:rPr>
              <a:t>nd the commission level at the time of the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Residuals</a:t>
            </a:r>
            <a:r>
              <a:rPr lang="en-US" sz="1200" kern="1200" baseline="0" dirty="0" smtClean="0">
                <a:solidFill>
                  <a:schemeClr val="tx1"/>
                </a:solidFill>
                <a:effectLst/>
                <a:latin typeface="Arial"/>
                <a:ea typeface="Arial"/>
                <a:cs typeface="Arial"/>
              </a:rPr>
              <a:t> continue as long as the membership is active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21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3217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a:t>
            </a:r>
            <a:r>
              <a:rPr lang="en-US" baseline="0" dirty="0"/>
              <a:t>support our </a:t>
            </a:r>
            <a:r>
              <a:rPr lang="en-US" baseline="0" dirty="0" smtClean="0"/>
              <a:t>broker partners</a:t>
            </a:r>
            <a:r>
              <a:rPr lang="en-US" baseline="0" dirty="0"/>
              <a:t>, LegalShield has created an 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we </a:t>
            </a:r>
            <a:r>
              <a:rPr lang="en-US" baseline="0" dirty="0"/>
              <a:t>have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on-site </a:t>
            </a:r>
            <a:r>
              <a:rPr lang="en-US" baseline="0" dirty="0"/>
              <a:t>enrollers available,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electronic</a:t>
            </a:r>
            <a:r>
              <a:rPr lang="en-US" baseline="0" dirty="0"/>
              <a:t>, paper and web enrollment </a:t>
            </a:r>
            <a:r>
              <a:rPr lang="en-US" baseline="0" dirty="0" smtClean="0"/>
              <a:t>options, </a:t>
            </a:r>
            <a:r>
              <a:rPr lang="en-US" baseline="0" dirty="0"/>
              <a:t>as well as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ongoing </a:t>
            </a:r>
            <a:r>
              <a:rPr lang="en-US" baseline="0" dirty="0"/>
              <a:t>enrollment </a:t>
            </a:r>
            <a:r>
              <a:rPr lang="en-US" baseline="0" dirty="0" smtClean="0"/>
              <a:t>support., including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2">
                    <a:lumMod val="10000"/>
                  </a:schemeClr>
                </a:solidFill>
                <a:latin typeface="Arial" pitchFamily="34" charset="0"/>
                <a:cs typeface="Arial" pitchFamily="34" charset="0"/>
              </a:rPr>
              <a:t>informational web sites for clients, 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2">
                    <a:lumMod val="10000"/>
                  </a:schemeClr>
                </a:solidFill>
                <a:latin typeface="Arial" pitchFamily="34" charset="0"/>
                <a:cs typeface="Arial" pitchFamily="34" charset="0"/>
              </a:rPr>
              <a:t>electronic, paper and self-bill options</a:t>
            </a:r>
          </a:p>
          <a:p>
            <a:pPr marL="0" indent="0">
              <a:lnSpc>
                <a:spcPct val="100000"/>
              </a:lnSpc>
              <a:buClr>
                <a:srgbClr val="E6942C"/>
              </a:buClr>
              <a:buFont typeface="Arial" panose="020B0604020202020204" pitchFamily="34" charset="0"/>
              <a:buNone/>
            </a:pPr>
            <a:endParaRPr lang="en-US" sz="1200" dirty="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a:solidFill>
                  <a:schemeClr val="bg2">
                    <a:lumMod val="10000"/>
                  </a:schemeClr>
                </a:solidFill>
                <a:latin typeface="Arial" pitchFamily="34" charset="0"/>
                <a:cs typeface="Arial" pitchFamily="34" charset="0"/>
              </a:rPr>
              <a:t>In addition, we offer </a:t>
            </a:r>
            <a:r>
              <a:rPr lang="en-US" sz="1200" dirty="0" smtClean="0">
                <a:solidFill>
                  <a:schemeClr val="bg2">
                    <a:lumMod val="10000"/>
                  </a:schemeClr>
                </a:solidFill>
                <a:latin typeface="Arial" pitchFamily="34" charset="0"/>
                <a:cs typeface="Arial" pitchFamily="34" charset="0"/>
              </a:rPr>
              <a:t>producer product training</a:t>
            </a:r>
            <a:r>
              <a:rPr lang="en-US" sz="1200" baseline="0" dirty="0" smtClean="0">
                <a:solidFill>
                  <a:schemeClr val="bg2">
                    <a:lumMod val="10000"/>
                  </a:schemeClr>
                </a:solidFill>
                <a:latin typeface="Arial" pitchFamily="34"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031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a:t>
            </a:r>
            <a:r>
              <a:rPr lang="en-US" baseline="0" dirty="0"/>
              <a:t> benefits of selling LegalShield voluntary benefits?  </a:t>
            </a:r>
          </a:p>
          <a:p>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First of all, you have the satisfaction of providing industry leading products that fill an</a:t>
            </a:r>
            <a:r>
              <a:rPr lang="en-US" u="sng" baseline="0" dirty="0"/>
              <a:t> important </a:t>
            </a:r>
            <a:r>
              <a:rPr lang="en-US" baseline="0" dirty="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the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u="sng"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u="sng" baseline="0" dirty="0"/>
              <a:t>confidence</a:t>
            </a:r>
            <a:r>
              <a:rPr lang="en-US" baseline="0" dirty="0"/>
              <a:t> that those services come from an e</a:t>
            </a:r>
            <a:r>
              <a:rPr lang="en-US" dirty="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t>high customer satisfaction ratings.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0" dirty="0"/>
              <a:t>When you join LegalShield,</a:t>
            </a:r>
            <a:r>
              <a:rPr lang="en-US" b="0" baseline="0" dirty="0"/>
              <a:t> you’ll benefit from our proven onboarding system for new Agents.</a:t>
            </a:r>
            <a:endParaRPr lang="en-US" b="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solidFill>
                <a:schemeClr val="accent6"/>
              </a:solidFill>
              <a:latin typeface="Arial" pitchFamily="34" charset="0"/>
              <a:cs typeface="Arial" pitchFamily="34" charset="0"/>
            </a:endParaRP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solidFill>
                  <a:schemeClr val="accent6"/>
                </a:solidFill>
                <a:latin typeface="Arial" pitchFamily="34" charset="0"/>
                <a:cs typeface="Arial" pitchFamily="34" charset="0"/>
              </a:rPr>
              <a:t>There are generous sales commission options with attractive </a:t>
            </a:r>
            <a:r>
              <a:rPr lang="en-US" dirty="0"/>
              <a:t>residual income</a:t>
            </a:r>
            <a:r>
              <a:rPr lang="en-US" baseline="0" dirty="0"/>
              <a:t> potential,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all with no sales quotas or territory restrictions.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87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400"/>
              </a:spcAft>
            </a:pPr>
            <a:r>
              <a:rPr lang="en-US" sz="1200" b="1" i="0" baseline="0" dirty="0">
                <a:solidFill>
                  <a:srgbClr val="FF0000"/>
                </a:solidFill>
              </a:rPr>
              <a:t>Unlike other insurance products, an Agent of Record change will not impact existing memberships. Those renewals stay with you for as long as the member is active!</a:t>
            </a:r>
          </a:p>
          <a:p>
            <a:pPr lvl="0">
              <a:lnSpc>
                <a:spcPct val="90000"/>
              </a:lnSpc>
              <a:spcAft>
                <a:spcPts val="400"/>
              </a:spcAft>
            </a:pPr>
            <a:endParaRPr lang="en-US" sz="1200" b="1" i="0" baseline="0" dirty="0">
              <a:solidFill>
                <a:srgbClr val="FF0000"/>
              </a:solidFill>
            </a:endParaRPr>
          </a:p>
          <a:p>
            <a:pPr lvl="0">
              <a:lnSpc>
                <a:spcPct val="90000"/>
              </a:lnSpc>
              <a:spcAft>
                <a:spcPts val="400"/>
              </a:spcAft>
            </a:pPr>
            <a:r>
              <a:rPr lang="en-US" sz="1200" baseline="0" dirty="0">
                <a:solidFill>
                  <a:schemeClr val="accent6">
                    <a:lumMod val="75000"/>
                    <a:lumOff val="25000"/>
                  </a:schemeClr>
                </a:solidFill>
              </a:rPr>
              <a:t>Legal and ID theft protection products are guaranteed issue,</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are easy to administer with enrollment support and flexible billing options.  </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Most of all, LegalShield can help you deepen your client relationships, ensuring you continue to support your customers for years to come.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521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Arial"/>
                <a:ea typeface="Arial"/>
                <a:cs typeface="Arial"/>
              </a:rPr>
              <a:t>Someone is going to sell your clients legal and identity theft protection products.  The question </a:t>
            </a:r>
            <a:r>
              <a:rPr lang="en-US" sz="1200" b="1" kern="1200" dirty="0" err="1" smtClean="0">
                <a:solidFill>
                  <a:schemeClr val="tx1"/>
                </a:solidFill>
                <a:effectLst/>
                <a:latin typeface="Arial"/>
                <a:ea typeface="Arial"/>
                <a:cs typeface="Arial"/>
              </a:rPr>
              <a:t>is..Will</a:t>
            </a:r>
            <a:r>
              <a:rPr lang="en-US" sz="1200" b="1" kern="1200" dirty="0" smtClean="0">
                <a:solidFill>
                  <a:schemeClr val="tx1"/>
                </a:solidFill>
                <a:effectLst/>
                <a:latin typeface="Arial"/>
                <a:ea typeface="Arial"/>
                <a:cs typeface="Arial"/>
              </a:rPr>
              <a:t> it be You?</a:t>
            </a:r>
            <a:endParaRPr lang="en-US" sz="1200" kern="1200" dirty="0" smtClean="0">
              <a:solidFill>
                <a:schemeClr val="tx1"/>
              </a:solidFill>
              <a:effectLst/>
              <a:latin typeface="Arial"/>
              <a:ea typeface="Arial"/>
              <a:cs typeface="Arial"/>
            </a:endParaRP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are</a:t>
            </a:r>
            <a:r>
              <a:rPr lang="en-US" sz="1200" kern="1200" baseline="0" dirty="0" smtClean="0">
                <a:solidFill>
                  <a:schemeClr val="tx1"/>
                </a:solidFill>
                <a:effectLst/>
                <a:latin typeface="Arial"/>
                <a:ea typeface="Arial"/>
                <a:cs typeface="Arial"/>
              </a:rPr>
              <a:t> </a:t>
            </a:r>
            <a:r>
              <a:rPr lang="en-US" sz="1200" kern="1200" dirty="0" smtClean="0">
                <a:solidFill>
                  <a:schemeClr val="tx1"/>
                </a:solidFill>
                <a:effectLst/>
                <a:latin typeface="Arial"/>
                <a:ea typeface="Arial"/>
                <a:cs typeface="Arial"/>
              </a:rPr>
              <a:t>interested in adding LegalShield and IDShield to</a:t>
            </a:r>
            <a:r>
              <a:rPr lang="en-US" sz="1200" kern="1200" baseline="0" dirty="0" smtClean="0">
                <a:solidFill>
                  <a:schemeClr val="tx1"/>
                </a:solidFill>
                <a:effectLst/>
                <a:latin typeface="Arial"/>
                <a:ea typeface="Arial"/>
                <a:cs typeface="Arial"/>
              </a:rPr>
              <a:t> your portfolio,</a:t>
            </a:r>
            <a:r>
              <a:rPr lang="en-US" sz="1200" kern="1200" dirty="0" smtClean="0">
                <a:solidFill>
                  <a:schemeClr val="tx1"/>
                </a:solidFill>
                <a:effectLst/>
                <a:latin typeface="Arial"/>
                <a:ea typeface="Arial"/>
                <a:cs typeface="Arial"/>
              </a:rPr>
              <a:t>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and we’ll contact you, </a:t>
            </a:r>
          </a:p>
          <a:p>
            <a:pPr fontAlgn="base" hangingPunct="0"/>
            <a:endParaRPr lang="en-US" sz="1200" kern="1200" baseline="0" dirty="0" smtClean="0">
              <a:solidFill>
                <a:schemeClr val="tx1"/>
              </a:solidFill>
              <a:effectLst/>
              <a:latin typeface="Arial"/>
              <a:ea typeface="Arial"/>
              <a:cs typeface="Arial"/>
            </a:endParaRPr>
          </a:p>
          <a:p>
            <a:pPr fontAlgn="base" hangingPunct="0"/>
            <a:r>
              <a:rPr lang="en-US" sz="1200" kern="1200" baseline="0" dirty="0" smtClean="0">
                <a:solidFill>
                  <a:schemeClr val="tx1"/>
                </a:solidFill>
                <a:effectLst/>
                <a:latin typeface="Arial"/>
                <a:ea typeface="Arial"/>
                <a:cs typeface="Arial"/>
              </a:rPr>
              <a:t>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711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106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017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6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xIDShield</a:t>
            </a:r>
            <a:r>
              <a:rPr lang="en-US" sz="1100" baseline="0" dirty="0" smtClean="0"/>
              <a:t>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688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xvoluntary</a:t>
            </a:r>
            <a:r>
              <a:rPr lang="en-US" sz="1100" baseline="0" dirty="0" smtClean="0"/>
              <a:t>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xSmall</a:t>
            </a:r>
            <a:r>
              <a:rPr lang="en-US" sz="1100" baseline="0" dirty="0" smtClean="0"/>
              <a:t>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380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429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Benefit Broker.  </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6262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smtClean="0">
                <a:solidFill>
                  <a:schemeClr val="tx1"/>
                </a:solidFill>
                <a:effectLst/>
                <a:latin typeface="Arial"/>
                <a:ea typeface="Arial"/>
                <a:cs typeface="Arial"/>
              </a:rPr>
              <a:t>LegalShield sells through hundreds of benefit brokers across the US and Canada including Lockton Companies, Inc., HUB International, Mercer and Arthur J Gallagher &amp; Co to name a few.</a:t>
            </a:r>
            <a:endParaRPr lang="en-US" sz="1200" kern="1200" smtClean="0">
              <a:solidFill>
                <a:schemeClr val="tx1"/>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 </a:t>
            </a:r>
            <a:r>
              <a:rPr lang="en-US" b="1" dirty="0" smtClean="0"/>
              <a:t>Our brokers</a:t>
            </a:r>
            <a:r>
              <a:rPr lang="en-US" b="1" baseline="0" dirty="0" smtClean="0"/>
              <a:t> use LegalShield and IDShield to expand their product offerings, helping them stay front and center with customers.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We recognize how important your clients are. Let us help </a:t>
            </a:r>
            <a:r>
              <a:rPr lang="en-US" sz="1200" i="1" kern="1200" dirty="0" smtClean="0">
                <a:solidFill>
                  <a:schemeClr val="tx1"/>
                </a:solidFill>
                <a:effectLst/>
                <a:latin typeface="Arial"/>
                <a:ea typeface="Arial"/>
                <a:cs typeface="Arial"/>
              </a:rPr>
              <a:t>you</a:t>
            </a:r>
            <a:r>
              <a:rPr lang="en-US" sz="1200" kern="1200" dirty="0" smtClean="0">
                <a:solidFill>
                  <a:schemeClr val="tx1"/>
                </a:solidFill>
                <a:effectLst/>
                <a:latin typeface="Arial"/>
                <a:ea typeface="Arial"/>
                <a:cs typeface="Arial"/>
              </a:rPr>
              <a:t> be their </a:t>
            </a:r>
            <a:r>
              <a:rPr lang="en-US" sz="1200" u="sng" kern="1200" dirty="0" smtClean="0">
                <a:solidFill>
                  <a:schemeClr val="tx1"/>
                </a:solidFill>
                <a:effectLst/>
                <a:latin typeface="Arial"/>
                <a:ea typeface="Arial"/>
                <a:cs typeface="Arial"/>
              </a:rPr>
              <a:t>trusted </a:t>
            </a:r>
            <a:r>
              <a:rPr lang="en-US" sz="1200" kern="1200" dirty="0" smtClean="0">
                <a:solidFill>
                  <a:schemeClr val="tx1"/>
                </a:solidFill>
                <a:effectLst/>
                <a:latin typeface="Arial"/>
                <a:ea typeface="Arial"/>
                <a:cs typeface="Arial"/>
              </a:rPr>
              <a:t>advisor by providing them products that protect not only their employees but also their bottom line.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Now Let’s learn a little more about the services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8469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There are many</a:t>
            </a:r>
            <a:r>
              <a:rPr lang="en-US" sz="1200" b="0" i="0" kern="1200" baseline="0" dirty="0" smtClean="0">
                <a:solidFill>
                  <a:schemeClr val="tx1"/>
                </a:solidFill>
                <a:effectLst/>
                <a:latin typeface="Arial"/>
                <a:ea typeface="Arial"/>
                <a:cs typeface="Arial"/>
              </a:rPr>
              <a:t> </a:t>
            </a:r>
            <a:r>
              <a:rPr lang="en-US" sz="1200" b="0" i="0" kern="1200" dirty="0" smtClean="0">
                <a:solidFill>
                  <a:schemeClr val="tx1"/>
                </a:solidFill>
                <a:effectLst/>
                <a:latin typeface="Arial"/>
                <a:ea typeface="Arial"/>
                <a:cs typeface="Arial"/>
              </a:rPr>
              <a:t>reasons individuals and families should use a lawyer</a:t>
            </a:r>
            <a:r>
              <a:rPr lang="en-US" sz="1200" b="0" i="0" kern="1200" baseline="0" dirty="0" smtClean="0">
                <a:solidFill>
                  <a:schemeClr val="tx1"/>
                </a:solidFill>
                <a:effectLst/>
                <a:latin typeface="Arial"/>
                <a:ea typeface="Arial"/>
                <a:cs typeface="Arial"/>
              </a:rPr>
              <a:t> in their day to day lives.</a:t>
            </a:r>
            <a:endParaRPr lang="en-US" sz="1200" b="0" i="0" kern="1200" dirty="0" smtClean="0">
              <a:solidFill>
                <a:schemeClr val="tx1"/>
              </a:solidFill>
              <a:effectLst/>
              <a:latin typeface="Arial"/>
              <a:ea typeface="Arial"/>
              <a:cs typeface="Arial"/>
            </a:endParaRPr>
          </a:p>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dirty="0" smtClean="0">
                <a:solidFill>
                  <a:schemeClr val="tx1"/>
                </a:solidFill>
                <a:effectLst/>
                <a:latin typeface="Arial"/>
                <a:ea typeface="Arial"/>
                <a:cs typeface="Arial"/>
              </a:rPr>
              <a:t>X traffic related issues</a:t>
            </a:r>
            <a:r>
              <a:rPr lang="en-US" sz="1200" b="0" i="0" kern="1200" baseline="0" dirty="0" smtClean="0">
                <a:solidFill>
                  <a:schemeClr val="tx1"/>
                </a:solidFill>
                <a:effectLst/>
                <a:latin typeface="Arial"/>
                <a:ea typeface="Arial"/>
                <a:cs typeface="Arial"/>
              </a:rPr>
              <a:t>, </a:t>
            </a:r>
          </a:p>
          <a:p>
            <a:pPr marL="0" indent="0">
              <a:buFont typeface="+mj-lt"/>
              <a:buNone/>
            </a:pPr>
            <a:r>
              <a:rPr lang="en-US" sz="1200" b="0" i="0" kern="1200" baseline="0" dirty="0" smtClean="0">
                <a:solidFill>
                  <a:schemeClr val="tx1"/>
                </a:solidFill>
                <a:effectLst/>
                <a:latin typeface="Arial"/>
                <a:ea typeface="Arial"/>
                <a:cs typeface="Arial"/>
              </a:rPr>
              <a:t>X estate planning-- including your will, living will and health care power of attorney--,  and </a:t>
            </a:r>
          </a:p>
          <a:p>
            <a:pPr marL="0" indent="0">
              <a:buFont typeface="+mj-lt"/>
              <a:buNone/>
            </a:pPr>
            <a:r>
              <a:rPr lang="en-US" sz="1200" b="0" i="0" kern="1200" baseline="0" dirty="0" smtClean="0">
                <a:solidFill>
                  <a:schemeClr val="tx1"/>
                </a:solidFill>
                <a:effectLst/>
                <a:latin typeface="Arial"/>
                <a:ea typeface="Arial"/>
                <a:cs typeface="Arial"/>
              </a:rPr>
              <a:t>X contract review.  Additionally, members can call their provider firm for </a:t>
            </a:r>
          </a:p>
          <a:p>
            <a:pPr marL="0" indent="0">
              <a:buFont typeface="+mj-lt"/>
              <a:buNone/>
            </a:pPr>
            <a:r>
              <a:rPr lang="en-US" sz="1200" b="0" i="0" kern="1200" baseline="0" dirty="0" smtClean="0">
                <a:solidFill>
                  <a:schemeClr val="tx1"/>
                </a:solidFill>
                <a:effectLst/>
                <a:latin typeface="Arial"/>
                <a:ea typeface="Arial"/>
                <a:cs typeface="Arial"/>
              </a:rPr>
              <a:t>X legal advice on an unlimited number of personal issues!</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X LegalShield group legal plans start at $15.95 per month.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2991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854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284635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14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3453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13604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53843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16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174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93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411607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20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334007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3906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359754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297127730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36438236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a:solidFill>
                  <a:srgbClr val="141313"/>
                </a:solidFill>
                <a:latin typeface="Arial"/>
                <a:cs typeface="Arial"/>
              </a:rPr>
              <a:t>USA – Benefit brokers</a:t>
            </a:r>
          </a:p>
        </p:txBody>
      </p:sp>
    </p:spTree>
    <p:extLst>
      <p:ext uri="{BB962C8B-B14F-4D97-AF65-F5344CB8AC3E}">
        <p14:creationId xmlns:p14="http://schemas.microsoft.com/office/powerpoint/2010/main" val="17840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10</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100000"/>
              </a:lnSpc>
              <a:spcBef>
                <a:spcPts val="0"/>
              </a:spcBef>
              <a:spcAft>
                <a:spcPts val="800"/>
              </a:spcAft>
            </a:pPr>
            <a:r>
              <a:rPr lang="en-US" sz="2133" dirty="0">
                <a:solidFill>
                  <a:schemeClr val="accent6"/>
                </a:solidFill>
              </a:rPr>
              <a:t>Comprehensive identity monitoring</a:t>
            </a:r>
          </a:p>
          <a:p>
            <a:pPr>
              <a:lnSpc>
                <a:spcPct val="100000"/>
              </a:lnSpc>
              <a:spcBef>
                <a:spcPts val="0"/>
              </a:spcBef>
              <a:spcAft>
                <a:spcPts val="800"/>
              </a:spcAft>
            </a:pPr>
            <a:r>
              <a:rPr lang="en-US" sz="2133" dirty="0">
                <a:solidFill>
                  <a:schemeClr val="accent6"/>
                </a:solidFill>
              </a:rPr>
              <a:t>Credit monitoring and alerts</a:t>
            </a:r>
          </a:p>
          <a:p>
            <a:pPr>
              <a:lnSpc>
                <a:spcPct val="100000"/>
              </a:lnSpc>
              <a:spcBef>
                <a:spcPts val="0"/>
              </a:spcBef>
              <a:spcAft>
                <a:spcPts val="800"/>
              </a:spcAft>
            </a:pPr>
            <a:r>
              <a:rPr lang="en-US" sz="2133" dirty="0">
                <a:solidFill>
                  <a:schemeClr val="accent6"/>
                </a:solidFill>
              </a:rPr>
              <a:t>Identity theft prevention consultation</a:t>
            </a:r>
          </a:p>
          <a:p>
            <a:pPr>
              <a:lnSpc>
                <a:spcPct val="100000"/>
              </a:lnSpc>
              <a:spcBef>
                <a:spcPts val="0"/>
              </a:spcBef>
              <a:spcAft>
                <a:spcPts val="800"/>
              </a:spcAft>
            </a:pPr>
            <a:r>
              <a:rPr lang="en-US" sz="2133" dirty="0">
                <a:solidFill>
                  <a:schemeClr val="accent6"/>
                </a:solidFill>
              </a:rPr>
              <a:t>Licensed Private Investigators</a:t>
            </a:r>
          </a:p>
          <a:p>
            <a:pPr>
              <a:lnSpc>
                <a:spcPct val="100000"/>
              </a:lnSpc>
              <a:spcBef>
                <a:spcPts val="0"/>
              </a:spcBef>
              <a:spcAft>
                <a:spcPts val="800"/>
              </a:spcAft>
            </a:pPr>
            <a:r>
              <a:rPr lang="en-US" sz="2133"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133" b="1" i="1" dirty="0">
                <a:solidFill>
                  <a:srgbClr val="336699"/>
                </a:solidFill>
              </a:rPr>
              <a:t>Group plans start at $8.45/month</a:t>
            </a:r>
          </a:p>
        </p:txBody>
      </p:sp>
      <p:sp>
        <p:nvSpPr>
          <p:cNvPr id="9" name="Rectangle 8"/>
          <p:cNvSpPr/>
          <p:nvPr/>
        </p:nvSpPr>
        <p:spPr>
          <a:xfrm>
            <a:off x="6122558" y="6176477"/>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err="1">
                <a:solidFill>
                  <a:prstClr val="white"/>
                </a:solidFill>
              </a:rPr>
              <a:t>idshield</a:t>
            </a:r>
            <a:endParaRPr lang="en-US" sz="1867" spc="160" dirty="0">
              <a:solidFill>
                <a:prstClr val="white"/>
              </a:solidFill>
            </a:endParaRP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0"/>
          <a:stretch/>
        </p:blipFill>
        <p:spPr bwMode="auto">
          <a:xfrm>
            <a:off x="7621020" y="4980033"/>
            <a:ext cx="1977693" cy="9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2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11</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100000"/>
              </a:lnSpc>
              <a:spcBef>
                <a:spcPts val="0"/>
              </a:spcBef>
              <a:spcAft>
                <a:spcPts val="800"/>
              </a:spcAft>
            </a:pPr>
            <a:r>
              <a:rPr lang="en-US" sz="2133" dirty="0">
                <a:solidFill>
                  <a:schemeClr val="accent6"/>
                </a:solidFill>
              </a:rPr>
              <a:t>Consultation on day-to-day matters</a:t>
            </a:r>
          </a:p>
          <a:p>
            <a:pPr>
              <a:lnSpc>
                <a:spcPct val="100000"/>
              </a:lnSpc>
              <a:spcBef>
                <a:spcPts val="0"/>
              </a:spcBef>
              <a:spcAft>
                <a:spcPts val="800"/>
              </a:spcAft>
            </a:pPr>
            <a:r>
              <a:rPr lang="en-US" sz="2133" dirty="0">
                <a:solidFill>
                  <a:schemeClr val="accent6"/>
                </a:solidFill>
              </a:rPr>
              <a:t>Debt collection and vendor disputes</a:t>
            </a:r>
          </a:p>
          <a:p>
            <a:pPr>
              <a:lnSpc>
                <a:spcPct val="100000"/>
              </a:lnSpc>
              <a:spcBef>
                <a:spcPts val="0"/>
              </a:spcBef>
              <a:spcAft>
                <a:spcPts val="800"/>
              </a:spcAft>
            </a:pPr>
            <a:r>
              <a:rPr lang="en-US" sz="2133" dirty="0">
                <a:solidFill>
                  <a:schemeClr val="accent6"/>
                </a:solidFill>
              </a:rPr>
              <a:t>Contract </a:t>
            </a:r>
            <a:r>
              <a:rPr lang="en-US" sz="2133" dirty="0" smtClean="0">
                <a:solidFill>
                  <a:schemeClr val="accent6"/>
                </a:solidFill>
              </a:rPr>
              <a:t>Review</a:t>
            </a:r>
            <a:endParaRPr lang="en-US" sz="2133" dirty="0">
              <a:solidFill>
                <a:schemeClr val="accent6"/>
              </a:solidFill>
            </a:endParaRPr>
          </a:p>
          <a:p>
            <a:pPr>
              <a:lnSpc>
                <a:spcPct val="100000"/>
              </a:lnSpc>
              <a:spcBef>
                <a:spcPts val="0"/>
              </a:spcBef>
              <a:spcAft>
                <a:spcPts val="800"/>
              </a:spcAft>
            </a:pPr>
            <a:r>
              <a:rPr lang="en-US" sz="2133" dirty="0">
                <a:solidFill>
                  <a:schemeClr val="accent6"/>
                </a:solidFill>
              </a:rPr>
              <a:t>Worker’s compensation issues</a:t>
            </a:r>
          </a:p>
          <a:p>
            <a:pPr>
              <a:lnSpc>
                <a:spcPct val="100000"/>
              </a:lnSpc>
              <a:spcBef>
                <a:spcPts val="0"/>
              </a:spcBef>
              <a:spcAft>
                <a:spcPts val="800"/>
              </a:spcAft>
            </a:pPr>
            <a:r>
              <a:rPr lang="en-US" sz="2133" dirty="0">
                <a:solidFill>
                  <a:schemeClr val="accent6"/>
                </a:solidFill>
              </a:rPr>
              <a:t>Employee hiring and firing </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133" b="1" i="1" dirty="0">
                <a:solidFill>
                  <a:srgbClr val="336699"/>
                </a:solidFill>
              </a:rPr>
              <a:t>Starts at $39/month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www.legalshield.com/business/plans-and-pricing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Small business plans</a:t>
            </a:r>
          </a:p>
        </p:txBody>
      </p:sp>
    </p:spTree>
    <p:extLst>
      <p:ext uri="{BB962C8B-B14F-4D97-AF65-F5344CB8AC3E}">
        <p14:creationId xmlns:p14="http://schemas.microsoft.com/office/powerpoint/2010/main" val="11309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
        <p:nvSpPr>
          <p:cNvPr id="7" name="Content Placeholder 2"/>
          <p:cNvSpPr txBox="1">
            <a:spLocks/>
          </p:cNvSpPr>
          <p:nvPr/>
        </p:nvSpPr>
        <p:spPr>
          <a:xfrm>
            <a:off x="5422538" y="800100"/>
            <a:ext cx="5487509" cy="5657850"/>
          </a:xfrm>
          <a:prstGeom prst="rect">
            <a:avLst/>
          </a:prstGeom>
        </p:spPr>
        <p:txBody>
          <a:bodyPr vert="horz" wrap="square" lIns="0" tIns="0" rIns="0" bIns="0" rtlCol="0" anchor="ctr">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mtClean="0"/>
              <a:t>Nationwide system of dedicated law firms</a:t>
            </a:r>
          </a:p>
          <a:p>
            <a:r>
              <a:rPr lang="en-US" smtClean="0"/>
              <a:t>Quality Assurance</a:t>
            </a:r>
          </a:p>
          <a:p>
            <a:r>
              <a:rPr lang="en-US" smtClean="0"/>
              <a:t>Service level monitoring of law firm performance</a:t>
            </a:r>
            <a:endParaRPr lang="en-US" dirty="0" smtClean="0"/>
          </a:p>
        </p:txBody>
      </p:sp>
    </p:spTree>
    <p:extLst>
      <p:ext uri="{BB962C8B-B14F-4D97-AF65-F5344CB8AC3E}">
        <p14:creationId xmlns:p14="http://schemas.microsoft.com/office/powerpoint/2010/main" val="29820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grpSp>
        <p:nvGrpSpPr>
          <p:cNvPr id="2" name="Group 1"/>
          <p:cNvGrpSpPr/>
          <p:nvPr/>
        </p:nvGrpSpPr>
        <p:grpSpPr>
          <a:xfrm>
            <a:off x="-14343" y="708811"/>
            <a:ext cx="5367876" cy="6149189"/>
            <a:chOff x="-10758" y="531608"/>
            <a:chExt cx="4025907" cy="461189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0758" y="531608"/>
              <a:ext cx="4025907" cy="4611892"/>
            </a:xfrm>
            <a:prstGeom prst="rect">
              <a:avLst/>
            </a:prstGeom>
          </p:spPr>
        </p:pic>
        <p:grpSp>
          <p:nvGrpSpPr>
            <p:cNvPr id="7" name="Group 6"/>
            <p:cNvGrpSpPr/>
            <p:nvPr/>
          </p:nvGrpSpPr>
          <p:grpSpPr>
            <a:xfrm>
              <a:off x="1466947" y="1106129"/>
              <a:ext cx="1822784" cy="3220376"/>
              <a:chOff x="1463354" y="1108013"/>
              <a:chExt cx="1822784" cy="3220376"/>
            </a:xfrm>
          </p:grpSpPr>
          <p:pic>
            <p:nvPicPr>
              <p:cNvPr id="8" name="Picture 7" descr="iStock_000048435412_Full_L_ids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354" y="1108013"/>
                <a:ext cx="1822784" cy="3220376"/>
              </a:xfrm>
              <a:prstGeom prst="rect">
                <a:avLst/>
              </a:prstGeom>
            </p:spPr>
          </p:pic>
          <p:pic>
            <p:nvPicPr>
              <p:cNvPr id="9" name="Picture 3" descr="\\philer01\CE\loftonaa\personal\Web\MyLS Mobile App\104230 - MyLS Mobile App 2.0.0\Training Docs\iPhone 5s screens\IMG_140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90" b="6721"/>
              <a:stretch/>
            </p:blipFill>
            <p:spPr bwMode="auto">
              <a:xfrm>
                <a:off x="1464051" y="1909241"/>
                <a:ext cx="1820996" cy="22202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Content Placeholder 2"/>
          <p:cNvSpPr>
            <a:spLocks noGrp="1"/>
          </p:cNvSpPr>
          <p:nvPr>
            <p:ph idx="1"/>
          </p:nvPr>
        </p:nvSpPr>
        <p:spPr>
          <a:xfrm>
            <a:off x="5422538" y="788670"/>
            <a:ext cx="6043321" cy="5680710"/>
          </a:xfrm>
        </p:spPr>
        <p:txBody>
          <a:bodyPr anchor="ctr"/>
          <a:lstStyle/>
          <a:p>
            <a:r>
              <a:rPr lang="en-US" dirty="0" smtClean="0"/>
              <a:t>Highest identity theft service guarantee available</a:t>
            </a:r>
          </a:p>
          <a:p>
            <a:r>
              <a:rPr lang="en-US" dirty="0" smtClean="0"/>
              <a:t>Identity theft services conducted by licensed private investigators</a:t>
            </a:r>
          </a:p>
          <a:p>
            <a:r>
              <a:rPr lang="en-US" dirty="0" smtClean="0"/>
              <a:t>24/7 emergency hotline for covered legal and ID theft issues</a:t>
            </a:r>
          </a:p>
          <a:p>
            <a:r>
              <a:rPr lang="en-US" dirty="0" smtClean="0"/>
              <a:t>Easy access via mobile app</a:t>
            </a:r>
          </a:p>
        </p:txBody>
      </p:sp>
    </p:spTree>
    <p:extLst>
      <p:ext uri="{BB962C8B-B14F-4D97-AF65-F5344CB8AC3E}">
        <p14:creationId xmlns:p14="http://schemas.microsoft.com/office/powerpoint/2010/main" val="3844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4" y="1231515"/>
            <a:ext cx="6144323" cy="4441755"/>
          </a:xfrm>
        </p:spPr>
        <p:txBody>
          <a:bodyPr/>
          <a:lstStyle/>
          <a:p>
            <a:pPr>
              <a:spcAft>
                <a:spcPts val="800"/>
              </a:spcAft>
            </a:pPr>
            <a:r>
              <a:rPr lang="en-US" dirty="0" smtClean="0"/>
              <a:t>Nearly </a:t>
            </a:r>
            <a:r>
              <a:rPr lang="en-US" dirty="0">
                <a:solidFill>
                  <a:srgbClr val="E6942C"/>
                </a:solidFill>
              </a:rPr>
              <a:t>90%</a:t>
            </a:r>
            <a:r>
              <a:rPr lang="en-US" dirty="0"/>
              <a:t> of Americans say they </a:t>
            </a:r>
            <a:r>
              <a:rPr lang="en-US" dirty="0">
                <a:solidFill>
                  <a:srgbClr val="E6942C"/>
                </a:solidFill>
              </a:rPr>
              <a:t>do not have any form of legal insurance </a:t>
            </a:r>
            <a:r>
              <a:rPr lang="en-US" dirty="0"/>
              <a:t>or legal protection </a:t>
            </a:r>
            <a:r>
              <a:rPr lang="en-US" dirty="0" smtClean="0"/>
              <a:t>service</a:t>
            </a:r>
            <a:endParaRPr lang="en-US" dirty="0"/>
          </a:p>
          <a:p>
            <a:pPr>
              <a:spcAft>
                <a:spcPts val="800"/>
              </a:spcAft>
            </a:pPr>
            <a:r>
              <a:rPr lang="en-US" dirty="0" smtClean="0"/>
              <a:t>More </a:t>
            </a:r>
            <a:r>
              <a:rPr lang="en-US" dirty="0"/>
              <a:t>than </a:t>
            </a:r>
            <a:r>
              <a:rPr lang="en-US" dirty="0">
                <a:solidFill>
                  <a:srgbClr val="E6942C"/>
                </a:solidFill>
              </a:rPr>
              <a:t>60%</a:t>
            </a:r>
            <a:r>
              <a:rPr lang="en-US" dirty="0"/>
              <a:t> reported they would be </a:t>
            </a:r>
            <a:r>
              <a:rPr lang="en-US" dirty="0">
                <a:solidFill>
                  <a:srgbClr val="E6942C"/>
                </a:solidFill>
              </a:rPr>
              <a:t>interested in purchasing</a:t>
            </a:r>
            <a:r>
              <a:rPr lang="en-US" dirty="0"/>
              <a:t> legal </a:t>
            </a:r>
            <a:r>
              <a:rPr lang="en-US" dirty="0" smtClean="0"/>
              <a:t>protection</a:t>
            </a:r>
          </a:p>
          <a:p>
            <a:pPr>
              <a:spcAft>
                <a:spcPts val="800"/>
              </a:spcAft>
            </a:pPr>
            <a:r>
              <a:rPr lang="en-US" dirty="0"/>
              <a:t>Identity theft has topped the FTC ranking of complaints </a:t>
            </a:r>
            <a:r>
              <a:rPr lang="en-US" dirty="0">
                <a:solidFill>
                  <a:srgbClr val="E6942C"/>
                </a:solidFill>
              </a:rPr>
              <a:t>for 15 years</a:t>
            </a:r>
          </a:p>
          <a:p>
            <a:pPr>
              <a:spcAft>
                <a:spcPts val="800"/>
              </a:spcAft>
            </a:pPr>
            <a:endParaRPr lang="en-US" dirty="0"/>
          </a:p>
        </p:txBody>
      </p:sp>
      <p:sp>
        <p:nvSpPr>
          <p:cNvPr id="8" name="TextBox 7"/>
          <p:cNvSpPr txBox="1"/>
          <p:nvPr/>
        </p:nvSpPr>
        <p:spPr>
          <a:xfrm>
            <a:off x="6074720" y="5982938"/>
            <a:ext cx="5814888" cy="742965"/>
          </a:xfrm>
          <a:prstGeom prst="rect">
            <a:avLst/>
          </a:prstGeom>
          <a:noFill/>
        </p:spPr>
        <p:txBody>
          <a:bodyPr wrap="square" lIns="0" tIns="0" rIns="0" bIns="0" rtlCol="0">
            <a:noAutofit/>
          </a:bodyPr>
          <a:lstStyle/>
          <a:p>
            <a:pPr defTabSz="609585" fontAlgn="base">
              <a:spcBef>
                <a:spcPct val="0"/>
              </a:spcBef>
              <a:spcAft>
                <a:spcPct val="0"/>
              </a:spcAft>
            </a:pPr>
            <a:r>
              <a:rPr lang="en-US" sz="1200" i="1" dirty="0">
                <a:solidFill>
                  <a:srgbClr val="000000"/>
                </a:solidFill>
                <a:latin typeface="Arial"/>
                <a:ea typeface="ＭＳ Ｐゴシック" charset="0"/>
                <a:cs typeface="Arial"/>
              </a:rPr>
              <a:t>Legal Source: The Legal Needs of American Families. A Research Study Conducted by Decision Analyst, Inc. Commissioned by LegalShield</a:t>
            </a:r>
          </a:p>
          <a:p>
            <a:pPr defTabSz="609585" fontAlgn="base">
              <a:spcBef>
                <a:spcPct val="0"/>
              </a:spcBef>
              <a:spcAft>
                <a:spcPct val="0"/>
              </a:spcAft>
            </a:pPr>
            <a:endParaRPr lang="en-US" sz="533" i="1" dirty="0">
              <a:solidFill>
                <a:srgbClr val="000000"/>
              </a:solidFill>
              <a:latin typeface="Arial"/>
              <a:ea typeface="ＭＳ Ｐゴシック" charset="0"/>
              <a:cs typeface="Arial"/>
            </a:endParaRPr>
          </a:p>
          <a:p>
            <a:pPr defTabSz="609585" fontAlgn="base">
              <a:spcBef>
                <a:spcPct val="0"/>
              </a:spcBef>
              <a:spcAft>
                <a:spcPct val="0"/>
              </a:spcAft>
            </a:pPr>
            <a:r>
              <a:rPr lang="en-US" sz="1200" i="1" dirty="0">
                <a:solidFill>
                  <a:srgbClr val="000000"/>
                </a:solidFill>
                <a:latin typeface="Arial"/>
                <a:ea typeface="ＭＳ Ｐゴシック" charset="0"/>
                <a:cs typeface="Arial"/>
              </a:rPr>
              <a:t>ID Theft source: </a:t>
            </a:r>
            <a:r>
              <a:rPr lang="en-US" sz="1200" i="1" dirty="0">
                <a:solidFill>
                  <a:srgbClr val="000000"/>
                </a:solidFill>
                <a:latin typeface="Arial" charset="0"/>
                <a:ea typeface="ＭＳ Ｐゴシック" charset="0"/>
              </a:rPr>
              <a:t>CNN Money. “Identity Fraud Hits New Victim Every Two Seconds.” Ellis, Blake. 2014. (http://money.cnn.com/2014/02/06/pf/identity-fraud/)</a:t>
            </a:r>
            <a:endParaRPr lang="en-US" sz="1200" i="1" dirty="0">
              <a:solidFill>
                <a:srgbClr val="000000"/>
              </a:solidFill>
              <a:latin typeface="Arial"/>
              <a:ea typeface="ＭＳ Ｐゴシック" charset="0"/>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14</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smtClean="0">
                <a:solidFill>
                  <a:schemeClr val="bg1"/>
                </a:solidFill>
              </a:rPr>
              <a:t>The need</a:t>
            </a:r>
            <a:endParaRPr lang="en-US"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06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3846" y="1832846"/>
            <a:ext cx="5213715" cy="3840423"/>
          </a:xfrm>
        </p:spPr>
        <p:txBody>
          <a:bodyPr/>
          <a:lstStyle/>
          <a:p>
            <a:pPr marL="301752" indent="-301752">
              <a:lnSpc>
                <a:spcPct val="85000"/>
              </a:lnSpc>
              <a:spcBef>
                <a:spcPts val="0"/>
              </a:spcBef>
              <a:spcAft>
                <a:spcPts val="1200"/>
              </a:spcAft>
              <a:buFont typeface="Arial" panose="020B0604020202020204" pitchFamily="34" charset="0"/>
              <a:buChar char="•"/>
            </a:pPr>
            <a:r>
              <a:rPr lang="en-US" sz="2400" dirty="0">
                <a:solidFill>
                  <a:prstClr val="black"/>
                </a:solidFill>
                <a:cs typeface="Arial"/>
              </a:rPr>
              <a:t>Producers must hold an active insurance license </a:t>
            </a:r>
          </a:p>
          <a:p>
            <a:pPr>
              <a:lnSpc>
                <a:spcPct val="85000"/>
              </a:lnSpc>
              <a:spcBef>
                <a:spcPts val="0"/>
              </a:spcBef>
              <a:spcAft>
                <a:spcPts val="1200"/>
              </a:spcAft>
            </a:pPr>
            <a:r>
              <a:rPr lang="en-US" sz="2400" dirty="0">
                <a:solidFill>
                  <a:prstClr val="black"/>
                </a:solidFill>
                <a:cs typeface="Arial"/>
              </a:rPr>
              <a:t>Cover a minimum of 500 lives*</a:t>
            </a:r>
          </a:p>
          <a:p>
            <a:pPr>
              <a:lnSpc>
                <a:spcPct val="85000"/>
              </a:lnSpc>
              <a:spcBef>
                <a:spcPts val="0"/>
              </a:spcBef>
              <a:spcAft>
                <a:spcPts val="1200"/>
              </a:spcAft>
            </a:pPr>
            <a:r>
              <a:rPr lang="en-US" sz="2400" dirty="0">
                <a:solidFill>
                  <a:prstClr val="black"/>
                </a:solidFill>
                <a:cs typeface="Arial"/>
              </a:rPr>
              <a:t>Selling Agent must be licensed to sell LegalShield </a:t>
            </a:r>
            <a:r>
              <a:rPr lang="en-US" sz="2400" dirty="0"/>
              <a:t>in the state where the benefit or plan is sold if required</a:t>
            </a:r>
          </a:p>
          <a:p>
            <a:pPr marL="380990" indent="-380990">
              <a:buFont typeface="Arial" panose="020B0604020202020204" pitchFamily="34" charset="0"/>
              <a:buChar char="•"/>
            </a:pPr>
            <a:endParaRPr lang="en-US" sz="2400" dirty="0" smtClean="0">
              <a:solidFill>
                <a:prstClr val="black"/>
              </a:solidFill>
              <a:cs typeface="Arial"/>
            </a:endParaRPr>
          </a:p>
          <a:p>
            <a:pPr marL="380990" indent="-380990">
              <a:buFont typeface="Arial" panose="020B0604020202020204" pitchFamily="34" charset="0"/>
              <a:buChar char="•"/>
            </a:pPr>
            <a:endParaRPr lang="en-US" sz="2400" dirty="0">
              <a:solidFill>
                <a:prstClr val="black"/>
              </a:solidFill>
              <a:cs typeface="Arial"/>
            </a:endParaRPr>
          </a:p>
          <a:p>
            <a:pPr marL="380990" indent="-380990">
              <a:buFont typeface="Arial" panose="020B0604020202020204" pitchFamily="34" charset="0"/>
              <a:buChar char="•"/>
            </a:pPr>
            <a:endParaRPr lang="en-US" sz="2400" dirty="0" smtClean="0">
              <a:solidFill>
                <a:prstClr val="black"/>
              </a:solidFill>
              <a:cs typeface="Arial"/>
            </a:endParaRPr>
          </a:p>
          <a:p>
            <a:pPr marL="380990" indent="-380990">
              <a:buFont typeface="Arial" panose="020B0604020202020204" pitchFamily="34" charset="0"/>
              <a:buChar char="•"/>
            </a:pPr>
            <a:endParaRPr lang="en-US" sz="2400" dirty="0">
              <a:solidFill>
                <a:prstClr val="black"/>
              </a:solidFill>
              <a:cs typeface="Arial"/>
            </a:endParaRPr>
          </a:p>
          <a:p>
            <a:pPr marL="0" indent="0">
              <a:lnSpc>
                <a:spcPct val="85000"/>
              </a:lnSpc>
              <a:spcBef>
                <a:spcPts val="0"/>
              </a:spcBef>
              <a:buNone/>
            </a:pPr>
            <a:r>
              <a:rPr lang="en-US" sz="1600" dirty="0">
                <a:solidFill>
                  <a:prstClr val="black"/>
                </a:solidFill>
                <a:cs typeface="Arial"/>
              </a:rPr>
              <a:t>*</a:t>
            </a:r>
            <a:r>
              <a:rPr lang="en-US" sz="1600" i="1" dirty="0">
                <a:solidFill>
                  <a:prstClr val="black"/>
                </a:solidFill>
                <a:cs typeface="Arial"/>
              </a:rPr>
              <a:t>For Brokers with less than 500 lives, please see the </a:t>
            </a:r>
            <a:r>
              <a:rPr lang="en-US" sz="1600" i="1" u="sng" dirty="0">
                <a:solidFill>
                  <a:schemeClr val="accent1">
                    <a:lumMod val="60000"/>
                    <a:lumOff val="40000"/>
                  </a:schemeClr>
                </a:solidFill>
                <a:cs typeface="Arial"/>
              </a:rPr>
              <a:t>Commission Sales</a:t>
            </a:r>
            <a:r>
              <a:rPr lang="en-US" sz="1600" i="1" dirty="0">
                <a:solidFill>
                  <a:prstClr val="black"/>
                </a:solidFill>
                <a:cs typeface="Arial"/>
              </a:rPr>
              <a:t> compensation plan</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Legalshield broker contract requirements</a:t>
            </a:r>
          </a:p>
        </p:txBody>
      </p:sp>
      <p:pic>
        <p:nvPicPr>
          <p:cNvPr id="6" name="Picture 5" descr="iStock_000026275575_XXXLarge.jpg"/>
          <p:cNvPicPr>
            <a:picLocks noChangeAspect="1"/>
          </p:cNvPicPr>
          <p:nvPr/>
        </p:nvPicPr>
        <p:blipFill rotWithShape="1">
          <a:blip r:embed="rId3">
            <a:extLst>
              <a:ext uri="{28A0092B-C50C-407E-A947-70E740481C1C}">
                <a14:useLocalDpi xmlns:a14="http://schemas.microsoft.com/office/drawing/2010/main" val="0"/>
              </a:ext>
            </a:extLst>
          </a:blip>
          <a:srcRect l="-5969" r="5969" b="25655"/>
          <a:stretch/>
        </p:blipFill>
        <p:spPr>
          <a:xfrm>
            <a:off x="-220133" y="609600"/>
            <a:ext cx="5557520" cy="6278880"/>
          </a:xfrm>
          <a:prstGeom prst="rect">
            <a:avLst/>
          </a:prstGeom>
        </p:spPr>
      </p:pic>
    </p:spTree>
    <p:extLst>
      <p:ext uri="{BB962C8B-B14F-4D97-AF65-F5344CB8AC3E}">
        <p14:creationId xmlns:p14="http://schemas.microsoft.com/office/powerpoint/2010/main" val="5013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Level compensation plan 16%</a:t>
            </a:r>
          </a:p>
        </p:txBody>
      </p:sp>
      <p:sp>
        <p:nvSpPr>
          <p:cNvPr id="5" name="Rectangle 2"/>
          <p:cNvSpPr>
            <a:spLocks noChangeArrowheads="1"/>
          </p:cNvSpPr>
          <p:nvPr/>
        </p:nvSpPr>
        <p:spPr bwMode="auto">
          <a:xfrm>
            <a:off x="631634" y="5650260"/>
            <a:ext cx="11325657"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pPr>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First year and renewal commissions represented.  First year commissions are paid as a percentage of the membership fee, ranging from 12% to 16%. This program provides an additional 2.6% to 3.4% bonus commission for reaching 1,000 active members and maintaining at least 750 active members at all times. In the level compensation plan, renewals are paid at the same rate as in the first year.</a:t>
            </a:r>
            <a:endParaRPr lang="en-US" altLang="en-US" sz="1333" i="1" dirty="0">
              <a:solidFill>
                <a:srgbClr val="818285"/>
              </a:solidFill>
              <a:latin typeface="Arial" panose="020B0604020202020204" pitchFamily="34" charset="0"/>
              <a:ea typeface="ＭＳ Ｐゴシック" charset="0"/>
              <a:cs typeface="Arial" panose="020B0604020202020204" pitchFamily="34" charset="0"/>
            </a:endParaRPr>
          </a:p>
          <a:p>
            <a:pPr defTabSz="1219140" eaLnBrk="0" fontAlgn="base" hangingPunct="0">
              <a:spcBef>
                <a:spcPct val="0"/>
              </a:spcBef>
              <a:spcAft>
                <a:spcPct val="0"/>
              </a:spcAft>
            </a:pPr>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*Reach 1000 active members and maintain a minimum of 750 active members.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spTree>
    <p:extLst>
      <p:ext uri="{BB962C8B-B14F-4D97-AF65-F5344CB8AC3E}">
        <p14:creationId xmlns:p14="http://schemas.microsoft.com/office/powerpoint/2010/main" val="31848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Level compensation plan case study</a:t>
            </a:r>
          </a:p>
        </p:txBody>
      </p:sp>
      <p:sp>
        <p:nvSpPr>
          <p:cNvPr id="4" name="TextBox 3"/>
          <p:cNvSpPr txBox="1"/>
          <p:nvPr/>
        </p:nvSpPr>
        <p:spPr>
          <a:xfrm>
            <a:off x="6735234" y="1622566"/>
            <a:ext cx="5133157" cy="3575851"/>
          </a:xfrm>
          <a:prstGeom prst="rect">
            <a:avLst/>
          </a:prstGeom>
          <a:noFill/>
        </p:spPr>
        <p:txBody>
          <a:bodyPr wrap="square" rtlCol="0">
            <a:spAutoFit/>
          </a:bodyPr>
          <a:lstStyle/>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A large manufacturing firm in Texas with </a:t>
            </a:r>
            <a:r>
              <a:rPr lang="en-US" sz="2667" dirty="0">
                <a:solidFill>
                  <a:srgbClr val="E6942C"/>
                </a:solidFill>
                <a:latin typeface="Arial"/>
                <a:ea typeface="ＭＳ Ｐゴシック" charset="0"/>
              </a:rPr>
              <a:t>8,400 </a:t>
            </a:r>
            <a:r>
              <a:rPr lang="en-US" sz="2667" dirty="0" smtClean="0">
                <a:solidFill>
                  <a:srgbClr val="E6942C"/>
                </a:solidFill>
                <a:latin typeface="Arial"/>
                <a:ea typeface="ＭＳ Ｐゴシック" charset="0"/>
              </a:rPr>
              <a:t>Employees</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Nearly </a:t>
            </a:r>
            <a:r>
              <a:rPr lang="en-US" sz="2667" dirty="0">
                <a:solidFill>
                  <a:srgbClr val="E6942C"/>
                </a:solidFill>
                <a:latin typeface="Arial"/>
                <a:ea typeface="ＭＳ Ｐゴシック" charset="0"/>
              </a:rPr>
              <a:t>18% enrolled </a:t>
            </a:r>
            <a:r>
              <a:rPr lang="en-US" sz="2667" dirty="0">
                <a:solidFill>
                  <a:srgbClr val="000000"/>
                </a:solidFill>
                <a:latin typeface="Arial" charset="0"/>
                <a:ea typeface="ＭＳ Ｐゴシック" charset="0"/>
              </a:rPr>
              <a:t>in </a:t>
            </a:r>
            <a:r>
              <a:rPr lang="en-US" sz="2667" dirty="0" err="1" smtClean="0">
                <a:solidFill>
                  <a:srgbClr val="000000"/>
                </a:solidFill>
                <a:latin typeface="Arial" charset="0"/>
                <a:ea typeface="ＭＳ Ｐゴシック" charset="0"/>
              </a:rPr>
              <a:t>IDShield</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Generating premiums of </a:t>
            </a:r>
            <a:r>
              <a:rPr lang="en-US" sz="2667" dirty="0">
                <a:solidFill>
                  <a:srgbClr val="E6942C"/>
                </a:solidFill>
                <a:latin typeface="Arial"/>
                <a:ea typeface="ＭＳ Ｐゴシック" charset="0"/>
              </a:rPr>
              <a:t>$</a:t>
            </a:r>
            <a:r>
              <a:rPr lang="en-US" sz="2667" dirty="0" smtClean="0">
                <a:solidFill>
                  <a:srgbClr val="E6942C"/>
                </a:solidFill>
                <a:latin typeface="Arial"/>
                <a:ea typeface="ＭＳ Ｐゴシック" charset="0"/>
              </a:rPr>
              <a:t>200,000</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And </a:t>
            </a:r>
            <a:r>
              <a:rPr lang="en-US" sz="2667" dirty="0">
                <a:solidFill>
                  <a:srgbClr val="E6942C"/>
                </a:solidFill>
                <a:latin typeface="Arial"/>
                <a:ea typeface="ＭＳ Ｐゴシック" charset="0"/>
              </a:rPr>
              <a:t>commissions of $29,200</a:t>
            </a:r>
            <a:r>
              <a:rPr lang="en-US" sz="2667" dirty="0">
                <a:solidFill>
                  <a:srgbClr val="000000"/>
                </a:solidFill>
                <a:latin typeface="Arial" charset="0"/>
                <a:ea typeface="ＭＳ Ｐゴシック" charset="0"/>
              </a:rPr>
              <a:t> per year </a:t>
            </a:r>
          </a:p>
        </p:txBody>
      </p:sp>
      <p:sp>
        <p:nvSpPr>
          <p:cNvPr id="3" name="TextBox 2"/>
          <p:cNvSpPr txBox="1"/>
          <p:nvPr/>
        </p:nvSpPr>
        <p:spPr>
          <a:xfrm>
            <a:off x="1037230" y="6200621"/>
            <a:ext cx="10172132"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case history. Not all Brokers will experience this enrollment rate or commission amount.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30" y="1094790"/>
            <a:ext cx="3806416" cy="4566290"/>
          </a:xfrm>
          <a:prstGeom prst="rect">
            <a:avLst/>
          </a:prstGeom>
        </p:spPr>
      </p:pic>
    </p:spTree>
    <p:extLst>
      <p:ext uri="{BB962C8B-B14F-4D97-AF65-F5344CB8AC3E}">
        <p14:creationId xmlns:p14="http://schemas.microsoft.com/office/powerpoint/2010/main" val="29175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Advanced compensation plan 48%</a:t>
            </a:r>
          </a:p>
        </p:txBody>
      </p:sp>
      <p:sp>
        <p:nvSpPr>
          <p:cNvPr id="7" name="Rectangle 1"/>
          <p:cNvSpPr>
            <a:spLocks noChangeArrowheads="1"/>
          </p:cNvSpPr>
          <p:nvPr/>
        </p:nvSpPr>
        <p:spPr bwMode="auto">
          <a:xfrm>
            <a:off x="646323" y="5845813"/>
            <a:ext cx="10847224"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fontAlgn="base">
              <a:spcBef>
                <a:spcPct val="0"/>
              </a:spcBef>
              <a:spcAft>
                <a:spcPct val="0"/>
              </a:spcAft>
            </a:pPr>
            <a:r>
              <a:rPr lang="en-US" altLang="en-US" sz="1333" i="1" dirty="0">
                <a:solidFill>
                  <a:srgbClr val="000000"/>
                </a:solidFill>
                <a:ea typeface="Calibri" panose="020F0502020204030204" pitchFamily="34" charset="0"/>
                <a:cs typeface="Arial" panose="020B0604020202020204" pitchFamily="34" charset="0"/>
              </a:rPr>
              <a:t>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LegalShield also provides the opportunity for the broker or agent to appoint other brokers/agents and earn production bonuses.</a:t>
            </a:r>
            <a:endParaRPr lang="en-US" altLang="en-US" sz="1333" i="1" dirty="0">
              <a:solidFill>
                <a:srgbClr val="818285"/>
              </a:solidFill>
              <a:ea typeface="ＭＳ Ｐゴシック" charset="0"/>
              <a:cs typeface="Arial" panose="020B0604020202020204" pitchFamily="34" charset="0"/>
            </a:endParaRPr>
          </a:p>
          <a:p>
            <a:pPr defTabSz="1219140" fontAlgn="base">
              <a:spcBef>
                <a:spcPct val="0"/>
              </a:spcBef>
              <a:spcAft>
                <a:spcPct val="0"/>
              </a:spcAft>
            </a:pPr>
            <a:r>
              <a:rPr lang="en-US" altLang="en-US" sz="1333" i="1" dirty="0">
                <a:solidFill>
                  <a:srgbClr val="818285"/>
                </a:solidFill>
                <a:ea typeface="Calibri" panose="020F0502020204030204" pitchFamily="34" charset="0"/>
                <a:cs typeface="Arial" panose="020B0604020202020204" pitchFamily="34" charset="0"/>
              </a:rPr>
              <a:t>Renewal commissions are variable based on overall member retention rates.</a:t>
            </a:r>
            <a:endParaRPr lang="en-US" altLang="en-US" sz="1333" i="1" dirty="0">
              <a:solidFill>
                <a:srgbClr val="818285"/>
              </a:solidFill>
              <a:ea typeface="ＭＳ Ｐゴシック"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319001"/>
            <a:ext cx="10058398" cy="42199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1319002"/>
            <a:ext cx="10058398" cy="421999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3" y="1319002"/>
            <a:ext cx="10058395" cy="421999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3" y="1319002"/>
            <a:ext cx="10058395" cy="4219996"/>
          </a:xfrm>
          <a:prstGeom prst="rect">
            <a:avLst/>
          </a:prstGeom>
        </p:spPr>
      </p:pic>
    </p:spTree>
    <p:extLst>
      <p:ext uri="{BB962C8B-B14F-4D97-AF65-F5344CB8AC3E}">
        <p14:creationId xmlns:p14="http://schemas.microsoft.com/office/powerpoint/2010/main" val="44483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155507"/>
            <a:ext cx="5935257" cy="4621265"/>
          </a:xfrm>
        </p:spPr>
        <p:txBody>
          <a:bodyPr/>
          <a:lstStyle/>
          <a:p>
            <a:r>
              <a:rPr lang="en-US" dirty="0" smtClean="0">
                <a:solidFill>
                  <a:schemeClr val="accent6">
                    <a:lumMod val="85000"/>
                    <a:lumOff val="15000"/>
                  </a:schemeClr>
                </a:solidFill>
              </a:rPr>
              <a:t>Rates range from </a:t>
            </a:r>
            <a:r>
              <a:rPr lang="en-US" dirty="0">
                <a:solidFill>
                  <a:srgbClr val="D48224"/>
                </a:solidFill>
              </a:rPr>
              <a:t>2.3% to 21.26% </a:t>
            </a: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a:t>M</a:t>
            </a:r>
            <a:r>
              <a:rPr lang="en-US" dirty="0" smtClean="0"/>
              <a:t>onth after month, year after year, for </a:t>
            </a:r>
            <a:r>
              <a:rPr lang="en-US" dirty="0">
                <a:solidFill>
                  <a:srgbClr val="D48224"/>
                </a:solidFill>
              </a:rPr>
              <a:t>the life of the </a:t>
            </a:r>
            <a:r>
              <a:rPr lang="en-US" dirty="0" smtClean="0">
                <a:solidFill>
                  <a:srgbClr val="D48224"/>
                </a:solidFill>
              </a:rPr>
              <a:t>membership</a:t>
            </a:r>
          </a:p>
          <a:p>
            <a:r>
              <a:rPr lang="en-US" dirty="0">
                <a:solidFill>
                  <a:schemeClr val="accent6">
                    <a:lumMod val="85000"/>
                    <a:lumOff val="15000"/>
                  </a:schemeClr>
                </a:solidFill>
              </a:rPr>
              <a:t>Residual income offsets any debit </a:t>
            </a:r>
            <a:r>
              <a:rPr lang="en-US" dirty="0" smtClean="0">
                <a:solidFill>
                  <a:schemeClr val="accent6">
                    <a:lumMod val="85000"/>
                    <a:lumOff val="15000"/>
                  </a:schemeClr>
                </a:solidFill>
              </a:rPr>
              <a:t>balance</a:t>
            </a:r>
            <a:endParaRPr lang="en-US" dirty="0">
              <a:solidFill>
                <a:schemeClr val="accent6">
                  <a:lumMod val="85000"/>
                  <a:lumOff val="15000"/>
                </a:schemeClr>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fontAlgn="base">
              <a:spcBef>
                <a:spcPct val="0"/>
              </a:spcBef>
              <a:spcAft>
                <a:spcPct val="0"/>
              </a:spcAft>
              <a:defRPr/>
            </a:pPr>
            <a:fld id="{C3059375-A0D1-3F40-87A1-9B01D3ECA101}" type="slidenum">
              <a:rPr lang="en-US" sz="2400">
                <a:solidFill>
                  <a:srgbClr val="FFFFFF"/>
                </a:solidFill>
                <a:latin typeface="Arial" charset="0"/>
                <a:ea typeface="ＭＳ Ｐゴシック" charset="0"/>
              </a:rPr>
              <a:pPr defTabSz="609570" fontAlgn="base">
                <a:spcBef>
                  <a:spcPct val="0"/>
                </a:spcBef>
                <a:spcAft>
                  <a:spcPct val="0"/>
                </a:spcAft>
                <a:defRPr/>
              </a:pPr>
              <a:t>19</a:t>
            </a:fld>
            <a:endParaRPr lang="en-US" sz="240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fontAlgn="base">
              <a:spcBef>
                <a:spcPct val="0"/>
              </a:spcBef>
              <a:spcAft>
                <a:spcPct val="0"/>
              </a:spcAft>
            </a:pPr>
            <a:r>
              <a:rPr lang="en-US" sz="1333"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818285"/>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25400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32987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20</a:t>
            </a:fld>
            <a:endParaRPr lang="en-US" sz="1200" dirty="0">
              <a:solidFill>
                <a:prstClr val="white"/>
              </a:solidFill>
              <a:latin typeface="Arial"/>
              <a:cs typeface="Arial"/>
            </a:endParaRPr>
          </a:p>
        </p:txBody>
      </p:sp>
      <p:sp>
        <p:nvSpPr>
          <p:cNvPr id="5" name="Content Placeholder 4"/>
          <p:cNvSpPr>
            <a:spLocks noGrp="1"/>
          </p:cNvSpPr>
          <p:nvPr>
            <p:ph idx="1"/>
          </p:nvPr>
        </p:nvSpPr>
        <p:spPr>
          <a:xfrm>
            <a:off x="642360" y="1250512"/>
            <a:ext cx="9928696" cy="4941177"/>
          </a:xfrm>
        </p:spPr>
        <p:txBody>
          <a:bodyPr/>
          <a:lstStyle/>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Enrollment support</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On-site enrollers available</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dirty="0" smtClean="0">
                <a:solidFill>
                  <a:schemeClr val="bg2">
                    <a:lumMod val="10000"/>
                  </a:schemeClr>
                </a:solidFill>
                <a:latin typeface="Arial" pitchFamily="34" charset="0"/>
                <a:cs typeface="Arial" pitchFamily="34" charset="0"/>
              </a:rPr>
              <a:t>Informational </a:t>
            </a:r>
            <a:r>
              <a:rPr lang="en-US" dirty="0">
                <a:solidFill>
                  <a:schemeClr val="bg2">
                    <a:lumMod val="10000"/>
                  </a:schemeClr>
                </a:solidFill>
                <a:latin typeface="Arial" pitchFamily="34" charset="0"/>
                <a:cs typeface="Arial" pitchFamily="34" charset="0"/>
              </a:rPr>
              <a:t>web sites for clients</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Electronic, paper and self-bill </a:t>
            </a:r>
            <a:r>
              <a:rPr lang="en-US" dirty="0" smtClean="0">
                <a:solidFill>
                  <a:schemeClr val="bg2">
                    <a:lumMod val="10000"/>
                  </a:schemeClr>
                </a:solidFill>
                <a:latin typeface="Arial" pitchFamily="34" charset="0"/>
                <a:cs typeface="Arial" pitchFamily="34" charset="0"/>
              </a:rPr>
              <a:t>options</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Producer product training </a:t>
            </a:r>
          </a:p>
          <a:p>
            <a:pPr marL="380990" indent="-380990">
              <a:lnSpc>
                <a:spcPct val="100000"/>
              </a:lnSpc>
              <a:buClr>
                <a:srgbClr val="E6942C"/>
              </a:buClr>
              <a:buFont typeface="Arial" panose="020B0604020202020204" pitchFamily="34" charset="0"/>
              <a:buChar char="•"/>
            </a:pPr>
            <a:endParaRPr lang="en-US" sz="2667" dirty="0">
              <a:solidFill>
                <a:schemeClr val="bg2">
                  <a:lumMod val="10000"/>
                </a:schemeClr>
              </a:solidFill>
              <a:latin typeface="Arial" pitchFamily="34" charset="0"/>
              <a:cs typeface="Arial" pitchFamily="34" charset="0"/>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20</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broker support</a:t>
            </a:r>
          </a:p>
        </p:txBody>
      </p:sp>
    </p:spTree>
    <p:extLst>
      <p:ext uri="{BB962C8B-B14F-4D97-AF65-F5344CB8AC3E}">
        <p14:creationId xmlns:p14="http://schemas.microsoft.com/office/powerpoint/2010/main" val="3680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7" name="Content Placeholder 2"/>
          <p:cNvSpPr txBox="1">
            <a:spLocks/>
          </p:cNvSpPr>
          <p:nvPr/>
        </p:nvSpPr>
        <p:spPr>
          <a:xfrm>
            <a:off x="270935" y="612844"/>
            <a:ext cx="6519333" cy="5904688"/>
          </a:xfrm>
          <a:prstGeom prst="rect">
            <a:avLst/>
          </a:prstGeom>
        </p:spPr>
        <p:txBody>
          <a:bodyPr vert="horz" wrap="square" lIns="0" tIns="0" rIns="0" bIns="0" rtlCol="0" anchor="ctr" anchorCtr="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800"/>
              </a:spcBef>
              <a:spcAft>
                <a:spcPts val="1200"/>
              </a:spcAft>
              <a:buClr>
                <a:srgbClr val="E6942C"/>
              </a:buClr>
            </a:pPr>
            <a:r>
              <a:rPr lang="en-US" dirty="0" smtClean="0"/>
              <a:t>Industry-leading products</a:t>
            </a:r>
          </a:p>
          <a:p>
            <a:pPr>
              <a:lnSpc>
                <a:spcPct val="85000"/>
              </a:lnSpc>
              <a:spcBef>
                <a:spcPts val="800"/>
              </a:spcBef>
              <a:spcAft>
                <a:spcPts val="1200"/>
              </a:spcAft>
              <a:buClr>
                <a:srgbClr val="E6942C"/>
              </a:buClr>
            </a:pPr>
            <a:r>
              <a:rPr lang="en-US" dirty="0" smtClean="0"/>
              <a:t>Established company </a:t>
            </a:r>
          </a:p>
          <a:p>
            <a:pPr>
              <a:lnSpc>
                <a:spcPct val="85000"/>
              </a:lnSpc>
              <a:spcBef>
                <a:spcPts val="800"/>
              </a:spcBef>
              <a:spcAft>
                <a:spcPts val="1200"/>
              </a:spcAft>
              <a:buClr>
                <a:srgbClr val="E6942C"/>
              </a:buClr>
            </a:pPr>
            <a:r>
              <a:rPr lang="en-US" dirty="0" smtClean="0"/>
              <a:t>High customer satisfaction ratings</a:t>
            </a:r>
          </a:p>
          <a:p>
            <a:pPr>
              <a:lnSpc>
                <a:spcPct val="85000"/>
              </a:lnSpc>
              <a:spcBef>
                <a:spcPts val="800"/>
              </a:spcBef>
              <a:spcAft>
                <a:spcPts val="1200"/>
              </a:spcAft>
              <a:buClr>
                <a:srgbClr val="E6942C"/>
              </a:buClr>
            </a:pPr>
            <a:r>
              <a:rPr lang="en-US" dirty="0" smtClean="0"/>
              <a:t>Comprehensive onboarding for </a:t>
            </a:r>
            <a:br>
              <a:rPr lang="en-US" dirty="0" smtClean="0"/>
            </a:br>
            <a:r>
              <a:rPr lang="en-US" dirty="0" smtClean="0"/>
              <a:t>new agents</a:t>
            </a:r>
          </a:p>
          <a:p>
            <a:pPr>
              <a:lnSpc>
                <a:spcPct val="85000"/>
              </a:lnSpc>
              <a:spcAft>
                <a:spcPts val="1200"/>
              </a:spcAft>
            </a:pPr>
            <a:r>
              <a:rPr lang="en-US" dirty="0" smtClean="0">
                <a:solidFill>
                  <a:schemeClr val="accent6">
                    <a:lumMod val="75000"/>
                    <a:lumOff val="25000"/>
                  </a:schemeClr>
                </a:solidFill>
              </a:rPr>
              <a:t>Generous compensation plans</a:t>
            </a:r>
            <a:endParaRPr lang="en-US" dirty="0" smtClean="0"/>
          </a:p>
          <a:p>
            <a:pPr>
              <a:lnSpc>
                <a:spcPct val="85000"/>
              </a:lnSpc>
              <a:spcAft>
                <a:spcPts val="1200"/>
              </a:spcAft>
            </a:pPr>
            <a:r>
              <a:rPr lang="en-US" dirty="0" smtClean="0"/>
              <a:t>No sales quotas or territory restrictions</a:t>
            </a:r>
            <a:endParaRPr lang="en-US" dirty="0"/>
          </a:p>
        </p:txBody>
      </p:sp>
    </p:spTree>
    <p:extLst>
      <p:ext uri="{BB962C8B-B14F-4D97-AF65-F5344CB8AC3E}">
        <p14:creationId xmlns:p14="http://schemas.microsoft.com/office/powerpoint/2010/main" val="23799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8" name="Content Placeholder 6"/>
          <p:cNvSpPr txBox="1">
            <a:spLocks/>
          </p:cNvSpPr>
          <p:nvPr/>
        </p:nvSpPr>
        <p:spPr>
          <a:xfrm>
            <a:off x="530482" y="612843"/>
            <a:ext cx="5810357" cy="5846323"/>
          </a:xfrm>
          <a:prstGeom prst="rect">
            <a:avLst/>
          </a:prstGeom>
        </p:spPr>
        <p:txBody>
          <a:bodyPr vert="horz" wrap="square" lIns="0" tIns="0" rIns="0" bIns="0" rtlCol="0" anchor="ctr"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spcAft>
                <a:spcPts val="1200"/>
              </a:spcAft>
            </a:pPr>
            <a:r>
              <a:rPr lang="en-US" sz="2800" dirty="0" smtClean="0">
                <a:solidFill>
                  <a:srgbClr val="D48224"/>
                </a:solidFill>
              </a:rPr>
              <a:t>AOR changes do not impact renewal commission on existing memberships</a:t>
            </a:r>
            <a:endParaRPr lang="en-US" sz="2670" dirty="0" smtClean="0">
              <a:solidFill>
                <a:schemeClr val="accent6">
                  <a:lumMod val="75000"/>
                  <a:lumOff val="25000"/>
                </a:schemeClr>
              </a:solidFill>
            </a:endParaRPr>
          </a:p>
          <a:p>
            <a:pPr>
              <a:lnSpc>
                <a:spcPct val="85000"/>
              </a:lnSpc>
              <a:spcBef>
                <a:spcPts val="0"/>
              </a:spcBef>
              <a:spcAft>
                <a:spcPts val="1200"/>
              </a:spcAft>
            </a:pPr>
            <a:r>
              <a:rPr lang="en-US" sz="2670" dirty="0" smtClean="0">
                <a:solidFill>
                  <a:schemeClr val="accent6">
                    <a:lumMod val="75000"/>
                    <a:lumOff val="25000"/>
                  </a:schemeClr>
                </a:solidFill>
              </a:rPr>
              <a:t>Guaranteed issue</a:t>
            </a:r>
          </a:p>
          <a:p>
            <a:pPr>
              <a:lnSpc>
                <a:spcPct val="85000"/>
              </a:lnSpc>
              <a:spcBef>
                <a:spcPts val="0"/>
              </a:spcBef>
              <a:spcAft>
                <a:spcPts val="1200"/>
              </a:spcAft>
            </a:pPr>
            <a:r>
              <a:rPr lang="en-US" sz="2670" dirty="0" smtClean="0">
                <a:solidFill>
                  <a:schemeClr val="accent6">
                    <a:lumMod val="75000"/>
                    <a:lumOff val="25000"/>
                  </a:schemeClr>
                </a:solidFill>
              </a:rPr>
              <a:t>Simple administration</a:t>
            </a:r>
          </a:p>
          <a:p>
            <a:pPr>
              <a:lnSpc>
                <a:spcPct val="85000"/>
              </a:lnSpc>
              <a:spcBef>
                <a:spcPts val="0"/>
              </a:spcBef>
              <a:spcAft>
                <a:spcPts val="1200"/>
              </a:spcAft>
            </a:pPr>
            <a:r>
              <a:rPr lang="en-US" sz="2670" dirty="0" smtClean="0">
                <a:solidFill>
                  <a:schemeClr val="accent6">
                    <a:lumMod val="75000"/>
                    <a:lumOff val="25000"/>
                  </a:schemeClr>
                </a:solidFill>
              </a:rPr>
              <a:t>Deepen client relationships</a:t>
            </a:r>
          </a:p>
        </p:txBody>
      </p:sp>
    </p:spTree>
    <p:extLst>
      <p:ext uri="{BB962C8B-B14F-4D97-AF65-F5344CB8AC3E}">
        <p14:creationId xmlns:p14="http://schemas.microsoft.com/office/powerpoint/2010/main" val="14761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23</a:t>
            </a:fld>
            <a:endParaRPr lang="en-US" sz="1733" dirty="0">
              <a:solidFill>
                <a:prstClr val="white"/>
              </a:solidFill>
              <a:latin typeface="Arial"/>
            </a:endParaRPr>
          </a:p>
        </p:txBody>
      </p:sp>
      <p:pic>
        <p:nvPicPr>
          <p:cNvPr id="2" name="Picture 1" descr="image_half_3exe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568"/>
            <a:ext cx="5787136" cy="6250432"/>
          </a:xfrm>
          <a:prstGeom prst="rect">
            <a:avLst/>
          </a:prstGeom>
        </p:spPr>
      </p:pic>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1216894"/>
            <a:ext cx="5624576" cy="4154984"/>
          </a:xfrm>
          <a:prstGeom prst="rect">
            <a:avLst/>
          </a:prstGeom>
          <a:noFill/>
        </p:spPr>
        <p:txBody>
          <a:bodyPr wrap="square" rtlCol="0">
            <a:spAutoFit/>
          </a:bodyPr>
          <a:lstStyle/>
          <a:p>
            <a:pPr defTabSz="609585" fontAlgn="base">
              <a:spcBef>
                <a:spcPct val="0"/>
              </a:spcBef>
              <a:spcAft>
                <a:spcPct val="0"/>
              </a:spcAft>
            </a:pPr>
            <a:r>
              <a:rPr lang="en-US" sz="2400" dirty="0">
                <a:solidFill>
                  <a:srgbClr val="000000"/>
                </a:solidFill>
                <a:latin typeface="Arial" charset="0"/>
                <a:ea typeface="ＭＳ Ｐゴシック" charset="0"/>
              </a:rPr>
              <a:t>Someone is going to sell your clients legal and identity theft protection products.</a:t>
            </a:r>
          </a:p>
          <a:p>
            <a:pPr defTabSz="609585" fontAlgn="base">
              <a:spcBef>
                <a:spcPct val="0"/>
              </a:spcBef>
              <a:spcAft>
                <a:spcPct val="0"/>
              </a:spcAft>
            </a:pPr>
            <a:endParaRPr lang="en-US" sz="2400" dirty="0">
              <a:solidFill>
                <a:srgbClr val="000000"/>
              </a:solidFill>
              <a:latin typeface="Arial" charset="0"/>
              <a:ea typeface="ＭＳ Ｐゴシック" charset="0"/>
            </a:endParaRPr>
          </a:p>
          <a:p>
            <a:pPr defTabSz="609585" fontAlgn="base">
              <a:spcBef>
                <a:spcPct val="0"/>
              </a:spcBef>
              <a:spcAft>
                <a:spcPct val="0"/>
              </a:spcAft>
            </a:pPr>
            <a:r>
              <a:rPr lang="en-US" sz="2400" dirty="0">
                <a:solidFill>
                  <a:srgbClr val="000000"/>
                </a:solidFill>
                <a:latin typeface="Arial" charset="0"/>
                <a:ea typeface="ＭＳ Ｐゴシック" charset="0"/>
              </a:rPr>
              <a:t>Will it be You?</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LegalShield </a:t>
            </a:r>
            <a:r>
              <a:rPr lang="en-US" sz="2400" dirty="0" smtClean="0">
                <a:solidFill>
                  <a:srgbClr val="000000">
                    <a:lumMod val="75000"/>
                    <a:lumOff val="25000"/>
                  </a:srgbClr>
                </a:solidFill>
                <a:latin typeface="Arial"/>
                <a:ea typeface="ＭＳ Ｐゴシック" charset="0"/>
              </a:rPr>
              <a:t>Independent Associate,</a:t>
            </a: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Or,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spTree>
    <p:extLst>
      <p:ext uri="{BB962C8B-B14F-4D97-AF65-F5344CB8AC3E}">
        <p14:creationId xmlns:p14="http://schemas.microsoft.com/office/powerpoint/2010/main" val="17111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38156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23026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txBox="1">
            <a:spLocks/>
          </p:cNvSpPr>
          <p:nvPr/>
        </p:nvSpPr>
        <p:spPr>
          <a:xfrm>
            <a:off x="5367131" y="751432"/>
            <a:ext cx="6824870" cy="882296"/>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00000"/>
              </a:lnSpc>
              <a:spcBef>
                <a:spcPts val="800"/>
              </a:spcBef>
              <a:buClr>
                <a:srgbClr val="E6942C"/>
              </a:buClr>
              <a:buFont typeface="Arial"/>
              <a:buNone/>
            </a:pPr>
            <a:r>
              <a:rPr lang="en-US" sz="4800" b="1" smtClean="0">
                <a:solidFill>
                  <a:srgbClr val="E2792C"/>
                </a:solidFill>
                <a:latin typeface="Arial" pitchFamily="34" charset="0"/>
                <a:cs typeface="Arial" pitchFamily="34" charset="0"/>
              </a:rPr>
              <a:t>40+ </a:t>
            </a:r>
            <a:r>
              <a:rPr lang="en-US" sz="2400" smtClean="0">
                <a:solidFill>
                  <a:schemeClr val="accent6"/>
                </a:solidFill>
                <a:latin typeface="Arial" pitchFamily="34" charset="0"/>
                <a:cs typeface="Arial" pitchFamily="34" charset="0"/>
              </a:rPr>
              <a:t>YEARS IN BUSINESS</a:t>
            </a:r>
          </a:p>
          <a:p>
            <a:endParaRPr lang="en-US" sz="2400" smtClean="0"/>
          </a:p>
          <a:p>
            <a:endParaRPr lang="en-US" sz="2400" smtClean="0"/>
          </a:p>
          <a:p>
            <a:endParaRPr lang="en-US" sz="2400" smtClean="0"/>
          </a:p>
          <a:p>
            <a:endParaRPr lang="en-US" sz="2400" smtClean="0"/>
          </a:p>
          <a:p>
            <a:endParaRPr lang="en-US" sz="2400" smtClean="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23492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40980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10"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1"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2" name="Right Arrow 11"/>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3363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fade">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87246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3688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9" name="Title 1"/>
          <p:cNvSpPr>
            <a:spLocks noGrp="1"/>
          </p:cNvSpPr>
          <p:nvPr>
            <p:ph type="title"/>
          </p:nvPr>
        </p:nvSpPr>
        <p:spPr>
          <a:xfrm>
            <a:off x="1501698" y="614362"/>
            <a:ext cx="9084527" cy="6243637"/>
          </a:xfrm>
        </p:spPr>
        <p:txBody>
          <a:bodyPr anchor="ctr"/>
          <a:lstStyle/>
          <a:p>
            <a:pPr algn="ctr"/>
            <a:r>
              <a:rPr lang="en-US" sz="4800" dirty="0" smtClean="0">
                <a:solidFill>
                  <a:schemeClr val="accent6"/>
                </a:solidFill>
              </a:rPr>
              <a:t>Benefit brokers</a:t>
            </a:r>
            <a:endParaRPr lang="en-US" sz="4800" i="1" dirty="0">
              <a:solidFill>
                <a:schemeClr val="accent6"/>
              </a:solidFill>
            </a:endParaRPr>
          </a:p>
        </p:txBody>
      </p:sp>
    </p:spTree>
    <p:extLst>
      <p:ext uri="{BB962C8B-B14F-4D97-AF65-F5344CB8AC3E}">
        <p14:creationId xmlns:p14="http://schemas.microsoft.com/office/powerpoint/2010/main" val="9051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9</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1856582"/>
            <a:ext cx="5897583" cy="3840423"/>
          </a:xfrm>
        </p:spPr>
        <p:txBody>
          <a:bodyPr/>
          <a:lstStyle/>
          <a:p>
            <a:pPr>
              <a:lnSpc>
                <a:spcPct val="100000"/>
              </a:lnSpc>
              <a:spcBef>
                <a:spcPts val="0"/>
              </a:spcBef>
              <a:spcAft>
                <a:spcPts val="800"/>
              </a:spcAft>
            </a:pPr>
            <a:r>
              <a:rPr lang="en-US" sz="2133" dirty="0">
                <a:solidFill>
                  <a:schemeClr val="accent6"/>
                </a:solidFill>
              </a:rPr>
              <a:t>Traffic-related issues</a:t>
            </a:r>
          </a:p>
          <a:p>
            <a:pPr>
              <a:lnSpc>
                <a:spcPct val="100000"/>
              </a:lnSpc>
              <a:spcBef>
                <a:spcPts val="0"/>
              </a:spcBef>
              <a:spcAft>
                <a:spcPts val="800"/>
              </a:spcAft>
            </a:pPr>
            <a:r>
              <a:rPr lang="en-US" sz="2133" dirty="0">
                <a:solidFill>
                  <a:schemeClr val="accent6"/>
                </a:solidFill>
              </a:rPr>
              <a:t>Estate planning </a:t>
            </a:r>
          </a:p>
          <a:p>
            <a:pPr>
              <a:lnSpc>
                <a:spcPct val="100000"/>
              </a:lnSpc>
              <a:spcBef>
                <a:spcPts val="0"/>
              </a:spcBef>
              <a:spcAft>
                <a:spcPts val="800"/>
              </a:spcAft>
            </a:pPr>
            <a:r>
              <a:rPr lang="en-US" sz="2133" dirty="0">
                <a:solidFill>
                  <a:schemeClr val="accent6"/>
                </a:solidFill>
              </a:rPr>
              <a:t>Contract Review</a:t>
            </a:r>
          </a:p>
          <a:p>
            <a:pPr>
              <a:lnSpc>
                <a:spcPct val="100000"/>
              </a:lnSpc>
              <a:spcBef>
                <a:spcPts val="0"/>
              </a:spcBef>
              <a:spcAft>
                <a:spcPts val="800"/>
              </a:spcAft>
            </a:pPr>
            <a:r>
              <a:rPr lang="en-US" sz="2133" dirty="0">
                <a:solidFill>
                  <a:schemeClr val="accent6"/>
                </a:solidFill>
              </a:rPr>
              <a:t>Legal advice on unlimited number of </a:t>
            </a:r>
            <a:r>
              <a:rPr lang="en-US" sz="2133" dirty="0" smtClean="0">
                <a:solidFill>
                  <a:schemeClr val="accent6"/>
                </a:solidFill>
              </a:rPr>
              <a:t/>
            </a:r>
            <a:br>
              <a:rPr lang="en-US" sz="2133" dirty="0" smtClean="0">
                <a:solidFill>
                  <a:schemeClr val="accent6"/>
                </a:solidFill>
              </a:rPr>
            </a:br>
            <a:r>
              <a:rPr lang="en-US" sz="2133" dirty="0" smtClean="0">
                <a:solidFill>
                  <a:schemeClr val="accent6"/>
                </a:solidFill>
              </a:rPr>
              <a:t>personal </a:t>
            </a:r>
            <a:r>
              <a:rPr lang="en-US" sz="2133" dirty="0">
                <a:solidFill>
                  <a:schemeClr val="accent6"/>
                </a:solidFill>
              </a:rPr>
              <a:t>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133" b="1" i="1" dirty="0">
                <a:solidFill>
                  <a:srgbClr val="336699"/>
                </a:solidFill>
              </a:rPr>
              <a:t>Group plans start at $15.95/month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www.legalshield.com/fullplandetails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 plans</a:t>
            </a:r>
          </a:p>
        </p:txBody>
      </p:sp>
    </p:spTree>
    <p:extLst>
      <p:ext uri="{BB962C8B-B14F-4D97-AF65-F5344CB8AC3E}">
        <p14:creationId xmlns:p14="http://schemas.microsoft.com/office/powerpoint/2010/main" val="39377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2541</Words>
  <Application>Microsoft Office PowerPoint</Application>
  <PresentationFormat>Widescreen</PresentationFormat>
  <Paragraphs>355</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MS PGothic</vt:lpstr>
      <vt:lpstr>Arial</vt:lpstr>
      <vt:lpstr>Arial Black</vt:lpstr>
      <vt:lpstr>Calibri</vt:lpstr>
      <vt:lpstr>Wingdings</vt:lpstr>
      <vt:lpstr>4_Custom Design</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Benefit brokers</vt:lpstr>
      <vt:lpstr>PowerPoint Presentation</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12</cp:revision>
  <dcterms:created xsi:type="dcterms:W3CDTF">2016-03-03T02:17:38Z</dcterms:created>
  <dcterms:modified xsi:type="dcterms:W3CDTF">2016-04-13T14:50:36Z</dcterms:modified>
</cp:coreProperties>
</file>