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79" r:id="rId3"/>
  </p:sldMasterIdLst>
  <p:notesMasterIdLst>
    <p:notesMasterId r:id="rId34"/>
  </p:notesMasterIdLst>
  <p:sldIdLst>
    <p:sldId id="257" r:id="rId4"/>
    <p:sldId id="289" r:id="rId5"/>
    <p:sldId id="290" r:id="rId6"/>
    <p:sldId id="291" r:id="rId7"/>
    <p:sldId id="292" r:id="rId8"/>
    <p:sldId id="293" r:id="rId9"/>
    <p:sldId id="294" r:id="rId10"/>
    <p:sldId id="295" r:id="rId11"/>
    <p:sldId id="265" r:id="rId12"/>
    <p:sldId id="266" r:id="rId13"/>
    <p:sldId id="267" r:id="rId14"/>
    <p:sldId id="296" r:id="rId15"/>
    <p:sldId id="297" r:id="rId16"/>
    <p:sldId id="298" r:id="rId17"/>
    <p:sldId id="299" r:id="rId18"/>
    <p:sldId id="300" r:id="rId19"/>
    <p:sldId id="274" r:id="rId20"/>
    <p:sldId id="275" r:id="rId21"/>
    <p:sldId id="301" r:id="rId22"/>
    <p:sldId id="302" r:id="rId23"/>
    <p:sldId id="278" r:id="rId24"/>
    <p:sldId id="279" r:id="rId25"/>
    <p:sldId id="280" r:id="rId26"/>
    <p:sldId id="281" r:id="rId27"/>
    <p:sldId id="282" r:id="rId28"/>
    <p:sldId id="303" r:id="rId29"/>
    <p:sldId id="304" r:id="rId30"/>
    <p:sldId id="286" r:id="rId31"/>
    <p:sldId id="287" r:id="rId32"/>
    <p:sldId id="28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5" autoAdjust="0"/>
    <p:restoredTop sz="70097" autoAdjust="0"/>
  </p:normalViewPr>
  <p:slideViewPr>
    <p:cSldViewPr snapToGrid="0">
      <p:cViewPr varScale="1">
        <p:scale>
          <a:sx n="44" d="100"/>
          <a:sy n="44" d="100"/>
        </p:scale>
        <p:origin x="161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9BBEF-F6E9-4962-9F85-4E78A9EBAD9C}" type="datetimeFigureOut">
              <a:rPr lang="en-US" smtClean="0"/>
              <a:t>4/26/2016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E73D9B-3CC8-467B-9DF3-5963DB09D592}" type="slidenum">
              <a:rPr lang="en-US" smtClean="0"/>
              <a:t>‹#›</a:t>
            </a:fld>
            <a:endParaRPr lang="en-US" dirty="0"/>
          </a:p>
        </p:txBody>
      </p:sp>
    </p:spTree>
    <p:extLst>
      <p:ext uri="{BB962C8B-B14F-4D97-AF65-F5344CB8AC3E}">
        <p14:creationId xmlns:p14="http://schemas.microsoft.com/office/powerpoint/2010/main" val="136413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2713" y="288925"/>
            <a:ext cx="4244975" cy="2389188"/>
          </a:xfrm>
        </p:spPr>
      </p:sp>
      <p:sp>
        <p:nvSpPr>
          <p:cNvPr id="3" name="Notes Placeholder 2"/>
          <p:cNvSpPr>
            <a:spLocks noGrp="1"/>
          </p:cNvSpPr>
          <p:nvPr>
            <p:ph type="body" idx="1"/>
          </p:nvPr>
        </p:nvSpPr>
        <p:spPr>
          <a:xfrm>
            <a:off x="701040" y="2746979"/>
            <a:ext cx="5608320" cy="418338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Thank you for your interest</a:t>
            </a:r>
            <a:r>
              <a:rPr lang="en-US" sz="1000" baseline="0" dirty="0" smtClean="0"/>
              <a:t> in learning more about selling LegalShield Business Solutions voluntary benefits and business services.  </a:t>
            </a:r>
            <a:endParaRPr lang="en-US" sz="1000" dirty="0" smtClean="0"/>
          </a:p>
          <a:p>
            <a:pPr algn="l"/>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EF0BAD-F335-4FD5-8C78-410A53891E8E}"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00399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be wondering, what are Business to Business sales?</a:t>
            </a:r>
          </a:p>
          <a:p>
            <a:endParaRPr lang="en-US" dirty="0" smtClean="0"/>
          </a:p>
          <a:p>
            <a:r>
              <a:rPr lang="en-US" dirty="0" smtClean="0"/>
              <a:t>Selling B2B means you are working</a:t>
            </a:r>
            <a:r>
              <a:rPr lang="en-US" baseline="0" dirty="0" smtClean="0"/>
              <a:t> with Business Owners, Human Resource Managers, Corporate executives or even Benefit Brokers and Insurance agents. </a:t>
            </a:r>
          </a:p>
          <a:p>
            <a:endParaRPr lang="en-US" baseline="0" dirty="0" smtClean="0"/>
          </a:p>
          <a:p>
            <a:r>
              <a:rPr lang="en-US" baseline="0" dirty="0" smtClean="0"/>
              <a:t>You would be selling </a:t>
            </a:r>
            <a:r>
              <a:rPr lang="en-US" u="sng" baseline="0" dirty="0" smtClean="0"/>
              <a:t>directly</a:t>
            </a:r>
            <a:r>
              <a:rPr lang="en-US" baseline="0" dirty="0" smtClean="0"/>
              <a:t> to Businesses, and when qualified, selling </a:t>
            </a:r>
            <a:r>
              <a:rPr lang="en-US" u="sng" baseline="0" dirty="0" smtClean="0"/>
              <a:t>through</a:t>
            </a:r>
            <a:r>
              <a:rPr lang="en-US" baseline="0" dirty="0" smtClean="0"/>
              <a:t> Brokers and Agents.  </a:t>
            </a:r>
          </a:p>
          <a:p>
            <a:endParaRPr lang="en-US" baseline="0" dirty="0" smtClean="0"/>
          </a:p>
          <a:p>
            <a:r>
              <a:rPr lang="en-US" baseline="0" dirty="0" smtClean="0"/>
              <a:t>Selling the Small Business Legal plan as well as selling LegalShield and IDShield as a voluntary benefit are the primary activities of a B2B seller.</a:t>
            </a:r>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55440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a:t>
            </a:r>
            <a:r>
              <a:rPr lang="en-US" dirty="0"/>
              <a:t>voluntary </a:t>
            </a:r>
            <a:r>
              <a:rPr lang="en-US" dirty="0" smtClean="0"/>
              <a:t>benefit</a:t>
            </a:r>
            <a:r>
              <a:rPr lang="en-US" baseline="0" dirty="0" smtClean="0"/>
              <a:t>s? </a:t>
            </a:r>
            <a:r>
              <a:rPr lang="en-US" baseline="0" dirty="0"/>
              <a:t>Quite simply, these </a:t>
            </a:r>
            <a:r>
              <a:rPr lang="en-US" sz="1200" b="0" i="0" kern="1200" dirty="0">
                <a:solidFill>
                  <a:schemeClr val="tx1"/>
                </a:solidFill>
                <a:effectLst/>
                <a:latin typeface="Arial"/>
                <a:ea typeface="Arial"/>
                <a:cs typeface="Arial"/>
              </a:rPr>
              <a:t>are products </a:t>
            </a:r>
            <a:r>
              <a:rPr lang="en-US" sz="1200" b="0" i="0" kern="1200" dirty="0" smtClean="0">
                <a:solidFill>
                  <a:schemeClr val="tx1"/>
                </a:solidFill>
                <a:effectLst/>
                <a:latin typeface="Arial"/>
                <a:ea typeface="Arial"/>
                <a:cs typeface="Arial"/>
              </a:rPr>
              <a:t>offered </a:t>
            </a:r>
            <a:r>
              <a:rPr lang="en-US" sz="1200" b="0" i="0" kern="1200" dirty="0">
                <a:solidFill>
                  <a:schemeClr val="tx1"/>
                </a:solidFill>
                <a:effectLst/>
                <a:latin typeface="Arial"/>
                <a:ea typeface="Arial"/>
                <a:cs typeface="Arial"/>
              </a:rPr>
              <a:t>through an employer but paid for partially or solely by </a:t>
            </a:r>
            <a:r>
              <a:rPr lang="en-US" sz="1200" b="0" i="0" kern="1200" dirty="0" smtClean="0">
                <a:solidFill>
                  <a:schemeClr val="tx1"/>
                </a:solidFill>
                <a:effectLst/>
                <a:latin typeface="Arial"/>
                <a:ea typeface="Arial"/>
                <a:cs typeface="Arial"/>
              </a:rPr>
              <a:t>employees </a:t>
            </a:r>
            <a:r>
              <a:rPr lang="en-US" sz="1200" b="0" i="0" kern="1200" dirty="0">
                <a:solidFill>
                  <a:schemeClr val="tx1"/>
                </a:solidFill>
                <a:effectLst/>
                <a:latin typeface="Arial"/>
                <a:ea typeface="Arial"/>
                <a:cs typeface="Arial"/>
              </a:rPr>
              <a:t>through payroll </a:t>
            </a:r>
            <a:r>
              <a:rPr lang="en-US" sz="1200" b="0" i="0" kern="1200" dirty="0" smtClean="0">
                <a:solidFill>
                  <a:schemeClr val="tx1"/>
                </a:solidFill>
                <a:effectLst/>
                <a:latin typeface="Arial"/>
                <a:ea typeface="Arial"/>
                <a:cs typeface="Arial"/>
              </a:rPr>
              <a:t>deduction.  </a:t>
            </a:r>
            <a:r>
              <a:rPr lang="en-US" sz="1200" b="0" i="0" kern="1200" dirty="0">
                <a:solidFill>
                  <a:schemeClr val="tx1"/>
                </a:solidFill>
                <a:effectLst/>
                <a:latin typeface="Arial"/>
                <a:ea typeface="Arial"/>
                <a:cs typeface="Arial"/>
              </a:rPr>
              <a:t>Companies</a:t>
            </a:r>
            <a:r>
              <a:rPr lang="en-US" sz="1200" b="0" i="0" kern="1200" baseline="0" dirty="0">
                <a:solidFill>
                  <a:schemeClr val="tx1"/>
                </a:solidFill>
                <a:effectLst/>
                <a:latin typeface="Arial"/>
                <a:ea typeface="Arial"/>
                <a:cs typeface="Arial"/>
              </a:rPr>
              <a:t> use voluntary benefits to attract and retain their work force.</a:t>
            </a:r>
          </a:p>
          <a:p>
            <a:endParaRPr lang="en-US" sz="1200" b="0" i="0" kern="1200" baseline="0" dirty="0">
              <a:solidFill>
                <a:schemeClr val="tx1"/>
              </a:solidFill>
              <a:effectLst/>
              <a:latin typeface="Arial"/>
              <a:cs typeface="Arial"/>
            </a:endParaRPr>
          </a:p>
          <a:p>
            <a:r>
              <a:rPr lang="en-US" sz="1200" b="0" i="0" kern="1200" baseline="0" dirty="0">
                <a:solidFill>
                  <a:schemeClr val="tx1"/>
                </a:solidFill>
                <a:effectLst/>
                <a:latin typeface="Arial"/>
                <a:cs typeface="Arial"/>
              </a:rPr>
              <a:t>Traditional voluntary benefits </a:t>
            </a:r>
            <a:r>
              <a:rPr lang="en-US" sz="1200" b="0" i="0" kern="1200" baseline="0" dirty="0" smtClean="0">
                <a:solidFill>
                  <a:schemeClr val="tx1"/>
                </a:solidFill>
                <a:effectLst/>
                <a:latin typeface="Arial"/>
                <a:cs typeface="Arial"/>
              </a:rPr>
              <a:t>include: </a:t>
            </a:r>
            <a:r>
              <a:rPr lang="en-US" sz="1800" dirty="0" smtClean="0"/>
              <a:t>Life/disability </a:t>
            </a:r>
            <a:r>
              <a:rPr lang="en-US" sz="1800" dirty="0"/>
              <a:t>insurance</a:t>
            </a:r>
          </a:p>
          <a:p>
            <a:pPr marL="731520" lvl="1" indent="-182880">
              <a:lnSpc>
                <a:spcPct val="100000"/>
              </a:lnSpc>
              <a:spcBef>
                <a:spcPts val="0"/>
              </a:spcBef>
            </a:pPr>
            <a:r>
              <a:rPr lang="en-US" sz="1800" dirty="0"/>
              <a:t>Dental insurance</a:t>
            </a:r>
          </a:p>
          <a:p>
            <a:pPr marL="731520" lvl="1" indent="-182880">
              <a:lnSpc>
                <a:spcPct val="100000"/>
              </a:lnSpc>
              <a:spcBef>
                <a:spcPts val="0"/>
              </a:spcBef>
            </a:pPr>
            <a:r>
              <a:rPr lang="en-US" sz="1800" dirty="0"/>
              <a:t>Vision </a:t>
            </a:r>
            <a:r>
              <a:rPr lang="en-US" sz="1800" dirty="0" smtClean="0"/>
              <a:t>insurance and</a:t>
            </a:r>
            <a:endParaRPr lang="en-US" sz="1800" dirty="0"/>
          </a:p>
          <a:p>
            <a:pPr marL="731520" lvl="1" indent="-182880">
              <a:lnSpc>
                <a:spcPct val="100000"/>
              </a:lnSpc>
              <a:spcBef>
                <a:spcPts val="0"/>
              </a:spcBef>
            </a:pPr>
            <a:r>
              <a:rPr lang="en-US" sz="1800" dirty="0"/>
              <a:t>Supplemental medical insurance</a:t>
            </a:r>
          </a:p>
          <a:p>
            <a:endParaRPr lang="en-US" dirty="0"/>
          </a:p>
          <a:p>
            <a:r>
              <a:rPr lang="en-US" dirty="0" smtClean="0"/>
              <a:t>Emerging </a:t>
            </a:r>
            <a:r>
              <a:rPr lang="en-US" dirty="0"/>
              <a:t>voluntary benefits include:</a:t>
            </a:r>
          </a:p>
          <a:p>
            <a:pPr marL="731520" lvl="1" indent="-182880">
              <a:lnSpc>
                <a:spcPts val="1940"/>
              </a:lnSpc>
              <a:spcBef>
                <a:spcPts val="0"/>
              </a:spcBef>
            </a:pPr>
            <a:r>
              <a:rPr lang="en-US" sz="1800" dirty="0" smtClean="0"/>
              <a:t>Health, wellness and lifestyle benefits,</a:t>
            </a:r>
            <a:r>
              <a:rPr lang="en-US" sz="1800" baseline="0" dirty="0" smtClean="0"/>
              <a:t> like pet insurance and student loan assistance.</a:t>
            </a:r>
            <a:endParaRPr lang="en-US" sz="1800" dirty="0" smtClean="0"/>
          </a:p>
          <a:p>
            <a:pPr marL="731520" lvl="1" indent="-182880">
              <a:lnSpc>
                <a:spcPts val="1940"/>
              </a:lnSpc>
              <a:spcBef>
                <a:spcPts val="0"/>
              </a:spcBef>
            </a:pPr>
            <a:r>
              <a:rPr lang="en-US" sz="1800" b="0" dirty="0" smtClean="0"/>
              <a:t>And Legal </a:t>
            </a:r>
            <a:r>
              <a:rPr lang="en-US" sz="1800" b="0" dirty="0"/>
              <a:t>and identity</a:t>
            </a:r>
            <a:r>
              <a:rPr lang="en-US" sz="1800" b="0" baseline="0" dirty="0"/>
              <a:t> theft protection</a:t>
            </a:r>
            <a:r>
              <a:rPr lang="en-US" sz="1800" b="0" baseline="0" dirty="0" smtClean="0"/>
              <a:t>, which is what we offer at LegalShield</a:t>
            </a:r>
            <a:r>
              <a:rPr lang="en-US" sz="1800" b="0" baseline="0" dirty="0"/>
              <a:t>. </a:t>
            </a:r>
            <a:endParaRPr lang="en-US" sz="1800" b="0" baseline="0" dirty="0" smtClean="0"/>
          </a:p>
          <a:p>
            <a:pPr marL="731520" lvl="1" indent="-182880">
              <a:lnSpc>
                <a:spcPts val="1940"/>
              </a:lnSpc>
              <a:spcBef>
                <a:spcPts val="0"/>
              </a:spcBef>
            </a:pPr>
            <a:endParaRPr lang="en-US" sz="1800" b="0" baseline="0" dirty="0" smtClean="0"/>
          </a:p>
          <a:p>
            <a:pPr marL="731520" lvl="1" indent="-182880">
              <a:lnSpc>
                <a:spcPts val="1940"/>
              </a:lnSpc>
              <a:spcBef>
                <a:spcPts val="0"/>
              </a:spcBef>
            </a:pPr>
            <a:r>
              <a:rPr lang="en-US" sz="1800" b="0" baseline="0" dirty="0" smtClean="0"/>
              <a:t>Lets look a little closer at the services</a:t>
            </a:r>
            <a:endParaRPr lang="en-US" sz="1800" b="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8973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There are many</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reasons individuals and families should use a lawyer</a:t>
            </a:r>
            <a:r>
              <a:rPr lang="en-US" sz="1200" b="0" i="0" kern="1200" baseline="0" dirty="0">
                <a:solidFill>
                  <a:schemeClr val="tx1"/>
                </a:solidFill>
                <a:effectLst/>
                <a:latin typeface="Arial"/>
                <a:ea typeface="Arial"/>
                <a:cs typeface="Arial"/>
              </a:rPr>
              <a:t> in their day to day lives.</a:t>
            </a:r>
            <a:endParaRPr lang="en-US" sz="1200" b="0" i="0" kern="1200" dirty="0">
              <a:solidFill>
                <a:schemeClr val="tx1"/>
              </a:solidFill>
              <a:effectLst/>
              <a:latin typeface="Arial"/>
              <a:ea typeface="Arial"/>
              <a:cs typeface="Arial"/>
            </a:endParaRPr>
          </a:p>
          <a:p>
            <a:pPr marL="0" indent="0">
              <a:buFont typeface="+mj-lt"/>
              <a:buNone/>
            </a:pPr>
            <a:endParaRPr lang="en-US" sz="1200" b="0" i="0" kern="1200" dirty="0">
              <a:solidFill>
                <a:schemeClr val="tx1"/>
              </a:solidFill>
              <a:effectLst/>
              <a:latin typeface="Arial"/>
              <a:ea typeface="Arial"/>
              <a:cs typeface="Arial"/>
            </a:endParaRPr>
          </a:p>
          <a:p>
            <a:pPr marL="0" indent="0">
              <a:buFont typeface="+mj-lt"/>
              <a:buNone/>
            </a:pPr>
            <a:r>
              <a:rPr lang="en-US" sz="1200" b="0" i="0" kern="1200" dirty="0">
                <a:solidFill>
                  <a:schemeClr val="tx1"/>
                </a:solidFill>
                <a:effectLst/>
                <a:latin typeface="Arial"/>
                <a:ea typeface="Arial"/>
                <a:cs typeface="Arial"/>
              </a:rPr>
              <a:t>Some of the most common uses of the LegalShield plan include consultation on: </a:t>
            </a:r>
          </a:p>
          <a:p>
            <a:pPr marL="0" indent="0">
              <a:buFont typeface="+mj-lt"/>
              <a:buNone/>
            </a:pPr>
            <a:r>
              <a:rPr lang="en-US" sz="1200" b="0" i="0" kern="1200" baseline="0" dirty="0">
                <a:solidFill>
                  <a:schemeClr val="tx1"/>
                </a:solidFill>
                <a:effectLst/>
                <a:latin typeface="Arial"/>
                <a:ea typeface="Arial"/>
                <a:cs typeface="Arial"/>
              </a:rPr>
              <a:t>X estate planning-- including your will and Powers of Attorney for Personal Care and Property,</a:t>
            </a:r>
          </a:p>
          <a:p>
            <a:pPr marL="0" indent="0">
              <a:buFont typeface="+mj-lt"/>
              <a:buNone/>
            </a:pPr>
            <a:r>
              <a:rPr lang="en-US" sz="1200" b="0" i="0" kern="1200" baseline="0" dirty="0">
                <a:solidFill>
                  <a:schemeClr val="tx1"/>
                </a:solidFill>
                <a:effectLst/>
                <a:latin typeface="Arial"/>
                <a:ea typeface="Arial"/>
                <a:cs typeface="Arial"/>
              </a:rPr>
              <a:t>X contract review, and  </a:t>
            </a:r>
          </a:p>
          <a:p>
            <a:pPr marL="0" marR="0" indent="0" algn="l" defTabSz="914400" rtl="0" eaLnBrk="0" fontAlgn="base" latinLnBrk="0" hangingPunct="0">
              <a:lnSpc>
                <a:spcPct val="100000"/>
              </a:lnSpc>
              <a:spcBef>
                <a:spcPct val="30000"/>
              </a:spcBef>
              <a:spcAft>
                <a:spcPct val="0"/>
              </a:spcAft>
              <a:buClrTx/>
              <a:buSzTx/>
              <a:buFont typeface="+mj-lt"/>
              <a:buNone/>
              <a:tabLst/>
              <a:defRPr/>
            </a:pPr>
            <a:r>
              <a:rPr lang="en-US" sz="1200" b="0" i="0" kern="1200" dirty="0">
                <a:solidFill>
                  <a:schemeClr val="tx1"/>
                </a:solidFill>
                <a:effectLst/>
                <a:latin typeface="Arial"/>
                <a:ea typeface="Arial"/>
                <a:cs typeface="Arial"/>
              </a:rPr>
              <a:t>X traffic related issues</a:t>
            </a:r>
            <a:r>
              <a:rPr lang="en-US" sz="1200" b="0" i="0" kern="1200" baseline="0" dirty="0">
                <a:solidFill>
                  <a:schemeClr val="tx1"/>
                </a:solidFill>
                <a:effectLst/>
                <a:latin typeface="Arial"/>
                <a:ea typeface="Arial"/>
                <a:cs typeface="Arial"/>
              </a:rPr>
              <a:t>,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Additionally, members can call their provider firm for </a:t>
            </a:r>
          </a:p>
          <a:p>
            <a:pPr marL="0" indent="0">
              <a:buFont typeface="+mj-lt"/>
              <a:buNone/>
            </a:pPr>
            <a:r>
              <a:rPr lang="en-US" sz="1200" b="0" i="0" kern="1200" baseline="0" dirty="0">
                <a:solidFill>
                  <a:schemeClr val="tx1"/>
                </a:solidFill>
                <a:effectLst/>
                <a:latin typeface="Arial"/>
                <a:ea typeface="Arial"/>
                <a:cs typeface="Arial"/>
              </a:rPr>
              <a:t> legal advice on an unlimited number of personal issues!</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With LegalShield, members receive timely advice at a fraction of the cost of a lawyer’s hourly rate for covered services.  </a:t>
            </a:r>
          </a:p>
          <a:p>
            <a:pPr marL="0" indent="0">
              <a:buFont typeface="+mj-lt"/>
              <a:buNone/>
            </a:pPr>
            <a:endParaRPr lang="en-US" sz="1200" b="0" i="0" kern="1200" baseline="0" dirty="0">
              <a:solidFill>
                <a:schemeClr val="tx1"/>
              </a:solidFill>
              <a:effectLst/>
              <a:latin typeface="Arial"/>
              <a:ea typeface="Arial"/>
              <a:cs typeface="Arial"/>
            </a:endParaRPr>
          </a:p>
          <a:p>
            <a:pPr marL="0" indent="0">
              <a:buFont typeface="+mj-lt"/>
              <a:buNone/>
            </a:pPr>
            <a:r>
              <a:rPr lang="en-US" sz="1200" b="0" i="0" kern="1200" baseline="0" dirty="0">
                <a:solidFill>
                  <a:schemeClr val="tx1"/>
                </a:solidFill>
                <a:effectLst/>
                <a:latin typeface="Arial"/>
                <a:ea typeface="Arial"/>
                <a:cs typeface="Arial"/>
              </a:rPr>
              <a:t>X LegalShield group legal plans start at $18.50 per 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8408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IDShield  gives members unlimited consultation of many aspects of their identity, including: </a:t>
            </a:r>
            <a:r>
              <a:rPr lang="en-US" sz="1200" b="1" i="0" kern="1200" baseline="0" dirty="0">
                <a:solidFill>
                  <a:srgbClr val="FF0000"/>
                </a:solidFill>
                <a:effectLst/>
                <a:latin typeface="Arial"/>
                <a:ea typeface="Arial"/>
                <a:cs typeface="Arial"/>
              </a:rPr>
              <a:t>Social Insurance number</a:t>
            </a:r>
            <a:r>
              <a:rPr lang="en-US" sz="1200" b="0" i="0" kern="1200" baseline="0" dirty="0">
                <a:solidFill>
                  <a:schemeClr val="tx1"/>
                </a:solidFill>
                <a:effectLst/>
                <a:latin typeface="Arial"/>
                <a:ea typeface="Arial"/>
                <a:cs typeface="Arial"/>
              </a:rPr>
              <a:t>, </a:t>
            </a:r>
            <a:r>
              <a:rPr lang="en-US" sz="1200" b="0" i="0" kern="1200" dirty="0">
                <a:solidFill>
                  <a:schemeClr val="tx1"/>
                </a:solidFill>
                <a:effectLst/>
                <a:latin typeface="Arial"/>
                <a:ea typeface="Arial"/>
                <a:cs typeface="Arial"/>
              </a:rPr>
              <a:t>driver’s license, passport, credit cards, bank accounts and more.</a:t>
            </a:r>
            <a:r>
              <a:rPr lang="en-US" sz="1200" b="0" i="0" kern="1200" baseline="0" dirty="0">
                <a:solidFill>
                  <a:schemeClr val="tx1"/>
                </a:solidFill>
                <a:effectLst/>
                <a:latin typeface="Arial"/>
                <a:ea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We’ll help you obtain a copy of your current credit disclosure at no extra charge and provide consultation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a:solidFill>
                  <a:schemeClr val="tx1"/>
                </a:solidFill>
                <a:effectLst/>
                <a:latin typeface="Arial"/>
                <a:ea typeface="Arial"/>
                <a:cs typeface="Arial"/>
              </a:rPr>
              <a:t>In the event the member’s identity is compromised, </a:t>
            </a:r>
            <a:r>
              <a:rPr lang="en-US" sz="1200" b="0" i="0" kern="1200" dirty="0">
                <a:solidFill>
                  <a:schemeClr val="tx1"/>
                </a:solidFill>
                <a:effectLst/>
                <a:latin typeface="Arial"/>
                <a:ea typeface="Arial"/>
                <a:cs typeface="Arial"/>
              </a:rPr>
              <a:t>a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licensed private investigator will work to uncover evidence,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dirty="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a:solidFill>
                  <a:schemeClr val="tx1"/>
                </a:solidFill>
                <a:effectLst/>
                <a:latin typeface="Arial"/>
                <a:ea typeface="Arial"/>
                <a:cs typeface="Arial"/>
              </a:rPr>
              <a:t>restore the member’s identity, and clear the record back to its pre-theft status.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r>
              <a:rPr lang="en-US" dirty="0"/>
              <a:t>IDShield Group Plans start at</a:t>
            </a:r>
            <a:r>
              <a:rPr lang="en-US" strike="noStrike" dirty="0"/>
              <a:t> $9.95 a </a:t>
            </a:r>
            <a:r>
              <a:rPr lang="en-US" dirty="0"/>
              <a:t>month</a:t>
            </a:r>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42364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Companies with 100 or fewer employees run their businesses more efficiently with our Small Business Legal plan.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As part of the membership, business owners with up to 5 authorized users can access timely legal advice on everyday matters.  Small Businesses appreciate that they can pick up the phone, call their provider firm, and ask questions without worrying about  an outrageous bill at the end.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Debt collection letters, vendor disputes,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contract review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consultation on human resource matters such as worker’s compensation issues, and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kern="0"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kern="0" baseline="0" dirty="0"/>
              <a:t>employee hiring and firing are just part of what’s covered.  This gives small businesses legal tools they need to manage their finances and employees with confidence.</a:t>
            </a:r>
          </a:p>
          <a:p>
            <a:endParaRPr lang="en-US" dirty="0"/>
          </a:p>
          <a:p>
            <a:pPr marL="0" indent="0">
              <a:buFont typeface="+mj-lt"/>
              <a:buNone/>
            </a:pPr>
            <a:r>
              <a:rPr lang="en-US" dirty="0"/>
              <a:t>LegalShield offers a suite of small business plans ranging from </a:t>
            </a:r>
            <a:r>
              <a:rPr lang="en-US" baseline="0" dirty="0"/>
              <a:t>$49 to $175 per month</a:t>
            </a:r>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695037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makes us different? </a:t>
            </a:r>
            <a:r>
              <a:rPr lang="en-US" sz="1200" kern="1200" dirty="0">
                <a:solidFill>
                  <a:schemeClr val="tx1"/>
                </a:solidFill>
                <a:effectLst/>
                <a:latin typeface="Arial"/>
                <a:ea typeface="Arial"/>
                <a:cs typeface="Arial"/>
              </a:rPr>
              <a:t>LegalShield is unlike any other legal service plan provider. We are not a referral service nor a directory of lawyers. We take the guess work out of finding the right attorney to fit our members’ legal needs. Our members have access to an unmatched network of dedicated law firms in 49 states and four Canadian provinces, and through our collective purchasing power, we are these law firms’ biggest client. </a:t>
            </a:r>
            <a:endParaRPr lang="en-US" sz="1200" kern="1200" baseline="0" dirty="0">
              <a:solidFill>
                <a:schemeClr val="tx1"/>
              </a:solidFill>
              <a:effectLst/>
              <a:latin typeface="Arial"/>
              <a:ea typeface="Arial"/>
              <a:cs typeface="Arial"/>
            </a:endParaRPr>
          </a:p>
          <a:p>
            <a:endParaRPr lang="en-US" sz="1200" kern="1200" baseline="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dedicated network of seasoned lawyers, with an average of 21 years experience, is carefully vetted and </a:t>
            </a:r>
          </a:p>
          <a:p>
            <a:r>
              <a:rPr lang="en-US" sz="1200" kern="1200" dirty="0">
                <a:solidFill>
                  <a:schemeClr val="tx1"/>
                </a:solidFill>
                <a:effectLst/>
                <a:latin typeface="Arial"/>
                <a:ea typeface="Arial"/>
                <a:cs typeface="Arial"/>
              </a:rPr>
              <a:t>monitored to ensure quality, outstanding service is provided to our members. </a:t>
            </a:r>
          </a:p>
          <a:p>
            <a:endParaRPr lang="en-US" sz="1200" kern="1200" dirty="0">
              <a:solidFill>
                <a:schemeClr val="tx1"/>
              </a:solidFill>
              <a:effectLst/>
              <a:latin typeface="Arial"/>
              <a:ea typeface="Arial"/>
              <a:cs typeface="Arial"/>
            </a:endParaRPr>
          </a:p>
          <a:p>
            <a:r>
              <a:rPr lang="en-US" sz="1200" kern="1200" dirty="0">
                <a:solidFill>
                  <a:schemeClr val="tx1"/>
                </a:solidFill>
                <a:effectLst/>
                <a:latin typeface="Arial"/>
                <a:ea typeface="Arial"/>
                <a:cs typeface="Arial"/>
              </a:rPr>
              <a:t>Our plans provide a wide spectrum of legal services to help our members traverse their legal needs, from the trivial to the traumatic,</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include a 24/7 emergency hotline for covered issues.</a:t>
            </a:r>
          </a:p>
          <a:p>
            <a:endParaRPr lang="en-US" baseline="0" dirty="0"/>
          </a:p>
          <a:p>
            <a:r>
              <a:rPr lang="en-US" baseline="0" dirty="0"/>
              <a:t>Our identity theft services and consultations are conducted by licensed private investigators.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And, you can Use the apps for easy access to your Provider Law Firm and Licensed private investigator!</a:t>
            </a:r>
          </a:p>
          <a:p>
            <a:endParaRPr lang="en-US" dirty="0"/>
          </a:p>
          <a:p>
            <a:endParaRPr lang="en-US" baseline="0"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15</a:t>
            </a:fld>
            <a:endParaRPr lang="en-US" dirty="0"/>
          </a:p>
        </p:txBody>
      </p:sp>
    </p:spTree>
    <p:extLst>
      <p:ext uri="{BB962C8B-B14F-4D97-AF65-F5344CB8AC3E}">
        <p14:creationId xmlns:p14="http://schemas.microsoft.com/office/powerpoint/2010/main" val="159664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US" dirty="0"/>
              <a:t>You may ask, is there a market for</a:t>
            </a:r>
            <a:r>
              <a:rPr lang="en-US" baseline="0" dirty="0"/>
              <a:t> these services?</a:t>
            </a:r>
            <a:r>
              <a:rPr lang="en-US" dirty="0"/>
              <a:t>.</a:t>
            </a:r>
            <a:r>
              <a:rPr lang="en-US" baseline="0" dirty="0"/>
              <a:t> </a:t>
            </a:r>
          </a:p>
          <a:p>
            <a:pPr>
              <a:spcAft>
                <a:spcPts val="600"/>
              </a:spcAft>
            </a:pPr>
            <a:endParaRPr lang="en-US" baseline="0" dirty="0"/>
          </a:p>
          <a:p>
            <a:pPr>
              <a:spcAft>
                <a:spcPts val="600"/>
              </a:spcAft>
            </a:pPr>
            <a:r>
              <a:rPr lang="en-US" dirty="0"/>
              <a:t>Studies show that Nearly </a:t>
            </a:r>
            <a:r>
              <a:rPr lang="en-US" dirty="0">
                <a:solidFill>
                  <a:srgbClr val="E6942C"/>
                </a:solidFill>
              </a:rPr>
              <a:t>90%</a:t>
            </a:r>
            <a:r>
              <a:rPr lang="en-US" dirty="0"/>
              <a:t> of </a:t>
            </a:r>
            <a:r>
              <a:rPr lang="en-US" b="0" dirty="0"/>
              <a:t>North</a:t>
            </a:r>
            <a:r>
              <a:rPr lang="en-US" dirty="0"/>
              <a:t> Americans say they </a:t>
            </a:r>
            <a:r>
              <a:rPr lang="en-US" dirty="0">
                <a:solidFill>
                  <a:srgbClr val="E6942C"/>
                </a:solidFill>
              </a:rPr>
              <a:t>do not have any form of legal insurance </a:t>
            </a:r>
            <a:r>
              <a:rPr lang="en-US" dirty="0"/>
              <a:t>or legal protection service.  However, m</a:t>
            </a:r>
            <a:r>
              <a:rPr lang="en-US" baseline="0" dirty="0"/>
              <a:t>ore</a:t>
            </a:r>
            <a:r>
              <a:rPr lang="en-US" dirty="0"/>
              <a:t> than </a:t>
            </a:r>
          </a:p>
          <a:p>
            <a:pPr>
              <a:spcAft>
                <a:spcPts val="600"/>
              </a:spcAft>
            </a:pPr>
            <a:endParaRPr lang="en-US" dirty="0">
              <a:solidFill>
                <a:srgbClr val="E6942C"/>
              </a:solidFill>
            </a:endParaRPr>
          </a:p>
          <a:p>
            <a:pPr>
              <a:spcAft>
                <a:spcPts val="600"/>
              </a:spcAft>
            </a:pPr>
            <a:r>
              <a:rPr lang="en-US" dirty="0">
                <a:solidFill>
                  <a:srgbClr val="E6942C"/>
                </a:solidFill>
              </a:rPr>
              <a:t>60%</a:t>
            </a:r>
            <a:r>
              <a:rPr lang="en-US" dirty="0"/>
              <a:t> reported they would be </a:t>
            </a:r>
            <a:r>
              <a:rPr lang="en-US" dirty="0">
                <a:solidFill>
                  <a:srgbClr val="E6942C"/>
                </a:solidFill>
              </a:rPr>
              <a:t>interested in purchasing</a:t>
            </a:r>
            <a:r>
              <a:rPr lang="en-US" dirty="0"/>
              <a:t> legal protection.</a:t>
            </a:r>
          </a:p>
          <a:p>
            <a:pPr>
              <a:spcAft>
                <a:spcPts val="600"/>
              </a:spcAft>
            </a:pPr>
            <a:endParaRPr lang="en-US" dirty="0"/>
          </a:p>
          <a:p>
            <a:pPr marL="0" marR="0" indent="0" algn="l" defTabSz="914400" rtl="0" eaLnBrk="0" fontAlgn="base" latinLnBrk="0" hangingPunct="0">
              <a:lnSpc>
                <a:spcPct val="100000"/>
              </a:lnSpc>
              <a:spcBef>
                <a:spcPct val="30000"/>
              </a:spcBef>
              <a:spcAft>
                <a:spcPts val="600"/>
              </a:spcAft>
              <a:buClrTx/>
              <a:buSzTx/>
              <a:buFontTx/>
              <a:buNone/>
              <a:tabLst/>
              <a:defRPr/>
            </a:pPr>
            <a:r>
              <a:rPr lang="en-US" dirty="0"/>
              <a:t>In addition, identity theft is repeatedly </a:t>
            </a:r>
            <a:r>
              <a:rPr lang="en-US" dirty="0">
                <a:solidFill>
                  <a:srgbClr val="E6942C"/>
                </a:solidFill>
              </a:rPr>
              <a:t>the #1 consumer complaint</a:t>
            </a:r>
            <a:r>
              <a:rPr lang="en-US" dirty="0"/>
              <a:t> category in North America</a:t>
            </a:r>
            <a:endParaRPr lang="en-US" b="1" dirty="0">
              <a:solidFill>
                <a:srgbClr val="E6942C"/>
              </a:solidFill>
            </a:endParaRPr>
          </a:p>
          <a:p>
            <a:pPr>
              <a:spcAft>
                <a:spcPts val="600"/>
              </a:spcAft>
            </a:pPr>
            <a:endParaRPr lang="en-US" dirty="0">
              <a:solidFill>
                <a:srgbClr val="E6942C"/>
              </a:solidFill>
            </a:endParaRPr>
          </a:p>
          <a:p>
            <a:pPr>
              <a:spcAft>
                <a:spcPts val="600"/>
              </a:spcAft>
            </a:pPr>
            <a:r>
              <a:rPr lang="en-US" dirty="0">
                <a:solidFill>
                  <a:srgbClr val="E6942C"/>
                </a:solidFill>
              </a:rPr>
              <a:t>That means…</a:t>
            </a:r>
            <a:r>
              <a:rPr lang="en-US" baseline="0" dirty="0">
                <a:solidFill>
                  <a:srgbClr val="E6942C"/>
                </a:solidFill>
              </a:rPr>
              <a:t> a lot of opportunity!</a:t>
            </a:r>
            <a:endParaRPr lang="en-US" dirty="0">
              <a:solidFill>
                <a:srgbClr val="E6942C"/>
              </a:solidFill>
            </a:endParaRPr>
          </a:p>
        </p:txBody>
      </p:sp>
      <p:sp>
        <p:nvSpPr>
          <p:cNvPr id="4" name="Slide Number Placeholder 3"/>
          <p:cNvSpPr>
            <a:spLocks noGrp="1"/>
          </p:cNvSpPr>
          <p:nvPr>
            <p:ph type="sldNum" sz="quarter" idx="10"/>
          </p:nvPr>
        </p:nvSpPr>
        <p:spPr/>
        <p:txBody>
          <a:bodyPr/>
          <a:lstStyle/>
          <a:p>
            <a:fld id="{CCEF0BAD-F335-4FD5-8C78-410A53891E8E}" type="slidenum">
              <a:rPr lang="en-US" smtClean="0"/>
              <a:t>16</a:t>
            </a:fld>
            <a:endParaRPr lang="en-US" dirty="0"/>
          </a:p>
        </p:txBody>
      </p:sp>
    </p:spTree>
    <p:extLst>
      <p:ext uri="{BB962C8B-B14F-4D97-AF65-F5344CB8AC3E}">
        <p14:creationId xmlns:p14="http://schemas.microsoft.com/office/powerpoint/2010/main" val="482197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8872" indent="-118872">
              <a:lnSpc>
                <a:spcPts val="1440"/>
              </a:lnSpc>
              <a:spcBef>
                <a:spcPts val="300"/>
              </a:spcBef>
            </a:pPr>
            <a:r>
              <a:rPr lang="en-US" sz="1200" dirty="0">
                <a:latin typeface="Arial Black"/>
                <a:cs typeface="Arial Black"/>
              </a:rPr>
              <a:t/>
            </a:r>
            <a:br>
              <a:rPr lang="en-US" sz="1200" dirty="0">
                <a:latin typeface="Arial Black"/>
                <a:cs typeface="Arial Black"/>
              </a:rPr>
            </a:br>
            <a:endParaRPr lang="en-US" sz="1200" dirty="0">
              <a:latin typeface="Arial Black"/>
              <a:cs typeface="Arial Black"/>
            </a:endParaRPr>
          </a:p>
          <a:p>
            <a:r>
              <a:rPr lang="en-US" dirty="0" smtClean="0"/>
              <a:t>As noted earlier, LegalShield </a:t>
            </a:r>
            <a:r>
              <a:rPr lang="en-US" dirty="0"/>
              <a:t>sells to companies</a:t>
            </a:r>
            <a:r>
              <a:rPr lang="en-US" baseline="0" dirty="0"/>
              <a:t> across </a:t>
            </a:r>
            <a:r>
              <a:rPr lang="en-US" baseline="0" dirty="0" smtClean="0"/>
              <a:t>all industries and sizes—from </a:t>
            </a:r>
            <a:r>
              <a:rPr lang="en-US" baseline="0" dirty="0"/>
              <a:t>home-based sole </a:t>
            </a:r>
            <a:r>
              <a:rPr lang="en-US" baseline="0" dirty="0" smtClean="0"/>
              <a:t>proprietors, </a:t>
            </a:r>
            <a:r>
              <a:rPr lang="en-US" baseline="0" dirty="0"/>
              <a:t>to the Fortune 500.  </a:t>
            </a:r>
          </a:p>
          <a:p>
            <a:r>
              <a:rPr lang="en-US" baseline="0" dirty="0" smtClean="0"/>
              <a:t>However</a:t>
            </a:r>
            <a:r>
              <a:rPr lang="en-US" baseline="0" dirty="0"/>
              <a:t>, </a:t>
            </a:r>
            <a:r>
              <a:rPr lang="en-US" baseline="0" dirty="0" smtClean="0"/>
              <a:t>we </a:t>
            </a:r>
            <a:r>
              <a:rPr lang="en-US" baseline="0" dirty="0"/>
              <a:t>have a unique value proposition </a:t>
            </a:r>
            <a:r>
              <a:rPr lang="en-US" baseline="0" dirty="0" smtClean="0"/>
              <a:t>for </a:t>
            </a:r>
            <a:r>
              <a:rPr lang="en-US" baseline="0" dirty="0"/>
              <a:t>small businesses with </a:t>
            </a:r>
            <a:r>
              <a:rPr lang="en-US" baseline="0" dirty="0" smtClean="0"/>
              <a:t>100 or fewer </a:t>
            </a:r>
            <a:r>
              <a:rPr lang="en-US" baseline="0" dirty="0"/>
              <a:t>employees.  </a:t>
            </a:r>
            <a:endParaRPr lang="en-US" baseline="0" dirty="0" smtClean="0"/>
          </a:p>
          <a:p>
            <a:endParaRPr lang="en-US" baseline="0" dirty="0" smtClean="0"/>
          </a:p>
          <a:p>
            <a:r>
              <a:rPr lang="en-US" baseline="0" dirty="0" smtClean="0"/>
              <a:t>There </a:t>
            </a:r>
            <a:r>
              <a:rPr lang="en-US" baseline="0" dirty="0"/>
              <a:t>are 5.7 million of these </a:t>
            </a:r>
            <a:r>
              <a:rPr lang="en-US" baseline="0" dirty="0" smtClean="0"/>
              <a:t>companies, </a:t>
            </a:r>
          </a:p>
          <a:p>
            <a:r>
              <a:rPr lang="en-US" baseline="0" dirty="0" smtClean="0"/>
              <a:t>employing </a:t>
            </a:r>
            <a:r>
              <a:rPr lang="en-US" baseline="0" dirty="0"/>
              <a:t>120 million </a:t>
            </a:r>
            <a:r>
              <a:rPr lang="en-US" baseline="0" dirty="0" smtClean="0"/>
              <a:t>workers</a:t>
            </a:r>
            <a:r>
              <a:rPr lang="en-US" baseline="0" dirty="0"/>
              <a:t>.  In addition, </a:t>
            </a:r>
            <a:endParaRPr lang="en-US" baseline="0" dirty="0" smtClean="0"/>
          </a:p>
          <a:p>
            <a:r>
              <a:rPr lang="en-US" baseline="0" dirty="0" smtClean="0"/>
              <a:t>543,000 </a:t>
            </a:r>
            <a:r>
              <a:rPr lang="en-US" baseline="0" dirty="0"/>
              <a:t>new </a:t>
            </a:r>
            <a:r>
              <a:rPr lang="en-US" baseline="0" dirty="0" smtClean="0"/>
              <a:t>businesses </a:t>
            </a:r>
            <a:r>
              <a:rPr lang="en-US" baseline="0" dirty="0"/>
              <a:t>are started every month!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market is ready! Selling LegalShield and IDShield gives you an unprecedented opportunity in the business to business segment.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7040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Why do companies want LegalShield and IDShield for their employees?</a:t>
            </a:r>
          </a:p>
          <a:p>
            <a:pPr marL="0" indent="0">
              <a:lnSpc>
                <a:spcPts val="1940"/>
              </a:lnSpc>
              <a:spcBef>
                <a:spcPts val="400"/>
              </a:spcBef>
              <a:spcAft>
                <a:spcPts val="600"/>
              </a:spcAft>
              <a:buNone/>
            </a:pPr>
            <a:endParaRPr lang="en-US" b="1" dirty="0" smtClean="0"/>
          </a:p>
          <a:p>
            <a:pPr marL="182880" indent="-182880">
              <a:lnSpc>
                <a:spcPts val="1940"/>
              </a:lnSpc>
              <a:spcBef>
                <a:spcPts val="400"/>
              </a:spcBef>
              <a:spcAft>
                <a:spcPts val="600"/>
              </a:spcAft>
            </a:pPr>
            <a:r>
              <a:rPr lang="en-US" sz="1200" dirty="0" smtClean="0"/>
              <a:t>Well,</a:t>
            </a:r>
            <a:r>
              <a:rPr lang="en-US" sz="1200" baseline="0" dirty="0" smtClean="0"/>
              <a:t> </a:t>
            </a:r>
            <a:r>
              <a:rPr lang="en-US" sz="1200" dirty="0" smtClean="0"/>
              <a:t>Companies with better benefits have less turnover</a:t>
            </a:r>
            <a:r>
              <a:rPr lang="en-US" sz="1200" baseline="0" dirty="0" smtClean="0"/>
              <a:t> and</a:t>
            </a:r>
            <a:r>
              <a:rPr lang="en-US" sz="1200" dirty="0" smtClean="0"/>
              <a:t> higher productivity</a:t>
            </a:r>
          </a:p>
          <a:p>
            <a:pPr marL="182880" indent="-182880">
              <a:lnSpc>
                <a:spcPts val="1940"/>
              </a:lnSpc>
              <a:spcBef>
                <a:spcPts val="400"/>
              </a:spcBef>
              <a:spcAft>
                <a:spcPts val="600"/>
              </a:spcAft>
            </a:pPr>
            <a:r>
              <a:rPr lang="en-US" sz="1200" dirty="0" smtClean="0"/>
              <a:t>They can Attract and retain employees, without having to incur additional costs</a:t>
            </a:r>
          </a:p>
          <a:p>
            <a:pPr marL="182880" indent="-182880">
              <a:lnSpc>
                <a:spcPts val="1940"/>
              </a:lnSpc>
              <a:spcBef>
                <a:spcPts val="400"/>
              </a:spcBef>
              <a:spcAft>
                <a:spcPts val="600"/>
              </a:spcAft>
            </a:pPr>
            <a:r>
              <a:rPr lang="en-US" sz="1200" dirty="0" smtClean="0"/>
              <a:t>And studies have shown that when employees have access</a:t>
            </a:r>
            <a:r>
              <a:rPr lang="en-US" sz="1200" baseline="0" dirty="0" smtClean="0"/>
              <a:t> to </a:t>
            </a:r>
            <a:r>
              <a:rPr lang="en-US" sz="1200" dirty="0" smtClean="0"/>
              <a:t>legal</a:t>
            </a:r>
            <a:r>
              <a:rPr lang="en-US" sz="1200" baseline="0" dirty="0" smtClean="0"/>
              <a:t> and identity theft protection services  it r</a:t>
            </a:r>
            <a:r>
              <a:rPr lang="en-US" sz="1200" dirty="0" smtClean="0"/>
              <a:t>educes absenteeism</a:t>
            </a:r>
            <a:r>
              <a:rPr lang="en-US" sz="1200" baseline="0" dirty="0" smtClean="0"/>
              <a:t> and </a:t>
            </a:r>
            <a:r>
              <a:rPr lang="en-US" sz="1200" dirty="0" smtClean="0"/>
              <a:t>increases productivity.</a:t>
            </a:r>
          </a:p>
          <a:p>
            <a:pPr marL="0" indent="0">
              <a:lnSpc>
                <a:spcPts val="1940"/>
              </a:lnSpc>
              <a:spcBef>
                <a:spcPts val="400"/>
              </a:spcBef>
              <a:spcAft>
                <a:spcPts val="600"/>
              </a:spcAft>
              <a:buNone/>
            </a:pPr>
            <a:endParaRPr lang="en-US" b="1" dirty="0" smtClean="0"/>
          </a:p>
          <a:p>
            <a:pPr marL="0" indent="0">
              <a:lnSpc>
                <a:spcPts val="1940"/>
              </a:lnSpc>
              <a:spcBef>
                <a:spcPts val="400"/>
              </a:spcBef>
              <a:spcAft>
                <a:spcPts val="600"/>
              </a:spcAft>
              <a:buNone/>
            </a:pPr>
            <a:endParaRPr lang="en-US" b="1" dirty="0" smtClean="0"/>
          </a:p>
          <a:p>
            <a:pPr marL="182880" marR="0" indent="-182880" algn="l" defTabSz="914400" rtl="0" eaLnBrk="0" fontAlgn="base" latinLnBrk="0" hangingPunct="0">
              <a:lnSpc>
                <a:spcPts val="1940"/>
              </a:lnSpc>
              <a:spcBef>
                <a:spcPts val="400"/>
              </a:spcBef>
              <a:spcAft>
                <a:spcPts val="600"/>
              </a:spcAft>
              <a:buClrTx/>
              <a:buSzTx/>
              <a:buFontTx/>
              <a:buNone/>
              <a:tabLst/>
              <a:defRPr/>
            </a:pPr>
            <a:r>
              <a:rPr lang="en-US" sz="1200" dirty="0" smtClean="0"/>
              <a:t>Companies buy Legal Plans for their small business to get day to day legal advice for issues concerning human resources, debt collection and more</a:t>
            </a:r>
          </a:p>
          <a:p>
            <a:pPr fontAlgn="base" hangingPunct="0"/>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90014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At this point, You’re probably wondering what sort of commission and bonus options are available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a:t>Let’s first look at the commission plan for one of our Small Business Legal Plans, SmallBiz 50 which is </a:t>
            </a:r>
            <a:r>
              <a:rPr lang="en-US" b="1" baseline="0" dirty="0"/>
              <a:t>$105/mth.</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b="1" baseline="0" dirty="0"/>
              <a:t>Your commission is based on your volume.  When you first start out your commission is 16% of the annual premium, and you would earn $201.79 per sale.  As you increase your volume, your commission rates increase.  At Executive Director level, commissions are 44.8% or $565.02 per sale.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19</a:t>
            </a:fld>
            <a:endParaRPr lang="en-US" dirty="0"/>
          </a:p>
        </p:txBody>
      </p:sp>
    </p:spTree>
    <p:extLst>
      <p:ext uri="{BB962C8B-B14F-4D97-AF65-F5344CB8AC3E}">
        <p14:creationId xmlns:p14="http://schemas.microsoft.com/office/powerpoint/2010/main" val="1357166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latin typeface="Arial Black"/>
                <a:cs typeface="Arial Black"/>
              </a:rPr>
              <a:t>During this presentation,</a:t>
            </a:r>
            <a:r>
              <a:rPr lang="en-US" baseline="0" dirty="0" smtClean="0">
                <a:latin typeface="Arial Black"/>
                <a:cs typeface="Arial Black"/>
              </a:rPr>
              <a:t> we will cover the following points:</a:t>
            </a:r>
          </a:p>
          <a:p>
            <a:pPr marL="0" indent="0">
              <a:buFontTx/>
              <a:buNone/>
            </a:pPr>
            <a:endParaRPr lang="en-US" dirty="0" smtClean="0">
              <a:latin typeface="Arial Black"/>
              <a:cs typeface="Arial Black"/>
            </a:endParaRPr>
          </a:p>
          <a:p>
            <a:pPr marL="0" indent="0">
              <a:buFont typeface="+mj-lt"/>
              <a:buNone/>
            </a:pPr>
            <a:r>
              <a:rPr lang="en-US" dirty="0" smtClean="0">
                <a:latin typeface="Arial Black"/>
                <a:cs typeface="Arial Black"/>
              </a:rPr>
              <a:t>WHO</a:t>
            </a:r>
            <a:r>
              <a:rPr lang="en-US" dirty="0" smtClean="0"/>
              <a:t>  is LegalShield </a:t>
            </a:r>
          </a:p>
          <a:p>
            <a:pPr marL="0" indent="0">
              <a:buFont typeface="+mj-lt"/>
              <a:buNone/>
            </a:pPr>
            <a:r>
              <a:rPr lang="en-US" dirty="0" smtClean="0">
                <a:latin typeface="Arial Black"/>
                <a:cs typeface="Arial Black"/>
              </a:rPr>
              <a:t>WHAT do</a:t>
            </a:r>
            <a:r>
              <a:rPr lang="en-US" dirty="0" smtClean="0"/>
              <a:t> we sell and WHO buys it </a:t>
            </a:r>
            <a:endParaRPr lang="en-US" b="1" dirty="0" smtClean="0"/>
          </a:p>
          <a:p>
            <a:pPr marL="0" indent="0" defTabSz="917509">
              <a:buFont typeface="+mj-lt"/>
              <a:buNone/>
            </a:pPr>
            <a:r>
              <a:rPr lang="en-US" b="0" dirty="0" smtClean="0">
                <a:latin typeface="Arial" panose="020B0604020202020204" pitchFamily="34" charset="0"/>
                <a:cs typeface="Arial" panose="020B0604020202020204" pitchFamily="34" charset="0"/>
              </a:rPr>
              <a:t>WHY</a:t>
            </a:r>
            <a:r>
              <a:rPr lang="en-US" b="0" baseline="0" dirty="0" smtClean="0">
                <a:latin typeface="Arial" panose="020B0604020202020204" pitchFamily="34" charset="0"/>
                <a:cs typeface="Arial" panose="020B0604020202020204" pitchFamily="34" charset="0"/>
              </a:rPr>
              <a:t> you should consider selling LegalShield </a:t>
            </a:r>
          </a:p>
          <a:p>
            <a:pPr marL="0" indent="0" defTabSz="917509">
              <a:buFont typeface="+mj-lt"/>
              <a:buNone/>
            </a:pPr>
            <a:r>
              <a:rPr lang="en-US" dirty="0" smtClean="0"/>
              <a:t>And lastly WHAT the LegalShield opportunity can mean for you.</a:t>
            </a:r>
          </a:p>
          <a:p>
            <a:pPr marL="0" indent="0">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512836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now look at the</a:t>
            </a:r>
            <a:r>
              <a:rPr lang="en-US" baseline="0" dirty="0" smtClean="0"/>
              <a:t> Family </a:t>
            </a:r>
            <a:r>
              <a:rPr lang="en-US" dirty="0" smtClean="0"/>
              <a:t>Legal and </a:t>
            </a:r>
            <a:r>
              <a:rPr lang="en-US" dirty="0" err="1" smtClean="0"/>
              <a:t>IDShield</a:t>
            </a:r>
            <a:r>
              <a:rPr lang="en-US" dirty="0" smtClean="0"/>
              <a:t>  bundled plan for groups </a:t>
            </a:r>
            <a:r>
              <a:rPr lang="en-US" baseline="0" dirty="0" smtClean="0"/>
              <a:t>which is $35.95 per month</a:t>
            </a:r>
            <a:r>
              <a:rPr lang="en-US" dirty="0" smtClean="0"/>
              <a:t>.</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this plan you start at 20.8% of the annual premium.  Sales of all products contribute to your total volume, and in this example when you have reached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100 sales, or Director level,  your commission increases to 39.6%.  Earn even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more commission with consistent monthly sales volume---up to 58.4%., but you will never fall below Director level once you have achieved it—that is a permanent position!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Things that sellers love about LegalShield, is that our commission plans are</a:t>
            </a:r>
            <a:r>
              <a:rPr lang="en-US" u="sng" baseline="0" dirty="0" smtClean="0"/>
              <a:t> lucrative</a:t>
            </a:r>
            <a:r>
              <a:rPr lang="en-US" baseline="0" dirty="0" smtClean="0"/>
              <a:t>, and rewards can grow </a:t>
            </a:r>
            <a:r>
              <a:rPr lang="en-US" u="sng" baseline="0" dirty="0" smtClean="0"/>
              <a:t>quickly.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When you build a sales team, you’re rewarded with override commissions on your teams production.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20</a:t>
            </a:fld>
            <a:endParaRPr lang="en-US" dirty="0"/>
          </a:p>
        </p:txBody>
      </p:sp>
    </p:spTree>
    <p:extLst>
      <p:ext uri="{BB962C8B-B14F-4D97-AF65-F5344CB8AC3E}">
        <p14:creationId xmlns:p14="http://schemas.microsoft.com/office/powerpoint/2010/main" val="55255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unique aspect of our compensation program is the ability to earn </a:t>
            </a:r>
            <a:r>
              <a:rPr lang="en-US" baseline="0" dirty="0" smtClean="0"/>
              <a:t>residual income on your sales.  As long as the membership is active, you will receive a commission check, even if you stop selling LegalShield.  That income can be part of the legacy left to your family too!</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Residual income on the Advanced Commission option </a:t>
            </a:r>
            <a:r>
              <a:rPr lang="en-US" sz="1200" kern="1200" dirty="0" smtClean="0">
                <a:solidFill>
                  <a:schemeClr val="tx1"/>
                </a:solidFill>
                <a:effectLst/>
                <a:latin typeface="Arial"/>
                <a:ea typeface="Arial"/>
                <a:cs typeface="Arial"/>
              </a:rPr>
              <a:t>ranges from  1.34% to 21.28%</a:t>
            </a:r>
            <a:r>
              <a:rPr lang="en-US" sz="1200" kern="1200" baseline="0" dirty="0" smtClean="0">
                <a:solidFill>
                  <a:schemeClr val="tx1"/>
                </a:solidFill>
                <a:effectLst/>
                <a:latin typeface="Arial"/>
                <a:ea typeface="Arial"/>
                <a:cs typeface="Arial"/>
              </a:rPr>
              <a:t> and </a:t>
            </a:r>
            <a:r>
              <a:rPr lang="en-US" sz="1200" b="0" i="0" u="none" strike="noStrike" kern="1200" baseline="0" dirty="0" smtClean="0">
                <a:solidFill>
                  <a:schemeClr val="tx1"/>
                </a:solidFill>
                <a:effectLst/>
                <a:latin typeface="Arial"/>
                <a:ea typeface="Arial"/>
                <a:cs typeface="Arial"/>
              </a:rPr>
              <a:t>begins after the  12</a:t>
            </a:r>
            <a:r>
              <a:rPr lang="en-US" sz="1200" b="0" i="0" u="none" strike="noStrike" kern="1200" baseline="30000" dirty="0" smtClean="0">
                <a:solidFill>
                  <a:schemeClr val="tx1"/>
                </a:solidFill>
                <a:effectLst/>
                <a:latin typeface="Arial"/>
                <a:ea typeface="Arial"/>
                <a:cs typeface="Arial"/>
              </a:rPr>
              <a:t>th</a:t>
            </a:r>
            <a:r>
              <a:rPr lang="en-US" sz="1200" b="0" i="0" u="none" strike="noStrike" kern="1200" baseline="0" dirty="0" smtClean="0">
                <a:solidFill>
                  <a:schemeClr val="tx1"/>
                </a:solidFill>
                <a:effectLst/>
                <a:latin typeface="Arial"/>
                <a:ea typeface="Arial"/>
                <a:cs typeface="Arial"/>
              </a:rPr>
              <a:t> month of membership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effectLst/>
                <a:latin typeface="Arial"/>
                <a:ea typeface="Arial"/>
                <a:cs typeface="Arial"/>
              </a:rPr>
              <a:t>This </a:t>
            </a:r>
            <a:r>
              <a:rPr lang="en-US" baseline="0" dirty="0" smtClean="0"/>
              <a:t>variable component is based on </a:t>
            </a:r>
            <a:r>
              <a:rPr lang="en-US" sz="1200" kern="1200" dirty="0" smtClean="0">
                <a:solidFill>
                  <a:schemeClr val="tx1"/>
                </a:solidFill>
                <a:effectLst/>
                <a:latin typeface="Arial"/>
                <a:ea typeface="Arial"/>
                <a:cs typeface="Arial"/>
              </a:rPr>
              <a:t>the commission level at the time of the sale</a:t>
            </a:r>
            <a:r>
              <a:rPr lang="en-US" sz="1200" kern="1200" baseline="0" dirty="0" smtClean="0">
                <a:solidFill>
                  <a:schemeClr val="tx1"/>
                </a:solidFill>
                <a:effectLst/>
                <a:latin typeface="Arial"/>
                <a:ea typeface="Arial"/>
                <a:cs typeface="Arial"/>
              </a:rPr>
              <a:t> and the </a:t>
            </a:r>
            <a:r>
              <a:rPr lang="en-US" baseline="0" dirty="0" smtClean="0"/>
              <a:t>member retention rates</a:t>
            </a:r>
            <a:r>
              <a:rPr lang="en-US" sz="1200" kern="1200" baseline="0" dirty="0" smtClean="0">
                <a:solidFill>
                  <a:schemeClr val="tx1"/>
                </a:solidFill>
                <a:effectLst/>
                <a:latin typeface="Arial"/>
                <a:cs typeface="Arial"/>
              </a:rPr>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a:ea typeface="Arial"/>
                <a:cs typeface="Arial"/>
              </a:rPr>
              <a:t>Residual income will first offset any debit balance accumulated</a:t>
            </a:r>
            <a:r>
              <a:rPr lang="en-US" sz="1200" kern="1200" baseline="0" dirty="0" smtClean="0">
                <a:solidFill>
                  <a:schemeClr val="tx1"/>
                </a:solidFill>
                <a:effectLst/>
                <a:latin typeface="Arial"/>
                <a:ea typeface="Arial"/>
                <a:cs typeface="Arial"/>
              </a:rPr>
              <a:t> from the advanced commission plan.</a:t>
            </a: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79723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Performance</a:t>
            </a:r>
            <a:r>
              <a:rPr lang="en-US" baseline="0" dirty="0" smtClean="0"/>
              <a:t> Club is our recognition program for top sellers.  By achieving consistent sales success, you may be eligible for a Monthly bonus of $300, or $500 if you purchase or lease a qualifying BMW!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All expense paid trips are also part of Performance Club. LegalShield Business Solutions has contests and promotions throughout the year as well.</a:t>
            </a:r>
            <a:r>
              <a:rPr lang="en-US" baseline="0" dirty="0"/>
              <a:t>  </a:t>
            </a: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Please be sure to speak with your LegalShield representative about how all of our compensation programs work and how you can use them to maximize your income.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800" b="0" i="0" u="none" strike="noStrike" kern="0" cap="none" spc="0" normalizeH="0" baseline="0" noProof="0" smtClean="0">
                <a:ln>
                  <a:noFill/>
                </a:ln>
                <a:solidFill>
                  <a:sysClr val="windowText" lastClr="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608013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smtClean="0"/>
              <a:t>If you’re looking for a new business opportunity,</a:t>
            </a:r>
            <a:r>
              <a:rPr lang="en-US" sz="1200" baseline="0" dirty="0" smtClean="0"/>
              <a:t> you’ll be pleased to know that our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start-up costs are low, and you can build your organization </a:t>
            </a:r>
          </a:p>
          <a:p>
            <a:pPr marL="0" indent="0">
              <a:buFont typeface="Arial" panose="020B0604020202020204" pitchFamily="34" charset="0"/>
              <a:buNone/>
            </a:pPr>
            <a:endParaRPr lang="en-US" sz="1200" baseline="0" dirty="0" smtClean="0"/>
          </a:p>
          <a:p>
            <a:pPr marL="0" indent="0">
              <a:buFont typeface="Arial" panose="020B0604020202020204" pitchFamily="34" charset="0"/>
              <a:buNone/>
            </a:pPr>
            <a:r>
              <a:rPr lang="en-US" sz="1200" baseline="0" dirty="0" smtClean="0"/>
              <a:t>without concern for territory or quota.  </a:t>
            </a:r>
            <a:r>
              <a:rPr lang="en-US" baseline="0" dirty="0" smtClean="0"/>
              <a:t>All that </a:t>
            </a:r>
            <a:r>
              <a:rPr lang="en-US" u="sng" baseline="0" dirty="0" smtClean="0"/>
              <a:t>and</a:t>
            </a:r>
            <a:r>
              <a:rPr lang="en-US" baseline="0" dirty="0" smtClean="0"/>
              <a:t> the satisfaction of providing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industry leading products that fill an</a:t>
            </a:r>
            <a:r>
              <a:rPr lang="en-US" u="sng" baseline="0" dirty="0" smtClean="0"/>
              <a:t> important </a:t>
            </a:r>
            <a:r>
              <a:rPr lang="en-US" baseline="0" dirty="0" smtClean="0"/>
              <a:t>need –equal access to justice and identity theft protection,</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baseline="0"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baseline="0" dirty="0" smtClean="0"/>
              <a:t>the </a:t>
            </a:r>
            <a:r>
              <a:rPr lang="en-US" u="sng" baseline="0" dirty="0" smtClean="0"/>
              <a:t>confidence</a:t>
            </a:r>
            <a:r>
              <a:rPr lang="en-US" baseline="0" dirty="0" smtClean="0"/>
              <a:t> that those services come from an e</a:t>
            </a:r>
            <a:r>
              <a:rPr lang="en-US" dirty="0" smtClean="0"/>
              <a:t>stablished company with </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smtClean="0"/>
              <a:t>high customer satisfaction ratings.  And</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r>
              <a:rPr lang="en-US" dirty="0" smtClean="0"/>
              <a:t>Proven tools to help</a:t>
            </a:r>
            <a:r>
              <a:rPr lang="en-US" baseline="0" dirty="0" smtClean="0"/>
              <a:t> on-board you and</a:t>
            </a:r>
            <a:r>
              <a:rPr lang="en-US" dirty="0" smtClean="0"/>
              <a:t> your team members</a:t>
            </a:r>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marR="0" indent="0" algn="l" defTabSz="914400" rtl="0" eaLnBrk="0" fontAlgn="base" latinLnBrk="0" hangingPunct="0">
              <a:lnSpc>
                <a:spcPct val="100000"/>
              </a:lnSpc>
              <a:spcBef>
                <a:spcPts val="600"/>
              </a:spcBef>
              <a:spcAft>
                <a:spcPct val="0"/>
              </a:spcAft>
              <a:buClr>
                <a:srgbClr val="E6942C"/>
              </a:buClr>
              <a:buSzTx/>
              <a:buFontTx/>
              <a:buNone/>
              <a:tabLst/>
              <a:defRPr/>
            </a:pPr>
            <a:endParaRPr lang="en-US" dirty="0" smtClean="0"/>
          </a:p>
          <a:p>
            <a:pPr marL="0" indent="0">
              <a:buFont typeface="Arial" panose="020B0604020202020204" pitchFamily="34" charset="0"/>
              <a:buNone/>
            </a:pPr>
            <a:endParaRPr lang="en-US" sz="1200"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01054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LegalShield also has an </a:t>
            </a:r>
            <a:r>
              <a:rPr lang="en-US" baseline="0" dirty="0"/>
              <a:t>extensive support </a:t>
            </a:r>
            <a:r>
              <a:rPr lang="en-US" baseline="0" dirty="0" smtClean="0"/>
              <a:t>organization.</a:t>
            </a:r>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on-line portal gives you </a:t>
            </a:r>
            <a:r>
              <a:rPr lang="en-US" sz="1200" baseline="0" dirty="0" smtClean="0">
                <a:solidFill>
                  <a:schemeClr val="bg2">
                    <a:lumMod val="10000"/>
                  </a:schemeClr>
                </a:solidFill>
                <a:latin typeface="Arial" pitchFamily="34" charset="0"/>
                <a:cs typeface="Arial" pitchFamily="34" charset="0"/>
              </a:rPr>
              <a:t>q</a:t>
            </a:r>
            <a:r>
              <a:rPr lang="en-US" sz="1200" dirty="0" smtClean="0">
                <a:solidFill>
                  <a:schemeClr val="bg2">
                    <a:lumMod val="10000"/>
                  </a:schemeClr>
                </a:solidFill>
                <a:latin typeface="Arial" pitchFamily="34" charset="0"/>
                <a:cs typeface="Arial" pitchFamily="34" charset="0"/>
              </a:rPr>
              <a:t>uick access to revenue and commission reporting, as well as marketing materials</a:t>
            </a:r>
            <a:r>
              <a:rPr lang="en-US" sz="1200" baseline="0" dirty="0" smtClean="0">
                <a:solidFill>
                  <a:schemeClr val="bg2">
                    <a:lumMod val="10000"/>
                  </a:schemeClr>
                </a:solidFill>
                <a:latin typeface="Arial" pitchFamily="34" charset="0"/>
                <a:cs typeface="Arial" pitchFamily="34" charset="0"/>
              </a:rPr>
              <a:t> and other marketing</a:t>
            </a:r>
            <a:r>
              <a:rPr lang="en-US" sz="1200" dirty="0" smtClean="0">
                <a:solidFill>
                  <a:schemeClr val="bg2">
                    <a:lumMod val="10000"/>
                  </a:schemeClr>
                </a:solidFill>
                <a:latin typeface="Arial" pitchFamily="34" charset="0"/>
                <a:cs typeface="Arial" pitchFamily="34" charset="0"/>
              </a:rPr>
              <a:t> support.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voluntary benefit selling, there are electronic, paper and web enrollment options, as well as ongoing enrollment support, including </a:t>
            </a:r>
            <a:r>
              <a:rPr lang="en-US" sz="1200" dirty="0" smtClean="0">
                <a:solidFill>
                  <a:schemeClr val="bg2">
                    <a:lumMod val="10000"/>
                  </a:schemeClr>
                </a:solidFill>
                <a:latin typeface="Arial" pitchFamily="34" charset="0"/>
                <a:cs typeface="Arial" pitchFamily="34" charset="0"/>
              </a:rPr>
              <a:t>informational web sites for clients, and electronic, paper and self-bill options</a:t>
            </a:r>
          </a:p>
          <a:p>
            <a:pPr marL="0" indent="0">
              <a:lnSpc>
                <a:spcPct val="100000"/>
              </a:lnSpc>
              <a:buClr>
                <a:srgbClr val="E6942C"/>
              </a:buClr>
              <a:buFont typeface="Arial" panose="020B0604020202020204" pitchFamily="34" charset="0"/>
              <a:buNone/>
            </a:pPr>
            <a:endParaRPr lang="en-US" sz="1200" dirty="0" smtClean="0">
              <a:solidFill>
                <a:schemeClr val="bg2">
                  <a:lumMod val="10000"/>
                </a:schemeClr>
              </a:solidFill>
              <a:latin typeface="Arial" pitchFamily="34" charset="0"/>
              <a:cs typeface="Arial" pitchFamily="34" charset="0"/>
            </a:endParaRPr>
          </a:p>
          <a:p>
            <a:pPr marL="0" indent="0">
              <a:lnSpc>
                <a:spcPct val="100000"/>
              </a:lnSpc>
              <a:buClr>
                <a:srgbClr val="E6942C"/>
              </a:buClr>
              <a:buFont typeface="Arial" panose="020B0604020202020204" pitchFamily="34" charset="0"/>
              <a:buNone/>
            </a:pPr>
            <a:r>
              <a:rPr lang="en-US" sz="1200" dirty="0" smtClean="0">
                <a:solidFill>
                  <a:schemeClr val="bg2">
                    <a:lumMod val="10000"/>
                  </a:schemeClr>
                </a:solidFill>
                <a:latin typeface="Arial" pitchFamily="34" charset="0"/>
                <a:cs typeface="Arial" pitchFamily="34" charset="0"/>
              </a:rPr>
              <a:t>In addition, we offer extensive training programs to sell our products.</a:t>
            </a:r>
            <a:r>
              <a:rPr lang="en-US" sz="1200" baseline="0" dirty="0" smtClean="0">
                <a:solidFill>
                  <a:schemeClr val="bg2">
                    <a:lumMod val="10000"/>
                  </a:schemeClr>
                </a:solidFill>
                <a:latin typeface="Arial" pitchFamily="34" charset="0"/>
                <a:cs typeface="Arial" pitchFamily="34" charset="0"/>
              </a:rPr>
              <a:t>.</a:t>
            </a:r>
            <a:r>
              <a:rPr lang="en-US" sz="1200" dirty="0" smtClean="0">
                <a:solidFill>
                  <a:schemeClr val="bg2">
                    <a:lumMod val="10000"/>
                  </a:schemeClr>
                </a:solidFill>
                <a:latin typeface="Arial" pitchFamily="34" charset="0"/>
                <a:cs typeface="Arial" pitchFamily="34" charset="0"/>
              </a:rPr>
              <a:t> </a:t>
            </a:r>
            <a:endParaRPr lang="en-US" dirty="0" smtClean="0"/>
          </a:p>
          <a:p>
            <a:pPr marL="0" indent="0">
              <a:lnSpc>
                <a:spcPct val="100000"/>
              </a:lnSpc>
              <a:buClr>
                <a:srgbClr val="E6942C"/>
              </a:buClr>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5411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LegalShield Advantage is our eService program and gives you the opportunity to invest in your business with extra technology and tools, as well as participate in Performance Club and the Business Solutions Incentive program.  You also receive access to the well-respected FranklinCovey Personal Development training.</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Becoming a LegalShield Independent Associate is a great investment.  The Start up Fee is only $99 and</a:t>
            </a:r>
          </a:p>
          <a:p>
            <a:r>
              <a:rPr lang="en-US" sz="1200" b="0" i="0" u="none" strike="noStrike" kern="1200" baseline="0" dirty="0" smtClean="0">
                <a:solidFill>
                  <a:schemeClr val="tx1"/>
                </a:solidFill>
                <a:latin typeface="Arial"/>
                <a:ea typeface="Arial"/>
                <a:cs typeface="Arial"/>
              </a:rPr>
              <a:t>LegalShield Advantage is an additional $19.95/mth</a:t>
            </a:r>
          </a:p>
          <a:p>
            <a:endParaRPr lang="en-US" sz="1200" b="0" i="0" u="none" strike="noStrike" kern="1200" baseline="0" dirty="0" smtClean="0">
              <a:solidFill>
                <a:schemeClr val="tx1"/>
              </a:solidFill>
              <a:latin typeface="Arial"/>
              <a:ea typeface="Arial"/>
              <a:cs typeface="Arial"/>
            </a:endParaRPr>
          </a:p>
          <a:p>
            <a:r>
              <a:rPr lang="en-US" sz="1200" b="0" i="0" u="none" strike="noStrike" kern="1200" baseline="0" dirty="0" smtClean="0">
                <a:solidFill>
                  <a:schemeClr val="tx1"/>
                </a:solidFill>
                <a:latin typeface="Arial"/>
                <a:ea typeface="Arial"/>
                <a:cs typeface="Arial"/>
              </a:rPr>
              <a:t>For a start up fee of $249, you get 12 months of LegalShield Advantage included, that’s a savings of almost $90!</a:t>
            </a:r>
          </a:p>
          <a:p>
            <a:r>
              <a:rPr lang="en-US" sz="1200" b="0" i="0" u="none" strike="noStrike" kern="1200" baseline="0" dirty="0" smtClean="0">
                <a:solidFill>
                  <a:schemeClr val="tx1"/>
                </a:solidFill>
                <a:latin typeface="Arial"/>
                <a:ea typeface="Arial"/>
                <a:cs typeface="Arial"/>
              </a:rPr>
              <a:t>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635787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Here are some</a:t>
            </a:r>
            <a:r>
              <a:rPr lang="en-US" sz="1600" baseline="0" dirty="0"/>
              <a:t> success stories from some of the Independent Associates who found success in selling and building a team.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600" b="1" i="1" dirty="0"/>
          </a:p>
          <a:p>
            <a:pPr marL="0" indent="0" algn="l">
              <a:buNone/>
            </a:pPr>
            <a:r>
              <a:rPr lang="en-US" sz="1600" b="1" i="1" dirty="0"/>
              <a:t>Patti Davison-Smith</a:t>
            </a:r>
            <a:r>
              <a:rPr lang="en-US" sz="1600" b="1" i="1" baseline="0" dirty="0"/>
              <a:t> from </a:t>
            </a:r>
            <a:r>
              <a:rPr lang="en-US" sz="1600" b="1" i="1" dirty="0"/>
              <a:t>Vancouver, British Columbia said</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600" dirty="0"/>
              <a:t>After over 10 years in the Corporate world, I was looking for an entrepreneurial venture where I could tap into my love of working with people and making a difference in society.  LegalShield  is all that and more.  I work with a great team of people from all across North America.”</a:t>
            </a:r>
          </a:p>
          <a:p>
            <a:endParaRPr lang="en-US" sz="1600" dirty="0"/>
          </a:p>
          <a:p>
            <a:endParaRPr lang="en-US" sz="1600" i="1"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26</a:t>
            </a:fld>
            <a:endParaRPr lang="en-US" dirty="0"/>
          </a:p>
        </p:txBody>
      </p:sp>
    </p:spTree>
    <p:extLst>
      <p:ext uri="{BB962C8B-B14F-4D97-AF65-F5344CB8AC3E}">
        <p14:creationId xmlns:p14="http://schemas.microsoft.com/office/powerpoint/2010/main" val="1129845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600" i="1" dirty="0"/>
              <a:t>Kalon Goodrich</a:t>
            </a:r>
            <a:r>
              <a:rPr lang="en-US" sz="1600" i="1" baseline="0" dirty="0"/>
              <a:t> from </a:t>
            </a:r>
            <a:r>
              <a:rPr lang="en-US" sz="1600" i="1" dirty="0"/>
              <a:t>Nanaimo, British Columbia told us</a:t>
            </a:r>
            <a:endParaRPr lang="en-US" sz="1600" b="1" i="1" dirty="0"/>
          </a:p>
          <a:p>
            <a:pPr marL="0" indent="0" algn="l">
              <a:buNone/>
            </a:pPr>
            <a:endParaRPr lang="en-US" sz="1600" dirty="0"/>
          </a:p>
          <a:p>
            <a:pPr marL="0" indent="0" algn="l">
              <a:buNone/>
            </a:pPr>
            <a:r>
              <a:rPr lang="en-US" sz="1600" dirty="0"/>
              <a:t>“LegalShield’s B2B opportunity enables me to leverage my background and contacts to do what I love - help other professionals and entrepreneurs to grow their business, protect their families and their employees.  In a wide open market, I’m able to build a lasting book of business that pays generous commissions and renewal income, willable down two generations – powerful!” </a:t>
            </a:r>
          </a:p>
          <a:p>
            <a:pPr algn="l"/>
            <a:endParaRPr lang="en-US" sz="1600" i="1" dirty="0"/>
          </a:p>
          <a:p>
            <a:endParaRPr lang="en-US" sz="1600" b="1" i="1" dirty="0"/>
          </a:p>
        </p:txBody>
      </p:sp>
      <p:sp>
        <p:nvSpPr>
          <p:cNvPr id="4" name="Slide Number Placeholder 3"/>
          <p:cNvSpPr>
            <a:spLocks noGrp="1"/>
          </p:cNvSpPr>
          <p:nvPr>
            <p:ph type="sldNum" sz="quarter" idx="10"/>
          </p:nvPr>
        </p:nvSpPr>
        <p:spPr/>
        <p:txBody>
          <a:bodyPr/>
          <a:lstStyle/>
          <a:p>
            <a:pPr>
              <a:defRPr/>
            </a:pPr>
            <a:fld id="{4CE6E99F-7751-344C-AD51-AA8B063B0DB3}" type="slidenum">
              <a:rPr lang="en-US" smtClean="0"/>
              <a:pPr>
                <a:defRPr/>
              </a:pPr>
              <a:t>27</a:t>
            </a:fld>
            <a:endParaRPr lang="en-US" dirty="0"/>
          </a:p>
        </p:txBody>
      </p:sp>
    </p:spTree>
    <p:extLst>
      <p:ext uri="{BB962C8B-B14F-4D97-AF65-F5344CB8AC3E}">
        <p14:creationId xmlns:p14="http://schemas.microsoft.com/office/powerpoint/2010/main" val="18503562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hangingPunct="0"/>
            <a:r>
              <a:rPr lang="en-US" sz="1200" kern="1200" dirty="0" smtClean="0">
                <a:solidFill>
                  <a:schemeClr val="tx1"/>
                </a:solidFill>
                <a:effectLst/>
                <a:latin typeface="Arial"/>
                <a:ea typeface="Arial"/>
                <a:cs typeface="Arial"/>
              </a:rPr>
              <a:t>So, are you  interested in selling LegalShield and IDShield?  Here are the next steps:</a:t>
            </a:r>
          </a:p>
          <a:p>
            <a:pPr fontAlgn="base" hangingPunct="0"/>
            <a:endParaRPr lang="en-US" sz="1200" kern="1200" dirty="0" smtClean="0">
              <a:solidFill>
                <a:schemeClr val="tx1"/>
              </a:solidFill>
              <a:effectLst/>
              <a:latin typeface="Arial"/>
              <a:ea typeface="Arial"/>
              <a:cs typeface="Arial"/>
            </a:endParaRPr>
          </a:p>
          <a:p>
            <a:pPr fontAlgn="base" hangingPunct="0"/>
            <a:r>
              <a:rPr lang="en-US" sz="1200" kern="1200" dirty="0" smtClean="0">
                <a:solidFill>
                  <a:schemeClr val="tx1"/>
                </a:solidFill>
                <a:effectLst/>
                <a:latin typeface="Arial"/>
                <a:ea typeface="Arial"/>
                <a:cs typeface="Arial"/>
              </a:rPr>
              <a:t>If you already have a LegalShield representative meet with them to discuss your contract options and ask any questions you may have.</a:t>
            </a:r>
            <a:r>
              <a:rPr lang="en-US" sz="1200" kern="1200" baseline="0" dirty="0" smtClean="0">
                <a:solidFill>
                  <a:schemeClr val="tx1"/>
                </a:solidFill>
                <a:effectLst/>
                <a:latin typeface="Arial"/>
                <a:ea typeface="Arial"/>
                <a:cs typeface="Arial"/>
              </a:rPr>
              <a:t>  </a:t>
            </a:r>
          </a:p>
          <a:p>
            <a:pPr fontAlgn="base" hangingPunct="0"/>
            <a:r>
              <a:rPr lang="en-US" sz="1200" kern="1200" baseline="0" dirty="0" smtClean="0">
                <a:solidFill>
                  <a:schemeClr val="tx1"/>
                </a:solidFill>
                <a:effectLst/>
                <a:latin typeface="Arial"/>
                <a:ea typeface="Arial"/>
                <a:cs typeface="Arial"/>
              </a:rPr>
              <a:t>If you don’t have a LegalShield representative , please send us an email at and we’ll contact you, or visit business.legalshield.com</a:t>
            </a:r>
            <a:endParaRPr lang="en-US" sz="1200" kern="1200" dirty="0" smtClean="0">
              <a:solidFill>
                <a:schemeClr val="tx1"/>
              </a:solidFill>
              <a:effectLst/>
              <a:latin typeface="Arial"/>
              <a:ea typeface="Arial"/>
              <a:cs typeface="Aria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87456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your interest in LegalShield.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2211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4387">
              <a:spcBef>
                <a:spcPts val="0"/>
              </a:spcBef>
              <a:spcAft>
                <a:spcPts val="0"/>
              </a:spcAft>
              <a:defRPr/>
            </a:pPr>
            <a:r>
              <a:rPr lang="en-US" sz="1100" dirty="0" smtClean="0"/>
              <a:t>So, who is LegalShield?</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Established in 1972, LegalShield pioneered the concept of making legal services available and affordable to individuals, families and small businesses by using the</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“shared economy” approach. </a:t>
            </a:r>
            <a:r>
              <a:rPr lang="en-US" sz="1100" u="sng" dirty="0" smtClean="0"/>
              <a:t> Lots </a:t>
            </a:r>
            <a:r>
              <a:rPr lang="en-US" sz="1100" dirty="0" smtClean="0"/>
              <a:t>of members pay a low monthly fee, which allows</a:t>
            </a:r>
            <a:r>
              <a:rPr lang="en-US" sz="1100" baseline="0" dirty="0" smtClean="0"/>
              <a:t> </a:t>
            </a:r>
            <a:r>
              <a:rPr lang="en-US" sz="1100" u="sng" baseline="0" dirty="0" smtClean="0"/>
              <a:t>every</a:t>
            </a:r>
            <a:r>
              <a:rPr lang="en-US" sz="1100" baseline="0" dirty="0" smtClean="0"/>
              <a:t> member access to a qualified, experienced lawyer whenever they need one—even for just a quick question or consultation.  No more worrying about high hourly rates.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Our Legal Plans cover more than 3.7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84989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25328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For the past 16 years, we have provided peace of mind and comprehensive restoration to individuals and families through our identity theft protection service, IDShield.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xIDShield</a:t>
            </a:r>
            <a:r>
              <a:rPr lang="en-US" sz="1100" baseline="0" dirty="0" smtClean="0"/>
              <a:t> covers more than 1.7 million lives.</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109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LegalShield Business Solutions serve more than 70,000 businesses. All sizes of businesses offer LegalShield and IDShield to their employees as a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xvoluntary</a:t>
            </a:r>
            <a:r>
              <a:rPr lang="en-US" sz="1100" baseline="0" dirty="0" smtClean="0"/>
              <a:t> benefit.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err="1" smtClean="0"/>
              <a:t>xSmall</a:t>
            </a:r>
            <a:r>
              <a:rPr lang="en-US" sz="1100" baseline="0" dirty="0" smtClean="0"/>
              <a:t> Businesses with 100 employees or less also benefit from a Legal Plan designed just for them.</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We sell our services as a voluntary benefit through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X independent</a:t>
            </a:r>
            <a:r>
              <a:rPr lang="en-US" sz="1100" dirty="0" smtClean="0"/>
              <a:t> sales associates,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insurance agencies and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X benefit brokers.  </a:t>
            </a:r>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50664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884387" rtl="0" eaLnBrk="0" fontAlgn="base" latinLnBrk="0" hangingPunct="0">
              <a:lnSpc>
                <a:spcPct val="100000"/>
              </a:lnSpc>
              <a:spcBef>
                <a:spcPts val="0"/>
              </a:spcBef>
              <a:spcAft>
                <a:spcPts val="0"/>
              </a:spcAft>
              <a:buClrTx/>
              <a:buSzTx/>
              <a:buFontTx/>
              <a:buNone/>
              <a:tabLst/>
              <a:defRPr/>
            </a:pPr>
            <a:endParaRPr lang="en-US" sz="1100" dirty="0" smtClean="0"/>
          </a:p>
          <a:p>
            <a:pPr marL="0" marR="0" indent="0" algn="l" defTabSz="884387" rtl="0" eaLnBrk="0" fontAlgn="base" latinLnBrk="0" hangingPunct="0">
              <a:lnSpc>
                <a:spcPct val="100000"/>
              </a:lnSpc>
              <a:spcBef>
                <a:spcPts val="0"/>
              </a:spcBef>
              <a:spcAft>
                <a:spcPts val="0"/>
              </a:spcAft>
              <a:buClrTx/>
              <a:buSzTx/>
              <a:buFontTx/>
              <a:buNone/>
              <a:tabLst/>
              <a:defRPr/>
            </a:pPr>
            <a:r>
              <a:rPr lang="en-US" sz="1100" dirty="0" smtClean="0"/>
              <a:t>Another important aspect</a:t>
            </a:r>
            <a:r>
              <a:rPr lang="en-US" sz="1100" baseline="0" dirty="0" smtClean="0"/>
              <a:t> of the LegalShield business model is our direct sales organization.  </a:t>
            </a:r>
          </a:p>
          <a:p>
            <a:pPr marL="0" marR="0" indent="0" algn="l" defTabSz="884387" rtl="0" eaLnBrk="0" fontAlgn="base" latinLnBrk="0" hangingPunct="0">
              <a:lnSpc>
                <a:spcPct val="100000"/>
              </a:lnSpc>
              <a:spcBef>
                <a:spcPts val="0"/>
              </a:spcBef>
              <a:spcAft>
                <a:spcPts val="0"/>
              </a:spcAft>
              <a:buClrTx/>
              <a:buSzTx/>
              <a:buFontTx/>
              <a:buNone/>
              <a:tabLst/>
              <a:defRPr/>
            </a:pPr>
            <a:r>
              <a:rPr lang="en-US" sz="1100" baseline="0" dirty="0" smtClean="0"/>
              <a:t>Our direct sales force focuses on recruiting new sellers, as well as selling plans on a one-to-one basis to members who are </a:t>
            </a:r>
            <a:r>
              <a:rPr lang="en-US" sz="1100" u="sng" baseline="0" dirty="0" smtClean="0"/>
              <a:t>not</a:t>
            </a:r>
            <a:r>
              <a:rPr lang="en-US" sz="1100" baseline="0" dirty="0" smtClean="0"/>
              <a:t> part of an employee group.</a:t>
            </a:r>
          </a:p>
          <a:p>
            <a:pPr marL="0" marR="0" indent="0" algn="l" defTabSz="914400" rtl="0" eaLnBrk="0" fontAlgn="base" latinLnBrk="0" hangingPunct="0">
              <a:lnSpc>
                <a:spcPct val="110000"/>
              </a:lnSpc>
              <a:spcBef>
                <a:spcPts val="0"/>
              </a:spcBef>
              <a:spcAft>
                <a:spcPct val="0"/>
              </a:spcAft>
              <a:buClrTx/>
              <a:buSzTx/>
              <a:buFontTx/>
              <a:buNone/>
              <a:tabLst/>
              <a:defRPr/>
            </a:pP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799640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84387" rtl="0" eaLnBrk="0" fontAlgn="base" latinLnBrk="0" hangingPunct="0">
              <a:lnSpc>
                <a:spcPct val="100000"/>
              </a:lnSpc>
              <a:spcBef>
                <a:spcPts val="0"/>
              </a:spcBef>
              <a:spcAft>
                <a:spcPts val="0"/>
              </a:spcAft>
              <a:buClrTx/>
              <a:buSzTx/>
              <a:buFontTx/>
              <a:buNone/>
              <a:tabLst/>
              <a:defRPr/>
            </a:pPr>
            <a:endParaRPr lang="en-US" sz="1100" baseline="0" dirty="0" smtClean="0"/>
          </a:p>
          <a:p>
            <a:pPr marL="0" marR="0" indent="0" algn="l" defTabSz="914400" rtl="0" eaLnBrk="0" fontAlgn="base" latinLnBrk="0" hangingPunct="0">
              <a:lnSpc>
                <a:spcPct val="110000"/>
              </a:lnSpc>
              <a:spcBef>
                <a:spcPts val="0"/>
              </a:spcBef>
              <a:spcAft>
                <a:spcPct val="0"/>
              </a:spcAft>
              <a:buClrTx/>
              <a:buSzTx/>
              <a:buFontTx/>
              <a:buNone/>
              <a:tabLst/>
              <a:defRPr/>
            </a:pPr>
            <a:r>
              <a:rPr lang="en-US" sz="1100" b="0" baseline="0" dirty="0" smtClean="0">
                <a:solidFill>
                  <a:srgbClr val="FF0000"/>
                </a:solidFill>
              </a:rPr>
              <a:t>Today, we are going to focus on opportunities within our business-to-business organization, LegalShield Business Solutions, and specifically to you as a Commission Seller</a:t>
            </a:r>
            <a:endParaRPr lang="en-US" sz="1100" baseline="0" dirty="0" smtClean="0"/>
          </a:p>
          <a:p>
            <a:pPr marL="0" indent="0" algn="l">
              <a:lnSpc>
                <a:spcPct val="110000"/>
              </a:lnSpc>
              <a:spcBef>
                <a:spcPts val="0"/>
              </a:spcBef>
              <a:buNone/>
            </a:pPr>
            <a:endParaRPr lang="en-US" sz="1100" dirty="0" smtClean="0">
              <a:solidFill>
                <a:srgbClr val="000000"/>
              </a:solidFill>
              <a:latin typeface="Arial" charset="0"/>
            </a:endParaRPr>
          </a:p>
          <a:p>
            <a:pPr marL="0" indent="0" algn="l">
              <a:buFont typeface="+mj-lt"/>
              <a:buNone/>
            </a:pPr>
            <a:endParaRPr lang="en-US" sz="1100" dirty="0" smtClean="0"/>
          </a:p>
          <a:p>
            <a:pPr algn="l" defTabSz="884387">
              <a:spcBef>
                <a:spcPts val="0"/>
              </a:spcBef>
              <a:spcAft>
                <a:spcPts val="0"/>
              </a:spcAft>
              <a:defRPr/>
            </a:pPr>
            <a:endParaRPr lang="en-US" sz="1100" b="1"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76E14-8128-4AE4-B147-3072B55EE0B7}" type="slidenum">
              <a:rPr kumimoji="0" lang="en-US" sz="1800" b="0" i="0" u="none" strike="noStrike" kern="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91293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smtClean="0"/>
              <a:t>LegalShield Entrepreneurs come from every walk of life and level</a:t>
            </a:r>
            <a:r>
              <a:rPr lang="en-US" b="0" baseline="0" dirty="0" smtClean="0"/>
              <a:t> of experience</a:t>
            </a:r>
            <a:r>
              <a:rPr lang="en-US" b="0" dirty="0" smtClean="0"/>
              <a:t>.</a:t>
            </a:r>
            <a:r>
              <a:rPr lang="en-US" b="0" baseline="0" dirty="0" smtClean="0"/>
              <a:t>  Thousands of individuals have built successful businesses by offering LegalShield and IDShield and if you have the passion,  you can too.</a:t>
            </a:r>
            <a:endParaRPr lang="en-US" b="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226272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typical traits of a successful Entrepreneur at LegalShield?</a:t>
            </a:r>
          </a:p>
          <a:p>
            <a:endParaRPr lang="en-US" dirty="0" smtClean="0">
              <a:solidFill>
                <a:schemeClr val="accent6"/>
              </a:solidFill>
            </a:endParaRPr>
          </a:p>
          <a:p>
            <a:r>
              <a:rPr lang="en-US" dirty="0" smtClean="0">
                <a:solidFill>
                  <a:schemeClr val="accent6"/>
                </a:solidFill>
              </a:rPr>
              <a:t>Well first, they appreciate flexibility, and are looking for</a:t>
            </a:r>
            <a:r>
              <a:rPr lang="en-US" baseline="0" dirty="0" smtClean="0">
                <a:solidFill>
                  <a:schemeClr val="accent6"/>
                </a:solidFill>
              </a:rPr>
              <a:t> a business opportunity with growth potential</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chemeClr val="accent6"/>
                </a:solidFill>
              </a:rPr>
              <a:t>They’re self-confident and believe in what they sell and they’re willing and eager to become</a:t>
            </a:r>
            <a:r>
              <a:rPr lang="en-US" baseline="0" dirty="0" smtClean="0">
                <a:solidFill>
                  <a:schemeClr val="accent6"/>
                </a:solidFill>
              </a:rPr>
              <a:t> and expert in L</a:t>
            </a:r>
            <a:r>
              <a:rPr lang="en-US" dirty="0" smtClean="0">
                <a:solidFill>
                  <a:schemeClr val="accent6"/>
                </a:solidFill>
              </a:rPr>
              <a:t>egalShield products . </a:t>
            </a:r>
          </a:p>
          <a:p>
            <a:endParaRPr lang="en-US" dirty="0" smtClean="0"/>
          </a:p>
          <a:p>
            <a:r>
              <a:rPr lang="en-US" dirty="0" smtClean="0"/>
              <a:t>Our </a:t>
            </a:r>
            <a:r>
              <a:rPr lang="en-US" baseline="0" dirty="0" smtClean="0"/>
              <a:t>sales entrepreneurs </a:t>
            </a:r>
            <a:r>
              <a:rPr lang="en-US" dirty="0" smtClean="0"/>
              <a:t>are willing </a:t>
            </a:r>
            <a:r>
              <a:rPr lang="en-US" dirty="0"/>
              <a:t>to work hard to achieve a high </a:t>
            </a:r>
            <a:r>
              <a:rPr lang="en-US" dirty="0" smtClean="0"/>
              <a:t>income, but they especially</a:t>
            </a:r>
            <a:r>
              <a:rPr lang="en-US" baseline="0" dirty="0" smtClean="0"/>
              <a:t> enjoy</a:t>
            </a:r>
            <a:r>
              <a:rPr lang="en-US" dirty="0" smtClean="0"/>
              <a:t> building high performing teams of people – teaching, coaching, and mentoring others is a big</a:t>
            </a:r>
            <a:r>
              <a:rPr lang="en-US" baseline="0" dirty="0" smtClean="0"/>
              <a:t> part of their role, all in an effort to build a sustainable business.</a:t>
            </a:r>
          </a:p>
          <a:p>
            <a:endParaRPr lang="en-US" baseline="0" dirty="0" smtClean="0">
              <a:solidFill>
                <a:schemeClr val="accent6"/>
              </a:solidFill>
            </a:endParaRPr>
          </a:p>
          <a:p>
            <a:r>
              <a:rPr lang="en-US" baseline="0" dirty="0" smtClean="0">
                <a:solidFill>
                  <a:schemeClr val="accent6"/>
                </a:solidFill>
              </a:rPr>
              <a:t>And when you match up those skills with the opportunity in Business to Business sales, the possibilities are endless.</a:t>
            </a:r>
          </a:p>
          <a:p>
            <a:endParaRPr lang="en-US" baseline="0" dirty="0" smtClean="0">
              <a:solidFill>
                <a:schemeClr val="accent6"/>
              </a:solidFill>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E6E99F-7751-344C-AD51-AA8B063B0DB3}" type="slidenum">
              <a:rPr kumimoji="0" lang="en-US"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25328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485712" y="166159"/>
            <a:ext cx="10521349" cy="449619"/>
          </a:xfrm>
          <a:prstGeom prst="rect">
            <a:avLst/>
          </a:prstGeom>
        </p:spPr>
        <p:txBody>
          <a:bodyPr lIns="0" tIns="0" rIns="0" bIns="0"/>
          <a:lstStyle>
            <a:lvl1pPr>
              <a:defRPr sz="2267" cap="all">
                <a:solidFill>
                  <a:schemeClr val="bg1"/>
                </a:solidFill>
                <a:latin typeface="Arial Black"/>
                <a:cs typeface="Arial Black"/>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262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299016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4641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15114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325221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293503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105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ngle Line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 Placeholder 7"/>
          <p:cNvSpPr>
            <a:spLocks noGrp="1"/>
          </p:cNvSpPr>
          <p:nvPr>
            <p:ph type="body" sz="quarter" idx="11"/>
          </p:nvPr>
        </p:nvSpPr>
        <p:spPr>
          <a:xfrm>
            <a:off x="609600" y="1597157"/>
            <a:ext cx="10972800" cy="45232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LSBusSolutions-Logo-3Color.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2178" y="6396815"/>
            <a:ext cx="634861" cy="308613"/>
          </a:xfrm>
          <a:prstGeom prst="rect">
            <a:avLst/>
          </a:prstGeom>
        </p:spPr>
      </p:pic>
    </p:spTree>
    <p:extLst>
      <p:ext uri="{BB962C8B-B14F-4D97-AF65-F5344CB8AC3E}">
        <p14:creationId xmlns:p14="http://schemas.microsoft.com/office/powerpoint/2010/main" val="109604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60" y="8246"/>
            <a:ext cx="12192000" cy="1418167"/>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609600" y="6356353"/>
            <a:ext cx="2844800" cy="366183"/>
          </a:xfrm>
          <a:prstGeom prst="rect">
            <a:avLst/>
          </a:prstGeom>
        </p:spPr>
        <p:txBody>
          <a:bodyPr/>
          <a:lstStyle>
            <a:lvl1pPr>
              <a:defRPr/>
            </a:lvl1pPr>
          </a:lstStyle>
          <a:p>
            <a:pPr defTabSz="609585" fontAlgn="base">
              <a:spcBef>
                <a:spcPct val="0"/>
              </a:spcBef>
              <a:spcAft>
                <a:spcPct val="0"/>
              </a:spcAft>
              <a:defRPr/>
            </a:pPr>
            <a:fld id="{637CD296-C465-624B-B91E-AB29FE676723}" type="datetime1">
              <a:rPr lang="en-US" sz="2400" smtClean="0">
                <a:solidFill>
                  <a:srgbClr val="818285"/>
                </a:solidFill>
                <a:latin typeface="Arial" charset="0"/>
                <a:ea typeface="ＭＳ Ｐゴシック" charset="0"/>
              </a:rPr>
              <a:pPr defTabSz="609585" fontAlgn="base">
                <a:spcBef>
                  <a:spcPct val="0"/>
                </a:spcBef>
                <a:spcAft>
                  <a:spcPct val="0"/>
                </a:spcAft>
                <a:defRPr/>
              </a:pPr>
              <a:t>4/26/2016</a:t>
            </a:fld>
            <a:endParaRPr lang="en-US" sz="2400" dirty="0">
              <a:solidFill>
                <a:srgbClr val="818285"/>
              </a:solidFill>
              <a:latin typeface="Arial" charset="0"/>
              <a:ea typeface="ＭＳ Ｐゴシック" charset="0"/>
            </a:endParaRPr>
          </a:p>
        </p:txBody>
      </p:sp>
      <p:sp>
        <p:nvSpPr>
          <p:cNvPr id="4" name="Footer Placeholder 4"/>
          <p:cNvSpPr>
            <a:spLocks noGrp="1"/>
          </p:cNvSpPr>
          <p:nvPr>
            <p:ph type="ftr" sz="quarter" idx="11"/>
          </p:nvPr>
        </p:nvSpPr>
        <p:spPr>
          <a:xfrm>
            <a:off x="4165600" y="6356353"/>
            <a:ext cx="3860800" cy="366183"/>
          </a:xfrm>
          <a:prstGeom prst="rect">
            <a:avLst/>
          </a:prstGeom>
        </p:spPr>
        <p:txBody>
          <a:bodyPr/>
          <a:lstStyle>
            <a:lvl1pPr>
              <a:defRPr/>
            </a:lvl1pPr>
          </a:lstStyle>
          <a:p>
            <a:pPr defTabSz="609585" fontAlgn="base">
              <a:spcBef>
                <a:spcPct val="0"/>
              </a:spcBef>
              <a:spcAft>
                <a:spcPct val="0"/>
              </a:spcAft>
              <a:defRPr/>
            </a:pPr>
            <a:endParaRPr lang="en-US" sz="2400" dirty="0">
              <a:solidFill>
                <a:srgbClr val="818285"/>
              </a:solidFill>
              <a:latin typeface="Arial" charset="0"/>
              <a:ea typeface="ＭＳ Ｐゴシック" charset="0"/>
            </a:endParaRPr>
          </a:p>
        </p:txBody>
      </p:sp>
      <p:sp>
        <p:nvSpPr>
          <p:cNvPr id="5" name="Slide Number Placeholder 5"/>
          <p:cNvSpPr>
            <a:spLocks noGrp="1"/>
          </p:cNvSpPr>
          <p:nvPr>
            <p:ph type="sldNum" sz="quarter" idx="12"/>
          </p:nvPr>
        </p:nvSpPr>
        <p:spPr>
          <a:xfrm>
            <a:off x="9173637" y="6356353"/>
            <a:ext cx="579967" cy="366183"/>
          </a:xfrm>
          <a:prstGeom prst="rect">
            <a:avLst/>
          </a:prstGeom>
        </p:spPr>
        <p:txBody>
          <a:bodyPr/>
          <a:lstStyle>
            <a:lvl1pPr>
              <a:defRPr/>
            </a:lvl1pPr>
          </a:lstStyle>
          <a:p>
            <a:pPr defTabSz="609585" fontAlgn="base">
              <a:spcBef>
                <a:spcPct val="0"/>
              </a:spcBef>
              <a:spcAft>
                <a:spcPct val="0"/>
              </a:spcAft>
              <a:defRPr/>
            </a:pPr>
            <a:fld id="{FFAB40B6-BE2D-614C-B29E-DE308CF26095}" type="slidenum">
              <a:rPr lang="en-US" sz="2400" smtClean="0">
                <a:solidFill>
                  <a:srgbClr val="818285"/>
                </a:solidFill>
                <a:latin typeface="Arial" charset="0"/>
                <a:ea typeface="ＭＳ Ｐゴシック" charset="0"/>
              </a:rPr>
              <a:pPr defTabSz="609585" fontAlgn="base">
                <a:spcBef>
                  <a:spcPct val="0"/>
                </a:spcBef>
                <a:spcAft>
                  <a:spcPct val="0"/>
                </a:spcAft>
                <a:defRPr/>
              </a:pPr>
              <a:t>‹#›</a:t>
            </a:fld>
            <a:endParaRPr lang="en-US" sz="2400" dirty="0">
              <a:solidFill>
                <a:srgbClr val="818285"/>
              </a:solidFill>
              <a:latin typeface="Arial" charset="0"/>
              <a:ea typeface="ＭＳ Ｐゴシック" charset="0"/>
            </a:endParaRPr>
          </a:p>
        </p:txBody>
      </p:sp>
    </p:spTree>
    <p:extLst>
      <p:ext uri="{BB962C8B-B14F-4D97-AF65-F5344CB8AC3E}">
        <p14:creationId xmlns:p14="http://schemas.microsoft.com/office/powerpoint/2010/main" val="381975888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988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847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Line Headlin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73581"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49514" y="1832846"/>
            <a:ext cx="10048068"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71739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4942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888127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282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8999402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3123893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39495107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Line Headline/blank">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2128" cy="645584"/>
          </a:xfrm>
        </p:spPr>
        <p:txBody>
          <a:bodyPr/>
          <a:lstStyle>
            <a:lvl1pPr>
              <a:defRPr>
                <a:solidFill>
                  <a:srgbClr val="141313"/>
                </a:solidFill>
              </a:defRPr>
            </a:lvl1pPr>
          </a:lstStyle>
          <a:p>
            <a:r>
              <a:rPr lang="en-US" dirty="0"/>
              <a:t>Click to edit Master title style</a:t>
            </a:r>
          </a:p>
        </p:txBody>
      </p:sp>
    </p:spTree>
    <p:extLst>
      <p:ext uri="{BB962C8B-B14F-4D97-AF65-F5344CB8AC3E}">
        <p14:creationId xmlns:p14="http://schemas.microsoft.com/office/powerpoint/2010/main" val="4213475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278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486"/>
            <a:ext cx="10363200" cy="1468967"/>
          </a:xfrm>
        </p:spPr>
        <p:txBody>
          <a:bodyPr/>
          <a:lstStyle>
            <a:lvl1pPr>
              <a:defRPr>
                <a:solidFill>
                  <a:srgbClr val="141313"/>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141313"/>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2899230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sp>
        <p:nvSpPr>
          <p:cNvPr id="2" name="Title 1"/>
          <p:cNvSpPr>
            <a:spLocks noGrp="1"/>
          </p:cNvSpPr>
          <p:nvPr>
            <p:ph type="title"/>
          </p:nvPr>
        </p:nvSpPr>
        <p:spPr>
          <a:xfrm>
            <a:off x="633261" y="2021418"/>
            <a:ext cx="10957605" cy="2446813"/>
          </a:xfrm>
        </p:spPr>
        <p:txBody>
          <a:bodyPr/>
          <a:lstStyle>
            <a:lvl1pPr algn="ctr">
              <a:defRPr>
                <a:solidFill>
                  <a:srgbClr val="E6942C"/>
                </a:solidFill>
              </a:defRPr>
            </a:lvl1pPr>
          </a:lstStyle>
          <a:p>
            <a:r>
              <a:rPr lang="en-US" dirty="0"/>
              <a:t>Click to edit Master title style</a:t>
            </a:r>
          </a:p>
        </p:txBody>
      </p:sp>
    </p:spTree>
    <p:extLst>
      <p:ext uri="{BB962C8B-B14F-4D97-AF65-F5344CB8AC3E}">
        <p14:creationId xmlns:p14="http://schemas.microsoft.com/office/powerpoint/2010/main" val="8166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09600"/>
            <a:ext cx="10066867" cy="645584"/>
          </a:xfrm>
        </p:spPr>
        <p:txBody>
          <a:bodyPr/>
          <a:lstStyle>
            <a:lvl1pPr>
              <a:lnSpc>
                <a:spcPct val="90000"/>
              </a:lnSpc>
              <a:defRPr>
                <a:solidFill>
                  <a:srgbClr val="141313"/>
                </a:solidFill>
              </a:defRPr>
            </a:lvl1pPr>
          </a:lstStyle>
          <a:p>
            <a:r>
              <a:rPr lang="en-US" dirty="0"/>
              <a:t>Two</a:t>
            </a:r>
            <a:br>
              <a:rPr lang="en-US" dirty="0"/>
            </a:br>
            <a:r>
              <a:rPr lang="en-US" dirty="0"/>
              <a:t>Lines</a:t>
            </a:r>
          </a:p>
        </p:txBody>
      </p:sp>
      <p:sp>
        <p:nvSpPr>
          <p:cNvPr id="3" name="Content Placeholder 2"/>
          <p:cNvSpPr>
            <a:spLocks noGrp="1"/>
          </p:cNvSpPr>
          <p:nvPr>
            <p:ph idx="1"/>
          </p:nvPr>
        </p:nvSpPr>
        <p:spPr>
          <a:xfrm>
            <a:off x="1528234" y="1844437"/>
            <a:ext cx="10062633" cy="4020332"/>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83788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677" y="606638"/>
            <a:ext cx="12205508" cy="6257524"/>
          </a:xfrm>
          <a:prstGeom prst="rect">
            <a:avLst/>
          </a:prstGeom>
        </p:spPr>
      </p:pic>
      <p:sp>
        <p:nvSpPr>
          <p:cNvPr id="2" name="Slide Number Placeholder 3"/>
          <p:cNvSpPr txBox="1">
            <a:spLocks/>
          </p:cNvSpPr>
          <p:nvPr userDrawn="1"/>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prstClr val="white"/>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prstClr val="white"/>
              </a:solidFill>
              <a:effectLst/>
              <a:uLnTx/>
              <a:uFillTx/>
              <a:latin typeface="Arial"/>
              <a:ea typeface="+mn-ea"/>
              <a:cs typeface="Arial"/>
            </a:endParaRPr>
          </a:p>
        </p:txBody>
      </p:sp>
    </p:spTree>
    <p:extLst>
      <p:ext uri="{BB962C8B-B14F-4D97-AF65-F5344CB8AC3E}">
        <p14:creationId xmlns:p14="http://schemas.microsoft.com/office/powerpoint/2010/main" val="6603369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ssion1">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0145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 Line Head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620113"/>
            <a:ext cx="10066867" cy="866567"/>
          </a:xfrm>
        </p:spPr>
        <p:txBody>
          <a:bodyPr/>
          <a:lstStyle>
            <a:lvl1pPr>
              <a:lnSpc>
                <a:spcPct val="80000"/>
              </a:lnSpc>
              <a:defRPr>
                <a:solidFill>
                  <a:srgbClr val="141313"/>
                </a:solidFill>
              </a:defRPr>
            </a:lvl1pPr>
          </a:lstStyle>
          <a:p>
            <a:r>
              <a:rPr lang="en-US" dirty="0"/>
              <a:t>Three</a:t>
            </a:r>
            <a:br>
              <a:rPr lang="en-US" dirty="0"/>
            </a:br>
            <a:r>
              <a:rPr lang="en-US" dirty="0"/>
              <a:t>Line</a:t>
            </a:r>
            <a:br>
              <a:rPr lang="en-US" dirty="0"/>
            </a:br>
            <a:r>
              <a:rPr lang="en-US" dirty="0"/>
              <a:t>Headline</a:t>
            </a:r>
          </a:p>
        </p:txBody>
      </p:sp>
      <p:sp>
        <p:nvSpPr>
          <p:cNvPr id="3" name="Content Placeholder 2"/>
          <p:cNvSpPr>
            <a:spLocks noGrp="1"/>
          </p:cNvSpPr>
          <p:nvPr>
            <p:ph idx="1"/>
          </p:nvPr>
        </p:nvSpPr>
        <p:spPr>
          <a:xfrm>
            <a:off x="1528235" y="1836485"/>
            <a:ext cx="10062632" cy="4405819"/>
          </a:xfrm>
        </p:spPr>
        <p:txBody>
          <a:bodyPr/>
          <a:lstStyle>
            <a:lvl1pPr>
              <a:defRPr sz="2667">
                <a:solidFill>
                  <a:srgbClr val="141313"/>
                </a:solidFill>
              </a:defRPr>
            </a:lvl1pPr>
            <a:lvl2pPr>
              <a:defRPr sz="2667">
                <a:solidFill>
                  <a:srgbClr val="141313"/>
                </a:solidFill>
              </a:defRPr>
            </a:lvl2pPr>
            <a:lvl3pPr>
              <a:defRPr sz="2400">
                <a:solidFill>
                  <a:srgbClr val="141313"/>
                </a:solidFill>
              </a:defRPr>
            </a:lvl3pPr>
            <a:lvl4pPr>
              <a:defRPr sz="2400">
                <a:solidFill>
                  <a:srgbClr val="141313"/>
                </a:solidFill>
              </a:defRPr>
            </a:lvl4pPr>
            <a:lvl5pPr>
              <a:defRPr sz="2400">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2164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 headline/image lg">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79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4" y="1907756"/>
            <a:ext cx="10062564" cy="4412611"/>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Tree>
    <p:extLst>
      <p:ext uri="{BB962C8B-B14F-4D97-AF65-F5344CB8AC3E}">
        <p14:creationId xmlns:p14="http://schemas.microsoft.com/office/powerpoint/2010/main" val="19712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headline/image half">
    <p:spTree>
      <p:nvGrpSpPr>
        <p:cNvPr id="1" name=""/>
        <p:cNvGrpSpPr/>
        <p:nvPr/>
      </p:nvGrpSpPr>
      <p:grpSpPr>
        <a:xfrm>
          <a:off x="0" y="0"/>
          <a:ext cx="0" cy="0"/>
          <a:chOff x="0" y="0"/>
          <a:chExt cx="0" cy="0"/>
        </a:xfrm>
      </p:grpSpPr>
      <p:sp>
        <p:nvSpPr>
          <p:cNvPr id="2" name="Title 1"/>
          <p:cNvSpPr>
            <a:spLocks noGrp="1"/>
          </p:cNvSpPr>
          <p:nvPr>
            <p:ph type="title"/>
          </p:nvPr>
        </p:nvSpPr>
        <p:spPr>
          <a:xfrm>
            <a:off x="6360584" y="609600"/>
            <a:ext cx="5230283"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141313"/>
                </a:solidFill>
              </a:defRPr>
            </a:lvl1pPr>
            <a:lvl2pPr marL="731502" indent="0">
              <a:buNone/>
              <a:defRPr/>
            </a:lvl2pPr>
            <a:lvl3pPr marL="1377662" indent="0">
              <a:buNone/>
              <a:defRPr/>
            </a:lvl3pPr>
            <a:lvl4pPr marL="1950671" indent="0">
              <a:buNone/>
              <a:defRPr/>
            </a:lvl4pPr>
            <a:lvl5pPr marL="2560256" indent="0">
              <a:buNone/>
              <a:defRPr/>
            </a:lvl5pPr>
          </a:lstStyle>
          <a:p>
            <a:pPr lvl="0"/>
            <a:r>
              <a:rPr lang="en-US" dirty="0"/>
              <a:t>Click to edit Master text styles</a:t>
            </a:r>
          </a:p>
        </p:txBody>
      </p:sp>
      <p:sp>
        <p:nvSpPr>
          <p:cNvPr id="4" name="Content Placeholder 2"/>
          <p:cNvSpPr>
            <a:spLocks noGrp="1"/>
          </p:cNvSpPr>
          <p:nvPr>
            <p:ph idx="10"/>
          </p:nvPr>
        </p:nvSpPr>
        <p:spPr>
          <a:xfrm>
            <a:off x="6360584" y="1831309"/>
            <a:ext cx="5230283" cy="4476200"/>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677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headline/image half">
    <p:spTree>
      <p:nvGrpSpPr>
        <p:cNvPr id="1" name=""/>
        <p:cNvGrpSpPr/>
        <p:nvPr/>
      </p:nvGrpSpPr>
      <p:grpSpPr>
        <a:xfrm>
          <a:off x="0" y="0"/>
          <a:ext cx="0" cy="0"/>
          <a:chOff x="0" y="0"/>
          <a:chExt cx="0" cy="0"/>
        </a:xfrm>
      </p:grpSpPr>
      <p:sp>
        <p:nvSpPr>
          <p:cNvPr id="3" name="Content Placeholder 2"/>
          <p:cNvSpPr>
            <a:spLocks noGrp="1"/>
          </p:cNvSpPr>
          <p:nvPr>
            <p:ph idx="1"/>
          </p:nvPr>
        </p:nvSpPr>
        <p:spPr>
          <a:xfrm>
            <a:off x="1" y="614616"/>
            <a:ext cx="5795433" cy="6243383"/>
          </a:xfrm>
        </p:spPr>
        <p:txBody>
          <a:bodyPr>
            <a:noAutofit/>
          </a:bodyPr>
          <a:lstStyle>
            <a:lvl1pPr marL="0" indent="0">
              <a:lnSpc>
                <a:spcPts val="2987"/>
              </a:lnSpc>
              <a:buNone/>
              <a:defRPr sz="2133">
                <a:solidFill>
                  <a:srgbClr val="72736F"/>
                </a:solidFill>
              </a:defRPr>
            </a:lvl1pPr>
            <a:lvl2pPr marL="731502" indent="0">
              <a:buNone/>
              <a:defRPr/>
            </a:lvl2pPr>
            <a:lvl3pPr marL="1377662" indent="0">
              <a:buNone/>
              <a:defRPr/>
            </a:lvl3pPr>
            <a:lvl4pPr marL="1950671" indent="0">
              <a:buNone/>
              <a:defRPr/>
            </a:lvl4pPr>
            <a:lvl5pPr marL="2560256" indent="0">
              <a:buNone/>
              <a:defRPr/>
            </a:lvl5pPr>
          </a:lstStyle>
          <a:p>
            <a:pPr lvl="0"/>
            <a:endParaRPr lang="en-US" dirty="0"/>
          </a:p>
        </p:txBody>
      </p:sp>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772879" y="606638"/>
            <a:ext cx="6420952" cy="6257524"/>
          </a:xfrm>
          <a:prstGeom prst="rect">
            <a:avLst/>
          </a:prstGeom>
        </p:spPr>
      </p:pic>
    </p:spTree>
    <p:extLst>
      <p:ext uri="{BB962C8B-B14F-4D97-AF65-F5344CB8AC3E}">
        <p14:creationId xmlns:p14="http://schemas.microsoft.com/office/powerpoint/2010/main" val="721806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4" y="1830645"/>
            <a:ext cx="10062633"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4259747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1 Line Headline 2 col">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066867" cy="645584"/>
          </a:xfrm>
        </p:spPr>
        <p:txBody>
          <a:bodyPr/>
          <a:lstStyle>
            <a:lvl1pPr>
              <a:defRPr>
                <a:solidFill>
                  <a:srgbClr val="141313"/>
                </a:solidFill>
              </a:defRPr>
            </a:lvl1pPr>
          </a:lstStyle>
          <a:p>
            <a:r>
              <a:rPr lang="en-US" dirty="0"/>
              <a:t>Click to edit Master title style</a:t>
            </a:r>
          </a:p>
        </p:txBody>
      </p:sp>
      <p:sp>
        <p:nvSpPr>
          <p:cNvPr id="3" name="Content Placeholder 2"/>
          <p:cNvSpPr>
            <a:spLocks noGrp="1"/>
          </p:cNvSpPr>
          <p:nvPr>
            <p:ph idx="1"/>
          </p:nvPr>
        </p:nvSpPr>
        <p:spPr>
          <a:xfrm>
            <a:off x="1528233" y="2598958"/>
            <a:ext cx="4832351"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p:nvPr>
        </p:nvSpPr>
        <p:spPr>
          <a:xfrm>
            <a:off x="6731843" y="2598958"/>
            <a:ext cx="4859024" cy="3840423"/>
          </a:xfrm>
        </p:spPr>
        <p:txBody>
          <a:bodyPr/>
          <a:lstStyle>
            <a:lvl1pPr>
              <a:defRPr>
                <a:solidFill>
                  <a:srgbClr val="141313"/>
                </a:solidFill>
              </a:defRPr>
            </a:lvl1pPr>
            <a:lvl2pPr>
              <a:defRPr>
                <a:solidFill>
                  <a:srgbClr val="141313"/>
                </a:solidFill>
              </a:defRPr>
            </a:lvl2pPr>
            <a:lvl3pPr>
              <a:defRPr>
                <a:solidFill>
                  <a:srgbClr val="141313"/>
                </a:solidFill>
              </a:defRPr>
            </a:lvl3pPr>
            <a:lvl4pPr>
              <a:defRPr>
                <a:solidFill>
                  <a:srgbClr val="141313"/>
                </a:solidFill>
              </a:defRPr>
            </a:lvl4pPr>
            <a:lvl5pPr>
              <a:defRPr>
                <a:solidFill>
                  <a:srgbClr val="14131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1"/>
          </p:nvPr>
        </p:nvSpPr>
        <p:spPr>
          <a:xfrm>
            <a:off x="1528235"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7" name="Content Placeholder 2"/>
          <p:cNvSpPr>
            <a:spLocks noGrp="1"/>
          </p:cNvSpPr>
          <p:nvPr>
            <p:ph idx="12"/>
          </p:nvPr>
        </p:nvSpPr>
        <p:spPr>
          <a:xfrm>
            <a:off x="6731843" y="1830645"/>
            <a:ext cx="4832349" cy="685641"/>
          </a:xfrm>
        </p:spPr>
        <p:txBody>
          <a:bodyPr/>
          <a:lstStyle>
            <a:lvl1pPr marL="0" indent="0">
              <a:buNone/>
              <a:defRPr>
                <a:solidFill>
                  <a:srgbClr val="E6942C"/>
                </a:solidFill>
              </a:defRPr>
            </a:lvl1pPr>
          </a:lstStyle>
          <a:p>
            <a:pPr lvl="0"/>
            <a:r>
              <a:rPr lang="en-US" dirty="0"/>
              <a:t>Click to edit Master</a:t>
            </a:r>
          </a:p>
        </p:txBody>
      </p:sp>
      <p:sp>
        <p:nvSpPr>
          <p:cNvPr id="8" name="Content Placeholder 2"/>
          <p:cNvSpPr>
            <a:spLocks noGrp="1"/>
          </p:cNvSpPr>
          <p:nvPr>
            <p:ph idx="13"/>
          </p:nvPr>
        </p:nvSpPr>
        <p:spPr>
          <a:xfrm>
            <a:off x="1528235" y="6475615"/>
            <a:ext cx="10062632" cy="305328"/>
          </a:xfrm>
        </p:spPr>
        <p:txBody>
          <a:bodyPr/>
          <a:lstStyle>
            <a:lvl1pPr marL="0" indent="0">
              <a:lnSpc>
                <a:spcPts val="1333"/>
              </a:lnSpc>
              <a:spcBef>
                <a:spcPts val="400"/>
              </a:spcBef>
              <a:buNone/>
              <a:defRPr sz="1200" baseline="0">
                <a:solidFill>
                  <a:srgbClr val="141313"/>
                </a:solidFill>
              </a:defRPr>
            </a:lvl1pPr>
          </a:lstStyle>
          <a:p>
            <a:pPr lvl="0"/>
            <a:r>
              <a:rPr lang="en-US" dirty="0"/>
              <a:t>Click to edit Master</a:t>
            </a:r>
          </a:p>
        </p:txBody>
      </p:sp>
    </p:spTree>
    <p:extLst>
      <p:ext uri="{BB962C8B-B14F-4D97-AF65-F5344CB8AC3E}">
        <p14:creationId xmlns:p14="http://schemas.microsoft.com/office/powerpoint/2010/main" val="11822047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4.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preferRelativeResize="0">
            <a:picLocks/>
          </p:cNvPicPr>
          <p:nvPr userDrawn="1"/>
        </p:nvPicPr>
        <p:blipFill rotWithShape="1">
          <a:blip r:embed="rId3" cstate="print">
            <a:extLst>
              <a:ext uri="{28A0092B-C50C-407E-A947-70E740481C1C}">
                <a14:useLocalDpi xmlns:a14="http://schemas.microsoft.com/office/drawing/2010/main" val="0"/>
              </a:ext>
            </a:extLst>
          </a:blip>
          <a:srcRect t="4110" b="20720"/>
          <a:stretch/>
        </p:blipFill>
        <p:spPr>
          <a:xfrm>
            <a:off x="0" y="0"/>
            <a:ext cx="12192000" cy="6864096"/>
          </a:xfrm>
          <a:prstGeom prst="rect">
            <a:avLst/>
          </a:prstGeom>
        </p:spPr>
      </p:pic>
      <p:pic>
        <p:nvPicPr>
          <p:cNvPr id="8" name="Picture 7" descr="LegalShield logo arch.png"/>
          <p:cNvPicPr>
            <a:picLocks noChangeAspect="1"/>
          </p:cNvPicPr>
          <p:nvPr userDrawn="1"/>
        </p:nvPicPr>
        <p:blipFill>
          <a:blip r:embed="rId4">
            <a:alphaModFix amt="50000"/>
            <a:extLst>
              <a:ext uri="{28A0092B-C50C-407E-A947-70E740481C1C}">
                <a14:useLocalDpi xmlns:a14="http://schemas.microsoft.com/office/drawing/2010/main" val="0"/>
              </a:ext>
            </a:extLst>
          </a:blip>
          <a:stretch>
            <a:fillRect/>
          </a:stretch>
        </p:blipFill>
        <p:spPr>
          <a:xfrm>
            <a:off x="692464" y="1672861"/>
            <a:ext cx="10811712" cy="1876811"/>
          </a:xfrm>
          <a:prstGeom prst="rect">
            <a:avLst/>
          </a:prstGeom>
        </p:spPr>
      </p:pic>
      <p:sp>
        <p:nvSpPr>
          <p:cNvPr id="6" name="Rectangle 5"/>
          <p:cNvSpPr/>
          <p:nvPr userDrawn="1"/>
        </p:nvSpPr>
        <p:spPr>
          <a:xfrm>
            <a:off x="0" y="0"/>
            <a:ext cx="12192000" cy="821267"/>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2419" y="119257"/>
            <a:ext cx="1373848" cy="579624"/>
          </a:xfrm>
          <a:prstGeom prst="rect">
            <a:avLst/>
          </a:prstGeom>
        </p:spPr>
      </p:pic>
    </p:spTree>
    <p:extLst>
      <p:ext uri="{BB962C8B-B14F-4D97-AF65-F5344CB8AC3E}">
        <p14:creationId xmlns:p14="http://schemas.microsoft.com/office/powerpoint/2010/main" val="391522520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09585" rtl="0" eaLnBrk="1" latinLnBrk="0" hangingPunct="1">
        <a:lnSpc>
          <a:spcPct val="90000"/>
        </a:lnSpc>
        <a:spcBef>
          <a:spcPct val="0"/>
        </a:spcBef>
        <a:buNone/>
        <a:defRPr sz="4533" b="0" kern="1200" cap="none">
          <a:solidFill>
            <a:srgbClr val="74736E"/>
          </a:solidFill>
          <a:latin typeface="Arial"/>
          <a:ea typeface="+mj-ea"/>
          <a:cs typeface="+mj-cs"/>
        </a:defRPr>
      </a:lvl1pPr>
    </p:titleStyle>
    <p:bodyStyle>
      <a:lvl1pPr marL="304792"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1pPr>
      <a:lvl2pPr marL="1036294" indent="-304792" algn="l" defTabSz="609585" rtl="0" eaLnBrk="1" latinLnBrk="0" hangingPunct="1">
        <a:lnSpc>
          <a:spcPts val="3520"/>
        </a:lnSpc>
        <a:spcBef>
          <a:spcPts val="1067"/>
        </a:spcBef>
        <a:buClr>
          <a:srgbClr val="E48623"/>
        </a:buClr>
        <a:buFont typeface="Arial"/>
        <a:buChar char="•"/>
        <a:defRPr sz="3200" kern="1200">
          <a:solidFill>
            <a:srgbClr val="74736E"/>
          </a:solidFill>
          <a:latin typeface="Arial"/>
          <a:ea typeface="+mn-ea"/>
          <a:cs typeface="+mn-cs"/>
        </a:defRPr>
      </a:lvl2pPr>
      <a:lvl3pPr marL="1645879" indent="-268217"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3pPr>
      <a:lvl4pPr marL="2255464"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4pPr>
      <a:lvl5pPr marL="2865048" indent="-304792" algn="l" defTabSz="609585" rtl="0" eaLnBrk="1" latinLnBrk="0" hangingPunct="1">
        <a:lnSpc>
          <a:spcPts val="3520"/>
        </a:lnSpc>
        <a:spcBef>
          <a:spcPts val="1067"/>
        </a:spcBef>
        <a:buClr>
          <a:srgbClr val="E48623"/>
        </a:buClr>
        <a:buFont typeface="Arial"/>
        <a:buChar char="»"/>
        <a:defRPr sz="2400" kern="1200">
          <a:solidFill>
            <a:srgbClr val="74736E"/>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8"/>
          <a:stretch>
            <a:fillRect/>
          </a:stretch>
        </p:blipFill>
        <p:spPr>
          <a:xfrm>
            <a:off x="201225" y="57211"/>
            <a:ext cx="1041648" cy="506356"/>
          </a:xfrm>
          <a:prstGeom prst="rect">
            <a:avLst/>
          </a:prstGeom>
        </p:spPr>
      </p:pic>
    </p:spTree>
    <p:extLst>
      <p:ext uri="{BB962C8B-B14F-4D97-AF65-F5344CB8AC3E}">
        <p14:creationId xmlns:p14="http://schemas.microsoft.com/office/powerpoint/2010/main" val="56542144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12192000" cy="609600"/>
          </a:xfrm>
          <a:prstGeom prst="rect">
            <a:avLst/>
          </a:prstGeom>
          <a:solidFill>
            <a:srgbClr val="E694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Placeholder 1"/>
          <p:cNvSpPr>
            <a:spLocks noGrp="1"/>
          </p:cNvSpPr>
          <p:nvPr>
            <p:ph type="title"/>
          </p:nvPr>
        </p:nvSpPr>
        <p:spPr>
          <a:xfrm>
            <a:off x="1528232" y="609599"/>
            <a:ext cx="10062635" cy="645585"/>
          </a:xfrm>
          <a:prstGeom prst="rect">
            <a:avLst/>
          </a:prstGeom>
        </p:spPr>
        <p:txBody>
          <a:bodyPr vert="horz" wrap="square" lIns="0" tIns="0" rIns="0" bIns="0" rtlCol="0" anchor="b" anchorCtr="0">
            <a:noAutofit/>
          </a:bodyPr>
          <a:lstStyle/>
          <a:p>
            <a:r>
              <a:rPr lang="en-US" dirty="0"/>
              <a:t>Click to edit Master title style</a:t>
            </a:r>
          </a:p>
        </p:txBody>
      </p:sp>
      <p:sp>
        <p:nvSpPr>
          <p:cNvPr id="3" name="Text Placeholder 2"/>
          <p:cNvSpPr>
            <a:spLocks noGrp="1"/>
          </p:cNvSpPr>
          <p:nvPr>
            <p:ph type="body" idx="1"/>
          </p:nvPr>
        </p:nvSpPr>
        <p:spPr>
          <a:xfrm>
            <a:off x="1528234" y="1832846"/>
            <a:ext cx="10062633" cy="3840423"/>
          </a:xfrm>
          <a:prstGeom prst="rect">
            <a:avLst/>
          </a:prstGeom>
        </p:spPr>
        <p:txBody>
          <a:bodyPr vert="horz" wrap="square"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marL="0" marR="0" lvl="0" indent="0" algn="l" defTabSz="1741583" rtl="0" eaLnBrk="1" fontAlgn="base" latinLnBrk="0" hangingPunct="1">
              <a:lnSpc>
                <a:spcPct val="100000"/>
              </a:lnSpc>
              <a:spcBef>
                <a:spcPct val="0"/>
              </a:spcBef>
              <a:spcAft>
                <a:spcPct val="0"/>
              </a:spcAft>
              <a:buClrTx/>
              <a:buSzTx/>
              <a:buFontTx/>
              <a:buNone/>
              <a:tabLst/>
              <a:defRPr/>
            </a:pPr>
            <a:fld id="{88C02A3A-A74E-4567-BAFE-5219AB7951A7}" type="slidenum">
              <a:rPr kumimoji="0" lang="en-US" sz="1200" b="0" i="0" u="none" strike="noStrike" kern="1200" cap="none" spc="0" normalizeH="0" baseline="0" noProof="0" smtClean="0">
                <a:ln>
                  <a:noFill/>
                </a:ln>
                <a:solidFill>
                  <a:srgbClr val="D37B24"/>
                </a:solidFill>
                <a:effectLst/>
                <a:uLnTx/>
                <a:uFillTx/>
                <a:latin typeface="Arial"/>
                <a:ea typeface="+mn-ea"/>
                <a:cs typeface="Arial"/>
              </a:rPr>
              <a:pPr marL="0" marR="0" lvl="0" indent="0" algn="l" defTabSz="1741583"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a:ln>
                <a:noFill/>
              </a:ln>
              <a:solidFill>
                <a:srgbClr val="D37B24"/>
              </a:solidFill>
              <a:effectLst/>
              <a:uLnTx/>
              <a:uFillTx/>
              <a:latin typeface="Arial"/>
              <a:ea typeface="+mn-ea"/>
              <a:cs typeface="Arial"/>
            </a:endParaRPr>
          </a:p>
        </p:txBody>
      </p:sp>
      <p:pic>
        <p:nvPicPr>
          <p:cNvPr id="8" name="Picture 7"/>
          <p:cNvPicPr>
            <a:picLocks noChangeAspect="1"/>
          </p:cNvPicPr>
          <p:nvPr userDrawn="1"/>
        </p:nvPicPr>
        <p:blipFill>
          <a:blip r:embed="rId16"/>
          <a:stretch>
            <a:fillRect/>
          </a:stretch>
        </p:blipFill>
        <p:spPr>
          <a:xfrm>
            <a:off x="201225" y="57211"/>
            <a:ext cx="1041648" cy="506356"/>
          </a:xfrm>
          <a:prstGeom prst="rect">
            <a:avLst/>
          </a:prstGeom>
        </p:spPr>
      </p:pic>
    </p:spTree>
    <p:extLst>
      <p:ext uri="{BB962C8B-B14F-4D97-AF65-F5344CB8AC3E}">
        <p14:creationId xmlns:p14="http://schemas.microsoft.com/office/powerpoint/2010/main" val="86693701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Lst>
  <p:hf hdr="0" ftr="0" dt="0"/>
  <p:txStyles>
    <p:title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p:titleStyle>
    <p:body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2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mailto:broker@legalshield.com"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8234" y="146951"/>
            <a:ext cx="10437285" cy="388851"/>
          </a:xfrm>
        </p:spPr>
        <p:txBody>
          <a:bodyPr/>
          <a:lstStyle/>
          <a:p>
            <a:pPr algn="r"/>
            <a:r>
              <a:rPr lang="en-US" dirty="0" smtClean="0"/>
              <a:t>LegalShield Business Solutions</a:t>
            </a:r>
            <a:br>
              <a:rPr lang="en-US" dirty="0" smtClean="0"/>
            </a:br>
            <a:r>
              <a:rPr lang="en-US" dirty="0" smtClean="0"/>
              <a:t> Sales opportunity Briefing</a:t>
            </a:r>
            <a:endParaRPr lang="en-US" dirty="0">
              <a:latin typeface="Arial"/>
              <a:cs typeface="Arial"/>
            </a:endParaRPr>
          </a:p>
        </p:txBody>
      </p:sp>
      <p:sp>
        <p:nvSpPr>
          <p:cNvPr id="4" name="Title 2"/>
          <p:cNvSpPr txBox="1">
            <a:spLocks/>
          </p:cNvSpPr>
          <p:nvPr/>
        </p:nvSpPr>
        <p:spPr>
          <a:xfrm>
            <a:off x="1528234" y="6316009"/>
            <a:ext cx="10437285" cy="388851"/>
          </a:xfrm>
          <a:prstGeom prst="rect">
            <a:avLst/>
          </a:prstGeom>
        </p:spPr>
        <p:txBody>
          <a:bodyPr lIns="0" tIns="0" rIns="0" bIns="0"/>
          <a:lstStyle>
            <a:lvl1pPr algn="l" defTabSz="457200" rtl="0" eaLnBrk="1" latinLnBrk="0" hangingPunct="1">
              <a:lnSpc>
                <a:spcPct val="90000"/>
              </a:lnSpc>
              <a:spcBef>
                <a:spcPct val="0"/>
              </a:spcBef>
              <a:buNone/>
              <a:defRPr sz="1700" b="0" kern="1200" cap="all">
                <a:solidFill>
                  <a:schemeClr val="bg1"/>
                </a:solidFill>
                <a:latin typeface="Arial Black"/>
                <a:ea typeface="+mj-ea"/>
                <a:cs typeface="Arial Black"/>
              </a:defRPr>
            </a:lvl1pPr>
          </a:lstStyle>
          <a:p>
            <a:pPr algn="r" defTabSz="609585">
              <a:defRPr/>
            </a:pPr>
            <a:r>
              <a:rPr lang="en-US" sz="2267" dirty="0" smtClean="0">
                <a:solidFill>
                  <a:srgbClr val="141313"/>
                </a:solidFill>
                <a:latin typeface="Arial"/>
                <a:cs typeface="Arial"/>
              </a:rPr>
              <a:t>CANADA – Entrepreneurs</a:t>
            </a:r>
            <a:endParaRPr lang="en-US" sz="2267" dirty="0">
              <a:solidFill>
                <a:srgbClr val="141313"/>
              </a:solidFill>
              <a:latin typeface="Arial"/>
              <a:cs typeface="Arial"/>
            </a:endParaRPr>
          </a:p>
        </p:txBody>
      </p:sp>
    </p:spTree>
    <p:extLst>
      <p:ext uri="{BB962C8B-B14F-4D97-AF65-F5344CB8AC3E}">
        <p14:creationId xmlns:p14="http://schemas.microsoft.com/office/powerpoint/2010/main" val="2479457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29291" r="15686"/>
          <a:stretch/>
        </p:blipFill>
        <p:spPr>
          <a:xfrm>
            <a:off x="0" y="603504"/>
            <a:ext cx="6080577" cy="6262915"/>
          </a:xfrm>
        </p:spPr>
      </p:pic>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Business to Business</a:t>
            </a:r>
          </a:p>
        </p:txBody>
      </p:sp>
      <p:sp>
        <p:nvSpPr>
          <p:cNvPr id="6" name="Content Placeholder 2"/>
          <p:cNvSpPr txBox="1">
            <a:spLocks/>
          </p:cNvSpPr>
          <p:nvPr/>
        </p:nvSpPr>
        <p:spPr>
          <a:xfrm>
            <a:off x="6265334" y="595423"/>
            <a:ext cx="5691956" cy="6262577"/>
          </a:xfrm>
          <a:prstGeom prst="rect">
            <a:avLst/>
          </a:prstGeom>
        </p:spPr>
        <p:txBody>
          <a:bodyPr vert="horz" wrap="square" lIns="0" tIns="0" rIns="0" bIns="0" rtlCol="0" anchor="ctr">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04792" indent="-304792" defTabSz="609585">
              <a:lnSpc>
                <a:spcPct val="85000"/>
              </a:lnSpc>
              <a:spcBef>
                <a:spcPts val="0"/>
              </a:spcBef>
              <a:spcAft>
                <a:spcPts val="1800"/>
              </a:spcAft>
              <a:defRPr/>
            </a:pPr>
            <a:r>
              <a:rPr lang="en-US" sz="2400" dirty="0"/>
              <a:t>Work directly with </a:t>
            </a:r>
          </a:p>
          <a:p>
            <a:pPr marL="1036294" lvl="1" indent="-304792" defTabSz="609585">
              <a:lnSpc>
                <a:spcPct val="85000"/>
              </a:lnSpc>
              <a:spcBef>
                <a:spcPts val="0"/>
              </a:spcBef>
              <a:spcAft>
                <a:spcPts val="1800"/>
              </a:spcAft>
              <a:defRPr/>
            </a:pPr>
            <a:r>
              <a:rPr lang="en-US" sz="2400" dirty="0"/>
              <a:t>Business Owners </a:t>
            </a:r>
          </a:p>
          <a:p>
            <a:pPr marL="1036294" lvl="1" indent="-304792" defTabSz="609585">
              <a:lnSpc>
                <a:spcPct val="85000"/>
              </a:lnSpc>
              <a:spcBef>
                <a:spcPts val="0"/>
              </a:spcBef>
              <a:spcAft>
                <a:spcPts val="1800"/>
              </a:spcAft>
              <a:defRPr/>
            </a:pPr>
            <a:r>
              <a:rPr lang="en-US" sz="2400" dirty="0"/>
              <a:t>Human Resource Managers</a:t>
            </a:r>
          </a:p>
          <a:p>
            <a:pPr marL="1036294" lvl="1" indent="-304792" defTabSz="609585">
              <a:lnSpc>
                <a:spcPct val="85000"/>
              </a:lnSpc>
              <a:spcBef>
                <a:spcPts val="0"/>
              </a:spcBef>
              <a:spcAft>
                <a:spcPts val="3200"/>
              </a:spcAft>
              <a:defRPr/>
            </a:pPr>
            <a:r>
              <a:rPr lang="en-US" sz="2400" dirty="0"/>
              <a:t>Corporate executives </a:t>
            </a:r>
          </a:p>
          <a:p>
            <a:pPr marL="304792" indent="-304792" defTabSz="609585">
              <a:lnSpc>
                <a:spcPct val="85000"/>
              </a:lnSpc>
              <a:spcBef>
                <a:spcPts val="0"/>
              </a:spcBef>
              <a:spcAft>
                <a:spcPts val="1800"/>
              </a:spcAft>
              <a:defRPr/>
            </a:pPr>
            <a:r>
              <a:rPr lang="en-US" sz="2400" dirty="0"/>
              <a:t>When qualified, work through</a:t>
            </a:r>
          </a:p>
          <a:p>
            <a:pPr marL="1036294" lvl="1" indent="-304792" defTabSz="609585">
              <a:lnSpc>
                <a:spcPct val="85000"/>
              </a:lnSpc>
              <a:spcBef>
                <a:spcPts val="0"/>
              </a:spcBef>
              <a:spcAft>
                <a:spcPts val="3200"/>
              </a:spcAft>
              <a:defRPr/>
            </a:pPr>
            <a:r>
              <a:rPr lang="en-US" sz="2400" dirty="0"/>
              <a:t>Benefit Brokers and Insurance Agents. </a:t>
            </a:r>
            <a:endParaRPr lang="en-US" sz="2400" dirty="0">
              <a:solidFill>
                <a:srgbClr val="000000"/>
              </a:solidFill>
            </a:endParaRPr>
          </a:p>
          <a:p>
            <a:pPr marL="304792" indent="-304792" defTabSz="609585">
              <a:lnSpc>
                <a:spcPct val="85000"/>
              </a:lnSpc>
              <a:spcBef>
                <a:spcPts val="0"/>
              </a:spcBef>
              <a:spcAft>
                <a:spcPts val="1800"/>
              </a:spcAft>
              <a:defRPr/>
            </a:pPr>
            <a:r>
              <a:rPr lang="en-US" sz="2400" dirty="0">
                <a:solidFill>
                  <a:srgbClr val="000000"/>
                </a:solidFill>
              </a:rPr>
              <a:t>Small Business Legal plan</a:t>
            </a:r>
          </a:p>
          <a:p>
            <a:pPr marL="304792" indent="-304792" defTabSz="609585">
              <a:lnSpc>
                <a:spcPct val="85000"/>
              </a:lnSpc>
              <a:spcBef>
                <a:spcPts val="0"/>
              </a:spcBef>
              <a:spcAft>
                <a:spcPts val="1800"/>
              </a:spcAft>
              <a:defRPr/>
            </a:pPr>
            <a:r>
              <a:rPr lang="en-US" sz="2400" dirty="0">
                <a:solidFill>
                  <a:srgbClr val="000000"/>
                </a:solidFill>
              </a:rPr>
              <a:t>Voluntary Benefit </a:t>
            </a:r>
            <a:r>
              <a:rPr lang="en-US" sz="2400" dirty="0" smtClean="0">
                <a:solidFill>
                  <a:srgbClr val="000000"/>
                </a:solidFill>
              </a:rPr>
              <a:t>plans</a:t>
            </a:r>
            <a:endParaRPr lang="en-US" sz="2400" dirty="0">
              <a:solidFill>
                <a:srgbClr val="000000"/>
              </a:solidFill>
            </a:endParaRPr>
          </a:p>
        </p:txBody>
      </p:sp>
    </p:spTree>
    <p:extLst>
      <p:ext uri="{BB962C8B-B14F-4D97-AF65-F5344CB8AC3E}">
        <p14:creationId xmlns:p14="http://schemas.microsoft.com/office/powerpoint/2010/main" val="136893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fade">
                                      <p:cBhvr>
                                        <p:cTn id="3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11</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What are voluntary benefits?</a:t>
            </a:r>
          </a:p>
        </p:txBody>
      </p:sp>
      <p:pic>
        <p:nvPicPr>
          <p:cNvPr id="8" name="Picture 7" descr="image_half_HRwom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9600"/>
            <a:ext cx="5787136" cy="6250432"/>
          </a:xfrm>
          <a:prstGeom prst="rect">
            <a:avLst/>
          </a:prstGeom>
        </p:spPr>
      </p:pic>
      <p:sp>
        <p:nvSpPr>
          <p:cNvPr id="9" name="Content Placeholder 2"/>
          <p:cNvSpPr txBox="1">
            <a:spLocks/>
          </p:cNvSpPr>
          <p:nvPr/>
        </p:nvSpPr>
        <p:spPr>
          <a:xfrm>
            <a:off x="6536267" y="614597"/>
            <a:ext cx="5520267" cy="6243403"/>
          </a:xfrm>
          <a:prstGeom prst="rect">
            <a:avLst/>
          </a:prstGeom>
        </p:spPr>
        <p:txBody>
          <a:bodyPr vert="horz" wrap="square" lIns="0" tIns="0" rIns="0" bIns="0" rtlCol="0" anchor="ctr">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243834" indent="-243834">
              <a:lnSpc>
                <a:spcPct val="85000"/>
              </a:lnSpc>
              <a:spcBef>
                <a:spcPts val="533"/>
              </a:spcBef>
              <a:spcAft>
                <a:spcPts val="1800"/>
              </a:spcAft>
            </a:pPr>
            <a:r>
              <a:rPr lang="en-US" sz="2400" smtClean="0"/>
              <a:t>Traditional</a:t>
            </a:r>
          </a:p>
          <a:p>
            <a:pPr marL="975336" lvl="1" indent="-243834">
              <a:lnSpc>
                <a:spcPct val="85000"/>
              </a:lnSpc>
              <a:spcBef>
                <a:spcPts val="0"/>
              </a:spcBef>
              <a:spcAft>
                <a:spcPts val="1800"/>
              </a:spcAft>
            </a:pPr>
            <a:r>
              <a:rPr lang="en-US" sz="2400" smtClean="0"/>
              <a:t>Life/disability</a:t>
            </a:r>
          </a:p>
          <a:p>
            <a:pPr marL="975336" lvl="1" indent="-243834">
              <a:lnSpc>
                <a:spcPct val="85000"/>
              </a:lnSpc>
              <a:spcBef>
                <a:spcPts val="0"/>
              </a:spcBef>
              <a:spcAft>
                <a:spcPts val="1800"/>
              </a:spcAft>
            </a:pPr>
            <a:r>
              <a:rPr lang="en-US" sz="2400" smtClean="0"/>
              <a:t>Dental</a:t>
            </a:r>
          </a:p>
          <a:p>
            <a:pPr marL="975336" lvl="1" indent="-243834">
              <a:lnSpc>
                <a:spcPct val="85000"/>
              </a:lnSpc>
              <a:spcBef>
                <a:spcPts val="0"/>
              </a:spcBef>
              <a:spcAft>
                <a:spcPts val="1800"/>
              </a:spcAft>
            </a:pPr>
            <a:r>
              <a:rPr lang="en-US" sz="2400" smtClean="0"/>
              <a:t>Vision</a:t>
            </a:r>
          </a:p>
          <a:p>
            <a:pPr marL="975336" lvl="1" indent="-243834">
              <a:lnSpc>
                <a:spcPct val="85000"/>
              </a:lnSpc>
              <a:spcBef>
                <a:spcPts val="0"/>
              </a:spcBef>
              <a:spcAft>
                <a:spcPts val="3200"/>
              </a:spcAft>
            </a:pPr>
            <a:r>
              <a:rPr lang="en-US" sz="2400" smtClean="0"/>
              <a:t>Supplemental medical</a:t>
            </a:r>
          </a:p>
          <a:p>
            <a:pPr marL="243834" indent="-243834">
              <a:lnSpc>
                <a:spcPct val="85000"/>
              </a:lnSpc>
              <a:spcBef>
                <a:spcPts val="533"/>
              </a:spcBef>
              <a:spcAft>
                <a:spcPts val="1800"/>
              </a:spcAft>
            </a:pPr>
            <a:r>
              <a:rPr lang="en-US" sz="2400" smtClean="0"/>
              <a:t>Emerging</a:t>
            </a:r>
          </a:p>
          <a:p>
            <a:pPr marL="975336" lvl="1" indent="-243834">
              <a:lnSpc>
                <a:spcPct val="85000"/>
              </a:lnSpc>
              <a:spcBef>
                <a:spcPts val="0"/>
              </a:spcBef>
              <a:spcAft>
                <a:spcPts val="1800"/>
              </a:spcAft>
            </a:pPr>
            <a:r>
              <a:rPr lang="en-US" sz="2400" smtClean="0"/>
              <a:t>Health, wellness and lifestyle</a:t>
            </a:r>
          </a:p>
          <a:p>
            <a:pPr marL="975336" lvl="1" indent="-243834">
              <a:lnSpc>
                <a:spcPct val="85000"/>
              </a:lnSpc>
              <a:spcBef>
                <a:spcPts val="0"/>
              </a:spcBef>
              <a:spcAft>
                <a:spcPts val="1800"/>
              </a:spcAft>
            </a:pPr>
            <a:r>
              <a:rPr lang="en-US" sz="3200" smtClean="0">
                <a:latin typeface="Arial Black" charset="0"/>
                <a:ea typeface="Arial Black" charset="0"/>
                <a:cs typeface="Arial Black" charset="0"/>
              </a:rPr>
              <a:t>Legal and Identity Theft Protection</a:t>
            </a:r>
            <a:endParaRPr lang="en-US" sz="3200" dirty="0">
              <a:latin typeface="Arial Black" charset="0"/>
              <a:ea typeface="Arial Black" charset="0"/>
              <a:cs typeface="Arial Black" charset="0"/>
            </a:endParaRPr>
          </a:p>
        </p:txBody>
      </p:sp>
    </p:spTree>
    <p:extLst>
      <p:ext uri="{BB962C8B-B14F-4D97-AF65-F5344CB8AC3E}">
        <p14:creationId xmlns:p14="http://schemas.microsoft.com/office/powerpoint/2010/main" val="235025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fade">
                                      <p:cBhvr>
                                        <p:cTn id="10" dur="500"/>
                                        <p:tgtEl>
                                          <p:spTgt spid="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animEffect transition="in" filter="fade">
                                      <p:cBhvr>
                                        <p:cTn id="15" dur="500"/>
                                        <p:tgtEl>
                                          <p:spTgt spid="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
                                            <p:txEl>
                                              <p:pRg st="3" end="3"/>
                                            </p:txEl>
                                          </p:spTgt>
                                        </p:tgtEl>
                                        <p:attrNameLst>
                                          <p:attrName>style.visibility</p:attrName>
                                        </p:attrNameLst>
                                      </p:cBhvr>
                                      <p:to>
                                        <p:strVal val="visible"/>
                                      </p:to>
                                    </p:set>
                                    <p:animEffect transition="in" filter="fade">
                                      <p:cBhvr>
                                        <p:cTn id="20" dur="500"/>
                                        <p:tgtEl>
                                          <p:spTgt spid="9">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Effect transition="in" filter="fade">
                                      <p:cBhvr>
                                        <p:cTn id="25" dur="500"/>
                                        <p:tgtEl>
                                          <p:spTgt spid="9">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xEl>
                                              <p:pRg st="5" end="5"/>
                                            </p:txEl>
                                          </p:spTgt>
                                        </p:tgtEl>
                                        <p:attrNameLst>
                                          <p:attrName>style.visibility</p:attrName>
                                        </p:attrNameLst>
                                      </p:cBhvr>
                                      <p:to>
                                        <p:strVal val="visible"/>
                                      </p:to>
                                    </p:set>
                                    <p:animEffect transition="in" filter="fade">
                                      <p:cBhvr>
                                        <p:cTn id="30" dur="500"/>
                                        <p:tgtEl>
                                          <p:spTgt spid="9">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Effect transition="in" filter="fade">
                                      <p:cBhvr>
                                        <p:cTn id="33" dur="500"/>
                                        <p:tgtEl>
                                          <p:spTgt spid="9">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12</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2" y="594360"/>
            <a:ext cx="5897583" cy="5593080"/>
          </a:xfrm>
        </p:spPr>
        <p:txBody>
          <a:bodyPr anchor="ctr"/>
          <a:lstStyle/>
          <a:p>
            <a:pPr marL="0" indent="0">
              <a:lnSpc>
                <a:spcPct val="85000"/>
              </a:lnSpc>
              <a:spcBef>
                <a:spcPts val="0"/>
              </a:spcBef>
              <a:spcAft>
                <a:spcPts val="1200"/>
              </a:spcAft>
              <a:buNone/>
            </a:pPr>
            <a:r>
              <a:rPr lang="en-US" sz="2400" dirty="0">
                <a:solidFill>
                  <a:schemeClr val="accent6"/>
                </a:solidFill>
              </a:rPr>
              <a:t>Consultation on:</a:t>
            </a:r>
          </a:p>
          <a:p>
            <a:pPr>
              <a:lnSpc>
                <a:spcPct val="85000"/>
              </a:lnSpc>
              <a:spcBef>
                <a:spcPts val="0"/>
              </a:spcBef>
              <a:spcAft>
                <a:spcPts val="1200"/>
              </a:spcAft>
            </a:pPr>
            <a:r>
              <a:rPr lang="en-US" sz="2400" dirty="0">
                <a:solidFill>
                  <a:schemeClr val="accent6"/>
                </a:solidFill>
              </a:rPr>
              <a:t>Estate planning </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Traffic-related issues</a:t>
            </a:r>
          </a:p>
          <a:p>
            <a:pPr>
              <a:lnSpc>
                <a:spcPct val="85000"/>
              </a:lnSpc>
              <a:spcBef>
                <a:spcPts val="0"/>
              </a:spcBef>
              <a:spcAft>
                <a:spcPts val="1200"/>
              </a:spcAft>
            </a:pPr>
            <a:r>
              <a:rPr lang="en-US" sz="2400" dirty="0">
                <a:solidFill>
                  <a:schemeClr val="accent6"/>
                </a:solidFill>
              </a:rPr>
              <a:t>Legal advice on unlimited number of personal issues</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Group plans start at $18.50/month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www.legalshield.com/fullplandetails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2050" name="Picture 2" descr="Z:\personal\Presentations\Identity Theft\family on gras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8288" y="603504"/>
            <a:ext cx="5787136" cy="624840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Legal plans</a:t>
            </a:r>
          </a:p>
        </p:txBody>
      </p:sp>
    </p:spTree>
    <p:extLst>
      <p:ext uri="{BB962C8B-B14F-4D97-AF65-F5344CB8AC3E}">
        <p14:creationId xmlns:p14="http://schemas.microsoft.com/office/powerpoint/2010/main" val="132652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09601"/>
            <a:ext cx="5787136" cy="6250431"/>
          </a:xfrm>
          <a:prstGeom prst="rect">
            <a:avLst/>
          </a:prstGeom>
        </p:spPr>
      </p:pic>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13</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1765" y="609601"/>
            <a:ext cx="5503699" cy="5577840"/>
          </a:xfrm>
        </p:spPr>
        <p:txBody>
          <a:bodyPr anchor="ctr"/>
          <a:lstStyle/>
          <a:p>
            <a:pPr>
              <a:lnSpc>
                <a:spcPct val="85000"/>
              </a:lnSpc>
              <a:spcBef>
                <a:spcPts val="0"/>
              </a:spcBef>
              <a:spcAft>
                <a:spcPts val="1200"/>
              </a:spcAft>
            </a:pPr>
            <a:r>
              <a:rPr lang="en-US" sz="2400" dirty="0">
                <a:solidFill>
                  <a:schemeClr val="accent6"/>
                </a:solidFill>
              </a:rPr>
              <a:t>Identity theft prevention consultation</a:t>
            </a:r>
          </a:p>
          <a:p>
            <a:pPr>
              <a:lnSpc>
                <a:spcPct val="85000"/>
              </a:lnSpc>
              <a:spcBef>
                <a:spcPts val="0"/>
              </a:spcBef>
              <a:spcAft>
                <a:spcPts val="1200"/>
              </a:spcAft>
            </a:pPr>
            <a:r>
              <a:rPr lang="en-US" sz="2400" dirty="0">
                <a:solidFill>
                  <a:schemeClr val="accent6"/>
                </a:solidFill>
              </a:rPr>
              <a:t>Credit Tracking</a:t>
            </a:r>
          </a:p>
          <a:p>
            <a:pPr>
              <a:lnSpc>
                <a:spcPct val="85000"/>
              </a:lnSpc>
              <a:spcBef>
                <a:spcPts val="0"/>
              </a:spcBef>
              <a:spcAft>
                <a:spcPts val="1200"/>
              </a:spcAft>
            </a:pPr>
            <a:r>
              <a:rPr lang="en-US" sz="2400" dirty="0">
                <a:solidFill>
                  <a:schemeClr val="accent6"/>
                </a:solidFill>
              </a:rPr>
              <a:t>Licensed Private Investigators</a:t>
            </a:r>
          </a:p>
          <a:p>
            <a:pPr>
              <a:lnSpc>
                <a:spcPct val="85000"/>
              </a:lnSpc>
              <a:spcBef>
                <a:spcPts val="0"/>
              </a:spcBef>
              <a:spcAft>
                <a:spcPts val="1200"/>
              </a:spcAft>
            </a:pPr>
            <a:r>
              <a:rPr lang="en-US" sz="2400" dirty="0">
                <a:solidFill>
                  <a:schemeClr val="accent6"/>
                </a:solidFill>
              </a:rPr>
              <a:t>Identity restoration to pre-theft status</a:t>
            </a:r>
          </a:p>
          <a:p>
            <a:pPr marL="0" indent="0">
              <a:lnSpc>
                <a:spcPct val="100000"/>
              </a:lnSpc>
              <a:spcBef>
                <a:spcPts val="0"/>
              </a:spcBef>
              <a:spcAft>
                <a:spcPts val="800"/>
              </a:spcAft>
              <a:buNone/>
            </a:pPr>
            <a:endParaRPr lang="en-US" sz="2133" b="1" i="1" dirty="0">
              <a:solidFill>
                <a:srgbClr val="336699"/>
              </a:solidFill>
            </a:endParaRPr>
          </a:p>
          <a:p>
            <a:pPr marL="0" indent="0">
              <a:lnSpc>
                <a:spcPct val="100000"/>
              </a:lnSpc>
              <a:spcBef>
                <a:spcPts val="0"/>
              </a:spcBef>
              <a:spcAft>
                <a:spcPts val="800"/>
              </a:spcAft>
              <a:buNone/>
            </a:pPr>
            <a:r>
              <a:rPr lang="en-US" sz="2400" b="1" i="1" dirty="0">
                <a:solidFill>
                  <a:srgbClr val="336699"/>
                </a:solidFill>
              </a:rPr>
              <a:t>Group plans start at $9.95/month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in US/Canada. See www.idshield.com/plans-and-pricing for specifics.  Please review plan details for complete terms, conditions and exclusions before purchase.</a:t>
            </a:r>
            <a:endParaRPr lang="en-US" sz="1067" dirty="0">
              <a:solidFill>
                <a:srgbClr val="000000"/>
              </a:solidFill>
              <a:latin typeface="Arial"/>
              <a:cs typeface="Arial"/>
            </a:endParaRPr>
          </a:p>
        </p:txBody>
      </p:sp>
      <p:sp>
        <p:nvSpPr>
          <p:cNvPr id="8" name="Title 1"/>
          <p:cNvSpPr txBox="1">
            <a:spLocks/>
          </p:cNvSpPr>
          <p:nvPr/>
        </p:nvSpPr>
        <p:spPr>
          <a:xfrm>
            <a:off x="317119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err="1">
                <a:solidFill>
                  <a:schemeClr val="bg1"/>
                </a:solidFill>
              </a:rPr>
              <a:t>Idshield</a:t>
            </a:r>
            <a:r>
              <a:rPr lang="en-US" sz="1867" dirty="0">
                <a:solidFill>
                  <a:schemeClr val="bg1"/>
                </a:solidFill>
              </a:rPr>
              <a:t> Canada</a:t>
            </a:r>
          </a:p>
        </p:txBody>
      </p:sp>
    </p:spTree>
    <p:extLst>
      <p:ext uri="{BB962C8B-B14F-4D97-AF65-F5344CB8AC3E}">
        <p14:creationId xmlns:p14="http://schemas.microsoft.com/office/powerpoint/2010/main" val="52452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fade">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srgbClr val="E6942C"/>
                </a:solidFill>
                <a:latin typeface="Arial"/>
                <a:cs typeface="Arial"/>
              </a:rPr>
              <a:pPr algn="l"/>
              <a:t>14</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093883" y="594360"/>
            <a:ext cx="5503699" cy="5623560"/>
          </a:xfrm>
        </p:spPr>
        <p:txBody>
          <a:bodyPr anchor="ctr"/>
          <a:lstStyle/>
          <a:p>
            <a:pPr>
              <a:lnSpc>
                <a:spcPct val="85000"/>
              </a:lnSpc>
              <a:spcBef>
                <a:spcPts val="0"/>
              </a:spcBef>
              <a:spcAft>
                <a:spcPts val="1200"/>
              </a:spcAft>
            </a:pPr>
            <a:r>
              <a:rPr lang="en-US" sz="2400" dirty="0">
                <a:solidFill>
                  <a:schemeClr val="accent6"/>
                </a:solidFill>
              </a:rPr>
              <a:t>Consultation on day-to-day matters</a:t>
            </a:r>
          </a:p>
          <a:p>
            <a:pPr>
              <a:lnSpc>
                <a:spcPct val="85000"/>
              </a:lnSpc>
              <a:spcBef>
                <a:spcPts val="0"/>
              </a:spcBef>
              <a:spcAft>
                <a:spcPts val="1200"/>
              </a:spcAft>
            </a:pPr>
            <a:r>
              <a:rPr lang="en-US" sz="2400" dirty="0">
                <a:solidFill>
                  <a:schemeClr val="accent6"/>
                </a:solidFill>
              </a:rPr>
              <a:t>Debt collection and vendor disputes</a:t>
            </a:r>
          </a:p>
          <a:p>
            <a:pPr>
              <a:lnSpc>
                <a:spcPct val="85000"/>
              </a:lnSpc>
              <a:spcBef>
                <a:spcPts val="0"/>
              </a:spcBef>
              <a:spcAft>
                <a:spcPts val="1200"/>
              </a:spcAft>
            </a:pPr>
            <a:r>
              <a:rPr lang="en-US" sz="2400" dirty="0">
                <a:solidFill>
                  <a:schemeClr val="accent6"/>
                </a:solidFill>
              </a:rPr>
              <a:t>Contract review</a:t>
            </a:r>
          </a:p>
          <a:p>
            <a:pPr>
              <a:lnSpc>
                <a:spcPct val="85000"/>
              </a:lnSpc>
              <a:spcBef>
                <a:spcPts val="0"/>
              </a:spcBef>
              <a:spcAft>
                <a:spcPts val="1200"/>
              </a:spcAft>
            </a:pPr>
            <a:r>
              <a:rPr lang="en-US" sz="2400" dirty="0">
                <a:solidFill>
                  <a:schemeClr val="accent6"/>
                </a:solidFill>
              </a:rPr>
              <a:t>Worker’s compensation issues</a:t>
            </a:r>
          </a:p>
          <a:p>
            <a:pPr>
              <a:lnSpc>
                <a:spcPct val="85000"/>
              </a:lnSpc>
              <a:spcBef>
                <a:spcPts val="0"/>
              </a:spcBef>
              <a:spcAft>
                <a:spcPts val="1200"/>
              </a:spcAft>
            </a:pPr>
            <a:r>
              <a:rPr lang="en-US" sz="2400" dirty="0">
                <a:solidFill>
                  <a:schemeClr val="accent6"/>
                </a:solidFill>
              </a:rPr>
              <a:t>Employee hiring and firing </a:t>
            </a:r>
          </a:p>
          <a:p>
            <a:pPr>
              <a:lnSpc>
                <a:spcPct val="100000"/>
              </a:lnSpc>
              <a:spcBef>
                <a:spcPts val="0"/>
              </a:spcBef>
              <a:spcAft>
                <a:spcPts val="800"/>
              </a:spcAft>
            </a:pPr>
            <a:endParaRPr lang="en-US" sz="2133" dirty="0">
              <a:solidFill>
                <a:schemeClr val="accent6"/>
              </a:solidFill>
            </a:endParaRPr>
          </a:p>
          <a:p>
            <a:pPr marL="0" indent="0">
              <a:lnSpc>
                <a:spcPct val="100000"/>
              </a:lnSpc>
              <a:spcBef>
                <a:spcPts val="0"/>
              </a:spcBef>
              <a:spcAft>
                <a:spcPts val="800"/>
              </a:spcAft>
              <a:buNone/>
            </a:pPr>
            <a:r>
              <a:rPr lang="en-US" sz="2400" b="1" i="1" dirty="0">
                <a:solidFill>
                  <a:srgbClr val="336699"/>
                </a:solidFill>
              </a:rPr>
              <a:t>Starts at $49/month</a:t>
            </a:r>
          </a:p>
        </p:txBody>
      </p:sp>
      <p:sp>
        <p:nvSpPr>
          <p:cNvPr id="9" name="Rectangle 8"/>
          <p:cNvSpPr/>
          <p:nvPr/>
        </p:nvSpPr>
        <p:spPr>
          <a:xfrm>
            <a:off x="6122558" y="6176478"/>
            <a:ext cx="5868908" cy="492635"/>
          </a:xfrm>
          <a:prstGeom prst="rect">
            <a:avLst/>
          </a:prstGeom>
        </p:spPr>
        <p:txBody>
          <a:bodyPr wrap="square" lIns="0" tIns="0" rIns="0" bIns="0">
            <a:spAutoFit/>
          </a:bodyPr>
          <a:lstStyle/>
          <a:p>
            <a:r>
              <a:rPr lang="en-US" sz="1067" dirty="0">
                <a:solidFill>
                  <a:srgbClr val="000000"/>
                </a:solidFill>
              </a:rPr>
              <a:t>Exclusions and limitations apply. Services and benefits vary by state/province. See www.legalshield.com/business/plans-and-pricing and select your state/province for specifics.  </a:t>
            </a:r>
          </a:p>
          <a:p>
            <a:r>
              <a:rPr lang="en-US" sz="1067" dirty="0">
                <a:solidFill>
                  <a:srgbClr val="000000"/>
                </a:solidFill>
              </a:rPr>
              <a:t>Please review plan details for complete terms, conditions and exclusions before purchase.</a:t>
            </a:r>
            <a:endParaRPr lang="en-US" sz="1067" dirty="0">
              <a:solidFill>
                <a:srgbClr val="000000"/>
              </a:solidFill>
              <a:latin typeface="Arial"/>
              <a:cs typeface="Arial"/>
            </a:endParaRPr>
          </a:p>
        </p:txBody>
      </p:sp>
      <p:pic>
        <p:nvPicPr>
          <p:cNvPr id="1026" name="Picture 2" descr="Z:\personal\Images\business woman.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420" y="611163"/>
            <a:ext cx="5679299" cy="623499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232150" y="253862"/>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Small business plans</a:t>
            </a:r>
          </a:p>
        </p:txBody>
      </p:sp>
    </p:spTree>
    <p:extLst>
      <p:ext uri="{BB962C8B-B14F-4D97-AF65-F5344CB8AC3E}">
        <p14:creationId xmlns:p14="http://schemas.microsoft.com/office/powerpoint/2010/main" val="1004082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fade">
                                      <p:cBhvr>
                                        <p:cTn id="32"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4778" y="762000"/>
            <a:ext cx="6249609" cy="5715000"/>
          </a:xfrm>
        </p:spPr>
        <p:txBody>
          <a:bodyPr anchor="ctr"/>
          <a:lstStyle/>
          <a:p>
            <a:pPr>
              <a:lnSpc>
                <a:spcPct val="85000"/>
              </a:lnSpc>
              <a:spcBef>
                <a:spcPts val="0"/>
              </a:spcBef>
              <a:spcAft>
                <a:spcPts val="1200"/>
              </a:spcAft>
            </a:pPr>
            <a:r>
              <a:rPr lang="en-US" sz="2400" dirty="0"/>
              <a:t>Proprietary system of dedicated law firms</a:t>
            </a:r>
          </a:p>
          <a:p>
            <a:pPr>
              <a:lnSpc>
                <a:spcPct val="85000"/>
              </a:lnSpc>
              <a:spcBef>
                <a:spcPts val="0"/>
              </a:spcBef>
              <a:spcAft>
                <a:spcPts val="1200"/>
              </a:spcAft>
            </a:pPr>
            <a:r>
              <a:rPr lang="en-US" sz="2400" dirty="0"/>
              <a:t>Quality Assurance</a:t>
            </a:r>
          </a:p>
          <a:p>
            <a:pPr>
              <a:lnSpc>
                <a:spcPct val="85000"/>
              </a:lnSpc>
              <a:spcBef>
                <a:spcPts val="0"/>
              </a:spcBef>
              <a:spcAft>
                <a:spcPts val="1200"/>
              </a:spcAft>
            </a:pPr>
            <a:r>
              <a:rPr lang="en-US" sz="2400" dirty="0"/>
              <a:t>Service level monitoring of law firm performance</a:t>
            </a:r>
          </a:p>
          <a:p>
            <a:pPr>
              <a:lnSpc>
                <a:spcPct val="85000"/>
              </a:lnSpc>
              <a:spcBef>
                <a:spcPts val="0"/>
              </a:spcBef>
              <a:spcAft>
                <a:spcPts val="1200"/>
              </a:spcAft>
            </a:pPr>
            <a:r>
              <a:rPr lang="en-US" sz="2400" dirty="0"/>
              <a:t>24/7 emergency hotline for covered legal issues</a:t>
            </a:r>
          </a:p>
          <a:p>
            <a:pPr>
              <a:lnSpc>
                <a:spcPct val="85000"/>
              </a:lnSpc>
              <a:spcBef>
                <a:spcPts val="0"/>
              </a:spcBef>
              <a:spcAft>
                <a:spcPts val="1200"/>
              </a:spcAft>
            </a:pPr>
            <a:r>
              <a:rPr lang="en-US" sz="2400" dirty="0"/>
              <a:t>Identity theft services conducted by licensed private investigators</a:t>
            </a:r>
          </a:p>
          <a:p>
            <a:pPr>
              <a:lnSpc>
                <a:spcPct val="85000"/>
              </a:lnSpc>
              <a:spcBef>
                <a:spcPts val="0"/>
              </a:spcBef>
              <a:spcAft>
                <a:spcPts val="1200"/>
              </a:spcAft>
            </a:pPr>
            <a:r>
              <a:rPr lang="en-US" sz="2400" dirty="0"/>
              <a:t>Easy access via mobile </a:t>
            </a:r>
            <a:r>
              <a:rPr lang="en-US" sz="2400" dirty="0" smtClean="0"/>
              <a:t>app</a:t>
            </a:r>
            <a:endParaRPr lang="en-US" sz="2400" dirty="0"/>
          </a:p>
        </p:txBody>
      </p:sp>
      <p:sp>
        <p:nvSpPr>
          <p:cNvPr id="4" name="Title 1"/>
          <p:cNvSpPr txBox="1">
            <a:spLocks/>
          </p:cNvSpPr>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sz="1867" dirty="0">
                <a:solidFill>
                  <a:schemeClr val="bg1"/>
                </a:solidFill>
              </a:rPr>
              <a:t>Definitively different</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3376" b="27453"/>
          <a:stretch/>
        </p:blipFill>
        <p:spPr>
          <a:xfrm>
            <a:off x="-14343" y="708811"/>
            <a:ext cx="5367876" cy="6149189"/>
          </a:xfrm>
          <a:prstGeom prst="rect">
            <a:avLst/>
          </a:prstGeom>
        </p:spPr>
      </p:pic>
    </p:spTree>
    <p:extLst>
      <p:ext uri="{BB962C8B-B14F-4D97-AF65-F5344CB8AC3E}">
        <p14:creationId xmlns:p14="http://schemas.microsoft.com/office/powerpoint/2010/main" val="133123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886645" y="609600"/>
            <a:ext cx="5223316" cy="5196839"/>
          </a:xfrm>
        </p:spPr>
        <p:txBody>
          <a:bodyPr anchor="ctr"/>
          <a:lstStyle/>
          <a:p>
            <a:pPr>
              <a:lnSpc>
                <a:spcPct val="85000"/>
              </a:lnSpc>
              <a:spcBef>
                <a:spcPts val="0"/>
              </a:spcBef>
              <a:spcAft>
                <a:spcPts val="1200"/>
              </a:spcAft>
            </a:pPr>
            <a:r>
              <a:rPr lang="en-US" sz="2400" dirty="0"/>
              <a:t>Nearly </a:t>
            </a:r>
            <a:r>
              <a:rPr lang="en-US" sz="2400" dirty="0">
                <a:solidFill>
                  <a:srgbClr val="E6942C"/>
                </a:solidFill>
              </a:rPr>
              <a:t>90%</a:t>
            </a:r>
            <a:r>
              <a:rPr lang="en-US" sz="2400" dirty="0"/>
              <a:t> of North Americans say they </a:t>
            </a:r>
            <a:r>
              <a:rPr lang="en-US" sz="2400" dirty="0">
                <a:solidFill>
                  <a:srgbClr val="E6942C"/>
                </a:solidFill>
              </a:rPr>
              <a:t>do not have any form of legal insurance </a:t>
            </a:r>
            <a:r>
              <a:rPr lang="en-US" sz="2400" dirty="0"/>
              <a:t>or legal protection service</a:t>
            </a:r>
          </a:p>
          <a:p>
            <a:pPr>
              <a:lnSpc>
                <a:spcPct val="85000"/>
              </a:lnSpc>
              <a:spcBef>
                <a:spcPts val="0"/>
              </a:spcBef>
              <a:spcAft>
                <a:spcPts val="1200"/>
              </a:spcAft>
            </a:pPr>
            <a:r>
              <a:rPr lang="en-US" sz="2400" dirty="0"/>
              <a:t>More than </a:t>
            </a:r>
            <a:r>
              <a:rPr lang="en-US" sz="2400" dirty="0">
                <a:solidFill>
                  <a:srgbClr val="E6942C"/>
                </a:solidFill>
              </a:rPr>
              <a:t>60%</a:t>
            </a:r>
            <a:r>
              <a:rPr lang="en-US" sz="2400" dirty="0"/>
              <a:t> reported they would be </a:t>
            </a:r>
            <a:r>
              <a:rPr lang="en-US" sz="2400" dirty="0">
                <a:solidFill>
                  <a:srgbClr val="E6942C"/>
                </a:solidFill>
              </a:rPr>
              <a:t>interested in purchasing</a:t>
            </a:r>
            <a:r>
              <a:rPr lang="en-US" sz="2400" dirty="0"/>
              <a:t> legal protection</a:t>
            </a:r>
          </a:p>
          <a:p>
            <a:pPr>
              <a:lnSpc>
                <a:spcPct val="85000"/>
              </a:lnSpc>
              <a:spcBef>
                <a:spcPts val="0"/>
              </a:spcBef>
              <a:spcAft>
                <a:spcPts val="1200"/>
              </a:spcAft>
            </a:pPr>
            <a:r>
              <a:rPr lang="en-US" sz="2400" dirty="0"/>
              <a:t>Identity theft is repeatedly </a:t>
            </a:r>
            <a:r>
              <a:rPr lang="en-US" sz="2400" dirty="0">
                <a:solidFill>
                  <a:srgbClr val="E6942C"/>
                </a:solidFill>
              </a:rPr>
              <a:t>the #1 consumer complaint</a:t>
            </a:r>
            <a:r>
              <a:rPr lang="en-US" sz="2400" dirty="0"/>
              <a:t> category in North </a:t>
            </a:r>
            <a:r>
              <a:rPr lang="en-US" sz="2400" dirty="0" smtClean="0"/>
              <a:t>America</a:t>
            </a:r>
            <a:endParaRPr lang="en-US" sz="2400" dirty="0">
              <a:solidFill>
                <a:srgbClr val="E6942C"/>
              </a:solidFill>
            </a:endParaRPr>
          </a:p>
        </p:txBody>
      </p:sp>
      <p:sp>
        <p:nvSpPr>
          <p:cNvPr id="8" name="TextBox 7"/>
          <p:cNvSpPr txBox="1"/>
          <p:nvPr/>
        </p:nvSpPr>
        <p:spPr>
          <a:xfrm>
            <a:off x="6074720" y="5769578"/>
            <a:ext cx="5814888" cy="966502"/>
          </a:xfrm>
          <a:prstGeom prst="rect">
            <a:avLst/>
          </a:prstGeom>
          <a:noFill/>
        </p:spPr>
        <p:txBody>
          <a:bodyPr wrap="square" lIns="0" tIns="0" rIns="0" bIns="0" rtlCol="0">
            <a:noAutofit/>
          </a:bodyPr>
          <a:lstStyle/>
          <a:p>
            <a:r>
              <a:rPr lang="en-US" sz="1200" i="1" dirty="0">
                <a:solidFill>
                  <a:schemeClr val="accent6"/>
                </a:solidFill>
                <a:latin typeface="Arial"/>
                <a:cs typeface="Arial"/>
              </a:rPr>
              <a:t>Legal Source: The Legal Needs of American Families. A Research Study Conducted by Decision Analyst, Inc. Commissioned by LegalShield</a:t>
            </a:r>
          </a:p>
          <a:p>
            <a:endParaRPr lang="en-US" sz="533" i="1" dirty="0">
              <a:solidFill>
                <a:schemeClr val="accent6"/>
              </a:solidFill>
              <a:latin typeface="Arial"/>
              <a:cs typeface="Arial"/>
            </a:endParaRPr>
          </a:p>
          <a:p>
            <a:r>
              <a:rPr lang="en-US" sz="1200" i="1" dirty="0">
                <a:solidFill>
                  <a:schemeClr val="accent6"/>
                </a:solidFill>
                <a:latin typeface="Arial"/>
                <a:cs typeface="Arial"/>
              </a:rPr>
              <a:t>ID Theft source: </a:t>
            </a:r>
            <a:r>
              <a:rPr lang="en-US" sz="1200" i="1" dirty="0">
                <a:solidFill>
                  <a:schemeClr val="accent6"/>
                </a:solidFill>
              </a:rPr>
              <a:t>CNN Money. “Identity Fraud Hits New Victim Every Two Seconds.” Ellis, Blake. 2014. (http://money.cnn.com/2014/02/06/pf/identity-fraud/)</a:t>
            </a:r>
            <a:endParaRPr lang="en-US" sz="1200" i="1" dirty="0">
              <a:solidFill>
                <a:schemeClr val="accent6"/>
              </a:solidFill>
              <a:latin typeface="Arial"/>
              <a:cs typeface="Arial"/>
            </a:endParaRPr>
          </a:p>
        </p:txBody>
      </p:sp>
      <p:sp>
        <p:nvSpPr>
          <p:cNvPr id="10"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a:fld id="{88C02A3A-A74E-4567-BAFE-5219AB7951A7}" type="slidenum">
              <a:rPr lang="en-US" sz="1200">
                <a:solidFill>
                  <a:prstClr val="white"/>
                </a:solidFill>
                <a:latin typeface="Arial"/>
                <a:cs typeface="Arial"/>
              </a:rPr>
              <a:pPr algn="l"/>
              <a:t>16</a:t>
            </a:fld>
            <a:endParaRPr lang="en-US" sz="1200" dirty="0">
              <a:solidFill>
                <a:prstClr val="white"/>
              </a:solidFill>
              <a:latin typeface="Arial"/>
              <a:cs typeface="Arial"/>
            </a:endParaRPr>
          </a:p>
        </p:txBody>
      </p:sp>
      <p:sp>
        <p:nvSpPr>
          <p:cNvPr id="15" name="Title 1"/>
          <p:cNvSpPr txBox="1">
            <a:spLocks noGrp="1"/>
          </p:cNvSpPr>
          <p:nvPr>
            <p:ph type="title"/>
          </p:nvPr>
        </p:nvSpPr>
        <p:spPr>
          <a:xfrm>
            <a:off x="1957384" y="28136"/>
            <a:ext cx="10073581" cy="645584"/>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a:r>
              <a:rPr lang="en-US" dirty="0">
                <a:solidFill>
                  <a:schemeClr val="bg1"/>
                </a:solidFill>
              </a:rPr>
              <a:t>The need</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05934"/>
            <a:ext cx="5786967" cy="625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15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srgbClr val="E6942C"/>
                </a:solidFill>
                <a:latin typeface="Arial"/>
                <a:cs typeface="Arial"/>
              </a:rPr>
              <a:pPr algn="l" defTabSz="1741583" fontAlgn="base">
                <a:spcBef>
                  <a:spcPct val="0"/>
                </a:spcBef>
                <a:spcAft>
                  <a:spcPct val="0"/>
                </a:spcAft>
              </a:pPr>
              <a:t>17</a:t>
            </a:fld>
            <a:endParaRPr lang="en-US" sz="1200" dirty="0">
              <a:solidFill>
                <a:srgbClr val="E6942C"/>
              </a:solidFill>
              <a:latin typeface="Arial"/>
              <a:cs typeface="Arial"/>
            </a:endParaRPr>
          </a:p>
        </p:txBody>
      </p:sp>
      <p:sp>
        <p:nvSpPr>
          <p:cNvPr id="7" name="Content Placeholder 6"/>
          <p:cNvSpPr>
            <a:spLocks noGrp="1"/>
          </p:cNvSpPr>
          <p:nvPr>
            <p:ph idx="1"/>
          </p:nvPr>
        </p:nvSpPr>
        <p:spPr>
          <a:xfrm>
            <a:off x="6155557" y="1485521"/>
            <a:ext cx="5820352" cy="3840423"/>
          </a:xfrm>
        </p:spPr>
        <p:txBody>
          <a:bodyPr/>
          <a:lstStyle/>
          <a:p>
            <a:pPr>
              <a:lnSpc>
                <a:spcPct val="85000"/>
              </a:lnSpc>
              <a:spcBef>
                <a:spcPts val="0"/>
              </a:spcBef>
              <a:spcAft>
                <a:spcPts val="1800"/>
              </a:spcAft>
            </a:pPr>
            <a:r>
              <a:rPr lang="en-US" sz="2400" dirty="0">
                <a:solidFill>
                  <a:schemeClr val="accent6"/>
                </a:solidFill>
              </a:rPr>
              <a:t>5.7 million companies with fewer than 100 employees</a:t>
            </a:r>
          </a:p>
          <a:p>
            <a:pPr>
              <a:lnSpc>
                <a:spcPct val="85000"/>
              </a:lnSpc>
              <a:spcBef>
                <a:spcPts val="0"/>
              </a:spcBef>
              <a:spcAft>
                <a:spcPts val="1800"/>
              </a:spcAft>
            </a:pPr>
            <a:r>
              <a:rPr lang="en-US" sz="2400" dirty="0">
                <a:solidFill>
                  <a:schemeClr val="accent6"/>
                </a:solidFill>
              </a:rPr>
              <a:t>120 million workers employed by small businesses</a:t>
            </a:r>
          </a:p>
          <a:p>
            <a:pPr>
              <a:lnSpc>
                <a:spcPct val="85000"/>
              </a:lnSpc>
              <a:spcBef>
                <a:spcPts val="0"/>
              </a:spcBef>
              <a:spcAft>
                <a:spcPts val="1800"/>
              </a:spcAft>
            </a:pPr>
            <a:r>
              <a:rPr lang="en-US" sz="2400" dirty="0">
                <a:solidFill>
                  <a:schemeClr val="accent6"/>
                </a:solidFill>
              </a:rPr>
              <a:t>543,000 new businesses are started every month</a:t>
            </a:r>
          </a:p>
          <a:p>
            <a:pPr marL="0" indent="0">
              <a:lnSpc>
                <a:spcPct val="85000"/>
              </a:lnSpc>
              <a:spcBef>
                <a:spcPts val="0"/>
              </a:spcBef>
              <a:spcAft>
                <a:spcPts val="1800"/>
              </a:spcAft>
              <a:buNone/>
            </a:pPr>
            <a:endParaRPr lang="en-US" sz="2400" dirty="0">
              <a:solidFill>
                <a:schemeClr val="accent6"/>
              </a:solidFill>
            </a:endParaRPr>
          </a:p>
          <a:p>
            <a:pPr>
              <a:lnSpc>
                <a:spcPct val="85000"/>
              </a:lnSpc>
              <a:spcBef>
                <a:spcPts val="0"/>
              </a:spcBef>
              <a:spcAft>
                <a:spcPts val="1800"/>
              </a:spcAft>
            </a:pPr>
            <a:endParaRPr lang="en-US" sz="2400" dirty="0">
              <a:solidFill>
                <a:schemeClr val="accent6"/>
              </a:solidFill>
            </a:endParaRPr>
          </a:p>
        </p:txBody>
      </p:sp>
      <p:sp>
        <p:nvSpPr>
          <p:cNvPr id="10"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Target market is small business</a:t>
            </a:r>
          </a:p>
        </p:txBody>
      </p:sp>
      <p:sp>
        <p:nvSpPr>
          <p:cNvPr id="11" name="TextBox 10"/>
          <p:cNvSpPr txBox="1"/>
          <p:nvPr/>
        </p:nvSpPr>
        <p:spPr>
          <a:xfrm>
            <a:off x="6155557" y="5901045"/>
            <a:ext cx="5682531" cy="584775"/>
          </a:xfrm>
          <a:prstGeom prst="rect">
            <a:avLst/>
          </a:prstGeom>
          <a:noFill/>
        </p:spPr>
        <p:txBody>
          <a:bodyPr wrap="square" rtlCol="0">
            <a:spAutoFit/>
          </a:bodyPr>
          <a:lstStyle/>
          <a:p>
            <a:pPr defTabSz="609585" fontAlgn="base">
              <a:spcBef>
                <a:spcPct val="0"/>
              </a:spcBef>
              <a:spcAft>
                <a:spcPct val="0"/>
              </a:spcAft>
            </a:pPr>
            <a:r>
              <a:rPr lang="en-US" sz="1600" i="1" dirty="0">
                <a:solidFill>
                  <a:srgbClr val="000000"/>
                </a:solidFill>
                <a:latin typeface="Arial" charset="0"/>
                <a:ea typeface="ＭＳ Ｐゴシック" charset="0"/>
              </a:rPr>
              <a:t>Source: Small Business Administration </a:t>
            </a:r>
          </a:p>
          <a:p>
            <a:pPr defTabSz="609585" fontAlgn="base">
              <a:spcBef>
                <a:spcPct val="0"/>
              </a:spcBef>
              <a:spcAft>
                <a:spcPct val="0"/>
              </a:spcAft>
            </a:pPr>
            <a:endParaRPr lang="en-US" sz="1600" i="1" dirty="0">
              <a:solidFill>
                <a:srgbClr val="000000"/>
              </a:solidFill>
              <a:latin typeface="Arial" charset="0"/>
              <a:ea typeface="ＭＳ Ｐゴシック" charset="0"/>
            </a:endParaRPr>
          </a:p>
        </p:txBody>
      </p:sp>
      <p:pic>
        <p:nvPicPr>
          <p:cNvPr id="12"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603504"/>
            <a:ext cx="5701643" cy="6253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75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a:fld id="{88C02A3A-A74E-4567-BAFE-5219AB7951A7}" type="slidenum">
              <a:rPr lang="en-US" sz="1200">
                <a:solidFill>
                  <a:srgbClr val="D37B24"/>
                </a:solidFill>
                <a:latin typeface="Arial"/>
                <a:cs typeface="Arial"/>
              </a:rPr>
              <a:pPr algn="l" defTabSz="1741583"/>
              <a:t>18</a:t>
            </a:fld>
            <a:endParaRPr lang="en-US" sz="1200" dirty="0">
              <a:solidFill>
                <a:srgbClr val="D37B24"/>
              </a:solidFill>
              <a:latin typeface="Arial"/>
              <a:cs typeface="Arial"/>
            </a:endParaRPr>
          </a:p>
        </p:txBody>
      </p:sp>
      <p:sp>
        <p:nvSpPr>
          <p:cNvPr id="7"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Why do companies want legalshield?</a:t>
            </a:r>
          </a:p>
        </p:txBody>
      </p:sp>
      <p:pic>
        <p:nvPicPr>
          <p:cNvPr id="4" name="Picture 3"/>
          <p:cNvPicPr>
            <a:picLocks noChangeAspect="1"/>
          </p:cNvPicPr>
          <p:nvPr/>
        </p:nvPicPr>
        <p:blipFill>
          <a:blip r:embed="rId3"/>
          <a:stretch>
            <a:fillRect/>
          </a:stretch>
        </p:blipFill>
        <p:spPr>
          <a:xfrm>
            <a:off x="0" y="603504"/>
            <a:ext cx="5795264" cy="6242304"/>
          </a:xfrm>
          <a:prstGeom prst="rect">
            <a:avLst/>
          </a:prstGeom>
        </p:spPr>
      </p:pic>
      <p:sp>
        <p:nvSpPr>
          <p:cNvPr id="8" name="Content Placeholder 2"/>
          <p:cNvSpPr txBox="1">
            <a:spLocks/>
          </p:cNvSpPr>
          <p:nvPr/>
        </p:nvSpPr>
        <p:spPr>
          <a:xfrm>
            <a:off x="6100230" y="1272989"/>
            <a:ext cx="5829409" cy="4587993"/>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ts val="2587"/>
              </a:lnSpc>
              <a:spcBef>
                <a:spcPts val="533"/>
              </a:spcBef>
              <a:spcAft>
                <a:spcPts val="800"/>
              </a:spcAft>
              <a:buFont typeface="Arial"/>
              <a:buNone/>
            </a:pPr>
            <a:r>
              <a:rPr lang="en-US" sz="3200" b="1" smtClean="0"/>
              <a:t>For their Employees</a:t>
            </a:r>
          </a:p>
          <a:p>
            <a:pPr marL="243834" indent="-243834">
              <a:lnSpc>
                <a:spcPct val="85000"/>
              </a:lnSpc>
              <a:spcBef>
                <a:spcPts val="0"/>
              </a:spcBef>
              <a:spcAft>
                <a:spcPts val="1800"/>
              </a:spcAft>
            </a:pPr>
            <a:r>
              <a:rPr lang="en-US" sz="2400" smtClean="0"/>
              <a:t>Companies with better benefits have less turnover, higher productivity</a:t>
            </a:r>
          </a:p>
          <a:p>
            <a:pPr marL="243834" indent="-243834">
              <a:lnSpc>
                <a:spcPct val="85000"/>
              </a:lnSpc>
              <a:spcBef>
                <a:spcPts val="0"/>
              </a:spcBef>
              <a:spcAft>
                <a:spcPts val="1800"/>
              </a:spcAft>
            </a:pPr>
            <a:r>
              <a:rPr lang="en-US" sz="2400" smtClean="0"/>
              <a:t>Attract and retain employees, without having to incur additional costs</a:t>
            </a:r>
          </a:p>
          <a:p>
            <a:pPr marL="243834" indent="-243834">
              <a:lnSpc>
                <a:spcPct val="85000"/>
              </a:lnSpc>
              <a:spcBef>
                <a:spcPts val="0"/>
              </a:spcBef>
              <a:spcAft>
                <a:spcPts val="3200"/>
              </a:spcAft>
            </a:pPr>
            <a:r>
              <a:rPr lang="en-US" sz="2400" smtClean="0"/>
              <a:t>Reduce absenteeism; increase productivity</a:t>
            </a:r>
          </a:p>
          <a:p>
            <a:pPr marL="0" indent="0">
              <a:lnSpc>
                <a:spcPts val="2587"/>
              </a:lnSpc>
              <a:spcBef>
                <a:spcPts val="533"/>
              </a:spcBef>
              <a:spcAft>
                <a:spcPts val="800"/>
              </a:spcAft>
              <a:buFont typeface="Arial"/>
              <a:buNone/>
            </a:pPr>
            <a:r>
              <a:rPr lang="en-US" sz="3200" b="1" smtClean="0"/>
              <a:t>For their Business</a:t>
            </a:r>
          </a:p>
          <a:p>
            <a:pPr marL="243834" indent="-243834">
              <a:lnSpc>
                <a:spcPct val="85000"/>
              </a:lnSpc>
              <a:spcBef>
                <a:spcPts val="0"/>
              </a:spcBef>
              <a:spcAft>
                <a:spcPts val="1800"/>
              </a:spcAft>
            </a:pPr>
            <a:r>
              <a:rPr lang="en-US" sz="2400" smtClean="0"/>
              <a:t>Support for legal issues concerning human resources, debt collection and more</a:t>
            </a:r>
          </a:p>
          <a:p>
            <a:pPr marL="0" indent="0">
              <a:lnSpc>
                <a:spcPts val="2587"/>
              </a:lnSpc>
              <a:spcBef>
                <a:spcPts val="533"/>
              </a:spcBef>
              <a:spcAft>
                <a:spcPts val="800"/>
              </a:spcAft>
              <a:buFont typeface="Arial"/>
              <a:buNone/>
            </a:pPr>
            <a:endParaRPr lang="en-US" sz="3200" smtClean="0"/>
          </a:p>
          <a:p>
            <a:pPr>
              <a:spcAft>
                <a:spcPts val="800"/>
              </a:spcAft>
            </a:pPr>
            <a:endParaRPr lang="en-US" sz="3200" dirty="0"/>
          </a:p>
        </p:txBody>
      </p:sp>
    </p:spTree>
    <p:extLst>
      <p:ext uri="{BB962C8B-B14F-4D97-AF65-F5344CB8AC3E}">
        <p14:creationId xmlns:p14="http://schemas.microsoft.com/office/powerpoint/2010/main" val="3457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fade">
                                      <p:cBhvr>
                                        <p:cTn id="28"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Line 46"/>
          <p:cNvSpPr>
            <a:spLocks noChangeShapeType="1"/>
          </p:cNvSpPr>
          <p:nvPr/>
        </p:nvSpPr>
        <p:spPr bwMode="auto">
          <a:xfrm>
            <a:off x="1413933" y="5185411"/>
            <a:ext cx="10778067" cy="0"/>
          </a:xfrm>
          <a:prstGeom prst="line">
            <a:avLst/>
          </a:prstGeom>
          <a:noFill/>
          <a:ln w="12700" cap="flat">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p:cNvSpPr txBox="1"/>
          <p:nvPr/>
        </p:nvSpPr>
        <p:spPr>
          <a:xfrm>
            <a:off x="1524001" y="6386821"/>
            <a:ext cx="5007724" cy="328295"/>
          </a:xfrm>
          <a:prstGeom prst="rect">
            <a:avLst/>
          </a:prstGeom>
          <a:noFill/>
        </p:spPr>
        <p:txBody>
          <a:bodyPr wrap="none" lIns="0" tIns="0" rIns="0" bIns="0" rtlCol="0">
            <a:noAutofit/>
          </a:bodyPr>
          <a:lstStyle/>
          <a:p>
            <a:r>
              <a:rPr lang="en-US" sz="1333" dirty="0">
                <a:solidFill>
                  <a:srgbClr val="141313"/>
                </a:solidFill>
              </a:rPr>
              <a:t>See a compensation plan for complete commission information</a:t>
            </a:r>
          </a:p>
        </p:txBody>
      </p:sp>
      <p:sp>
        <p:nvSpPr>
          <p:cNvPr id="87"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Smallbiz 50 compensation  $105/mth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31281"/>
            <a:ext cx="10058400" cy="4795438"/>
          </a:xfrm>
          <a:prstGeom prst="rect">
            <a:avLst/>
          </a:prstGeom>
        </p:spPr>
      </p:pic>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2" y="1031281"/>
            <a:ext cx="10058397" cy="4795438"/>
          </a:xfrm>
          <a:prstGeom prst="rect">
            <a:avLst/>
          </a:prstGeom>
        </p:spPr>
      </p:pic>
      <p:pic>
        <p:nvPicPr>
          <p:cNvPr id="90" name="Picture 8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2" y="1031282"/>
            <a:ext cx="10058397" cy="4795437"/>
          </a:xfrm>
          <a:prstGeom prst="rect">
            <a:avLst/>
          </a:prstGeom>
        </p:spPr>
      </p:pic>
    </p:spTree>
    <p:extLst>
      <p:ext uri="{BB962C8B-B14F-4D97-AF65-F5344CB8AC3E}">
        <p14:creationId xmlns:p14="http://schemas.microsoft.com/office/powerpoint/2010/main" val="134106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fade">
                                      <p:cBhvr>
                                        <p:cTn id="7" dur="500"/>
                                        <p:tgtEl>
                                          <p:spTgt spid="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609585" indent="-609585">
              <a:buFont typeface="+mj-lt"/>
              <a:buAutoNum type="arabicPeriod"/>
            </a:pPr>
            <a:r>
              <a:rPr lang="en-US" dirty="0">
                <a:solidFill>
                  <a:schemeClr val="accent6"/>
                </a:solidFill>
                <a:latin typeface="Arial Black"/>
              </a:rPr>
              <a:t>WHO</a:t>
            </a:r>
            <a:r>
              <a:rPr lang="en-US" dirty="0" smtClean="0">
                <a:solidFill>
                  <a:schemeClr val="accent6"/>
                </a:solidFill>
              </a:rPr>
              <a:t> we are</a:t>
            </a:r>
            <a:endParaRPr lang="en-US" dirty="0">
              <a:solidFill>
                <a:schemeClr val="accent6"/>
              </a:solidFill>
            </a:endParaRPr>
          </a:p>
          <a:p>
            <a:pPr marL="609585" indent="-609585">
              <a:buFont typeface="+mj-lt"/>
              <a:buAutoNum type="arabicPeriod"/>
            </a:pPr>
            <a:r>
              <a:rPr lang="en-US" dirty="0" smtClean="0">
                <a:solidFill>
                  <a:schemeClr val="accent6"/>
                </a:solidFill>
                <a:latin typeface="Arial Black"/>
              </a:rPr>
              <a:t>WH</a:t>
            </a:r>
            <a:r>
              <a:rPr lang="en-US" dirty="0" smtClean="0">
                <a:solidFill>
                  <a:schemeClr val="accent6"/>
                </a:solidFill>
                <a:latin typeface="Arial Black" panose="020B0A04020102020204" pitchFamily="34" charset="0"/>
              </a:rPr>
              <a:t>AT</a:t>
            </a:r>
            <a:r>
              <a:rPr lang="en-US" dirty="0" smtClean="0">
                <a:solidFill>
                  <a:schemeClr val="accent6"/>
                </a:solidFill>
              </a:rPr>
              <a:t> we sell and </a:t>
            </a:r>
            <a:r>
              <a:rPr lang="en-US" dirty="0">
                <a:solidFill>
                  <a:schemeClr val="accent6"/>
                </a:solidFill>
                <a:latin typeface="Arial Black"/>
              </a:rPr>
              <a:t>WHO</a:t>
            </a:r>
            <a:r>
              <a:rPr lang="en-US" dirty="0" smtClean="0">
                <a:solidFill>
                  <a:schemeClr val="accent6"/>
                </a:solidFill>
              </a:rPr>
              <a:t> buys it</a:t>
            </a:r>
          </a:p>
          <a:p>
            <a:pPr marL="609585" indent="-609585">
              <a:buFont typeface="+mj-lt"/>
              <a:buAutoNum type="arabicPeriod"/>
            </a:pPr>
            <a:r>
              <a:rPr lang="en-US" b="1" dirty="0" smtClean="0">
                <a:solidFill>
                  <a:schemeClr val="accent6"/>
                </a:solidFill>
                <a:latin typeface="Arial Black" panose="020B0A04020102020204" pitchFamily="34" charset="0"/>
              </a:rPr>
              <a:t>WHY</a:t>
            </a:r>
            <a:r>
              <a:rPr lang="en-US" dirty="0" smtClean="0">
                <a:solidFill>
                  <a:schemeClr val="accent6"/>
                </a:solidFill>
              </a:rPr>
              <a:t> you should consider </a:t>
            </a:r>
            <a:r>
              <a:rPr lang="en-US" dirty="0">
                <a:solidFill>
                  <a:schemeClr val="accent6"/>
                </a:solidFill>
              </a:rPr>
              <a:t>selling LegalShield</a:t>
            </a:r>
          </a:p>
          <a:p>
            <a:pPr marL="609585" indent="-609585">
              <a:buFont typeface="+mj-lt"/>
              <a:buAutoNum type="arabicPeriod"/>
            </a:pPr>
            <a:r>
              <a:rPr lang="en-US" dirty="0">
                <a:solidFill>
                  <a:schemeClr val="accent6"/>
                </a:solidFill>
                <a:latin typeface="Arial Black" panose="020B0A04020102020204" pitchFamily="34" charset="0"/>
              </a:rPr>
              <a:t>WHAT</a:t>
            </a:r>
            <a:r>
              <a:rPr lang="en-US" dirty="0">
                <a:solidFill>
                  <a:schemeClr val="accent6"/>
                </a:solidFill>
              </a:rPr>
              <a:t> the LegalShield opportunity can mean for you</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agenda</a:t>
            </a:r>
          </a:p>
        </p:txBody>
      </p:sp>
    </p:spTree>
    <p:extLst>
      <p:ext uri="{BB962C8B-B14F-4D97-AF65-F5344CB8AC3E}">
        <p14:creationId xmlns:p14="http://schemas.microsoft.com/office/powerpoint/2010/main" val="557947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p:cNvSpPr txBox="1"/>
          <p:nvPr/>
        </p:nvSpPr>
        <p:spPr>
          <a:xfrm>
            <a:off x="1524001" y="6386821"/>
            <a:ext cx="5007724" cy="328295"/>
          </a:xfrm>
          <a:prstGeom prst="rect">
            <a:avLst/>
          </a:prstGeom>
          <a:noFill/>
        </p:spPr>
        <p:txBody>
          <a:bodyPr wrap="none" lIns="0" tIns="0" rIns="0" bIns="0" rtlCol="0">
            <a:noAutofit/>
          </a:bodyPr>
          <a:lstStyle/>
          <a:p>
            <a:r>
              <a:rPr lang="en-US" sz="1333" dirty="0">
                <a:solidFill>
                  <a:srgbClr val="141313"/>
                </a:solidFill>
              </a:rPr>
              <a:t>See a compensation plan for complete commission information</a:t>
            </a:r>
          </a:p>
        </p:txBody>
      </p:sp>
      <p:sp>
        <p:nvSpPr>
          <p:cNvPr id="87" name="Title 1"/>
          <p:cNvSpPr txBox="1">
            <a:spLocks/>
          </p:cNvSpPr>
          <p:nvPr/>
        </p:nvSpPr>
        <p:spPr>
          <a:xfrm>
            <a:off x="1392767" y="128337"/>
            <a:ext cx="10564524" cy="401163"/>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a:r>
              <a:rPr lang="en-US" sz="1867" dirty="0">
                <a:solidFill>
                  <a:prstClr val="white"/>
                </a:solidFill>
              </a:rPr>
              <a:t>Legalshield and idshield bundled family plan  $35.95/mth</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030219"/>
            <a:ext cx="10058400" cy="4797563"/>
          </a:xfrm>
          <a:prstGeom prst="rect">
            <a:avLst/>
          </a:prstGeom>
        </p:spPr>
      </p:pic>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1030219"/>
            <a:ext cx="10058400" cy="4797562"/>
          </a:xfrm>
          <a:prstGeom prst="rect">
            <a:avLst/>
          </a:prstGeom>
        </p:spPr>
      </p:pic>
      <p:pic>
        <p:nvPicPr>
          <p:cNvPr id="92" name="Picture 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801" y="1030219"/>
            <a:ext cx="10058398" cy="4797562"/>
          </a:xfrm>
          <a:prstGeom prst="rect">
            <a:avLst/>
          </a:prstGeom>
        </p:spPr>
      </p:pic>
      <p:pic>
        <p:nvPicPr>
          <p:cNvPr id="93" name="Picture 9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801" y="1030220"/>
            <a:ext cx="10058398" cy="4797561"/>
          </a:xfrm>
          <a:prstGeom prst="rect">
            <a:avLst/>
          </a:prstGeom>
        </p:spPr>
      </p:pic>
    </p:spTree>
    <p:extLst>
      <p:ext uri="{BB962C8B-B14F-4D97-AF65-F5344CB8AC3E}">
        <p14:creationId xmlns:p14="http://schemas.microsoft.com/office/powerpoint/2010/main" val="147568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566" y="-109008"/>
            <a:ext cx="10073581" cy="645584"/>
          </a:xfrm>
        </p:spPr>
        <p:txBody>
          <a:bodyPr/>
          <a:lstStyle/>
          <a:p>
            <a:pPr algn="r"/>
            <a:r>
              <a:rPr lang="en-US" dirty="0" smtClean="0">
                <a:solidFill>
                  <a:schemeClr val="bg1"/>
                </a:solidFill>
              </a:rPr>
              <a:t>Residual Income—advanced commission plan</a:t>
            </a:r>
            <a:endParaRPr lang="en-US" dirty="0">
              <a:solidFill>
                <a:schemeClr val="bg1"/>
              </a:solidFill>
            </a:endParaRPr>
          </a:p>
        </p:txBody>
      </p:sp>
      <p:sp>
        <p:nvSpPr>
          <p:cNvPr id="3" name="Content Placeholder 2"/>
          <p:cNvSpPr>
            <a:spLocks noGrp="1"/>
          </p:cNvSpPr>
          <p:nvPr>
            <p:ph idx="1"/>
          </p:nvPr>
        </p:nvSpPr>
        <p:spPr>
          <a:xfrm>
            <a:off x="783595" y="1258673"/>
            <a:ext cx="6188509" cy="4621265"/>
          </a:xfrm>
        </p:spPr>
        <p:txBody>
          <a:bodyPr/>
          <a:lstStyle/>
          <a:p>
            <a:r>
              <a:rPr lang="en-US" dirty="0" smtClean="0"/>
              <a:t>Month after month, year after year, for </a:t>
            </a:r>
            <a:r>
              <a:rPr lang="en-US" dirty="0" smtClean="0">
                <a:solidFill>
                  <a:srgbClr val="D48224"/>
                </a:solidFill>
              </a:rPr>
              <a:t>the life of the membership</a:t>
            </a:r>
          </a:p>
          <a:p>
            <a:r>
              <a:rPr lang="en-US" dirty="0" smtClean="0">
                <a:solidFill>
                  <a:schemeClr val="accent6">
                    <a:lumMod val="85000"/>
                    <a:lumOff val="15000"/>
                  </a:schemeClr>
                </a:solidFill>
              </a:rPr>
              <a:t>Rates range from </a:t>
            </a:r>
            <a:r>
              <a:rPr lang="en-US" dirty="0" smtClean="0">
                <a:solidFill>
                  <a:srgbClr val="D48224"/>
                </a:solidFill>
              </a:rPr>
              <a:t>1.34% </a:t>
            </a:r>
            <a:r>
              <a:rPr lang="en-US" dirty="0">
                <a:solidFill>
                  <a:srgbClr val="D48224"/>
                </a:solidFill>
              </a:rPr>
              <a:t>to </a:t>
            </a:r>
            <a:r>
              <a:rPr lang="en-US" dirty="0" smtClean="0">
                <a:solidFill>
                  <a:srgbClr val="D48224"/>
                </a:solidFill>
              </a:rPr>
              <a:t>21.28% </a:t>
            </a:r>
            <a:endParaRPr lang="en-US" dirty="0">
              <a:solidFill>
                <a:srgbClr val="D48224"/>
              </a:solidFill>
            </a:endParaRPr>
          </a:p>
          <a:p>
            <a:r>
              <a:rPr lang="en-US" dirty="0" smtClean="0">
                <a:solidFill>
                  <a:schemeClr val="accent6">
                    <a:lumMod val="85000"/>
                    <a:lumOff val="15000"/>
                  </a:schemeClr>
                </a:solidFill>
              </a:rPr>
              <a:t>Earned after first </a:t>
            </a:r>
            <a:r>
              <a:rPr lang="en-US" dirty="0">
                <a:solidFill>
                  <a:srgbClr val="D48224"/>
                </a:solidFill>
              </a:rPr>
              <a:t>12 months</a:t>
            </a:r>
            <a:r>
              <a:rPr lang="en-US" dirty="0" smtClean="0">
                <a:solidFill>
                  <a:schemeClr val="accent6">
                    <a:lumMod val="85000"/>
                    <a:lumOff val="15000"/>
                  </a:schemeClr>
                </a:solidFill>
              </a:rPr>
              <a:t> of membership</a:t>
            </a:r>
          </a:p>
          <a:p>
            <a:r>
              <a:rPr lang="en-US" dirty="0" smtClean="0">
                <a:solidFill>
                  <a:schemeClr val="accent6">
                    <a:lumMod val="85000"/>
                    <a:lumOff val="15000"/>
                  </a:schemeClr>
                </a:solidFill>
              </a:rPr>
              <a:t>Varies based on </a:t>
            </a:r>
            <a:r>
              <a:rPr lang="en-US" dirty="0">
                <a:solidFill>
                  <a:srgbClr val="D48224"/>
                </a:solidFill>
              </a:rPr>
              <a:t>C</a:t>
            </a:r>
            <a:r>
              <a:rPr lang="en-US" dirty="0" smtClean="0">
                <a:solidFill>
                  <a:srgbClr val="D48224"/>
                </a:solidFill>
              </a:rPr>
              <a:t>ommission </a:t>
            </a:r>
            <a:r>
              <a:rPr lang="en-US" dirty="0">
                <a:solidFill>
                  <a:srgbClr val="D48224"/>
                </a:solidFill>
              </a:rPr>
              <a:t>L</a:t>
            </a:r>
            <a:r>
              <a:rPr lang="en-US" dirty="0" smtClean="0">
                <a:solidFill>
                  <a:srgbClr val="D48224"/>
                </a:solidFill>
              </a:rPr>
              <a:t>evel</a:t>
            </a:r>
            <a:r>
              <a:rPr lang="en-US" dirty="0" smtClean="0">
                <a:solidFill>
                  <a:srgbClr val="E2792C"/>
                </a:solidFill>
              </a:rPr>
              <a:t> </a:t>
            </a:r>
            <a:r>
              <a:rPr lang="en-US" dirty="0" smtClean="0">
                <a:solidFill>
                  <a:schemeClr val="accent6">
                    <a:lumMod val="85000"/>
                    <a:lumOff val="15000"/>
                  </a:schemeClr>
                </a:solidFill>
              </a:rPr>
              <a:t>at time of sale and </a:t>
            </a:r>
            <a:r>
              <a:rPr lang="en-US" dirty="0" smtClean="0">
                <a:solidFill>
                  <a:srgbClr val="D48224"/>
                </a:solidFill>
              </a:rPr>
              <a:t>Monthly Retention Rat</a:t>
            </a:r>
            <a:r>
              <a:rPr lang="en-US" dirty="0" smtClean="0">
                <a:solidFill>
                  <a:srgbClr val="E2792C"/>
                </a:solidFill>
              </a:rPr>
              <a:t>e </a:t>
            </a:r>
            <a:r>
              <a:rPr lang="en-US" dirty="0" smtClean="0">
                <a:solidFill>
                  <a:schemeClr val="accent6">
                    <a:lumMod val="85000"/>
                    <a:lumOff val="15000"/>
                  </a:schemeClr>
                </a:solidFill>
              </a:rPr>
              <a:t>of all memberships sold in that calendar month</a:t>
            </a:r>
          </a:p>
          <a:p>
            <a:r>
              <a:rPr lang="en-US" dirty="0" smtClean="0">
                <a:solidFill>
                  <a:schemeClr val="accent6">
                    <a:lumMod val="85000"/>
                    <a:lumOff val="15000"/>
                  </a:schemeClr>
                </a:solidFill>
              </a:rPr>
              <a:t>Residual </a:t>
            </a:r>
            <a:r>
              <a:rPr lang="en-US" dirty="0">
                <a:solidFill>
                  <a:schemeClr val="accent6">
                    <a:lumMod val="85000"/>
                    <a:lumOff val="15000"/>
                  </a:schemeClr>
                </a:solidFill>
              </a:rPr>
              <a:t>income offsets any debit balance</a:t>
            </a:r>
          </a:p>
          <a:p>
            <a:endParaRPr lang="en-US" dirty="0">
              <a:solidFill>
                <a:srgbClr val="D48224"/>
              </a:solidFill>
            </a:endParaRPr>
          </a:p>
        </p:txBody>
      </p:sp>
      <p:sp>
        <p:nvSpPr>
          <p:cNvPr id="4" name="Slide Number Placeholder 3"/>
          <p:cNvSpPr>
            <a:spLocks noGrp="1"/>
          </p:cNvSpPr>
          <p:nvPr>
            <p:ph type="sldNum" sz="quarter" idx="4294967295"/>
          </p:nvPr>
        </p:nvSpPr>
        <p:spPr>
          <a:xfrm>
            <a:off x="9347200" y="6356353"/>
            <a:ext cx="2844800" cy="366183"/>
          </a:xfrm>
          <a:prstGeom prst="rect">
            <a:avLst/>
          </a:prstGeom>
        </p:spPr>
        <p:txBody>
          <a:bodyPr/>
          <a:lstStyle/>
          <a:p>
            <a:pPr defTabSz="609570">
              <a:defRPr/>
            </a:pPr>
            <a:fld id="{C3059375-A0D1-3F40-87A1-9B01D3ECA101}" type="slidenum">
              <a:rPr lang="en-US" sz="2400" kern="0">
                <a:solidFill>
                  <a:srgbClr val="FFFFFF"/>
                </a:solidFill>
                <a:latin typeface="Arial" charset="0"/>
                <a:ea typeface="ＭＳ Ｐゴシック" charset="0"/>
              </a:rPr>
              <a:pPr defTabSz="609570">
                <a:defRPr/>
              </a:pPr>
              <a:t>21</a:t>
            </a:fld>
            <a:endParaRPr lang="en-US" sz="2400" kern="0" dirty="0">
              <a:solidFill>
                <a:srgbClr val="FFFFFF"/>
              </a:solidFill>
              <a:latin typeface="Arial" charset="0"/>
              <a:ea typeface="ＭＳ Ｐゴシック" charset="0"/>
            </a:endParaRPr>
          </a:p>
        </p:txBody>
      </p:sp>
      <p:sp>
        <p:nvSpPr>
          <p:cNvPr id="5" name="TextBox 4"/>
          <p:cNvSpPr txBox="1"/>
          <p:nvPr/>
        </p:nvSpPr>
        <p:spPr>
          <a:xfrm>
            <a:off x="1524001" y="6346262"/>
            <a:ext cx="5700889" cy="328295"/>
          </a:xfrm>
          <a:prstGeom prst="rect">
            <a:avLst/>
          </a:prstGeom>
          <a:noFill/>
        </p:spPr>
        <p:txBody>
          <a:bodyPr wrap="none" lIns="0" tIns="0" rIns="0" bIns="0" rtlCol="0" anchor="b" anchorCtr="0">
            <a:noAutofit/>
          </a:bodyPr>
          <a:lstStyle/>
          <a:p>
            <a:pPr defTabSz="609570">
              <a:defRPr/>
            </a:pPr>
            <a:r>
              <a:rPr lang="en-US" sz="1333" kern="0" dirty="0">
                <a:solidFill>
                  <a:srgbClr val="141313"/>
                </a:solidFill>
                <a:latin typeface="Arial" charset="0"/>
                <a:ea typeface="ＭＳ Ｐゴシック" charset="0"/>
              </a:rPr>
              <a:t>Refer to Commission plan for detailed description</a:t>
            </a:r>
          </a:p>
        </p:txBody>
      </p:sp>
      <p:sp>
        <p:nvSpPr>
          <p:cNvPr id="7" name="AutoShape 2" descr="Image result for calendar money"/>
          <p:cNvSpPr>
            <a:spLocks noChangeAspect="1" noChangeArrowheads="1"/>
          </p:cNvSpPr>
          <p:nvPr/>
        </p:nvSpPr>
        <p:spPr bwMode="auto">
          <a:xfrm>
            <a:off x="207433" y="-192617"/>
            <a:ext cx="406400"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1219170">
              <a:defRPr/>
            </a:pPr>
            <a:endParaRPr lang="en-US" sz="2400" kern="0" dirty="0">
              <a:solidFill>
                <a:sysClr val="windowText" lastClr="000000"/>
              </a:solidFill>
              <a:latin typeface="Arial" charset="0"/>
              <a:ea typeface="ＭＳ Ｐゴシック"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870" y="1828800"/>
            <a:ext cx="4045094" cy="3706238"/>
          </a:xfrm>
          <a:prstGeom prst="rect">
            <a:avLst/>
          </a:prstGeom>
        </p:spPr>
      </p:pic>
    </p:spTree>
    <p:extLst>
      <p:ext uri="{BB962C8B-B14F-4D97-AF65-F5344CB8AC3E}">
        <p14:creationId xmlns:p14="http://schemas.microsoft.com/office/powerpoint/2010/main" val="2322998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5817" y="1043359"/>
            <a:ext cx="9365191" cy="830997"/>
          </a:xfrm>
          <a:prstGeom prst="rect">
            <a:avLst/>
          </a:prstGeom>
        </p:spPr>
        <p:txBody>
          <a:bodyPr wrap="square">
            <a:spAutoFit/>
          </a:bodyPr>
          <a:lstStyle/>
          <a:p>
            <a:pPr defTabSz="1219170">
              <a:defRPr/>
            </a:pPr>
            <a:r>
              <a:rPr lang="en-US" sz="2400" kern="0" dirty="0">
                <a:solidFill>
                  <a:srgbClr val="000000"/>
                </a:solidFill>
                <a:latin typeface="Arial"/>
                <a:ea typeface="Arial"/>
                <a:cs typeface="Arial"/>
              </a:rPr>
              <a:t>You are eligible to </a:t>
            </a:r>
            <a:r>
              <a:rPr lang="en-US" sz="2400" kern="0" dirty="0">
                <a:solidFill>
                  <a:srgbClr val="D48224"/>
                </a:solidFill>
                <a:latin typeface="Arial"/>
                <a:ea typeface="Arial"/>
                <a:cs typeface="Arial"/>
              </a:rPr>
              <a:t>increase your Performance Club monthly bonus from $300 to $500</a:t>
            </a:r>
            <a:r>
              <a:rPr lang="en-US" sz="2400" kern="0" dirty="0">
                <a:solidFill>
                  <a:srgbClr val="E6942C"/>
                </a:solidFill>
                <a:latin typeface="Arial"/>
                <a:ea typeface="Arial"/>
                <a:cs typeface="Arial"/>
              </a:rPr>
              <a:t> </a:t>
            </a:r>
            <a:r>
              <a:rPr lang="en-US" sz="2400" kern="0" dirty="0">
                <a:solidFill>
                  <a:srgbClr val="000000"/>
                </a:solidFill>
                <a:latin typeface="Arial"/>
                <a:ea typeface="Arial"/>
                <a:cs typeface="Arial"/>
              </a:rPr>
              <a:t>if you purchase or lease a qualifying </a:t>
            </a:r>
            <a:r>
              <a:rPr lang="en-US" sz="2400" kern="0" dirty="0">
                <a:solidFill>
                  <a:srgbClr val="D48224"/>
                </a:solidFill>
                <a:latin typeface="Arial"/>
                <a:ea typeface="Arial"/>
                <a:cs typeface="Arial"/>
              </a:rPr>
              <a:t>BMW.</a:t>
            </a:r>
          </a:p>
        </p:txBody>
      </p:sp>
      <p:sp>
        <p:nvSpPr>
          <p:cNvPr id="6" name="Rectangle 5"/>
          <p:cNvSpPr/>
          <p:nvPr/>
        </p:nvSpPr>
        <p:spPr>
          <a:xfrm>
            <a:off x="1414701" y="4780734"/>
            <a:ext cx="9829032" cy="830997"/>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defTabSz="1219170">
              <a:defRPr/>
            </a:pPr>
            <a:r>
              <a:rPr lang="en-US" sz="2400" kern="0" dirty="0">
                <a:solidFill>
                  <a:srgbClr val="141313"/>
                </a:solidFill>
                <a:latin typeface="Arial"/>
                <a:ea typeface="Arial"/>
                <a:cs typeface="Arial"/>
              </a:rPr>
              <a:t>The company also provides special contests and promotions throughout the year including a Business Solutions incentive!</a:t>
            </a:r>
            <a:endParaRPr lang="en-US" sz="3733" kern="0" dirty="0">
              <a:solidFill>
                <a:srgbClr val="141313"/>
              </a:solidFill>
              <a:latin typeface="Arial"/>
              <a:ea typeface="Arial"/>
              <a:cs typeface="Arial"/>
            </a:endParaRPr>
          </a:p>
        </p:txBody>
      </p:sp>
      <p:sp>
        <p:nvSpPr>
          <p:cNvPr id="7" name="Rectangle 6"/>
          <p:cNvSpPr/>
          <p:nvPr/>
        </p:nvSpPr>
        <p:spPr>
          <a:xfrm>
            <a:off x="2694766" y="2884287"/>
            <a:ext cx="5177663" cy="1569660"/>
          </a:xfrm>
          <a:prstGeom prst="rect">
            <a:avLst/>
          </a:prstGeom>
        </p:spPr>
        <p:txBody>
          <a:bodyPr wrap="square">
            <a:spAutoFit/>
          </a:bodyPr>
          <a:lstStyle/>
          <a:p>
            <a:pPr defTabSz="1219170">
              <a:defRPr/>
            </a:pPr>
            <a:r>
              <a:rPr lang="en-US" sz="2400" kern="0" dirty="0">
                <a:solidFill>
                  <a:srgbClr val="141313"/>
                </a:solidFill>
                <a:latin typeface="Arial"/>
                <a:ea typeface="Arial"/>
                <a:cs typeface="Arial"/>
              </a:rPr>
              <a:t>Each year LegalShield sends its top </a:t>
            </a:r>
          </a:p>
          <a:p>
            <a:pPr defTabSz="1219170">
              <a:defRPr/>
            </a:pPr>
            <a:r>
              <a:rPr lang="en-US" sz="2400" kern="0" dirty="0">
                <a:solidFill>
                  <a:srgbClr val="141313"/>
                </a:solidFill>
                <a:latin typeface="Arial"/>
                <a:ea typeface="Arial"/>
                <a:cs typeface="Arial"/>
              </a:rPr>
              <a:t>Associates on an </a:t>
            </a:r>
            <a:r>
              <a:rPr lang="en-US" sz="2400" kern="0" dirty="0">
                <a:solidFill>
                  <a:srgbClr val="D48224"/>
                </a:solidFill>
                <a:latin typeface="Arial"/>
                <a:ea typeface="Arial"/>
                <a:cs typeface="Arial"/>
              </a:rPr>
              <a:t>exclusive trip to </a:t>
            </a:r>
          </a:p>
          <a:p>
            <a:pPr defTabSz="1219170">
              <a:defRPr/>
            </a:pPr>
            <a:r>
              <a:rPr lang="en-US" sz="2400" kern="0" dirty="0">
                <a:solidFill>
                  <a:srgbClr val="D48224"/>
                </a:solidFill>
                <a:latin typeface="Arial"/>
                <a:ea typeface="Arial"/>
                <a:cs typeface="Arial"/>
              </a:rPr>
              <a:t>fantastic destinations.</a:t>
            </a:r>
          </a:p>
          <a:p>
            <a:pPr defTabSz="1219170">
              <a:defRPr/>
            </a:pPr>
            <a:endParaRPr lang="en-US" sz="2400" kern="0" dirty="0">
              <a:solidFill>
                <a:prstClr val="black"/>
              </a:solidFill>
              <a:latin typeface="Arial"/>
              <a:ea typeface="Arial"/>
              <a:cs typeface="Arial"/>
            </a:endParaRPr>
          </a:p>
        </p:txBody>
      </p:sp>
      <p:sp>
        <p:nvSpPr>
          <p:cNvPr id="10" name="Rectangle 9"/>
          <p:cNvSpPr/>
          <p:nvPr/>
        </p:nvSpPr>
        <p:spPr>
          <a:xfrm>
            <a:off x="1414702" y="6183026"/>
            <a:ext cx="9022785" cy="328295"/>
          </a:xfrm>
          <a:prstGeom prst="rect">
            <a:avLst/>
          </a:prstGeom>
        </p:spPr>
        <p:txBody>
          <a:bodyPr lIns="0" tIns="0" rIns="0" bIns="0" anchor="b" anchorCtr="0">
            <a:noAutofit/>
          </a:bodyPr>
          <a:lstStyle/>
          <a:p>
            <a:pPr defTabSz="1219170">
              <a:defRPr/>
            </a:pPr>
            <a:r>
              <a:rPr lang="en-US" sz="1467" b="1" kern="0" dirty="0">
                <a:solidFill>
                  <a:srgbClr val="141313"/>
                </a:solidFill>
                <a:latin typeface="Arial"/>
                <a:ea typeface="Arial"/>
                <a:cs typeface="Arial"/>
              </a:rPr>
              <a:t>Note:</a:t>
            </a:r>
            <a:r>
              <a:rPr lang="en-US" sz="1467" kern="0" dirty="0">
                <a:solidFill>
                  <a:srgbClr val="141313"/>
                </a:solidFill>
                <a:latin typeface="Arial"/>
                <a:ea typeface="Arial"/>
                <a:cs typeface="Arial"/>
              </a:rPr>
              <a:t> See Performance Club brochure for all details and requirements. Must be enrolled in LegalShield Advantage</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5021" y="2042403"/>
            <a:ext cx="2246400" cy="2463792"/>
          </a:xfrm>
          <a:prstGeom prst="rect">
            <a:avLst/>
          </a:prstGeom>
        </p:spPr>
      </p:pic>
      <p:sp>
        <p:nvSpPr>
          <p:cNvPr id="12"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Recognition and incentives</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0914" y="2056192"/>
            <a:ext cx="4683558" cy="1906208"/>
          </a:xfrm>
          <a:prstGeom prst="rect">
            <a:avLst/>
          </a:prstGeom>
        </p:spPr>
      </p:pic>
    </p:spTree>
    <p:extLst>
      <p:ext uri="{BB962C8B-B14F-4D97-AF65-F5344CB8AC3E}">
        <p14:creationId xmlns:p14="http://schemas.microsoft.com/office/powerpoint/2010/main" val="2336575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3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79067" y="1457389"/>
            <a:ext cx="5511800" cy="4020332"/>
          </a:xfrm>
        </p:spPr>
        <p:txBody>
          <a:bodyPr/>
          <a:lstStyle/>
          <a:p>
            <a:pPr marL="380990" indent="-380990">
              <a:buFont typeface="Arial" panose="020B0604020202020204" pitchFamily="34" charset="0"/>
              <a:buChar char="•"/>
            </a:pPr>
            <a:r>
              <a:rPr lang="en-US" sz="2400" dirty="0"/>
              <a:t>Low start up costs</a:t>
            </a:r>
          </a:p>
          <a:p>
            <a:pPr marL="380990" indent="-380990">
              <a:buFont typeface="Arial" panose="020B0604020202020204" pitchFamily="34" charset="0"/>
              <a:buChar char="•"/>
            </a:pPr>
            <a:r>
              <a:rPr lang="en-US" sz="2400" dirty="0"/>
              <a:t>No set territories or quotas</a:t>
            </a:r>
          </a:p>
          <a:p>
            <a:pPr marL="380990" indent="-380990">
              <a:buFont typeface="Arial" panose="020B0604020202020204" pitchFamily="34" charset="0"/>
              <a:buChar char="•"/>
            </a:pPr>
            <a:r>
              <a:rPr lang="en-US" sz="2400" dirty="0"/>
              <a:t>Industry-leading products</a:t>
            </a:r>
          </a:p>
          <a:p>
            <a:pPr marL="380990" indent="-380990">
              <a:buFont typeface="Arial" panose="020B0604020202020204" pitchFamily="34" charset="0"/>
              <a:buChar char="•"/>
            </a:pPr>
            <a:r>
              <a:rPr lang="en-US" sz="2400" dirty="0"/>
              <a:t>Established company </a:t>
            </a:r>
          </a:p>
          <a:p>
            <a:pPr marL="380990" indent="-380990">
              <a:buFont typeface="Arial" panose="020B0604020202020204" pitchFamily="34" charset="0"/>
              <a:buChar char="•"/>
            </a:pPr>
            <a:r>
              <a:rPr lang="en-US" sz="2400" dirty="0"/>
              <a:t>High customer satisfaction ratings</a:t>
            </a:r>
          </a:p>
          <a:p>
            <a:pPr marL="380990" indent="-380990">
              <a:buFont typeface="Arial" panose="020B0604020202020204" pitchFamily="34" charset="0"/>
              <a:buChar char="•"/>
            </a:pPr>
            <a:r>
              <a:rPr lang="en-US" sz="2400" dirty="0"/>
              <a:t>Tools to on-board new team members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A unique opportunity for entrepreneurs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5" t="5562" r="505" b="13346"/>
          <a:stretch/>
        </p:blipFill>
        <p:spPr>
          <a:xfrm>
            <a:off x="-14288" y="607568"/>
            <a:ext cx="5600701" cy="6250432"/>
          </a:xfrm>
          <a:prstGeom prst="rect">
            <a:avLst/>
          </a:prstGeom>
        </p:spPr>
      </p:pic>
    </p:spTree>
    <p:extLst>
      <p:ext uri="{BB962C8B-B14F-4D97-AF65-F5344CB8AC3E}">
        <p14:creationId xmlns:p14="http://schemas.microsoft.com/office/powerpoint/2010/main" val="35059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73867" y="614310"/>
            <a:ext cx="9618133" cy="6213583"/>
          </a:xfrm>
          <a:prstGeom prst="rect">
            <a:avLst/>
          </a:prstGeom>
        </p:spPr>
      </p:pic>
      <p:sp>
        <p:nvSpPr>
          <p:cNvPr id="8"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24</a:t>
            </a:fld>
            <a:endParaRPr lang="en-US" sz="1200" dirty="0">
              <a:solidFill>
                <a:prstClr val="white"/>
              </a:solidFill>
              <a:latin typeface="Arial"/>
              <a:cs typeface="Arial"/>
            </a:endParaRPr>
          </a:p>
        </p:txBody>
      </p:sp>
      <p:sp>
        <p:nvSpPr>
          <p:cNvPr id="6" name="Slide Number Placeholder 3"/>
          <p:cNvSpPr txBox="1">
            <a:spLocks/>
          </p:cNvSpPr>
          <p:nvPr/>
        </p:nvSpPr>
        <p:spPr>
          <a:xfrm>
            <a:off x="127000" y="6365875"/>
            <a:ext cx="795867"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200">
                <a:solidFill>
                  <a:prstClr val="white"/>
                </a:solidFill>
                <a:latin typeface="Arial"/>
                <a:cs typeface="Arial"/>
              </a:rPr>
              <a:pPr algn="l" defTabSz="1741583" fontAlgn="base">
                <a:spcBef>
                  <a:spcPct val="0"/>
                </a:spcBef>
                <a:spcAft>
                  <a:spcPct val="0"/>
                </a:spcAft>
              </a:pPr>
              <a:t>24</a:t>
            </a:fld>
            <a:endParaRPr lang="en-US" sz="1200" dirty="0">
              <a:solidFill>
                <a:prstClr val="white"/>
              </a:solidFill>
              <a:latin typeface="Arial"/>
              <a:cs typeface="Arial"/>
            </a:endParaRPr>
          </a:p>
        </p:txBody>
      </p:sp>
      <p:sp>
        <p:nvSpPr>
          <p:cNvPr id="9" name="Title 1"/>
          <p:cNvSpPr txBox="1">
            <a:spLocks/>
          </p:cNvSpPr>
          <p:nvPr/>
        </p:nvSpPr>
        <p:spPr>
          <a:xfrm>
            <a:off x="3028950" y="18847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smtClean="0">
                <a:solidFill>
                  <a:prstClr val="white"/>
                </a:solidFill>
              </a:rPr>
              <a:t>Entrepreneur </a:t>
            </a:r>
            <a:r>
              <a:rPr lang="en-US" sz="1867" spc="160" dirty="0">
                <a:solidFill>
                  <a:prstClr val="white"/>
                </a:solidFill>
              </a:rPr>
              <a:t>support</a:t>
            </a:r>
          </a:p>
        </p:txBody>
      </p:sp>
      <p:sp>
        <p:nvSpPr>
          <p:cNvPr id="10" name="Content Placeholder 4"/>
          <p:cNvSpPr>
            <a:spLocks noGrp="1"/>
          </p:cNvSpPr>
          <p:nvPr>
            <p:ph idx="1"/>
          </p:nvPr>
        </p:nvSpPr>
        <p:spPr>
          <a:xfrm>
            <a:off x="941065" y="1424698"/>
            <a:ext cx="9928696" cy="4941177"/>
          </a:xfrm>
        </p:spPr>
        <p:txBody>
          <a:bodyPr/>
          <a:lstStyle/>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Quick access to revenue and commission reporting</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Marketing support</a:t>
            </a:r>
          </a:p>
          <a:p>
            <a:pPr marL="380990" indent="-380990">
              <a:lnSpc>
                <a:spcPct val="100000"/>
              </a:lnSpc>
              <a:buClr>
                <a:srgbClr val="E6942C"/>
              </a:buClr>
              <a:buFont typeface="Arial" panose="020B0604020202020204" pitchFamily="34" charset="0"/>
              <a:buChar char="•"/>
            </a:pPr>
            <a:r>
              <a:rPr lang="en-US" sz="2667" dirty="0" smtClean="0">
                <a:solidFill>
                  <a:schemeClr val="bg2">
                    <a:lumMod val="10000"/>
                  </a:schemeClr>
                </a:solidFill>
                <a:latin typeface="Arial" pitchFamily="34" charset="0"/>
                <a:cs typeface="Arial" pitchFamily="34" charset="0"/>
              </a:rPr>
              <a:t>Enrollment </a:t>
            </a:r>
            <a:r>
              <a:rPr lang="en-US" sz="2667" dirty="0">
                <a:solidFill>
                  <a:schemeClr val="bg2">
                    <a:lumMod val="10000"/>
                  </a:schemeClr>
                </a:solidFill>
                <a:latin typeface="Arial" pitchFamily="34" charset="0"/>
                <a:cs typeface="Arial" pitchFamily="34" charset="0"/>
              </a:rPr>
              <a:t>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web enrollment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Ongoing enrollment support</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Informational web sites for clients</a:t>
            </a:r>
          </a:p>
          <a:p>
            <a:pPr marL="1112492" lvl="1" indent="-380990">
              <a:lnSpc>
                <a:spcPct val="100000"/>
              </a:lnSpc>
              <a:buClr>
                <a:srgbClr val="E6942C"/>
              </a:buClr>
              <a:buFont typeface="Wingdings" panose="05000000000000000000" pitchFamily="2" charset="2"/>
              <a:buChar char="ü"/>
            </a:pPr>
            <a:r>
              <a:rPr lang="en-US" sz="2400" dirty="0">
                <a:solidFill>
                  <a:schemeClr val="bg2">
                    <a:lumMod val="10000"/>
                  </a:schemeClr>
                </a:solidFill>
                <a:latin typeface="Arial" pitchFamily="34" charset="0"/>
                <a:cs typeface="Arial" pitchFamily="34" charset="0"/>
              </a:rPr>
              <a:t>Electronic, paper and self-bill options</a:t>
            </a:r>
          </a:p>
          <a:p>
            <a:pPr marL="380990" indent="-380990">
              <a:lnSpc>
                <a:spcPct val="100000"/>
              </a:lnSpc>
              <a:buClr>
                <a:srgbClr val="E6942C"/>
              </a:buClr>
              <a:buFont typeface="Arial" panose="020B0604020202020204" pitchFamily="34" charset="0"/>
              <a:buChar char="•"/>
            </a:pPr>
            <a:r>
              <a:rPr lang="en-US" sz="2667" dirty="0">
                <a:solidFill>
                  <a:schemeClr val="bg2">
                    <a:lumMod val="10000"/>
                  </a:schemeClr>
                </a:solidFill>
                <a:latin typeface="Arial" pitchFamily="34" charset="0"/>
                <a:cs typeface="Arial" pitchFamily="34" charset="0"/>
              </a:rPr>
              <a:t>Product and Field training </a:t>
            </a:r>
          </a:p>
          <a:p>
            <a:pPr marL="380990" indent="-380990">
              <a:lnSpc>
                <a:spcPct val="100000"/>
              </a:lnSpc>
              <a:buClr>
                <a:srgbClr val="E6942C"/>
              </a:buClr>
              <a:buFont typeface="Arial" panose="020B0604020202020204" pitchFamily="34" charset="0"/>
              <a:buChar char="•"/>
            </a:pPr>
            <a:endParaRPr lang="en-US" sz="2667" dirty="0">
              <a:solidFill>
                <a:schemeClr val="bg2">
                  <a:lumMod val="10000"/>
                </a:schemeClr>
              </a:solidFill>
              <a:latin typeface="Arial" pitchFamily="34" charset="0"/>
              <a:cs typeface="Arial" pitchFamily="34" charset="0"/>
            </a:endParaRPr>
          </a:p>
        </p:txBody>
      </p:sp>
    </p:spTree>
    <p:extLst>
      <p:ext uri="{BB962C8B-B14F-4D97-AF65-F5344CB8AC3E}">
        <p14:creationId xmlns:p14="http://schemas.microsoft.com/office/powerpoint/2010/main" val="296097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animEffect transition="in" filter="fade">
                                      <p:cBhvr>
                                        <p:cTn id="25" dur="500"/>
                                        <p:tgtEl>
                                          <p:spTgt spid="10">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5" end="5"/>
                                            </p:txEl>
                                          </p:spTgt>
                                        </p:tgtEl>
                                        <p:attrNameLst>
                                          <p:attrName>style.visibility</p:attrName>
                                        </p:attrNameLst>
                                      </p:cBhvr>
                                      <p:to>
                                        <p:strVal val="visible"/>
                                      </p:to>
                                    </p:set>
                                    <p:animEffect transition="in" filter="fade">
                                      <p:cBhvr>
                                        <p:cTn id="30" dur="500"/>
                                        <p:tgtEl>
                                          <p:spTgt spid="10">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animEffect transition="in" filter="fade">
                                      <p:cBhvr>
                                        <p:cTn id="35" dur="500"/>
                                        <p:tgtEl>
                                          <p:spTgt spid="10">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xEl>
                                              <p:pRg st="7" end="7"/>
                                            </p:txEl>
                                          </p:spTgt>
                                        </p:tgtEl>
                                        <p:attrNameLst>
                                          <p:attrName>style.visibility</p:attrName>
                                        </p:attrNameLst>
                                      </p:cBhvr>
                                      <p:to>
                                        <p:strVal val="visible"/>
                                      </p:to>
                                    </p:set>
                                    <p:animEffect transition="in" filter="fade">
                                      <p:cBhvr>
                                        <p:cTn id="40"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1" y="103670"/>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70" fontAlgn="base">
              <a:spcAft>
                <a:spcPct val="0"/>
              </a:spcAft>
            </a:pPr>
            <a:r>
              <a:rPr lang="en-US" sz="1867" spc="160" dirty="0">
                <a:solidFill>
                  <a:prstClr val="white"/>
                </a:solidFill>
              </a:rPr>
              <a:t>LegalShield Advantage</a:t>
            </a:r>
          </a:p>
        </p:txBody>
      </p:sp>
      <p:graphicFrame>
        <p:nvGraphicFramePr>
          <p:cNvPr id="2" name="Table 1"/>
          <p:cNvGraphicFramePr>
            <a:graphicFrameLocks noGrp="1"/>
          </p:cNvGraphicFramePr>
          <p:nvPr>
            <p:extLst>
              <p:ext uri="{D42A27DB-BD31-4B8C-83A1-F6EECF244321}">
                <p14:modId xmlns:p14="http://schemas.microsoft.com/office/powerpoint/2010/main" val="1887040379"/>
              </p:ext>
            </p:extLst>
          </p:nvPr>
        </p:nvGraphicFramePr>
        <p:xfrm>
          <a:off x="146307" y="902710"/>
          <a:ext cx="11810983" cy="4820793"/>
        </p:xfrm>
        <a:graphic>
          <a:graphicData uri="http://schemas.openxmlformats.org/drawingml/2006/table">
            <a:tbl>
              <a:tblPr firstRow="1" firstCol="1" bandRow="1">
                <a:tableStyleId>{5C22544A-7EE6-4342-B048-85BDC9FD1C3A}</a:tableStyleId>
              </a:tblPr>
              <a:tblGrid>
                <a:gridCol w="6345109">
                  <a:extLst>
                    <a:ext uri="{9D8B030D-6E8A-4147-A177-3AD203B41FA5}">
                      <a16:colId xmlns:a16="http://schemas.microsoft.com/office/drawing/2014/main" val="4075564998"/>
                    </a:ext>
                  </a:extLst>
                </a:gridCol>
                <a:gridCol w="2732937">
                  <a:extLst>
                    <a:ext uri="{9D8B030D-6E8A-4147-A177-3AD203B41FA5}">
                      <a16:colId xmlns:a16="http://schemas.microsoft.com/office/drawing/2014/main" val="2678443457"/>
                    </a:ext>
                  </a:extLst>
                </a:gridCol>
                <a:gridCol w="2732937">
                  <a:extLst>
                    <a:ext uri="{9D8B030D-6E8A-4147-A177-3AD203B41FA5}">
                      <a16:colId xmlns:a16="http://schemas.microsoft.com/office/drawing/2014/main" val="3066760180"/>
                    </a:ext>
                  </a:extLst>
                </a:gridCol>
              </a:tblGrid>
              <a:tr h="1135356">
                <a:tc>
                  <a:txBody>
                    <a:bodyPr/>
                    <a:lstStyle/>
                    <a:p>
                      <a:pPr marL="0" marR="0" algn="ctr">
                        <a:lnSpc>
                          <a:spcPct val="107000"/>
                        </a:lnSpc>
                        <a:spcBef>
                          <a:spcPts val="0"/>
                        </a:spcBef>
                        <a:spcAft>
                          <a:spcPts val="0"/>
                        </a:spcAft>
                      </a:pPr>
                      <a:r>
                        <a:rPr lang="en-US" sz="2400" dirty="0" smtClean="0">
                          <a:effectLst/>
                          <a:latin typeface="Arial" panose="020B0604020202020204" pitchFamily="34" charset="0"/>
                          <a:cs typeface="Arial" panose="020B0604020202020204" pitchFamily="34" charset="0"/>
                        </a:rPr>
                        <a:t>Benefit</a:t>
                      </a:r>
                      <a:r>
                        <a:rPr lang="en-US" sz="1900" dirty="0">
                          <a:effectLst/>
                          <a:latin typeface="Arial" panose="020B060402020202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Without LegalShield Advantage</a:t>
                      </a:r>
                      <a:endParaRPr lang="en-US" sz="1900"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r>
                        <a:rPr lang="en-US" sz="1900" i="1" baseline="0" dirty="0" smtClean="0">
                          <a:effectLst/>
                          <a:latin typeface="Arial" panose="020B0604020202020204" pitchFamily="34" charset="0"/>
                          <a:cs typeface="Arial" panose="020B0604020202020204" pitchFamily="34" charset="0"/>
                        </a:rPr>
                        <a:t>With LegalShield Advantage</a:t>
                      </a:r>
                      <a:endParaRPr lang="en-US" sz="1900" i="1"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643833503"/>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Individual Sales Performance Dashboard</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576015440"/>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Online Product and Sales Training</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1513490607"/>
                  </a:ext>
                </a:extLst>
              </a:tr>
              <a:tr h="526491">
                <a:tc>
                  <a:txBody>
                    <a:bodyPr/>
                    <a:lstStyle/>
                    <a:p>
                      <a:pPr marL="0" marR="0" algn="r">
                        <a:lnSpc>
                          <a:spcPct val="107000"/>
                        </a:lnSpc>
                        <a:spcBef>
                          <a:spcPts val="0"/>
                        </a:spcBef>
                        <a:spcAft>
                          <a:spcPts val="0"/>
                        </a:spcAft>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Ongoing Live</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Training and Weekly Newsletter</a:t>
                      </a: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rPr>
                        <a:t> </a:t>
                      </a:r>
                      <a:endParaRPr lang="en-US" sz="190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chemeClr val="accent6">
                              <a:lumMod val="95000"/>
                              <a:lumOff val="5000"/>
                            </a:scheme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chemeClr val="accent6">
                            <a:lumMod val="95000"/>
                            <a:lumOff val="5000"/>
                          </a:scheme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348474989"/>
                  </a:ext>
                </a:extLst>
              </a:tr>
              <a:tr h="526491">
                <a:tc>
                  <a:txBody>
                    <a:bodyPr/>
                    <a:lstStyle/>
                    <a:p>
                      <a:pPr marL="0" marR="0" algn="r">
                        <a:lnSpc>
                          <a:spcPct val="107000"/>
                        </a:lnSpc>
                        <a:spcBef>
                          <a:spcPts val="0"/>
                        </a:spcBef>
                        <a:spcAft>
                          <a:spcPts val="0"/>
                        </a:spcAft>
                      </a:pPr>
                      <a:r>
                        <a:rPr lang="en-US" sz="1900" b="1" kern="12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Custom Web Site and eMail Address</a:t>
                      </a:r>
                      <a:endParaRPr lang="en-US" sz="1900" b="1" kern="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98623152"/>
                  </a:ext>
                </a:extLst>
              </a:tr>
              <a:tr h="526491">
                <a:tc>
                  <a:txBody>
                    <a:bodyPr/>
                    <a:lstStyle/>
                    <a:p>
                      <a:pPr marL="0" marR="0" algn="r">
                        <a:lnSpc>
                          <a:spcPct val="107000"/>
                        </a:lnSpc>
                        <a:spcBef>
                          <a:spcPts val="0"/>
                        </a:spcBef>
                        <a:spcAft>
                          <a:spcPts val="0"/>
                        </a:spcAft>
                      </a:pP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Corporate Website Leads</a:t>
                      </a:r>
                      <a:endParaRPr lang="en-US" sz="19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2832152318"/>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FranklinCovey</a:t>
                      </a:r>
                      <a:r>
                        <a:rPr lang="en-US" sz="1900" baseline="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 Personal Development Training</a:t>
                      </a:r>
                      <a:endParaRPr lang="en-US" sz="1900" dirty="0" smtClean="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997865423"/>
                  </a:ext>
                </a:extLst>
              </a:tr>
              <a:tr h="526491">
                <a:tc>
                  <a:txBody>
                    <a:bodyPr/>
                    <a:lstStyle/>
                    <a:p>
                      <a:pPr marL="0" marR="0" indent="0" algn="r" defTabSz="457200" rtl="0" eaLnBrk="1" fontAlgn="auto" latinLnBrk="0" hangingPunct="1">
                        <a:lnSpc>
                          <a:spcPct val="107000"/>
                        </a:lnSpc>
                        <a:spcBef>
                          <a:spcPts val="0"/>
                        </a:spcBef>
                        <a:spcAft>
                          <a:spcPts val="0"/>
                        </a:spcAft>
                        <a:buClrTx/>
                        <a:buSzTx/>
                        <a:buFontTx/>
                        <a:buNone/>
                        <a:tabLst/>
                        <a:defRPr/>
                      </a:pPr>
                      <a:r>
                        <a:rPr lang="en-US" sz="1900" dirty="0" smtClean="0">
                          <a:solidFill>
                            <a:schemeClr val="lt1"/>
                          </a:solidFill>
                          <a:effectLst/>
                          <a:latin typeface="Arial" panose="020B0604020202020204" pitchFamily="34" charset="0"/>
                          <a:ea typeface="+mn-ea"/>
                          <a:cs typeface="Arial" panose="020B0604020202020204" pitchFamily="34" charset="0"/>
                        </a:rPr>
                        <a:t>Corporate-sponsored</a:t>
                      </a:r>
                      <a:r>
                        <a:rPr lang="en-US" sz="1900" baseline="0" dirty="0" smtClean="0">
                          <a:solidFill>
                            <a:schemeClr val="lt1"/>
                          </a:solidFill>
                          <a:effectLst/>
                          <a:latin typeface="Arial" panose="020B0604020202020204" pitchFamily="34" charset="0"/>
                          <a:ea typeface="+mn-ea"/>
                          <a:cs typeface="Arial" panose="020B0604020202020204" pitchFamily="34" charset="0"/>
                        </a:rPr>
                        <a:t> Incentive Programs</a:t>
                      </a:r>
                      <a:endParaRPr lang="en-US" sz="1900" dirty="0" smtClean="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algn="ctr">
                        <a:lnSpc>
                          <a:spcPct val="107000"/>
                        </a:lnSpc>
                        <a:spcBef>
                          <a:spcPts val="0"/>
                        </a:spcBef>
                        <a:spcAft>
                          <a:spcPts val="0"/>
                        </a:spcAft>
                      </a:pPr>
                      <a:endParaRPr lang="en-US" sz="2400" dirty="0">
                        <a:solidFill>
                          <a:schemeClr val="accent6"/>
                        </a:solidFill>
                        <a:effectLst/>
                        <a:latin typeface="Arial" panose="020B0604020202020204" pitchFamily="34" charset="0"/>
                        <a:ea typeface="Calibri" panose="020F0502020204030204" pitchFamily="34" charset="0"/>
                        <a:cs typeface="Arial" panose="020B0604020202020204" pitchFamily="34" charset="0"/>
                      </a:endParaRPr>
                    </a:p>
                  </a:txBody>
                  <a:tcPr marT="0" marB="0" anchor="ct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lumMod val="95000"/>
                              <a:lumOff val="5000"/>
                            </a:srgbClr>
                          </a:solidFill>
                          <a:effectLst/>
                          <a:uLnTx/>
                          <a:uFillTx/>
                          <a:latin typeface="Wingdings" panose="05000000000000000000" pitchFamily="2" charset="2"/>
                          <a:ea typeface="Calibri" panose="020F0502020204030204" pitchFamily="34" charset="0"/>
                          <a:cs typeface="Arial" panose="020B0604020202020204" pitchFamily="34" charset="0"/>
                          <a:sym typeface="Wingdings" panose="05000000000000000000" pitchFamily="2" charset="2"/>
                        </a:rPr>
                        <a:t></a:t>
                      </a:r>
                      <a:endParaRPr kumimoji="0" lang="en-US" sz="3200" b="0" i="0" u="none" strike="noStrike" kern="1200" cap="none" spc="0" normalizeH="0" baseline="0" noProof="0" dirty="0">
                        <a:ln>
                          <a:noFill/>
                        </a:ln>
                        <a:solidFill>
                          <a:srgbClr val="000000">
                            <a:lumMod val="95000"/>
                            <a:lumOff val="5000"/>
                          </a:srgbClr>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T="0" marB="0" anchor="ctr"/>
                </a:tc>
                <a:extLst>
                  <a:ext uri="{0D108BD9-81ED-4DB2-BD59-A6C34878D82A}">
                    <a16:rowId xmlns:a16="http://schemas.microsoft.com/office/drawing/2014/main" val="3917736261"/>
                  </a:ext>
                </a:extLst>
              </a:tr>
            </a:tbl>
          </a:graphicData>
        </a:graphic>
      </p:graphicFrame>
      <p:sp>
        <p:nvSpPr>
          <p:cNvPr id="3" name="TextBox 2"/>
          <p:cNvSpPr txBox="1"/>
          <p:nvPr/>
        </p:nvSpPr>
        <p:spPr>
          <a:xfrm>
            <a:off x="1739071" y="5958962"/>
            <a:ext cx="9134901" cy="502766"/>
          </a:xfrm>
          <a:prstGeom prst="rect">
            <a:avLst/>
          </a:prstGeom>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defTabSz="609585" fontAlgn="base">
              <a:spcBef>
                <a:spcPct val="0"/>
              </a:spcBef>
              <a:spcAft>
                <a:spcPct val="0"/>
              </a:spcAft>
            </a:pPr>
            <a:r>
              <a:rPr lang="en-US" sz="2667" dirty="0">
                <a:solidFill>
                  <a:srgbClr val="000000"/>
                </a:solidFill>
                <a:latin typeface="Arial" charset="0"/>
                <a:ea typeface="Arial" charset="0"/>
                <a:cs typeface="Arial" charset="0"/>
              </a:rPr>
              <a:t>Start up Fee - $249 with 1 year of LSAdvantage included</a:t>
            </a:r>
          </a:p>
        </p:txBody>
      </p:sp>
    </p:spTree>
    <p:extLst>
      <p:ext uri="{BB962C8B-B14F-4D97-AF65-F5344CB8AC3E}">
        <p14:creationId xmlns:p14="http://schemas.microsoft.com/office/powerpoint/2010/main" val="428657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72" y="-155945"/>
            <a:ext cx="10066867" cy="645584"/>
          </a:xfrm>
        </p:spPr>
        <p:txBody>
          <a:bodyPr/>
          <a:lstStyle/>
          <a:p>
            <a:pPr algn="r"/>
            <a:r>
              <a:rPr lang="en-US" dirty="0">
                <a:solidFill>
                  <a:schemeClr val="bg1"/>
                </a:solidFill>
              </a:rPr>
              <a:t>Some Success Stories</a:t>
            </a:r>
          </a:p>
        </p:txBody>
      </p:sp>
      <p:sp>
        <p:nvSpPr>
          <p:cNvPr id="3" name="Content Placeholder 2"/>
          <p:cNvSpPr>
            <a:spLocks noGrp="1"/>
          </p:cNvSpPr>
          <p:nvPr>
            <p:ph idx="1"/>
          </p:nvPr>
        </p:nvSpPr>
        <p:spPr>
          <a:xfrm>
            <a:off x="1736363" y="2113507"/>
            <a:ext cx="8946079" cy="2069436"/>
          </a:xfrm>
        </p:spPr>
        <p:txBody>
          <a:bodyPr/>
          <a:lstStyle/>
          <a:p>
            <a:pPr marL="0" indent="0">
              <a:buNone/>
            </a:pPr>
            <a:r>
              <a:rPr lang="en-US" dirty="0" smtClean="0"/>
              <a:t>After </a:t>
            </a:r>
            <a:r>
              <a:rPr lang="en-US" dirty="0"/>
              <a:t>over 10 years in the Corporate world, I was looking for an entrepreneurial venture where I could tap into my love of working with people and making a difference in society.  </a:t>
            </a:r>
            <a:r>
              <a:rPr lang="en-US" dirty="0" smtClean="0"/>
              <a:t>LegalShield is </a:t>
            </a:r>
            <a:r>
              <a:rPr lang="en-US" dirty="0"/>
              <a:t>all that and more</a:t>
            </a:r>
            <a:r>
              <a:rPr lang="en-US" dirty="0" smtClean="0"/>
              <a:t>. I </a:t>
            </a:r>
            <a:r>
              <a:rPr lang="en-US" dirty="0"/>
              <a:t>work with a great team of people from all across North America.”</a:t>
            </a:r>
          </a:p>
          <a:p>
            <a:pPr algn="ctr"/>
            <a:endParaRPr lang="en-US" dirty="0"/>
          </a:p>
          <a:p>
            <a:pPr marL="0" indent="0" algn="r">
              <a:buNone/>
            </a:pPr>
            <a:r>
              <a:rPr lang="en-US" b="1" i="1" dirty="0"/>
              <a:t>Patti </a:t>
            </a:r>
            <a:r>
              <a:rPr lang="en-US" b="1" i="1" dirty="0" smtClean="0"/>
              <a:t>Davison-Smith, Vancouver</a:t>
            </a:r>
            <a:r>
              <a:rPr lang="en-US" b="1" i="1" dirty="0"/>
              <a:t>, British Columbia </a:t>
            </a:r>
          </a:p>
          <a:p>
            <a:pPr marL="0" indent="0" algn="ctr">
              <a:lnSpc>
                <a:spcPct val="100000"/>
              </a:lnSpc>
              <a:buNone/>
            </a:pPr>
            <a:endParaRPr lang="en-US" b="1" i="1" dirty="0"/>
          </a:p>
          <a:p>
            <a:pPr marL="0" indent="0" algn="ctr">
              <a:buNone/>
            </a:pPr>
            <a:endParaRPr lang="en-US" b="1" i="1" dirty="0"/>
          </a:p>
        </p:txBody>
      </p:sp>
      <p:sp>
        <p:nvSpPr>
          <p:cNvPr id="6" name="TextBox 5"/>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
        <p:nvSpPr>
          <p:cNvPr id="7" name="TextBox 6"/>
          <p:cNvSpPr txBox="1"/>
          <p:nvPr/>
        </p:nvSpPr>
        <p:spPr>
          <a:xfrm>
            <a:off x="1500731" y="2031061"/>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Tree>
    <p:extLst>
      <p:ext uri="{BB962C8B-B14F-4D97-AF65-F5344CB8AC3E}">
        <p14:creationId xmlns:p14="http://schemas.microsoft.com/office/powerpoint/2010/main" val="106492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6772" y="-155945"/>
            <a:ext cx="10066867" cy="645584"/>
          </a:xfrm>
        </p:spPr>
        <p:txBody>
          <a:bodyPr/>
          <a:lstStyle/>
          <a:p>
            <a:pPr algn="r"/>
            <a:r>
              <a:rPr lang="en-US" dirty="0">
                <a:solidFill>
                  <a:schemeClr val="bg1"/>
                </a:solidFill>
              </a:rPr>
              <a:t>Some Success Stories</a:t>
            </a:r>
          </a:p>
        </p:txBody>
      </p:sp>
      <p:sp>
        <p:nvSpPr>
          <p:cNvPr id="3" name="Content Placeholder 2"/>
          <p:cNvSpPr>
            <a:spLocks noGrp="1"/>
          </p:cNvSpPr>
          <p:nvPr>
            <p:ph idx="1"/>
          </p:nvPr>
        </p:nvSpPr>
        <p:spPr>
          <a:xfrm>
            <a:off x="1493557" y="1336510"/>
            <a:ext cx="9056915" cy="4024027"/>
          </a:xfrm>
        </p:spPr>
        <p:txBody>
          <a:bodyPr/>
          <a:lstStyle/>
          <a:p>
            <a:pPr marL="0" indent="0" algn="ctr">
              <a:lnSpc>
                <a:spcPct val="100000"/>
              </a:lnSpc>
              <a:buNone/>
            </a:pPr>
            <a:endParaRPr lang="en-US" b="1" i="1" dirty="0"/>
          </a:p>
          <a:p>
            <a:pPr marL="0" indent="0">
              <a:buNone/>
            </a:pPr>
            <a:r>
              <a:rPr lang="en-US" dirty="0" err="1" smtClean="0"/>
              <a:t>LegalShield’s</a:t>
            </a:r>
            <a:r>
              <a:rPr lang="en-US" dirty="0" smtClean="0"/>
              <a:t> </a:t>
            </a:r>
            <a:r>
              <a:rPr lang="en-US" dirty="0"/>
              <a:t>B2B opportunity enables me to leverage my background and contacts to do what I </a:t>
            </a:r>
            <a:r>
              <a:rPr lang="en-US" dirty="0" smtClean="0"/>
              <a:t>love—help </a:t>
            </a:r>
            <a:r>
              <a:rPr lang="en-US" dirty="0"/>
              <a:t>other professionals and entrepreneurs to grow their business, protect their families and their employees</a:t>
            </a:r>
            <a:r>
              <a:rPr lang="en-US" dirty="0" smtClean="0"/>
              <a:t>. In </a:t>
            </a:r>
            <a:r>
              <a:rPr lang="en-US" dirty="0"/>
              <a:t>a wide open market, I’m able to build a lasting book of business that pays generous commissions and renewal income, willable down two </a:t>
            </a:r>
            <a:r>
              <a:rPr lang="en-US" dirty="0" smtClean="0"/>
              <a:t>generations—powerful</a:t>
            </a:r>
            <a:r>
              <a:rPr lang="en-US" dirty="0"/>
              <a:t>!” </a:t>
            </a:r>
          </a:p>
          <a:p>
            <a:pPr marL="0" indent="0" algn="ctr">
              <a:buNone/>
            </a:pPr>
            <a:r>
              <a:rPr lang="en-US" dirty="0"/>
              <a:t> </a:t>
            </a:r>
          </a:p>
          <a:p>
            <a:pPr marL="0" indent="0" algn="r">
              <a:buNone/>
            </a:pPr>
            <a:r>
              <a:rPr lang="en-US" b="1" i="1" dirty="0" err="1"/>
              <a:t>Kalon</a:t>
            </a:r>
            <a:r>
              <a:rPr lang="en-US" b="1" i="1" dirty="0"/>
              <a:t> </a:t>
            </a:r>
            <a:r>
              <a:rPr lang="en-US" b="1" i="1" dirty="0" smtClean="0"/>
              <a:t>Goodrich, Nanaimo</a:t>
            </a:r>
            <a:r>
              <a:rPr lang="en-US" b="1" i="1" dirty="0"/>
              <a:t>, British Columbia</a:t>
            </a:r>
          </a:p>
          <a:p>
            <a:pPr marL="0" indent="0" algn="ctr">
              <a:buNone/>
            </a:pPr>
            <a:endParaRPr lang="en-US" b="1" i="1" dirty="0"/>
          </a:p>
          <a:p>
            <a:pPr marL="0" indent="0" algn="ctr">
              <a:buNone/>
            </a:pPr>
            <a:endParaRPr lang="en-US" b="1" i="1" dirty="0"/>
          </a:p>
          <a:p>
            <a:pPr marL="0" indent="0" algn="ctr">
              <a:buNone/>
            </a:pPr>
            <a:endParaRPr lang="en-US" b="1" i="1" dirty="0"/>
          </a:p>
        </p:txBody>
      </p:sp>
      <p:sp>
        <p:nvSpPr>
          <p:cNvPr id="5" name="TextBox 4"/>
          <p:cNvSpPr txBox="1"/>
          <p:nvPr/>
        </p:nvSpPr>
        <p:spPr>
          <a:xfrm>
            <a:off x="1261580" y="1791911"/>
            <a:ext cx="528638" cy="503215"/>
          </a:xfrm>
          <a:prstGeom prst="rect">
            <a:avLst/>
          </a:prstGeom>
          <a:noFill/>
        </p:spPr>
        <p:txBody>
          <a:bodyPr wrap="square" rtlCol="0">
            <a:spAutoFit/>
          </a:bodyPr>
          <a:lstStyle/>
          <a:p>
            <a:r>
              <a:rPr lang="en-US" sz="2670" dirty="0">
                <a:solidFill>
                  <a:schemeClr val="accent6"/>
                </a:solidFill>
                <a:latin typeface="Arial" charset="0"/>
                <a:ea typeface="ＭＳ Ｐゴシック" charset="0"/>
                <a:cs typeface="ＭＳ Ｐゴシック" charset="0"/>
              </a:rPr>
              <a:t>“</a:t>
            </a:r>
            <a:endParaRPr lang="en-US" sz="2670" dirty="0"/>
          </a:p>
        </p:txBody>
      </p:sp>
      <p:sp>
        <p:nvSpPr>
          <p:cNvPr id="6" name="TextBox 5"/>
          <p:cNvSpPr txBox="1"/>
          <p:nvPr/>
        </p:nvSpPr>
        <p:spPr>
          <a:xfrm>
            <a:off x="4521201" y="6381353"/>
            <a:ext cx="5499100" cy="379656"/>
          </a:xfrm>
          <a:prstGeom prst="rect">
            <a:avLst/>
          </a:prstGeom>
          <a:noFill/>
        </p:spPr>
        <p:txBody>
          <a:bodyPr wrap="square" rtlCol="0">
            <a:spAutoFit/>
          </a:bodyPr>
          <a:lstStyle/>
          <a:p>
            <a:pPr defTabSz="609585" fontAlgn="base">
              <a:spcBef>
                <a:spcPct val="0"/>
              </a:spcBef>
              <a:spcAft>
                <a:spcPct val="0"/>
              </a:spcAft>
            </a:pPr>
            <a:r>
              <a:rPr lang="en-US" sz="1867" dirty="0">
                <a:solidFill>
                  <a:srgbClr val="818285"/>
                </a:solidFill>
                <a:latin typeface="Arial" charset="0"/>
                <a:ea typeface="ＭＳ Ｐゴシック" charset="0"/>
              </a:rPr>
              <a:t>Actual LegalShield Associate</a:t>
            </a:r>
          </a:p>
        </p:txBody>
      </p:sp>
    </p:spTree>
    <p:extLst>
      <p:ext uri="{BB962C8B-B14F-4D97-AF65-F5344CB8AC3E}">
        <p14:creationId xmlns:p14="http://schemas.microsoft.com/office/powerpoint/2010/main" val="12711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iterate type="lt">
                                    <p:tmPct val="1000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txBox="1">
            <a:spLocks/>
          </p:cNvSpPr>
          <p:nvPr/>
        </p:nvSpPr>
        <p:spPr>
          <a:xfrm>
            <a:off x="127000" y="6365875"/>
            <a:ext cx="787400" cy="365125"/>
          </a:xfrm>
          <a:prstGeom prst="rect">
            <a:avLst/>
          </a:prstGeom>
          <a:noFill/>
        </p:spPr>
        <p:txBody>
          <a:bodyPr vert="horz" lIns="108852" tIns="54425" rIns="108852" bIns="54425" rtlCol="0" anchor="b" anchorCtr="0"/>
          <a:lstStyle>
            <a:defPPr>
              <a:defRPr lang="en-US"/>
            </a:defPPr>
            <a:lvl1pPr marL="0" algn="ctr" defTabSz="1306220" rtl="0" eaLnBrk="1" latinLnBrk="0" hangingPunct="1">
              <a:defRPr sz="1700" kern="1200">
                <a:solidFill>
                  <a:schemeClr val="tx1">
                    <a:tint val="75000"/>
                  </a:schemeClr>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a:lstStyle>
          <a:p>
            <a:pPr algn="l" defTabSz="1741583" fontAlgn="base">
              <a:spcBef>
                <a:spcPct val="0"/>
              </a:spcBef>
              <a:spcAft>
                <a:spcPct val="0"/>
              </a:spcAft>
            </a:pPr>
            <a:fld id="{88C02A3A-A74E-4567-BAFE-5219AB7951A7}" type="slidenum">
              <a:rPr lang="en-US" sz="1733">
                <a:solidFill>
                  <a:prstClr val="white"/>
                </a:solidFill>
                <a:latin typeface="Arial"/>
              </a:rPr>
              <a:pPr algn="l" defTabSz="1741583" fontAlgn="base">
                <a:spcBef>
                  <a:spcPct val="0"/>
                </a:spcBef>
                <a:spcAft>
                  <a:spcPct val="0"/>
                </a:spcAft>
              </a:pPr>
              <a:t>28</a:t>
            </a:fld>
            <a:endParaRPr lang="en-US" sz="1733" dirty="0">
              <a:solidFill>
                <a:prstClr val="white"/>
              </a:solidFill>
              <a:latin typeface="Arial"/>
            </a:endParaRPr>
          </a:p>
        </p:txBody>
      </p:sp>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Get started today!</a:t>
            </a:r>
          </a:p>
        </p:txBody>
      </p:sp>
      <p:sp>
        <p:nvSpPr>
          <p:cNvPr id="3" name="TextBox 2"/>
          <p:cNvSpPr txBox="1"/>
          <p:nvPr/>
        </p:nvSpPr>
        <p:spPr>
          <a:xfrm>
            <a:off x="6209792" y="949042"/>
            <a:ext cx="5624576" cy="4154984"/>
          </a:xfrm>
          <a:prstGeom prst="rect">
            <a:avLst/>
          </a:prstGeom>
          <a:noFill/>
        </p:spPr>
        <p:txBody>
          <a:bodyPr wrap="square" rtlCol="0">
            <a:spAutoFit/>
          </a:bodyPr>
          <a:lstStyle/>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Contact your LegalShield Representative,</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E-mail us at </a:t>
            </a:r>
            <a:r>
              <a:rPr lang="en-US" sz="2400" dirty="0">
                <a:solidFill>
                  <a:srgbClr val="000000">
                    <a:lumMod val="75000"/>
                    <a:lumOff val="25000"/>
                  </a:srgbClr>
                </a:solidFill>
                <a:latin typeface="Arial"/>
                <a:ea typeface="ＭＳ Ｐゴシック" charset="0"/>
                <a:hlinkClick r:id="rId3"/>
              </a:rPr>
              <a:t>brokerleads@legalshield.com</a:t>
            </a:r>
            <a:r>
              <a:rPr lang="en-US" sz="2400" dirty="0">
                <a:solidFill>
                  <a:srgbClr val="000000">
                    <a:lumMod val="75000"/>
                    <a:lumOff val="25000"/>
                  </a:srgbClr>
                </a:solidFill>
                <a:latin typeface="Arial"/>
                <a:ea typeface="ＭＳ Ｐゴシック" charset="0"/>
              </a:rPr>
              <a:t> and we’ll contact you,</a:t>
            </a:r>
          </a:p>
          <a:p>
            <a:pPr marL="380990" indent="-380990" defTabSz="609585" fontAlgn="base">
              <a:spcBef>
                <a:spcPct val="0"/>
              </a:spcBef>
              <a:spcAft>
                <a:spcPct val="0"/>
              </a:spcAft>
              <a:buFont typeface="Wingdings" panose="05000000000000000000" pitchFamily="2" charset="2"/>
              <a:buChar char="q"/>
            </a:pPr>
            <a:endParaRPr lang="en-US" sz="2400" dirty="0">
              <a:solidFill>
                <a:srgbClr val="000000">
                  <a:lumMod val="75000"/>
                  <a:lumOff val="25000"/>
                </a:srgbClr>
              </a:solidFill>
              <a:latin typeface="Arial"/>
              <a:ea typeface="ＭＳ Ｐゴシック" charset="0"/>
            </a:endParaRPr>
          </a:p>
          <a:p>
            <a:pPr marL="380990" indent="-380990" defTabSz="609585" fontAlgn="base">
              <a:spcBef>
                <a:spcPct val="0"/>
              </a:spcBef>
              <a:spcAft>
                <a:spcPct val="0"/>
              </a:spcAft>
              <a:buFont typeface="Wingdings" panose="05000000000000000000" pitchFamily="2" charset="2"/>
              <a:buChar char="q"/>
            </a:pPr>
            <a:r>
              <a:rPr lang="en-US" sz="2400" dirty="0">
                <a:solidFill>
                  <a:srgbClr val="000000">
                    <a:lumMod val="75000"/>
                    <a:lumOff val="25000"/>
                  </a:srgbClr>
                </a:solidFill>
                <a:latin typeface="Arial"/>
                <a:ea typeface="ＭＳ Ｐゴシック" charset="0"/>
              </a:rPr>
              <a:t>Or, visit business.legalshield.com</a:t>
            </a:r>
          </a:p>
          <a:p>
            <a:pPr defTabSz="609585" fontAlgn="base">
              <a:spcBef>
                <a:spcPct val="0"/>
              </a:spcBef>
              <a:spcAft>
                <a:spcPct val="0"/>
              </a:spcAft>
            </a:pPr>
            <a:endParaRPr lang="en-US" sz="2400" dirty="0">
              <a:solidFill>
                <a:srgbClr val="000000">
                  <a:lumMod val="75000"/>
                  <a:lumOff val="25000"/>
                </a:srgbClr>
              </a:solidFill>
              <a:latin typeface="Arial"/>
              <a:ea typeface="ＭＳ Ｐゴシック" charset="0"/>
            </a:endParaRPr>
          </a:p>
        </p:txBody>
      </p:sp>
      <p:pic>
        <p:nvPicPr>
          <p:cNvPr id="7" name="Picture 6" descr="Untitled6.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599440"/>
            <a:ext cx="5795264" cy="6258560"/>
          </a:xfrm>
          <a:prstGeom prst="rect">
            <a:avLst/>
          </a:prstGeom>
        </p:spPr>
      </p:pic>
    </p:spTree>
    <p:extLst>
      <p:ext uri="{BB962C8B-B14F-4D97-AF65-F5344CB8AC3E}">
        <p14:creationId xmlns:p14="http://schemas.microsoft.com/office/powerpoint/2010/main" val="314195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fontScale="25000" lnSpcReduction="20000"/>
          </a:bodyPr>
          <a:lstStyle/>
          <a:p>
            <a:pPr marL="0" indent="0">
              <a:spcBef>
                <a:spcPts val="400"/>
              </a:spcBef>
              <a:buClr>
                <a:srgbClr val="E6942C"/>
              </a:buClr>
              <a:buNone/>
            </a:pPr>
            <a:r>
              <a:rPr lang="en-US" sz="8533" dirty="0">
                <a:solidFill>
                  <a:srgbClr val="D48224"/>
                </a:solidFill>
                <a:latin typeface="Arial" pitchFamily="34" charset="0"/>
                <a:cs typeface="Arial" pitchFamily="34" charset="0"/>
              </a:rPr>
              <a:t>LegalShield</a:t>
            </a:r>
          </a:p>
          <a:p>
            <a:pPr marL="0" indent="0">
              <a:lnSpc>
                <a:spcPct val="120000"/>
              </a:lnSpc>
              <a:spcBef>
                <a:spcPts val="400"/>
              </a:spcBef>
              <a:buClr>
                <a:srgbClr val="E6942C"/>
              </a:buClr>
              <a:buNone/>
            </a:pPr>
            <a:r>
              <a:rPr lang="en-US" sz="8533" dirty="0">
                <a:latin typeface="Arial" pitchFamily="34" charset="0"/>
                <a:cs typeface="Arial" pitchFamily="34" charset="0"/>
              </a:rPr>
              <a:t>The information contained in this material is for illustrative purposes only and is not a contract. It is intended to provide a general overview of the legal plan benefits, identity protection benefits and commission opportunities. Please remember that only the plan contract can give actual terms, coverage, amounts, conditions, and exclusions. Check benefit availability in your state/province.</a:t>
            </a:r>
          </a:p>
          <a:p>
            <a:pPr marL="0" indent="0">
              <a:lnSpc>
                <a:spcPct val="120000"/>
              </a:lnSpc>
              <a:spcBef>
                <a:spcPts val="1248"/>
              </a:spcBef>
              <a:buClr>
                <a:srgbClr val="E6942C"/>
              </a:buClr>
              <a:buNone/>
            </a:pPr>
            <a:r>
              <a:rPr lang="en-US" sz="6933" dirty="0">
                <a:latin typeface="Arial" pitchFamily="34" charset="0"/>
                <a:cs typeface="Arial" pitchFamily="34" charset="0"/>
              </a:rPr>
              <a:t>Marketed by Pre-Paid Legal Services, Inc. dba LegalShield or applicable subsidiary:</a:t>
            </a:r>
            <a:br>
              <a:rPr lang="en-US" sz="6933" dirty="0">
                <a:latin typeface="Arial" pitchFamily="34" charset="0"/>
                <a:cs typeface="Arial" pitchFamily="34" charset="0"/>
              </a:rPr>
            </a:br>
            <a:r>
              <a:rPr lang="en-US" sz="6933" dirty="0">
                <a:latin typeface="Arial" pitchFamily="34" charset="0"/>
                <a:cs typeface="Arial" pitchFamily="34" charset="0"/>
              </a:rPr>
              <a:t>Pre-Paid Legal Casualty</a:t>
            </a:r>
            <a:r>
              <a:rPr lang="en-US" sz="6933" baseline="30000" dirty="0">
                <a:latin typeface="Arial" pitchFamily="34" charset="0"/>
                <a:cs typeface="Arial" pitchFamily="34" charset="0"/>
              </a:rPr>
              <a:t>SM</a:t>
            </a:r>
            <a:r>
              <a:rPr lang="en-US" sz="6933" dirty="0">
                <a:latin typeface="Arial" pitchFamily="34" charset="0"/>
                <a:cs typeface="Arial" pitchFamily="34" charset="0"/>
              </a:rPr>
              <a:t>, Inc.</a:t>
            </a:r>
            <a:br>
              <a:rPr lang="en-US" sz="6933" dirty="0">
                <a:latin typeface="Arial" pitchFamily="34" charset="0"/>
                <a:cs typeface="Arial" pitchFamily="34" charset="0"/>
              </a:rPr>
            </a:br>
            <a:r>
              <a:rPr lang="en-US" sz="6933" dirty="0">
                <a:latin typeface="Arial" pitchFamily="34" charset="0"/>
                <a:cs typeface="Arial" pitchFamily="34" charset="0"/>
              </a:rPr>
              <a:t>In Florida: Pre-Paid Legal Services, Inc., of Florida</a:t>
            </a:r>
            <a:br>
              <a:rPr lang="en-US" sz="6933" dirty="0">
                <a:latin typeface="Arial" pitchFamily="34" charset="0"/>
                <a:cs typeface="Arial" pitchFamily="34" charset="0"/>
              </a:rPr>
            </a:br>
            <a:r>
              <a:rPr lang="en-US" sz="6933" dirty="0">
                <a:latin typeface="Arial" pitchFamily="34" charset="0"/>
                <a:cs typeface="Arial" pitchFamily="34" charset="0"/>
              </a:rPr>
              <a:t>In Virginia: Legal Service Plans of Virginia, Inc.</a:t>
            </a:r>
            <a:br>
              <a:rPr lang="en-US" sz="6933" dirty="0">
                <a:latin typeface="Arial" pitchFamily="34" charset="0"/>
                <a:cs typeface="Arial" pitchFamily="34" charset="0"/>
              </a:rPr>
            </a:br>
            <a:r>
              <a:rPr lang="en-US" sz="6933" dirty="0">
                <a:latin typeface="Arial" pitchFamily="34" charset="0"/>
                <a:cs typeface="Arial" pitchFamily="34" charset="0"/>
              </a:rPr>
              <a:t>Pre-Paid Legal Access, Inc.</a:t>
            </a:r>
            <a:br>
              <a:rPr lang="en-US" sz="6933" dirty="0">
                <a:latin typeface="Arial" pitchFamily="34" charset="0"/>
                <a:cs typeface="Arial" pitchFamily="34" charset="0"/>
              </a:rPr>
            </a:br>
            <a:r>
              <a:rPr lang="en-US" sz="6933" dirty="0">
                <a:latin typeface="Arial" pitchFamily="34" charset="0"/>
                <a:cs typeface="Arial" pitchFamily="34" charset="0"/>
              </a:rPr>
              <a:t>PPL Legal Care of Canada, Inc.</a:t>
            </a:r>
            <a:endParaRPr lang="en-US" sz="4533" dirty="0">
              <a:latin typeface="Arial" pitchFamily="34" charset="0"/>
              <a:cs typeface="Arial" pitchFamily="34" charset="0"/>
            </a:endParaRPr>
          </a:p>
        </p:txBody>
      </p:sp>
      <p:sp>
        <p:nvSpPr>
          <p:cNvPr id="4" name="Content Placeholder 2"/>
          <p:cNvSpPr txBox="1">
            <a:spLocks/>
          </p:cNvSpPr>
          <p:nvPr/>
        </p:nvSpPr>
        <p:spPr>
          <a:xfrm>
            <a:off x="1524001" y="6421093"/>
            <a:ext cx="3456367" cy="243575"/>
          </a:xfrm>
          <a:prstGeom prst="rect">
            <a:avLst/>
          </a:prstGeom>
        </p:spPr>
        <p:txBody>
          <a:bodyPr vert="horz" wrap="square" lIns="0" tIns="0" rIns="0" bIns="0" rtlCol="0" anchor="b" anchorCtr="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fontAlgn="base">
              <a:lnSpc>
                <a:spcPts val="2987"/>
              </a:lnSpc>
              <a:spcBef>
                <a:spcPts val="1333"/>
              </a:spcBef>
              <a:spcAft>
                <a:spcPct val="0"/>
              </a:spcAft>
              <a:buClr>
                <a:srgbClr val="E6942C"/>
              </a:buClr>
              <a:buNone/>
            </a:pPr>
            <a:r>
              <a:rPr lang="en-US" sz="1200" dirty="0">
                <a:latin typeface="Arial" pitchFamily="34" charset="0"/>
                <a:cs typeface="Arial" pitchFamily="34" charset="0"/>
              </a:rPr>
              <a:t>©2016 LegalShield, Inc.</a:t>
            </a:r>
          </a:p>
        </p:txBody>
      </p:sp>
    </p:spTree>
    <p:extLst>
      <p:ext uri="{BB962C8B-B14F-4D97-AF65-F5344CB8AC3E}">
        <p14:creationId xmlns:p14="http://schemas.microsoft.com/office/powerpoint/2010/main" val="18733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6043" r="10668"/>
          <a:stretch/>
        </p:blipFill>
        <p:spPr>
          <a:xfrm>
            <a:off x="1" y="604429"/>
            <a:ext cx="5384801" cy="6366195"/>
          </a:xfrm>
          <a:prstGeom prst="rect">
            <a:avLst/>
          </a:prstGeom>
        </p:spPr>
      </p:pic>
      <p:sp>
        <p:nvSpPr>
          <p:cNvPr id="7" name="Content Placeholder 1"/>
          <p:cNvSpPr>
            <a:spLocks noGrp="1"/>
          </p:cNvSpPr>
          <p:nvPr>
            <p:ph idx="1"/>
          </p:nvPr>
        </p:nvSpPr>
        <p:spPr>
          <a:xfrm>
            <a:off x="5367131" y="751432"/>
            <a:ext cx="6824870" cy="882296"/>
          </a:xfrm>
        </p:spPr>
        <p:txBody>
          <a:bodyPr/>
          <a:lstStyle/>
          <a:p>
            <a:pPr marL="0" indent="0" algn="ctr">
              <a:lnSpc>
                <a:spcPct val="100000"/>
              </a:lnSpc>
              <a:spcBef>
                <a:spcPts val="800"/>
              </a:spcBef>
              <a:buClr>
                <a:srgbClr val="E6942C"/>
              </a:buClr>
              <a:buNone/>
            </a:pPr>
            <a:r>
              <a:rPr lang="en-US" sz="4800" b="1" dirty="0" smtClean="0">
                <a:solidFill>
                  <a:srgbClr val="E2792C"/>
                </a:solidFill>
                <a:latin typeface="Arial" pitchFamily="34" charset="0"/>
                <a:cs typeface="Arial" pitchFamily="34" charset="0"/>
              </a:rPr>
              <a:t>40+ </a:t>
            </a:r>
            <a:r>
              <a:rPr lang="en-US" sz="2400" dirty="0" smtClean="0">
                <a:solidFill>
                  <a:schemeClr val="accent6"/>
                </a:solidFill>
                <a:latin typeface="Arial" pitchFamily="34" charset="0"/>
                <a:cs typeface="Arial" pitchFamily="34" charset="0"/>
              </a:rPr>
              <a:t>YEARS IN BUSINESS</a:t>
            </a:r>
          </a:p>
          <a:p>
            <a:endParaRPr lang="en-US" sz="2400" dirty="0"/>
          </a:p>
          <a:p>
            <a:endParaRPr lang="en-US" sz="2400" dirty="0"/>
          </a:p>
          <a:p>
            <a:endParaRPr lang="en-US" sz="2400" dirty="0"/>
          </a:p>
          <a:p>
            <a:endParaRPr lang="en-US" sz="2400" dirty="0"/>
          </a:p>
          <a:p>
            <a:endParaRPr lang="en-US" sz="2400" dirty="0"/>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8" name="Content Placeholder 1"/>
          <p:cNvSpPr txBox="1">
            <a:spLocks/>
          </p:cNvSpPr>
          <p:nvPr/>
        </p:nvSpPr>
        <p:spPr>
          <a:xfrm>
            <a:off x="5367131" y="6253995"/>
            <a:ext cx="6824869" cy="604005"/>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defTabSz="609585">
              <a:lnSpc>
                <a:spcPts val="2987"/>
              </a:lnSpc>
              <a:spcBef>
                <a:spcPts val="1067"/>
              </a:spcBef>
              <a:buNone/>
            </a:pPr>
            <a:r>
              <a:rPr lang="en-US" sz="2400" dirty="0" smtClean="0"/>
              <a:t>OVER </a:t>
            </a:r>
            <a:r>
              <a:rPr lang="en-US" sz="4800" b="1" spc="-300" dirty="0" smtClean="0">
                <a:solidFill>
                  <a:srgbClr val="E2792C"/>
                </a:solidFill>
              </a:rPr>
              <a:t>3.</a:t>
            </a:r>
            <a:r>
              <a:rPr lang="en-US" sz="4800" b="1" dirty="0" smtClean="0">
                <a:solidFill>
                  <a:srgbClr val="E2792C"/>
                </a:solidFill>
              </a:rPr>
              <a:t>7</a:t>
            </a:r>
            <a:r>
              <a:rPr lang="en-US" sz="2133" dirty="0" smtClean="0"/>
              <a:t> </a:t>
            </a:r>
            <a:r>
              <a:rPr lang="en-US" sz="2400" dirty="0" smtClean="0"/>
              <a:t>MILLION LIVES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47118" y="1914896"/>
            <a:ext cx="3667804" cy="3749626"/>
          </a:xfrm>
          <a:prstGeom prst="rect">
            <a:avLst/>
          </a:prstGeom>
        </p:spPr>
      </p:pic>
    </p:spTree>
    <p:extLst>
      <p:ext uri="{BB962C8B-B14F-4D97-AF65-F5344CB8AC3E}">
        <p14:creationId xmlns:p14="http://schemas.microsoft.com/office/powerpoint/2010/main" val="3612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0263" y="2345332"/>
            <a:ext cx="6195709" cy="2631491"/>
          </a:xfrm>
          <a:prstGeom prst="rect">
            <a:avLst/>
          </a:prstGeom>
        </p:spPr>
      </p:pic>
    </p:spTree>
    <p:extLst>
      <p:ext uri="{BB962C8B-B14F-4D97-AF65-F5344CB8AC3E}">
        <p14:creationId xmlns:p14="http://schemas.microsoft.com/office/powerpoint/2010/main" val="411989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791200" y="5373792"/>
            <a:ext cx="6131859" cy="113419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Font typeface="Arial"/>
              <a:buNone/>
            </a:pPr>
            <a:endParaRPr lang="en-US" smtClean="0"/>
          </a:p>
          <a:p>
            <a:pPr marL="0" indent="0" algn="ctr">
              <a:buFont typeface="Arial"/>
              <a:buNone/>
            </a:pPr>
            <a:r>
              <a:rPr lang="en-US" sz="5333" b="1" spc="-300" dirty="0" smtClean="0">
                <a:solidFill>
                  <a:srgbClr val="E2792C"/>
                </a:solidFill>
              </a:rPr>
              <a:t>1.</a:t>
            </a:r>
            <a:r>
              <a:rPr lang="en-US" sz="5333" b="1" dirty="0" smtClean="0">
                <a:solidFill>
                  <a:srgbClr val="E2792C"/>
                </a:solidFill>
              </a:rPr>
              <a:t>7</a:t>
            </a:r>
            <a:r>
              <a:rPr lang="en-US" dirty="0" smtClean="0"/>
              <a:t> MILLION LIVES</a:t>
            </a:r>
            <a:endParaRPr lang="en-US" dirty="0"/>
          </a:p>
        </p:txBody>
      </p:sp>
      <p:pic>
        <p:nvPicPr>
          <p:cNvPr id="8" name="Picture 7"/>
          <p:cNvPicPr>
            <a:picLocks noChangeAspect="1"/>
          </p:cNvPicPr>
          <p:nvPr/>
        </p:nvPicPr>
        <p:blipFill rotWithShape="1">
          <a:blip r:embed="rId3"/>
          <a:srcRect r="4185"/>
          <a:stretch/>
        </p:blipFill>
        <p:spPr>
          <a:xfrm>
            <a:off x="5783389" y="1628573"/>
            <a:ext cx="6140387" cy="3604844"/>
          </a:xfrm>
          <a:prstGeom prst="rect">
            <a:avLst/>
          </a:prstGeom>
        </p:spPr>
      </p:pic>
      <p:pic>
        <p:nvPicPr>
          <p:cNvPr id="9" name="Picture 8"/>
          <p:cNvPicPr>
            <a:picLocks noChangeAspect="1"/>
          </p:cNvPicPr>
          <p:nvPr/>
        </p:nvPicPr>
        <p:blipFill>
          <a:blip r:embed="rId4"/>
          <a:stretch>
            <a:fillRect/>
          </a:stretch>
        </p:blipFill>
        <p:spPr>
          <a:xfrm>
            <a:off x="574373" y="2611035"/>
            <a:ext cx="4521693" cy="1502253"/>
          </a:xfrm>
          <a:prstGeom prst="rect">
            <a:avLst/>
          </a:prstGeom>
        </p:spPr>
      </p:pic>
    </p:spTree>
    <p:extLst>
      <p:ext uri="{BB962C8B-B14F-4D97-AF65-F5344CB8AC3E}">
        <p14:creationId xmlns:p14="http://schemas.microsoft.com/office/powerpoint/2010/main" val="16306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Specialized focus on B2B accounts</a:t>
            </a:r>
          </a:p>
        </p:txBody>
      </p:sp>
      <p:sp>
        <p:nvSpPr>
          <p:cNvPr id="9" name="Content Placeholder 1"/>
          <p:cNvSpPr txBox="1">
            <a:spLocks/>
          </p:cNvSpPr>
          <p:nvPr/>
        </p:nvSpPr>
        <p:spPr>
          <a:xfrm>
            <a:off x="647459" y="4352891"/>
            <a:ext cx="5462547" cy="1929632"/>
          </a:xfrm>
          <a:prstGeom prst="rect">
            <a:avLst/>
          </a:prstGeom>
        </p:spPr>
        <p:txBody>
          <a:bodyPr vert="horz" wrap="square" lIns="0" tIns="0" rIns="0" bIns="0" rtlCol="0">
            <a:noAutofit/>
          </a:bodyPr>
          <a:lstStyle>
            <a:lvl1pPr marL="304792"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1pPr>
            <a:lvl2pPr marL="1036294" indent="-304792" algn="l" defTabSz="609585" rtl="0" eaLnBrk="1" latinLnBrk="0" hangingPunct="1">
              <a:lnSpc>
                <a:spcPts val="2987"/>
              </a:lnSpc>
              <a:spcBef>
                <a:spcPts val="1067"/>
              </a:spcBef>
              <a:buClr>
                <a:srgbClr val="E48623"/>
              </a:buClr>
              <a:buFont typeface="Arial"/>
              <a:buChar char="•"/>
              <a:defRPr sz="2667" kern="1200" baseline="0">
                <a:solidFill>
                  <a:srgbClr val="141313"/>
                </a:solidFill>
                <a:latin typeface="Arial"/>
                <a:ea typeface="+mn-ea"/>
                <a:cs typeface="+mn-cs"/>
              </a:defRPr>
            </a:lvl2pPr>
            <a:lvl3pPr marL="1645879" indent="-268217"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3pPr>
            <a:lvl4pPr marL="2255464"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4pPr>
            <a:lvl5pPr marL="2865048" indent="-304792" algn="l" defTabSz="609585" rtl="0" eaLnBrk="1" latinLnBrk="0" hangingPunct="1">
              <a:lnSpc>
                <a:spcPts val="2987"/>
              </a:lnSpc>
              <a:spcBef>
                <a:spcPts val="1067"/>
              </a:spcBef>
              <a:buClr>
                <a:srgbClr val="E48623"/>
              </a:buClr>
              <a:buFont typeface="Arial"/>
              <a:buChar char="»"/>
              <a:defRPr sz="2400" kern="1200">
                <a:solidFill>
                  <a:srgbClr val="141313"/>
                </a:solidFill>
                <a:latin typeface="Arial"/>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70,000 Business Accounts</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Voluntary Benefit</a:t>
            </a:r>
          </a:p>
          <a:p>
            <a:pPr marL="380990" indent="-380990">
              <a:lnSpc>
                <a:spcPct val="100000"/>
              </a:lnSpc>
              <a:spcBef>
                <a:spcPts val="800"/>
              </a:spcBef>
              <a:buClr>
                <a:srgbClr val="E6942C"/>
              </a:buClr>
            </a:pPr>
            <a:r>
              <a:rPr lang="en-US" sz="2400" dirty="0" smtClean="0">
                <a:solidFill>
                  <a:schemeClr val="accent6"/>
                </a:solidFill>
                <a:latin typeface="Arial" pitchFamily="34" charset="0"/>
                <a:cs typeface="Arial" pitchFamily="34" charset="0"/>
              </a:rPr>
              <a:t>Small Business</a:t>
            </a:r>
          </a:p>
          <a:p>
            <a:pPr marL="380990" indent="-380990">
              <a:lnSpc>
                <a:spcPct val="100000"/>
              </a:lnSpc>
              <a:spcBef>
                <a:spcPts val="800"/>
              </a:spcBef>
              <a:buClr>
                <a:srgbClr val="E6942C"/>
              </a:buClr>
            </a:pPr>
            <a:endParaRPr lang="en-US" sz="2400" dirty="0">
              <a:solidFill>
                <a:schemeClr val="accent6"/>
              </a:solidFill>
              <a:latin typeface="Arial" pitchFamily="34" charset="0"/>
              <a:cs typeface="Arial" pitchFamily="34" charset="0"/>
            </a:endParaRPr>
          </a:p>
        </p:txBody>
      </p:sp>
      <p:sp>
        <p:nvSpPr>
          <p:cNvPr id="10" name="Content Placeholder 1"/>
          <p:cNvSpPr txBox="1">
            <a:spLocks/>
          </p:cNvSpPr>
          <p:nvPr/>
        </p:nvSpPr>
        <p:spPr>
          <a:xfrm>
            <a:off x="6939392" y="4338604"/>
            <a:ext cx="5462547" cy="1929632"/>
          </a:xfrm>
          <a:prstGeom prst="rect">
            <a:avLst/>
          </a:prstGeom>
        </p:spPr>
        <p:txBody>
          <a:bodyPr vert="horz" wrap="square" lIns="0" tIns="0" rIns="0" bIns="0" rtlCol="0">
            <a:noAutofit/>
          </a:bodyPr>
          <a:lstStyle>
            <a:lvl1pPr marL="22860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1pPr>
            <a:lvl2pPr marL="777240" indent="-228600" algn="l" defTabSz="457200" rtl="0" eaLnBrk="1" latinLnBrk="0" hangingPunct="1">
              <a:lnSpc>
                <a:spcPts val="2240"/>
              </a:lnSpc>
              <a:spcBef>
                <a:spcPts val="800"/>
              </a:spcBef>
              <a:buClr>
                <a:srgbClr val="E48623"/>
              </a:buClr>
              <a:buFont typeface="Arial"/>
              <a:buChar char="•"/>
              <a:defRPr sz="2000" kern="1200" baseline="0">
                <a:solidFill>
                  <a:srgbClr val="141313"/>
                </a:solidFill>
                <a:latin typeface="Arial"/>
                <a:ea typeface="+mn-ea"/>
                <a:cs typeface="+mn-cs"/>
              </a:defRPr>
            </a:lvl2pPr>
            <a:lvl3pPr marL="1234440" indent="-201168"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3pPr>
            <a:lvl4pPr marL="16916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4pPr>
            <a:lvl5pPr marL="2148840" indent="-228600" algn="l" defTabSz="457200" rtl="0" eaLnBrk="1" latinLnBrk="0" hangingPunct="1">
              <a:lnSpc>
                <a:spcPts val="2240"/>
              </a:lnSpc>
              <a:spcBef>
                <a:spcPts val="800"/>
              </a:spcBef>
              <a:buClr>
                <a:srgbClr val="E48623"/>
              </a:buClr>
              <a:buFont typeface="Arial"/>
              <a:buChar char="»"/>
              <a:defRPr sz="1800" kern="1200">
                <a:solidFill>
                  <a:srgbClr val="141313"/>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Independent Sales Associates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Insurance Agencies</a:t>
            </a:r>
          </a:p>
          <a:p>
            <a:pPr marL="380990" indent="-380990" defTabSz="609585">
              <a:lnSpc>
                <a:spcPct val="100000"/>
              </a:lnSpc>
              <a:buClr>
                <a:srgbClr val="E6942C"/>
              </a:buClr>
            </a:pPr>
            <a:r>
              <a:rPr lang="en-US" sz="2400" dirty="0">
                <a:solidFill>
                  <a:srgbClr val="000000"/>
                </a:solidFill>
                <a:latin typeface="Arial" pitchFamily="34" charset="0"/>
                <a:cs typeface="Arial" pitchFamily="34" charset="0"/>
              </a:rPr>
              <a:t>Benefit Brokers</a:t>
            </a:r>
          </a:p>
          <a:p>
            <a:pPr marL="380990" indent="-380990" defTabSz="609585">
              <a:lnSpc>
                <a:spcPct val="100000"/>
              </a:lnSpc>
              <a:buClr>
                <a:srgbClr val="E6942C"/>
              </a:buClr>
            </a:pPr>
            <a:endParaRPr lang="en-US" sz="2400" dirty="0">
              <a:solidFill>
                <a:srgbClr val="000000"/>
              </a:solidFill>
              <a:latin typeface="Arial" pitchFamily="34" charset="0"/>
              <a:cs typeface="Arial" pitchFamily="34" charset="0"/>
            </a:endParaRPr>
          </a:p>
        </p:txBody>
      </p:sp>
      <p:sp>
        <p:nvSpPr>
          <p:cNvPr id="11" name="Right Arrow 10"/>
          <p:cNvSpPr/>
          <p:nvPr/>
        </p:nvSpPr>
        <p:spPr>
          <a:xfrm>
            <a:off x="5088703" y="4711849"/>
            <a:ext cx="1513916" cy="645459"/>
          </a:xfrm>
          <a:prstGeom prst="rightArrow">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09585" fontAlgn="base">
              <a:spcBef>
                <a:spcPct val="0"/>
              </a:spcBef>
              <a:spcAft>
                <a:spcPct val="0"/>
              </a:spcAft>
            </a:pPr>
            <a:endParaRPr lang="en-US" sz="2400">
              <a:solidFill>
                <a:prstClr val="white"/>
              </a:solidFill>
              <a:latin typeface="Calibri"/>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3698" y="1421601"/>
            <a:ext cx="6004604" cy="2550324"/>
          </a:xfrm>
          <a:prstGeom prst="rect">
            <a:avLst/>
          </a:prstGeom>
        </p:spPr>
      </p:pic>
    </p:spTree>
    <p:extLst>
      <p:ext uri="{BB962C8B-B14F-4D97-AF65-F5344CB8AC3E}">
        <p14:creationId xmlns:p14="http://schemas.microsoft.com/office/powerpoint/2010/main" val="386496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xEl>
                                              <p:pRg st="1" end="1"/>
                                            </p:txEl>
                                          </p:spTgt>
                                        </p:tgtEl>
                                        <p:attrNameLst>
                                          <p:attrName>style.visibility</p:attrName>
                                        </p:attrNameLst>
                                      </p:cBhvr>
                                      <p:to>
                                        <p:strVal val="visible"/>
                                      </p:to>
                                    </p:set>
                                    <p:animEffect transition="in" filter="fade">
                                      <p:cBhvr>
                                        <p:cTn id="30" dur="500"/>
                                        <p:tgtEl>
                                          <p:spTgt spid="1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2261" y="1200155"/>
            <a:ext cx="6430433" cy="1121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Sales-People"/>
          <p:cNvPicPr>
            <a:picLocks noChangeAspect="1"/>
          </p:cNvPicPr>
          <p:nvPr/>
        </p:nvPicPr>
        <p:blipFill>
          <a:blip r:embed="rId4"/>
          <a:stretch>
            <a:fillRect/>
          </a:stretch>
        </p:blipFill>
        <p:spPr>
          <a:xfrm>
            <a:off x="3283296" y="2604919"/>
            <a:ext cx="5625409" cy="3673736"/>
          </a:xfrm>
          <a:prstGeom prst="rect">
            <a:avLst/>
          </a:prstGeom>
        </p:spPr>
      </p:pic>
    </p:spTree>
    <p:extLst>
      <p:ext uri="{BB962C8B-B14F-4D97-AF65-F5344CB8AC3E}">
        <p14:creationId xmlns:p14="http://schemas.microsoft.com/office/powerpoint/2010/main" val="211590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a:defRPr/>
            </a:pPr>
            <a:r>
              <a:rPr lang="en-US" sz="1867" spc="160" dirty="0">
                <a:solidFill>
                  <a:prstClr val="white"/>
                </a:solidFill>
              </a:rPr>
              <a:t>Specialized focus on business accounts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626" y="1886849"/>
            <a:ext cx="7896112" cy="3353700"/>
          </a:xfrm>
          <a:prstGeom prst="rect">
            <a:avLst/>
          </a:prstGeom>
        </p:spPr>
      </p:pic>
    </p:spTree>
    <p:extLst>
      <p:ext uri="{BB962C8B-B14F-4D97-AF65-F5344CB8AC3E}">
        <p14:creationId xmlns:p14="http://schemas.microsoft.com/office/powerpoint/2010/main" val="139942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l="-43763"/>
          <a:stretch/>
        </p:blipFill>
        <p:spPr>
          <a:xfrm>
            <a:off x="1066801" y="625698"/>
            <a:ext cx="10905067" cy="6181503"/>
          </a:xfrm>
          <a:prstGeom prst="rect">
            <a:avLst/>
          </a:prstGeom>
        </p:spPr>
      </p:pic>
      <p:sp>
        <p:nvSpPr>
          <p:cNvPr id="5" name="Title 1"/>
          <p:cNvSpPr txBox="1">
            <a:spLocks/>
          </p:cNvSpPr>
          <p:nvPr/>
        </p:nvSpPr>
        <p:spPr>
          <a:xfrm>
            <a:off x="1501698" y="614362"/>
            <a:ext cx="9084527" cy="6243637"/>
          </a:xfrm>
          <a:prstGeom prst="rect">
            <a:avLst/>
          </a:prstGeom>
        </p:spPr>
        <p:txBody>
          <a:bodyPr vert="horz" wrap="square" lIns="0" tIns="0" rIns="0" bIns="0" rtlCol="0" anchor="ctr" anchorCtr="0">
            <a:noAutofit/>
          </a:bodyPr>
          <a:lstStyle>
            <a:lvl1pPr algn="l" defTabSz="609585" rtl="0" eaLnBrk="1" latinLnBrk="0" hangingPunct="1">
              <a:lnSpc>
                <a:spcPct val="90000"/>
              </a:lnSpc>
              <a:spcBef>
                <a:spcPct val="0"/>
              </a:spcBef>
              <a:buNone/>
              <a:defRPr sz="1867" b="0" kern="0" cap="all" spc="160">
                <a:solidFill>
                  <a:srgbClr val="141313"/>
                </a:solidFill>
                <a:latin typeface="Arial Black"/>
                <a:ea typeface="+mj-ea"/>
                <a:cs typeface="Arial Black"/>
              </a:defRPr>
            </a:lvl1pPr>
          </a:lstStyle>
          <a:p>
            <a:pPr algn="ctr"/>
            <a:r>
              <a:rPr lang="en-US" sz="4800" dirty="0" smtClean="0">
                <a:solidFill>
                  <a:schemeClr val="accent6"/>
                </a:solidFill>
              </a:rPr>
              <a:t>entrepreneurs</a:t>
            </a:r>
            <a:endParaRPr lang="en-US" sz="4800" i="1" dirty="0">
              <a:solidFill>
                <a:schemeClr val="accent6"/>
              </a:solidFill>
            </a:endParaRPr>
          </a:p>
        </p:txBody>
      </p:sp>
    </p:spTree>
    <p:extLst>
      <p:ext uri="{BB962C8B-B14F-4D97-AF65-F5344CB8AC3E}">
        <p14:creationId xmlns:p14="http://schemas.microsoft.com/office/powerpoint/2010/main" val="142981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309" y="1699643"/>
            <a:ext cx="5187280" cy="3840423"/>
          </a:xfrm>
        </p:spPr>
        <p:txBody>
          <a:bodyPr/>
          <a:lstStyle/>
          <a:p>
            <a:pPr>
              <a:lnSpc>
                <a:spcPct val="85000"/>
              </a:lnSpc>
              <a:spcBef>
                <a:spcPts val="0"/>
              </a:spcBef>
              <a:spcAft>
                <a:spcPts val="1800"/>
              </a:spcAft>
            </a:pPr>
            <a:r>
              <a:rPr lang="en-US" sz="2400" dirty="0">
                <a:solidFill>
                  <a:schemeClr val="accent6"/>
                </a:solidFill>
              </a:rPr>
              <a:t>Want flexible working hours and growth potential </a:t>
            </a:r>
          </a:p>
          <a:p>
            <a:pPr>
              <a:lnSpc>
                <a:spcPct val="85000"/>
              </a:lnSpc>
              <a:spcBef>
                <a:spcPts val="0"/>
              </a:spcBef>
              <a:spcAft>
                <a:spcPts val="1800"/>
              </a:spcAft>
            </a:pPr>
            <a:r>
              <a:rPr lang="en-US" sz="2400" dirty="0">
                <a:solidFill>
                  <a:schemeClr val="accent6"/>
                </a:solidFill>
              </a:rPr>
              <a:t>Self confident</a:t>
            </a:r>
          </a:p>
          <a:p>
            <a:pPr>
              <a:lnSpc>
                <a:spcPct val="85000"/>
              </a:lnSpc>
              <a:spcBef>
                <a:spcPts val="0"/>
              </a:spcBef>
              <a:spcAft>
                <a:spcPts val="1800"/>
              </a:spcAft>
            </a:pPr>
            <a:r>
              <a:rPr lang="en-US" sz="2400" dirty="0">
                <a:solidFill>
                  <a:schemeClr val="accent6"/>
                </a:solidFill>
              </a:rPr>
              <a:t>Willing to learn the products and process</a:t>
            </a:r>
          </a:p>
          <a:p>
            <a:pPr>
              <a:lnSpc>
                <a:spcPct val="85000"/>
              </a:lnSpc>
              <a:spcBef>
                <a:spcPts val="0"/>
              </a:spcBef>
              <a:spcAft>
                <a:spcPts val="1800"/>
              </a:spcAft>
            </a:pPr>
            <a:r>
              <a:rPr lang="en-US" sz="2400" dirty="0">
                <a:solidFill>
                  <a:schemeClr val="accent6"/>
                </a:solidFill>
              </a:rPr>
              <a:t>Willing to work hard to achieve a high income</a:t>
            </a:r>
          </a:p>
          <a:p>
            <a:pPr>
              <a:lnSpc>
                <a:spcPct val="85000"/>
              </a:lnSpc>
              <a:spcBef>
                <a:spcPts val="0"/>
              </a:spcBef>
              <a:spcAft>
                <a:spcPts val="1800"/>
              </a:spcAft>
            </a:pPr>
            <a:r>
              <a:rPr lang="en-US" sz="2400" dirty="0">
                <a:solidFill>
                  <a:schemeClr val="accent6"/>
                </a:solidFill>
              </a:rPr>
              <a:t>Like building high-performing teams</a:t>
            </a:r>
          </a:p>
        </p:txBody>
      </p:sp>
      <p:sp>
        <p:nvSpPr>
          <p:cNvPr id="4" name="Title 1"/>
          <p:cNvSpPr txBox="1">
            <a:spLocks/>
          </p:cNvSpPr>
          <p:nvPr/>
        </p:nvSpPr>
        <p:spPr>
          <a:xfrm>
            <a:off x="3028950" y="103669"/>
            <a:ext cx="8928340" cy="425831"/>
          </a:xfrm>
          <a:prstGeom prst="rect">
            <a:avLst/>
          </a:prstGeom>
        </p:spPr>
        <p:txBody>
          <a:bodyPr vert="horz" wrap="square" lIns="0" tIns="0" rIns="0" bIns="0" rtlCol="0" anchor="ctr" anchorCtr="0">
            <a:noAutofit/>
          </a:bodyPr>
          <a:lstStyle>
            <a:lvl1pPr algn="l" defTabSz="457200" rtl="0" eaLnBrk="1" latinLnBrk="0" hangingPunct="1">
              <a:lnSpc>
                <a:spcPct val="90000"/>
              </a:lnSpc>
              <a:spcBef>
                <a:spcPct val="0"/>
              </a:spcBef>
              <a:buNone/>
              <a:defRPr sz="1400" b="0" kern="0" cap="all" spc="120">
                <a:solidFill>
                  <a:srgbClr val="72736F"/>
                </a:solidFill>
                <a:latin typeface="Arial Black"/>
                <a:ea typeface="+mj-ea"/>
                <a:cs typeface="Arial Black"/>
              </a:defRPr>
            </a:lvl1pPr>
          </a:lstStyle>
          <a:p>
            <a:pPr algn="r" defTabSz="609585" fontAlgn="base">
              <a:spcAft>
                <a:spcPct val="0"/>
              </a:spcAft>
            </a:pPr>
            <a:r>
              <a:rPr lang="en-US" sz="1867" spc="160" dirty="0">
                <a:solidFill>
                  <a:prstClr val="white"/>
                </a:solidFill>
              </a:rPr>
              <a:t>Traits of successful legalshield entrepreneurs</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173401" y="609600"/>
            <a:ext cx="6018600" cy="6248400"/>
          </a:xfrm>
          <a:prstGeom prst="rect">
            <a:avLst/>
          </a:prstGeom>
        </p:spPr>
      </p:pic>
    </p:spTree>
    <p:extLst>
      <p:ext uri="{BB962C8B-B14F-4D97-AF65-F5344CB8AC3E}">
        <p14:creationId xmlns:p14="http://schemas.microsoft.com/office/powerpoint/2010/main" val="305808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4_Custom Design">
  <a:themeElements>
    <a:clrScheme name="NewLSBrandedThem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S Briefing">
  <a:themeElements>
    <a:clrScheme name="Custom 25">
      <a:dk1>
        <a:srgbClr val="818285"/>
      </a:dk1>
      <a:lt1>
        <a:sysClr val="window" lastClr="FFFFFF"/>
      </a:lt1>
      <a:dk2>
        <a:srgbClr val="D48224"/>
      </a:dk2>
      <a:lt2>
        <a:srgbClr val="E7E7E7"/>
      </a:lt2>
      <a:accent1>
        <a:srgbClr val="123956"/>
      </a:accent1>
      <a:accent2>
        <a:srgbClr val="D48224"/>
      </a:accent2>
      <a:accent3>
        <a:srgbClr val="5D5651"/>
      </a:accent3>
      <a:accent4>
        <a:srgbClr val="B23322"/>
      </a:accent4>
      <a:accent5>
        <a:srgbClr val="106C78"/>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rgbClr val="E4862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3331</Words>
  <Application>Microsoft Office PowerPoint</Application>
  <PresentationFormat>Widescreen</PresentationFormat>
  <Paragraphs>443</Paragraphs>
  <Slides>30</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30</vt:i4>
      </vt:variant>
    </vt:vector>
  </HeadingPairs>
  <TitlesOfParts>
    <vt:vector size="38" baseType="lpstr">
      <vt:lpstr>ＭＳ Ｐゴシック</vt:lpstr>
      <vt:lpstr>Arial</vt:lpstr>
      <vt:lpstr>Arial Black</vt:lpstr>
      <vt:lpstr>Calibri</vt:lpstr>
      <vt:lpstr>Wingdings</vt:lpstr>
      <vt:lpstr>4_Custom Design</vt:lpstr>
      <vt:lpstr>1_LS Briefing</vt:lpstr>
      <vt:lpstr>LS Briefing</vt:lpstr>
      <vt:lpstr>LegalShield Business Solutions  Sales opportunity Briefing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need</vt:lpstr>
      <vt:lpstr>PowerPoint Presentation</vt:lpstr>
      <vt:lpstr>PowerPoint Presentation</vt:lpstr>
      <vt:lpstr>PowerPoint Presentation</vt:lpstr>
      <vt:lpstr>PowerPoint Presentation</vt:lpstr>
      <vt:lpstr>Residual Income—advanced commission plan</vt:lpstr>
      <vt:lpstr>PowerPoint Presentation</vt:lpstr>
      <vt:lpstr>PowerPoint Presentation</vt:lpstr>
      <vt:lpstr>PowerPoint Presentation</vt:lpstr>
      <vt:lpstr>PowerPoint Presentation</vt:lpstr>
      <vt:lpstr>Some Success Stories</vt:lpstr>
      <vt:lpstr>Some Success Stories</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LegalShield Business Solutions  Sales opportunity Briefing</dc:title>
  <dc:creator>Theresa M. Heilmeier</dc:creator>
  <cp:lastModifiedBy>Theresa M. Heilmeier</cp:lastModifiedBy>
  <cp:revision>15</cp:revision>
  <dcterms:created xsi:type="dcterms:W3CDTF">2016-03-03T02:28:47Z</dcterms:created>
  <dcterms:modified xsi:type="dcterms:W3CDTF">2016-04-26T13:55:42Z</dcterms:modified>
</cp:coreProperties>
</file>