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7"/>
  </p:notesMasterIdLst>
  <p:sldIdLst>
    <p:sldId id="257" r:id="rId3"/>
    <p:sldId id="258" r:id="rId4"/>
    <p:sldId id="259" r:id="rId5"/>
    <p:sldId id="260" r:id="rId6"/>
    <p:sldId id="261" r:id="rId7"/>
    <p:sldId id="262" r:id="rId8"/>
    <p:sldId id="263" r:id="rId9"/>
    <p:sldId id="264" r:id="rId10"/>
    <p:sldId id="284" r:id="rId11"/>
    <p:sldId id="285" r:id="rId12"/>
    <p:sldId id="286" r:id="rId13"/>
    <p:sldId id="287" r:id="rId14"/>
    <p:sldId id="288" r:id="rId15"/>
    <p:sldId id="289" r:id="rId16"/>
    <p:sldId id="290" r:id="rId17"/>
    <p:sldId id="291" r:id="rId18"/>
    <p:sldId id="274" r:id="rId19"/>
    <p:sldId id="275" r:id="rId20"/>
    <p:sldId id="276" r:id="rId21"/>
    <p:sldId id="282" r:id="rId22"/>
    <p:sldId id="283"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9" autoAdjust="0"/>
    <p:restoredTop sz="70467" autoAdjust="0"/>
  </p:normalViewPr>
  <p:slideViewPr>
    <p:cSldViewPr snapToGrid="0">
      <p:cViewPr varScale="1">
        <p:scale>
          <a:sx n="44" d="100"/>
          <a:sy n="44" d="100"/>
        </p:scale>
        <p:origin x="16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6E0BA-F212-467B-9C41-E40F9C6D594E}" type="datetimeFigureOut">
              <a:rPr lang="en-US" smtClean="0"/>
              <a:t>4/26/2016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5ED69-80EA-4032-A1BE-9F96A2C78950}" type="slidenum">
              <a:rPr lang="en-US" smtClean="0"/>
              <a:t>‹#›</a:t>
            </a:fld>
            <a:endParaRPr lang="en-US"/>
          </a:p>
        </p:txBody>
      </p:sp>
    </p:spTree>
    <p:extLst>
      <p:ext uri="{BB962C8B-B14F-4D97-AF65-F5344CB8AC3E}">
        <p14:creationId xmlns:p14="http://schemas.microsoft.com/office/powerpoint/2010/main" val="141423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288925"/>
            <a:ext cx="4244975" cy="2389188"/>
          </a:xfrm>
        </p:spPr>
      </p:sp>
      <p:sp>
        <p:nvSpPr>
          <p:cNvPr id="3" name="Notes Placeholder 2"/>
          <p:cNvSpPr>
            <a:spLocks noGrp="1"/>
          </p:cNvSpPr>
          <p:nvPr>
            <p:ph type="body" idx="1"/>
          </p:nvPr>
        </p:nvSpPr>
        <p:spPr>
          <a:xfrm>
            <a:off x="701040" y="2746979"/>
            <a:ext cx="5608320" cy="418338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Thank you for your interest</a:t>
            </a:r>
            <a:r>
              <a:rPr lang="en-US" sz="1000" baseline="0" dirty="0" smtClean="0"/>
              <a:t> in learning more about selling LegalShield Business Solutions voluntary benefits and business services.  </a:t>
            </a:r>
            <a:endParaRPr lang="en-US" sz="1000" dirty="0" smtClean="0"/>
          </a:p>
          <a:p>
            <a:pPr algn="l"/>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F0BAD-F335-4FD5-8C78-410A53891E8E}" type="slidenum">
              <a:rPr kumimoji="0" lang="en-US" sz="1800" b="0" i="0" u="none" strike="noStrike" kern="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88888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chemeClr val="tx1"/>
                </a:solidFill>
                <a:effectLst/>
                <a:latin typeface="Arial"/>
                <a:ea typeface="Arial"/>
                <a:cs typeface="Arial"/>
              </a:rPr>
              <a:t>IDShield  gives members unlimited consultation of many aspects of their identity, including: </a:t>
            </a:r>
            <a:r>
              <a:rPr lang="en-US" sz="1200" b="1" i="0" kern="1200" baseline="0" dirty="0">
                <a:solidFill>
                  <a:srgbClr val="FF0000"/>
                </a:solidFill>
                <a:effectLst/>
                <a:latin typeface="Arial"/>
                <a:ea typeface="Arial"/>
                <a:cs typeface="Arial"/>
              </a:rPr>
              <a:t>Social Insurance number</a:t>
            </a:r>
            <a:r>
              <a:rPr lang="en-US" sz="1200" b="0" i="0" kern="1200" baseline="0" dirty="0">
                <a:solidFill>
                  <a:schemeClr val="tx1"/>
                </a:solidFill>
                <a:effectLst/>
                <a:latin typeface="Arial"/>
                <a:ea typeface="Arial"/>
                <a:cs typeface="Arial"/>
              </a:rPr>
              <a:t>, </a:t>
            </a:r>
            <a:r>
              <a:rPr lang="en-US" sz="1200" b="0" i="0" kern="1200" dirty="0">
                <a:solidFill>
                  <a:schemeClr val="tx1"/>
                </a:solidFill>
                <a:effectLst/>
                <a:latin typeface="Arial"/>
                <a:ea typeface="Arial"/>
                <a:cs typeface="Arial"/>
              </a:rPr>
              <a:t>driver’s license, passport, credit cards, bank accounts and more.</a:t>
            </a:r>
            <a:r>
              <a:rPr lang="en-US" sz="1200" b="0" i="0" kern="1200" baseline="0" dirty="0">
                <a:solidFill>
                  <a:schemeClr val="tx1"/>
                </a:solidFill>
                <a:effectLst/>
                <a:latin typeface="Arial"/>
                <a:ea typeface="Arial"/>
                <a:cs typeface="Arial"/>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chemeClr val="tx1"/>
                </a:solidFill>
                <a:effectLst/>
                <a:latin typeface="Arial"/>
                <a:ea typeface="Arial"/>
                <a:cs typeface="Arial"/>
              </a:rPr>
              <a:t>We’ll help you obtain a copy of your current credit disclosure at no extra charge and provide consultation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chemeClr val="tx1"/>
                </a:solidFill>
                <a:effectLst/>
                <a:latin typeface="Arial"/>
                <a:ea typeface="Arial"/>
                <a:cs typeface="Arial"/>
              </a:rPr>
              <a:t>In the event the member’s identity is compromised, </a:t>
            </a:r>
            <a:r>
              <a:rPr lang="en-US" sz="1200" b="0" i="0" kern="1200" dirty="0">
                <a:solidFill>
                  <a:schemeClr val="tx1"/>
                </a:solidFill>
                <a:effectLst/>
                <a:latin typeface="Arial"/>
                <a:ea typeface="Arial"/>
                <a:cs typeface="Arial"/>
              </a:rPr>
              <a:t>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a:ea typeface="Arial"/>
                <a:cs typeface="Arial"/>
              </a:rPr>
              <a:t>licensed private investigator will work to uncover evidence,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a:ea typeface="Arial"/>
                <a:cs typeface="Arial"/>
              </a:rPr>
              <a:t>restore the member’s identity, and clear the record back to its pre-theft status.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IDShield Group Plans start at</a:t>
            </a:r>
            <a:r>
              <a:rPr lang="en-US" strike="noStrike" dirty="0"/>
              <a:t> $9.95 a </a:t>
            </a:r>
            <a:r>
              <a:rPr lang="en-US" dirty="0"/>
              <a:t>month</a:t>
            </a:r>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513465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Companies with 100 or fewer employees run their businesses more efficiently with our Small Business Legal plan.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As part of the membership, business owners with up to 5 authorized users can access timely legal advice on everyday matters.  Small Businesses appreciate that they can pick up the phone, call their provider firm, and ask questions without worrying about  an outrageous bill at the end.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Debt collection letters, vendor disputes,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contract review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consultation on human resource matters such as worker’s compensation issues,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employee hiring and firing are just part of what’s covered.  This gives small businesses legal tools they need to manage their finances and employees with confidence.</a:t>
            </a:r>
          </a:p>
          <a:p>
            <a:endParaRPr lang="en-US" dirty="0"/>
          </a:p>
          <a:p>
            <a:pPr marL="0" indent="0">
              <a:buFont typeface="+mj-lt"/>
              <a:buNone/>
            </a:pPr>
            <a:r>
              <a:rPr lang="en-US" dirty="0"/>
              <a:t>LegalShield offers a suite of small business plans ranging from </a:t>
            </a:r>
            <a:r>
              <a:rPr lang="en-US" baseline="0" dirty="0"/>
              <a:t>$49 to $175 per month</a:t>
            </a:r>
            <a:endParaRPr lang="en-US" dirty="0"/>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00854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makes us different? </a:t>
            </a:r>
            <a:r>
              <a:rPr lang="en-US" sz="1200" kern="1200" dirty="0">
                <a:solidFill>
                  <a:schemeClr val="tx1"/>
                </a:solidFill>
                <a:effectLst/>
                <a:latin typeface="Arial"/>
                <a:ea typeface="Arial"/>
                <a:cs typeface="Arial"/>
              </a:rPr>
              <a:t>LegalShield is unlike any other legal service plan provider. We are not a referral service nor a directory of lawyers. We take the guess work out of finding the right attorney to fit our members’ legal needs. Our members have access to an unmatched network of dedicated law firms in 49 states and four Canadian provinces, and through our collective purchasing power, we are these law firms’ biggest client. </a:t>
            </a:r>
            <a:endParaRPr lang="en-US" sz="1200" kern="1200" baseline="0" dirty="0">
              <a:solidFill>
                <a:schemeClr val="tx1"/>
              </a:solidFill>
              <a:effectLst/>
              <a:latin typeface="Arial"/>
              <a:ea typeface="Arial"/>
              <a:cs typeface="Arial"/>
            </a:endParaRPr>
          </a:p>
          <a:p>
            <a:endParaRPr lang="en-US" sz="1200" kern="1200" baseline="0" dirty="0">
              <a:solidFill>
                <a:schemeClr val="tx1"/>
              </a:solidFill>
              <a:effectLst/>
              <a:latin typeface="Arial"/>
              <a:ea typeface="Arial"/>
              <a:cs typeface="Arial"/>
            </a:endParaRPr>
          </a:p>
          <a:p>
            <a:r>
              <a:rPr lang="en-US" sz="1200" kern="1200" dirty="0">
                <a:solidFill>
                  <a:schemeClr val="tx1"/>
                </a:solidFill>
                <a:effectLst/>
                <a:latin typeface="Arial"/>
                <a:ea typeface="Arial"/>
                <a:cs typeface="Arial"/>
              </a:rPr>
              <a:t>Our dedicated network of seasoned lawyers, with an average of 21 years experience, is carefully vetted and </a:t>
            </a:r>
          </a:p>
          <a:p>
            <a:r>
              <a:rPr lang="en-US" sz="1200" kern="1200" dirty="0">
                <a:solidFill>
                  <a:schemeClr val="tx1"/>
                </a:solidFill>
                <a:effectLst/>
                <a:latin typeface="Arial"/>
                <a:ea typeface="Arial"/>
                <a:cs typeface="Arial"/>
              </a:rPr>
              <a:t>monitored to ensure quality, outstanding service is provided to our members. </a:t>
            </a:r>
          </a:p>
          <a:p>
            <a:endParaRPr lang="en-US" sz="1200" kern="1200" dirty="0">
              <a:solidFill>
                <a:schemeClr val="tx1"/>
              </a:solidFill>
              <a:effectLst/>
              <a:latin typeface="Arial"/>
              <a:ea typeface="Arial"/>
              <a:cs typeface="Arial"/>
            </a:endParaRPr>
          </a:p>
          <a:p>
            <a:r>
              <a:rPr lang="en-US" sz="1200" kern="1200" dirty="0">
                <a:solidFill>
                  <a:schemeClr val="tx1"/>
                </a:solidFill>
                <a:effectLst/>
                <a:latin typeface="Arial"/>
                <a:ea typeface="Arial"/>
                <a:cs typeface="Arial"/>
              </a:rPr>
              <a:t>Our plans provide a wide spectrum of legal services to help our members traverse their legal needs, from the trivial to the traumatic,</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and include a 24/7 emergency hotline for covered issues.</a:t>
            </a:r>
          </a:p>
          <a:p>
            <a:endParaRPr lang="en-US" baseline="0" dirty="0"/>
          </a:p>
          <a:p>
            <a:r>
              <a:rPr lang="en-US" baseline="0" dirty="0"/>
              <a:t>Our identity theft services and consultations are conducted by licensed private investigators.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And, you can Use the apps for easy access to your Provider Law Firm and Licensed private investigator!</a:t>
            </a:r>
          </a:p>
          <a:p>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pPr>
                <a:defRPr/>
              </a:pPr>
              <a:t>12</a:t>
            </a:fld>
            <a:endParaRPr lang="en-US" dirty="0"/>
          </a:p>
        </p:txBody>
      </p:sp>
    </p:spTree>
    <p:extLst>
      <p:ext uri="{BB962C8B-B14F-4D97-AF65-F5344CB8AC3E}">
        <p14:creationId xmlns:p14="http://schemas.microsoft.com/office/powerpoint/2010/main" val="1480814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You may ask, is there a market for</a:t>
            </a:r>
            <a:r>
              <a:rPr lang="en-US" baseline="0" dirty="0"/>
              <a:t> these services?</a:t>
            </a:r>
            <a:r>
              <a:rPr lang="en-US" dirty="0"/>
              <a:t>.</a:t>
            </a:r>
            <a:r>
              <a:rPr lang="en-US" baseline="0" dirty="0"/>
              <a:t> </a:t>
            </a:r>
          </a:p>
          <a:p>
            <a:pPr>
              <a:spcAft>
                <a:spcPts val="600"/>
              </a:spcAft>
            </a:pPr>
            <a:endParaRPr lang="en-US" baseline="0" dirty="0"/>
          </a:p>
          <a:p>
            <a:pPr>
              <a:spcAft>
                <a:spcPts val="600"/>
              </a:spcAft>
            </a:pPr>
            <a:r>
              <a:rPr lang="en-US" dirty="0"/>
              <a:t>Studies show that Nearly </a:t>
            </a:r>
            <a:r>
              <a:rPr lang="en-US" dirty="0">
                <a:solidFill>
                  <a:srgbClr val="E6942C"/>
                </a:solidFill>
              </a:rPr>
              <a:t>90%</a:t>
            </a:r>
            <a:r>
              <a:rPr lang="en-US" dirty="0"/>
              <a:t> of </a:t>
            </a:r>
            <a:r>
              <a:rPr lang="en-US" b="0" dirty="0"/>
              <a:t>North</a:t>
            </a:r>
            <a:r>
              <a:rPr lang="en-US" dirty="0"/>
              <a:t> Americans say they </a:t>
            </a:r>
            <a:r>
              <a:rPr lang="en-US" dirty="0">
                <a:solidFill>
                  <a:srgbClr val="E6942C"/>
                </a:solidFill>
              </a:rPr>
              <a:t>do not have any form of legal insurance </a:t>
            </a:r>
            <a:r>
              <a:rPr lang="en-US" dirty="0"/>
              <a:t>or legal protection service.  However, m</a:t>
            </a:r>
            <a:r>
              <a:rPr lang="en-US" baseline="0" dirty="0"/>
              <a:t>ore</a:t>
            </a:r>
            <a:r>
              <a:rPr lang="en-US" dirty="0"/>
              <a:t> than </a:t>
            </a:r>
          </a:p>
          <a:p>
            <a:pPr>
              <a:spcAft>
                <a:spcPts val="600"/>
              </a:spcAft>
            </a:pPr>
            <a:endParaRPr lang="en-US" dirty="0">
              <a:solidFill>
                <a:srgbClr val="E6942C"/>
              </a:solidFill>
            </a:endParaRPr>
          </a:p>
          <a:p>
            <a:pPr>
              <a:spcAft>
                <a:spcPts val="600"/>
              </a:spcAft>
            </a:pPr>
            <a:r>
              <a:rPr lang="en-US" dirty="0">
                <a:solidFill>
                  <a:srgbClr val="E6942C"/>
                </a:solidFill>
              </a:rPr>
              <a:t>60%</a:t>
            </a:r>
            <a:r>
              <a:rPr lang="en-US" dirty="0"/>
              <a:t> reported they would be </a:t>
            </a:r>
            <a:r>
              <a:rPr lang="en-US" dirty="0">
                <a:solidFill>
                  <a:srgbClr val="E6942C"/>
                </a:solidFill>
              </a:rPr>
              <a:t>interested in purchasing</a:t>
            </a:r>
            <a:r>
              <a:rPr lang="en-US" dirty="0"/>
              <a:t> legal protection.</a:t>
            </a:r>
          </a:p>
          <a:p>
            <a:pPr>
              <a:spcAft>
                <a:spcPts val="600"/>
              </a:spcAft>
            </a:pPr>
            <a:endParaRPr lang="en-US" dirty="0"/>
          </a:p>
          <a:p>
            <a:pPr marL="0" marR="0" indent="0" algn="l" defTabSz="914400" rtl="0" eaLnBrk="0" fontAlgn="base" latinLnBrk="0" hangingPunct="0">
              <a:lnSpc>
                <a:spcPct val="100000"/>
              </a:lnSpc>
              <a:spcBef>
                <a:spcPct val="30000"/>
              </a:spcBef>
              <a:spcAft>
                <a:spcPts val="600"/>
              </a:spcAft>
              <a:buClrTx/>
              <a:buSzTx/>
              <a:buFontTx/>
              <a:buNone/>
              <a:tabLst/>
              <a:defRPr/>
            </a:pPr>
            <a:r>
              <a:rPr lang="en-US" dirty="0"/>
              <a:t>In addition, identity theft is repeatedly </a:t>
            </a:r>
            <a:r>
              <a:rPr lang="en-US" dirty="0">
                <a:solidFill>
                  <a:srgbClr val="E6942C"/>
                </a:solidFill>
              </a:rPr>
              <a:t>the #1 consumer complaint</a:t>
            </a:r>
            <a:r>
              <a:rPr lang="en-US" dirty="0"/>
              <a:t> category in North America</a:t>
            </a:r>
            <a:endParaRPr lang="en-US" b="1" dirty="0">
              <a:solidFill>
                <a:srgbClr val="E6942C"/>
              </a:solidFill>
            </a:endParaRPr>
          </a:p>
          <a:p>
            <a:pPr>
              <a:spcAft>
                <a:spcPts val="600"/>
              </a:spcAft>
            </a:pPr>
            <a:endParaRPr lang="en-US" dirty="0">
              <a:solidFill>
                <a:srgbClr val="E6942C"/>
              </a:solidFill>
            </a:endParaRPr>
          </a:p>
          <a:p>
            <a:pPr>
              <a:spcAft>
                <a:spcPts val="600"/>
              </a:spcAft>
            </a:pPr>
            <a:r>
              <a:rPr lang="en-US" dirty="0">
                <a:solidFill>
                  <a:srgbClr val="E6942C"/>
                </a:solidFill>
              </a:rPr>
              <a:t>That means…</a:t>
            </a:r>
            <a:r>
              <a:rPr lang="en-US" baseline="0" dirty="0">
                <a:solidFill>
                  <a:srgbClr val="E6942C"/>
                </a:solidFill>
              </a:rPr>
              <a:t> a lot of opportunity!</a:t>
            </a:r>
            <a:endParaRPr lang="en-US" dirty="0">
              <a:solidFill>
                <a:srgbClr val="E6942C"/>
              </a:solidFill>
            </a:endParaRPr>
          </a:p>
        </p:txBody>
      </p:sp>
      <p:sp>
        <p:nvSpPr>
          <p:cNvPr id="4" name="Slide Number Placeholder 3"/>
          <p:cNvSpPr>
            <a:spLocks noGrp="1"/>
          </p:cNvSpPr>
          <p:nvPr>
            <p:ph type="sldNum" sz="quarter" idx="10"/>
          </p:nvPr>
        </p:nvSpPr>
        <p:spPr/>
        <p:txBody>
          <a:bodyPr/>
          <a:lstStyle/>
          <a:p>
            <a:fld id="{CCEF0BAD-F335-4FD5-8C78-410A53891E8E}" type="slidenum">
              <a:rPr lang="en-US" smtClean="0"/>
              <a:t>13</a:t>
            </a:fld>
            <a:endParaRPr lang="en-US" dirty="0"/>
          </a:p>
        </p:txBody>
      </p:sp>
    </p:spTree>
    <p:extLst>
      <p:ext uri="{BB962C8B-B14F-4D97-AF65-F5344CB8AC3E}">
        <p14:creationId xmlns:p14="http://schemas.microsoft.com/office/powerpoint/2010/main" val="1859710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a:t>
            </a:r>
            <a:r>
              <a:rPr lang="en-US" baseline="0" dirty="0"/>
              <a:t> in selling LegalShield through a broker or agent contract, please note the following requirements:</a:t>
            </a:r>
          </a:p>
          <a:p>
            <a:endParaRPr lang="en-US" baseline="0" dirty="0"/>
          </a:p>
          <a:p>
            <a:r>
              <a:rPr lang="en-US" baseline="0" dirty="0"/>
              <a:t>Your organization must have producers who hold active insurance licenses and your </a:t>
            </a:r>
          </a:p>
          <a:p>
            <a:endParaRPr lang="en-US" baseline="0" dirty="0"/>
          </a:p>
          <a:p>
            <a:r>
              <a:rPr lang="en-US" baseline="0" dirty="0"/>
              <a:t>brokerage or agency must cover at least 500 lives.  </a:t>
            </a:r>
          </a:p>
          <a:p>
            <a:endParaRPr lang="en-US" baseline="0" dirty="0"/>
          </a:p>
          <a:p>
            <a:r>
              <a:rPr lang="en-US" b="1" baseline="0" dirty="0"/>
              <a:t>Different states and provinces may </a:t>
            </a:r>
            <a:r>
              <a:rPr lang="en-US" baseline="0" dirty="0"/>
              <a:t>require additional licensing to sell LegalShield.  </a:t>
            </a:r>
          </a:p>
          <a:p>
            <a:endParaRPr lang="en-US" baseline="0" dirty="0"/>
          </a:p>
          <a:p>
            <a:r>
              <a:rPr lang="en-US" baseline="0" dirty="0"/>
              <a:t>If this is the case in your area, you will be responsible for ensuring the selling agent has the appropriate license.</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pPr>
                <a:defRPr/>
              </a:pPr>
              <a:t>14</a:t>
            </a:fld>
            <a:endParaRPr lang="en-US" dirty="0"/>
          </a:p>
        </p:txBody>
      </p:sp>
    </p:spTree>
    <p:extLst>
      <p:ext uri="{BB962C8B-B14F-4D97-AF65-F5344CB8AC3E}">
        <p14:creationId xmlns:p14="http://schemas.microsoft.com/office/powerpoint/2010/main" val="1103004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You’re probably wondering what sort of commission and bonus options are available to Agents.  There are two commission plans available to you.</a:t>
            </a:r>
          </a:p>
          <a:p>
            <a:endParaRPr lang="en-US" baseline="0" dirty="0"/>
          </a:p>
          <a:p>
            <a:r>
              <a:rPr lang="en-US" baseline="0" dirty="0"/>
              <a:t>The first commission option is the Level compensation plan. The agent earns a flat 16%  commission for the first year and for renewals.</a:t>
            </a:r>
          </a:p>
          <a:p>
            <a:endParaRPr lang="en-US" baseline="0" dirty="0"/>
          </a:p>
          <a:p>
            <a:r>
              <a:rPr lang="en-US" baseline="0" dirty="0"/>
              <a:t>By reaching 1000  members and maintaining 750 active members, Agents earn up to 19.4% for the life of the membership. </a:t>
            </a:r>
          </a:p>
          <a:p>
            <a:endParaRPr lang="en-US" baseline="0" dirty="0"/>
          </a:p>
          <a:p>
            <a:r>
              <a:rPr lang="en-US" baseline="0" dirty="0"/>
              <a:t>Agents may also sell the Small Business legal plan to Businesses with 100 or fewer employees and can earn up to 14.8% commissions.  </a:t>
            </a:r>
          </a:p>
          <a:p>
            <a:endParaRPr lang="en-US" sz="1200" b="1" kern="1200" dirty="0">
              <a:solidFill>
                <a:schemeClr val="tx1"/>
              </a:solidFill>
              <a:effectLst/>
              <a:latin typeface="Arial"/>
              <a:ea typeface="Arial"/>
              <a:cs typeface="Arial"/>
            </a:endParaRPr>
          </a:p>
          <a:p>
            <a:endParaRPr lang="en-US" sz="1200" b="1" kern="1200" dirty="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11332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8" rtl="0" eaLnBrk="0" fontAlgn="base" latinLnBrk="0" hangingPunct="0">
              <a:lnSpc>
                <a:spcPct val="100000"/>
              </a:lnSpc>
              <a:spcBef>
                <a:spcPct val="30000"/>
              </a:spcBef>
              <a:spcAft>
                <a:spcPct val="0"/>
              </a:spcAft>
              <a:buClrTx/>
              <a:buSzTx/>
              <a:buFontTx/>
              <a:buNone/>
              <a:tabLst/>
              <a:defRPr/>
            </a:pPr>
            <a:r>
              <a:rPr lang="en-US" baseline="0" dirty="0"/>
              <a:t>The second option is the advanced compensation plan. Commissions start at 48% for the first year, with volume bonuses that can raise the first year commission up to 66.4%.  Small Business plans earn from 36.8% to 50.9%.</a:t>
            </a:r>
          </a:p>
          <a:p>
            <a:pPr marL="0" marR="0" indent="0" algn="l" defTabSz="914378"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378" rtl="0" eaLnBrk="0" fontAlgn="base" latinLnBrk="0" hangingPunct="0">
              <a:lnSpc>
                <a:spcPct val="100000"/>
              </a:lnSpc>
              <a:spcBef>
                <a:spcPct val="30000"/>
              </a:spcBef>
              <a:spcAft>
                <a:spcPct val="0"/>
              </a:spcAft>
              <a:buClrTx/>
              <a:buSzTx/>
              <a:buFontTx/>
              <a:buNone/>
              <a:tabLst/>
              <a:defRPr/>
            </a:pPr>
            <a:endParaRPr lang="en-US" baseline="0" dirty="0"/>
          </a:p>
          <a:p>
            <a:pPr defTabSz="914378" eaLnBrk="0" hangingPunct="0"/>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823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78" eaLnBrk="0" hangingPunct="0"/>
            <a:endParaRPr lang="en-US" baseline="0" dirty="0" smtClean="0"/>
          </a:p>
          <a:p>
            <a:pPr defTabSz="914378" eaLnBrk="0" hangingPunct="0"/>
            <a:r>
              <a:rPr lang="en-US" baseline="0" dirty="0" smtClean="0"/>
              <a:t>For example, if an agent on bonus tier 5</a:t>
            </a:r>
            <a:r>
              <a:rPr lang="en-US" altLang="en-US" sz="1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 sells 500 LegalShield + </a:t>
            </a:r>
            <a:r>
              <a:rPr lang="en-US" altLang="en-US" sz="1200" dirty="0" err="1" smtClean="0">
                <a:solidFill>
                  <a:schemeClr val="accent6"/>
                </a:solidFill>
                <a:latin typeface="Arial" panose="020B0604020202020204" pitchFamily="34" charset="0"/>
                <a:ea typeface="Calibri" panose="020F0502020204030204" pitchFamily="34" charset="0"/>
                <a:cs typeface="Arial" panose="020B0604020202020204" pitchFamily="34" charset="0"/>
              </a:rPr>
              <a:t>IDShield</a:t>
            </a:r>
            <a:r>
              <a:rPr lang="en-US" altLang="en-US" sz="1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 plans at $33.90 per month,</a:t>
            </a:r>
            <a:r>
              <a:rPr lang="en-US" altLang="en-US" sz="1200" baseline="0" dirty="0" smtClean="0">
                <a:solidFill>
                  <a:schemeClr val="accent6"/>
                </a:solidFill>
                <a:latin typeface="Arial" panose="020B0604020202020204" pitchFamily="34" charset="0"/>
                <a:ea typeface="Calibri" panose="020F0502020204030204" pitchFamily="34" charset="0"/>
                <a:cs typeface="Arial" panose="020B0604020202020204" pitchFamily="34" charset="0"/>
              </a:rPr>
              <a:t> the f</a:t>
            </a:r>
            <a:r>
              <a:rPr lang="en-US" altLang="en-US" sz="1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irst year commissions would </a:t>
            </a:r>
            <a:r>
              <a:rPr lang="en-US" altLang="en-US" sz="1200" b="0" dirty="0" smtClean="0">
                <a:solidFill>
                  <a:schemeClr val="accent6"/>
                </a:solidFill>
                <a:latin typeface="Arial" panose="020B0604020202020204" pitchFamily="34" charset="0"/>
                <a:ea typeface="Calibri" panose="020F0502020204030204" pitchFamily="34" charset="0"/>
                <a:cs typeface="Arial" panose="020B0604020202020204" pitchFamily="34" charset="0"/>
              </a:rPr>
              <a:t>be $130,000.  </a:t>
            </a:r>
            <a:endParaRPr lang="en-US" altLang="en-US" sz="2000" b="0" dirty="0" smtClean="0">
              <a:solidFill>
                <a:schemeClr val="accent6"/>
              </a:solidFill>
              <a:latin typeface="Arial" panose="020B0604020202020204" pitchFamily="34" charset="0"/>
              <a:cs typeface="Arial" panose="020B0604020202020204" pitchFamily="34" charset="0"/>
            </a:endParaRPr>
          </a:p>
          <a:p>
            <a:endParaRPr lang="en-US" baseline="0" dirty="0" smtClean="0"/>
          </a:p>
          <a:p>
            <a:r>
              <a:rPr lang="en-US" baseline="0" dirty="0" smtClean="0"/>
              <a:t>For more information on all of our contracting and compensation options, please contact your LegalShield representative.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3783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Residual income on the Advanced Commission option </a:t>
            </a:r>
            <a:r>
              <a:rPr lang="en-US" sz="1200" kern="1200" dirty="0" smtClean="0">
                <a:solidFill>
                  <a:schemeClr val="tx1"/>
                </a:solidFill>
                <a:effectLst/>
                <a:latin typeface="Arial"/>
                <a:ea typeface="Arial"/>
                <a:cs typeface="Arial"/>
              </a:rPr>
              <a:t>range from  2.3% to 21.26%</a:t>
            </a:r>
            <a:r>
              <a:rPr lang="en-US" sz="1200" kern="1200" baseline="0" dirty="0" smtClean="0">
                <a:solidFill>
                  <a:schemeClr val="tx1"/>
                </a:solidFill>
                <a:effectLst/>
                <a:latin typeface="Arial"/>
                <a:ea typeface="Arial"/>
                <a:cs typeface="Arial"/>
              </a:rPr>
              <a:t> and </a:t>
            </a:r>
            <a:r>
              <a:rPr lang="en-US" sz="1200" b="0" i="0" u="none" strike="noStrike" kern="1200" baseline="0" dirty="0" smtClean="0">
                <a:solidFill>
                  <a:schemeClr val="tx1"/>
                </a:solidFill>
                <a:effectLst/>
                <a:latin typeface="Arial"/>
                <a:ea typeface="Arial"/>
                <a:cs typeface="Arial"/>
              </a:rPr>
              <a:t>begins after the  12</a:t>
            </a:r>
            <a:r>
              <a:rPr lang="en-US" sz="1200" b="0" i="0" u="none" strike="noStrike" kern="1200" baseline="30000" dirty="0" smtClean="0">
                <a:solidFill>
                  <a:schemeClr val="tx1"/>
                </a:solidFill>
                <a:effectLst/>
                <a:latin typeface="Arial"/>
                <a:ea typeface="Arial"/>
                <a:cs typeface="Arial"/>
              </a:rPr>
              <a:t>th</a:t>
            </a:r>
            <a:r>
              <a:rPr lang="en-US" sz="1200" b="0" i="0" u="none" strike="noStrike" kern="1200" baseline="0" dirty="0" smtClean="0">
                <a:solidFill>
                  <a:schemeClr val="tx1"/>
                </a:solidFill>
                <a:effectLst/>
                <a:latin typeface="Arial"/>
                <a:ea typeface="Arial"/>
                <a:cs typeface="Arial"/>
              </a:rPr>
              <a:t> month of membership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effectLst/>
                <a:latin typeface="Arial"/>
                <a:ea typeface="Arial"/>
                <a:cs typeface="Arial"/>
              </a:rPr>
              <a:t>This </a:t>
            </a:r>
            <a:r>
              <a:rPr lang="en-US" baseline="0" dirty="0" smtClean="0"/>
              <a:t>variable component is based on member retention rates</a:t>
            </a:r>
            <a:r>
              <a:rPr lang="en-US" sz="1200" kern="1200" baseline="0" dirty="0" smtClean="0">
                <a:solidFill>
                  <a:schemeClr val="tx1"/>
                </a:solidFill>
                <a:effectLst/>
                <a:latin typeface="Arial"/>
                <a:cs typeface="Arial"/>
              </a:rPr>
              <a:t> a</a:t>
            </a:r>
            <a:r>
              <a:rPr lang="en-US" sz="1200" kern="1200" dirty="0" smtClean="0">
                <a:solidFill>
                  <a:schemeClr val="tx1"/>
                </a:solidFill>
                <a:effectLst/>
                <a:latin typeface="Arial"/>
                <a:ea typeface="Arial"/>
                <a:cs typeface="Arial"/>
              </a:rPr>
              <a:t>nd the commission level at the time of the sale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Arial"/>
                <a:cs typeface="Arial"/>
              </a:rPr>
              <a:t>Residuals</a:t>
            </a:r>
            <a:r>
              <a:rPr lang="en-US" sz="1200" kern="1200" baseline="0" dirty="0" smtClean="0">
                <a:solidFill>
                  <a:schemeClr val="tx1"/>
                </a:solidFill>
                <a:effectLst/>
                <a:latin typeface="Arial"/>
                <a:ea typeface="Arial"/>
                <a:cs typeface="Arial"/>
              </a:rPr>
              <a:t> continue as long as the membership is active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Arial"/>
                <a:cs typeface="Arial"/>
              </a:rPr>
              <a:t>Residual income will first offset any debit balance accumulated</a:t>
            </a:r>
            <a:r>
              <a:rPr lang="en-US" sz="1200" kern="1200" baseline="0" dirty="0" smtClean="0">
                <a:solidFill>
                  <a:schemeClr val="tx1"/>
                </a:solidFill>
                <a:effectLst/>
                <a:latin typeface="Arial"/>
                <a:ea typeface="Arial"/>
                <a:cs typeface="Arial"/>
              </a:rPr>
              <a:t> from the advanced commission plan.</a:t>
            </a:r>
            <a:endParaRPr lang="en-US" sz="120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93295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To</a:t>
            </a:r>
            <a:r>
              <a:rPr lang="en-US" baseline="0" dirty="0" smtClean="0"/>
              <a:t> </a:t>
            </a:r>
            <a:r>
              <a:rPr lang="en-US" baseline="0" dirty="0"/>
              <a:t>support our </a:t>
            </a:r>
            <a:r>
              <a:rPr lang="en-US" baseline="0" dirty="0" smtClean="0"/>
              <a:t>agent partners</a:t>
            </a:r>
            <a:r>
              <a:rPr lang="en-US" baseline="0" dirty="0"/>
              <a:t>, LegalShield has created an extensive support </a:t>
            </a:r>
            <a:r>
              <a:rPr lang="en-US" baseline="0" dirty="0" smtClean="0"/>
              <a:t>organization.</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on-line portal gives you </a:t>
            </a:r>
            <a:r>
              <a:rPr lang="en-US" sz="1200" baseline="0" dirty="0" smtClean="0">
                <a:solidFill>
                  <a:schemeClr val="bg2">
                    <a:lumMod val="10000"/>
                  </a:schemeClr>
                </a:solidFill>
                <a:latin typeface="Arial" pitchFamily="34" charset="0"/>
                <a:cs typeface="Arial" pitchFamily="34" charset="0"/>
              </a:rPr>
              <a:t>q</a:t>
            </a:r>
            <a:r>
              <a:rPr lang="en-US" sz="1200" dirty="0" smtClean="0">
                <a:solidFill>
                  <a:schemeClr val="bg2">
                    <a:lumMod val="10000"/>
                  </a:schemeClr>
                </a:solidFill>
                <a:latin typeface="Arial" pitchFamily="34" charset="0"/>
                <a:cs typeface="Arial" pitchFamily="34" charset="0"/>
              </a:rPr>
              <a:t>uick access to revenue and commission reporting, as well as marketing materials</a:t>
            </a:r>
            <a:r>
              <a:rPr lang="en-US" sz="1200" baseline="0" dirty="0" smtClean="0">
                <a:solidFill>
                  <a:schemeClr val="bg2">
                    <a:lumMod val="10000"/>
                  </a:schemeClr>
                </a:solidFill>
                <a:latin typeface="Arial" pitchFamily="34" charset="0"/>
                <a:cs typeface="Arial" pitchFamily="34" charset="0"/>
              </a:rPr>
              <a:t> and other marketing</a:t>
            </a:r>
            <a:r>
              <a:rPr lang="en-US" sz="1200" dirty="0" smtClean="0">
                <a:solidFill>
                  <a:schemeClr val="bg2">
                    <a:lumMod val="10000"/>
                  </a:schemeClr>
                </a:solidFill>
                <a:latin typeface="Arial" pitchFamily="34" charset="0"/>
                <a:cs typeface="Arial" pitchFamily="34" charset="0"/>
              </a:rPr>
              <a:t> support.</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voluntary benefit selling, we have on-site enrollers available, electronic, paper and web enrollment options, as well as ongoing enrollment support. Including </a:t>
            </a:r>
            <a:r>
              <a:rPr lang="en-US" sz="1200" dirty="0" smtClean="0">
                <a:solidFill>
                  <a:schemeClr val="bg2">
                    <a:lumMod val="10000"/>
                  </a:schemeClr>
                </a:solidFill>
                <a:latin typeface="Arial" pitchFamily="34" charset="0"/>
                <a:cs typeface="Arial" pitchFamily="34" charset="0"/>
              </a:rPr>
              <a:t>informational web sites for clients, and electronic, paper and self-bill options</a:t>
            </a:r>
          </a:p>
          <a:p>
            <a:pPr marL="0" indent="0">
              <a:lnSpc>
                <a:spcPct val="100000"/>
              </a:lnSpc>
              <a:buClr>
                <a:srgbClr val="E6942C"/>
              </a:buClr>
              <a:buFont typeface="Arial" panose="020B0604020202020204" pitchFamily="34" charset="0"/>
              <a:buNone/>
            </a:pPr>
            <a:endParaRPr lang="en-US" sz="1200" dirty="0" smtClean="0">
              <a:solidFill>
                <a:schemeClr val="bg2">
                  <a:lumMod val="10000"/>
                </a:schemeClr>
              </a:solidFill>
              <a:latin typeface="Arial" pitchFamily="34" charset="0"/>
              <a:cs typeface="Arial" pitchFamily="34" charset="0"/>
            </a:endParaRPr>
          </a:p>
          <a:p>
            <a:pPr marL="0" indent="0">
              <a:lnSpc>
                <a:spcPct val="100000"/>
              </a:lnSpc>
              <a:buClr>
                <a:srgbClr val="E6942C"/>
              </a:buClr>
              <a:buFont typeface="Arial" panose="020B0604020202020204" pitchFamily="34" charset="0"/>
              <a:buNone/>
            </a:pPr>
            <a:r>
              <a:rPr lang="en-US" sz="1200" dirty="0" smtClean="0">
                <a:solidFill>
                  <a:schemeClr val="bg2">
                    <a:lumMod val="10000"/>
                  </a:schemeClr>
                </a:solidFill>
                <a:latin typeface="Arial" pitchFamily="34" charset="0"/>
                <a:cs typeface="Arial" pitchFamily="34" charset="0"/>
              </a:rPr>
              <a:t>In addition, we offer product training</a:t>
            </a:r>
            <a:r>
              <a:rPr lang="en-US" sz="1200" baseline="0" dirty="0" smtClean="0">
                <a:solidFill>
                  <a:schemeClr val="bg2">
                    <a:lumMod val="10000"/>
                  </a:schemeClr>
                </a:solidFill>
                <a:latin typeface="Arial" pitchFamily="34" charset="0"/>
                <a:cs typeface="Arial" pitchFamily="34" charset="0"/>
              </a:rPr>
              <a:t> for selling both individual lives as well as voluntary benefits.</a:t>
            </a:r>
            <a:r>
              <a:rPr lang="en-US" sz="1200" dirty="0" smtClean="0">
                <a:solidFill>
                  <a:schemeClr val="bg2">
                    <a:lumMod val="10000"/>
                  </a:schemeClr>
                </a:solidFill>
                <a:latin typeface="Arial" pitchFamily="34" charset="0"/>
                <a:cs typeface="Arial" pitchFamily="34" charset="0"/>
              </a:rPr>
              <a:t> </a:t>
            </a:r>
            <a:endParaRPr lang="en-US" dirty="0" smtClean="0"/>
          </a:p>
          <a:p>
            <a:pPr marL="0" indent="0">
              <a:lnSpc>
                <a:spcPct val="100000"/>
              </a:lnSpc>
              <a:buClr>
                <a:srgbClr val="E6942C"/>
              </a:buClr>
              <a:buFont typeface="Arial" panose="020B0604020202020204" pitchFamily="34" charset="0"/>
              <a:buNone/>
            </a:pPr>
            <a:r>
              <a:rPr lang="en-US" sz="1200" baseline="0" dirty="0" smtClean="0">
                <a:solidFill>
                  <a:schemeClr val="bg2">
                    <a:lumMod val="10000"/>
                  </a:schemeClr>
                </a:solidFill>
                <a:latin typeface="Arial" pitchFamily="34" charset="0"/>
                <a:cs typeface="Arial" pitchFamily="34" charset="0"/>
              </a:rPr>
              <a: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15403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latin typeface="Arial Black"/>
                <a:cs typeface="Arial Black"/>
              </a:rPr>
              <a:t>During this presentation,</a:t>
            </a:r>
            <a:r>
              <a:rPr lang="en-US" baseline="0" dirty="0" smtClean="0">
                <a:latin typeface="Arial Black"/>
                <a:cs typeface="Arial Black"/>
              </a:rPr>
              <a:t> we will cover the following points:</a:t>
            </a:r>
          </a:p>
          <a:p>
            <a:pPr marL="0" indent="0">
              <a:buFontTx/>
              <a:buNone/>
            </a:pPr>
            <a:endParaRPr lang="en-US" dirty="0" smtClean="0">
              <a:latin typeface="Arial Black"/>
              <a:cs typeface="Arial Black"/>
            </a:endParaRPr>
          </a:p>
          <a:p>
            <a:pPr marL="0" indent="0">
              <a:buFont typeface="+mj-lt"/>
              <a:buNone/>
            </a:pPr>
            <a:r>
              <a:rPr lang="en-US" dirty="0" smtClean="0">
                <a:latin typeface="Arial Black"/>
                <a:cs typeface="Arial Black"/>
              </a:rPr>
              <a:t>WHO</a:t>
            </a:r>
            <a:r>
              <a:rPr lang="en-US" dirty="0" smtClean="0"/>
              <a:t>  is LegalShield </a:t>
            </a:r>
          </a:p>
          <a:p>
            <a:pPr marL="0" indent="0">
              <a:buFont typeface="+mj-lt"/>
              <a:buNone/>
            </a:pPr>
            <a:r>
              <a:rPr lang="en-US" dirty="0" smtClean="0">
                <a:latin typeface="Arial Black"/>
                <a:cs typeface="Arial Black"/>
              </a:rPr>
              <a:t>WHAT do</a:t>
            </a:r>
            <a:r>
              <a:rPr lang="en-US" dirty="0" smtClean="0"/>
              <a:t> we sell and WHO buys it </a:t>
            </a:r>
            <a:endParaRPr lang="en-US" b="1" dirty="0" smtClean="0"/>
          </a:p>
          <a:p>
            <a:pPr marL="0" indent="0" defTabSz="917509">
              <a:buFont typeface="+mj-lt"/>
              <a:buNone/>
            </a:pPr>
            <a:r>
              <a:rPr lang="en-US" b="0" dirty="0" smtClean="0">
                <a:latin typeface="Arial" panose="020B0604020202020204" pitchFamily="34" charset="0"/>
                <a:cs typeface="Arial" panose="020B0604020202020204" pitchFamily="34" charset="0"/>
              </a:rPr>
              <a:t>WHY</a:t>
            </a:r>
            <a:r>
              <a:rPr lang="en-US" b="0" baseline="0" dirty="0" smtClean="0">
                <a:latin typeface="Arial" panose="020B0604020202020204" pitchFamily="34" charset="0"/>
                <a:cs typeface="Arial" panose="020B0604020202020204" pitchFamily="34" charset="0"/>
              </a:rPr>
              <a:t> you should consider selling LegalShield </a:t>
            </a:r>
          </a:p>
          <a:p>
            <a:pPr marL="0" indent="0" defTabSz="917509">
              <a:buFont typeface="+mj-lt"/>
              <a:buNone/>
            </a:pPr>
            <a:r>
              <a:rPr lang="en-US" dirty="0" smtClean="0"/>
              <a:t>And lastly WHAT the LegalShield opportunity can mean for you.</a:t>
            </a:r>
          </a:p>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22735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a:t>
            </a:r>
            <a:r>
              <a:rPr lang="en-US" baseline="0" dirty="0"/>
              <a:t> benefits of selling LegalShield voluntary benefits?  </a:t>
            </a:r>
          </a:p>
          <a:p>
            <a:endParaRPr lang="en-US" baseline="0"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aseline="0" dirty="0"/>
              <a:t>First of all, you have the satisfaction of providing industry leading products that fill an</a:t>
            </a:r>
            <a:r>
              <a:rPr lang="en-US" u="sng" baseline="0" dirty="0"/>
              <a:t> important </a:t>
            </a:r>
            <a:r>
              <a:rPr lang="en-US" baseline="0" dirty="0"/>
              <a:t>need –equal access to justice and identity theft protection..</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aseline="0" dirty="0"/>
              <a:t>And, the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u="sng" baseline="0"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u="sng" baseline="0" dirty="0"/>
              <a:t>confidence</a:t>
            </a:r>
            <a:r>
              <a:rPr lang="en-US" baseline="0" dirty="0"/>
              <a:t> that those services come from an e</a:t>
            </a:r>
            <a:r>
              <a:rPr lang="en-US" dirty="0"/>
              <a:t>stablished company with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dirty="0"/>
              <a:t>high customer satisfaction ratings.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0" dirty="0"/>
              <a:t>When you join LegalShield,</a:t>
            </a:r>
            <a:r>
              <a:rPr lang="en-US" b="0" baseline="0" dirty="0"/>
              <a:t> you’ll benefit from our proven onboarding system for new Agents.</a:t>
            </a:r>
            <a:endParaRPr lang="en-US" b="0"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a:solidFill>
                <a:schemeClr val="accent6"/>
              </a:solidFill>
              <a:latin typeface="Arial" pitchFamily="34" charset="0"/>
              <a:cs typeface="Arial" pitchFamily="34" charset="0"/>
            </a:endParaRP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dirty="0">
                <a:solidFill>
                  <a:schemeClr val="accent6"/>
                </a:solidFill>
                <a:latin typeface="Arial" pitchFamily="34" charset="0"/>
                <a:cs typeface="Arial" pitchFamily="34" charset="0"/>
              </a:rPr>
              <a:t>There are generous sales commission options with attractive </a:t>
            </a:r>
            <a:r>
              <a:rPr lang="en-US" dirty="0"/>
              <a:t>residual income</a:t>
            </a:r>
            <a:r>
              <a:rPr lang="en-US" baseline="0" dirty="0"/>
              <a:t> potential,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baseline="0"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aseline="0" dirty="0"/>
              <a:t>and all with no sales quotas or territory restrictions.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E6E99F-7751-344C-AD51-AA8B063B0DB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39345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spcAft>
                <a:spcPts val="400"/>
              </a:spcAft>
            </a:pPr>
            <a:r>
              <a:rPr lang="en-US" sz="1200" b="1" i="0" baseline="0" dirty="0">
                <a:solidFill>
                  <a:srgbClr val="FF0000"/>
                </a:solidFill>
              </a:rPr>
              <a:t>Unlike other insurance products, an Agent of Record change will not impact existing memberships. Those renewals stay with you for as long as the member is active!</a:t>
            </a:r>
          </a:p>
          <a:p>
            <a:pPr lvl="0">
              <a:lnSpc>
                <a:spcPct val="90000"/>
              </a:lnSpc>
              <a:spcAft>
                <a:spcPts val="400"/>
              </a:spcAft>
            </a:pPr>
            <a:endParaRPr lang="en-US" sz="1200" b="1" i="0" baseline="0" dirty="0">
              <a:solidFill>
                <a:srgbClr val="FF0000"/>
              </a:solidFill>
            </a:endParaRPr>
          </a:p>
          <a:p>
            <a:pPr lvl="0">
              <a:lnSpc>
                <a:spcPct val="90000"/>
              </a:lnSpc>
              <a:spcAft>
                <a:spcPts val="400"/>
              </a:spcAft>
            </a:pPr>
            <a:r>
              <a:rPr lang="en-US" sz="1200" baseline="0" dirty="0">
                <a:solidFill>
                  <a:schemeClr val="accent6">
                    <a:lumMod val="75000"/>
                    <a:lumOff val="25000"/>
                  </a:schemeClr>
                </a:solidFill>
              </a:rPr>
              <a:t>Legal and ID theft protection products are guaranteed issue,</a:t>
            </a:r>
          </a:p>
          <a:p>
            <a:pPr lvl="0">
              <a:lnSpc>
                <a:spcPct val="90000"/>
              </a:lnSpc>
              <a:spcAft>
                <a:spcPts val="400"/>
              </a:spcAft>
            </a:pPr>
            <a:endParaRPr lang="en-US" sz="1200" baseline="0" dirty="0">
              <a:solidFill>
                <a:schemeClr val="accent6">
                  <a:lumMod val="75000"/>
                  <a:lumOff val="25000"/>
                </a:schemeClr>
              </a:solidFill>
            </a:endParaRPr>
          </a:p>
          <a:p>
            <a:pPr lvl="0">
              <a:lnSpc>
                <a:spcPct val="90000"/>
              </a:lnSpc>
              <a:spcAft>
                <a:spcPts val="400"/>
              </a:spcAft>
            </a:pPr>
            <a:r>
              <a:rPr lang="en-US" sz="1200" baseline="0" dirty="0">
                <a:solidFill>
                  <a:schemeClr val="accent6">
                    <a:lumMod val="75000"/>
                    <a:lumOff val="25000"/>
                  </a:schemeClr>
                </a:solidFill>
              </a:rPr>
              <a:t>are easy to administer with enrollment support and flexible billing options.  </a:t>
            </a:r>
          </a:p>
          <a:p>
            <a:pPr lvl="0">
              <a:lnSpc>
                <a:spcPct val="90000"/>
              </a:lnSpc>
              <a:spcAft>
                <a:spcPts val="400"/>
              </a:spcAft>
            </a:pPr>
            <a:endParaRPr lang="en-US" sz="1200" baseline="0" dirty="0">
              <a:solidFill>
                <a:schemeClr val="accent6">
                  <a:lumMod val="75000"/>
                  <a:lumOff val="25000"/>
                </a:schemeClr>
              </a:solidFill>
            </a:endParaRPr>
          </a:p>
          <a:p>
            <a:pPr lvl="0">
              <a:lnSpc>
                <a:spcPct val="90000"/>
              </a:lnSpc>
              <a:spcAft>
                <a:spcPts val="400"/>
              </a:spcAft>
            </a:pPr>
            <a:r>
              <a:rPr lang="en-US" sz="1200" baseline="0" dirty="0">
                <a:solidFill>
                  <a:schemeClr val="accent6">
                    <a:lumMod val="75000"/>
                    <a:lumOff val="25000"/>
                  </a:schemeClr>
                </a:solidFill>
              </a:rPr>
              <a:t>Most of all, LegalShield can help you deepen your client relationships, ensuring you continue to support your customers for years to come.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E6E99F-7751-344C-AD51-AA8B063B0DB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68619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sz="1200" b="1" kern="1200" dirty="0" smtClean="0">
                <a:solidFill>
                  <a:schemeClr val="tx1"/>
                </a:solidFill>
                <a:effectLst/>
                <a:latin typeface="Arial"/>
                <a:ea typeface="Arial"/>
                <a:cs typeface="Arial"/>
              </a:rPr>
              <a:t>Someone is going to sell your clients legal and identity theft protection products.  The question </a:t>
            </a:r>
            <a:r>
              <a:rPr lang="en-US" sz="1200" b="1" kern="1200" dirty="0" err="1" smtClean="0">
                <a:solidFill>
                  <a:schemeClr val="tx1"/>
                </a:solidFill>
                <a:effectLst/>
                <a:latin typeface="Arial"/>
                <a:ea typeface="Arial"/>
                <a:cs typeface="Arial"/>
              </a:rPr>
              <a:t>is..Will</a:t>
            </a:r>
            <a:r>
              <a:rPr lang="en-US" sz="1200" b="1" kern="1200" dirty="0" smtClean="0">
                <a:solidFill>
                  <a:schemeClr val="tx1"/>
                </a:solidFill>
                <a:effectLst/>
                <a:latin typeface="Arial"/>
                <a:ea typeface="Arial"/>
                <a:cs typeface="Arial"/>
              </a:rPr>
              <a:t> it be You?</a:t>
            </a:r>
            <a:endParaRPr lang="en-US" sz="1200" kern="1200" dirty="0" smtClean="0">
              <a:solidFill>
                <a:schemeClr val="tx1"/>
              </a:solidFill>
              <a:effectLst/>
              <a:latin typeface="Arial"/>
              <a:ea typeface="Arial"/>
              <a:cs typeface="Arial"/>
            </a:endParaRPr>
          </a:p>
          <a:p>
            <a:pPr fontAlgn="base" hangingPunct="0"/>
            <a:endParaRPr lang="en-US" sz="1200" kern="1200" dirty="0" smtClean="0">
              <a:solidFill>
                <a:schemeClr val="tx1"/>
              </a:solidFill>
              <a:effectLst/>
              <a:latin typeface="Arial"/>
              <a:ea typeface="Arial"/>
              <a:cs typeface="Arial"/>
            </a:endParaRPr>
          </a:p>
          <a:p>
            <a:pPr fontAlgn="base" hangingPunct="0"/>
            <a:r>
              <a:rPr lang="en-US" sz="1200" kern="1200" dirty="0" smtClean="0">
                <a:solidFill>
                  <a:schemeClr val="tx1"/>
                </a:solidFill>
                <a:effectLst/>
                <a:latin typeface="Arial"/>
                <a:ea typeface="Arial"/>
                <a:cs typeface="Arial"/>
              </a:rPr>
              <a:t>If you are</a:t>
            </a:r>
            <a:r>
              <a:rPr lang="en-US" sz="1200" kern="1200" baseline="0" dirty="0" smtClean="0">
                <a:solidFill>
                  <a:schemeClr val="tx1"/>
                </a:solidFill>
                <a:effectLst/>
                <a:latin typeface="Arial"/>
                <a:ea typeface="Arial"/>
                <a:cs typeface="Arial"/>
              </a:rPr>
              <a:t> </a:t>
            </a:r>
            <a:r>
              <a:rPr lang="en-US" sz="1200" kern="1200" dirty="0" smtClean="0">
                <a:solidFill>
                  <a:schemeClr val="tx1"/>
                </a:solidFill>
                <a:effectLst/>
                <a:latin typeface="Arial"/>
                <a:ea typeface="Arial"/>
                <a:cs typeface="Arial"/>
              </a:rPr>
              <a:t>interested in adding LegalShield and IDShield to</a:t>
            </a:r>
            <a:r>
              <a:rPr lang="en-US" sz="1200" kern="1200" baseline="0" dirty="0" smtClean="0">
                <a:solidFill>
                  <a:schemeClr val="tx1"/>
                </a:solidFill>
                <a:effectLst/>
                <a:latin typeface="Arial"/>
                <a:ea typeface="Arial"/>
                <a:cs typeface="Arial"/>
              </a:rPr>
              <a:t> your portfolio,</a:t>
            </a:r>
            <a:r>
              <a:rPr lang="en-US" sz="1200" kern="1200" dirty="0" smtClean="0">
                <a:solidFill>
                  <a:schemeClr val="tx1"/>
                </a:solidFill>
                <a:effectLst/>
                <a:latin typeface="Arial"/>
                <a:ea typeface="Arial"/>
                <a:cs typeface="Arial"/>
              </a:rPr>
              <a:t>  Here are the next steps:</a:t>
            </a:r>
          </a:p>
          <a:p>
            <a:pPr fontAlgn="base" hangingPunct="0"/>
            <a:endParaRPr lang="en-US" sz="1200" kern="1200" dirty="0" smtClean="0">
              <a:solidFill>
                <a:schemeClr val="tx1"/>
              </a:solidFill>
              <a:effectLst/>
              <a:latin typeface="Arial"/>
              <a:ea typeface="Arial"/>
              <a:cs typeface="Arial"/>
            </a:endParaRPr>
          </a:p>
          <a:p>
            <a:pPr fontAlgn="base" hangingPunct="0"/>
            <a:r>
              <a:rPr lang="en-US" sz="1200" kern="1200" dirty="0" smtClean="0">
                <a:solidFill>
                  <a:schemeClr val="tx1"/>
                </a:solidFill>
                <a:effectLst/>
                <a:latin typeface="Arial"/>
                <a:ea typeface="Arial"/>
                <a:cs typeface="Arial"/>
              </a:rPr>
              <a:t>If you already have a LegalShield representative meet with them to discuss your contract options and ask any questions you may have.</a:t>
            </a:r>
            <a:r>
              <a:rPr lang="en-US" sz="1200" kern="1200" baseline="0" dirty="0" smtClean="0">
                <a:solidFill>
                  <a:schemeClr val="tx1"/>
                </a:solidFill>
                <a:effectLst/>
                <a:latin typeface="Arial"/>
                <a:ea typeface="Arial"/>
                <a:cs typeface="Arial"/>
              </a:rPr>
              <a:t>  </a:t>
            </a:r>
          </a:p>
          <a:p>
            <a:pPr fontAlgn="base" hangingPunct="0"/>
            <a:r>
              <a:rPr lang="en-US" sz="1200" kern="1200" baseline="0" dirty="0" smtClean="0">
                <a:solidFill>
                  <a:schemeClr val="tx1"/>
                </a:solidFill>
                <a:effectLst/>
                <a:latin typeface="Arial"/>
                <a:ea typeface="Arial"/>
                <a:cs typeface="Arial"/>
              </a:rPr>
              <a:t>If you don’t have a LegalShield representative , please send us an email at and we’ll contact you, or visit business.legalshield.com</a:t>
            </a:r>
            <a:endParaRPr lang="en-US" sz="1200"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98264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interest in LegalShield.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66385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5688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4387">
              <a:spcBef>
                <a:spcPts val="0"/>
              </a:spcBef>
              <a:spcAft>
                <a:spcPts val="0"/>
              </a:spcAft>
              <a:defRPr/>
            </a:pPr>
            <a:r>
              <a:rPr lang="en-US" sz="1100" dirty="0" smtClean="0"/>
              <a:t>So, who is LegalShield?</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Established in 1972, LegalShield pioneered the concept of making legal services available and affordable to individuals, families and small businesses by using the</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“shared economy” approach. </a:t>
            </a:r>
            <a:r>
              <a:rPr lang="en-US" sz="1100" u="sng" dirty="0" smtClean="0"/>
              <a:t> Lots </a:t>
            </a:r>
            <a:r>
              <a:rPr lang="en-US" sz="1100" dirty="0" smtClean="0"/>
              <a:t>of members pay a low monthly fee, which allows</a:t>
            </a:r>
            <a:r>
              <a:rPr lang="en-US" sz="1100" baseline="0" dirty="0" smtClean="0"/>
              <a:t> </a:t>
            </a:r>
            <a:r>
              <a:rPr lang="en-US" sz="1100" u="sng" baseline="0" dirty="0" smtClean="0"/>
              <a:t>every</a:t>
            </a:r>
            <a:r>
              <a:rPr lang="en-US" sz="1100" baseline="0" dirty="0" smtClean="0"/>
              <a:t> member access to a qualified, experienced lawyer whenever they need one—even for just a quick question or consultation.  No more worrying about high hourly rates.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 Our Legal Plans cover more than 3.7 million lives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58373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For the past 16 years, we have provided peace of mind and comprehensive restoration to individuals and families through our identity theft protection service, IDShield.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err="1" smtClean="0"/>
              <a:t>xIDShield</a:t>
            </a:r>
            <a:r>
              <a:rPr lang="en-US" sz="1100" baseline="0" dirty="0" smtClean="0"/>
              <a:t> covers more than 1.7 million lives.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369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LegalShield Business Solutions serve more than 70,000 businesses. All sizes of businesses offer LegalShield and IDShield to their employees as a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err="1" smtClean="0"/>
              <a:t>xvoluntary</a:t>
            </a:r>
            <a:r>
              <a:rPr lang="en-US" sz="1100" baseline="0" dirty="0" smtClean="0"/>
              <a:t> benefit.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err="1" smtClean="0"/>
              <a:t>xSmall</a:t>
            </a:r>
            <a:r>
              <a:rPr lang="en-US" sz="1100" baseline="0" dirty="0" smtClean="0"/>
              <a:t> Businesses with 100 employees or less also benefit from a Legal Plan designed just for them.</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We sell our services as a voluntary benefit through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 independent</a:t>
            </a:r>
            <a:r>
              <a:rPr lang="en-US" sz="1100" dirty="0" smtClean="0"/>
              <a:t> sales associates,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insurance agencies and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benefit brokers.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914400" rtl="0" eaLnBrk="0" fontAlgn="base" latinLnBrk="0" hangingPunct="0">
              <a:lnSpc>
                <a:spcPct val="110000"/>
              </a:lnSpc>
              <a:spcBef>
                <a:spcPts val="0"/>
              </a:spcBef>
              <a:spcAft>
                <a:spcPct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62738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Another important aspect</a:t>
            </a:r>
            <a:r>
              <a:rPr lang="en-US" sz="1100" baseline="0" dirty="0" smtClean="0"/>
              <a:t> of the LegalShield business model is our direct sales organization.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Our direct sales force focuses on recruiting new sellers, as well as selling plans on a one-to-one basis to members who are </a:t>
            </a:r>
            <a:r>
              <a:rPr lang="en-US" sz="1100" u="sng" baseline="0" dirty="0" smtClean="0"/>
              <a:t>not</a:t>
            </a:r>
            <a:r>
              <a:rPr lang="en-US" sz="1100" baseline="0" dirty="0" smtClean="0"/>
              <a:t> part of an employee group.</a:t>
            </a:r>
          </a:p>
          <a:p>
            <a:pPr marL="0" marR="0" indent="0" algn="l" defTabSz="914400" rtl="0" eaLnBrk="0" fontAlgn="base" latinLnBrk="0" hangingPunct="0">
              <a:lnSpc>
                <a:spcPct val="110000"/>
              </a:lnSpc>
              <a:spcBef>
                <a:spcPts val="0"/>
              </a:spcBef>
              <a:spcAft>
                <a:spcPct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5522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914400" rtl="0" eaLnBrk="0" fontAlgn="base" latinLnBrk="0" hangingPunct="0">
              <a:lnSpc>
                <a:spcPct val="110000"/>
              </a:lnSpc>
              <a:spcBef>
                <a:spcPts val="0"/>
              </a:spcBef>
              <a:spcAft>
                <a:spcPct val="0"/>
              </a:spcAft>
              <a:buClrTx/>
              <a:buSzTx/>
              <a:buFontTx/>
              <a:buNone/>
              <a:tabLst/>
              <a:defRPr/>
            </a:pPr>
            <a:r>
              <a:rPr lang="en-US" sz="1100" b="0" baseline="0" dirty="0" smtClean="0">
                <a:solidFill>
                  <a:srgbClr val="FF0000"/>
                </a:solidFill>
              </a:rPr>
              <a:t>Today, we are going to focus on opportunities within our business-to-business organization, LegalShield Business Solutions, and specifically to you as a Licensed Insurance Agent.  </a:t>
            </a: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0263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smtClean="0"/>
              <a:t>LegalShield sells</a:t>
            </a:r>
            <a:r>
              <a:rPr lang="en-US" b="0" baseline="0" dirty="0" smtClean="0"/>
              <a:t> through thousands of licensed insurance agents across the US and Canada.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Arial"/>
                <a:ea typeface="Arial"/>
                <a:cs typeface="Arial"/>
              </a:rPr>
              <a:t>Insurance</a:t>
            </a:r>
            <a:r>
              <a:rPr lang="en-US" sz="1200" b="0" kern="1200" baseline="0" dirty="0" smtClean="0">
                <a:solidFill>
                  <a:schemeClr val="tx1"/>
                </a:solidFill>
                <a:effectLst/>
                <a:latin typeface="Arial"/>
                <a:ea typeface="Arial"/>
                <a:cs typeface="Arial"/>
              </a:rPr>
              <a:t> </a:t>
            </a:r>
            <a:r>
              <a:rPr lang="en-US" b="0" dirty="0" smtClean="0"/>
              <a:t>Agents</a:t>
            </a:r>
            <a:r>
              <a:rPr lang="en-US" b="0" baseline="0" dirty="0" smtClean="0"/>
              <a:t> use LegalShield and IDShield to expand their product offering , helping them stay front and center with customers.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rgbClr val="FF0000"/>
                </a:solidFill>
                <a:effectLst/>
                <a:latin typeface="Arial"/>
                <a:ea typeface="Arial"/>
                <a:cs typeface="Arial"/>
              </a:rPr>
              <a:t>We recognize how important your customers are. Let us help </a:t>
            </a:r>
            <a:r>
              <a:rPr lang="en-US" sz="1200" b="0" i="1" kern="1200" dirty="0" smtClean="0">
                <a:solidFill>
                  <a:srgbClr val="FF0000"/>
                </a:solidFill>
                <a:effectLst/>
                <a:latin typeface="Arial"/>
                <a:ea typeface="Arial"/>
                <a:cs typeface="Arial"/>
              </a:rPr>
              <a:t>you</a:t>
            </a:r>
            <a:r>
              <a:rPr lang="en-US" sz="1200" b="0" kern="1200" dirty="0" smtClean="0">
                <a:solidFill>
                  <a:srgbClr val="FF0000"/>
                </a:solidFill>
                <a:effectLst/>
                <a:latin typeface="Arial"/>
                <a:ea typeface="Arial"/>
                <a:cs typeface="Arial"/>
              </a:rPr>
              <a:t> be their </a:t>
            </a:r>
            <a:r>
              <a:rPr lang="en-US" sz="1200" b="0" u="sng" kern="1200" dirty="0" smtClean="0">
                <a:solidFill>
                  <a:srgbClr val="FF0000"/>
                </a:solidFill>
                <a:effectLst/>
                <a:latin typeface="Arial"/>
                <a:ea typeface="Arial"/>
                <a:cs typeface="Arial"/>
              </a:rPr>
              <a:t>trusted </a:t>
            </a:r>
            <a:r>
              <a:rPr lang="en-US" sz="1200" b="0" kern="1200" dirty="0" smtClean="0">
                <a:solidFill>
                  <a:srgbClr val="FF0000"/>
                </a:solidFill>
                <a:effectLst/>
                <a:latin typeface="Arial"/>
                <a:ea typeface="Arial"/>
                <a:cs typeface="Arial"/>
              </a:rPr>
              <a:t>advisor by providing products</a:t>
            </a:r>
            <a:r>
              <a:rPr lang="en-US" sz="1200" b="0" kern="1200" baseline="0" dirty="0" smtClean="0">
                <a:solidFill>
                  <a:srgbClr val="FF0000"/>
                </a:solidFill>
                <a:effectLst/>
                <a:latin typeface="Arial"/>
                <a:ea typeface="Arial"/>
                <a:cs typeface="Arial"/>
              </a:rPr>
              <a:t> that protect their families and their businesses.</a:t>
            </a:r>
            <a:endParaRPr lang="en-US" sz="1200" b="0" kern="1200" dirty="0" smtClean="0">
              <a:solidFill>
                <a:srgbClr val="FF0000"/>
              </a:solidFill>
              <a:effectLst/>
              <a:latin typeface="Arial"/>
              <a:ea typeface="Arial"/>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rgbClr val="FF0000"/>
              </a:solidFill>
              <a:effectLst/>
              <a:latin typeface="Arial"/>
              <a:ea typeface="Arial"/>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rgbClr val="FF0000"/>
              </a:solidFill>
              <a:effectLst/>
              <a:latin typeface="Arial"/>
              <a:ea typeface="Arial"/>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rgbClr val="FF0000"/>
              </a:solidFill>
              <a:effectLst/>
              <a:latin typeface="Arial"/>
              <a:ea typeface="Arial"/>
              <a:cs typeface="Aria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85130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i="0" kern="1200" dirty="0">
              <a:solidFill>
                <a:schemeClr val="tx1"/>
              </a:solidFill>
              <a:effectLst/>
              <a:latin typeface="Arial"/>
              <a:ea typeface="Arial"/>
              <a:cs typeface="Arial"/>
            </a:endParaRPr>
          </a:p>
          <a:p>
            <a:pPr marL="0" indent="0">
              <a:buFont typeface="+mj-lt"/>
              <a:buNone/>
            </a:pPr>
            <a:r>
              <a:rPr lang="en-US" sz="1200" b="0" i="0" kern="1200" dirty="0">
                <a:solidFill>
                  <a:schemeClr val="tx1"/>
                </a:solidFill>
                <a:effectLst/>
                <a:latin typeface="Arial"/>
                <a:ea typeface="Arial"/>
                <a:cs typeface="Arial"/>
              </a:rPr>
              <a:t>There are many</a:t>
            </a:r>
            <a:r>
              <a:rPr lang="en-US" sz="1200" b="0" i="0" kern="1200" baseline="0" dirty="0">
                <a:solidFill>
                  <a:schemeClr val="tx1"/>
                </a:solidFill>
                <a:effectLst/>
                <a:latin typeface="Arial"/>
                <a:ea typeface="Arial"/>
                <a:cs typeface="Arial"/>
              </a:rPr>
              <a:t> </a:t>
            </a:r>
            <a:r>
              <a:rPr lang="en-US" sz="1200" b="0" i="0" kern="1200" dirty="0">
                <a:solidFill>
                  <a:schemeClr val="tx1"/>
                </a:solidFill>
                <a:effectLst/>
                <a:latin typeface="Arial"/>
                <a:ea typeface="Arial"/>
                <a:cs typeface="Arial"/>
              </a:rPr>
              <a:t>reasons individuals and families should use a lawyer</a:t>
            </a:r>
            <a:r>
              <a:rPr lang="en-US" sz="1200" b="0" i="0" kern="1200" baseline="0" dirty="0">
                <a:solidFill>
                  <a:schemeClr val="tx1"/>
                </a:solidFill>
                <a:effectLst/>
                <a:latin typeface="Arial"/>
                <a:ea typeface="Arial"/>
                <a:cs typeface="Arial"/>
              </a:rPr>
              <a:t> in their day to day lives.</a:t>
            </a:r>
            <a:endParaRPr lang="en-US" sz="1200" b="0" i="0" kern="1200" dirty="0">
              <a:solidFill>
                <a:schemeClr val="tx1"/>
              </a:solidFill>
              <a:effectLst/>
              <a:latin typeface="Arial"/>
              <a:ea typeface="Arial"/>
              <a:cs typeface="Arial"/>
            </a:endParaRPr>
          </a:p>
          <a:p>
            <a:pPr marL="0" indent="0">
              <a:buFont typeface="+mj-lt"/>
              <a:buNone/>
            </a:pPr>
            <a:endParaRPr lang="en-US" sz="1200" b="0" i="0" kern="1200" dirty="0">
              <a:solidFill>
                <a:schemeClr val="tx1"/>
              </a:solidFill>
              <a:effectLst/>
              <a:latin typeface="Arial"/>
              <a:ea typeface="Arial"/>
              <a:cs typeface="Arial"/>
            </a:endParaRPr>
          </a:p>
          <a:p>
            <a:pPr marL="0" indent="0">
              <a:buFont typeface="+mj-lt"/>
              <a:buNone/>
            </a:pPr>
            <a:r>
              <a:rPr lang="en-US" sz="1200" b="0" i="0" kern="1200" dirty="0">
                <a:solidFill>
                  <a:schemeClr val="tx1"/>
                </a:solidFill>
                <a:effectLst/>
                <a:latin typeface="Arial"/>
                <a:ea typeface="Arial"/>
                <a:cs typeface="Arial"/>
              </a:rPr>
              <a:t>Some of the most common uses of the LegalShield plan include consultation on: </a:t>
            </a:r>
          </a:p>
          <a:p>
            <a:pPr marL="0" indent="0">
              <a:buFont typeface="+mj-lt"/>
              <a:buNone/>
            </a:pPr>
            <a:r>
              <a:rPr lang="en-US" sz="1200" b="0" i="0" kern="1200" baseline="0" dirty="0">
                <a:solidFill>
                  <a:schemeClr val="tx1"/>
                </a:solidFill>
                <a:effectLst/>
                <a:latin typeface="Arial"/>
                <a:ea typeface="Arial"/>
                <a:cs typeface="Arial"/>
              </a:rPr>
              <a:t>X estate planning-- including your will and Powers of Attorney for Personal Care and Property,</a:t>
            </a:r>
          </a:p>
          <a:p>
            <a:pPr marL="0" indent="0">
              <a:buFont typeface="+mj-lt"/>
              <a:buNone/>
            </a:pPr>
            <a:r>
              <a:rPr lang="en-US" sz="1200" b="0" i="0" kern="1200" baseline="0" dirty="0">
                <a:solidFill>
                  <a:schemeClr val="tx1"/>
                </a:solidFill>
                <a:effectLst/>
                <a:latin typeface="Arial"/>
                <a:ea typeface="Arial"/>
                <a:cs typeface="Arial"/>
              </a:rPr>
              <a:t>X contract review, and  </a:t>
            </a:r>
          </a:p>
          <a:p>
            <a:pPr marL="0" marR="0" indent="0" algn="l" defTabSz="914400" rtl="0" eaLnBrk="0" fontAlgn="base" latinLnBrk="0" hangingPunct="0">
              <a:lnSpc>
                <a:spcPct val="100000"/>
              </a:lnSpc>
              <a:spcBef>
                <a:spcPct val="30000"/>
              </a:spcBef>
              <a:spcAft>
                <a:spcPct val="0"/>
              </a:spcAft>
              <a:buClrTx/>
              <a:buSzTx/>
              <a:buFont typeface="+mj-lt"/>
              <a:buNone/>
              <a:tabLst/>
              <a:defRPr/>
            </a:pPr>
            <a:r>
              <a:rPr lang="en-US" sz="1200" b="0" i="0" kern="1200" dirty="0">
                <a:solidFill>
                  <a:schemeClr val="tx1"/>
                </a:solidFill>
                <a:effectLst/>
                <a:latin typeface="Arial"/>
                <a:ea typeface="Arial"/>
                <a:cs typeface="Arial"/>
              </a:rPr>
              <a:t>X traffic related issues</a:t>
            </a:r>
            <a:r>
              <a:rPr lang="en-US" sz="1200" b="0" i="0" kern="1200" baseline="0" dirty="0">
                <a:solidFill>
                  <a:schemeClr val="tx1"/>
                </a:solidFill>
                <a:effectLst/>
                <a:latin typeface="Arial"/>
                <a:ea typeface="Arial"/>
                <a:cs typeface="Arial"/>
              </a:rPr>
              <a:t>, </a:t>
            </a:r>
          </a:p>
          <a:p>
            <a:pPr marL="0" indent="0">
              <a:buFont typeface="+mj-lt"/>
              <a:buNone/>
            </a:pPr>
            <a:endParaRPr lang="en-US" sz="1200" b="0" i="0" kern="1200" baseline="0" dirty="0">
              <a:solidFill>
                <a:schemeClr val="tx1"/>
              </a:solidFill>
              <a:effectLst/>
              <a:latin typeface="Arial"/>
              <a:ea typeface="Arial"/>
              <a:cs typeface="Arial"/>
            </a:endParaRPr>
          </a:p>
          <a:p>
            <a:pPr marL="0" indent="0">
              <a:buFont typeface="+mj-lt"/>
              <a:buNone/>
            </a:pPr>
            <a:r>
              <a:rPr lang="en-US" sz="1200" b="0" i="0" kern="1200" baseline="0" dirty="0">
                <a:solidFill>
                  <a:schemeClr val="tx1"/>
                </a:solidFill>
                <a:effectLst/>
                <a:latin typeface="Arial"/>
                <a:ea typeface="Arial"/>
                <a:cs typeface="Arial"/>
              </a:rPr>
              <a:t>Additionally, members can call their provider firm for </a:t>
            </a:r>
          </a:p>
          <a:p>
            <a:pPr marL="0" indent="0">
              <a:buFont typeface="+mj-lt"/>
              <a:buNone/>
            </a:pPr>
            <a:r>
              <a:rPr lang="en-US" sz="1200" b="0" i="0" kern="1200" baseline="0" dirty="0">
                <a:solidFill>
                  <a:schemeClr val="tx1"/>
                </a:solidFill>
                <a:effectLst/>
                <a:latin typeface="Arial"/>
                <a:ea typeface="Arial"/>
                <a:cs typeface="Arial"/>
              </a:rPr>
              <a:t> legal advice on an unlimited number of personal issues!</a:t>
            </a:r>
          </a:p>
          <a:p>
            <a:pPr marL="0" indent="0">
              <a:buFont typeface="+mj-lt"/>
              <a:buNone/>
            </a:pPr>
            <a:endParaRPr lang="en-US" sz="1200" b="0" i="0" kern="1200" baseline="0" dirty="0">
              <a:solidFill>
                <a:schemeClr val="tx1"/>
              </a:solidFill>
              <a:effectLst/>
              <a:latin typeface="Arial"/>
              <a:ea typeface="Arial"/>
              <a:cs typeface="Arial"/>
            </a:endParaRPr>
          </a:p>
          <a:p>
            <a:pPr marL="0" indent="0">
              <a:buFont typeface="+mj-lt"/>
              <a:buNone/>
            </a:pPr>
            <a:r>
              <a:rPr lang="en-US" sz="1200" b="0" i="0" kern="1200" baseline="0" dirty="0">
                <a:solidFill>
                  <a:schemeClr val="tx1"/>
                </a:solidFill>
                <a:effectLst/>
                <a:latin typeface="Arial"/>
                <a:ea typeface="Arial"/>
                <a:cs typeface="Arial"/>
              </a:rPr>
              <a:t>With LegalShield, members receive timely advice at a fraction of the cost of a lawyer’s hourly rate for covered services.  </a:t>
            </a:r>
          </a:p>
          <a:p>
            <a:pPr marL="0" indent="0">
              <a:buFont typeface="+mj-lt"/>
              <a:buNone/>
            </a:pPr>
            <a:endParaRPr lang="en-US" sz="1200" b="0" i="0" kern="1200" baseline="0" dirty="0">
              <a:solidFill>
                <a:schemeClr val="tx1"/>
              </a:solidFill>
              <a:effectLst/>
              <a:latin typeface="Arial"/>
              <a:ea typeface="Arial"/>
              <a:cs typeface="Arial"/>
            </a:endParaRPr>
          </a:p>
          <a:p>
            <a:pPr marL="0" indent="0">
              <a:buFont typeface="+mj-lt"/>
              <a:buNone/>
            </a:pPr>
            <a:r>
              <a:rPr lang="en-US" sz="1200" b="0" i="0" kern="1200" baseline="0" dirty="0">
                <a:solidFill>
                  <a:schemeClr val="tx1"/>
                </a:solidFill>
                <a:effectLst/>
                <a:latin typeface="Arial"/>
                <a:ea typeface="Arial"/>
                <a:cs typeface="Arial"/>
              </a:rPr>
              <a:t>X LegalShield group legal plans start at $18.50 per month.</a:t>
            </a:r>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2177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85712" y="166159"/>
            <a:ext cx="10521349" cy="449619"/>
          </a:xfrm>
          <a:prstGeom prst="rect">
            <a:avLst/>
          </a:prstGeom>
        </p:spPr>
        <p:txBody>
          <a:bodyPr lIns="0" tIns="0" rIns="0" bIns="0"/>
          <a:lstStyle>
            <a:lvl1pPr>
              <a:defRPr sz="2267" cap="all">
                <a:solidFill>
                  <a:schemeClr val="bg1"/>
                </a:solidFill>
                <a:latin typeface="Arial Black"/>
                <a:cs typeface="Arial Black"/>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9632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Line Headline/blank">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2128" cy="645584"/>
          </a:xfrm>
        </p:spPr>
        <p:txBody>
          <a:bodyPr/>
          <a:lstStyle>
            <a:lvl1pPr>
              <a:defRPr>
                <a:solidFill>
                  <a:srgbClr val="141313"/>
                </a:solidFill>
              </a:defRPr>
            </a:lvl1pPr>
          </a:lstStyle>
          <a:p>
            <a:r>
              <a:rPr lang="en-US" dirty="0"/>
              <a:t>Click to edit Master title style</a:t>
            </a:r>
          </a:p>
        </p:txBody>
      </p:sp>
    </p:spTree>
    <p:extLst>
      <p:ext uri="{BB962C8B-B14F-4D97-AF65-F5344CB8AC3E}">
        <p14:creationId xmlns:p14="http://schemas.microsoft.com/office/powerpoint/2010/main" val="46980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92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6"/>
            <a:ext cx="10363200" cy="1468967"/>
          </a:xfrm>
        </p:spPr>
        <p:txBody>
          <a:bodyPr/>
          <a:lstStyle>
            <a:lvl1pPr>
              <a:defRPr>
                <a:solidFill>
                  <a:srgbClr val="141313"/>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14131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94652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633261" y="2021418"/>
            <a:ext cx="10957605" cy="2446813"/>
          </a:xfrm>
        </p:spPr>
        <p:txBody>
          <a:bodyPr/>
          <a:lstStyle>
            <a:lvl1pPr algn="ctr">
              <a:defRPr>
                <a:solidFill>
                  <a:srgbClr val="E6942C"/>
                </a:solidFill>
              </a:defRPr>
            </a:lvl1pPr>
          </a:lstStyle>
          <a:p>
            <a:r>
              <a:rPr lang="en-US" dirty="0"/>
              <a:t>Click to edit Master title style</a:t>
            </a:r>
          </a:p>
        </p:txBody>
      </p:sp>
    </p:spTree>
    <p:extLst>
      <p:ext uri="{BB962C8B-B14F-4D97-AF65-F5344CB8AC3E}">
        <p14:creationId xmlns:p14="http://schemas.microsoft.com/office/powerpoint/2010/main" val="189088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77" y="606638"/>
            <a:ext cx="12205508" cy="6257524"/>
          </a:xfrm>
          <a:prstGeom prst="rect">
            <a:avLst/>
          </a:prstGeom>
        </p:spPr>
      </p:pic>
      <p:sp>
        <p:nvSpPr>
          <p:cNvPr id="2" name="Slide Number Placeholder 3"/>
          <p:cNvSpPr txBox="1">
            <a:spLocks/>
          </p:cNvSpPr>
          <p:nvPr userDrawn="1"/>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prstClr val="white"/>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964634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ssion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67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73581"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49514" y="1832846"/>
            <a:ext cx="10048068"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080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09600"/>
            <a:ext cx="10066867" cy="645584"/>
          </a:xfrm>
        </p:spPr>
        <p:txBody>
          <a:bodyPr/>
          <a:lstStyle>
            <a:lvl1pPr>
              <a:lnSpc>
                <a:spcPct val="90000"/>
              </a:lnSpc>
              <a:defRPr>
                <a:solidFill>
                  <a:srgbClr val="141313"/>
                </a:solidFill>
              </a:defRPr>
            </a:lvl1pPr>
          </a:lstStyle>
          <a:p>
            <a:r>
              <a:rPr lang="en-US" dirty="0"/>
              <a:t>Two</a:t>
            </a:r>
            <a:br>
              <a:rPr lang="en-US" dirty="0"/>
            </a:br>
            <a:r>
              <a:rPr lang="en-US" dirty="0"/>
              <a:t>Lines</a:t>
            </a:r>
          </a:p>
        </p:txBody>
      </p:sp>
      <p:sp>
        <p:nvSpPr>
          <p:cNvPr id="3" name="Content Placeholder 2"/>
          <p:cNvSpPr>
            <a:spLocks noGrp="1"/>
          </p:cNvSpPr>
          <p:nvPr>
            <p:ph idx="1"/>
          </p:nvPr>
        </p:nvSpPr>
        <p:spPr>
          <a:xfrm>
            <a:off x="1528234" y="1844437"/>
            <a:ext cx="10062633" cy="4020332"/>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927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20113"/>
            <a:ext cx="10066867" cy="866567"/>
          </a:xfrm>
        </p:spPr>
        <p:txBody>
          <a:bodyPr/>
          <a:lstStyle>
            <a:lvl1pPr>
              <a:lnSpc>
                <a:spcPct val="80000"/>
              </a:lnSpc>
              <a:defRPr>
                <a:solidFill>
                  <a:srgbClr val="141313"/>
                </a:solidFill>
              </a:defRPr>
            </a:lvl1pPr>
          </a:lstStyle>
          <a:p>
            <a:r>
              <a:rPr lang="en-US" dirty="0"/>
              <a:t>Three</a:t>
            </a:r>
            <a:br>
              <a:rPr lang="en-US" dirty="0"/>
            </a:br>
            <a:r>
              <a:rPr lang="en-US" dirty="0"/>
              <a:t>Line</a:t>
            </a:r>
            <a:br>
              <a:rPr lang="en-US" dirty="0"/>
            </a:br>
            <a:r>
              <a:rPr lang="en-US" dirty="0"/>
              <a:t>Headline</a:t>
            </a:r>
          </a:p>
        </p:txBody>
      </p:sp>
      <p:sp>
        <p:nvSpPr>
          <p:cNvPr id="3" name="Content Placeholder 2"/>
          <p:cNvSpPr>
            <a:spLocks noGrp="1"/>
          </p:cNvSpPr>
          <p:nvPr>
            <p:ph idx="1"/>
          </p:nvPr>
        </p:nvSpPr>
        <p:spPr>
          <a:xfrm>
            <a:off x="1528235" y="1836485"/>
            <a:ext cx="10062632" cy="4405819"/>
          </a:xfrm>
        </p:spPr>
        <p:txBody>
          <a:bodyPr/>
          <a:lstStyle>
            <a:lvl1pPr>
              <a:defRPr sz="2667">
                <a:solidFill>
                  <a:srgbClr val="141313"/>
                </a:solidFill>
              </a:defRPr>
            </a:lvl1pPr>
            <a:lvl2pPr>
              <a:defRPr sz="2667">
                <a:solidFill>
                  <a:srgbClr val="141313"/>
                </a:solidFill>
              </a:defRPr>
            </a:lvl2pPr>
            <a:lvl3pPr>
              <a:defRPr sz="2400">
                <a:solidFill>
                  <a:srgbClr val="141313"/>
                </a:solidFill>
              </a:defRPr>
            </a:lvl3pPr>
            <a:lvl4pPr>
              <a:defRPr sz="2400">
                <a:solidFill>
                  <a:srgbClr val="141313"/>
                </a:solidFill>
              </a:defRPr>
            </a:lvl4pPr>
            <a:lvl5pPr>
              <a:defRPr sz="24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21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 headline/image lg">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79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4" y="1907756"/>
            <a:ext cx="10062564" cy="4412611"/>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Tree>
    <p:extLst>
      <p:ext uri="{BB962C8B-B14F-4D97-AF65-F5344CB8AC3E}">
        <p14:creationId xmlns:p14="http://schemas.microsoft.com/office/powerpoint/2010/main" val="105180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headline/image half">
    <p:spTree>
      <p:nvGrpSpPr>
        <p:cNvPr id="1" name=""/>
        <p:cNvGrpSpPr/>
        <p:nvPr/>
      </p:nvGrpSpPr>
      <p:grpSpPr>
        <a:xfrm>
          <a:off x="0" y="0"/>
          <a:ext cx="0" cy="0"/>
          <a:chOff x="0" y="0"/>
          <a:chExt cx="0" cy="0"/>
        </a:xfrm>
      </p:grpSpPr>
      <p:sp>
        <p:nvSpPr>
          <p:cNvPr id="2" name="Title 1"/>
          <p:cNvSpPr>
            <a:spLocks noGrp="1"/>
          </p:cNvSpPr>
          <p:nvPr>
            <p:ph type="title"/>
          </p:nvPr>
        </p:nvSpPr>
        <p:spPr>
          <a:xfrm>
            <a:off x="6360584" y="609600"/>
            <a:ext cx="5230283"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
        <p:nvSpPr>
          <p:cNvPr id="4" name="Content Placeholder 2"/>
          <p:cNvSpPr>
            <a:spLocks noGrp="1"/>
          </p:cNvSpPr>
          <p:nvPr>
            <p:ph idx="10"/>
          </p:nvPr>
        </p:nvSpPr>
        <p:spPr>
          <a:xfrm>
            <a:off x="6360584" y="1831309"/>
            <a:ext cx="5230283" cy="4476200"/>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124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headline/image half">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72736F"/>
                </a:solidFill>
              </a:defRPr>
            </a:lvl1pPr>
            <a:lvl2pPr marL="731502" indent="0">
              <a:buNone/>
              <a:defRPr/>
            </a:lvl2pPr>
            <a:lvl3pPr marL="1377662" indent="0">
              <a:buNone/>
              <a:defRPr/>
            </a:lvl3pPr>
            <a:lvl4pPr marL="1950671" indent="0">
              <a:buNone/>
              <a:defRPr/>
            </a:lvl4pPr>
            <a:lvl5pPr marL="2560256" indent="0">
              <a:buNone/>
              <a:defRPr/>
            </a:lvl5pPr>
          </a:lstStyle>
          <a:p>
            <a:pPr lvl="0"/>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72879" y="606638"/>
            <a:ext cx="6420952" cy="6257524"/>
          </a:xfrm>
          <a:prstGeom prst="rect">
            <a:avLst/>
          </a:prstGeom>
        </p:spPr>
      </p:pic>
    </p:spTree>
    <p:extLst>
      <p:ext uri="{BB962C8B-B14F-4D97-AF65-F5344CB8AC3E}">
        <p14:creationId xmlns:p14="http://schemas.microsoft.com/office/powerpoint/2010/main" val="3316828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4" y="1830645"/>
            <a:ext cx="10062633"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96223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5"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2"/>
          </p:nvPr>
        </p:nvSpPr>
        <p:spPr>
          <a:xfrm>
            <a:off x="6731843"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8"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441760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preferRelativeResize="0">
            <a:picLocks/>
          </p:cNvPicPr>
          <p:nvPr userDrawn="1"/>
        </p:nvPicPr>
        <p:blipFill rotWithShape="1">
          <a:blip r:embed="rId3" cstate="print">
            <a:extLst>
              <a:ext uri="{28A0092B-C50C-407E-A947-70E740481C1C}">
                <a14:useLocalDpi xmlns:a14="http://schemas.microsoft.com/office/drawing/2010/main" val="0"/>
              </a:ext>
            </a:extLst>
          </a:blip>
          <a:srcRect t="4110" b="20720"/>
          <a:stretch/>
        </p:blipFill>
        <p:spPr>
          <a:xfrm>
            <a:off x="0" y="0"/>
            <a:ext cx="12192000" cy="6864096"/>
          </a:xfrm>
          <a:prstGeom prst="rect">
            <a:avLst/>
          </a:prstGeom>
        </p:spPr>
      </p:pic>
      <p:pic>
        <p:nvPicPr>
          <p:cNvPr id="8" name="Picture 7" descr="LegalShield logo arch.png"/>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692464" y="1672861"/>
            <a:ext cx="10811712" cy="1876811"/>
          </a:xfrm>
          <a:prstGeom prst="rect">
            <a:avLst/>
          </a:prstGeom>
        </p:spPr>
      </p:pic>
      <p:sp>
        <p:nvSpPr>
          <p:cNvPr id="6" name="Rectangle 5"/>
          <p:cNvSpPr/>
          <p:nvPr userDrawn="1"/>
        </p:nvSpPr>
        <p:spPr>
          <a:xfrm>
            <a:off x="0" y="0"/>
            <a:ext cx="12192000" cy="821267"/>
          </a:xfrm>
          <a:prstGeom prst="rect">
            <a:avLst/>
          </a:prstGeom>
          <a:solidFill>
            <a:srgbClr val="E69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419" y="119257"/>
            <a:ext cx="1373848" cy="579624"/>
          </a:xfrm>
          <a:prstGeom prst="rect">
            <a:avLst/>
          </a:prstGeom>
        </p:spPr>
      </p:pic>
    </p:spTree>
    <p:extLst>
      <p:ext uri="{BB962C8B-B14F-4D97-AF65-F5344CB8AC3E}">
        <p14:creationId xmlns:p14="http://schemas.microsoft.com/office/powerpoint/2010/main" val="2625034854"/>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09585" rtl="0" eaLnBrk="1" latinLnBrk="0" hangingPunct="1">
        <a:lnSpc>
          <a:spcPct val="90000"/>
        </a:lnSpc>
        <a:spcBef>
          <a:spcPct val="0"/>
        </a:spcBef>
        <a:buNone/>
        <a:defRPr sz="4533" b="0" kern="1200" cap="none">
          <a:solidFill>
            <a:srgbClr val="74736E"/>
          </a:solidFill>
          <a:latin typeface="Arial"/>
          <a:ea typeface="+mj-ea"/>
          <a:cs typeface="+mj-cs"/>
        </a:defRPr>
      </a:lvl1pPr>
    </p:titleStyle>
    <p:bodyStyle>
      <a:lvl1pPr marL="304792" indent="-304792" algn="l" defTabSz="609585" rtl="0" eaLnBrk="1" latinLnBrk="0" hangingPunct="1">
        <a:lnSpc>
          <a:spcPts val="3520"/>
        </a:lnSpc>
        <a:spcBef>
          <a:spcPts val="1067"/>
        </a:spcBef>
        <a:buClr>
          <a:srgbClr val="E48623"/>
        </a:buClr>
        <a:buFont typeface="Arial"/>
        <a:buChar char="•"/>
        <a:defRPr sz="3200" kern="1200">
          <a:solidFill>
            <a:srgbClr val="74736E"/>
          </a:solidFill>
          <a:latin typeface="Arial"/>
          <a:ea typeface="+mn-ea"/>
          <a:cs typeface="+mn-cs"/>
        </a:defRPr>
      </a:lvl1pPr>
      <a:lvl2pPr marL="1036294" indent="-304792" algn="l" defTabSz="609585" rtl="0" eaLnBrk="1" latinLnBrk="0" hangingPunct="1">
        <a:lnSpc>
          <a:spcPts val="3520"/>
        </a:lnSpc>
        <a:spcBef>
          <a:spcPts val="1067"/>
        </a:spcBef>
        <a:buClr>
          <a:srgbClr val="E48623"/>
        </a:buClr>
        <a:buFont typeface="Arial"/>
        <a:buChar char="•"/>
        <a:defRPr sz="3200" kern="1200">
          <a:solidFill>
            <a:srgbClr val="74736E"/>
          </a:solidFill>
          <a:latin typeface="Arial"/>
          <a:ea typeface="+mn-ea"/>
          <a:cs typeface="+mn-cs"/>
        </a:defRPr>
      </a:lvl2pPr>
      <a:lvl3pPr marL="1645879" indent="-268217"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3pPr>
      <a:lvl4pPr marL="2255464" indent="-304792"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4pPr>
      <a:lvl5pPr marL="2865048" indent="-304792"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12192000" cy="609600"/>
          </a:xfrm>
          <a:prstGeom prst="rect">
            <a:avLst/>
          </a:prstGeom>
          <a:solidFill>
            <a:srgbClr val="E69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1528232" y="609599"/>
            <a:ext cx="10062635" cy="645585"/>
          </a:xfrm>
          <a:prstGeom prst="rect">
            <a:avLst/>
          </a:prstGeom>
        </p:spPr>
        <p:txBody>
          <a:bodyPr vert="horz" wrap="square"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528234" y="1832846"/>
            <a:ext cx="10062633" cy="3840423"/>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srgbClr val="D37B24"/>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D37B24"/>
              </a:solidFill>
              <a:effectLst/>
              <a:uLnTx/>
              <a:uFillTx/>
              <a:latin typeface="Arial"/>
              <a:ea typeface="+mn-ea"/>
              <a:cs typeface="Arial"/>
            </a:endParaRPr>
          </a:p>
        </p:txBody>
      </p:sp>
      <p:pic>
        <p:nvPicPr>
          <p:cNvPr id="8" name="Picture 7"/>
          <p:cNvPicPr>
            <a:picLocks noChangeAspect="1"/>
          </p:cNvPicPr>
          <p:nvPr userDrawn="1"/>
        </p:nvPicPr>
        <p:blipFill>
          <a:blip r:embed="rId16"/>
          <a:stretch>
            <a:fillRect/>
          </a:stretch>
        </p:blipFill>
        <p:spPr>
          <a:xfrm>
            <a:off x="201225" y="57211"/>
            <a:ext cx="1041648" cy="506356"/>
          </a:xfrm>
          <a:prstGeom prst="rect">
            <a:avLst/>
          </a:prstGeom>
        </p:spPr>
      </p:pic>
    </p:spTree>
    <p:extLst>
      <p:ext uri="{BB962C8B-B14F-4D97-AF65-F5344CB8AC3E}">
        <p14:creationId xmlns:p14="http://schemas.microsoft.com/office/powerpoint/2010/main" val="218281080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l" defTabSz="609585" rtl="0" eaLnBrk="1" latinLnBrk="0" hangingPunct="1">
        <a:lnSpc>
          <a:spcPct val="90000"/>
        </a:lnSpc>
        <a:spcBef>
          <a:spcPct val="0"/>
        </a:spcBef>
        <a:buNone/>
        <a:defRPr sz="1867" b="0" kern="0" cap="all" spc="160">
          <a:solidFill>
            <a:srgbClr val="141313"/>
          </a:solidFill>
          <a:latin typeface="Arial Black"/>
          <a:ea typeface="+mj-ea"/>
          <a:cs typeface="Arial Black"/>
        </a:defRPr>
      </a:lvl1pPr>
    </p:titleStyle>
    <p:body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mailto:broker@legalshield.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8234" y="146951"/>
            <a:ext cx="10437285" cy="388851"/>
          </a:xfrm>
        </p:spPr>
        <p:txBody>
          <a:bodyPr/>
          <a:lstStyle/>
          <a:p>
            <a:pPr algn="r"/>
            <a:r>
              <a:rPr lang="en-US" dirty="0" smtClean="0"/>
              <a:t>LegalShield Business Solutions</a:t>
            </a:r>
            <a:br>
              <a:rPr lang="en-US" dirty="0" smtClean="0"/>
            </a:br>
            <a:r>
              <a:rPr lang="en-US" dirty="0" smtClean="0"/>
              <a:t> Sales opportunity Briefing</a:t>
            </a:r>
            <a:endParaRPr lang="en-US" dirty="0">
              <a:latin typeface="Arial"/>
              <a:cs typeface="Arial"/>
            </a:endParaRPr>
          </a:p>
        </p:txBody>
      </p:sp>
      <p:sp>
        <p:nvSpPr>
          <p:cNvPr id="4" name="Title 2"/>
          <p:cNvSpPr txBox="1">
            <a:spLocks/>
          </p:cNvSpPr>
          <p:nvPr/>
        </p:nvSpPr>
        <p:spPr>
          <a:xfrm>
            <a:off x="1528234" y="6316009"/>
            <a:ext cx="10437285" cy="388851"/>
          </a:xfrm>
          <a:prstGeom prst="rect">
            <a:avLst/>
          </a:prstGeom>
        </p:spPr>
        <p:txBody>
          <a:bodyPr lIns="0" tIns="0" rIns="0" bIns="0"/>
          <a:lstStyle>
            <a:lvl1pPr algn="l" defTabSz="457200" rtl="0" eaLnBrk="1" latinLnBrk="0" hangingPunct="1">
              <a:lnSpc>
                <a:spcPct val="90000"/>
              </a:lnSpc>
              <a:spcBef>
                <a:spcPct val="0"/>
              </a:spcBef>
              <a:buNone/>
              <a:defRPr sz="1700" b="0" kern="1200" cap="all">
                <a:solidFill>
                  <a:schemeClr val="bg1"/>
                </a:solidFill>
                <a:latin typeface="Arial Black"/>
                <a:ea typeface="+mj-ea"/>
                <a:cs typeface="Arial Black"/>
              </a:defRPr>
            </a:lvl1pPr>
          </a:lstStyle>
          <a:p>
            <a:pPr algn="r" defTabSz="609585">
              <a:defRPr/>
            </a:pPr>
            <a:r>
              <a:rPr lang="en-US" sz="2267" dirty="0" smtClean="0">
                <a:solidFill>
                  <a:srgbClr val="141313"/>
                </a:solidFill>
                <a:latin typeface="Arial"/>
                <a:cs typeface="Arial"/>
              </a:rPr>
              <a:t>CANADA – </a:t>
            </a:r>
            <a:r>
              <a:rPr lang="en-US" sz="2267" dirty="0">
                <a:solidFill>
                  <a:srgbClr val="141313"/>
                </a:solidFill>
                <a:latin typeface="Arial"/>
                <a:cs typeface="Arial"/>
              </a:rPr>
              <a:t>licensed insurance agents</a:t>
            </a:r>
          </a:p>
        </p:txBody>
      </p:sp>
    </p:spTree>
    <p:extLst>
      <p:ext uri="{BB962C8B-B14F-4D97-AF65-F5344CB8AC3E}">
        <p14:creationId xmlns:p14="http://schemas.microsoft.com/office/powerpoint/2010/main" val="23588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601"/>
            <a:ext cx="5787136" cy="6250431"/>
          </a:xfrm>
          <a:prstGeom prst="rect">
            <a:avLst/>
          </a:prstGeom>
        </p:spPr>
      </p:pic>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a:fld id="{88C02A3A-A74E-4567-BAFE-5219AB7951A7}" type="slidenum">
              <a:rPr lang="en-US" sz="1200">
                <a:solidFill>
                  <a:srgbClr val="E6942C"/>
                </a:solidFill>
                <a:latin typeface="Arial"/>
                <a:cs typeface="Arial"/>
              </a:rPr>
              <a:pPr algn="l"/>
              <a:t>10</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1765" y="609601"/>
            <a:ext cx="5503699" cy="5577840"/>
          </a:xfrm>
        </p:spPr>
        <p:txBody>
          <a:bodyPr anchor="ctr"/>
          <a:lstStyle/>
          <a:p>
            <a:pPr>
              <a:lnSpc>
                <a:spcPct val="85000"/>
              </a:lnSpc>
              <a:spcBef>
                <a:spcPts val="0"/>
              </a:spcBef>
              <a:spcAft>
                <a:spcPts val="1200"/>
              </a:spcAft>
            </a:pPr>
            <a:r>
              <a:rPr lang="en-US" sz="2400" dirty="0">
                <a:solidFill>
                  <a:schemeClr val="accent6"/>
                </a:solidFill>
              </a:rPr>
              <a:t>Identity theft prevention consultation</a:t>
            </a:r>
          </a:p>
          <a:p>
            <a:pPr>
              <a:lnSpc>
                <a:spcPct val="85000"/>
              </a:lnSpc>
              <a:spcBef>
                <a:spcPts val="0"/>
              </a:spcBef>
              <a:spcAft>
                <a:spcPts val="1200"/>
              </a:spcAft>
            </a:pPr>
            <a:r>
              <a:rPr lang="en-US" sz="2400" dirty="0">
                <a:solidFill>
                  <a:schemeClr val="accent6"/>
                </a:solidFill>
              </a:rPr>
              <a:t>Credit Tracking</a:t>
            </a:r>
          </a:p>
          <a:p>
            <a:pPr>
              <a:lnSpc>
                <a:spcPct val="85000"/>
              </a:lnSpc>
              <a:spcBef>
                <a:spcPts val="0"/>
              </a:spcBef>
              <a:spcAft>
                <a:spcPts val="1200"/>
              </a:spcAft>
            </a:pPr>
            <a:r>
              <a:rPr lang="en-US" sz="2400" dirty="0">
                <a:solidFill>
                  <a:schemeClr val="accent6"/>
                </a:solidFill>
              </a:rPr>
              <a:t>Licensed Private Investigators</a:t>
            </a:r>
          </a:p>
          <a:p>
            <a:pPr>
              <a:lnSpc>
                <a:spcPct val="85000"/>
              </a:lnSpc>
              <a:spcBef>
                <a:spcPts val="0"/>
              </a:spcBef>
              <a:spcAft>
                <a:spcPts val="1200"/>
              </a:spcAft>
            </a:pPr>
            <a:r>
              <a:rPr lang="en-US" sz="2400" dirty="0">
                <a:solidFill>
                  <a:schemeClr val="accent6"/>
                </a:solidFill>
              </a:rPr>
              <a:t>Identity restoration to pre-theft status</a:t>
            </a:r>
          </a:p>
          <a:p>
            <a:pPr marL="0" indent="0">
              <a:lnSpc>
                <a:spcPct val="100000"/>
              </a:lnSpc>
              <a:spcBef>
                <a:spcPts val="0"/>
              </a:spcBef>
              <a:spcAft>
                <a:spcPts val="800"/>
              </a:spcAft>
              <a:buNone/>
            </a:pPr>
            <a:endParaRPr lang="en-US" sz="2133" b="1" i="1" dirty="0">
              <a:solidFill>
                <a:srgbClr val="336699"/>
              </a:solidFill>
            </a:endParaRPr>
          </a:p>
          <a:p>
            <a:pPr marL="0" indent="0">
              <a:lnSpc>
                <a:spcPct val="100000"/>
              </a:lnSpc>
              <a:spcBef>
                <a:spcPts val="0"/>
              </a:spcBef>
              <a:spcAft>
                <a:spcPts val="800"/>
              </a:spcAft>
              <a:buNone/>
            </a:pPr>
            <a:r>
              <a:rPr lang="en-US" sz="2400" b="1" i="1" dirty="0">
                <a:solidFill>
                  <a:srgbClr val="336699"/>
                </a:solidFill>
              </a:rPr>
              <a:t>Group plans start at $9.95/month</a:t>
            </a:r>
          </a:p>
        </p:txBody>
      </p:sp>
      <p:sp>
        <p:nvSpPr>
          <p:cNvPr id="9" name="Rectangle 8"/>
          <p:cNvSpPr/>
          <p:nvPr/>
        </p:nvSpPr>
        <p:spPr>
          <a:xfrm>
            <a:off x="6122558" y="6176478"/>
            <a:ext cx="5868908" cy="492635"/>
          </a:xfrm>
          <a:prstGeom prst="rect">
            <a:avLst/>
          </a:prstGeom>
        </p:spPr>
        <p:txBody>
          <a:bodyPr wrap="square" lIns="0" tIns="0" rIns="0" bIns="0">
            <a:spAutoFit/>
          </a:bodyPr>
          <a:lstStyle/>
          <a:p>
            <a:r>
              <a:rPr lang="en-US" sz="1067" dirty="0">
                <a:solidFill>
                  <a:srgbClr val="000000"/>
                </a:solidFill>
              </a:rPr>
              <a:t>Exclusions and limitations apply. Services and benefits vary in US/Canada. See www.idshield.com/plans-and-pricing for specifics.  Please review plan details for complete terms, conditions and exclusions before purchase.</a:t>
            </a:r>
            <a:endParaRPr lang="en-US" sz="1067" dirty="0">
              <a:solidFill>
                <a:srgbClr val="000000"/>
              </a:solidFill>
              <a:latin typeface="Arial"/>
              <a:cs typeface="Arial"/>
            </a:endParaRPr>
          </a:p>
        </p:txBody>
      </p:sp>
      <p:sp>
        <p:nvSpPr>
          <p:cNvPr id="8" name="Title 1"/>
          <p:cNvSpPr txBox="1">
            <a:spLocks/>
          </p:cNvSpPr>
          <p:nvPr/>
        </p:nvSpPr>
        <p:spPr>
          <a:xfrm>
            <a:off x="317119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sz="1867" dirty="0" err="1">
                <a:solidFill>
                  <a:schemeClr val="bg1"/>
                </a:solidFill>
              </a:rPr>
              <a:t>Idshield</a:t>
            </a:r>
            <a:r>
              <a:rPr lang="en-US" sz="1867" dirty="0">
                <a:solidFill>
                  <a:schemeClr val="bg1"/>
                </a:solidFill>
              </a:rPr>
              <a:t> Canada</a:t>
            </a:r>
          </a:p>
        </p:txBody>
      </p:sp>
    </p:spTree>
    <p:extLst>
      <p:ext uri="{BB962C8B-B14F-4D97-AF65-F5344CB8AC3E}">
        <p14:creationId xmlns:p14="http://schemas.microsoft.com/office/powerpoint/2010/main" val="156997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a:fld id="{88C02A3A-A74E-4567-BAFE-5219AB7951A7}" type="slidenum">
              <a:rPr lang="en-US" sz="1200">
                <a:solidFill>
                  <a:srgbClr val="E6942C"/>
                </a:solidFill>
                <a:latin typeface="Arial"/>
                <a:cs typeface="Arial"/>
              </a:rPr>
              <a:pPr algn="l"/>
              <a:t>11</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3883" y="594360"/>
            <a:ext cx="5503699" cy="5623560"/>
          </a:xfrm>
        </p:spPr>
        <p:txBody>
          <a:bodyPr anchor="ctr"/>
          <a:lstStyle/>
          <a:p>
            <a:pPr>
              <a:lnSpc>
                <a:spcPct val="85000"/>
              </a:lnSpc>
              <a:spcBef>
                <a:spcPts val="0"/>
              </a:spcBef>
              <a:spcAft>
                <a:spcPts val="1200"/>
              </a:spcAft>
            </a:pPr>
            <a:r>
              <a:rPr lang="en-US" sz="2400" dirty="0">
                <a:solidFill>
                  <a:schemeClr val="accent6"/>
                </a:solidFill>
              </a:rPr>
              <a:t>Consultation on day-to-day matters</a:t>
            </a:r>
          </a:p>
          <a:p>
            <a:pPr>
              <a:lnSpc>
                <a:spcPct val="85000"/>
              </a:lnSpc>
              <a:spcBef>
                <a:spcPts val="0"/>
              </a:spcBef>
              <a:spcAft>
                <a:spcPts val="1200"/>
              </a:spcAft>
            </a:pPr>
            <a:r>
              <a:rPr lang="en-US" sz="2400" dirty="0">
                <a:solidFill>
                  <a:schemeClr val="accent6"/>
                </a:solidFill>
              </a:rPr>
              <a:t>Debt collection and vendor disputes</a:t>
            </a:r>
          </a:p>
          <a:p>
            <a:pPr>
              <a:lnSpc>
                <a:spcPct val="85000"/>
              </a:lnSpc>
              <a:spcBef>
                <a:spcPts val="0"/>
              </a:spcBef>
              <a:spcAft>
                <a:spcPts val="1200"/>
              </a:spcAft>
            </a:pPr>
            <a:r>
              <a:rPr lang="en-US" sz="2400" dirty="0">
                <a:solidFill>
                  <a:schemeClr val="accent6"/>
                </a:solidFill>
              </a:rPr>
              <a:t>Contract review</a:t>
            </a:r>
          </a:p>
          <a:p>
            <a:pPr>
              <a:lnSpc>
                <a:spcPct val="85000"/>
              </a:lnSpc>
              <a:spcBef>
                <a:spcPts val="0"/>
              </a:spcBef>
              <a:spcAft>
                <a:spcPts val="1200"/>
              </a:spcAft>
            </a:pPr>
            <a:r>
              <a:rPr lang="en-US" sz="2400" dirty="0">
                <a:solidFill>
                  <a:schemeClr val="accent6"/>
                </a:solidFill>
              </a:rPr>
              <a:t>Worker’s compensation issues</a:t>
            </a:r>
          </a:p>
          <a:p>
            <a:pPr>
              <a:lnSpc>
                <a:spcPct val="85000"/>
              </a:lnSpc>
              <a:spcBef>
                <a:spcPts val="0"/>
              </a:spcBef>
              <a:spcAft>
                <a:spcPts val="1200"/>
              </a:spcAft>
            </a:pPr>
            <a:r>
              <a:rPr lang="en-US" sz="2400" dirty="0">
                <a:solidFill>
                  <a:schemeClr val="accent6"/>
                </a:solidFill>
              </a:rPr>
              <a:t>Employee hiring and firing </a:t>
            </a:r>
          </a:p>
          <a:p>
            <a:pPr>
              <a:lnSpc>
                <a:spcPct val="100000"/>
              </a:lnSpc>
              <a:spcBef>
                <a:spcPts val="0"/>
              </a:spcBef>
              <a:spcAft>
                <a:spcPts val="800"/>
              </a:spcAft>
            </a:pPr>
            <a:endParaRPr lang="en-US" sz="2133" dirty="0">
              <a:solidFill>
                <a:schemeClr val="accent6"/>
              </a:solidFill>
            </a:endParaRPr>
          </a:p>
          <a:p>
            <a:pPr marL="0" indent="0">
              <a:lnSpc>
                <a:spcPct val="100000"/>
              </a:lnSpc>
              <a:spcBef>
                <a:spcPts val="0"/>
              </a:spcBef>
              <a:spcAft>
                <a:spcPts val="800"/>
              </a:spcAft>
              <a:buNone/>
            </a:pPr>
            <a:r>
              <a:rPr lang="en-US" sz="2400" b="1" i="1" dirty="0">
                <a:solidFill>
                  <a:srgbClr val="336699"/>
                </a:solidFill>
              </a:rPr>
              <a:t>Starts at $49/month</a:t>
            </a:r>
          </a:p>
        </p:txBody>
      </p:sp>
      <p:sp>
        <p:nvSpPr>
          <p:cNvPr id="9" name="Rectangle 8"/>
          <p:cNvSpPr/>
          <p:nvPr/>
        </p:nvSpPr>
        <p:spPr>
          <a:xfrm>
            <a:off x="6122558" y="6176478"/>
            <a:ext cx="5868908" cy="492635"/>
          </a:xfrm>
          <a:prstGeom prst="rect">
            <a:avLst/>
          </a:prstGeom>
        </p:spPr>
        <p:txBody>
          <a:bodyPr wrap="square" lIns="0" tIns="0" rIns="0" bIns="0">
            <a:spAutoFit/>
          </a:bodyPr>
          <a:lstStyle/>
          <a:p>
            <a:r>
              <a:rPr lang="en-US" sz="1067" dirty="0">
                <a:solidFill>
                  <a:srgbClr val="000000"/>
                </a:solidFill>
              </a:rPr>
              <a:t>Exclusions and limitations apply. Services and benefits vary by state/province. See www.legalshield.com/business/plans-and-pricing and select your state/province for specifics.  </a:t>
            </a:r>
          </a:p>
          <a:p>
            <a:r>
              <a:rPr lang="en-US" sz="1067" dirty="0">
                <a:solidFill>
                  <a:srgbClr val="000000"/>
                </a:solidFill>
              </a:rPr>
              <a:t>Please review plan details for complete terms, conditions and exclusions before purchase.</a:t>
            </a:r>
            <a:endParaRPr lang="en-US" sz="1067" dirty="0">
              <a:solidFill>
                <a:srgbClr val="000000"/>
              </a:solidFill>
              <a:latin typeface="Arial"/>
              <a:cs typeface="Arial"/>
            </a:endParaRPr>
          </a:p>
        </p:txBody>
      </p:sp>
      <p:pic>
        <p:nvPicPr>
          <p:cNvPr id="1026" name="Picture 2" descr="Z:\personal\Images\business woman.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420" y="611163"/>
            <a:ext cx="5679299" cy="623499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sz="1867" dirty="0">
                <a:solidFill>
                  <a:schemeClr val="bg1"/>
                </a:solidFill>
              </a:rPr>
              <a:t>Small business plans</a:t>
            </a:r>
          </a:p>
        </p:txBody>
      </p:sp>
    </p:spTree>
    <p:extLst>
      <p:ext uri="{BB962C8B-B14F-4D97-AF65-F5344CB8AC3E}">
        <p14:creationId xmlns:p14="http://schemas.microsoft.com/office/powerpoint/2010/main" val="122765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4778" y="762000"/>
            <a:ext cx="6249609" cy="5715000"/>
          </a:xfrm>
        </p:spPr>
        <p:txBody>
          <a:bodyPr anchor="ctr"/>
          <a:lstStyle/>
          <a:p>
            <a:pPr>
              <a:lnSpc>
                <a:spcPct val="85000"/>
              </a:lnSpc>
              <a:spcBef>
                <a:spcPts val="0"/>
              </a:spcBef>
              <a:spcAft>
                <a:spcPts val="1200"/>
              </a:spcAft>
            </a:pPr>
            <a:r>
              <a:rPr lang="en-US" sz="2400" dirty="0"/>
              <a:t>Proprietary system of dedicated law firms</a:t>
            </a:r>
          </a:p>
          <a:p>
            <a:pPr>
              <a:lnSpc>
                <a:spcPct val="85000"/>
              </a:lnSpc>
              <a:spcBef>
                <a:spcPts val="0"/>
              </a:spcBef>
              <a:spcAft>
                <a:spcPts val="1200"/>
              </a:spcAft>
            </a:pPr>
            <a:r>
              <a:rPr lang="en-US" sz="2400" dirty="0"/>
              <a:t>Quality Assurance</a:t>
            </a:r>
          </a:p>
          <a:p>
            <a:pPr>
              <a:lnSpc>
                <a:spcPct val="85000"/>
              </a:lnSpc>
              <a:spcBef>
                <a:spcPts val="0"/>
              </a:spcBef>
              <a:spcAft>
                <a:spcPts val="1200"/>
              </a:spcAft>
            </a:pPr>
            <a:r>
              <a:rPr lang="en-US" sz="2400" dirty="0"/>
              <a:t>Service level monitoring of law firm performance</a:t>
            </a:r>
          </a:p>
          <a:p>
            <a:pPr>
              <a:lnSpc>
                <a:spcPct val="85000"/>
              </a:lnSpc>
              <a:spcBef>
                <a:spcPts val="0"/>
              </a:spcBef>
              <a:spcAft>
                <a:spcPts val="1200"/>
              </a:spcAft>
            </a:pPr>
            <a:r>
              <a:rPr lang="en-US" sz="2400" dirty="0"/>
              <a:t>24/7 emergency hotline for covered legal issues</a:t>
            </a:r>
          </a:p>
          <a:p>
            <a:pPr>
              <a:lnSpc>
                <a:spcPct val="85000"/>
              </a:lnSpc>
              <a:spcBef>
                <a:spcPts val="0"/>
              </a:spcBef>
              <a:spcAft>
                <a:spcPts val="1200"/>
              </a:spcAft>
            </a:pPr>
            <a:r>
              <a:rPr lang="en-US" sz="2400" dirty="0"/>
              <a:t>Identity theft services conducted by licensed private investigators</a:t>
            </a:r>
          </a:p>
          <a:p>
            <a:pPr>
              <a:lnSpc>
                <a:spcPct val="85000"/>
              </a:lnSpc>
              <a:spcBef>
                <a:spcPts val="0"/>
              </a:spcBef>
              <a:spcAft>
                <a:spcPts val="1200"/>
              </a:spcAft>
            </a:pPr>
            <a:r>
              <a:rPr lang="en-US" sz="2400" dirty="0"/>
              <a:t>Easy access via mobile </a:t>
            </a:r>
            <a:r>
              <a:rPr lang="en-US" sz="2400" dirty="0" smtClean="0"/>
              <a:t>app</a:t>
            </a:r>
            <a:endParaRPr lang="en-US" sz="2400" dirty="0"/>
          </a:p>
        </p:txBody>
      </p:sp>
      <p:sp>
        <p:nvSpPr>
          <p:cNvPr id="4" name="Title 1"/>
          <p:cNvSpPr txBox="1">
            <a:spLocks/>
          </p:cNvSpPr>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sz="1867" dirty="0">
                <a:solidFill>
                  <a:schemeClr val="bg1"/>
                </a:solidFill>
              </a:rPr>
              <a:t>Definitively different</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376" b="27453"/>
          <a:stretch/>
        </p:blipFill>
        <p:spPr>
          <a:xfrm>
            <a:off x="-14343" y="708811"/>
            <a:ext cx="5367876" cy="6149189"/>
          </a:xfrm>
          <a:prstGeom prst="rect">
            <a:avLst/>
          </a:prstGeom>
        </p:spPr>
      </p:pic>
    </p:spTree>
    <p:extLst>
      <p:ext uri="{BB962C8B-B14F-4D97-AF65-F5344CB8AC3E}">
        <p14:creationId xmlns:p14="http://schemas.microsoft.com/office/powerpoint/2010/main" val="69977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886645" y="609600"/>
            <a:ext cx="5223316" cy="5196839"/>
          </a:xfrm>
        </p:spPr>
        <p:txBody>
          <a:bodyPr anchor="ctr"/>
          <a:lstStyle/>
          <a:p>
            <a:pPr>
              <a:lnSpc>
                <a:spcPct val="85000"/>
              </a:lnSpc>
              <a:spcBef>
                <a:spcPts val="0"/>
              </a:spcBef>
              <a:spcAft>
                <a:spcPts val="1200"/>
              </a:spcAft>
            </a:pPr>
            <a:r>
              <a:rPr lang="en-US" sz="2400" dirty="0"/>
              <a:t>Nearly </a:t>
            </a:r>
            <a:r>
              <a:rPr lang="en-US" sz="2400" dirty="0">
                <a:solidFill>
                  <a:srgbClr val="E6942C"/>
                </a:solidFill>
              </a:rPr>
              <a:t>90%</a:t>
            </a:r>
            <a:r>
              <a:rPr lang="en-US" sz="2400" dirty="0"/>
              <a:t> of North Americans say they </a:t>
            </a:r>
            <a:r>
              <a:rPr lang="en-US" sz="2400" dirty="0">
                <a:solidFill>
                  <a:srgbClr val="E6942C"/>
                </a:solidFill>
              </a:rPr>
              <a:t>do not have any form of legal insurance </a:t>
            </a:r>
            <a:r>
              <a:rPr lang="en-US" sz="2400" dirty="0"/>
              <a:t>or legal protection service</a:t>
            </a:r>
          </a:p>
          <a:p>
            <a:pPr>
              <a:lnSpc>
                <a:spcPct val="85000"/>
              </a:lnSpc>
              <a:spcBef>
                <a:spcPts val="0"/>
              </a:spcBef>
              <a:spcAft>
                <a:spcPts val="1200"/>
              </a:spcAft>
            </a:pPr>
            <a:r>
              <a:rPr lang="en-US" sz="2400" dirty="0"/>
              <a:t>More than </a:t>
            </a:r>
            <a:r>
              <a:rPr lang="en-US" sz="2400" dirty="0">
                <a:solidFill>
                  <a:srgbClr val="E6942C"/>
                </a:solidFill>
              </a:rPr>
              <a:t>60%</a:t>
            </a:r>
            <a:r>
              <a:rPr lang="en-US" sz="2400" dirty="0"/>
              <a:t> reported they would be </a:t>
            </a:r>
            <a:r>
              <a:rPr lang="en-US" sz="2400" dirty="0">
                <a:solidFill>
                  <a:srgbClr val="E6942C"/>
                </a:solidFill>
              </a:rPr>
              <a:t>interested in purchasing</a:t>
            </a:r>
            <a:r>
              <a:rPr lang="en-US" sz="2400" dirty="0"/>
              <a:t> legal protection</a:t>
            </a:r>
          </a:p>
          <a:p>
            <a:pPr>
              <a:lnSpc>
                <a:spcPct val="85000"/>
              </a:lnSpc>
              <a:spcBef>
                <a:spcPts val="0"/>
              </a:spcBef>
              <a:spcAft>
                <a:spcPts val="1200"/>
              </a:spcAft>
            </a:pPr>
            <a:r>
              <a:rPr lang="en-US" sz="2400" dirty="0"/>
              <a:t>Identity theft is repeatedly </a:t>
            </a:r>
            <a:r>
              <a:rPr lang="en-US" sz="2400" dirty="0">
                <a:solidFill>
                  <a:srgbClr val="E6942C"/>
                </a:solidFill>
              </a:rPr>
              <a:t>the #1 consumer complaint</a:t>
            </a:r>
            <a:r>
              <a:rPr lang="en-US" sz="2400" dirty="0"/>
              <a:t> category in North </a:t>
            </a:r>
            <a:r>
              <a:rPr lang="en-US" sz="2400" dirty="0" smtClean="0"/>
              <a:t>America</a:t>
            </a:r>
            <a:endParaRPr lang="en-US" sz="2400" dirty="0">
              <a:solidFill>
                <a:srgbClr val="E6942C"/>
              </a:solidFill>
            </a:endParaRPr>
          </a:p>
        </p:txBody>
      </p:sp>
      <p:sp>
        <p:nvSpPr>
          <p:cNvPr id="8" name="TextBox 7"/>
          <p:cNvSpPr txBox="1"/>
          <p:nvPr/>
        </p:nvSpPr>
        <p:spPr>
          <a:xfrm>
            <a:off x="6074720" y="5769578"/>
            <a:ext cx="5814888" cy="966502"/>
          </a:xfrm>
          <a:prstGeom prst="rect">
            <a:avLst/>
          </a:prstGeom>
          <a:noFill/>
        </p:spPr>
        <p:txBody>
          <a:bodyPr wrap="square" lIns="0" tIns="0" rIns="0" bIns="0" rtlCol="0">
            <a:noAutofit/>
          </a:bodyPr>
          <a:lstStyle/>
          <a:p>
            <a:r>
              <a:rPr lang="en-US" sz="1200" i="1" dirty="0">
                <a:solidFill>
                  <a:schemeClr val="accent6"/>
                </a:solidFill>
                <a:latin typeface="Arial"/>
                <a:cs typeface="Arial"/>
              </a:rPr>
              <a:t>Legal Source: The Legal Needs of American Families. A Research Study Conducted by Decision Analyst, Inc. Commissioned by LegalShield</a:t>
            </a:r>
          </a:p>
          <a:p>
            <a:endParaRPr lang="en-US" sz="533" i="1" dirty="0">
              <a:solidFill>
                <a:schemeClr val="accent6"/>
              </a:solidFill>
              <a:latin typeface="Arial"/>
              <a:cs typeface="Arial"/>
            </a:endParaRPr>
          </a:p>
          <a:p>
            <a:r>
              <a:rPr lang="en-US" sz="1200" i="1" dirty="0">
                <a:solidFill>
                  <a:schemeClr val="accent6"/>
                </a:solidFill>
                <a:latin typeface="Arial"/>
                <a:cs typeface="Arial"/>
              </a:rPr>
              <a:t>ID Theft source: </a:t>
            </a:r>
            <a:r>
              <a:rPr lang="en-US" sz="1200" i="1" dirty="0">
                <a:solidFill>
                  <a:schemeClr val="accent6"/>
                </a:solidFill>
              </a:rPr>
              <a:t>CNN Money. “Identity Fraud Hits New Victim Every Two Seconds.” Ellis, Blake. 2014. (http://money.cnn.com/2014/02/06/pf/identity-fraud/)</a:t>
            </a:r>
            <a:endParaRPr lang="en-US" sz="1200" i="1" dirty="0">
              <a:solidFill>
                <a:schemeClr val="accent6"/>
              </a:solidFill>
              <a:latin typeface="Arial"/>
              <a:cs typeface="Arial"/>
            </a:endParaRPr>
          </a:p>
        </p:txBody>
      </p:sp>
      <p:sp>
        <p:nvSpPr>
          <p:cNvPr id="10"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a:fld id="{88C02A3A-A74E-4567-BAFE-5219AB7951A7}" type="slidenum">
              <a:rPr lang="en-US" sz="1200">
                <a:solidFill>
                  <a:prstClr val="white"/>
                </a:solidFill>
                <a:latin typeface="Arial"/>
                <a:cs typeface="Arial"/>
              </a:rPr>
              <a:pPr algn="l"/>
              <a:t>13</a:t>
            </a:fld>
            <a:endParaRPr lang="en-US" sz="1200" dirty="0">
              <a:solidFill>
                <a:prstClr val="white"/>
              </a:solidFill>
              <a:latin typeface="Arial"/>
              <a:cs typeface="Arial"/>
            </a:endParaRPr>
          </a:p>
        </p:txBody>
      </p:sp>
      <p:sp>
        <p:nvSpPr>
          <p:cNvPr id="15" name="Title 1"/>
          <p:cNvSpPr txBox="1">
            <a:spLocks noGrp="1"/>
          </p:cNvSpPr>
          <p:nvPr>
            <p:ph type="title"/>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dirty="0">
                <a:solidFill>
                  <a:schemeClr val="bg1"/>
                </a:solidFill>
              </a:rPr>
              <a:t>The need</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5934"/>
            <a:ext cx="5786967" cy="625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27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0480" y="609600"/>
            <a:ext cx="5213715" cy="5448300"/>
          </a:xfrm>
        </p:spPr>
        <p:txBody>
          <a:bodyPr anchor="ctr"/>
          <a:lstStyle/>
          <a:p>
            <a:pPr marL="301752" indent="-301752">
              <a:lnSpc>
                <a:spcPct val="85000"/>
              </a:lnSpc>
              <a:spcBef>
                <a:spcPts val="0"/>
              </a:spcBef>
              <a:spcAft>
                <a:spcPts val="1200"/>
              </a:spcAft>
              <a:buFont typeface="Arial" panose="020B0604020202020204" pitchFamily="34" charset="0"/>
              <a:buChar char="•"/>
            </a:pPr>
            <a:r>
              <a:rPr lang="en-US" sz="2400" dirty="0">
                <a:solidFill>
                  <a:prstClr val="black"/>
                </a:solidFill>
                <a:cs typeface="Arial"/>
              </a:rPr>
              <a:t>Producers must hold an active insurance license </a:t>
            </a:r>
          </a:p>
          <a:p>
            <a:pPr marL="301752" indent="-301752">
              <a:lnSpc>
                <a:spcPct val="85000"/>
              </a:lnSpc>
              <a:spcBef>
                <a:spcPts val="0"/>
              </a:spcBef>
              <a:spcAft>
                <a:spcPts val="1200"/>
              </a:spcAft>
            </a:pPr>
            <a:r>
              <a:rPr lang="en-US" sz="2400" dirty="0">
                <a:solidFill>
                  <a:prstClr val="black"/>
                </a:solidFill>
                <a:cs typeface="Arial"/>
              </a:rPr>
              <a:t>Cover a minimum of 500 lives*</a:t>
            </a:r>
          </a:p>
          <a:p>
            <a:pPr marL="301752" indent="-301752">
              <a:lnSpc>
                <a:spcPct val="85000"/>
              </a:lnSpc>
              <a:spcBef>
                <a:spcPts val="0"/>
              </a:spcBef>
              <a:spcAft>
                <a:spcPts val="1200"/>
              </a:spcAft>
            </a:pPr>
            <a:r>
              <a:rPr lang="en-US" sz="2400" dirty="0">
                <a:solidFill>
                  <a:prstClr val="black"/>
                </a:solidFill>
                <a:cs typeface="Arial"/>
              </a:rPr>
              <a:t>Selling Agent must be licensed to sell LegalShield </a:t>
            </a:r>
            <a:r>
              <a:rPr lang="en-US" sz="2400" dirty="0"/>
              <a:t>in the state or province where the benefit or plan is sold if </a:t>
            </a:r>
            <a:r>
              <a:rPr lang="en-US" sz="2400" dirty="0" smtClean="0"/>
              <a:t>required</a:t>
            </a:r>
            <a:endParaRPr lang="en-US" sz="2400" dirty="0"/>
          </a:p>
        </p:txBody>
      </p:sp>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sz="1867" dirty="0">
                <a:solidFill>
                  <a:schemeClr val="bg1"/>
                </a:solidFill>
              </a:rPr>
              <a:t>Legalshield broker contract requirements</a:t>
            </a:r>
          </a:p>
        </p:txBody>
      </p:sp>
      <p:pic>
        <p:nvPicPr>
          <p:cNvPr id="6" name="Picture 5" descr="iStock_000026275575_XXXLarge.jpg"/>
          <p:cNvPicPr>
            <a:picLocks noChangeAspect="1"/>
          </p:cNvPicPr>
          <p:nvPr/>
        </p:nvPicPr>
        <p:blipFill rotWithShape="1">
          <a:blip r:embed="rId3">
            <a:extLst>
              <a:ext uri="{28A0092B-C50C-407E-A947-70E740481C1C}">
                <a14:useLocalDpi xmlns:a14="http://schemas.microsoft.com/office/drawing/2010/main" val="0"/>
              </a:ext>
            </a:extLst>
          </a:blip>
          <a:srcRect l="-5969" r="5969" b="25655"/>
          <a:stretch/>
        </p:blipFill>
        <p:spPr>
          <a:xfrm>
            <a:off x="-220133" y="609600"/>
            <a:ext cx="5557520" cy="6278880"/>
          </a:xfrm>
          <a:prstGeom prst="rect">
            <a:avLst/>
          </a:prstGeom>
        </p:spPr>
      </p:pic>
      <p:sp>
        <p:nvSpPr>
          <p:cNvPr id="5" name="Content Placeholder 2"/>
          <p:cNvSpPr txBox="1">
            <a:spLocks/>
          </p:cNvSpPr>
          <p:nvPr/>
        </p:nvSpPr>
        <p:spPr>
          <a:xfrm>
            <a:off x="6040480" y="6028757"/>
            <a:ext cx="5213715" cy="1057844"/>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00000"/>
              </a:lnSpc>
              <a:spcBef>
                <a:spcPts val="0"/>
              </a:spcBef>
              <a:buFont typeface="Arial"/>
              <a:buNone/>
            </a:pPr>
            <a:r>
              <a:rPr lang="en-US" sz="1600" smtClean="0">
                <a:solidFill>
                  <a:prstClr val="black"/>
                </a:solidFill>
                <a:cs typeface="Arial"/>
              </a:rPr>
              <a:t>*</a:t>
            </a:r>
            <a:r>
              <a:rPr lang="en-US" sz="1600" i="1" dirty="0" smtClean="0">
                <a:solidFill>
                  <a:prstClr val="black"/>
                </a:solidFill>
                <a:cs typeface="Arial"/>
              </a:rPr>
              <a:t>For Brokers with less than 500 lives, please see the </a:t>
            </a:r>
            <a:r>
              <a:rPr lang="en-US" sz="1600" i="1" u="sng" dirty="0" smtClean="0">
                <a:solidFill>
                  <a:schemeClr val="accent1">
                    <a:lumMod val="60000"/>
                    <a:lumOff val="40000"/>
                  </a:schemeClr>
                </a:solidFill>
                <a:cs typeface="Arial"/>
              </a:rPr>
              <a:t>Commission Sales</a:t>
            </a:r>
            <a:r>
              <a:rPr lang="en-US" sz="1600" i="1" dirty="0" smtClean="0">
                <a:solidFill>
                  <a:prstClr val="black"/>
                </a:solidFill>
                <a:cs typeface="Arial"/>
              </a:rPr>
              <a:t> compensation plan</a:t>
            </a:r>
            <a:endParaRPr lang="en-US" sz="1600" i="1" dirty="0">
              <a:solidFill>
                <a:prstClr val="black"/>
              </a:solidFill>
              <a:cs typeface="Arial"/>
            </a:endParaRPr>
          </a:p>
        </p:txBody>
      </p:sp>
    </p:spTree>
    <p:extLst>
      <p:ext uri="{BB962C8B-B14F-4D97-AF65-F5344CB8AC3E}">
        <p14:creationId xmlns:p14="http://schemas.microsoft.com/office/powerpoint/2010/main" val="115884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a:r>
              <a:rPr lang="en-US" sz="1867" dirty="0">
                <a:solidFill>
                  <a:prstClr val="white"/>
                </a:solidFill>
              </a:rPr>
              <a:t>Level compensation plan 16%</a:t>
            </a:r>
          </a:p>
        </p:txBody>
      </p:sp>
      <p:sp>
        <p:nvSpPr>
          <p:cNvPr id="5" name="Rectangle 2"/>
          <p:cNvSpPr>
            <a:spLocks noChangeArrowheads="1"/>
          </p:cNvSpPr>
          <p:nvPr/>
        </p:nvSpPr>
        <p:spPr bwMode="auto">
          <a:xfrm>
            <a:off x="631634" y="5650260"/>
            <a:ext cx="11325657" cy="94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40" eaLnBrk="0" hangingPunct="0"/>
            <a:r>
              <a:rPr lang="en-US" altLang="en-US" sz="1333" i="1" dirty="0">
                <a:solidFill>
                  <a:srgbClr val="000000"/>
                </a:solidFill>
                <a:latin typeface="Arial" panose="020B0604020202020204" pitchFamily="34" charset="0"/>
                <a:ea typeface="Calibri" panose="020F0502020204030204" pitchFamily="34" charset="0"/>
                <a:cs typeface="Arial" panose="020B0604020202020204" pitchFamily="34" charset="0"/>
              </a:rPr>
              <a:t>First year and renewal commissions represented.  First year commissions are paid as a percentage of the membership fee, ranging from 12% to 16%. This program provides an additional 2.6% to 3.4% bonus commission for reaching 1,000 active members and maintaining at least 750 active members at all times. In the level compensation plan, renewals are paid at the same rate as in the first year.</a:t>
            </a:r>
            <a:endParaRPr lang="en-US" altLang="en-US" sz="1333" i="1" dirty="0">
              <a:solidFill>
                <a:srgbClr val="818285"/>
              </a:solidFill>
              <a:latin typeface="Arial" panose="020B0604020202020204" pitchFamily="34" charset="0"/>
              <a:cs typeface="Arial" panose="020B0604020202020204" pitchFamily="34" charset="0"/>
            </a:endParaRPr>
          </a:p>
          <a:p>
            <a:pPr defTabSz="1219140" eaLnBrk="0" hangingPunct="0"/>
            <a:r>
              <a:rPr lang="en-US" altLang="en-US" sz="1333" i="1" dirty="0">
                <a:solidFill>
                  <a:srgbClr val="000000"/>
                </a:solidFill>
                <a:latin typeface="Arial" panose="020B0604020202020204" pitchFamily="34" charset="0"/>
                <a:ea typeface="Calibri" panose="020F0502020204030204" pitchFamily="34" charset="0"/>
                <a:cs typeface="Arial" panose="020B0604020202020204" pitchFamily="34" charset="0"/>
              </a:rPr>
              <a:t>*Reach 1000 active members and maintain a minimum of 750 active members.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853998"/>
            <a:ext cx="10058400" cy="461660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853998"/>
            <a:ext cx="10058400" cy="461660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1" y="853998"/>
            <a:ext cx="10058398" cy="461660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1" y="853999"/>
            <a:ext cx="10058398" cy="4616603"/>
          </a:xfrm>
          <a:prstGeom prst="rect">
            <a:avLst/>
          </a:prstGeom>
        </p:spPr>
      </p:pic>
    </p:spTree>
    <p:extLst>
      <p:ext uri="{BB962C8B-B14F-4D97-AF65-F5344CB8AC3E}">
        <p14:creationId xmlns:p14="http://schemas.microsoft.com/office/powerpoint/2010/main" val="76298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a:r>
              <a:rPr lang="en-US" sz="1867" dirty="0">
                <a:solidFill>
                  <a:prstClr val="white"/>
                </a:solidFill>
              </a:rPr>
              <a:t>Advanced compensation plan 48%</a:t>
            </a:r>
          </a:p>
        </p:txBody>
      </p:sp>
      <p:sp>
        <p:nvSpPr>
          <p:cNvPr id="7" name="Rectangle 1"/>
          <p:cNvSpPr>
            <a:spLocks noChangeArrowheads="1"/>
          </p:cNvSpPr>
          <p:nvPr/>
        </p:nvSpPr>
        <p:spPr bwMode="auto">
          <a:xfrm>
            <a:off x="646323" y="5845813"/>
            <a:ext cx="10847224" cy="94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40"/>
            <a:r>
              <a:rPr lang="en-US" altLang="en-US" sz="1333" i="1" dirty="0">
                <a:solidFill>
                  <a:srgbClr val="000000"/>
                </a:solidFill>
                <a:ea typeface="Calibri" panose="020F0502020204030204" pitchFamily="34" charset="0"/>
                <a:cs typeface="Arial" panose="020B0604020202020204" pitchFamily="34" charset="0"/>
              </a:rPr>
              <a:t>LegalShield gives brokers and agents the option to earn advanced commissions the </a:t>
            </a:r>
            <a:r>
              <a:rPr lang="en-US" altLang="en-US" sz="1333" b="1" i="1" dirty="0">
                <a:solidFill>
                  <a:srgbClr val="000000"/>
                </a:solidFill>
                <a:ea typeface="Calibri" panose="020F0502020204030204" pitchFamily="34" charset="0"/>
                <a:cs typeface="Arial" panose="020B0604020202020204" pitchFamily="34" charset="0"/>
              </a:rPr>
              <a:t>first year of the agreement. </a:t>
            </a:r>
            <a:r>
              <a:rPr lang="en-US" altLang="en-US" sz="1333" i="1" dirty="0">
                <a:solidFill>
                  <a:srgbClr val="000000"/>
                </a:solidFill>
                <a:ea typeface="Calibri" panose="020F0502020204030204" pitchFamily="34" charset="0"/>
                <a:cs typeface="Arial" panose="020B0604020202020204" pitchFamily="34" charset="0"/>
              </a:rPr>
              <a:t>This program provides higher first-year commissions to offset introductory costs and provide incentives for producers.  LegalShield also provides the opportunity for the broker or agent to appoint other brokers/agents and earn production bonuses.</a:t>
            </a:r>
            <a:endParaRPr lang="en-US" altLang="en-US" sz="1333" i="1" dirty="0">
              <a:solidFill>
                <a:srgbClr val="818285"/>
              </a:solidFill>
              <a:cs typeface="Arial" panose="020B0604020202020204" pitchFamily="34" charset="0"/>
            </a:endParaRPr>
          </a:p>
          <a:p>
            <a:pPr defTabSz="1219140"/>
            <a:r>
              <a:rPr lang="en-US" altLang="en-US" sz="1333" i="1" dirty="0">
                <a:solidFill>
                  <a:srgbClr val="818285"/>
                </a:solidFill>
                <a:ea typeface="Calibri" panose="020F0502020204030204" pitchFamily="34" charset="0"/>
                <a:cs typeface="Arial" panose="020B0604020202020204" pitchFamily="34" charset="0"/>
              </a:rPr>
              <a:t>Renewal commissions are variable based on overall member retention rates.</a:t>
            </a:r>
            <a:endParaRPr lang="en-US" altLang="en-US" sz="1333" i="1" dirty="0">
              <a:solidFill>
                <a:srgbClr val="818285"/>
              </a:solidFill>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905916"/>
            <a:ext cx="10058398" cy="466516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1" y="905917"/>
            <a:ext cx="10058398" cy="466516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2" y="905917"/>
            <a:ext cx="10058396" cy="4665167"/>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2" y="905917"/>
            <a:ext cx="10058396" cy="466516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3" y="905917"/>
            <a:ext cx="10058394" cy="4665166"/>
          </a:xfrm>
          <a:prstGeom prst="rect">
            <a:avLst/>
          </a:prstGeom>
        </p:spPr>
      </p:pic>
    </p:spTree>
    <p:extLst>
      <p:ext uri="{BB962C8B-B14F-4D97-AF65-F5344CB8AC3E}">
        <p14:creationId xmlns:p14="http://schemas.microsoft.com/office/powerpoint/2010/main" val="200514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fontAlgn="base">
              <a:spcAft>
                <a:spcPct val="0"/>
              </a:spcAft>
            </a:pPr>
            <a:r>
              <a:rPr lang="en-US" sz="1867" spc="160" dirty="0">
                <a:solidFill>
                  <a:prstClr val="white"/>
                </a:solidFill>
              </a:rPr>
              <a:t>Advanced compensation plan Case study</a:t>
            </a:r>
          </a:p>
        </p:txBody>
      </p:sp>
      <p:sp>
        <p:nvSpPr>
          <p:cNvPr id="7" name="Rectangle 1"/>
          <p:cNvSpPr>
            <a:spLocks noChangeArrowheads="1"/>
          </p:cNvSpPr>
          <p:nvPr/>
        </p:nvSpPr>
        <p:spPr bwMode="auto">
          <a:xfrm>
            <a:off x="646323" y="6050932"/>
            <a:ext cx="10847224" cy="53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40" fontAlgn="base">
              <a:spcBef>
                <a:spcPct val="0"/>
              </a:spcBef>
              <a:spcAft>
                <a:spcPct val="0"/>
              </a:spcAft>
            </a:pPr>
            <a:r>
              <a:rPr lang="en-US" altLang="en-US" sz="1333" i="1" dirty="0">
                <a:solidFill>
                  <a:srgbClr val="000000"/>
                </a:solidFill>
                <a:ea typeface="Calibri" panose="020F0502020204030204" pitchFamily="34" charset="0"/>
                <a:cs typeface="Arial" panose="020B0604020202020204" pitchFamily="34" charset="0"/>
              </a:rPr>
              <a:t>Illustrative example only. LegalShield gives brokers and agents the option to earn advanced commissions the </a:t>
            </a:r>
            <a:r>
              <a:rPr lang="en-US" altLang="en-US" sz="1333" b="1" i="1" dirty="0">
                <a:solidFill>
                  <a:srgbClr val="000000"/>
                </a:solidFill>
                <a:ea typeface="Calibri" panose="020F0502020204030204" pitchFamily="34" charset="0"/>
                <a:cs typeface="Arial" panose="020B0604020202020204" pitchFamily="34" charset="0"/>
              </a:rPr>
              <a:t>first year of the agreement. </a:t>
            </a:r>
            <a:r>
              <a:rPr lang="en-US" altLang="en-US" sz="1333" i="1" dirty="0">
                <a:solidFill>
                  <a:srgbClr val="000000"/>
                </a:solidFill>
                <a:ea typeface="Calibri" panose="020F0502020204030204" pitchFamily="34" charset="0"/>
                <a:cs typeface="Arial" panose="020B0604020202020204" pitchFamily="34" charset="0"/>
              </a:rPr>
              <a:t>This program provides higher first-year commissions to offset introductory costs and provide incentives for producers. </a:t>
            </a:r>
            <a:endParaRPr lang="en-US" altLang="en-US" sz="1333" i="1" dirty="0">
              <a:solidFill>
                <a:srgbClr val="818285"/>
              </a:solidFill>
              <a:ea typeface="ＭＳ Ｐゴシック" charset="0"/>
              <a:cs typeface="Arial" panose="020B0604020202020204" pitchFamily="34" charset="0"/>
            </a:endParaRPr>
          </a:p>
        </p:txBody>
      </p:sp>
      <p:sp>
        <p:nvSpPr>
          <p:cNvPr id="8" name="Rectangle 7"/>
          <p:cNvSpPr/>
          <p:nvPr/>
        </p:nvSpPr>
        <p:spPr>
          <a:xfrm>
            <a:off x="6976534" y="1497440"/>
            <a:ext cx="4792133" cy="3170291"/>
          </a:xfrm>
          <a:prstGeom prst="rect">
            <a:avLst/>
          </a:prstGeom>
        </p:spPr>
        <p:txBody>
          <a:bodyPr wrap="square">
            <a:spAutoFit/>
          </a:bodyPr>
          <a:lstStyle/>
          <a:p>
            <a:pPr defTabSz="1219140" eaLnBrk="0" fontAlgn="base" hangingPunct="0">
              <a:spcBef>
                <a:spcPct val="0"/>
              </a:spcBef>
              <a:spcAft>
                <a:spcPct val="0"/>
              </a:spcAft>
            </a:pPr>
            <a:endParaRPr lang="en-US" alt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defTabSz="1219140" eaLnBrk="0" fontAlgn="base" hangingPunct="0">
              <a:spcBef>
                <a:spcPct val="0"/>
              </a:spcBef>
              <a:spcAft>
                <a:spcPct val="0"/>
              </a:spcAft>
            </a:pPr>
            <a:r>
              <a:rPr lang="en-US" alt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An Agent sells </a:t>
            </a:r>
            <a:r>
              <a:rPr lang="en-US" altLang="en-US" sz="2667" dirty="0">
                <a:solidFill>
                  <a:srgbClr val="D48224"/>
                </a:solidFill>
                <a:latin typeface="Arial"/>
                <a:ea typeface="ＭＳ Ｐゴシック" charset="0"/>
              </a:rPr>
              <a:t>500</a:t>
            </a:r>
            <a:r>
              <a:rPr lang="en-US" alt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Legal + IDShield memberships</a:t>
            </a:r>
          </a:p>
          <a:p>
            <a:pPr defTabSz="1219140" eaLnBrk="0" fontAlgn="base" hangingPunct="0">
              <a:spcBef>
                <a:spcPct val="0"/>
              </a:spcBef>
              <a:spcAft>
                <a:spcPct val="0"/>
              </a:spcAft>
            </a:pPr>
            <a:endParaRPr lang="en-US" alt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defTabSz="1219140" eaLnBrk="0" fontAlgn="base" hangingPunct="0">
              <a:spcBef>
                <a:spcPct val="0"/>
              </a:spcBef>
              <a:spcAft>
                <a:spcPct val="0"/>
              </a:spcAft>
            </a:pPr>
            <a:r>
              <a:rPr lang="en-US" alt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At </a:t>
            </a:r>
            <a:r>
              <a:rPr lang="en-US" altLang="en-US" sz="2667" dirty="0">
                <a:solidFill>
                  <a:srgbClr val="D48224"/>
                </a:solidFill>
                <a:latin typeface="Arial"/>
                <a:ea typeface="ＭＳ Ｐゴシック" charset="0"/>
              </a:rPr>
              <a:t>$</a:t>
            </a:r>
            <a:r>
              <a:rPr lang="en-US" altLang="en-US" sz="2667" dirty="0" smtClean="0">
                <a:solidFill>
                  <a:srgbClr val="D48224"/>
                </a:solidFill>
                <a:latin typeface="Arial"/>
                <a:ea typeface="ＭＳ Ｐゴシック" charset="0"/>
              </a:rPr>
              <a:t>35.95/</a:t>
            </a:r>
            <a:r>
              <a:rPr lang="en-US" altLang="en-US" sz="2667" dirty="0" err="1" smtClean="0">
                <a:solidFill>
                  <a:srgbClr val="D48224"/>
                </a:solidFill>
                <a:latin typeface="Arial"/>
                <a:ea typeface="ＭＳ Ｐゴシック" charset="0"/>
              </a:rPr>
              <a:t>mth</a:t>
            </a:r>
            <a:r>
              <a:rPr lang="en-US" altLang="en-US" sz="2667" dirty="0">
                <a:solidFill>
                  <a:srgbClr val="D48224"/>
                </a:solidFill>
                <a:latin typeface="Arial"/>
                <a:ea typeface="ＭＳ Ｐゴシック" charset="0"/>
              </a:rPr>
              <a:t>,</a:t>
            </a:r>
          </a:p>
          <a:p>
            <a:pPr defTabSz="1219140" eaLnBrk="0" fontAlgn="base" hangingPunct="0">
              <a:spcBef>
                <a:spcPct val="0"/>
              </a:spcBef>
              <a:spcAft>
                <a:spcPct val="0"/>
              </a:spcAft>
            </a:pPr>
            <a:r>
              <a:rPr lang="en-US" alt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defTabSz="1219140" eaLnBrk="0" fontAlgn="base" hangingPunct="0">
              <a:spcBef>
                <a:spcPct val="0"/>
              </a:spcBef>
              <a:spcAft>
                <a:spcPct val="0"/>
              </a:spcAft>
            </a:pPr>
            <a:r>
              <a:rPr lang="en-US" alt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First year commissions would  be </a:t>
            </a:r>
            <a:r>
              <a:rPr lang="en-US" altLang="en-US" sz="2667" dirty="0">
                <a:solidFill>
                  <a:srgbClr val="D48224"/>
                </a:solidFill>
                <a:latin typeface="Arial"/>
                <a:ea typeface="ＭＳ Ｐゴシック" charset="0"/>
              </a:rPr>
              <a:t>$</a:t>
            </a:r>
            <a:r>
              <a:rPr lang="en-US" altLang="en-US" sz="2667" dirty="0" smtClean="0">
                <a:solidFill>
                  <a:srgbClr val="D48224"/>
                </a:solidFill>
                <a:latin typeface="Arial"/>
                <a:ea typeface="ＭＳ Ｐゴシック" charset="0"/>
              </a:rPr>
              <a:t>143,000</a:t>
            </a:r>
            <a:r>
              <a:rPr lang="en-US" altLang="en-US" sz="2667" dirty="0">
                <a:solidFill>
                  <a:srgbClr val="D48224"/>
                </a:solidFill>
                <a:latin typeface="Arial"/>
                <a:ea typeface="ＭＳ Ｐゴシック"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78" y="1794763"/>
            <a:ext cx="5398176" cy="3166344"/>
          </a:xfrm>
          <a:prstGeom prst="rect">
            <a:avLst/>
          </a:prstGeom>
        </p:spPr>
      </p:pic>
    </p:spTree>
    <p:extLst>
      <p:ext uri="{BB962C8B-B14F-4D97-AF65-F5344CB8AC3E}">
        <p14:creationId xmlns:p14="http://schemas.microsoft.com/office/powerpoint/2010/main" val="134850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566" y="-109008"/>
            <a:ext cx="10073581" cy="645584"/>
          </a:xfrm>
        </p:spPr>
        <p:txBody>
          <a:bodyPr/>
          <a:lstStyle/>
          <a:p>
            <a:pPr algn="r"/>
            <a:r>
              <a:rPr lang="en-US" dirty="0" smtClean="0">
                <a:solidFill>
                  <a:schemeClr val="bg1"/>
                </a:solidFill>
              </a:rPr>
              <a:t>Residual Income—advanced commission plan</a:t>
            </a:r>
            <a:endParaRPr lang="en-US" dirty="0">
              <a:solidFill>
                <a:schemeClr val="bg1"/>
              </a:solidFill>
            </a:endParaRPr>
          </a:p>
        </p:txBody>
      </p:sp>
      <p:sp>
        <p:nvSpPr>
          <p:cNvPr id="3" name="Content Placeholder 2"/>
          <p:cNvSpPr>
            <a:spLocks noGrp="1"/>
          </p:cNvSpPr>
          <p:nvPr>
            <p:ph idx="1"/>
          </p:nvPr>
        </p:nvSpPr>
        <p:spPr>
          <a:xfrm>
            <a:off x="783595" y="1258673"/>
            <a:ext cx="6188509" cy="4621265"/>
          </a:xfrm>
        </p:spPr>
        <p:txBody>
          <a:bodyPr/>
          <a:lstStyle/>
          <a:p>
            <a:r>
              <a:rPr lang="en-US" dirty="0" smtClean="0">
                <a:solidFill>
                  <a:schemeClr val="accent6">
                    <a:lumMod val="85000"/>
                    <a:lumOff val="15000"/>
                  </a:schemeClr>
                </a:solidFill>
              </a:rPr>
              <a:t>Rates range from </a:t>
            </a:r>
            <a:r>
              <a:rPr lang="en-US" dirty="0">
                <a:solidFill>
                  <a:srgbClr val="D48224"/>
                </a:solidFill>
              </a:rPr>
              <a:t>2.3% to 21.26% </a:t>
            </a:r>
          </a:p>
          <a:p>
            <a:r>
              <a:rPr lang="en-US" dirty="0" smtClean="0">
                <a:solidFill>
                  <a:schemeClr val="accent6">
                    <a:lumMod val="85000"/>
                    <a:lumOff val="15000"/>
                  </a:schemeClr>
                </a:solidFill>
              </a:rPr>
              <a:t>Earned after first </a:t>
            </a:r>
            <a:r>
              <a:rPr lang="en-US" dirty="0">
                <a:solidFill>
                  <a:srgbClr val="D48224"/>
                </a:solidFill>
              </a:rPr>
              <a:t>12 months</a:t>
            </a:r>
            <a:r>
              <a:rPr lang="en-US" dirty="0" smtClean="0">
                <a:solidFill>
                  <a:schemeClr val="accent6">
                    <a:lumMod val="85000"/>
                    <a:lumOff val="15000"/>
                  </a:schemeClr>
                </a:solidFill>
              </a:rPr>
              <a:t> of membership</a:t>
            </a:r>
          </a:p>
          <a:p>
            <a:r>
              <a:rPr lang="en-US" dirty="0" smtClean="0">
                <a:solidFill>
                  <a:schemeClr val="accent6">
                    <a:lumMod val="85000"/>
                    <a:lumOff val="15000"/>
                  </a:schemeClr>
                </a:solidFill>
              </a:rPr>
              <a:t>Varies based on </a:t>
            </a:r>
            <a:r>
              <a:rPr lang="en-US" dirty="0">
                <a:solidFill>
                  <a:srgbClr val="D48224"/>
                </a:solidFill>
              </a:rPr>
              <a:t>C</a:t>
            </a:r>
            <a:r>
              <a:rPr lang="en-US" dirty="0" smtClean="0">
                <a:solidFill>
                  <a:srgbClr val="D48224"/>
                </a:solidFill>
              </a:rPr>
              <a:t>ommission </a:t>
            </a:r>
            <a:r>
              <a:rPr lang="en-US" dirty="0">
                <a:solidFill>
                  <a:srgbClr val="D48224"/>
                </a:solidFill>
              </a:rPr>
              <a:t>L</a:t>
            </a:r>
            <a:r>
              <a:rPr lang="en-US" dirty="0" smtClean="0">
                <a:solidFill>
                  <a:srgbClr val="D48224"/>
                </a:solidFill>
              </a:rPr>
              <a:t>evel</a:t>
            </a:r>
            <a:r>
              <a:rPr lang="en-US" dirty="0" smtClean="0">
                <a:solidFill>
                  <a:srgbClr val="E2792C"/>
                </a:solidFill>
              </a:rPr>
              <a:t> </a:t>
            </a:r>
            <a:br>
              <a:rPr lang="en-US" dirty="0" smtClean="0">
                <a:solidFill>
                  <a:srgbClr val="E2792C"/>
                </a:solidFill>
              </a:rPr>
            </a:br>
            <a:r>
              <a:rPr lang="en-US" dirty="0" smtClean="0">
                <a:solidFill>
                  <a:schemeClr val="accent6">
                    <a:lumMod val="85000"/>
                    <a:lumOff val="15000"/>
                  </a:schemeClr>
                </a:solidFill>
              </a:rPr>
              <a:t>at time of sale and </a:t>
            </a:r>
            <a:r>
              <a:rPr lang="en-US" dirty="0" smtClean="0">
                <a:solidFill>
                  <a:srgbClr val="D48224"/>
                </a:solidFill>
              </a:rPr>
              <a:t>Monthly Retention Rat</a:t>
            </a:r>
            <a:r>
              <a:rPr lang="en-US" dirty="0" smtClean="0">
                <a:solidFill>
                  <a:srgbClr val="E2792C"/>
                </a:solidFill>
              </a:rPr>
              <a:t>e </a:t>
            </a:r>
            <a:r>
              <a:rPr lang="en-US" dirty="0" smtClean="0">
                <a:solidFill>
                  <a:schemeClr val="accent6">
                    <a:lumMod val="85000"/>
                    <a:lumOff val="15000"/>
                  </a:schemeClr>
                </a:solidFill>
              </a:rPr>
              <a:t>of all memberships sold in that calendar month</a:t>
            </a:r>
          </a:p>
          <a:p>
            <a:r>
              <a:rPr lang="en-US" dirty="0"/>
              <a:t>M</a:t>
            </a:r>
            <a:r>
              <a:rPr lang="en-US" dirty="0" smtClean="0"/>
              <a:t>onth after month, year after year, </a:t>
            </a:r>
            <a:br>
              <a:rPr lang="en-US" dirty="0" smtClean="0"/>
            </a:br>
            <a:r>
              <a:rPr lang="en-US" dirty="0" smtClean="0">
                <a:solidFill>
                  <a:srgbClr val="D48224"/>
                </a:solidFill>
              </a:rPr>
              <a:t>for the </a:t>
            </a:r>
            <a:r>
              <a:rPr lang="en-US" dirty="0">
                <a:solidFill>
                  <a:srgbClr val="D48224"/>
                </a:solidFill>
              </a:rPr>
              <a:t>life of the </a:t>
            </a:r>
            <a:r>
              <a:rPr lang="en-US" dirty="0" smtClean="0">
                <a:solidFill>
                  <a:srgbClr val="D48224"/>
                </a:solidFill>
              </a:rPr>
              <a:t>membership</a:t>
            </a:r>
          </a:p>
          <a:p>
            <a:r>
              <a:rPr lang="en-US" dirty="0">
                <a:solidFill>
                  <a:schemeClr val="accent6">
                    <a:lumMod val="85000"/>
                    <a:lumOff val="15000"/>
                  </a:schemeClr>
                </a:solidFill>
              </a:rPr>
              <a:t>Residual income offsets any debit balance</a:t>
            </a:r>
          </a:p>
          <a:p>
            <a:endParaRPr lang="en-US" dirty="0">
              <a:solidFill>
                <a:srgbClr val="D48224"/>
              </a:solidFill>
            </a:endParaRPr>
          </a:p>
        </p:txBody>
      </p:sp>
      <p:sp>
        <p:nvSpPr>
          <p:cNvPr id="4" name="Slide Number Placeholder 3"/>
          <p:cNvSpPr>
            <a:spLocks noGrp="1"/>
          </p:cNvSpPr>
          <p:nvPr>
            <p:ph type="sldNum" sz="quarter" idx="4294967295"/>
          </p:nvPr>
        </p:nvSpPr>
        <p:spPr>
          <a:xfrm>
            <a:off x="9347200" y="6356353"/>
            <a:ext cx="2844800" cy="366183"/>
          </a:xfrm>
          <a:prstGeom prst="rect">
            <a:avLst/>
          </a:prstGeom>
        </p:spPr>
        <p:txBody>
          <a:bodyPr/>
          <a:lstStyle/>
          <a:p>
            <a:pPr defTabSz="609570" fontAlgn="base">
              <a:spcBef>
                <a:spcPct val="0"/>
              </a:spcBef>
              <a:spcAft>
                <a:spcPct val="0"/>
              </a:spcAft>
              <a:defRPr/>
            </a:pPr>
            <a:fld id="{C3059375-A0D1-3F40-87A1-9B01D3ECA101}" type="slidenum">
              <a:rPr lang="en-US" sz="2400">
                <a:solidFill>
                  <a:srgbClr val="FFFFFF"/>
                </a:solidFill>
                <a:latin typeface="Arial" charset="0"/>
                <a:ea typeface="ＭＳ Ｐゴシック" charset="0"/>
              </a:rPr>
              <a:pPr defTabSz="609570" fontAlgn="base">
                <a:spcBef>
                  <a:spcPct val="0"/>
                </a:spcBef>
                <a:spcAft>
                  <a:spcPct val="0"/>
                </a:spcAft>
                <a:defRPr/>
              </a:pPr>
              <a:t>18</a:t>
            </a:fld>
            <a:endParaRPr lang="en-US" sz="2400" dirty="0">
              <a:solidFill>
                <a:srgbClr val="FFFFFF"/>
              </a:solidFill>
              <a:latin typeface="Arial" charset="0"/>
              <a:ea typeface="ＭＳ Ｐゴシック" charset="0"/>
            </a:endParaRPr>
          </a:p>
        </p:txBody>
      </p:sp>
      <p:sp>
        <p:nvSpPr>
          <p:cNvPr id="5" name="TextBox 4"/>
          <p:cNvSpPr txBox="1"/>
          <p:nvPr/>
        </p:nvSpPr>
        <p:spPr>
          <a:xfrm>
            <a:off x="1524001" y="6346262"/>
            <a:ext cx="5700889" cy="328295"/>
          </a:xfrm>
          <a:prstGeom prst="rect">
            <a:avLst/>
          </a:prstGeom>
          <a:noFill/>
        </p:spPr>
        <p:txBody>
          <a:bodyPr wrap="none" lIns="0" tIns="0" rIns="0" bIns="0" rtlCol="0" anchor="b" anchorCtr="0">
            <a:noAutofit/>
          </a:bodyPr>
          <a:lstStyle/>
          <a:p>
            <a:pPr defTabSz="609570" fontAlgn="base">
              <a:spcBef>
                <a:spcPct val="0"/>
              </a:spcBef>
              <a:spcAft>
                <a:spcPct val="0"/>
              </a:spcAft>
            </a:pPr>
            <a:r>
              <a:rPr lang="en-US" sz="1333" dirty="0">
                <a:solidFill>
                  <a:srgbClr val="141313"/>
                </a:solidFill>
                <a:latin typeface="Arial" charset="0"/>
                <a:ea typeface="ＭＳ Ｐゴシック" charset="0"/>
              </a:rPr>
              <a:t>Refer to Commission plan for detailed description</a:t>
            </a:r>
          </a:p>
        </p:txBody>
      </p:sp>
      <p:sp>
        <p:nvSpPr>
          <p:cNvPr id="7" name="AutoShape 2" descr="Image result for calendar money"/>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818285"/>
              </a:solidFill>
              <a:latin typeface="Arial" charset="0"/>
              <a:ea typeface="ＭＳ Ｐゴシック"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870" y="1828800"/>
            <a:ext cx="4045094" cy="3706238"/>
          </a:xfrm>
          <a:prstGeom prst="rect">
            <a:avLst/>
          </a:prstGeom>
        </p:spPr>
      </p:pic>
    </p:spTree>
    <p:extLst>
      <p:ext uri="{BB962C8B-B14F-4D97-AF65-F5344CB8AC3E}">
        <p14:creationId xmlns:p14="http://schemas.microsoft.com/office/powerpoint/2010/main" val="344881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73867" y="614310"/>
            <a:ext cx="9618133" cy="6213583"/>
          </a:xfrm>
          <a:prstGeom prst="rect">
            <a:avLst/>
          </a:prstGeom>
        </p:spPr>
      </p:pic>
      <p:sp>
        <p:nvSpPr>
          <p:cNvPr id="8"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prstClr val="white"/>
                </a:solidFill>
                <a:latin typeface="Arial"/>
                <a:cs typeface="Arial"/>
              </a:rPr>
              <a:pPr algn="l" defTabSz="1741583" fontAlgn="base">
                <a:spcBef>
                  <a:spcPct val="0"/>
                </a:spcBef>
                <a:spcAft>
                  <a:spcPct val="0"/>
                </a:spcAft>
              </a:pPr>
              <a:t>19</a:t>
            </a:fld>
            <a:endParaRPr lang="en-US" sz="1200" dirty="0">
              <a:solidFill>
                <a:prstClr val="white"/>
              </a:solidFill>
              <a:latin typeface="Arial"/>
              <a:cs typeface="Arial"/>
            </a:endParaRPr>
          </a:p>
        </p:txBody>
      </p:sp>
      <p:sp>
        <p:nvSpPr>
          <p:cNvPr id="5" name="Content Placeholder 4"/>
          <p:cNvSpPr>
            <a:spLocks noGrp="1"/>
          </p:cNvSpPr>
          <p:nvPr>
            <p:ph idx="1"/>
          </p:nvPr>
        </p:nvSpPr>
        <p:spPr>
          <a:xfrm>
            <a:off x="941065" y="1424698"/>
            <a:ext cx="9928696" cy="4941177"/>
          </a:xfrm>
        </p:spPr>
        <p:txBody>
          <a:bodyPr/>
          <a:lstStyle/>
          <a:p>
            <a:pPr marL="380990" indent="-380990">
              <a:lnSpc>
                <a:spcPct val="100000"/>
              </a:lnSpc>
              <a:buClr>
                <a:srgbClr val="E6942C"/>
              </a:buClr>
              <a:buFont typeface="Arial" panose="020B0604020202020204" pitchFamily="34" charset="0"/>
              <a:buChar char="•"/>
            </a:pPr>
            <a:r>
              <a:rPr lang="en-US" sz="2400" dirty="0">
                <a:solidFill>
                  <a:schemeClr val="bg2">
                    <a:lumMod val="10000"/>
                  </a:schemeClr>
                </a:solidFill>
                <a:latin typeface="Arial" pitchFamily="34" charset="0"/>
                <a:cs typeface="Arial" pitchFamily="34" charset="0"/>
              </a:rPr>
              <a:t>Quick access to revenue and commission reporting</a:t>
            </a:r>
          </a:p>
          <a:p>
            <a:pPr marL="380990" indent="-380990">
              <a:lnSpc>
                <a:spcPct val="100000"/>
              </a:lnSpc>
              <a:buClr>
                <a:srgbClr val="E6942C"/>
              </a:buClr>
              <a:buFont typeface="Arial" panose="020B0604020202020204" pitchFamily="34" charset="0"/>
              <a:buChar char="•"/>
            </a:pPr>
            <a:r>
              <a:rPr lang="en-US" sz="2400" dirty="0">
                <a:solidFill>
                  <a:schemeClr val="bg2">
                    <a:lumMod val="10000"/>
                  </a:schemeClr>
                </a:solidFill>
                <a:latin typeface="Arial" pitchFamily="34" charset="0"/>
                <a:cs typeface="Arial" pitchFamily="34" charset="0"/>
              </a:rPr>
              <a:t>Marketing support</a:t>
            </a:r>
          </a:p>
          <a:p>
            <a:pPr marL="380990" indent="-380990">
              <a:lnSpc>
                <a:spcPct val="100000"/>
              </a:lnSpc>
              <a:buClr>
                <a:srgbClr val="E6942C"/>
              </a:buClr>
              <a:buFont typeface="Arial" panose="020B0604020202020204" pitchFamily="34" charset="0"/>
              <a:buChar char="•"/>
            </a:pPr>
            <a:r>
              <a:rPr lang="en-US" sz="2400" dirty="0">
                <a:solidFill>
                  <a:schemeClr val="bg2">
                    <a:lumMod val="10000"/>
                  </a:schemeClr>
                </a:solidFill>
                <a:latin typeface="Arial" pitchFamily="34" charset="0"/>
                <a:cs typeface="Arial" pitchFamily="34" charset="0"/>
              </a:rPr>
              <a:t>Enrollment support</a:t>
            </a:r>
          </a:p>
          <a:p>
            <a:pPr marL="1112492" lvl="1" indent="-380990">
              <a:lnSpc>
                <a:spcPct val="100000"/>
              </a:lnSpc>
              <a:buClr>
                <a:srgbClr val="E6942C"/>
              </a:buClr>
              <a:buFont typeface="Wingdings" panose="05000000000000000000" pitchFamily="2" charset="2"/>
              <a:buChar char="ü"/>
            </a:pPr>
            <a:r>
              <a:rPr lang="en-US" sz="2133" dirty="0">
                <a:solidFill>
                  <a:schemeClr val="bg2">
                    <a:lumMod val="10000"/>
                  </a:schemeClr>
                </a:solidFill>
                <a:latin typeface="Arial" pitchFamily="34" charset="0"/>
                <a:cs typeface="Arial" pitchFamily="34" charset="0"/>
              </a:rPr>
              <a:t>On-site enrollers available</a:t>
            </a:r>
          </a:p>
          <a:p>
            <a:pPr marL="1112492" lvl="1" indent="-380990">
              <a:lnSpc>
                <a:spcPct val="100000"/>
              </a:lnSpc>
              <a:buClr>
                <a:srgbClr val="E6942C"/>
              </a:buClr>
              <a:buFont typeface="Wingdings" panose="05000000000000000000" pitchFamily="2" charset="2"/>
              <a:buChar char="ü"/>
            </a:pPr>
            <a:r>
              <a:rPr lang="en-US" sz="2133" dirty="0">
                <a:solidFill>
                  <a:schemeClr val="bg2">
                    <a:lumMod val="10000"/>
                  </a:schemeClr>
                </a:solidFill>
                <a:latin typeface="Arial" pitchFamily="34" charset="0"/>
                <a:cs typeface="Arial" pitchFamily="34" charset="0"/>
              </a:rPr>
              <a:t>Electronic, paper, web enrollment</a:t>
            </a:r>
          </a:p>
          <a:p>
            <a:pPr marL="1112492" lvl="1" indent="-380990">
              <a:lnSpc>
                <a:spcPct val="100000"/>
              </a:lnSpc>
              <a:buClr>
                <a:srgbClr val="E6942C"/>
              </a:buClr>
              <a:buFont typeface="Wingdings" panose="05000000000000000000" pitchFamily="2" charset="2"/>
              <a:buChar char="ü"/>
            </a:pPr>
            <a:r>
              <a:rPr lang="en-US" sz="2133" dirty="0">
                <a:solidFill>
                  <a:schemeClr val="bg2">
                    <a:lumMod val="10000"/>
                  </a:schemeClr>
                </a:solidFill>
                <a:latin typeface="Arial" pitchFamily="34" charset="0"/>
                <a:cs typeface="Arial" pitchFamily="34" charset="0"/>
              </a:rPr>
              <a:t>Ongoing enrollment support</a:t>
            </a:r>
          </a:p>
          <a:p>
            <a:pPr marL="1112492" lvl="1" indent="-380990">
              <a:lnSpc>
                <a:spcPct val="100000"/>
              </a:lnSpc>
              <a:buClr>
                <a:srgbClr val="E6942C"/>
              </a:buClr>
              <a:buFont typeface="Wingdings" panose="05000000000000000000" pitchFamily="2" charset="2"/>
              <a:buChar char="ü"/>
            </a:pPr>
            <a:r>
              <a:rPr lang="en-US" sz="2133" dirty="0">
                <a:solidFill>
                  <a:schemeClr val="bg2">
                    <a:lumMod val="10000"/>
                  </a:schemeClr>
                </a:solidFill>
                <a:latin typeface="Arial" pitchFamily="34" charset="0"/>
                <a:cs typeface="Arial" pitchFamily="34" charset="0"/>
              </a:rPr>
              <a:t>Informational web sites for clients</a:t>
            </a:r>
          </a:p>
          <a:p>
            <a:pPr marL="1112492" lvl="1" indent="-380990">
              <a:lnSpc>
                <a:spcPct val="100000"/>
              </a:lnSpc>
              <a:buClr>
                <a:srgbClr val="E6942C"/>
              </a:buClr>
              <a:buFont typeface="Wingdings" panose="05000000000000000000" pitchFamily="2" charset="2"/>
              <a:buChar char="ü"/>
            </a:pPr>
            <a:r>
              <a:rPr lang="en-US" sz="2133" dirty="0">
                <a:solidFill>
                  <a:schemeClr val="bg2">
                    <a:lumMod val="10000"/>
                  </a:schemeClr>
                </a:solidFill>
                <a:latin typeface="Arial" pitchFamily="34" charset="0"/>
                <a:cs typeface="Arial" pitchFamily="34" charset="0"/>
              </a:rPr>
              <a:t>Electronic, paper and self-bill options</a:t>
            </a:r>
          </a:p>
          <a:p>
            <a:pPr marL="380990" indent="-380990">
              <a:lnSpc>
                <a:spcPct val="100000"/>
              </a:lnSpc>
              <a:buClr>
                <a:srgbClr val="E6942C"/>
              </a:buClr>
              <a:buFont typeface="Arial" panose="020B0604020202020204" pitchFamily="34" charset="0"/>
              <a:buChar char="•"/>
            </a:pPr>
            <a:r>
              <a:rPr lang="en-US" sz="2400" dirty="0">
                <a:solidFill>
                  <a:schemeClr val="bg2">
                    <a:lumMod val="10000"/>
                  </a:schemeClr>
                </a:solidFill>
                <a:latin typeface="Arial" pitchFamily="34" charset="0"/>
                <a:cs typeface="Arial" pitchFamily="34" charset="0"/>
              </a:rPr>
              <a:t>Agent product training </a:t>
            </a:r>
          </a:p>
          <a:p>
            <a:pPr marL="380990" indent="-380990">
              <a:lnSpc>
                <a:spcPct val="100000"/>
              </a:lnSpc>
              <a:buClr>
                <a:srgbClr val="E6942C"/>
              </a:buClr>
              <a:buFont typeface="Arial" panose="020B0604020202020204" pitchFamily="34" charset="0"/>
              <a:buChar char="•"/>
            </a:pPr>
            <a:endParaRPr lang="en-US" sz="2400" dirty="0">
              <a:solidFill>
                <a:schemeClr val="bg2">
                  <a:lumMod val="10000"/>
                </a:schemeClr>
              </a:solidFill>
              <a:latin typeface="Arial" pitchFamily="34" charset="0"/>
              <a:cs typeface="Arial" pitchFamily="34" charset="0"/>
            </a:endParaRP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prstClr val="white"/>
                </a:solidFill>
                <a:latin typeface="Arial"/>
                <a:cs typeface="Arial"/>
              </a:rPr>
              <a:pPr algn="l" defTabSz="1741583" fontAlgn="base">
                <a:spcBef>
                  <a:spcPct val="0"/>
                </a:spcBef>
                <a:spcAft>
                  <a:spcPct val="0"/>
                </a:spcAft>
              </a:pPr>
              <a:t>19</a:t>
            </a:fld>
            <a:endParaRPr lang="en-US" sz="1200" dirty="0">
              <a:solidFill>
                <a:prstClr val="white"/>
              </a:solidFill>
              <a:latin typeface="Arial"/>
              <a:cs typeface="Arial"/>
            </a:endParaRPr>
          </a:p>
        </p:txBody>
      </p:sp>
      <p:sp>
        <p:nvSpPr>
          <p:cNvPr id="9" name="Title 1"/>
          <p:cNvSpPr txBox="1">
            <a:spLocks/>
          </p:cNvSpPr>
          <p:nvPr/>
        </p:nvSpPr>
        <p:spPr>
          <a:xfrm>
            <a:off x="3028950" y="18847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agent support</a:t>
            </a:r>
          </a:p>
        </p:txBody>
      </p:sp>
    </p:spTree>
    <p:extLst>
      <p:ext uri="{BB962C8B-B14F-4D97-AF65-F5344CB8AC3E}">
        <p14:creationId xmlns:p14="http://schemas.microsoft.com/office/powerpoint/2010/main" val="210101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09585" indent="-609585">
              <a:buFont typeface="+mj-lt"/>
              <a:buAutoNum type="arabicPeriod"/>
            </a:pPr>
            <a:r>
              <a:rPr lang="en-US" dirty="0">
                <a:solidFill>
                  <a:schemeClr val="accent6"/>
                </a:solidFill>
                <a:latin typeface="Arial Black"/>
              </a:rPr>
              <a:t>WHO</a:t>
            </a:r>
            <a:r>
              <a:rPr lang="en-US" dirty="0" smtClean="0">
                <a:solidFill>
                  <a:schemeClr val="accent6"/>
                </a:solidFill>
              </a:rPr>
              <a:t> we are</a:t>
            </a:r>
            <a:endParaRPr lang="en-US" dirty="0">
              <a:solidFill>
                <a:schemeClr val="accent6"/>
              </a:solidFill>
            </a:endParaRPr>
          </a:p>
          <a:p>
            <a:pPr marL="609585" indent="-609585">
              <a:buFont typeface="+mj-lt"/>
              <a:buAutoNum type="arabicPeriod"/>
            </a:pPr>
            <a:r>
              <a:rPr lang="en-US" dirty="0" smtClean="0">
                <a:solidFill>
                  <a:schemeClr val="accent6"/>
                </a:solidFill>
                <a:latin typeface="Arial Black"/>
              </a:rPr>
              <a:t>WH</a:t>
            </a:r>
            <a:r>
              <a:rPr lang="en-US" dirty="0" smtClean="0">
                <a:solidFill>
                  <a:schemeClr val="accent6"/>
                </a:solidFill>
                <a:latin typeface="Arial Black" panose="020B0A04020102020204" pitchFamily="34" charset="0"/>
              </a:rPr>
              <a:t>AT</a:t>
            </a:r>
            <a:r>
              <a:rPr lang="en-US" dirty="0" smtClean="0">
                <a:solidFill>
                  <a:schemeClr val="accent6"/>
                </a:solidFill>
              </a:rPr>
              <a:t> we sell and </a:t>
            </a:r>
            <a:r>
              <a:rPr lang="en-US" dirty="0">
                <a:solidFill>
                  <a:schemeClr val="accent6"/>
                </a:solidFill>
                <a:latin typeface="Arial Black"/>
              </a:rPr>
              <a:t>WHO</a:t>
            </a:r>
            <a:r>
              <a:rPr lang="en-US" dirty="0" smtClean="0">
                <a:solidFill>
                  <a:schemeClr val="accent6"/>
                </a:solidFill>
              </a:rPr>
              <a:t> buys it</a:t>
            </a:r>
          </a:p>
          <a:p>
            <a:pPr marL="609585" indent="-609585">
              <a:buFont typeface="+mj-lt"/>
              <a:buAutoNum type="arabicPeriod"/>
            </a:pPr>
            <a:r>
              <a:rPr lang="en-US" b="1" dirty="0" smtClean="0">
                <a:solidFill>
                  <a:schemeClr val="accent6"/>
                </a:solidFill>
                <a:latin typeface="Arial Black" panose="020B0A04020102020204" pitchFamily="34" charset="0"/>
              </a:rPr>
              <a:t>WHY</a:t>
            </a:r>
            <a:r>
              <a:rPr lang="en-US" dirty="0" smtClean="0">
                <a:solidFill>
                  <a:schemeClr val="accent6"/>
                </a:solidFill>
              </a:rPr>
              <a:t> you should consider </a:t>
            </a:r>
            <a:r>
              <a:rPr lang="en-US" dirty="0">
                <a:solidFill>
                  <a:schemeClr val="accent6"/>
                </a:solidFill>
              </a:rPr>
              <a:t>selling LegalShield</a:t>
            </a:r>
          </a:p>
          <a:p>
            <a:pPr marL="609585" indent="-609585">
              <a:buFont typeface="+mj-lt"/>
              <a:buAutoNum type="arabicPeriod"/>
            </a:pPr>
            <a:r>
              <a:rPr lang="en-US" dirty="0">
                <a:solidFill>
                  <a:schemeClr val="accent6"/>
                </a:solidFill>
                <a:latin typeface="Arial Black" panose="020B0A04020102020204" pitchFamily="34" charset="0"/>
              </a:rPr>
              <a:t>WHAT</a:t>
            </a:r>
            <a:r>
              <a:rPr lang="en-US" dirty="0">
                <a:solidFill>
                  <a:schemeClr val="accent6"/>
                </a:solidFill>
              </a:rPr>
              <a:t> the LegalShield opportunity can mean for you</a:t>
            </a:r>
          </a:p>
        </p:txBody>
      </p:sp>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agenda</a:t>
            </a:r>
          </a:p>
        </p:txBody>
      </p:sp>
    </p:spTree>
    <p:extLst>
      <p:ext uri="{BB962C8B-B14F-4D97-AF65-F5344CB8AC3E}">
        <p14:creationId xmlns:p14="http://schemas.microsoft.com/office/powerpoint/2010/main" val="15286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r>
              <a:rPr lang="en-US" sz="1867" spc="160" dirty="0">
                <a:solidFill>
                  <a:schemeClr val="bg1"/>
                </a:solidFill>
              </a:rPr>
              <a:t>Why offer legalshield?</a:t>
            </a:r>
          </a:p>
        </p:txBody>
      </p:sp>
      <p:pic>
        <p:nvPicPr>
          <p:cNvPr id="6" name="Picture 5" descr="iStock_000053157272_XXXLarge.jpg"/>
          <p:cNvPicPr>
            <a:picLocks noChangeAspect="1"/>
          </p:cNvPicPr>
          <p:nvPr/>
        </p:nvPicPr>
        <p:blipFill rotWithShape="1">
          <a:blip r:embed="rId3">
            <a:extLst>
              <a:ext uri="{28A0092B-C50C-407E-A947-70E740481C1C}">
                <a14:useLocalDpi xmlns:a14="http://schemas.microsoft.com/office/drawing/2010/main" val="0"/>
              </a:ext>
            </a:extLst>
          </a:blip>
          <a:srcRect l="17286" t="11407" r="6158" b="10824"/>
          <a:stretch/>
        </p:blipFill>
        <p:spPr>
          <a:xfrm>
            <a:off x="6990081" y="609600"/>
            <a:ext cx="5201919" cy="6299200"/>
          </a:xfrm>
          <a:prstGeom prst="rect">
            <a:avLst/>
          </a:prstGeom>
        </p:spPr>
      </p:pic>
      <p:sp>
        <p:nvSpPr>
          <p:cNvPr id="7" name="Content Placeholder 2"/>
          <p:cNvSpPr txBox="1">
            <a:spLocks/>
          </p:cNvSpPr>
          <p:nvPr/>
        </p:nvSpPr>
        <p:spPr>
          <a:xfrm>
            <a:off x="270935" y="612844"/>
            <a:ext cx="6519333" cy="5904688"/>
          </a:xfrm>
          <a:prstGeom prst="rect">
            <a:avLst/>
          </a:prstGeom>
        </p:spPr>
        <p:txBody>
          <a:bodyPr vert="horz" wrap="square" lIns="0" tIns="0" rIns="0" bIns="0" rtlCol="0" anchor="ctr" anchorCtr="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85000"/>
              </a:lnSpc>
              <a:spcBef>
                <a:spcPts val="800"/>
              </a:spcBef>
              <a:spcAft>
                <a:spcPts val="1200"/>
              </a:spcAft>
              <a:buClr>
                <a:srgbClr val="E6942C"/>
              </a:buClr>
            </a:pPr>
            <a:r>
              <a:rPr lang="en-US" dirty="0" smtClean="0"/>
              <a:t>Industry-leading products</a:t>
            </a:r>
          </a:p>
          <a:p>
            <a:pPr>
              <a:lnSpc>
                <a:spcPct val="85000"/>
              </a:lnSpc>
              <a:spcBef>
                <a:spcPts val="800"/>
              </a:spcBef>
              <a:spcAft>
                <a:spcPts val="1200"/>
              </a:spcAft>
              <a:buClr>
                <a:srgbClr val="E6942C"/>
              </a:buClr>
            </a:pPr>
            <a:r>
              <a:rPr lang="en-US" dirty="0" smtClean="0"/>
              <a:t>Established company </a:t>
            </a:r>
          </a:p>
          <a:p>
            <a:pPr>
              <a:lnSpc>
                <a:spcPct val="85000"/>
              </a:lnSpc>
              <a:spcBef>
                <a:spcPts val="800"/>
              </a:spcBef>
              <a:spcAft>
                <a:spcPts val="1200"/>
              </a:spcAft>
              <a:buClr>
                <a:srgbClr val="E6942C"/>
              </a:buClr>
            </a:pPr>
            <a:r>
              <a:rPr lang="en-US" dirty="0" smtClean="0"/>
              <a:t>High customer satisfaction ratings</a:t>
            </a:r>
          </a:p>
          <a:p>
            <a:pPr>
              <a:lnSpc>
                <a:spcPct val="85000"/>
              </a:lnSpc>
              <a:spcBef>
                <a:spcPts val="800"/>
              </a:spcBef>
              <a:spcAft>
                <a:spcPts val="1200"/>
              </a:spcAft>
              <a:buClr>
                <a:srgbClr val="E6942C"/>
              </a:buClr>
            </a:pPr>
            <a:r>
              <a:rPr lang="en-US" dirty="0" smtClean="0"/>
              <a:t>Comprehensive onboarding for </a:t>
            </a:r>
            <a:br>
              <a:rPr lang="en-US" dirty="0" smtClean="0"/>
            </a:br>
            <a:r>
              <a:rPr lang="en-US" dirty="0" smtClean="0"/>
              <a:t>new agents</a:t>
            </a:r>
          </a:p>
          <a:p>
            <a:pPr>
              <a:lnSpc>
                <a:spcPct val="85000"/>
              </a:lnSpc>
              <a:spcAft>
                <a:spcPts val="1200"/>
              </a:spcAft>
            </a:pPr>
            <a:r>
              <a:rPr lang="en-US" dirty="0" smtClean="0">
                <a:solidFill>
                  <a:schemeClr val="accent6">
                    <a:lumMod val="75000"/>
                    <a:lumOff val="25000"/>
                  </a:schemeClr>
                </a:solidFill>
              </a:rPr>
              <a:t>Generous compensation plans</a:t>
            </a:r>
            <a:endParaRPr lang="en-US" dirty="0" smtClean="0"/>
          </a:p>
          <a:p>
            <a:pPr>
              <a:lnSpc>
                <a:spcPct val="85000"/>
              </a:lnSpc>
              <a:spcAft>
                <a:spcPts val="1200"/>
              </a:spcAft>
            </a:pPr>
            <a:r>
              <a:rPr lang="en-US" dirty="0" smtClean="0"/>
              <a:t>No sales quotas or territory restrictions</a:t>
            </a:r>
            <a:endParaRPr lang="en-US" dirty="0"/>
          </a:p>
        </p:txBody>
      </p:sp>
    </p:spTree>
    <p:extLst>
      <p:ext uri="{BB962C8B-B14F-4D97-AF65-F5344CB8AC3E}">
        <p14:creationId xmlns:p14="http://schemas.microsoft.com/office/powerpoint/2010/main" val="369354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r>
              <a:rPr lang="en-US" sz="1867" spc="160" dirty="0">
                <a:solidFill>
                  <a:schemeClr val="bg1"/>
                </a:solidFill>
              </a:rPr>
              <a:t>Why offer legalshield?</a:t>
            </a:r>
          </a:p>
        </p:txBody>
      </p:sp>
      <p:pic>
        <p:nvPicPr>
          <p:cNvPr id="6" name="Picture 5" descr="iStock_000053157272_XXXLarge.jpg"/>
          <p:cNvPicPr>
            <a:picLocks noChangeAspect="1"/>
          </p:cNvPicPr>
          <p:nvPr/>
        </p:nvPicPr>
        <p:blipFill rotWithShape="1">
          <a:blip r:embed="rId3">
            <a:extLst>
              <a:ext uri="{28A0092B-C50C-407E-A947-70E740481C1C}">
                <a14:useLocalDpi xmlns:a14="http://schemas.microsoft.com/office/drawing/2010/main" val="0"/>
              </a:ext>
            </a:extLst>
          </a:blip>
          <a:srcRect l="17286" t="11407" r="6158" b="10824"/>
          <a:stretch/>
        </p:blipFill>
        <p:spPr>
          <a:xfrm>
            <a:off x="6990081" y="609600"/>
            <a:ext cx="5201919" cy="6299200"/>
          </a:xfrm>
          <a:prstGeom prst="rect">
            <a:avLst/>
          </a:prstGeom>
        </p:spPr>
      </p:pic>
      <p:sp>
        <p:nvSpPr>
          <p:cNvPr id="8" name="Content Placeholder 6"/>
          <p:cNvSpPr txBox="1">
            <a:spLocks/>
          </p:cNvSpPr>
          <p:nvPr/>
        </p:nvSpPr>
        <p:spPr>
          <a:xfrm>
            <a:off x="530482" y="612843"/>
            <a:ext cx="5810357" cy="5846323"/>
          </a:xfrm>
          <a:prstGeom prst="rect">
            <a:avLst/>
          </a:prstGeom>
        </p:spPr>
        <p:txBody>
          <a:bodyPr vert="horz" wrap="square" lIns="0" tIns="0" rIns="0" bIns="0" rtlCol="0" anchor="ctr" anchorCtr="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5000"/>
              </a:lnSpc>
              <a:spcBef>
                <a:spcPts val="0"/>
              </a:spcBef>
              <a:spcAft>
                <a:spcPts val="1200"/>
              </a:spcAft>
            </a:pPr>
            <a:r>
              <a:rPr lang="en-US" sz="2800" dirty="0" smtClean="0">
                <a:solidFill>
                  <a:srgbClr val="D48224"/>
                </a:solidFill>
              </a:rPr>
              <a:t>AOR changes do not impact renewal commission on existing memberships</a:t>
            </a:r>
            <a:endParaRPr lang="en-US" sz="2670" dirty="0" smtClean="0">
              <a:solidFill>
                <a:schemeClr val="accent6">
                  <a:lumMod val="75000"/>
                  <a:lumOff val="25000"/>
                </a:schemeClr>
              </a:solidFill>
            </a:endParaRPr>
          </a:p>
          <a:p>
            <a:pPr>
              <a:lnSpc>
                <a:spcPct val="85000"/>
              </a:lnSpc>
              <a:spcBef>
                <a:spcPts val="0"/>
              </a:spcBef>
              <a:spcAft>
                <a:spcPts val="1200"/>
              </a:spcAft>
            </a:pPr>
            <a:r>
              <a:rPr lang="en-US" sz="2670" dirty="0" smtClean="0">
                <a:solidFill>
                  <a:schemeClr val="accent6">
                    <a:lumMod val="75000"/>
                    <a:lumOff val="25000"/>
                  </a:schemeClr>
                </a:solidFill>
              </a:rPr>
              <a:t>Guaranteed issue</a:t>
            </a:r>
          </a:p>
          <a:p>
            <a:pPr>
              <a:lnSpc>
                <a:spcPct val="85000"/>
              </a:lnSpc>
              <a:spcBef>
                <a:spcPts val="0"/>
              </a:spcBef>
              <a:spcAft>
                <a:spcPts val="1200"/>
              </a:spcAft>
            </a:pPr>
            <a:r>
              <a:rPr lang="en-US" sz="2670" dirty="0" smtClean="0">
                <a:solidFill>
                  <a:schemeClr val="accent6">
                    <a:lumMod val="75000"/>
                    <a:lumOff val="25000"/>
                  </a:schemeClr>
                </a:solidFill>
              </a:rPr>
              <a:t>Simple administration</a:t>
            </a:r>
          </a:p>
          <a:p>
            <a:pPr>
              <a:lnSpc>
                <a:spcPct val="85000"/>
              </a:lnSpc>
              <a:spcBef>
                <a:spcPts val="0"/>
              </a:spcBef>
              <a:spcAft>
                <a:spcPts val="1200"/>
              </a:spcAft>
            </a:pPr>
            <a:r>
              <a:rPr lang="en-US" sz="2670" dirty="0" smtClean="0">
                <a:solidFill>
                  <a:schemeClr val="accent6">
                    <a:lumMod val="75000"/>
                    <a:lumOff val="25000"/>
                  </a:schemeClr>
                </a:solidFill>
              </a:rPr>
              <a:t>Deepen client relationships</a:t>
            </a:r>
          </a:p>
        </p:txBody>
      </p:sp>
    </p:spTree>
    <p:extLst>
      <p:ext uri="{BB962C8B-B14F-4D97-AF65-F5344CB8AC3E}">
        <p14:creationId xmlns:p14="http://schemas.microsoft.com/office/powerpoint/2010/main" val="260155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txBox="1">
            <a:spLocks/>
          </p:cNvSpPr>
          <p:nvPr/>
        </p:nvSpPr>
        <p:spPr>
          <a:xfrm>
            <a:off x="127000" y="6365875"/>
            <a:ext cx="787400"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733">
                <a:solidFill>
                  <a:prstClr val="white"/>
                </a:solidFill>
                <a:latin typeface="Arial"/>
              </a:rPr>
              <a:pPr algn="l" defTabSz="1741583" fontAlgn="base">
                <a:spcBef>
                  <a:spcPct val="0"/>
                </a:spcBef>
                <a:spcAft>
                  <a:spcPct val="0"/>
                </a:spcAft>
              </a:pPr>
              <a:t>22</a:t>
            </a:fld>
            <a:endParaRPr lang="en-US" sz="1733" dirty="0">
              <a:solidFill>
                <a:prstClr val="white"/>
              </a:solidFill>
              <a:latin typeface="Arial"/>
            </a:endParaRPr>
          </a:p>
        </p:txBody>
      </p:sp>
      <p:pic>
        <p:nvPicPr>
          <p:cNvPr id="2" name="Picture 1" descr="image_half_3exec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7568"/>
            <a:ext cx="5787136" cy="6250432"/>
          </a:xfrm>
          <a:prstGeom prst="rect">
            <a:avLst/>
          </a:prstGeom>
        </p:spPr>
      </p:pic>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Get started today!</a:t>
            </a:r>
          </a:p>
        </p:txBody>
      </p:sp>
      <p:sp>
        <p:nvSpPr>
          <p:cNvPr id="3" name="TextBox 2"/>
          <p:cNvSpPr txBox="1"/>
          <p:nvPr/>
        </p:nvSpPr>
        <p:spPr>
          <a:xfrm>
            <a:off x="6209792" y="949042"/>
            <a:ext cx="5624576" cy="5632311"/>
          </a:xfrm>
          <a:prstGeom prst="rect">
            <a:avLst/>
          </a:prstGeom>
          <a:noFill/>
        </p:spPr>
        <p:txBody>
          <a:bodyPr wrap="square" rtlCol="0">
            <a:spAutoFit/>
          </a:bodyPr>
          <a:lstStyle/>
          <a:p>
            <a:pPr defTabSz="609585" fontAlgn="base">
              <a:spcBef>
                <a:spcPct val="0"/>
              </a:spcBef>
              <a:spcAft>
                <a:spcPct val="0"/>
              </a:spcAft>
            </a:pPr>
            <a:r>
              <a:rPr lang="en-US" sz="2400" dirty="0">
                <a:solidFill>
                  <a:srgbClr val="000000"/>
                </a:solidFill>
                <a:latin typeface="Arial" charset="0"/>
                <a:ea typeface="ＭＳ Ｐゴシック" charset="0"/>
              </a:rPr>
              <a:t>Someone is going to sell your clients legal and identity theft protection products.</a:t>
            </a:r>
          </a:p>
          <a:p>
            <a:pPr defTabSz="609585" fontAlgn="base">
              <a:spcBef>
                <a:spcPct val="0"/>
              </a:spcBef>
              <a:spcAft>
                <a:spcPct val="0"/>
              </a:spcAft>
            </a:pPr>
            <a:endParaRPr lang="en-US" sz="2400" dirty="0">
              <a:solidFill>
                <a:srgbClr val="000000"/>
              </a:solidFill>
              <a:latin typeface="Arial" charset="0"/>
              <a:ea typeface="ＭＳ Ｐゴシック" charset="0"/>
            </a:endParaRPr>
          </a:p>
          <a:p>
            <a:pPr defTabSz="609585" fontAlgn="base">
              <a:spcBef>
                <a:spcPct val="0"/>
              </a:spcBef>
              <a:spcAft>
                <a:spcPct val="0"/>
              </a:spcAft>
            </a:pPr>
            <a:r>
              <a:rPr lang="en-US" sz="2400" dirty="0">
                <a:solidFill>
                  <a:srgbClr val="000000"/>
                </a:solidFill>
                <a:latin typeface="Arial" charset="0"/>
                <a:ea typeface="ＭＳ Ｐゴシック" charset="0"/>
              </a:rPr>
              <a:t>Will it be You</a:t>
            </a:r>
            <a:r>
              <a:rPr lang="en-US" sz="2400" dirty="0" smtClean="0">
                <a:solidFill>
                  <a:srgbClr val="000000"/>
                </a:solidFill>
                <a:latin typeface="Arial" charset="0"/>
                <a:ea typeface="ＭＳ Ｐゴシック" charset="0"/>
              </a:rPr>
              <a:t>?</a:t>
            </a:r>
            <a:endParaRPr lang="en-US" sz="2400" dirty="0">
              <a:solidFill>
                <a:srgbClr val="000000">
                  <a:lumMod val="75000"/>
                  <a:lumOff val="25000"/>
                </a:srgbClr>
              </a:solidFill>
              <a:latin typeface="Arial"/>
              <a:ea typeface="ＭＳ Ｐゴシック" charset="0"/>
            </a:endParaRPr>
          </a:p>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r>
              <a:rPr lang="en-US" sz="2400" dirty="0">
                <a:solidFill>
                  <a:srgbClr val="000000">
                    <a:lumMod val="75000"/>
                    <a:lumOff val="25000"/>
                  </a:srgbClr>
                </a:solidFill>
                <a:latin typeface="Arial"/>
                <a:ea typeface="ＭＳ Ｐゴシック" charset="0"/>
              </a:rPr>
              <a:t>Contact your LegalShield Representative,</a:t>
            </a:r>
          </a:p>
          <a:p>
            <a:pPr marL="380990" indent="-380990" defTabSz="609585" fontAlgn="base">
              <a:spcBef>
                <a:spcPct val="0"/>
              </a:spcBef>
              <a:spcAft>
                <a:spcPct val="0"/>
              </a:spcAft>
              <a:buFont typeface="Wingdings" panose="05000000000000000000" pitchFamily="2" charset="2"/>
              <a:buChar char="q"/>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r>
              <a:rPr lang="en-US" sz="2400" dirty="0">
                <a:solidFill>
                  <a:srgbClr val="000000">
                    <a:lumMod val="75000"/>
                    <a:lumOff val="25000"/>
                  </a:srgbClr>
                </a:solidFill>
                <a:latin typeface="Arial"/>
                <a:ea typeface="ＭＳ Ｐゴシック" charset="0"/>
              </a:rPr>
              <a:t>E-mail us at </a:t>
            </a:r>
            <a:r>
              <a:rPr lang="en-US" sz="2400" dirty="0">
                <a:solidFill>
                  <a:srgbClr val="000000">
                    <a:lumMod val="75000"/>
                    <a:lumOff val="25000"/>
                  </a:srgbClr>
                </a:solidFill>
                <a:latin typeface="Arial"/>
                <a:ea typeface="ＭＳ Ｐゴシック" charset="0"/>
                <a:hlinkClick r:id="rId4"/>
              </a:rPr>
              <a:t>brokerleads@legalshield.com</a:t>
            </a:r>
            <a:r>
              <a:rPr lang="en-US" sz="2400" dirty="0">
                <a:solidFill>
                  <a:srgbClr val="000000">
                    <a:lumMod val="75000"/>
                    <a:lumOff val="25000"/>
                  </a:srgbClr>
                </a:solidFill>
                <a:latin typeface="Arial"/>
                <a:ea typeface="ＭＳ Ｐゴシック" charset="0"/>
              </a:rPr>
              <a:t> and we’ll contact you,</a:t>
            </a:r>
          </a:p>
          <a:p>
            <a:pPr marL="380990" indent="-380990" defTabSz="609585" fontAlgn="base">
              <a:spcBef>
                <a:spcPct val="0"/>
              </a:spcBef>
              <a:spcAft>
                <a:spcPct val="0"/>
              </a:spcAft>
              <a:buFont typeface="Wingdings" panose="05000000000000000000" pitchFamily="2" charset="2"/>
              <a:buChar char="q"/>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r>
              <a:rPr lang="en-US" sz="2400" dirty="0">
                <a:solidFill>
                  <a:srgbClr val="000000">
                    <a:lumMod val="75000"/>
                    <a:lumOff val="25000"/>
                  </a:srgbClr>
                </a:solidFill>
                <a:latin typeface="Arial"/>
                <a:ea typeface="ＭＳ Ｐゴシック" charset="0"/>
              </a:rPr>
              <a:t>Or, visit business.legalshield.com</a:t>
            </a:r>
          </a:p>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p:txBody>
      </p:sp>
    </p:spTree>
    <p:extLst>
      <p:ext uri="{BB962C8B-B14F-4D97-AF65-F5344CB8AC3E}">
        <p14:creationId xmlns:p14="http://schemas.microsoft.com/office/powerpoint/2010/main" val="424642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normAutofit fontScale="25000" lnSpcReduction="20000"/>
          </a:bodyPr>
          <a:lstStyle/>
          <a:p>
            <a:pPr marL="0" indent="0">
              <a:spcBef>
                <a:spcPts val="400"/>
              </a:spcBef>
              <a:buClr>
                <a:srgbClr val="E6942C"/>
              </a:buClr>
              <a:buNone/>
            </a:pPr>
            <a:r>
              <a:rPr lang="en-US" sz="8533" dirty="0">
                <a:solidFill>
                  <a:srgbClr val="D48224"/>
                </a:solidFill>
                <a:latin typeface="Arial" pitchFamily="34" charset="0"/>
                <a:cs typeface="Arial" pitchFamily="34" charset="0"/>
              </a:rPr>
              <a:t>LegalShield</a:t>
            </a:r>
          </a:p>
          <a:p>
            <a:pPr marL="0" indent="0">
              <a:lnSpc>
                <a:spcPct val="120000"/>
              </a:lnSpc>
              <a:spcBef>
                <a:spcPts val="400"/>
              </a:spcBef>
              <a:buClr>
                <a:srgbClr val="E6942C"/>
              </a:buClr>
              <a:buNone/>
            </a:pPr>
            <a:r>
              <a:rPr lang="en-US" sz="8533" dirty="0">
                <a:latin typeface="Arial" pitchFamily="34" charset="0"/>
                <a:cs typeface="Arial" pitchFamily="34" charset="0"/>
              </a:rPr>
              <a:t>The information contained in this material is for illustrative purposes only and is not a contract. It is intended to provide a general overview of the legal plan benefits, identity protection benefits and commission opportunities. Please remember that only the plan contract can give actual terms, coverage, amounts, conditions, and exclusions. Check benefit availability in your state/province.</a:t>
            </a:r>
          </a:p>
          <a:p>
            <a:pPr marL="0" indent="0">
              <a:lnSpc>
                <a:spcPct val="120000"/>
              </a:lnSpc>
              <a:spcBef>
                <a:spcPts val="1248"/>
              </a:spcBef>
              <a:buClr>
                <a:srgbClr val="E6942C"/>
              </a:buClr>
              <a:buNone/>
            </a:pPr>
            <a:r>
              <a:rPr lang="en-US" sz="6933" dirty="0">
                <a:latin typeface="Arial" pitchFamily="34" charset="0"/>
                <a:cs typeface="Arial" pitchFamily="34" charset="0"/>
              </a:rPr>
              <a:t>Marketed by Pre-Paid Legal Services, Inc. dba LegalShield or applicable subsidiary:</a:t>
            </a:r>
            <a:br>
              <a:rPr lang="en-US" sz="6933" dirty="0">
                <a:latin typeface="Arial" pitchFamily="34" charset="0"/>
                <a:cs typeface="Arial" pitchFamily="34" charset="0"/>
              </a:rPr>
            </a:br>
            <a:r>
              <a:rPr lang="en-US" sz="6933" dirty="0">
                <a:latin typeface="Arial" pitchFamily="34" charset="0"/>
                <a:cs typeface="Arial" pitchFamily="34" charset="0"/>
              </a:rPr>
              <a:t>Pre-Paid Legal Casualty</a:t>
            </a:r>
            <a:r>
              <a:rPr lang="en-US" sz="6933" baseline="30000" dirty="0">
                <a:latin typeface="Arial" pitchFamily="34" charset="0"/>
                <a:cs typeface="Arial" pitchFamily="34" charset="0"/>
              </a:rPr>
              <a:t>SM</a:t>
            </a:r>
            <a:r>
              <a:rPr lang="en-US" sz="6933" dirty="0">
                <a:latin typeface="Arial" pitchFamily="34" charset="0"/>
                <a:cs typeface="Arial" pitchFamily="34" charset="0"/>
              </a:rPr>
              <a:t>, Inc.</a:t>
            </a:r>
            <a:br>
              <a:rPr lang="en-US" sz="6933" dirty="0">
                <a:latin typeface="Arial" pitchFamily="34" charset="0"/>
                <a:cs typeface="Arial" pitchFamily="34" charset="0"/>
              </a:rPr>
            </a:br>
            <a:r>
              <a:rPr lang="en-US" sz="6933" dirty="0">
                <a:latin typeface="Arial" pitchFamily="34" charset="0"/>
                <a:cs typeface="Arial" pitchFamily="34" charset="0"/>
              </a:rPr>
              <a:t>In Florida: Pre-Paid Legal Services, Inc., of Florida</a:t>
            </a:r>
            <a:br>
              <a:rPr lang="en-US" sz="6933" dirty="0">
                <a:latin typeface="Arial" pitchFamily="34" charset="0"/>
                <a:cs typeface="Arial" pitchFamily="34" charset="0"/>
              </a:rPr>
            </a:br>
            <a:r>
              <a:rPr lang="en-US" sz="6933" dirty="0">
                <a:latin typeface="Arial" pitchFamily="34" charset="0"/>
                <a:cs typeface="Arial" pitchFamily="34" charset="0"/>
              </a:rPr>
              <a:t>In Virginia: Legal Service Plans of Virginia, Inc.</a:t>
            </a:r>
            <a:br>
              <a:rPr lang="en-US" sz="6933" dirty="0">
                <a:latin typeface="Arial" pitchFamily="34" charset="0"/>
                <a:cs typeface="Arial" pitchFamily="34" charset="0"/>
              </a:rPr>
            </a:br>
            <a:r>
              <a:rPr lang="en-US" sz="6933" dirty="0">
                <a:latin typeface="Arial" pitchFamily="34" charset="0"/>
                <a:cs typeface="Arial" pitchFamily="34" charset="0"/>
              </a:rPr>
              <a:t>Pre-Paid Legal Access, Inc.</a:t>
            </a:r>
            <a:br>
              <a:rPr lang="en-US" sz="6933" dirty="0">
                <a:latin typeface="Arial" pitchFamily="34" charset="0"/>
                <a:cs typeface="Arial" pitchFamily="34" charset="0"/>
              </a:rPr>
            </a:br>
            <a:r>
              <a:rPr lang="en-US" sz="6933" dirty="0">
                <a:latin typeface="Arial" pitchFamily="34" charset="0"/>
                <a:cs typeface="Arial" pitchFamily="34" charset="0"/>
              </a:rPr>
              <a:t>PPL Legal Care of Canada, Inc.</a:t>
            </a:r>
            <a:endParaRPr lang="en-US" sz="4533" dirty="0">
              <a:latin typeface="Arial" pitchFamily="34" charset="0"/>
              <a:cs typeface="Arial" pitchFamily="34" charset="0"/>
            </a:endParaRPr>
          </a:p>
        </p:txBody>
      </p:sp>
      <p:sp>
        <p:nvSpPr>
          <p:cNvPr id="4" name="Content Placeholder 2"/>
          <p:cNvSpPr txBox="1">
            <a:spLocks/>
          </p:cNvSpPr>
          <p:nvPr/>
        </p:nvSpPr>
        <p:spPr>
          <a:xfrm>
            <a:off x="1524001" y="6421093"/>
            <a:ext cx="3456367" cy="243575"/>
          </a:xfrm>
          <a:prstGeom prst="rect">
            <a:avLst/>
          </a:prstGeom>
        </p:spPr>
        <p:txBody>
          <a:bodyPr vert="horz" wrap="square" lIns="0" tIns="0" rIns="0" bIns="0" rtlCol="0" anchor="b" anchorCtr="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fontAlgn="base">
              <a:lnSpc>
                <a:spcPts val="2987"/>
              </a:lnSpc>
              <a:spcBef>
                <a:spcPts val="1333"/>
              </a:spcBef>
              <a:spcAft>
                <a:spcPct val="0"/>
              </a:spcAft>
              <a:buClr>
                <a:srgbClr val="E6942C"/>
              </a:buClr>
              <a:buNone/>
            </a:pPr>
            <a:r>
              <a:rPr lang="en-US" sz="1200" dirty="0">
                <a:latin typeface="Arial" pitchFamily="34" charset="0"/>
                <a:cs typeface="Arial" pitchFamily="34" charset="0"/>
              </a:rPr>
              <a:t>©2016 LegalShield, Inc.</a:t>
            </a:r>
          </a:p>
        </p:txBody>
      </p:sp>
    </p:spTree>
    <p:extLst>
      <p:ext uri="{BB962C8B-B14F-4D97-AF65-F5344CB8AC3E}">
        <p14:creationId xmlns:p14="http://schemas.microsoft.com/office/powerpoint/2010/main" val="267200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0263" y="2345332"/>
            <a:ext cx="6195709" cy="2631491"/>
          </a:xfrm>
          <a:prstGeom prst="rect">
            <a:avLst/>
          </a:prstGeom>
        </p:spPr>
      </p:pic>
    </p:spTree>
    <p:extLst>
      <p:ext uri="{BB962C8B-B14F-4D97-AF65-F5344CB8AC3E}">
        <p14:creationId xmlns:p14="http://schemas.microsoft.com/office/powerpoint/2010/main" val="141447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l="6043" r="10668"/>
          <a:stretch/>
        </p:blipFill>
        <p:spPr>
          <a:xfrm>
            <a:off x="1" y="604429"/>
            <a:ext cx="5384801" cy="6366195"/>
          </a:xfrm>
          <a:prstGeom prst="rect">
            <a:avLst/>
          </a:prstGeom>
        </p:spPr>
      </p:pic>
      <p:sp>
        <p:nvSpPr>
          <p:cNvPr id="7" name="Content Placeholder 1"/>
          <p:cNvSpPr>
            <a:spLocks noGrp="1"/>
          </p:cNvSpPr>
          <p:nvPr>
            <p:ph idx="1"/>
          </p:nvPr>
        </p:nvSpPr>
        <p:spPr>
          <a:xfrm>
            <a:off x="5367131" y="751432"/>
            <a:ext cx="6824870" cy="882296"/>
          </a:xfrm>
        </p:spPr>
        <p:txBody>
          <a:bodyPr/>
          <a:lstStyle/>
          <a:p>
            <a:pPr marL="0" indent="0" algn="ctr">
              <a:lnSpc>
                <a:spcPct val="100000"/>
              </a:lnSpc>
              <a:spcBef>
                <a:spcPts val="800"/>
              </a:spcBef>
              <a:buClr>
                <a:srgbClr val="E6942C"/>
              </a:buClr>
              <a:buNone/>
            </a:pPr>
            <a:r>
              <a:rPr lang="en-US" sz="4800" b="1" dirty="0" smtClean="0">
                <a:solidFill>
                  <a:srgbClr val="E2792C"/>
                </a:solidFill>
                <a:latin typeface="Arial" pitchFamily="34" charset="0"/>
                <a:cs typeface="Arial" pitchFamily="34" charset="0"/>
              </a:rPr>
              <a:t>40+ </a:t>
            </a:r>
            <a:r>
              <a:rPr lang="en-US" sz="2400" dirty="0" smtClean="0">
                <a:solidFill>
                  <a:schemeClr val="accent6"/>
                </a:solidFill>
                <a:latin typeface="Arial" pitchFamily="34" charset="0"/>
                <a:cs typeface="Arial" pitchFamily="34" charset="0"/>
              </a:rPr>
              <a:t>YEARS IN BUSINESS</a:t>
            </a:r>
          </a:p>
          <a:p>
            <a:endParaRPr lang="en-US" sz="2400" dirty="0"/>
          </a:p>
          <a:p>
            <a:endParaRPr lang="en-US" sz="2400" dirty="0"/>
          </a:p>
          <a:p>
            <a:endParaRPr lang="en-US" sz="2400" dirty="0"/>
          </a:p>
          <a:p>
            <a:endParaRPr lang="en-US" sz="2400" dirty="0"/>
          </a:p>
          <a:p>
            <a:endParaRPr lang="en-US" sz="2400" dirty="0"/>
          </a:p>
          <a:p>
            <a:pPr marL="380990" indent="-380990">
              <a:lnSpc>
                <a:spcPct val="100000"/>
              </a:lnSpc>
              <a:spcBef>
                <a:spcPts val="800"/>
              </a:spcBef>
              <a:buClr>
                <a:srgbClr val="E6942C"/>
              </a:buClr>
            </a:pPr>
            <a:endParaRPr lang="en-US" sz="2400" dirty="0">
              <a:solidFill>
                <a:schemeClr val="accent6"/>
              </a:solidFill>
              <a:latin typeface="Arial" pitchFamily="34" charset="0"/>
              <a:cs typeface="Arial" pitchFamily="34" charset="0"/>
            </a:endParaRPr>
          </a:p>
        </p:txBody>
      </p:sp>
      <p:sp>
        <p:nvSpPr>
          <p:cNvPr id="8" name="Content Placeholder 1"/>
          <p:cNvSpPr txBox="1">
            <a:spLocks/>
          </p:cNvSpPr>
          <p:nvPr/>
        </p:nvSpPr>
        <p:spPr>
          <a:xfrm>
            <a:off x="5367131" y="6253995"/>
            <a:ext cx="6824869" cy="604005"/>
          </a:xfrm>
          <a:prstGeom prst="rect">
            <a:avLst/>
          </a:prstGeom>
        </p:spPr>
        <p:txBody>
          <a:bodyPr vert="horz" wrap="square" lIns="0" tIns="0" rIns="0" bIns="0" rtlCol="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09585">
              <a:lnSpc>
                <a:spcPts val="2987"/>
              </a:lnSpc>
              <a:spcBef>
                <a:spcPts val="1067"/>
              </a:spcBef>
              <a:buNone/>
            </a:pPr>
            <a:r>
              <a:rPr lang="en-US" sz="2400" dirty="0" smtClean="0"/>
              <a:t>OVER </a:t>
            </a:r>
            <a:r>
              <a:rPr lang="en-US" sz="4800" b="1" spc="-300" dirty="0" smtClean="0">
                <a:solidFill>
                  <a:srgbClr val="E2792C"/>
                </a:solidFill>
              </a:rPr>
              <a:t>3.</a:t>
            </a:r>
            <a:r>
              <a:rPr lang="en-US" sz="4800" b="1" dirty="0" smtClean="0">
                <a:solidFill>
                  <a:srgbClr val="E2792C"/>
                </a:solidFill>
              </a:rPr>
              <a:t>7</a:t>
            </a:r>
            <a:r>
              <a:rPr lang="en-US" sz="2133" dirty="0" smtClean="0"/>
              <a:t> </a:t>
            </a:r>
            <a:r>
              <a:rPr lang="en-US" sz="2400" dirty="0" smtClean="0"/>
              <a:t>MILLION LIVES</a:t>
            </a:r>
          </a:p>
          <a:p>
            <a:pPr marL="380990" indent="-380990" defTabSz="609585">
              <a:lnSpc>
                <a:spcPct val="100000"/>
              </a:lnSpc>
              <a:buClr>
                <a:srgbClr val="E6942C"/>
              </a:buClr>
            </a:pPr>
            <a:endParaRPr lang="en-US" sz="2400" dirty="0">
              <a:solidFill>
                <a:srgbClr val="000000"/>
              </a:solidFill>
              <a:latin typeface="Arial" pitchFamily="34" charset="0"/>
              <a:cs typeface="Arial"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118" y="1914896"/>
            <a:ext cx="3667804" cy="3749626"/>
          </a:xfrm>
          <a:prstGeom prst="rect">
            <a:avLst/>
          </a:prstGeom>
        </p:spPr>
      </p:pic>
    </p:spTree>
    <p:extLst>
      <p:ext uri="{BB962C8B-B14F-4D97-AF65-F5344CB8AC3E}">
        <p14:creationId xmlns:p14="http://schemas.microsoft.com/office/powerpoint/2010/main" val="19700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791200" y="5373792"/>
            <a:ext cx="6131859" cy="1134192"/>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a:buNone/>
            </a:pPr>
            <a:endParaRPr lang="en-US" smtClean="0"/>
          </a:p>
          <a:p>
            <a:pPr marL="0" indent="0" algn="ctr">
              <a:buFont typeface="Arial"/>
              <a:buNone/>
            </a:pPr>
            <a:r>
              <a:rPr lang="en-US" sz="5333" b="1" spc="-300" dirty="0" smtClean="0">
                <a:solidFill>
                  <a:srgbClr val="E2792C"/>
                </a:solidFill>
              </a:rPr>
              <a:t>1.</a:t>
            </a:r>
            <a:r>
              <a:rPr lang="en-US" sz="5333" b="1" dirty="0" smtClean="0">
                <a:solidFill>
                  <a:srgbClr val="E2792C"/>
                </a:solidFill>
              </a:rPr>
              <a:t>7</a:t>
            </a:r>
            <a:r>
              <a:rPr lang="en-US" dirty="0" smtClean="0"/>
              <a:t> MILLION LIVES</a:t>
            </a:r>
            <a:endParaRPr lang="en-US" dirty="0"/>
          </a:p>
        </p:txBody>
      </p:sp>
      <p:pic>
        <p:nvPicPr>
          <p:cNvPr id="8" name="Picture 7"/>
          <p:cNvPicPr>
            <a:picLocks noChangeAspect="1"/>
          </p:cNvPicPr>
          <p:nvPr/>
        </p:nvPicPr>
        <p:blipFill rotWithShape="1">
          <a:blip r:embed="rId3"/>
          <a:srcRect r="4185"/>
          <a:stretch/>
        </p:blipFill>
        <p:spPr>
          <a:xfrm>
            <a:off x="5783389" y="1628573"/>
            <a:ext cx="6140387" cy="3604844"/>
          </a:xfrm>
          <a:prstGeom prst="rect">
            <a:avLst/>
          </a:prstGeom>
        </p:spPr>
      </p:pic>
      <p:pic>
        <p:nvPicPr>
          <p:cNvPr id="9" name="Picture 8"/>
          <p:cNvPicPr>
            <a:picLocks noChangeAspect="1"/>
          </p:cNvPicPr>
          <p:nvPr/>
        </p:nvPicPr>
        <p:blipFill>
          <a:blip r:embed="rId4"/>
          <a:stretch>
            <a:fillRect/>
          </a:stretch>
        </p:blipFill>
        <p:spPr>
          <a:xfrm>
            <a:off x="574373" y="2611035"/>
            <a:ext cx="4521693" cy="1502253"/>
          </a:xfrm>
          <a:prstGeom prst="rect">
            <a:avLst/>
          </a:prstGeom>
        </p:spPr>
      </p:pic>
    </p:spTree>
    <p:extLst>
      <p:ext uri="{BB962C8B-B14F-4D97-AF65-F5344CB8AC3E}">
        <p14:creationId xmlns:p14="http://schemas.microsoft.com/office/powerpoint/2010/main" val="176059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Specialized focus on B2B accounts</a:t>
            </a:r>
          </a:p>
        </p:txBody>
      </p:sp>
      <p:sp>
        <p:nvSpPr>
          <p:cNvPr id="9" name="Content Placeholder 1"/>
          <p:cNvSpPr txBox="1">
            <a:spLocks/>
          </p:cNvSpPr>
          <p:nvPr/>
        </p:nvSpPr>
        <p:spPr>
          <a:xfrm>
            <a:off x="647459" y="4352891"/>
            <a:ext cx="5462547" cy="1929632"/>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70,000 Business Accounts</a:t>
            </a:r>
          </a:p>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Voluntary Benefit</a:t>
            </a:r>
          </a:p>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Small Business</a:t>
            </a:r>
          </a:p>
          <a:p>
            <a:pPr marL="380990" indent="-380990">
              <a:lnSpc>
                <a:spcPct val="100000"/>
              </a:lnSpc>
              <a:spcBef>
                <a:spcPts val="800"/>
              </a:spcBef>
              <a:buClr>
                <a:srgbClr val="E6942C"/>
              </a:buClr>
            </a:pPr>
            <a:endParaRPr lang="en-US" sz="2400" dirty="0">
              <a:solidFill>
                <a:schemeClr val="accent6"/>
              </a:solidFill>
              <a:latin typeface="Arial" pitchFamily="34" charset="0"/>
              <a:cs typeface="Arial" pitchFamily="34" charset="0"/>
            </a:endParaRPr>
          </a:p>
        </p:txBody>
      </p:sp>
      <p:sp>
        <p:nvSpPr>
          <p:cNvPr id="10" name="Content Placeholder 1"/>
          <p:cNvSpPr txBox="1">
            <a:spLocks/>
          </p:cNvSpPr>
          <p:nvPr/>
        </p:nvSpPr>
        <p:spPr>
          <a:xfrm>
            <a:off x="6939392" y="4338604"/>
            <a:ext cx="5462547" cy="1929632"/>
          </a:xfrm>
          <a:prstGeom prst="rect">
            <a:avLst/>
          </a:prstGeom>
        </p:spPr>
        <p:txBody>
          <a:bodyPr vert="horz" wrap="square" lIns="0" tIns="0" rIns="0" bIns="0" rtlCol="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Independent Sales Associates</a:t>
            </a:r>
          </a:p>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Insurance Agencies</a:t>
            </a:r>
          </a:p>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Benefit Brokers</a:t>
            </a:r>
          </a:p>
          <a:p>
            <a:pPr marL="380990" indent="-380990" defTabSz="609585">
              <a:lnSpc>
                <a:spcPct val="100000"/>
              </a:lnSpc>
              <a:buClr>
                <a:srgbClr val="E6942C"/>
              </a:buClr>
            </a:pPr>
            <a:endParaRPr lang="en-US" sz="2400" dirty="0">
              <a:solidFill>
                <a:srgbClr val="000000"/>
              </a:solidFill>
              <a:latin typeface="Arial" pitchFamily="34" charset="0"/>
              <a:cs typeface="Arial" pitchFamily="34" charset="0"/>
            </a:endParaRPr>
          </a:p>
        </p:txBody>
      </p:sp>
      <p:sp>
        <p:nvSpPr>
          <p:cNvPr id="11" name="Right Arrow 10"/>
          <p:cNvSpPr/>
          <p:nvPr/>
        </p:nvSpPr>
        <p:spPr>
          <a:xfrm>
            <a:off x="5088703" y="4711849"/>
            <a:ext cx="1513916" cy="645459"/>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698" y="1421601"/>
            <a:ext cx="6004604" cy="2550324"/>
          </a:xfrm>
          <a:prstGeom prst="rect">
            <a:avLst/>
          </a:prstGeom>
        </p:spPr>
      </p:pic>
    </p:spTree>
    <p:extLst>
      <p:ext uri="{BB962C8B-B14F-4D97-AF65-F5344CB8AC3E}">
        <p14:creationId xmlns:p14="http://schemas.microsoft.com/office/powerpoint/2010/main" val="374304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261" y="1200155"/>
            <a:ext cx="6430433" cy="112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Sales-People"/>
          <p:cNvPicPr>
            <a:picLocks noChangeAspect="1"/>
          </p:cNvPicPr>
          <p:nvPr/>
        </p:nvPicPr>
        <p:blipFill>
          <a:blip r:embed="rId4"/>
          <a:stretch>
            <a:fillRect/>
          </a:stretch>
        </p:blipFill>
        <p:spPr>
          <a:xfrm>
            <a:off x="3283296" y="2604919"/>
            <a:ext cx="5625409" cy="3673736"/>
          </a:xfrm>
          <a:prstGeom prst="rect">
            <a:avLst/>
          </a:prstGeom>
        </p:spPr>
      </p:pic>
    </p:spTree>
    <p:extLst>
      <p:ext uri="{BB962C8B-B14F-4D97-AF65-F5344CB8AC3E}">
        <p14:creationId xmlns:p14="http://schemas.microsoft.com/office/powerpoint/2010/main" val="81438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Specialized focus on B2B accounts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626" y="1886849"/>
            <a:ext cx="7896112" cy="3353700"/>
          </a:xfrm>
          <a:prstGeom prst="rect">
            <a:avLst/>
          </a:prstGeom>
        </p:spPr>
      </p:pic>
    </p:spTree>
    <p:extLst>
      <p:ext uri="{BB962C8B-B14F-4D97-AF65-F5344CB8AC3E}">
        <p14:creationId xmlns:p14="http://schemas.microsoft.com/office/powerpoint/2010/main" val="357976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43763"/>
          <a:stretch/>
        </p:blipFill>
        <p:spPr>
          <a:xfrm>
            <a:off x="1066801" y="625698"/>
            <a:ext cx="10905067" cy="6181503"/>
          </a:xfrm>
          <a:prstGeom prst="rect">
            <a:avLst/>
          </a:prstGeom>
        </p:spPr>
      </p:pic>
      <p:sp>
        <p:nvSpPr>
          <p:cNvPr id="2" name="Title 1"/>
          <p:cNvSpPr>
            <a:spLocks noGrp="1"/>
          </p:cNvSpPr>
          <p:nvPr>
            <p:ph type="title"/>
          </p:nvPr>
        </p:nvSpPr>
        <p:spPr>
          <a:xfrm>
            <a:off x="1501698" y="614362"/>
            <a:ext cx="9084527" cy="6243637"/>
          </a:xfrm>
        </p:spPr>
        <p:txBody>
          <a:bodyPr anchor="ctr"/>
          <a:lstStyle/>
          <a:p>
            <a:pPr algn="ctr"/>
            <a:r>
              <a:rPr lang="en-US" sz="4800" dirty="0">
                <a:solidFill>
                  <a:schemeClr val="accent6"/>
                </a:solidFill>
              </a:rPr>
              <a:t>Licensed </a:t>
            </a:r>
            <a:r>
              <a:rPr lang="en-US" sz="4800">
                <a:solidFill>
                  <a:schemeClr val="accent6"/>
                </a:solidFill>
              </a:rPr>
              <a:t>insurance </a:t>
            </a:r>
            <a:r>
              <a:rPr lang="en-US" sz="4800" smtClean="0">
                <a:solidFill>
                  <a:schemeClr val="accent6"/>
                </a:solidFill>
              </a:rPr>
              <a:t>agents</a:t>
            </a:r>
            <a:endParaRPr lang="en-US" sz="4800" i="1" dirty="0">
              <a:solidFill>
                <a:schemeClr val="accent6"/>
              </a:solidFill>
            </a:endParaRPr>
          </a:p>
        </p:txBody>
      </p:sp>
    </p:spTree>
    <p:extLst>
      <p:ext uri="{BB962C8B-B14F-4D97-AF65-F5344CB8AC3E}">
        <p14:creationId xmlns:p14="http://schemas.microsoft.com/office/powerpoint/2010/main" val="166367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a:fld id="{88C02A3A-A74E-4567-BAFE-5219AB7951A7}" type="slidenum">
              <a:rPr lang="en-US" sz="1200">
                <a:solidFill>
                  <a:srgbClr val="E6942C"/>
                </a:solidFill>
                <a:latin typeface="Arial"/>
                <a:cs typeface="Arial"/>
              </a:rPr>
              <a:pPr algn="l"/>
              <a:t>9</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3882" y="594360"/>
            <a:ext cx="5897583" cy="5593080"/>
          </a:xfrm>
        </p:spPr>
        <p:txBody>
          <a:bodyPr anchor="ctr"/>
          <a:lstStyle/>
          <a:p>
            <a:pPr marL="0" indent="0">
              <a:lnSpc>
                <a:spcPct val="85000"/>
              </a:lnSpc>
              <a:spcBef>
                <a:spcPts val="0"/>
              </a:spcBef>
              <a:spcAft>
                <a:spcPts val="1200"/>
              </a:spcAft>
              <a:buNone/>
            </a:pPr>
            <a:r>
              <a:rPr lang="en-US" sz="2400" dirty="0">
                <a:solidFill>
                  <a:schemeClr val="accent6"/>
                </a:solidFill>
              </a:rPr>
              <a:t>Consultation on:</a:t>
            </a:r>
          </a:p>
          <a:p>
            <a:pPr>
              <a:lnSpc>
                <a:spcPct val="85000"/>
              </a:lnSpc>
              <a:spcBef>
                <a:spcPts val="0"/>
              </a:spcBef>
              <a:spcAft>
                <a:spcPts val="1200"/>
              </a:spcAft>
            </a:pPr>
            <a:r>
              <a:rPr lang="en-US" sz="2400" dirty="0">
                <a:solidFill>
                  <a:schemeClr val="accent6"/>
                </a:solidFill>
              </a:rPr>
              <a:t>Estate planning </a:t>
            </a:r>
          </a:p>
          <a:p>
            <a:pPr>
              <a:lnSpc>
                <a:spcPct val="85000"/>
              </a:lnSpc>
              <a:spcBef>
                <a:spcPts val="0"/>
              </a:spcBef>
              <a:spcAft>
                <a:spcPts val="1200"/>
              </a:spcAft>
            </a:pPr>
            <a:r>
              <a:rPr lang="en-US" sz="2400" dirty="0">
                <a:solidFill>
                  <a:schemeClr val="accent6"/>
                </a:solidFill>
              </a:rPr>
              <a:t>Contract Review</a:t>
            </a:r>
          </a:p>
          <a:p>
            <a:pPr>
              <a:lnSpc>
                <a:spcPct val="85000"/>
              </a:lnSpc>
              <a:spcBef>
                <a:spcPts val="0"/>
              </a:spcBef>
              <a:spcAft>
                <a:spcPts val="1200"/>
              </a:spcAft>
            </a:pPr>
            <a:r>
              <a:rPr lang="en-US" sz="2400" dirty="0">
                <a:solidFill>
                  <a:schemeClr val="accent6"/>
                </a:solidFill>
              </a:rPr>
              <a:t>Traffic-related issues</a:t>
            </a:r>
          </a:p>
          <a:p>
            <a:pPr>
              <a:lnSpc>
                <a:spcPct val="85000"/>
              </a:lnSpc>
              <a:spcBef>
                <a:spcPts val="0"/>
              </a:spcBef>
              <a:spcAft>
                <a:spcPts val="1200"/>
              </a:spcAft>
            </a:pPr>
            <a:r>
              <a:rPr lang="en-US" sz="2400" dirty="0">
                <a:solidFill>
                  <a:schemeClr val="accent6"/>
                </a:solidFill>
              </a:rPr>
              <a:t>Legal advice on unlimited number of personal issues</a:t>
            </a:r>
          </a:p>
          <a:p>
            <a:pPr>
              <a:lnSpc>
                <a:spcPct val="100000"/>
              </a:lnSpc>
              <a:spcBef>
                <a:spcPts val="0"/>
              </a:spcBef>
              <a:spcAft>
                <a:spcPts val="800"/>
              </a:spcAft>
            </a:pPr>
            <a:endParaRPr lang="en-US" sz="2133" dirty="0">
              <a:solidFill>
                <a:schemeClr val="accent6"/>
              </a:solidFill>
            </a:endParaRPr>
          </a:p>
          <a:p>
            <a:pPr marL="0" indent="0">
              <a:lnSpc>
                <a:spcPct val="100000"/>
              </a:lnSpc>
              <a:spcBef>
                <a:spcPts val="0"/>
              </a:spcBef>
              <a:spcAft>
                <a:spcPts val="800"/>
              </a:spcAft>
              <a:buNone/>
            </a:pPr>
            <a:r>
              <a:rPr lang="en-US" sz="2400" b="1" i="1" dirty="0">
                <a:solidFill>
                  <a:srgbClr val="336699"/>
                </a:solidFill>
              </a:rPr>
              <a:t>Group plans start at $18.50/month</a:t>
            </a:r>
          </a:p>
        </p:txBody>
      </p:sp>
      <p:sp>
        <p:nvSpPr>
          <p:cNvPr id="9" name="Rectangle 8"/>
          <p:cNvSpPr/>
          <p:nvPr/>
        </p:nvSpPr>
        <p:spPr>
          <a:xfrm>
            <a:off x="6122558" y="6176478"/>
            <a:ext cx="5868908" cy="492635"/>
          </a:xfrm>
          <a:prstGeom prst="rect">
            <a:avLst/>
          </a:prstGeom>
        </p:spPr>
        <p:txBody>
          <a:bodyPr wrap="square" lIns="0" tIns="0" rIns="0" bIns="0">
            <a:spAutoFit/>
          </a:bodyPr>
          <a:lstStyle/>
          <a:p>
            <a:r>
              <a:rPr lang="en-US" sz="1067" dirty="0">
                <a:solidFill>
                  <a:srgbClr val="000000"/>
                </a:solidFill>
              </a:rPr>
              <a:t>Exclusions and limitations apply. Services and benefits vary by state/province. See www.legalshield.com/fullplandetails and select your state/province for specifics.  </a:t>
            </a:r>
          </a:p>
          <a:p>
            <a:r>
              <a:rPr lang="en-US" sz="1067" dirty="0">
                <a:solidFill>
                  <a:srgbClr val="000000"/>
                </a:solidFill>
              </a:rPr>
              <a:t>Please review plan details for complete terms, conditions and exclusions before purchase.</a:t>
            </a:r>
            <a:endParaRPr lang="en-US" sz="1067" dirty="0">
              <a:solidFill>
                <a:srgbClr val="000000"/>
              </a:solidFill>
              <a:latin typeface="Arial"/>
              <a:cs typeface="Arial"/>
            </a:endParaRPr>
          </a:p>
        </p:txBody>
      </p:sp>
      <p:pic>
        <p:nvPicPr>
          <p:cNvPr id="2050" name="Picture 2" descr="Z:\personal\Presentations\Identity Theft\family on gras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288" y="603504"/>
            <a:ext cx="5787136" cy="6248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sz="1867" dirty="0">
                <a:solidFill>
                  <a:schemeClr val="bg1"/>
                </a:solidFill>
              </a:rPr>
              <a:t>Legal plans</a:t>
            </a:r>
          </a:p>
        </p:txBody>
      </p:sp>
    </p:spTree>
    <p:extLst>
      <p:ext uri="{BB962C8B-B14F-4D97-AF65-F5344CB8AC3E}">
        <p14:creationId xmlns:p14="http://schemas.microsoft.com/office/powerpoint/2010/main" val="210533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Custom Design">
  <a:themeElements>
    <a:clrScheme name="NewLSBrandedThem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S Briefing">
  <a:themeElements>
    <a:clrScheme name="Custom 25">
      <a:dk1>
        <a:srgbClr val="818285"/>
      </a:dk1>
      <a:lt1>
        <a:sysClr val="window" lastClr="FFFFFF"/>
      </a:lt1>
      <a:dk2>
        <a:srgbClr val="D48224"/>
      </a:dk2>
      <a:lt2>
        <a:srgbClr val="E7E7E7"/>
      </a:lt2>
      <a:accent1>
        <a:srgbClr val="123956"/>
      </a:accent1>
      <a:accent2>
        <a:srgbClr val="D48224"/>
      </a:accent2>
      <a:accent3>
        <a:srgbClr val="5D5651"/>
      </a:accent3>
      <a:accent4>
        <a:srgbClr val="B23322"/>
      </a:accent4>
      <a:accent5>
        <a:srgbClr val="106C78"/>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rgbClr val="E4862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2556</Words>
  <Application>Microsoft Office PowerPoint</Application>
  <PresentationFormat>Widescreen</PresentationFormat>
  <Paragraphs>338</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ＭＳ Ｐゴシック</vt:lpstr>
      <vt:lpstr>Arial</vt:lpstr>
      <vt:lpstr>Arial Black</vt:lpstr>
      <vt:lpstr>Calibri</vt:lpstr>
      <vt:lpstr>Wingdings</vt:lpstr>
      <vt:lpstr>4_Custom Design</vt:lpstr>
      <vt:lpstr>LS Briefing</vt:lpstr>
      <vt:lpstr>LegalShield Business Solutions  Sales opportunity Briefing</vt:lpstr>
      <vt:lpstr>PowerPoint Presentation</vt:lpstr>
      <vt:lpstr>PowerPoint Presentation</vt:lpstr>
      <vt:lpstr>PowerPoint Presentation</vt:lpstr>
      <vt:lpstr>PowerPoint Presentation</vt:lpstr>
      <vt:lpstr>PowerPoint Presentation</vt:lpstr>
      <vt:lpstr>PowerPoint Presentation</vt:lpstr>
      <vt:lpstr>Licensed insurance agents</vt:lpstr>
      <vt:lpstr>PowerPoint Presentation</vt:lpstr>
      <vt:lpstr>PowerPoint Presentation</vt:lpstr>
      <vt:lpstr>PowerPoint Presentation</vt:lpstr>
      <vt:lpstr>PowerPoint Presentation</vt:lpstr>
      <vt:lpstr>The need</vt:lpstr>
      <vt:lpstr>PowerPoint Presentation</vt:lpstr>
      <vt:lpstr>PowerPoint Presentation</vt:lpstr>
      <vt:lpstr>PowerPoint Presentation</vt:lpstr>
      <vt:lpstr>PowerPoint Presentation</vt:lpstr>
      <vt:lpstr>Residual Income—advanced commission plan</vt:lpstr>
      <vt:lpstr>PowerPoint Presentation</vt:lpstr>
      <vt:lpstr>PowerPoint Presentation</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LegalShield Business Solutions  Sales opportunity Briefing</dc:title>
  <dc:creator>Theresa M. Heilmeier</dc:creator>
  <cp:lastModifiedBy>Theresa M. Heilmeier</cp:lastModifiedBy>
  <cp:revision>25</cp:revision>
  <dcterms:created xsi:type="dcterms:W3CDTF">2016-03-03T02:22:39Z</dcterms:created>
  <dcterms:modified xsi:type="dcterms:W3CDTF">2016-04-26T13:58:22Z</dcterms:modified>
</cp:coreProperties>
</file>