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9" r:id="rId3"/>
  </p:sldMasterIdLst>
  <p:notesMasterIdLst>
    <p:notesMasterId r:id="rId36"/>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9" r:id="rId23"/>
    <p:sldId id="277" r:id="rId24"/>
    <p:sldId id="278" r:id="rId25"/>
    <p:sldId id="290"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81593" autoAdjust="0"/>
  </p:normalViewPr>
  <p:slideViewPr>
    <p:cSldViewPr snapToGrid="0">
      <p:cViewPr varScale="1">
        <p:scale>
          <a:sx n="62" d="100"/>
          <a:sy n="62" d="100"/>
        </p:scale>
        <p:origin x="9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98202-B3E0-49F5-9D70-171D08297B49}" type="datetimeFigureOut">
              <a:rPr lang="en-US" smtClean="0"/>
              <a:t>4/13/2016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963FD-C4C2-44DA-90F5-54D6D2EA10FC}" type="slidenum">
              <a:rPr lang="en-US" smtClean="0"/>
              <a:t>‹#›</a:t>
            </a:fld>
            <a:endParaRPr lang="en-US" dirty="0"/>
          </a:p>
        </p:txBody>
      </p:sp>
    </p:spTree>
    <p:extLst>
      <p:ext uri="{BB962C8B-B14F-4D97-AF65-F5344CB8AC3E}">
        <p14:creationId xmlns:p14="http://schemas.microsoft.com/office/powerpoint/2010/main" val="28333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288925"/>
            <a:ext cx="4244975" cy="2389188"/>
          </a:xfrm>
        </p:spPr>
      </p:sp>
      <p:sp>
        <p:nvSpPr>
          <p:cNvPr id="3" name="Notes Placeholder 2"/>
          <p:cNvSpPr>
            <a:spLocks noGrp="1"/>
          </p:cNvSpPr>
          <p:nvPr>
            <p:ph type="body" idx="1"/>
          </p:nvPr>
        </p:nvSpPr>
        <p:spPr>
          <a:xfrm>
            <a:off x="701040" y="2746979"/>
            <a:ext cx="5608320" cy="418338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Thank you for your interest</a:t>
            </a:r>
            <a:r>
              <a:rPr lang="en-US" sz="1000" baseline="0" dirty="0" smtClean="0"/>
              <a:t> in learning more about selling LegalShield Business Solutions voluntary benefits and business services.  </a:t>
            </a:r>
            <a:endParaRPr lang="en-US" sz="1000" dirty="0" smtClean="0"/>
          </a:p>
          <a:p>
            <a:pPr algn="l"/>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0BAD-F335-4FD5-8C78-410A53891E8E}"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55335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wondering, what are Business to Business sales?</a:t>
            </a:r>
          </a:p>
          <a:p>
            <a:endParaRPr lang="en-US" dirty="0" smtClean="0"/>
          </a:p>
          <a:p>
            <a:r>
              <a:rPr lang="en-US" dirty="0" smtClean="0"/>
              <a:t>Selling B2B means you are working</a:t>
            </a:r>
            <a:r>
              <a:rPr lang="en-US" baseline="0" dirty="0" smtClean="0"/>
              <a:t> with Business Owners, Human Resource Managers, Corporate executives or even Benefit Brokers and Insurance Agents. </a:t>
            </a:r>
          </a:p>
          <a:p>
            <a:endParaRPr lang="en-US" baseline="0" dirty="0" smtClean="0"/>
          </a:p>
          <a:p>
            <a:r>
              <a:rPr lang="en-US" baseline="0" dirty="0" smtClean="0"/>
              <a:t>You would be selling </a:t>
            </a:r>
            <a:r>
              <a:rPr lang="en-US" u="sng" baseline="0" dirty="0" smtClean="0"/>
              <a:t>directly</a:t>
            </a:r>
            <a:r>
              <a:rPr lang="en-US" baseline="0" dirty="0" smtClean="0"/>
              <a:t> to Businesses, and when qualified, selling </a:t>
            </a:r>
            <a:r>
              <a:rPr lang="en-US" u="sng" baseline="0" dirty="0" smtClean="0"/>
              <a:t>through</a:t>
            </a:r>
            <a:r>
              <a:rPr lang="en-US" baseline="0" dirty="0" smtClean="0"/>
              <a:t> Brokers and Agents.  </a:t>
            </a:r>
          </a:p>
          <a:p>
            <a:endParaRPr lang="en-US" baseline="0" dirty="0" smtClean="0"/>
          </a:p>
          <a:p>
            <a:r>
              <a:rPr lang="en-US" baseline="0" dirty="0" smtClean="0"/>
              <a:t>Selling the Small Business Legal plan as well as selling LegalShield and IDShield as a voluntary benefit are the primary activities of a B2B seller.</a:t>
            </a:r>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164385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a:t>
            </a:r>
            <a:r>
              <a:rPr lang="en-US" dirty="0"/>
              <a:t>voluntary </a:t>
            </a:r>
            <a:r>
              <a:rPr lang="en-US" dirty="0" smtClean="0"/>
              <a:t>benefit</a:t>
            </a:r>
            <a:r>
              <a:rPr lang="en-US" baseline="0" dirty="0" smtClean="0"/>
              <a:t>s? </a:t>
            </a:r>
            <a:r>
              <a:rPr lang="en-US" baseline="0" dirty="0"/>
              <a:t>Quite simply, these </a:t>
            </a:r>
            <a:r>
              <a:rPr lang="en-US" sz="1200" b="0" i="0" kern="1200" dirty="0">
                <a:solidFill>
                  <a:schemeClr val="tx1"/>
                </a:solidFill>
                <a:effectLst/>
                <a:latin typeface="Arial"/>
                <a:ea typeface="Arial"/>
                <a:cs typeface="Arial"/>
              </a:rPr>
              <a:t>are products </a:t>
            </a:r>
            <a:r>
              <a:rPr lang="en-US" sz="1200" b="0" i="0" kern="1200" dirty="0" smtClean="0">
                <a:solidFill>
                  <a:schemeClr val="tx1"/>
                </a:solidFill>
                <a:effectLst/>
                <a:latin typeface="Arial"/>
                <a:ea typeface="Arial"/>
                <a:cs typeface="Arial"/>
              </a:rPr>
              <a:t>offered </a:t>
            </a:r>
            <a:r>
              <a:rPr lang="en-US" sz="1200" b="0" i="0" kern="1200" dirty="0">
                <a:solidFill>
                  <a:schemeClr val="tx1"/>
                </a:solidFill>
                <a:effectLst/>
                <a:latin typeface="Arial"/>
                <a:ea typeface="Arial"/>
                <a:cs typeface="Arial"/>
              </a:rPr>
              <a:t>through an employer but paid for partially or solely by </a:t>
            </a:r>
            <a:r>
              <a:rPr lang="en-US" sz="1200" b="0" i="0" kern="1200" dirty="0" smtClean="0">
                <a:solidFill>
                  <a:schemeClr val="tx1"/>
                </a:solidFill>
                <a:effectLst/>
                <a:latin typeface="Arial"/>
                <a:ea typeface="Arial"/>
                <a:cs typeface="Arial"/>
              </a:rPr>
              <a:t>employees </a:t>
            </a:r>
            <a:r>
              <a:rPr lang="en-US" sz="1200" b="0" i="0" kern="1200" dirty="0">
                <a:solidFill>
                  <a:schemeClr val="tx1"/>
                </a:solidFill>
                <a:effectLst/>
                <a:latin typeface="Arial"/>
                <a:ea typeface="Arial"/>
                <a:cs typeface="Arial"/>
              </a:rPr>
              <a:t>through payroll </a:t>
            </a:r>
            <a:r>
              <a:rPr lang="en-US" sz="1200" b="0" i="0" kern="1200" dirty="0" smtClean="0">
                <a:solidFill>
                  <a:schemeClr val="tx1"/>
                </a:solidFill>
                <a:effectLst/>
                <a:latin typeface="Arial"/>
                <a:ea typeface="Arial"/>
                <a:cs typeface="Arial"/>
              </a:rPr>
              <a:t>deduction.  </a:t>
            </a:r>
            <a:r>
              <a:rPr lang="en-US" sz="1200" b="0" i="0" kern="1200" dirty="0">
                <a:solidFill>
                  <a:schemeClr val="tx1"/>
                </a:solidFill>
                <a:effectLst/>
                <a:latin typeface="Arial"/>
                <a:ea typeface="Arial"/>
                <a:cs typeface="Arial"/>
              </a:rPr>
              <a:t>Companies</a:t>
            </a:r>
            <a:r>
              <a:rPr lang="en-US" sz="1200" b="0" i="0" kern="1200" baseline="0" dirty="0">
                <a:solidFill>
                  <a:schemeClr val="tx1"/>
                </a:solidFill>
                <a:effectLst/>
                <a:latin typeface="Arial"/>
                <a:ea typeface="Arial"/>
                <a:cs typeface="Arial"/>
              </a:rPr>
              <a:t> use voluntary benefits to attract and retain their work force.</a:t>
            </a:r>
          </a:p>
          <a:p>
            <a:endParaRPr lang="en-US" sz="1200" b="0" i="0" kern="1200" baseline="0" dirty="0">
              <a:solidFill>
                <a:schemeClr val="tx1"/>
              </a:solidFill>
              <a:effectLst/>
              <a:latin typeface="Arial"/>
              <a:cs typeface="Arial"/>
            </a:endParaRPr>
          </a:p>
          <a:p>
            <a:r>
              <a:rPr lang="en-US" sz="1200" b="0" i="0" kern="1200" baseline="0" dirty="0">
                <a:solidFill>
                  <a:schemeClr val="tx1"/>
                </a:solidFill>
                <a:effectLst/>
                <a:latin typeface="Arial"/>
                <a:cs typeface="Arial"/>
              </a:rPr>
              <a:t>Traditional voluntary benefits </a:t>
            </a:r>
            <a:r>
              <a:rPr lang="en-US" sz="1200" b="0" i="0" kern="1200" baseline="0" dirty="0" smtClean="0">
                <a:solidFill>
                  <a:schemeClr val="tx1"/>
                </a:solidFill>
                <a:effectLst/>
                <a:latin typeface="Arial"/>
                <a:cs typeface="Arial"/>
              </a:rPr>
              <a:t>include: </a:t>
            </a:r>
            <a:r>
              <a:rPr lang="en-US" sz="1800" dirty="0" smtClean="0"/>
              <a:t>Life/disability </a:t>
            </a:r>
            <a:r>
              <a:rPr lang="en-US" sz="1800" dirty="0"/>
              <a:t>insurance</a:t>
            </a:r>
          </a:p>
          <a:p>
            <a:pPr marL="731520" lvl="1" indent="-182880">
              <a:lnSpc>
                <a:spcPct val="100000"/>
              </a:lnSpc>
              <a:spcBef>
                <a:spcPts val="0"/>
              </a:spcBef>
            </a:pPr>
            <a:r>
              <a:rPr lang="en-US" sz="1800" dirty="0"/>
              <a:t>Dental insurance</a:t>
            </a:r>
          </a:p>
          <a:p>
            <a:pPr marL="731520" lvl="1" indent="-182880">
              <a:lnSpc>
                <a:spcPct val="100000"/>
              </a:lnSpc>
              <a:spcBef>
                <a:spcPts val="0"/>
              </a:spcBef>
            </a:pPr>
            <a:r>
              <a:rPr lang="en-US" sz="1800" dirty="0"/>
              <a:t>Vision </a:t>
            </a:r>
            <a:r>
              <a:rPr lang="en-US" sz="1800" dirty="0" smtClean="0"/>
              <a:t>insurance and</a:t>
            </a:r>
            <a:endParaRPr lang="en-US" sz="1800" dirty="0"/>
          </a:p>
          <a:p>
            <a:pPr marL="731520" lvl="1" indent="-182880">
              <a:lnSpc>
                <a:spcPct val="100000"/>
              </a:lnSpc>
              <a:spcBef>
                <a:spcPts val="0"/>
              </a:spcBef>
            </a:pPr>
            <a:r>
              <a:rPr lang="en-US" sz="1800" dirty="0"/>
              <a:t>Supplemental medical insurance</a:t>
            </a:r>
          </a:p>
          <a:p>
            <a:endParaRPr lang="en-US" dirty="0"/>
          </a:p>
          <a:p>
            <a:r>
              <a:rPr lang="en-US" dirty="0" smtClean="0"/>
              <a:t>Emerging </a:t>
            </a:r>
            <a:r>
              <a:rPr lang="en-US" dirty="0"/>
              <a:t>voluntary benefits include:</a:t>
            </a:r>
          </a:p>
          <a:p>
            <a:pPr marL="731520" lvl="1" indent="-182880">
              <a:lnSpc>
                <a:spcPts val="1940"/>
              </a:lnSpc>
              <a:spcBef>
                <a:spcPts val="0"/>
              </a:spcBef>
            </a:pPr>
            <a:r>
              <a:rPr lang="en-US" sz="1800" dirty="0" smtClean="0"/>
              <a:t>Health, wellness and lifestyle benefits,</a:t>
            </a:r>
            <a:r>
              <a:rPr lang="en-US" sz="1800" baseline="0" dirty="0" smtClean="0"/>
              <a:t> like pet insurance and student loan assistance.</a:t>
            </a:r>
            <a:endParaRPr lang="en-US" sz="1800" dirty="0" smtClean="0"/>
          </a:p>
          <a:p>
            <a:pPr marL="731520" lvl="1" indent="-182880">
              <a:lnSpc>
                <a:spcPts val="1940"/>
              </a:lnSpc>
              <a:spcBef>
                <a:spcPts val="0"/>
              </a:spcBef>
            </a:pPr>
            <a:r>
              <a:rPr lang="en-US" sz="1800" b="0" dirty="0" smtClean="0"/>
              <a:t>And Legal </a:t>
            </a:r>
            <a:r>
              <a:rPr lang="en-US" sz="1800" b="0" dirty="0"/>
              <a:t>and identity</a:t>
            </a:r>
            <a:r>
              <a:rPr lang="en-US" sz="1800" b="0" baseline="0" dirty="0"/>
              <a:t> theft protection</a:t>
            </a:r>
            <a:r>
              <a:rPr lang="en-US" sz="1800" b="0" baseline="0" dirty="0" smtClean="0"/>
              <a:t>, which is what we offer at LegalShield</a:t>
            </a:r>
            <a:r>
              <a:rPr lang="en-US" sz="1800" b="0" baseline="0" dirty="0"/>
              <a:t>. </a:t>
            </a:r>
            <a:endParaRPr lang="en-US" sz="1800" b="0" baseline="0" dirty="0" smtClean="0"/>
          </a:p>
          <a:p>
            <a:pPr marL="731520" lvl="1" indent="-182880">
              <a:lnSpc>
                <a:spcPts val="1940"/>
              </a:lnSpc>
              <a:spcBef>
                <a:spcPts val="0"/>
              </a:spcBef>
            </a:pPr>
            <a:endParaRPr lang="en-US" sz="1800" b="0" baseline="0" dirty="0" smtClean="0"/>
          </a:p>
          <a:p>
            <a:pPr marL="731520" lvl="1" indent="-182880">
              <a:lnSpc>
                <a:spcPts val="1940"/>
              </a:lnSpc>
              <a:spcBef>
                <a:spcPts val="0"/>
              </a:spcBef>
            </a:pPr>
            <a:r>
              <a:rPr lang="en-US" sz="1800" b="0" baseline="0" dirty="0" smtClean="0"/>
              <a:t>Lets look a little closer at the services</a:t>
            </a:r>
            <a:endParaRPr lang="en-US" sz="1800" b="0"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198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kern="1200" dirty="0" smtClean="0">
              <a:solidFill>
                <a:schemeClr val="tx1"/>
              </a:solidFill>
              <a:effectLst/>
              <a:latin typeface="Arial"/>
              <a:ea typeface="Arial"/>
              <a:cs typeface="Arial"/>
            </a:endParaRPr>
          </a:p>
          <a:p>
            <a:pPr marL="0" indent="0">
              <a:buFont typeface="+mj-lt"/>
              <a:buNone/>
            </a:pPr>
            <a:r>
              <a:rPr lang="en-US" sz="1200" b="0" i="0" kern="1200" dirty="0" smtClean="0">
                <a:solidFill>
                  <a:schemeClr val="tx1"/>
                </a:solidFill>
                <a:effectLst/>
                <a:latin typeface="Arial"/>
                <a:ea typeface="Arial"/>
                <a:cs typeface="Arial"/>
              </a:rPr>
              <a:t>There are many</a:t>
            </a:r>
            <a:r>
              <a:rPr lang="en-US" sz="1200" b="0" i="0" kern="1200" baseline="0" dirty="0" smtClean="0">
                <a:solidFill>
                  <a:schemeClr val="tx1"/>
                </a:solidFill>
                <a:effectLst/>
                <a:latin typeface="Arial"/>
                <a:ea typeface="Arial"/>
                <a:cs typeface="Arial"/>
              </a:rPr>
              <a:t> </a:t>
            </a:r>
            <a:r>
              <a:rPr lang="en-US" sz="1200" b="0" i="0" kern="1200" dirty="0" smtClean="0">
                <a:solidFill>
                  <a:schemeClr val="tx1"/>
                </a:solidFill>
                <a:effectLst/>
                <a:latin typeface="Arial"/>
                <a:ea typeface="Arial"/>
                <a:cs typeface="Arial"/>
              </a:rPr>
              <a:t>reasons individuals and families should use a lawyer</a:t>
            </a:r>
            <a:r>
              <a:rPr lang="en-US" sz="1200" b="0" i="0" kern="1200" baseline="0" dirty="0" smtClean="0">
                <a:solidFill>
                  <a:schemeClr val="tx1"/>
                </a:solidFill>
                <a:effectLst/>
                <a:latin typeface="Arial"/>
                <a:ea typeface="Arial"/>
                <a:cs typeface="Arial"/>
              </a:rPr>
              <a:t> in their day to day lives.</a:t>
            </a:r>
            <a:endParaRPr lang="en-US" sz="1200" b="0" i="0" kern="1200" dirty="0" smtClean="0">
              <a:solidFill>
                <a:schemeClr val="tx1"/>
              </a:solidFill>
              <a:effectLst/>
              <a:latin typeface="Arial"/>
              <a:ea typeface="Arial"/>
              <a:cs typeface="Arial"/>
            </a:endParaRPr>
          </a:p>
          <a:p>
            <a:pPr marL="0" indent="0">
              <a:buFont typeface="+mj-lt"/>
              <a:buNone/>
            </a:pPr>
            <a:endParaRPr lang="en-US" sz="1200" b="0" i="0" kern="1200" dirty="0" smtClean="0">
              <a:solidFill>
                <a:schemeClr val="tx1"/>
              </a:solidFill>
              <a:effectLst/>
              <a:latin typeface="Arial"/>
              <a:ea typeface="Arial"/>
              <a:cs typeface="Arial"/>
            </a:endParaRPr>
          </a:p>
          <a:p>
            <a:pPr marL="0" indent="0">
              <a:buFont typeface="+mj-lt"/>
              <a:buNone/>
            </a:pPr>
            <a:r>
              <a:rPr lang="en-US" sz="1200" b="0" i="0" kern="1200" dirty="0" smtClean="0">
                <a:solidFill>
                  <a:schemeClr val="tx1"/>
                </a:solidFill>
                <a:effectLst/>
                <a:latin typeface="Arial"/>
                <a:ea typeface="Arial"/>
                <a:cs typeface="Arial"/>
              </a:rPr>
              <a:t>Some of the most common uses of the LegalShield plan include consultation on: </a:t>
            </a:r>
          </a:p>
          <a:p>
            <a:pPr marL="0" indent="0">
              <a:buFont typeface="+mj-lt"/>
              <a:buNone/>
            </a:pPr>
            <a:r>
              <a:rPr lang="en-US" sz="1200" b="0" i="0" kern="1200" dirty="0" smtClean="0">
                <a:solidFill>
                  <a:schemeClr val="tx1"/>
                </a:solidFill>
                <a:effectLst/>
                <a:latin typeface="Arial"/>
                <a:ea typeface="Arial"/>
                <a:cs typeface="Arial"/>
              </a:rPr>
              <a:t>X traffic related issues</a:t>
            </a:r>
            <a:r>
              <a:rPr lang="en-US" sz="1200" b="0" i="0" kern="1200" baseline="0" dirty="0" smtClean="0">
                <a:solidFill>
                  <a:schemeClr val="tx1"/>
                </a:solidFill>
                <a:effectLst/>
                <a:latin typeface="Arial"/>
                <a:ea typeface="Arial"/>
                <a:cs typeface="Arial"/>
              </a:rPr>
              <a:t>, </a:t>
            </a:r>
          </a:p>
          <a:p>
            <a:pPr marL="0" indent="0">
              <a:buFont typeface="+mj-lt"/>
              <a:buNone/>
            </a:pPr>
            <a:r>
              <a:rPr lang="en-US" sz="1200" b="0" i="0" kern="1200" baseline="0" dirty="0" smtClean="0">
                <a:solidFill>
                  <a:schemeClr val="tx1"/>
                </a:solidFill>
                <a:effectLst/>
                <a:latin typeface="Arial"/>
                <a:ea typeface="Arial"/>
                <a:cs typeface="Arial"/>
              </a:rPr>
              <a:t>X estate planning-- including your will, living will and health care power of attorney--,  and </a:t>
            </a:r>
          </a:p>
          <a:p>
            <a:pPr marL="0" indent="0">
              <a:buFont typeface="+mj-lt"/>
              <a:buNone/>
            </a:pPr>
            <a:r>
              <a:rPr lang="en-US" sz="1200" b="0" i="0" kern="1200" baseline="0" dirty="0" smtClean="0">
                <a:solidFill>
                  <a:schemeClr val="tx1"/>
                </a:solidFill>
                <a:effectLst/>
                <a:latin typeface="Arial"/>
                <a:ea typeface="Arial"/>
                <a:cs typeface="Arial"/>
              </a:rPr>
              <a:t>X contract review.  Additionally, members can call their provider firm for </a:t>
            </a:r>
          </a:p>
          <a:p>
            <a:pPr marL="0" indent="0">
              <a:buFont typeface="+mj-lt"/>
              <a:buNone/>
            </a:pPr>
            <a:r>
              <a:rPr lang="en-US" sz="1200" b="0" i="0" kern="1200" baseline="0" dirty="0" smtClean="0">
                <a:solidFill>
                  <a:schemeClr val="tx1"/>
                </a:solidFill>
                <a:effectLst/>
                <a:latin typeface="Arial"/>
                <a:ea typeface="Arial"/>
                <a:cs typeface="Arial"/>
              </a:rPr>
              <a:t>X legal advice on an unlimited number of personal issues!</a:t>
            </a:r>
          </a:p>
          <a:p>
            <a:pPr marL="0" indent="0">
              <a:buFont typeface="+mj-lt"/>
              <a:buNone/>
            </a:pPr>
            <a:endParaRPr lang="en-US" sz="1200" b="0" i="0" kern="1200" baseline="0" dirty="0" smtClean="0">
              <a:solidFill>
                <a:schemeClr val="tx1"/>
              </a:solidFill>
              <a:effectLst/>
              <a:latin typeface="Arial"/>
              <a:ea typeface="Arial"/>
              <a:cs typeface="Arial"/>
            </a:endParaRPr>
          </a:p>
          <a:p>
            <a:pPr marL="0" indent="0">
              <a:buFont typeface="+mj-lt"/>
              <a:buNone/>
            </a:pPr>
            <a:r>
              <a:rPr lang="en-US" sz="1200" b="0" i="0" kern="1200" baseline="0" dirty="0" smtClean="0">
                <a:solidFill>
                  <a:schemeClr val="tx1"/>
                </a:solidFill>
                <a:effectLst/>
                <a:latin typeface="Arial"/>
                <a:ea typeface="Arial"/>
                <a:cs typeface="Arial"/>
              </a:rPr>
              <a:t>With LegalShield, members receive timely advice at a fraction of the cost of a lawyer’s hourly rate for covered services.  </a:t>
            </a:r>
          </a:p>
          <a:p>
            <a:pPr marL="0" indent="0">
              <a:buFont typeface="+mj-lt"/>
              <a:buNone/>
            </a:pPr>
            <a:endParaRPr lang="en-US" sz="1200" b="0" i="0" kern="1200" baseline="0" dirty="0" smtClean="0">
              <a:solidFill>
                <a:schemeClr val="tx1"/>
              </a:solidFill>
              <a:effectLst/>
              <a:latin typeface="Arial"/>
              <a:ea typeface="Arial"/>
              <a:cs typeface="Arial"/>
            </a:endParaRPr>
          </a:p>
          <a:p>
            <a:pPr marL="0" indent="0">
              <a:buFont typeface="+mj-lt"/>
              <a:buNone/>
            </a:pPr>
            <a:r>
              <a:rPr lang="en-US" sz="1200" b="0" i="0" kern="1200" baseline="0" dirty="0" smtClean="0">
                <a:solidFill>
                  <a:schemeClr val="tx1"/>
                </a:solidFill>
                <a:effectLst/>
                <a:latin typeface="Arial"/>
                <a:ea typeface="Arial"/>
                <a:cs typeface="Arial"/>
              </a:rPr>
              <a:t>X LegalShield group legal plans start at $15.95 per month.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7821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a:ea typeface="Arial"/>
                <a:cs typeface="Arial"/>
              </a:rPr>
              <a:t>IDShield  gives members comprehensive monitoring of many aspects of their identity, including: Social Security number, </a:t>
            </a:r>
            <a:r>
              <a:rPr lang="en-US" sz="1200" b="0" i="0" kern="1200" dirty="0" smtClean="0">
                <a:solidFill>
                  <a:schemeClr val="tx1"/>
                </a:solidFill>
                <a:effectLst/>
                <a:latin typeface="Arial"/>
                <a:ea typeface="Arial"/>
                <a:cs typeface="Arial"/>
              </a:rPr>
              <a:t>driver’s license, passport,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a:ea typeface="Arial"/>
                <a:cs typeface="Arial"/>
              </a:rPr>
              <a:t>credit cards, bank accounts and more.</a:t>
            </a:r>
            <a:r>
              <a:rPr lang="en-US" sz="1200" b="0" i="0" kern="1200" baseline="0" dirty="0" smtClean="0">
                <a:solidFill>
                  <a:schemeClr val="tx1"/>
                </a:solidFill>
                <a:effectLst/>
                <a:latin typeface="Arial"/>
                <a:ea typeface="Arial"/>
                <a:cs typeface="Arial"/>
              </a:rPr>
              <a:t>  Similar to our legal plan, this benefit also provides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a:ea typeface="Arial"/>
                <a:cs typeface="Arial"/>
              </a:rPr>
              <a:t>unlimited consultation for identity theft prevention.In the event the member’s identity is compromised, </a:t>
            </a:r>
            <a:r>
              <a:rPr lang="en-US" sz="1200" b="0" i="0" kern="1200" dirty="0" smtClean="0">
                <a:solidFill>
                  <a:schemeClr val="tx1"/>
                </a:solidFill>
                <a:effectLst/>
                <a:latin typeface="Arial"/>
                <a:ea typeface="Arial"/>
                <a:cs typeface="Arial"/>
              </a:rPr>
              <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a:ea typeface="Arial"/>
                <a:cs typeface="Arial"/>
              </a:rPr>
              <a:t>licensed private investigator will work to uncover evidence, restore the member’s identity,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a:ea typeface="Arial"/>
                <a:cs typeface="Arial"/>
              </a:rPr>
              <a:t>clear the record back to its pre-theft status.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IDShield Group Plans start at $8.45 a month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21729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Companies with 100 or fewer employees run their businesses more efficiently with our Small Business Legal plan.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As part of the membership, business owners with up to 5 authorized users can access timely legal advice on everyday matters.  Small Businesses appreciate that they can pick up the phone, call their provider firm, and ask questions without worrying about  an outrageous bill at the end.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Debt collection letters, vendor disputes,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contract review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consultation on human resource matters such as worker’s compensation issues,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employee hiring and firing are just part of what’s covered.  This gives small businesses legal tools they need to manage their finances and employees with confidence.</a:t>
            </a:r>
          </a:p>
          <a:p>
            <a:endParaRPr lang="en-US" dirty="0" smtClean="0"/>
          </a:p>
          <a:p>
            <a:pPr marL="0" indent="0">
              <a:buFont typeface="+mj-lt"/>
              <a:buNone/>
            </a:pPr>
            <a:r>
              <a:rPr lang="en-US" dirty="0" smtClean="0"/>
              <a:t>LegalShield offers a suite of small business plans ranging from </a:t>
            </a:r>
            <a:r>
              <a:rPr lang="en-US" baseline="0" dirty="0" smtClean="0"/>
              <a:t>$39 to $149 per month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1818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makes us different?</a:t>
            </a:r>
          </a:p>
          <a:p>
            <a:endParaRPr lang="en-US" sz="1200" kern="1200" dirty="0" smtClean="0">
              <a:solidFill>
                <a:schemeClr val="tx1"/>
              </a:solidFill>
              <a:effectLst/>
              <a:latin typeface="Arial"/>
              <a:ea typeface="Arial"/>
              <a:cs typeface="Arial"/>
            </a:endParaRPr>
          </a:p>
          <a:p>
            <a:r>
              <a:rPr lang="en-US" sz="1200" kern="1200" dirty="0" smtClean="0">
                <a:solidFill>
                  <a:schemeClr val="tx1"/>
                </a:solidFill>
                <a:effectLst/>
                <a:latin typeface="Arial"/>
                <a:ea typeface="Arial"/>
                <a:cs typeface="Arial"/>
              </a:rPr>
              <a:t>LegalShield is unlike any other legal service plan provider. We are not a referral service nor a directory of lawyers. We take the guess work out of finding the right attorney to fit our members’ legal needs. </a:t>
            </a:r>
          </a:p>
          <a:p>
            <a:endParaRPr lang="en-US" sz="1200" kern="1200" dirty="0" smtClean="0">
              <a:solidFill>
                <a:schemeClr val="tx1"/>
              </a:solidFill>
              <a:effectLst/>
              <a:latin typeface="Arial"/>
              <a:ea typeface="Arial"/>
              <a:cs typeface="Arial"/>
            </a:endParaRPr>
          </a:p>
          <a:p>
            <a:r>
              <a:rPr lang="en-US" sz="1200" kern="1200" dirty="0" smtClean="0">
                <a:solidFill>
                  <a:schemeClr val="tx1"/>
                </a:solidFill>
                <a:effectLst/>
                <a:latin typeface="Arial"/>
                <a:ea typeface="Arial"/>
                <a:cs typeface="Arial"/>
              </a:rPr>
              <a:t>Our members have access to an unmatched network of dedicated law firms in 49 states and four Canadian provinces, and through our collective purchasing power, we are these law firms’ biggest client. </a:t>
            </a:r>
          </a:p>
          <a:p>
            <a:endParaRPr lang="en-US" sz="1200" kern="1200" dirty="0" smtClean="0">
              <a:solidFill>
                <a:schemeClr val="tx1"/>
              </a:solidFill>
              <a:effectLst/>
              <a:latin typeface="Arial"/>
              <a:ea typeface="Arial"/>
              <a:cs typeface="Arial"/>
            </a:endParaRPr>
          </a:p>
          <a:p>
            <a:r>
              <a:rPr lang="en-US" sz="1200" kern="1200" dirty="0" smtClean="0">
                <a:solidFill>
                  <a:schemeClr val="tx1"/>
                </a:solidFill>
                <a:effectLst/>
                <a:latin typeface="Arial"/>
                <a:ea typeface="Arial"/>
                <a:cs typeface="Arial"/>
              </a:rPr>
              <a:t>Our dedicated network of seasoned lawyers, with an average of 21 years experience, is carefully vetted and monitored to ensure quality, outstanding service is provided to our members. Our plans provide a wide spectrum of legal services to help our members traverse their legal needs, from the trivial to the traumatic.</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53330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 identity theft protection has a</a:t>
            </a:r>
            <a:r>
              <a:rPr lang="en-US" baseline="0" dirty="0" smtClean="0"/>
              <a:t> $5 million service guarantee—the highest guarantee available in the industry.  In addition, our identity theft services and consultations are conducted by licensed private investigators.</a:t>
            </a:r>
          </a:p>
          <a:p>
            <a:endParaRPr lang="en-US" baseline="0" dirty="0" smtClean="0"/>
          </a:p>
          <a:p>
            <a:r>
              <a:rPr lang="en-US" baseline="0" dirty="0" smtClean="0"/>
              <a:t>Our legal and identity theft services provide 24/7 emergency hotlines for covered issues.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you can Use the apps for easy access to your Provider Law Firm and Licensed private investigator!</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85268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t>You may wonder, is there a market for</a:t>
            </a:r>
            <a:r>
              <a:rPr lang="en-US" baseline="0" dirty="0" smtClean="0"/>
              <a:t> these services?</a:t>
            </a:r>
            <a:r>
              <a:rPr lang="en-US" dirty="0" smtClean="0"/>
              <a:t>.</a:t>
            </a:r>
            <a:r>
              <a:rPr lang="en-US" baseline="0" dirty="0" smtClean="0"/>
              <a:t> </a:t>
            </a:r>
          </a:p>
          <a:p>
            <a:pPr>
              <a:spcAft>
                <a:spcPts val="600"/>
              </a:spcAft>
            </a:pPr>
            <a:endParaRPr lang="en-US" baseline="0" dirty="0" smtClean="0"/>
          </a:p>
          <a:p>
            <a:pPr>
              <a:spcAft>
                <a:spcPts val="600"/>
              </a:spcAft>
            </a:pPr>
            <a:r>
              <a:rPr lang="en-US" dirty="0" smtClean="0"/>
              <a:t>Studies show that Nearly </a:t>
            </a:r>
            <a:r>
              <a:rPr lang="en-US" dirty="0" smtClean="0">
                <a:solidFill>
                  <a:srgbClr val="E6942C"/>
                </a:solidFill>
              </a:rPr>
              <a:t>90%</a:t>
            </a:r>
            <a:r>
              <a:rPr lang="en-US" dirty="0" smtClean="0"/>
              <a:t> of Americans say they </a:t>
            </a:r>
            <a:r>
              <a:rPr lang="en-US" dirty="0" smtClean="0">
                <a:solidFill>
                  <a:srgbClr val="E6942C"/>
                </a:solidFill>
              </a:rPr>
              <a:t>do not have any form of legal insurance </a:t>
            </a:r>
            <a:r>
              <a:rPr lang="en-US" dirty="0" smtClean="0"/>
              <a:t>or legal protection service.  However, m</a:t>
            </a:r>
            <a:r>
              <a:rPr lang="en-US" baseline="0" dirty="0" smtClean="0"/>
              <a:t>ore</a:t>
            </a:r>
            <a:r>
              <a:rPr lang="en-US" dirty="0" smtClean="0"/>
              <a:t> than </a:t>
            </a:r>
            <a:r>
              <a:rPr lang="en-US" dirty="0" smtClean="0">
                <a:solidFill>
                  <a:srgbClr val="E6942C"/>
                </a:solidFill>
              </a:rPr>
              <a:t>60%</a:t>
            </a:r>
            <a:r>
              <a:rPr lang="en-US" dirty="0" smtClean="0"/>
              <a:t> reported they would be </a:t>
            </a:r>
            <a:r>
              <a:rPr lang="en-US" dirty="0" smtClean="0">
                <a:solidFill>
                  <a:srgbClr val="E6942C"/>
                </a:solidFill>
              </a:rPr>
              <a:t>interested in purchasing</a:t>
            </a:r>
            <a:r>
              <a:rPr lang="en-US" dirty="0" smtClean="0"/>
              <a:t> legal protection.</a:t>
            </a:r>
          </a:p>
          <a:p>
            <a:pPr>
              <a:spcAft>
                <a:spcPts val="600"/>
              </a:spcAft>
            </a:pPr>
            <a:endParaRPr lang="en-US" dirty="0" smtClean="0"/>
          </a:p>
          <a:p>
            <a:pPr>
              <a:spcAft>
                <a:spcPts val="600"/>
              </a:spcAft>
            </a:pPr>
            <a:r>
              <a:rPr lang="en-US" dirty="0" smtClean="0"/>
              <a:t>In addition, identity theft has topped the Federal</a:t>
            </a:r>
            <a:r>
              <a:rPr lang="en-US" baseline="0" dirty="0" smtClean="0"/>
              <a:t> Trade Commission</a:t>
            </a:r>
            <a:r>
              <a:rPr lang="en-US" dirty="0" smtClean="0"/>
              <a:t> ranking of complaints </a:t>
            </a:r>
            <a:r>
              <a:rPr lang="en-US" dirty="0" smtClean="0">
                <a:solidFill>
                  <a:srgbClr val="E6942C"/>
                </a:solidFill>
              </a:rPr>
              <a:t>for 15 years.</a:t>
            </a:r>
          </a:p>
          <a:p>
            <a:pPr>
              <a:spcAft>
                <a:spcPts val="600"/>
              </a:spcAft>
            </a:pPr>
            <a:endParaRPr lang="en-US" dirty="0" smtClean="0">
              <a:solidFill>
                <a:srgbClr val="E6942C"/>
              </a:solidFill>
            </a:endParaRPr>
          </a:p>
          <a:p>
            <a:pPr>
              <a:spcAft>
                <a:spcPts val="600"/>
              </a:spcAft>
            </a:pPr>
            <a:r>
              <a:rPr lang="en-US" dirty="0" smtClean="0">
                <a:solidFill>
                  <a:srgbClr val="E6942C"/>
                </a:solidFill>
              </a:rPr>
              <a:t>That means…</a:t>
            </a:r>
            <a:r>
              <a:rPr lang="en-US" baseline="0" dirty="0" smtClean="0">
                <a:solidFill>
                  <a:srgbClr val="E6942C"/>
                </a:solidFill>
              </a:rPr>
              <a:t> a lot of opportunity!</a:t>
            </a:r>
            <a:endParaRPr lang="en-US" dirty="0" smtClean="0">
              <a:solidFill>
                <a:srgbClr val="E6942C"/>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0BAD-F335-4FD5-8C78-410A53891E8E}"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96528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872" indent="-118872">
              <a:lnSpc>
                <a:spcPts val="1440"/>
              </a:lnSpc>
              <a:spcBef>
                <a:spcPts val="300"/>
              </a:spcBef>
            </a:pPr>
            <a:r>
              <a:rPr lang="en-US" sz="1200" dirty="0">
                <a:latin typeface="Arial Black"/>
                <a:cs typeface="Arial Black"/>
              </a:rPr>
              <a:t/>
            </a:r>
            <a:br>
              <a:rPr lang="en-US" sz="1200" dirty="0">
                <a:latin typeface="Arial Black"/>
                <a:cs typeface="Arial Black"/>
              </a:rPr>
            </a:br>
            <a:endParaRPr lang="en-US" sz="1200" dirty="0">
              <a:latin typeface="Arial Black"/>
              <a:cs typeface="Arial Black"/>
            </a:endParaRPr>
          </a:p>
          <a:p>
            <a:r>
              <a:rPr lang="en-US" dirty="0" smtClean="0"/>
              <a:t>As noted earlier, LegalShield </a:t>
            </a:r>
            <a:r>
              <a:rPr lang="en-US" dirty="0"/>
              <a:t>sells to companies</a:t>
            </a:r>
            <a:r>
              <a:rPr lang="en-US" baseline="0" dirty="0"/>
              <a:t> across </a:t>
            </a:r>
            <a:r>
              <a:rPr lang="en-US" baseline="0" dirty="0" smtClean="0"/>
              <a:t>all industries and sizes—from </a:t>
            </a:r>
            <a:r>
              <a:rPr lang="en-US" baseline="0" dirty="0"/>
              <a:t>home-based sole </a:t>
            </a:r>
            <a:r>
              <a:rPr lang="en-US" baseline="0" dirty="0" smtClean="0"/>
              <a:t>proprietors, </a:t>
            </a:r>
            <a:r>
              <a:rPr lang="en-US" baseline="0" dirty="0"/>
              <a:t>to the Fortune 500.  </a:t>
            </a:r>
          </a:p>
          <a:p>
            <a:r>
              <a:rPr lang="en-US" baseline="0" dirty="0" smtClean="0"/>
              <a:t>However</a:t>
            </a:r>
            <a:r>
              <a:rPr lang="en-US" baseline="0" dirty="0"/>
              <a:t>, </a:t>
            </a:r>
            <a:r>
              <a:rPr lang="en-US" baseline="0" dirty="0" smtClean="0"/>
              <a:t>we </a:t>
            </a:r>
            <a:r>
              <a:rPr lang="en-US" baseline="0" dirty="0"/>
              <a:t>have a unique value proposition </a:t>
            </a:r>
            <a:r>
              <a:rPr lang="en-US" baseline="0" dirty="0" smtClean="0"/>
              <a:t>for </a:t>
            </a:r>
            <a:r>
              <a:rPr lang="en-US" baseline="0" dirty="0"/>
              <a:t>small businesses with </a:t>
            </a:r>
            <a:r>
              <a:rPr lang="en-US" baseline="0" dirty="0" smtClean="0"/>
              <a:t>100 or fewer </a:t>
            </a:r>
            <a:r>
              <a:rPr lang="en-US" baseline="0" dirty="0"/>
              <a:t>employees.  </a:t>
            </a:r>
            <a:endParaRPr lang="en-US" baseline="0" dirty="0" smtClean="0"/>
          </a:p>
          <a:p>
            <a:endParaRPr lang="en-US" baseline="0" dirty="0" smtClean="0"/>
          </a:p>
          <a:p>
            <a:r>
              <a:rPr lang="en-US" baseline="0" dirty="0" smtClean="0"/>
              <a:t>There </a:t>
            </a:r>
            <a:r>
              <a:rPr lang="en-US" baseline="0" dirty="0"/>
              <a:t>are 5.7 million of these </a:t>
            </a:r>
            <a:r>
              <a:rPr lang="en-US" baseline="0" dirty="0" smtClean="0"/>
              <a:t>companies, </a:t>
            </a:r>
          </a:p>
          <a:p>
            <a:r>
              <a:rPr lang="en-US" baseline="0" dirty="0" smtClean="0"/>
              <a:t>employing </a:t>
            </a:r>
            <a:r>
              <a:rPr lang="en-US" baseline="0" dirty="0"/>
              <a:t>120 million </a:t>
            </a:r>
            <a:r>
              <a:rPr lang="en-US" baseline="0" dirty="0" smtClean="0"/>
              <a:t>workers</a:t>
            </a:r>
            <a:r>
              <a:rPr lang="en-US" baseline="0" dirty="0"/>
              <a:t>.  In addition, </a:t>
            </a:r>
            <a:endParaRPr lang="en-US" baseline="0" dirty="0" smtClean="0"/>
          </a:p>
          <a:p>
            <a:r>
              <a:rPr lang="en-US" baseline="0" dirty="0" smtClean="0"/>
              <a:t>543,000 </a:t>
            </a:r>
            <a:r>
              <a:rPr lang="en-US" baseline="0" dirty="0"/>
              <a:t>new </a:t>
            </a:r>
            <a:r>
              <a:rPr lang="en-US" baseline="0" dirty="0" smtClean="0"/>
              <a:t>businesses </a:t>
            </a:r>
            <a:r>
              <a:rPr lang="en-US" baseline="0" dirty="0"/>
              <a:t>are started every month!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market is ready! Selling LegalShield and IDShield gives you an unprecedented opportunity in the business to business segment.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25792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kern="1200" dirty="0" smtClean="0">
                <a:solidFill>
                  <a:schemeClr val="tx1"/>
                </a:solidFill>
                <a:effectLst/>
                <a:latin typeface="Arial"/>
                <a:ea typeface="Arial"/>
                <a:cs typeface="Arial"/>
              </a:rPr>
              <a:t>Why do companies want LegalShield and IDShield for their employees?</a:t>
            </a:r>
          </a:p>
          <a:p>
            <a:pPr marL="0" indent="0">
              <a:lnSpc>
                <a:spcPts val="1940"/>
              </a:lnSpc>
              <a:spcBef>
                <a:spcPts val="400"/>
              </a:spcBef>
              <a:spcAft>
                <a:spcPts val="600"/>
              </a:spcAft>
              <a:buNone/>
            </a:pPr>
            <a:endParaRPr lang="en-US" b="1" dirty="0" smtClean="0"/>
          </a:p>
          <a:p>
            <a:pPr marL="182880" indent="-182880">
              <a:lnSpc>
                <a:spcPts val="1940"/>
              </a:lnSpc>
              <a:spcBef>
                <a:spcPts val="400"/>
              </a:spcBef>
              <a:spcAft>
                <a:spcPts val="600"/>
              </a:spcAft>
            </a:pPr>
            <a:r>
              <a:rPr lang="en-US" sz="1200" dirty="0" smtClean="0"/>
              <a:t>Well,</a:t>
            </a:r>
            <a:r>
              <a:rPr lang="en-US" sz="1200" baseline="0" dirty="0" smtClean="0"/>
              <a:t> </a:t>
            </a:r>
            <a:r>
              <a:rPr lang="en-US" sz="1200" dirty="0" smtClean="0"/>
              <a:t>Companies with better benefits have less turnover</a:t>
            </a:r>
            <a:r>
              <a:rPr lang="en-US" sz="1200" baseline="0" dirty="0" smtClean="0"/>
              <a:t> and</a:t>
            </a:r>
            <a:r>
              <a:rPr lang="en-US" sz="1200" dirty="0" smtClean="0"/>
              <a:t> higher productivity</a:t>
            </a:r>
          </a:p>
          <a:p>
            <a:pPr marL="182880" indent="-182880">
              <a:lnSpc>
                <a:spcPts val="1940"/>
              </a:lnSpc>
              <a:spcBef>
                <a:spcPts val="400"/>
              </a:spcBef>
              <a:spcAft>
                <a:spcPts val="600"/>
              </a:spcAft>
            </a:pPr>
            <a:r>
              <a:rPr lang="en-US" sz="1200" dirty="0" smtClean="0"/>
              <a:t>They can Attract and retain employees, without having to incur additional costs</a:t>
            </a:r>
          </a:p>
          <a:p>
            <a:pPr marL="182880" indent="-182880">
              <a:lnSpc>
                <a:spcPts val="1940"/>
              </a:lnSpc>
              <a:spcBef>
                <a:spcPts val="400"/>
              </a:spcBef>
              <a:spcAft>
                <a:spcPts val="600"/>
              </a:spcAft>
            </a:pPr>
            <a:r>
              <a:rPr lang="en-US" sz="1200" dirty="0" smtClean="0"/>
              <a:t>And studies have shown that when employees have access</a:t>
            </a:r>
            <a:r>
              <a:rPr lang="en-US" sz="1200" baseline="0" dirty="0" smtClean="0"/>
              <a:t> to </a:t>
            </a:r>
            <a:r>
              <a:rPr lang="en-US" sz="1200" dirty="0" smtClean="0"/>
              <a:t>legal</a:t>
            </a:r>
            <a:r>
              <a:rPr lang="en-US" sz="1200" baseline="0" dirty="0" smtClean="0"/>
              <a:t> and identity theft protection services  it r</a:t>
            </a:r>
            <a:r>
              <a:rPr lang="en-US" sz="1200" dirty="0" smtClean="0"/>
              <a:t>educes absenteeism</a:t>
            </a:r>
            <a:r>
              <a:rPr lang="en-US" sz="1200" baseline="0" dirty="0" smtClean="0"/>
              <a:t> and </a:t>
            </a:r>
            <a:r>
              <a:rPr lang="en-US" sz="1200" dirty="0" smtClean="0"/>
              <a:t>increases productivity.</a:t>
            </a:r>
          </a:p>
          <a:p>
            <a:pPr marL="0" indent="0">
              <a:lnSpc>
                <a:spcPts val="1940"/>
              </a:lnSpc>
              <a:spcBef>
                <a:spcPts val="400"/>
              </a:spcBef>
              <a:spcAft>
                <a:spcPts val="600"/>
              </a:spcAft>
              <a:buNone/>
            </a:pPr>
            <a:endParaRPr lang="en-US" b="1" dirty="0" smtClean="0"/>
          </a:p>
          <a:p>
            <a:pPr marL="0" indent="0">
              <a:lnSpc>
                <a:spcPts val="1940"/>
              </a:lnSpc>
              <a:spcBef>
                <a:spcPts val="400"/>
              </a:spcBef>
              <a:spcAft>
                <a:spcPts val="600"/>
              </a:spcAft>
              <a:buNone/>
            </a:pPr>
            <a:endParaRPr lang="en-US" b="1" dirty="0" smtClean="0"/>
          </a:p>
          <a:p>
            <a:pPr marL="182880" marR="0" indent="-182880" algn="l" defTabSz="914400" rtl="0" eaLnBrk="0" fontAlgn="base" latinLnBrk="0" hangingPunct="0">
              <a:lnSpc>
                <a:spcPts val="1940"/>
              </a:lnSpc>
              <a:spcBef>
                <a:spcPts val="400"/>
              </a:spcBef>
              <a:spcAft>
                <a:spcPts val="600"/>
              </a:spcAft>
              <a:buClrTx/>
              <a:buSzTx/>
              <a:buFontTx/>
              <a:buNone/>
              <a:tabLst/>
              <a:defRPr/>
            </a:pPr>
            <a:r>
              <a:rPr lang="en-US" sz="1200" dirty="0" smtClean="0"/>
              <a:t>Companies buy LegalPlans for their small business to get day to day legal advice for issues concerning human resources, debt collection and more</a:t>
            </a:r>
          </a:p>
          <a:p>
            <a:pPr fontAlgn="base" hangingPunct="0"/>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8306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latin typeface="Arial Black"/>
                <a:cs typeface="Arial Black"/>
              </a:rPr>
              <a:t>During this presentation,</a:t>
            </a:r>
            <a:r>
              <a:rPr lang="en-US" baseline="0" dirty="0" smtClean="0">
                <a:latin typeface="Arial Black"/>
                <a:cs typeface="Arial Black"/>
              </a:rPr>
              <a:t> we will cover the following points:</a:t>
            </a:r>
          </a:p>
          <a:p>
            <a:pPr marL="0" indent="0">
              <a:buFontTx/>
              <a:buNone/>
            </a:pPr>
            <a:endParaRPr lang="en-US" dirty="0" smtClean="0">
              <a:latin typeface="Arial Black"/>
              <a:cs typeface="Arial Black"/>
            </a:endParaRPr>
          </a:p>
          <a:p>
            <a:pPr marL="0" indent="0">
              <a:buFont typeface="+mj-lt"/>
              <a:buNone/>
            </a:pPr>
            <a:r>
              <a:rPr lang="en-US" dirty="0" smtClean="0">
                <a:latin typeface="Arial Black"/>
                <a:cs typeface="Arial Black"/>
              </a:rPr>
              <a:t>WHO</a:t>
            </a:r>
            <a:r>
              <a:rPr lang="en-US" dirty="0" smtClean="0"/>
              <a:t>  is LegalShield </a:t>
            </a:r>
          </a:p>
          <a:p>
            <a:pPr marL="0" indent="0">
              <a:buFont typeface="+mj-lt"/>
              <a:buNone/>
            </a:pPr>
            <a:r>
              <a:rPr lang="en-US" dirty="0" smtClean="0">
                <a:latin typeface="Arial Black"/>
                <a:cs typeface="Arial Black"/>
              </a:rPr>
              <a:t>WHAT do</a:t>
            </a:r>
            <a:r>
              <a:rPr lang="en-US" dirty="0" smtClean="0"/>
              <a:t> we sell and WHO buys it </a:t>
            </a:r>
            <a:endParaRPr lang="en-US" b="1" dirty="0" smtClean="0"/>
          </a:p>
          <a:p>
            <a:pPr marL="0" indent="0" defTabSz="917509">
              <a:buFont typeface="+mj-lt"/>
              <a:buNone/>
            </a:pPr>
            <a:r>
              <a:rPr lang="en-US" b="0" dirty="0" smtClean="0">
                <a:latin typeface="Arial" panose="020B0604020202020204" pitchFamily="34" charset="0"/>
                <a:cs typeface="Arial" panose="020B0604020202020204" pitchFamily="34" charset="0"/>
              </a:rPr>
              <a:t>WHY</a:t>
            </a:r>
            <a:r>
              <a:rPr lang="en-US" b="0" baseline="0" dirty="0" smtClean="0">
                <a:latin typeface="Arial" panose="020B0604020202020204" pitchFamily="34" charset="0"/>
                <a:cs typeface="Arial" panose="020B0604020202020204" pitchFamily="34" charset="0"/>
              </a:rPr>
              <a:t> you should consider selling LegalShield </a:t>
            </a:r>
          </a:p>
          <a:p>
            <a:pPr marL="0" indent="0" defTabSz="917509">
              <a:buFont typeface="+mj-lt"/>
              <a:buNone/>
            </a:pPr>
            <a:r>
              <a:rPr lang="en-US" dirty="0" smtClean="0"/>
              <a:t>And lastly WHAT the LegalShield opportunity can mean for you.</a:t>
            </a:r>
          </a:p>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39154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this point, You’re probably wondering what sort of commission and bonus options are available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Let’s first look at the commission plan for one of our Small Business Legal Plans, SmallBiz 50 which is $89/mth.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Your commission is based on your volume.  When you first start out your commission is 16% of the annual premium, and you would earn $171.04 per sale.  As you increase your volume, your commission rates increase.  At Executive Director level, commissions are 44.8% or $478 per sale.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57290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 now look at the</a:t>
            </a:r>
            <a:r>
              <a:rPr lang="en-US" baseline="0" dirty="0" smtClean="0"/>
              <a:t> Family </a:t>
            </a:r>
            <a:r>
              <a:rPr lang="en-US" dirty="0" smtClean="0"/>
              <a:t>Legal and IDShield  bundled plan for groups under 2000</a:t>
            </a:r>
            <a:r>
              <a:rPr lang="en-US" baseline="0" dirty="0" smtClean="0"/>
              <a:t> employees which is $33.90 per month</a:t>
            </a:r>
            <a:r>
              <a:rPr lang="en-US" dirty="0" smtClean="0"/>
              <a:t>.</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this plan you start at 20.8% of the annual premium.  Sales of all products contribute to your total volume, and in this example when you have reached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100 sales, or Director level,  your commission increases to 39.6%.  Earn even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more commission with consistent monthly sales volume---up to 58.4%., but you will never fall below Director level once you have achieved it—that is a permanent position!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Things that sellers love about LegalShield, is that our commission plans are</a:t>
            </a:r>
            <a:r>
              <a:rPr lang="en-US" u="sng" baseline="0" dirty="0" smtClean="0"/>
              <a:t> lucrative</a:t>
            </a:r>
            <a:r>
              <a:rPr lang="en-US" baseline="0" dirty="0" smtClean="0"/>
              <a:t>, and rewards can grow </a:t>
            </a:r>
            <a:r>
              <a:rPr lang="en-US" u="sng" baseline="0" dirty="0" smtClean="0"/>
              <a:t>quickly.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you decide you’d like to </a:t>
            </a:r>
            <a:r>
              <a:rPr lang="en-US" u="sng" baseline="0" dirty="0" smtClean="0"/>
              <a:t>also</a:t>
            </a:r>
            <a:r>
              <a:rPr lang="en-US" baseline="0" dirty="0" smtClean="0"/>
              <a:t> build a sales team, that option is always available and would reward you by providing additional commissions on your teams’ production.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50340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unique aspect of our compensation program is the ability to earn </a:t>
            </a:r>
            <a:r>
              <a:rPr lang="en-US" baseline="0" dirty="0" smtClean="0"/>
              <a:t>residual income on your sales.  As long as the membership is active, you will receive a commission check, even if you stop selling LegalShield.  That income can be part of the legacy left to your family too!</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Residual income on the Advanced Commission option </a:t>
            </a:r>
            <a:r>
              <a:rPr lang="en-US" sz="1200" kern="1200" dirty="0" smtClean="0">
                <a:solidFill>
                  <a:schemeClr val="tx1"/>
                </a:solidFill>
                <a:effectLst/>
                <a:latin typeface="Arial"/>
                <a:ea typeface="Arial"/>
                <a:cs typeface="Arial"/>
              </a:rPr>
              <a:t>ranges from  1.34% to 21.28%</a:t>
            </a:r>
            <a:r>
              <a:rPr lang="en-US" sz="1200" kern="1200" baseline="0" dirty="0" smtClean="0">
                <a:solidFill>
                  <a:schemeClr val="tx1"/>
                </a:solidFill>
                <a:effectLst/>
                <a:latin typeface="Arial"/>
                <a:ea typeface="Arial"/>
                <a:cs typeface="Arial"/>
              </a:rPr>
              <a:t> and </a:t>
            </a:r>
            <a:r>
              <a:rPr lang="en-US" sz="1200" b="0" i="0" u="none" strike="noStrike" kern="1200" baseline="0" dirty="0" smtClean="0">
                <a:solidFill>
                  <a:schemeClr val="tx1"/>
                </a:solidFill>
                <a:effectLst/>
                <a:latin typeface="Arial"/>
                <a:ea typeface="Arial"/>
                <a:cs typeface="Arial"/>
              </a:rPr>
              <a:t>begins after the  12</a:t>
            </a:r>
            <a:r>
              <a:rPr lang="en-US" sz="1200" b="0" i="0" u="none" strike="noStrike" kern="1200" baseline="30000" dirty="0" smtClean="0">
                <a:solidFill>
                  <a:schemeClr val="tx1"/>
                </a:solidFill>
                <a:effectLst/>
                <a:latin typeface="Arial"/>
                <a:ea typeface="Arial"/>
                <a:cs typeface="Arial"/>
              </a:rPr>
              <a:t>th</a:t>
            </a:r>
            <a:r>
              <a:rPr lang="en-US" sz="1200" b="0" i="0" u="none" strike="noStrike" kern="1200" baseline="0" dirty="0" smtClean="0">
                <a:solidFill>
                  <a:schemeClr val="tx1"/>
                </a:solidFill>
                <a:effectLst/>
                <a:latin typeface="Arial"/>
                <a:ea typeface="Arial"/>
                <a:cs typeface="Arial"/>
              </a:rPr>
              <a:t> month of membership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effectLst/>
                <a:latin typeface="Arial"/>
                <a:ea typeface="Arial"/>
                <a:cs typeface="Arial"/>
              </a:rPr>
              <a:t>This </a:t>
            </a:r>
            <a:r>
              <a:rPr lang="en-US" baseline="0" dirty="0" smtClean="0"/>
              <a:t>variable component is based on </a:t>
            </a:r>
            <a:r>
              <a:rPr lang="en-US" sz="1200" kern="1200" dirty="0" smtClean="0">
                <a:solidFill>
                  <a:schemeClr val="tx1"/>
                </a:solidFill>
                <a:effectLst/>
                <a:latin typeface="Arial"/>
                <a:ea typeface="Arial"/>
                <a:cs typeface="Arial"/>
              </a:rPr>
              <a:t>the commission level at the time of the sale</a:t>
            </a:r>
            <a:r>
              <a:rPr lang="en-US" sz="1200" kern="1200" baseline="0" dirty="0" smtClean="0">
                <a:solidFill>
                  <a:schemeClr val="tx1"/>
                </a:solidFill>
                <a:effectLst/>
                <a:latin typeface="Arial"/>
                <a:ea typeface="Arial"/>
                <a:cs typeface="Arial"/>
              </a:rPr>
              <a:t> and the </a:t>
            </a:r>
            <a:r>
              <a:rPr lang="en-US" baseline="0" dirty="0" smtClean="0"/>
              <a:t>member retention rates</a:t>
            </a:r>
            <a:r>
              <a:rPr lang="en-US" sz="1200" kern="1200" baseline="0" dirty="0" smtClean="0">
                <a:solidFill>
                  <a:schemeClr val="tx1"/>
                </a:solidFill>
                <a:effectLst/>
                <a:latin typeface="Arial"/>
                <a:cs typeface="Aria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Residual income will first offset any debit balance accumulated</a:t>
            </a:r>
            <a:r>
              <a:rPr lang="en-US" sz="1200" kern="1200" baseline="0" dirty="0" smtClean="0">
                <a:solidFill>
                  <a:schemeClr val="tx1"/>
                </a:solidFill>
                <a:effectLst/>
                <a:latin typeface="Arial"/>
                <a:ea typeface="Arial"/>
                <a:cs typeface="Arial"/>
              </a:rPr>
              <a:t> from the advanced commission plan.</a:t>
            </a: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55197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Performance</a:t>
            </a:r>
            <a:r>
              <a:rPr lang="en-US" baseline="0" dirty="0" smtClean="0"/>
              <a:t> Club is our recognition program for top sellers.  By achieving consistent sales success, you may be eligible for a Monthly bonus of $300, or $500 if you purchase or lease a qualifying BMW!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All expense paid trips are also part of Performance Club. LegalShield Business Solutions has contests and promotions throughout the year as well.</a:t>
            </a:r>
            <a:r>
              <a:rPr lang="en-US" baseline="0" dirty="0"/>
              <a:t>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Please be sure to speak with your LegalShield representative about how all of our compensation programs work and how you can use them to maximize your income.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1199544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a:t>
            </a:r>
            <a:r>
              <a:rPr lang="en-US" baseline="0" dirty="0"/>
              <a:t> benefits </a:t>
            </a:r>
            <a:r>
              <a:rPr lang="en-US" baseline="0" dirty="0" smtClean="0"/>
              <a:t>of </a:t>
            </a:r>
            <a:r>
              <a:rPr lang="en-US" baseline="0" dirty="0"/>
              <a:t>selling </a:t>
            </a:r>
            <a:r>
              <a:rPr lang="en-US" baseline="0" dirty="0" smtClean="0"/>
              <a:t>LegalShield</a:t>
            </a:r>
            <a:r>
              <a:rPr lang="en-US" baseline="0" dirty="0"/>
              <a:t>?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smtClean="0"/>
              <a:t>First of all, you have the satisfaction of providing industry leading products that fill an</a:t>
            </a:r>
            <a:r>
              <a:rPr lang="en-US" u="sng" baseline="0" dirty="0" smtClean="0"/>
              <a:t> important </a:t>
            </a:r>
            <a:r>
              <a:rPr lang="en-US" baseline="0" dirty="0" smtClean="0"/>
              <a:t>need –equal access to justice and identity theft protection..</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smtClean="0"/>
              <a:t>And, the </a:t>
            </a:r>
            <a:r>
              <a:rPr lang="en-US" u="sng" baseline="0" dirty="0" smtClean="0"/>
              <a:t>confidence</a:t>
            </a:r>
            <a:r>
              <a:rPr lang="en-US" baseline="0" dirty="0" smtClean="0"/>
              <a:t> that those services come from an e</a:t>
            </a:r>
            <a:r>
              <a:rPr lang="en-US" dirty="0" smtClean="0"/>
              <a:t>stablished company with high customer satisfaction ratings.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smtClean="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1" dirty="0" smtClean="0"/>
              <a:t>When you join LegalShield,</a:t>
            </a:r>
            <a:r>
              <a:rPr lang="en-US" b="1" baseline="0" dirty="0" smtClean="0"/>
              <a:t> you’ll benefit from our proven onboarding system for new sellers.</a:t>
            </a:r>
            <a:endParaRPr lang="en-US" b="1" dirty="0" smtClean="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smtClean="0">
              <a:solidFill>
                <a:schemeClr val="accent6"/>
              </a:solidFill>
              <a:latin typeface="Arial" pitchFamily="34" charset="0"/>
              <a:cs typeface="Arial" pitchFamily="34" charset="0"/>
            </a:endParaRP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smtClean="0">
                <a:solidFill>
                  <a:schemeClr val="accent6"/>
                </a:solidFill>
                <a:latin typeface="Arial" pitchFamily="34" charset="0"/>
                <a:cs typeface="Arial" pitchFamily="34" charset="0"/>
              </a:rPr>
              <a:t>As you have seen, there are generous </a:t>
            </a:r>
            <a:r>
              <a:rPr lang="en-US" dirty="0">
                <a:solidFill>
                  <a:schemeClr val="accent6"/>
                </a:solidFill>
                <a:latin typeface="Arial" pitchFamily="34" charset="0"/>
                <a:cs typeface="Arial" pitchFamily="34" charset="0"/>
              </a:rPr>
              <a:t>sales commission options with </a:t>
            </a:r>
            <a:r>
              <a:rPr lang="en-US" dirty="0" smtClean="0">
                <a:solidFill>
                  <a:schemeClr val="accent6"/>
                </a:solidFill>
                <a:latin typeface="Arial" pitchFamily="34" charset="0"/>
                <a:cs typeface="Arial" pitchFamily="34" charset="0"/>
              </a:rPr>
              <a:t>attractive</a:t>
            </a:r>
            <a:r>
              <a:rPr lang="en-US" dirty="0" smtClean="0"/>
              <a:t> residual income</a:t>
            </a:r>
            <a:r>
              <a:rPr lang="en-US" baseline="0" dirty="0" smtClean="0"/>
              <a:t> potential, and all </a:t>
            </a:r>
            <a:r>
              <a:rPr lang="en-US" baseline="0" dirty="0"/>
              <a:t>with no sales quotas or territory restrictions.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46853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a:t>
            </a:r>
            <a:r>
              <a:rPr lang="en-US" baseline="0" dirty="0" smtClean="0"/>
              <a:t> </a:t>
            </a:r>
            <a:r>
              <a:rPr lang="en-US" baseline="0" dirty="0"/>
              <a:t>support our </a:t>
            </a:r>
            <a:r>
              <a:rPr lang="en-US" baseline="0" dirty="0" smtClean="0"/>
              <a:t>sellers, </a:t>
            </a:r>
            <a:r>
              <a:rPr lang="en-US" baseline="0" dirty="0"/>
              <a:t>LegalShield has created an extensive support </a:t>
            </a:r>
            <a:r>
              <a:rPr lang="en-US" baseline="0" dirty="0" smtClean="0"/>
              <a:t>organization.</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on-line portal gives you </a:t>
            </a:r>
            <a:r>
              <a:rPr lang="en-US" sz="1200" baseline="0" dirty="0" smtClean="0">
                <a:solidFill>
                  <a:schemeClr val="bg2">
                    <a:lumMod val="10000"/>
                  </a:schemeClr>
                </a:solidFill>
                <a:latin typeface="Arial" pitchFamily="34" charset="0"/>
                <a:cs typeface="Arial" pitchFamily="34" charset="0"/>
              </a:rPr>
              <a:t>q</a:t>
            </a:r>
            <a:r>
              <a:rPr lang="en-US" sz="1200" dirty="0" smtClean="0">
                <a:solidFill>
                  <a:schemeClr val="bg2">
                    <a:lumMod val="10000"/>
                  </a:schemeClr>
                </a:solidFill>
                <a:latin typeface="Arial" pitchFamily="34" charset="0"/>
                <a:cs typeface="Arial" pitchFamily="34" charset="0"/>
              </a:rPr>
              <a:t>uick access to revenue and commission reporting, as well as marketing materials</a:t>
            </a:r>
            <a:r>
              <a:rPr lang="en-US" sz="1200" baseline="0" dirty="0" smtClean="0">
                <a:solidFill>
                  <a:schemeClr val="bg2">
                    <a:lumMod val="10000"/>
                  </a:schemeClr>
                </a:solidFill>
                <a:latin typeface="Arial" pitchFamily="34" charset="0"/>
                <a:cs typeface="Arial" pitchFamily="34" charset="0"/>
              </a:rPr>
              <a:t> and other marketing support</a:t>
            </a:r>
            <a:r>
              <a:rPr lang="en-US" sz="1200" dirty="0" smtClean="0">
                <a:solidFill>
                  <a:schemeClr val="bg2">
                    <a:lumMod val="10000"/>
                  </a:schemeClr>
                </a:solidFill>
                <a:latin typeface="Arial" pitchFamily="34" charset="0"/>
                <a:cs typeface="Arial" pitchFamily="34" charset="0"/>
              </a:rPr>
              <a:t>.</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voluntary benefit selling, there are electronic</a:t>
            </a:r>
            <a:r>
              <a:rPr lang="en-US" baseline="0" dirty="0"/>
              <a:t>, paper and web enrollment </a:t>
            </a:r>
            <a:r>
              <a:rPr lang="en-US" baseline="0" dirty="0" smtClean="0"/>
              <a:t>options, </a:t>
            </a:r>
            <a:r>
              <a:rPr lang="en-US" baseline="0" dirty="0"/>
              <a:t>as well as ongoing enrollment </a:t>
            </a:r>
            <a:r>
              <a:rPr lang="en-US" baseline="0" dirty="0" smtClean="0"/>
              <a:t>support including </a:t>
            </a:r>
            <a:r>
              <a:rPr lang="en-US" sz="1200" dirty="0" smtClean="0">
                <a:solidFill>
                  <a:schemeClr val="bg2">
                    <a:lumMod val="10000"/>
                  </a:schemeClr>
                </a:solidFill>
                <a:latin typeface="Arial" pitchFamily="34" charset="0"/>
                <a:cs typeface="Arial" pitchFamily="34" charset="0"/>
              </a:rPr>
              <a:t>informational web sites for clients, and electronic, paper and self-bill options</a:t>
            </a:r>
          </a:p>
          <a:p>
            <a:pPr marL="0" indent="0">
              <a:lnSpc>
                <a:spcPct val="100000"/>
              </a:lnSpc>
              <a:buClr>
                <a:srgbClr val="E6942C"/>
              </a:buClr>
              <a:buFont typeface="Arial" panose="020B0604020202020204" pitchFamily="34" charset="0"/>
              <a:buNone/>
            </a:pPr>
            <a:endParaRPr lang="en-US" sz="1200" dirty="0">
              <a:solidFill>
                <a:schemeClr val="bg2">
                  <a:lumMod val="10000"/>
                </a:schemeClr>
              </a:solidFill>
              <a:latin typeface="Arial" pitchFamily="34" charset="0"/>
              <a:cs typeface="Arial" pitchFamily="34" charset="0"/>
            </a:endParaRPr>
          </a:p>
          <a:p>
            <a:pPr marL="0" indent="0">
              <a:lnSpc>
                <a:spcPct val="100000"/>
              </a:lnSpc>
              <a:buClr>
                <a:srgbClr val="E6942C"/>
              </a:buClr>
              <a:buFont typeface="Arial" panose="020B0604020202020204" pitchFamily="34" charset="0"/>
              <a:buNone/>
            </a:pPr>
            <a:r>
              <a:rPr lang="en-US" sz="1200" dirty="0">
                <a:solidFill>
                  <a:schemeClr val="bg2">
                    <a:lumMod val="10000"/>
                  </a:schemeClr>
                </a:solidFill>
                <a:latin typeface="Arial" pitchFamily="34" charset="0"/>
                <a:cs typeface="Arial" pitchFamily="34" charset="0"/>
              </a:rPr>
              <a:t>In addition, we offer </a:t>
            </a:r>
            <a:r>
              <a:rPr lang="en-US" sz="1200" dirty="0" smtClean="0">
                <a:solidFill>
                  <a:schemeClr val="bg2">
                    <a:lumMod val="10000"/>
                  </a:schemeClr>
                </a:solidFill>
                <a:latin typeface="Arial" pitchFamily="34" charset="0"/>
                <a:cs typeface="Arial" pitchFamily="34" charset="0"/>
              </a:rPr>
              <a:t>extensive training programs to sell our products.</a:t>
            </a:r>
            <a:r>
              <a:rPr lang="en-US" sz="1200" baseline="0" dirty="0" smtClean="0">
                <a:solidFill>
                  <a:schemeClr val="bg2">
                    <a:lumMod val="10000"/>
                  </a:schemeClr>
                </a:solidFill>
                <a:latin typeface="Arial" pitchFamily="34" charset="0"/>
                <a:cs typeface="Arial" pitchFamily="34" charset="0"/>
              </a:rPr>
              <a:t>.</a:t>
            </a:r>
            <a:r>
              <a:rPr lang="en-US" sz="1200" dirty="0" smtClean="0">
                <a:solidFill>
                  <a:schemeClr val="bg2">
                    <a:lumMod val="10000"/>
                  </a:schemeClr>
                </a:solidFill>
                <a:latin typeface="Arial" pitchFamily="34" charset="0"/>
                <a:cs typeface="Arial" pitchFamily="34" charset="0"/>
              </a:rPr>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95734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a:ea typeface="Arial"/>
              <a:cs typeface="Arial"/>
            </a:endParaRPr>
          </a:p>
          <a:p>
            <a:r>
              <a:rPr lang="en-US" sz="1200" b="0" i="0" u="none" strike="noStrike" kern="1200" baseline="0" dirty="0" smtClean="0">
                <a:solidFill>
                  <a:schemeClr val="tx1"/>
                </a:solidFill>
                <a:latin typeface="Arial"/>
                <a:ea typeface="Arial"/>
                <a:cs typeface="Arial"/>
              </a:rPr>
              <a:t>LegalShield Advantage is our eService program and gives you the opportunity to invest in your business with extra technology and tools, as well as participate in Performance Club and the Business Solutions Incentive program.  You also receive access to the well-respected FranklinCovey Personal Development training.</a:t>
            </a:r>
          </a:p>
          <a:p>
            <a:endParaRPr lang="en-US" sz="1200" b="0" i="0" u="none" strike="noStrike" kern="1200" baseline="0" dirty="0" smtClean="0">
              <a:solidFill>
                <a:schemeClr val="tx1"/>
              </a:solidFill>
              <a:latin typeface="Arial"/>
              <a:ea typeface="Arial"/>
              <a:cs typeface="Arial"/>
            </a:endParaRPr>
          </a:p>
          <a:p>
            <a:r>
              <a:rPr lang="en-US" sz="1200" b="0" i="0" u="none" strike="noStrike" kern="1200" baseline="0" dirty="0" smtClean="0">
                <a:solidFill>
                  <a:schemeClr val="tx1"/>
                </a:solidFill>
                <a:latin typeface="Arial"/>
                <a:ea typeface="Arial"/>
                <a:cs typeface="Arial"/>
              </a:rPr>
              <a:t>Becoming a LegalShield Independent Associate is a great investment.  The Start up Fee is only $99 and</a:t>
            </a:r>
          </a:p>
          <a:p>
            <a:r>
              <a:rPr lang="en-US" sz="1200" b="0" i="0" u="none" strike="noStrike" kern="1200" baseline="0" dirty="0" smtClean="0">
                <a:solidFill>
                  <a:schemeClr val="tx1"/>
                </a:solidFill>
                <a:latin typeface="Arial"/>
                <a:ea typeface="Arial"/>
                <a:cs typeface="Arial"/>
              </a:rPr>
              <a:t>LegalShield Advantage is an additional $19.95/mth</a:t>
            </a:r>
          </a:p>
          <a:p>
            <a:endParaRPr lang="en-US" sz="1200" b="0" i="0" u="none" strike="noStrike" kern="1200" baseline="0" dirty="0" smtClean="0">
              <a:solidFill>
                <a:schemeClr val="tx1"/>
              </a:solidFill>
              <a:latin typeface="Arial"/>
              <a:ea typeface="Arial"/>
              <a:cs typeface="Arial"/>
            </a:endParaRPr>
          </a:p>
          <a:p>
            <a:r>
              <a:rPr lang="en-US" sz="1200" b="0" i="0" u="none" strike="noStrike" kern="1200" baseline="0" dirty="0" smtClean="0">
                <a:solidFill>
                  <a:schemeClr val="tx1"/>
                </a:solidFill>
                <a:latin typeface="Arial"/>
                <a:ea typeface="Arial"/>
                <a:cs typeface="Arial"/>
              </a:rPr>
              <a:t>For a start up fee of $249, you get 12 months of LegalShield Advantage included, that’s a savings of almost $90!</a:t>
            </a:r>
          </a:p>
          <a:p>
            <a:r>
              <a:rPr lang="en-US" sz="1200" b="0" i="0" u="none" strike="noStrike" kern="1200" baseline="0" dirty="0" smtClean="0">
                <a:solidFill>
                  <a:schemeClr val="tx1"/>
                </a:solidFill>
                <a:latin typeface="Arial"/>
                <a:ea typeface="Arial"/>
                <a:cs typeface="Arial"/>
              </a:rPr>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85663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are a few success</a:t>
            </a:r>
            <a:r>
              <a:rPr lang="en-US" baseline="0" dirty="0" smtClean="0"/>
              <a:t> stories from some of our top Business Solutions sellers.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Christa Aufdemburg</a:t>
            </a:r>
            <a:r>
              <a:rPr lang="en-US" b="1" i="1" baseline="0" dirty="0" smtClean="0"/>
              <a:t> from</a:t>
            </a:r>
            <a:r>
              <a:rPr lang="en-US" b="1" i="1" dirty="0" smtClean="0"/>
              <a:t> Orange County CA says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a:r>
            <a:r>
              <a:rPr lang="en-US" dirty="0" smtClean="0">
                <a:solidFill>
                  <a:schemeClr val="accent6"/>
                </a:solidFill>
                <a:latin typeface="Arial" charset="0"/>
                <a:ea typeface="ＭＳ Ｐゴシック" charset="0"/>
                <a:cs typeface="ＭＳ Ｐゴシック" charset="0"/>
              </a:rPr>
              <a:t>“I always knew I wanted to be my own boss and make my own hours, doing something that provided no limit to my income potential while building something for the future. LegalShield was just what I was looking for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i="1" dirty="0" smtClean="0">
              <a:solidFill>
                <a:schemeClr val="accent6"/>
              </a:solidFill>
              <a:latin typeface="Arial" charset="0"/>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48775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chemeClr val="accent6"/>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solidFill>
                  <a:schemeClr val="accent6"/>
                </a:solidFill>
              </a:rPr>
              <a:t>Cheryl Garcia</a:t>
            </a:r>
            <a:r>
              <a:rPr lang="en-US" b="1" i="1" baseline="0" dirty="0" smtClean="0">
                <a:solidFill>
                  <a:schemeClr val="accent6"/>
                </a:solidFill>
              </a:rPr>
              <a:t> from </a:t>
            </a:r>
            <a:r>
              <a:rPr lang="en-US" b="1" i="1" dirty="0" smtClean="0">
                <a:solidFill>
                  <a:schemeClr val="accent6"/>
                </a:solidFill>
              </a:rPr>
              <a:t>Wheat Ridge Colorado told us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accent6"/>
                </a:solidFill>
              </a:rPr>
              <a:t>“Right now I make more in residual income a month, than what I made working at the college more than 60 hours per week. This business model provides you with an  opportunity to  be paid for your performance.”</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smtClean="0">
              <a:solidFill>
                <a:schemeClr val="accent6"/>
              </a:solidFill>
            </a:endParaRPr>
          </a:p>
          <a:p>
            <a:r>
              <a:rPr lang="en-US" i="1" dirty="0" smtClean="0">
                <a:solidFill>
                  <a:schemeClr val="accent6"/>
                </a:solidFill>
              </a:rPr>
              <a:t>And </a:t>
            </a:r>
            <a:r>
              <a:rPr lang="en-US" sz="1200" b="1" i="1" dirty="0" smtClean="0"/>
              <a:t>Linda Masoli</a:t>
            </a:r>
            <a:r>
              <a:rPr lang="en-US" sz="1200" b="1" i="1" baseline="0" dirty="0" smtClean="0"/>
              <a:t> from </a:t>
            </a:r>
            <a:r>
              <a:rPr lang="en-US" sz="1200" b="1" i="1" dirty="0" smtClean="0"/>
              <a:t>Daly City California said </a:t>
            </a:r>
          </a:p>
          <a:p>
            <a:r>
              <a:rPr lang="en-US" sz="1200" b="1" i="1" dirty="0" smtClean="0"/>
              <a:t> </a:t>
            </a:r>
            <a:r>
              <a:rPr lang="en-US" sz="1200" i="1" dirty="0" smtClean="0"/>
              <a:t>This opportunity has allowed me to earn an unlimited income (no ceilings here) and create an asset a true residual income stream that I can will to my heirs.  </a:t>
            </a:r>
            <a:endParaRPr lang="en-US" sz="1200" b="1" i="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56215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smtClean="0">
              <a:solidFill>
                <a:schemeClr val="accent6"/>
              </a:solidFill>
            </a:endParaRPr>
          </a:p>
          <a:p>
            <a:r>
              <a:rPr lang="en-US" i="1" dirty="0" smtClean="0">
                <a:solidFill>
                  <a:schemeClr val="accent6"/>
                </a:solidFill>
              </a:rPr>
              <a:t>And </a:t>
            </a:r>
            <a:r>
              <a:rPr lang="en-US" sz="1200" b="1" i="1" dirty="0" smtClean="0"/>
              <a:t>Linda Masoli</a:t>
            </a:r>
            <a:r>
              <a:rPr lang="en-US" sz="1200" b="1" i="1" baseline="0" dirty="0" smtClean="0"/>
              <a:t> from </a:t>
            </a:r>
            <a:r>
              <a:rPr lang="en-US" sz="1200" b="1" i="1" dirty="0" smtClean="0"/>
              <a:t>Daly City California said </a:t>
            </a:r>
          </a:p>
          <a:p>
            <a:r>
              <a:rPr lang="en-US" sz="1200" b="1" i="1" dirty="0" smtClean="0"/>
              <a:t> </a:t>
            </a:r>
            <a:r>
              <a:rPr lang="en-US" sz="1200" i="1" dirty="0" smtClean="0"/>
              <a:t>This opportunity has allowed me to earn an unlimited income (no ceilings here) and create an asset a true residual income stream that I can will to my heirs.  </a:t>
            </a:r>
            <a:endParaRPr lang="en-US" sz="1200" b="1" i="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0533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4387">
              <a:spcBef>
                <a:spcPts val="0"/>
              </a:spcBef>
              <a:spcAft>
                <a:spcPts val="0"/>
              </a:spcAft>
              <a:defRPr/>
            </a:pPr>
            <a:r>
              <a:rPr lang="en-US" sz="1100" dirty="0" smtClean="0"/>
              <a:t>So, who is LegalShield?</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Established in 1972, LegalShield pioneered the concept of making legal services available and affordable to individuals, families and small businesses by using the</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“shared economy” approach. </a:t>
            </a:r>
            <a:r>
              <a:rPr lang="en-US" sz="1100" u="sng" dirty="0" smtClean="0"/>
              <a:t> Lots </a:t>
            </a:r>
            <a:r>
              <a:rPr lang="en-US" sz="1100" dirty="0" smtClean="0"/>
              <a:t>of members pay a low monthly fee, which allows</a:t>
            </a:r>
            <a:r>
              <a:rPr lang="en-US" sz="1100" baseline="0" dirty="0" smtClean="0"/>
              <a:t> </a:t>
            </a:r>
            <a:r>
              <a:rPr lang="en-US" sz="1100" u="sng" baseline="0" dirty="0" smtClean="0"/>
              <a:t>every</a:t>
            </a:r>
            <a:r>
              <a:rPr lang="en-US" sz="1100" baseline="0" dirty="0" smtClean="0"/>
              <a:t> member access to a qualified, experienced lawyer whenever they need one—even for just a quick question or consultation.  No more worrying about high hourly rates.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Our Legal Plans cover more than 3.7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63387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kern="1200" dirty="0" smtClean="0">
                <a:solidFill>
                  <a:schemeClr val="tx1"/>
                </a:solidFill>
                <a:effectLst/>
                <a:latin typeface="Arial"/>
                <a:ea typeface="Arial"/>
                <a:cs typeface="Arial"/>
              </a:rPr>
              <a:t>So, are you  interested in selling LegalShield and IDShield?  Here are the next steps:</a:t>
            </a:r>
          </a:p>
          <a:p>
            <a:pPr fontAlgn="base" hangingPunct="0"/>
            <a:endParaRPr lang="en-US" sz="1200" kern="1200" dirty="0" smtClean="0">
              <a:solidFill>
                <a:schemeClr val="tx1"/>
              </a:solidFill>
              <a:effectLst/>
              <a:latin typeface="Arial"/>
              <a:ea typeface="Arial"/>
              <a:cs typeface="Arial"/>
            </a:endParaRPr>
          </a:p>
          <a:p>
            <a:pPr fontAlgn="base" hangingPunct="0"/>
            <a:r>
              <a:rPr lang="en-US" sz="1200" kern="1200" dirty="0" smtClean="0">
                <a:solidFill>
                  <a:schemeClr val="tx1"/>
                </a:solidFill>
                <a:effectLst/>
                <a:latin typeface="Arial"/>
                <a:ea typeface="Arial"/>
                <a:cs typeface="Arial"/>
              </a:rPr>
              <a:t>If you already have a LegalShield representative meet with them to discuss your contract options and ask any questions you may have.</a:t>
            </a:r>
            <a:r>
              <a:rPr lang="en-US" sz="1200" kern="1200" baseline="0" dirty="0" smtClean="0">
                <a:solidFill>
                  <a:schemeClr val="tx1"/>
                </a:solidFill>
                <a:effectLst/>
                <a:latin typeface="Arial"/>
                <a:ea typeface="Arial"/>
                <a:cs typeface="Arial"/>
              </a:rPr>
              <a:t>  </a:t>
            </a:r>
          </a:p>
          <a:p>
            <a:pPr fontAlgn="base" hangingPunct="0"/>
            <a:r>
              <a:rPr lang="en-US" sz="1200" kern="1200" baseline="0" dirty="0" smtClean="0">
                <a:solidFill>
                  <a:schemeClr val="tx1"/>
                </a:solidFill>
                <a:effectLst/>
                <a:latin typeface="Arial"/>
                <a:ea typeface="Arial"/>
                <a:cs typeface="Arial"/>
              </a:rPr>
              <a:t>If you don’t have a LegalShield representative , please send us an email at and we’ll contact you, or visit business.legalshield.com</a:t>
            </a: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2193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interest in LegalShield.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20616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958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For the past 16 years, we have provided peace of mind and comprehensive restoration to individuals and families through our identity theft protection service, IDShield.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xIDShield covers more than 1.7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911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LegalShield Business Solutions serve more than 70,000 businesses. All sizes of businesses offer LegalShield and IDShield to their employees as a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xvoluntary benefit.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xSmall Businesses with 100 employees or less also benefit from a Legal Plan designed just for them.</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We sell our services as a voluntary benefit through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independent</a:t>
            </a:r>
            <a:r>
              <a:rPr lang="en-US" sz="1100" dirty="0" smtClean="0"/>
              <a:t> sales associates,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insurance agencies and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benefit brokers.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503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Another important aspect</a:t>
            </a:r>
            <a:r>
              <a:rPr lang="en-US" sz="1100" baseline="0" dirty="0" smtClean="0"/>
              <a:t> of the LegalShield business model is our direct sales organization.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Our direct sales force focuses on recruiting new sellers, as well as selling plans on a one-to-one basis to members who are </a:t>
            </a:r>
            <a:r>
              <a:rPr lang="en-US" sz="1100" u="sng" baseline="0" dirty="0" smtClean="0"/>
              <a:t>not</a:t>
            </a:r>
            <a:r>
              <a:rPr lang="en-US" sz="1100" baseline="0" dirty="0" smtClean="0"/>
              <a:t> part of an employee group.</a:t>
            </a:r>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3243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914400" rtl="0" eaLnBrk="0" fontAlgn="base" latinLnBrk="0" hangingPunct="0">
              <a:lnSpc>
                <a:spcPct val="110000"/>
              </a:lnSpc>
              <a:spcBef>
                <a:spcPts val="0"/>
              </a:spcBef>
              <a:spcAft>
                <a:spcPct val="0"/>
              </a:spcAft>
              <a:buClrTx/>
              <a:buSzTx/>
              <a:buFontTx/>
              <a:buNone/>
              <a:tabLst/>
              <a:defRPr/>
            </a:pPr>
            <a:r>
              <a:rPr lang="en-US" sz="1100" b="0" baseline="0" dirty="0" smtClean="0">
                <a:solidFill>
                  <a:srgbClr val="FF0000"/>
                </a:solidFill>
              </a:rPr>
              <a:t>Today, we are going to focus on opportunities within our business-to-business organization, LegalShield Business Solutions, and specifically to you as a Commission Seller</a:t>
            </a: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9723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t>LegalShield representatives come from every walk of life and level</a:t>
            </a:r>
            <a:r>
              <a:rPr lang="en-US" b="0" baseline="0" dirty="0" smtClean="0"/>
              <a:t> of experience</a:t>
            </a:r>
            <a:r>
              <a:rPr lang="en-US" b="0" dirty="0" smtClean="0"/>
              <a:t>.  </a:t>
            </a:r>
          </a:p>
          <a:p>
            <a:r>
              <a:rPr lang="en-US" dirty="0"/>
              <a:t> </a:t>
            </a:r>
            <a:endParaRPr lang="en-US" dirty="0" smtClean="0"/>
          </a:p>
          <a:p>
            <a:endParaRPr lang="en-US" dirty="0" smtClean="0"/>
          </a:p>
          <a:p>
            <a:r>
              <a:rPr lang="en-US" dirty="0" smtClean="0"/>
              <a:t>We </a:t>
            </a:r>
            <a:r>
              <a:rPr lang="en-US" dirty="0"/>
              <a:t>find that the</a:t>
            </a:r>
            <a:r>
              <a:rPr lang="en-US" baseline="0" dirty="0"/>
              <a:t> most successful commission sales </a:t>
            </a:r>
            <a:r>
              <a:rPr lang="en-US" baseline="0" dirty="0" smtClean="0"/>
              <a:t>people at </a:t>
            </a:r>
            <a:r>
              <a:rPr lang="en-US" baseline="0" dirty="0"/>
              <a:t>LegalShield  have the following traits:</a:t>
            </a:r>
          </a:p>
          <a:p>
            <a:r>
              <a:rPr lang="en-US" baseline="0" dirty="0"/>
              <a:t/>
            </a:r>
            <a:br>
              <a:rPr lang="en-US" baseline="0" dirty="0"/>
            </a:br>
            <a:r>
              <a:rPr lang="en-US" dirty="0" smtClean="0">
                <a:solidFill>
                  <a:schemeClr val="accent6"/>
                </a:solidFill>
              </a:rPr>
              <a:t>They </a:t>
            </a:r>
            <a:r>
              <a:rPr lang="en-US" dirty="0">
                <a:solidFill>
                  <a:schemeClr val="accent6"/>
                </a:solidFill>
              </a:rPr>
              <a:t>appreciate flexibility, and can work during business hours. </a:t>
            </a:r>
            <a:endParaRPr lang="en-US" dirty="0" smtClean="0">
              <a:solidFill>
                <a:schemeClr val="accent6"/>
              </a:solidFill>
            </a:endParaRPr>
          </a:p>
          <a:p>
            <a:endParaRPr lang="en-US" dirty="0">
              <a:solidFill>
                <a:schemeClr val="accent6"/>
              </a:solidFill>
            </a:endParaRPr>
          </a:p>
          <a:p>
            <a:r>
              <a:rPr lang="en-US" dirty="0">
                <a:solidFill>
                  <a:schemeClr val="accent6"/>
                </a:solidFill>
              </a:rPr>
              <a:t>They are self-confident and believe in what they sell </a:t>
            </a:r>
            <a:endParaRPr lang="en-US" dirty="0" smtClean="0">
              <a:solidFill>
                <a:schemeClr val="accent6"/>
              </a:solidFill>
            </a:endParaRPr>
          </a:p>
          <a:p>
            <a:endParaRPr lang="en-US" dirty="0" smtClean="0">
              <a:solidFill>
                <a:schemeClr val="accent6"/>
              </a:solidFill>
            </a:endParaRPr>
          </a:p>
          <a:p>
            <a:r>
              <a:rPr lang="en-US" dirty="0" smtClean="0">
                <a:solidFill>
                  <a:schemeClr val="accent6"/>
                </a:solidFill>
              </a:rPr>
              <a:t>And</a:t>
            </a:r>
            <a:r>
              <a:rPr lang="en-US" baseline="0" dirty="0" smtClean="0">
                <a:solidFill>
                  <a:schemeClr val="accent6"/>
                </a:solidFill>
              </a:rPr>
              <a:t> they </a:t>
            </a:r>
            <a:r>
              <a:rPr lang="en-US" dirty="0" smtClean="0">
                <a:solidFill>
                  <a:schemeClr val="accent6"/>
                </a:solidFill>
              </a:rPr>
              <a:t>are </a:t>
            </a:r>
            <a:r>
              <a:rPr lang="en-US" dirty="0">
                <a:solidFill>
                  <a:schemeClr val="accent6"/>
                </a:solidFill>
              </a:rPr>
              <a:t>willing and eager to learn and use LegalShield products . </a:t>
            </a:r>
            <a:endParaRPr lang="en-US" dirty="0" smtClean="0">
              <a:solidFill>
                <a:schemeClr val="accent6"/>
              </a:solidFill>
            </a:endParaRPr>
          </a:p>
          <a:p>
            <a:endParaRPr lang="en-US" dirty="0">
              <a:solidFill>
                <a:schemeClr val="accent6"/>
              </a:solidFill>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30607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solidFill>
                <a:schemeClr val="accent6"/>
              </a:solidFill>
            </a:endParaRPr>
          </a:p>
          <a:p>
            <a:r>
              <a:rPr lang="en-US" dirty="0">
                <a:solidFill>
                  <a:schemeClr val="accent6"/>
                </a:solidFill>
              </a:rPr>
              <a:t>They are willing to work hard to achieve a high income and generally prefer to manage their own business and not manage a team of sellers. Many professional sales people  are seeking commission-only products to sell, possibly</a:t>
            </a:r>
            <a:r>
              <a:rPr lang="en-US" baseline="0" dirty="0">
                <a:solidFill>
                  <a:schemeClr val="accent6"/>
                </a:solidFill>
              </a:rPr>
              <a:t> to round out existing offerings that they are selling today </a:t>
            </a:r>
            <a:r>
              <a:rPr lang="en-US" baseline="0" dirty="0" smtClean="0">
                <a:solidFill>
                  <a:schemeClr val="accent6"/>
                </a:solidFill>
              </a:rPr>
              <a:t>or </a:t>
            </a:r>
            <a:r>
              <a:rPr lang="en-US" baseline="0" dirty="0">
                <a:solidFill>
                  <a:schemeClr val="accent6"/>
                </a:solidFill>
              </a:rPr>
              <a:t>have a book of business that would be interested in LegalShield </a:t>
            </a:r>
            <a:r>
              <a:rPr lang="en-US" baseline="0" dirty="0" smtClean="0">
                <a:solidFill>
                  <a:schemeClr val="accent6"/>
                </a:solidFill>
              </a:rPr>
              <a:t>Services.</a:t>
            </a:r>
            <a:r>
              <a:rPr lang="en-US" baseline="0" dirty="0">
                <a:solidFill>
                  <a:schemeClr val="accent6"/>
                </a:solidFill>
              </a:rPr>
              <a:t>  </a:t>
            </a:r>
            <a:endParaRPr lang="en-US" baseline="0" dirty="0" smtClean="0">
              <a:solidFill>
                <a:schemeClr val="accent6"/>
              </a:solidFill>
            </a:endParaRPr>
          </a:p>
          <a:p>
            <a:endParaRPr lang="en-US" baseline="0" dirty="0" smtClean="0">
              <a:solidFill>
                <a:schemeClr val="accent6"/>
              </a:solidFill>
            </a:endParaRPr>
          </a:p>
          <a:p>
            <a:r>
              <a:rPr lang="en-US" baseline="0" dirty="0" smtClean="0">
                <a:solidFill>
                  <a:schemeClr val="accent6"/>
                </a:solidFill>
              </a:rPr>
              <a:t>If you enjoy selling to Small Businesses and groups of people, then engaging in the Business to Business market might be a good fit.</a:t>
            </a:r>
          </a:p>
          <a:p>
            <a:endParaRPr lang="en-US" baseline="0" dirty="0" smtClean="0">
              <a:solidFill>
                <a:schemeClr val="accent6"/>
              </a:solidFill>
            </a:endParaRPr>
          </a:p>
          <a:p>
            <a:endParaRPr lang="en-US" dirty="0">
              <a:solidFill>
                <a:schemeClr val="accent6"/>
              </a:solidFill>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79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85712" y="166159"/>
            <a:ext cx="10521349" cy="449619"/>
          </a:xfrm>
          <a:prstGeom prst="rect">
            <a:avLst/>
          </a:prstGeom>
        </p:spPr>
        <p:txBody>
          <a:bodyPr lIns="0" tIns="0" rIns="0" bIns="0"/>
          <a:lstStyle>
            <a:lvl1pPr>
              <a:defRPr sz="2267" cap="all">
                <a:solidFill>
                  <a:schemeClr val="bg1"/>
                </a:solidFill>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80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ine Headline/blank">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2128" cy="645584"/>
          </a:xfrm>
        </p:spPr>
        <p:txBody>
          <a:bodyPr/>
          <a:lstStyle>
            <a:lvl1pPr>
              <a:defRPr>
                <a:solidFill>
                  <a:srgbClr val="141313"/>
                </a:solidFill>
              </a:defRPr>
            </a:lvl1pPr>
          </a:lstStyle>
          <a:p>
            <a:r>
              <a:rPr lang="en-US" dirty="0"/>
              <a:t>Click to edit Master title style</a:t>
            </a:r>
          </a:p>
        </p:txBody>
      </p:sp>
    </p:spTree>
    <p:extLst>
      <p:ext uri="{BB962C8B-B14F-4D97-AF65-F5344CB8AC3E}">
        <p14:creationId xmlns:p14="http://schemas.microsoft.com/office/powerpoint/2010/main" val="175192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852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p:spPr>
        <p:txBody>
          <a:bodyPr/>
          <a:lstStyle>
            <a:lvl1pPr>
              <a:defRPr>
                <a:solidFill>
                  <a:srgbClr val="141313"/>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4131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03224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633261" y="2021418"/>
            <a:ext cx="10957605" cy="2446813"/>
          </a:xfrm>
        </p:spPr>
        <p:txBody>
          <a:bodyPr/>
          <a:lstStyle>
            <a:lvl1pPr algn="ctr">
              <a:defRPr>
                <a:solidFill>
                  <a:srgbClr val="E6942C"/>
                </a:solidFill>
              </a:defRPr>
            </a:lvl1pPr>
          </a:lstStyle>
          <a:p>
            <a:r>
              <a:rPr lang="en-US" dirty="0"/>
              <a:t>Click to edit Master title style</a:t>
            </a:r>
          </a:p>
        </p:txBody>
      </p:sp>
    </p:spTree>
    <p:extLst>
      <p:ext uri="{BB962C8B-B14F-4D97-AF65-F5344CB8AC3E}">
        <p14:creationId xmlns:p14="http://schemas.microsoft.com/office/powerpoint/2010/main" val="82855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77" y="606638"/>
            <a:ext cx="12205508" cy="6257524"/>
          </a:xfrm>
          <a:prstGeom prst="rect">
            <a:avLst/>
          </a:prstGeom>
        </p:spPr>
      </p:pic>
      <p:sp>
        <p:nvSpPr>
          <p:cNvPr id="2" name="Slide Number Placeholder 3"/>
          <p:cNvSpPr txBox="1">
            <a:spLocks/>
          </p:cNvSpPr>
          <p:nvPr userDrawn="1"/>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prstClr val="white"/>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63164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ssion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537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1"/>
          </p:nvPr>
        </p:nvSpPr>
        <p:spPr>
          <a:xfrm>
            <a:off x="609600" y="1597157"/>
            <a:ext cx="10972800" cy="4523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LSBusSolutions-Logo-3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2178" y="6396815"/>
            <a:ext cx="634861" cy="308613"/>
          </a:xfrm>
          <a:prstGeom prst="rect">
            <a:avLst/>
          </a:prstGeom>
        </p:spPr>
      </p:pic>
    </p:spTree>
    <p:extLst>
      <p:ext uri="{BB962C8B-B14F-4D97-AF65-F5344CB8AC3E}">
        <p14:creationId xmlns:p14="http://schemas.microsoft.com/office/powerpoint/2010/main" val="29994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60" y="8246"/>
            <a:ext cx="12192000" cy="1418167"/>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609600" y="6356353"/>
            <a:ext cx="2844800" cy="366183"/>
          </a:xfrm>
          <a:prstGeom prst="rect">
            <a:avLst/>
          </a:prstGeom>
        </p:spPr>
        <p:txBody>
          <a:bodyPr/>
          <a:lstStyle>
            <a:lvl1pPr>
              <a:defRPr/>
            </a:lvl1pPr>
          </a:lstStyle>
          <a:p>
            <a:pPr defTabSz="609585" fontAlgn="base">
              <a:spcBef>
                <a:spcPct val="0"/>
              </a:spcBef>
              <a:spcAft>
                <a:spcPct val="0"/>
              </a:spcAft>
              <a:defRPr/>
            </a:pPr>
            <a:fld id="{637CD296-C465-624B-B91E-AB29FE676723}" type="datetime1">
              <a:rPr lang="en-US" sz="2400" smtClean="0">
                <a:solidFill>
                  <a:srgbClr val="818285"/>
                </a:solidFill>
                <a:latin typeface="Arial" charset="0"/>
                <a:ea typeface="ＭＳ Ｐゴシック" charset="0"/>
              </a:rPr>
              <a:pPr defTabSz="609585" fontAlgn="base">
                <a:spcBef>
                  <a:spcPct val="0"/>
                </a:spcBef>
                <a:spcAft>
                  <a:spcPct val="0"/>
                </a:spcAft>
                <a:defRPr/>
              </a:pPr>
              <a:t>4/13/2016</a:t>
            </a:fld>
            <a:endParaRPr lang="en-US" sz="2400" dirty="0">
              <a:solidFill>
                <a:srgbClr val="818285"/>
              </a:solidFill>
              <a:latin typeface="Arial" charset="0"/>
              <a:ea typeface="ＭＳ Ｐゴシック" charset="0"/>
            </a:endParaRPr>
          </a:p>
        </p:txBody>
      </p:sp>
      <p:sp>
        <p:nvSpPr>
          <p:cNvPr id="4" name="Footer Placeholder 4"/>
          <p:cNvSpPr>
            <a:spLocks noGrp="1"/>
          </p:cNvSpPr>
          <p:nvPr>
            <p:ph type="ftr" sz="quarter" idx="11"/>
          </p:nvPr>
        </p:nvSpPr>
        <p:spPr>
          <a:xfrm>
            <a:off x="4165600" y="6356353"/>
            <a:ext cx="3860800" cy="366183"/>
          </a:xfrm>
          <a:prstGeom prst="rect">
            <a:avLst/>
          </a:prstGeom>
        </p:spPr>
        <p:txBody>
          <a:bodyPr/>
          <a:lstStyle>
            <a:lvl1pPr>
              <a:defRPr/>
            </a:lvl1pPr>
          </a:lstStyle>
          <a:p>
            <a:pPr defTabSz="609585" fontAlgn="base">
              <a:spcBef>
                <a:spcPct val="0"/>
              </a:spcBef>
              <a:spcAft>
                <a:spcPct val="0"/>
              </a:spcAft>
              <a:defRPr/>
            </a:pPr>
            <a:endParaRPr lang="en-US" sz="2400" dirty="0">
              <a:solidFill>
                <a:srgbClr val="818285"/>
              </a:solidFill>
              <a:latin typeface="Arial" charset="0"/>
              <a:ea typeface="ＭＳ Ｐゴシック" charset="0"/>
            </a:endParaRPr>
          </a:p>
        </p:txBody>
      </p:sp>
      <p:sp>
        <p:nvSpPr>
          <p:cNvPr id="5" name="Slide Number Placeholder 5"/>
          <p:cNvSpPr>
            <a:spLocks noGrp="1"/>
          </p:cNvSpPr>
          <p:nvPr>
            <p:ph type="sldNum" sz="quarter" idx="12"/>
          </p:nvPr>
        </p:nvSpPr>
        <p:spPr>
          <a:xfrm>
            <a:off x="9173637" y="6356353"/>
            <a:ext cx="579967" cy="366183"/>
          </a:xfrm>
          <a:prstGeom prst="rect">
            <a:avLst/>
          </a:prstGeom>
        </p:spPr>
        <p:txBody>
          <a:bodyPr/>
          <a:lstStyle>
            <a:lvl1pPr>
              <a:defRPr/>
            </a:lvl1pPr>
          </a:lstStyle>
          <a:p>
            <a:pPr defTabSz="609585" fontAlgn="base">
              <a:spcBef>
                <a:spcPct val="0"/>
              </a:spcBef>
              <a:spcAft>
                <a:spcPct val="0"/>
              </a:spcAft>
              <a:defRPr/>
            </a:pPr>
            <a:fld id="{FFAB40B6-BE2D-614C-B29E-DE308CF26095}" type="slidenum">
              <a:rPr lang="en-US" sz="2400" smtClean="0">
                <a:solidFill>
                  <a:srgbClr val="818285"/>
                </a:solidFill>
                <a:latin typeface="Arial" charset="0"/>
                <a:ea typeface="ＭＳ Ｐゴシック" charset="0"/>
              </a:rPr>
              <a:pPr defTabSz="609585" fontAlgn="base">
                <a:spcBef>
                  <a:spcPct val="0"/>
                </a:spcBef>
                <a:spcAft>
                  <a:spcPct val="0"/>
                </a:spcAft>
                <a:defRPr/>
              </a:pPr>
              <a:t>‹#›</a:t>
            </a:fld>
            <a:endParaRPr lang="en-US" sz="2400" dirty="0">
              <a:solidFill>
                <a:srgbClr val="818285"/>
              </a:solidFill>
              <a:latin typeface="Arial" charset="0"/>
              <a:ea typeface="ＭＳ Ｐゴシック" charset="0"/>
            </a:endParaRPr>
          </a:p>
        </p:txBody>
      </p:sp>
    </p:spTree>
    <p:extLst>
      <p:ext uri="{BB962C8B-B14F-4D97-AF65-F5344CB8AC3E}">
        <p14:creationId xmlns:p14="http://schemas.microsoft.com/office/powerpoint/2010/main" val="49325498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73581"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49514" y="1832846"/>
            <a:ext cx="10048068"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838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09600"/>
            <a:ext cx="10066867" cy="645584"/>
          </a:xfrm>
        </p:spPr>
        <p:txBody>
          <a:bodyPr/>
          <a:lstStyle>
            <a:lvl1pPr>
              <a:lnSpc>
                <a:spcPct val="90000"/>
              </a:lnSpc>
              <a:defRPr>
                <a:solidFill>
                  <a:srgbClr val="141313"/>
                </a:solidFill>
              </a:defRPr>
            </a:lvl1pPr>
          </a:lstStyle>
          <a:p>
            <a:r>
              <a:rPr lang="en-US" dirty="0"/>
              <a:t>Two</a:t>
            </a:r>
            <a:br>
              <a:rPr lang="en-US" dirty="0"/>
            </a:br>
            <a:r>
              <a:rPr lang="en-US" dirty="0"/>
              <a:t>Lines</a:t>
            </a:r>
          </a:p>
        </p:txBody>
      </p:sp>
      <p:sp>
        <p:nvSpPr>
          <p:cNvPr id="3" name="Content Placeholder 2"/>
          <p:cNvSpPr>
            <a:spLocks noGrp="1"/>
          </p:cNvSpPr>
          <p:nvPr>
            <p:ph idx="1"/>
          </p:nvPr>
        </p:nvSpPr>
        <p:spPr>
          <a:xfrm>
            <a:off x="1528234" y="1844437"/>
            <a:ext cx="10062633" cy="4020332"/>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920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73581"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49514" y="1832846"/>
            <a:ext cx="10048068"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330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20113"/>
            <a:ext cx="10066867" cy="866567"/>
          </a:xfrm>
        </p:spPr>
        <p:txBody>
          <a:bodyPr/>
          <a:lstStyle>
            <a:lvl1pPr>
              <a:lnSpc>
                <a:spcPct val="80000"/>
              </a:lnSpc>
              <a:defRPr>
                <a:solidFill>
                  <a:srgbClr val="141313"/>
                </a:solidFill>
              </a:defRPr>
            </a:lvl1pPr>
          </a:lstStyle>
          <a:p>
            <a:r>
              <a:rPr lang="en-US" dirty="0"/>
              <a:t>Three</a:t>
            </a:r>
            <a:br>
              <a:rPr lang="en-US" dirty="0"/>
            </a:br>
            <a:r>
              <a:rPr lang="en-US" dirty="0"/>
              <a:t>Line</a:t>
            </a:r>
            <a:br>
              <a:rPr lang="en-US" dirty="0"/>
            </a:br>
            <a:r>
              <a:rPr lang="en-US" dirty="0"/>
              <a:t>Headline</a:t>
            </a:r>
          </a:p>
        </p:txBody>
      </p:sp>
      <p:sp>
        <p:nvSpPr>
          <p:cNvPr id="3" name="Content Placeholder 2"/>
          <p:cNvSpPr>
            <a:spLocks noGrp="1"/>
          </p:cNvSpPr>
          <p:nvPr>
            <p:ph idx="1"/>
          </p:nvPr>
        </p:nvSpPr>
        <p:spPr>
          <a:xfrm>
            <a:off x="1528235" y="1836485"/>
            <a:ext cx="10062632" cy="4405819"/>
          </a:xfrm>
        </p:spPr>
        <p:txBody>
          <a:bodyPr/>
          <a:lstStyle>
            <a:lvl1pPr>
              <a:defRPr sz="2667">
                <a:solidFill>
                  <a:srgbClr val="141313"/>
                </a:solidFill>
              </a:defRPr>
            </a:lvl1pPr>
            <a:lvl2pPr>
              <a:defRPr sz="2667">
                <a:solidFill>
                  <a:srgbClr val="141313"/>
                </a:solidFill>
              </a:defRPr>
            </a:lvl2pPr>
            <a:lvl3pPr>
              <a:defRPr sz="2400">
                <a:solidFill>
                  <a:srgbClr val="141313"/>
                </a:solidFill>
              </a:defRPr>
            </a:lvl3pPr>
            <a:lvl4pPr>
              <a:defRPr sz="2400">
                <a:solidFill>
                  <a:srgbClr val="141313"/>
                </a:solidFill>
              </a:defRPr>
            </a:lvl4pPr>
            <a:lvl5pPr>
              <a:defRPr sz="24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6682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 headline/image lg">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79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4" y="1907756"/>
            <a:ext cx="10062564" cy="4412611"/>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Tree>
    <p:extLst>
      <p:ext uri="{BB962C8B-B14F-4D97-AF65-F5344CB8AC3E}">
        <p14:creationId xmlns:p14="http://schemas.microsoft.com/office/powerpoint/2010/main" val="3248663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headline/image half">
    <p:spTree>
      <p:nvGrpSpPr>
        <p:cNvPr id="1" name=""/>
        <p:cNvGrpSpPr/>
        <p:nvPr/>
      </p:nvGrpSpPr>
      <p:grpSpPr>
        <a:xfrm>
          <a:off x="0" y="0"/>
          <a:ext cx="0" cy="0"/>
          <a:chOff x="0" y="0"/>
          <a:chExt cx="0" cy="0"/>
        </a:xfrm>
      </p:grpSpPr>
      <p:sp>
        <p:nvSpPr>
          <p:cNvPr id="2" name="Title 1"/>
          <p:cNvSpPr>
            <a:spLocks noGrp="1"/>
          </p:cNvSpPr>
          <p:nvPr>
            <p:ph type="title"/>
          </p:nvPr>
        </p:nvSpPr>
        <p:spPr>
          <a:xfrm>
            <a:off x="6360584" y="609600"/>
            <a:ext cx="5230283"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
        <p:nvSpPr>
          <p:cNvPr id="4" name="Content Placeholder 2"/>
          <p:cNvSpPr>
            <a:spLocks noGrp="1"/>
          </p:cNvSpPr>
          <p:nvPr>
            <p:ph idx="10"/>
          </p:nvPr>
        </p:nvSpPr>
        <p:spPr>
          <a:xfrm>
            <a:off x="6360584" y="1831309"/>
            <a:ext cx="5230283" cy="4476200"/>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5388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 headline/image half">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72736F"/>
                </a:solidFill>
              </a:defRPr>
            </a:lvl1pPr>
            <a:lvl2pPr marL="731502" indent="0">
              <a:buNone/>
              <a:defRPr/>
            </a:lvl2pPr>
            <a:lvl3pPr marL="1377662" indent="0">
              <a:buNone/>
              <a:defRPr/>
            </a:lvl3pPr>
            <a:lvl4pPr marL="1950671" indent="0">
              <a:buNone/>
              <a:defRPr/>
            </a:lvl4pPr>
            <a:lvl5pPr marL="2560256" indent="0">
              <a:buNone/>
              <a:defRPr/>
            </a:lvl5pPr>
          </a:lstStyle>
          <a:p>
            <a:pPr lvl="0"/>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72879" y="606638"/>
            <a:ext cx="6420952" cy="6257524"/>
          </a:xfrm>
          <a:prstGeom prst="rect">
            <a:avLst/>
          </a:prstGeom>
        </p:spPr>
      </p:pic>
    </p:spTree>
    <p:extLst>
      <p:ext uri="{BB962C8B-B14F-4D97-AF65-F5344CB8AC3E}">
        <p14:creationId xmlns:p14="http://schemas.microsoft.com/office/powerpoint/2010/main" val="1447534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4" y="1830645"/>
            <a:ext cx="10062633"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687060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5"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2"/>
          </p:nvPr>
        </p:nvSpPr>
        <p:spPr>
          <a:xfrm>
            <a:off x="6731843"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8"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155097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Line Headline/blank">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2128" cy="645584"/>
          </a:xfrm>
        </p:spPr>
        <p:txBody>
          <a:bodyPr/>
          <a:lstStyle>
            <a:lvl1pPr>
              <a:defRPr>
                <a:solidFill>
                  <a:srgbClr val="141313"/>
                </a:solidFill>
              </a:defRPr>
            </a:lvl1pPr>
          </a:lstStyle>
          <a:p>
            <a:r>
              <a:rPr lang="en-US" dirty="0"/>
              <a:t>Click to edit Master title style</a:t>
            </a:r>
          </a:p>
        </p:txBody>
      </p:sp>
    </p:spTree>
    <p:extLst>
      <p:ext uri="{BB962C8B-B14F-4D97-AF65-F5344CB8AC3E}">
        <p14:creationId xmlns:p14="http://schemas.microsoft.com/office/powerpoint/2010/main" val="3392829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101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p:spPr>
        <p:txBody>
          <a:bodyPr/>
          <a:lstStyle>
            <a:lvl1pPr>
              <a:defRPr>
                <a:solidFill>
                  <a:srgbClr val="141313"/>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4131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34896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633261" y="2021418"/>
            <a:ext cx="10957605" cy="2446813"/>
          </a:xfrm>
        </p:spPr>
        <p:txBody>
          <a:bodyPr/>
          <a:lstStyle>
            <a:lvl1pPr algn="ctr">
              <a:defRPr>
                <a:solidFill>
                  <a:srgbClr val="E6942C"/>
                </a:solidFill>
              </a:defRPr>
            </a:lvl1pPr>
          </a:lstStyle>
          <a:p>
            <a:r>
              <a:rPr lang="en-US" dirty="0"/>
              <a:t>Click to edit Master title style</a:t>
            </a:r>
          </a:p>
        </p:txBody>
      </p:sp>
    </p:spTree>
    <p:extLst>
      <p:ext uri="{BB962C8B-B14F-4D97-AF65-F5344CB8AC3E}">
        <p14:creationId xmlns:p14="http://schemas.microsoft.com/office/powerpoint/2010/main" val="174501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09600"/>
            <a:ext cx="10066867" cy="645584"/>
          </a:xfrm>
        </p:spPr>
        <p:txBody>
          <a:bodyPr/>
          <a:lstStyle>
            <a:lvl1pPr>
              <a:lnSpc>
                <a:spcPct val="90000"/>
              </a:lnSpc>
              <a:defRPr>
                <a:solidFill>
                  <a:srgbClr val="141313"/>
                </a:solidFill>
              </a:defRPr>
            </a:lvl1pPr>
          </a:lstStyle>
          <a:p>
            <a:r>
              <a:rPr lang="en-US" dirty="0"/>
              <a:t>Two</a:t>
            </a:r>
            <a:br>
              <a:rPr lang="en-US" dirty="0"/>
            </a:br>
            <a:r>
              <a:rPr lang="en-US" dirty="0"/>
              <a:t>Lines</a:t>
            </a:r>
          </a:p>
        </p:txBody>
      </p:sp>
      <p:sp>
        <p:nvSpPr>
          <p:cNvPr id="3" name="Content Placeholder 2"/>
          <p:cNvSpPr>
            <a:spLocks noGrp="1"/>
          </p:cNvSpPr>
          <p:nvPr>
            <p:ph idx="1"/>
          </p:nvPr>
        </p:nvSpPr>
        <p:spPr>
          <a:xfrm>
            <a:off x="1528234" y="1844437"/>
            <a:ext cx="10062633" cy="4020332"/>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1922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77" y="606638"/>
            <a:ext cx="12205508" cy="6257524"/>
          </a:xfrm>
          <a:prstGeom prst="rect">
            <a:avLst/>
          </a:prstGeom>
        </p:spPr>
      </p:pic>
      <p:sp>
        <p:nvSpPr>
          <p:cNvPr id="2" name="Slide Number Placeholder 3"/>
          <p:cNvSpPr txBox="1">
            <a:spLocks/>
          </p:cNvSpPr>
          <p:nvPr userDrawn="1"/>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prstClr val="white"/>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781121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ssion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78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20113"/>
            <a:ext cx="10066867" cy="866567"/>
          </a:xfrm>
        </p:spPr>
        <p:txBody>
          <a:bodyPr/>
          <a:lstStyle>
            <a:lvl1pPr>
              <a:lnSpc>
                <a:spcPct val="80000"/>
              </a:lnSpc>
              <a:defRPr>
                <a:solidFill>
                  <a:srgbClr val="141313"/>
                </a:solidFill>
              </a:defRPr>
            </a:lvl1pPr>
          </a:lstStyle>
          <a:p>
            <a:r>
              <a:rPr lang="en-US" dirty="0"/>
              <a:t>Three</a:t>
            </a:r>
            <a:br>
              <a:rPr lang="en-US" dirty="0"/>
            </a:br>
            <a:r>
              <a:rPr lang="en-US" dirty="0"/>
              <a:t>Line</a:t>
            </a:r>
            <a:br>
              <a:rPr lang="en-US" dirty="0"/>
            </a:br>
            <a:r>
              <a:rPr lang="en-US" dirty="0"/>
              <a:t>Headline</a:t>
            </a:r>
          </a:p>
        </p:txBody>
      </p:sp>
      <p:sp>
        <p:nvSpPr>
          <p:cNvPr id="3" name="Content Placeholder 2"/>
          <p:cNvSpPr>
            <a:spLocks noGrp="1"/>
          </p:cNvSpPr>
          <p:nvPr>
            <p:ph idx="1"/>
          </p:nvPr>
        </p:nvSpPr>
        <p:spPr>
          <a:xfrm>
            <a:off x="1528235" y="1836485"/>
            <a:ext cx="10062632" cy="4405819"/>
          </a:xfrm>
        </p:spPr>
        <p:txBody>
          <a:bodyPr/>
          <a:lstStyle>
            <a:lvl1pPr>
              <a:defRPr sz="2667">
                <a:solidFill>
                  <a:srgbClr val="141313"/>
                </a:solidFill>
              </a:defRPr>
            </a:lvl1pPr>
            <a:lvl2pPr>
              <a:defRPr sz="2667">
                <a:solidFill>
                  <a:srgbClr val="141313"/>
                </a:solidFill>
              </a:defRPr>
            </a:lvl2pPr>
            <a:lvl3pPr>
              <a:defRPr sz="2400">
                <a:solidFill>
                  <a:srgbClr val="141313"/>
                </a:solidFill>
              </a:defRPr>
            </a:lvl3pPr>
            <a:lvl4pPr>
              <a:defRPr sz="2400">
                <a:solidFill>
                  <a:srgbClr val="141313"/>
                </a:solidFill>
              </a:defRPr>
            </a:lvl4pPr>
            <a:lvl5pPr>
              <a:defRPr sz="24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471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headline/image lg">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79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4" y="1907756"/>
            <a:ext cx="10062564" cy="4412611"/>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Tree>
    <p:extLst>
      <p:ext uri="{BB962C8B-B14F-4D97-AF65-F5344CB8AC3E}">
        <p14:creationId xmlns:p14="http://schemas.microsoft.com/office/powerpoint/2010/main" val="285092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headline/image half">
    <p:spTree>
      <p:nvGrpSpPr>
        <p:cNvPr id="1" name=""/>
        <p:cNvGrpSpPr/>
        <p:nvPr/>
      </p:nvGrpSpPr>
      <p:grpSpPr>
        <a:xfrm>
          <a:off x="0" y="0"/>
          <a:ext cx="0" cy="0"/>
          <a:chOff x="0" y="0"/>
          <a:chExt cx="0" cy="0"/>
        </a:xfrm>
      </p:grpSpPr>
      <p:sp>
        <p:nvSpPr>
          <p:cNvPr id="2" name="Title 1"/>
          <p:cNvSpPr>
            <a:spLocks noGrp="1"/>
          </p:cNvSpPr>
          <p:nvPr>
            <p:ph type="title"/>
          </p:nvPr>
        </p:nvSpPr>
        <p:spPr>
          <a:xfrm>
            <a:off x="6360584" y="609600"/>
            <a:ext cx="5230283"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
        <p:nvSpPr>
          <p:cNvPr id="4" name="Content Placeholder 2"/>
          <p:cNvSpPr>
            <a:spLocks noGrp="1"/>
          </p:cNvSpPr>
          <p:nvPr>
            <p:ph idx="10"/>
          </p:nvPr>
        </p:nvSpPr>
        <p:spPr>
          <a:xfrm>
            <a:off x="6360584" y="1831309"/>
            <a:ext cx="5230283" cy="4476200"/>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45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headline/image half">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72736F"/>
                </a:solidFill>
              </a:defRPr>
            </a:lvl1pPr>
            <a:lvl2pPr marL="731502" indent="0">
              <a:buNone/>
              <a:defRPr/>
            </a:lvl2pPr>
            <a:lvl3pPr marL="1377662" indent="0">
              <a:buNone/>
              <a:defRPr/>
            </a:lvl3pPr>
            <a:lvl4pPr marL="1950671" indent="0">
              <a:buNone/>
              <a:defRPr/>
            </a:lvl4pPr>
            <a:lvl5pPr marL="2560256" indent="0">
              <a:buNone/>
              <a:defRPr/>
            </a:lvl5pPr>
          </a:lstStyle>
          <a:p>
            <a:pPr lvl="0"/>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72879" y="606638"/>
            <a:ext cx="6420952" cy="6257524"/>
          </a:xfrm>
          <a:prstGeom prst="rect">
            <a:avLst/>
          </a:prstGeom>
        </p:spPr>
      </p:pic>
    </p:spTree>
    <p:extLst>
      <p:ext uri="{BB962C8B-B14F-4D97-AF65-F5344CB8AC3E}">
        <p14:creationId xmlns:p14="http://schemas.microsoft.com/office/powerpoint/2010/main" val="335785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4" y="1830645"/>
            <a:ext cx="10062633"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269267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5"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2"/>
          </p:nvPr>
        </p:nvSpPr>
        <p:spPr>
          <a:xfrm>
            <a:off x="6731843"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8"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1033368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preferRelativeResize="0">
            <a:picLocks/>
          </p:cNvPicPr>
          <p:nvPr userDrawn="1"/>
        </p:nvPicPr>
        <p:blipFill rotWithShape="1">
          <a:blip r:embed="rId3" cstate="print">
            <a:extLst>
              <a:ext uri="{28A0092B-C50C-407E-A947-70E740481C1C}">
                <a14:useLocalDpi xmlns:a14="http://schemas.microsoft.com/office/drawing/2010/main" val="0"/>
              </a:ext>
            </a:extLst>
          </a:blip>
          <a:srcRect t="4110" b="20720"/>
          <a:stretch/>
        </p:blipFill>
        <p:spPr>
          <a:xfrm>
            <a:off x="0" y="0"/>
            <a:ext cx="12192000" cy="6864096"/>
          </a:xfrm>
          <a:prstGeom prst="rect">
            <a:avLst/>
          </a:prstGeom>
        </p:spPr>
      </p:pic>
      <p:pic>
        <p:nvPicPr>
          <p:cNvPr id="8" name="Picture 7" descr="LegalShield logo arch.png"/>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692464" y="1672861"/>
            <a:ext cx="10811712" cy="1876811"/>
          </a:xfrm>
          <a:prstGeom prst="rect">
            <a:avLst/>
          </a:prstGeom>
        </p:spPr>
      </p:pic>
      <p:sp>
        <p:nvSpPr>
          <p:cNvPr id="6" name="Rectangle 5"/>
          <p:cNvSpPr/>
          <p:nvPr userDrawn="1"/>
        </p:nvSpPr>
        <p:spPr>
          <a:xfrm>
            <a:off x="0" y="0"/>
            <a:ext cx="12192000" cy="821267"/>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419" y="119257"/>
            <a:ext cx="1373848" cy="579624"/>
          </a:xfrm>
          <a:prstGeom prst="rect">
            <a:avLst/>
          </a:prstGeom>
        </p:spPr>
      </p:pic>
    </p:spTree>
    <p:extLst>
      <p:ext uri="{BB962C8B-B14F-4D97-AF65-F5344CB8AC3E}">
        <p14:creationId xmlns:p14="http://schemas.microsoft.com/office/powerpoint/2010/main" val="3057659108"/>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09585" rtl="0" eaLnBrk="1" latinLnBrk="0" hangingPunct="1">
        <a:lnSpc>
          <a:spcPct val="90000"/>
        </a:lnSpc>
        <a:spcBef>
          <a:spcPct val="0"/>
        </a:spcBef>
        <a:buNone/>
        <a:defRPr sz="4533" b="0" kern="1200" cap="none">
          <a:solidFill>
            <a:srgbClr val="74736E"/>
          </a:solidFill>
          <a:latin typeface="Arial"/>
          <a:ea typeface="+mj-ea"/>
          <a:cs typeface="+mj-cs"/>
        </a:defRPr>
      </a:lvl1pPr>
    </p:titleStyle>
    <p:bodyStyle>
      <a:lvl1pPr marL="304792"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1pPr>
      <a:lvl2pPr marL="1036294"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2pPr>
      <a:lvl3pPr marL="1645879" indent="-268217"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3pPr>
      <a:lvl4pPr marL="2255464"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4pPr>
      <a:lvl5pPr marL="2865048"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09600"/>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1528232" y="609599"/>
            <a:ext cx="10062635" cy="645585"/>
          </a:xfrm>
          <a:prstGeom prst="rect">
            <a:avLst/>
          </a:prstGeom>
        </p:spPr>
        <p:txBody>
          <a:bodyPr vert="horz" wrap="square"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528234" y="1832846"/>
            <a:ext cx="10062633" cy="384042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srgbClr val="D37B24"/>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D37B24"/>
              </a:solidFill>
              <a:effectLst/>
              <a:uLnTx/>
              <a:uFillTx/>
              <a:latin typeface="Arial"/>
              <a:ea typeface="+mn-ea"/>
              <a:cs typeface="Arial"/>
            </a:endParaRPr>
          </a:p>
        </p:txBody>
      </p:sp>
      <p:pic>
        <p:nvPicPr>
          <p:cNvPr id="8" name="Picture 7"/>
          <p:cNvPicPr>
            <a:picLocks noChangeAspect="1"/>
          </p:cNvPicPr>
          <p:nvPr userDrawn="1"/>
        </p:nvPicPr>
        <p:blipFill>
          <a:blip r:embed="rId18"/>
          <a:stretch>
            <a:fillRect/>
          </a:stretch>
        </p:blipFill>
        <p:spPr>
          <a:xfrm>
            <a:off x="201225" y="57211"/>
            <a:ext cx="1041648" cy="506356"/>
          </a:xfrm>
          <a:prstGeom prst="rect">
            <a:avLst/>
          </a:prstGeom>
        </p:spPr>
      </p:pic>
    </p:spTree>
    <p:extLst>
      <p:ext uri="{BB962C8B-B14F-4D97-AF65-F5344CB8AC3E}">
        <p14:creationId xmlns:p14="http://schemas.microsoft.com/office/powerpoint/2010/main" val="36180781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hdr="0" ftr="0" dt="0"/>
  <p:txStyles>
    <p:titleStyle>
      <a:lvl1pPr algn="l" defTabSz="609585" rtl="0" eaLnBrk="1" latinLnBrk="0" hangingPunct="1">
        <a:lnSpc>
          <a:spcPct val="90000"/>
        </a:lnSpc>
        <a:spcBef>
          <a:spcPct val="0"/>
        </a:spcBef>
        <a:buNone/>
        <a:defRPr sz="1867" b="0" kern="0" cap="all" spc="160">
          <a:solidFill>
            <a:srgbClr val="141313"/>
          </a:solidFill>
          <a:latin typeface="Arial Black"/>
          <a:ea typeface="+mj-ea"/>
          <a:cs typeface="Arial Black"/>
        </a:defRPr>
      </a:lvl1pPr>
    </p:titleStyle>
    <p:body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09600"/>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1528232" y="609599"/>
            <a:ext cx="10062635" cy="645585"/>
          </a:xfrm>
          <a:prstGeom prst="rect">
            <a:avLst/>
          </a:prstGeom>
        </p:spPr>
        <p:txBody>
          <a:bodyPr vert="horz" wrap="square"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528234" y="1832846"/>
            <a:ext cx="10062633" cy="384042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srgbClr val="D37B24"/>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D37B24"/>
              </a:solidFill>
              <a:effectLst/>
              <a:uLnTx/>
              <a:uFillTx/>
              <a:latin typeface="Arial"/>
              <a:ea typeface="+mn-ea"/>
              <a:cs typeface="Arial"/>
            </a:endParaRPr>
          </a:p>
        </p:txBody>
      </p:sp>
      <p:pic>
        <p:nvPicPr>
          <p:cNvPr id="8" name="Picture 7"/>
          <p:cNvPicPr>
            <a:picLocks noChangeAspect="1"/>
          </p:cNvPicPr>
          <p:nvPr userDrawn="1"/>
        </p:nvPicPr>
        <p:blipFill>
          <a:blip r:embed="rId16"/>
          <a:stretch>
            <a:fillRect/>
          </a:stretch>
        </p:blipFill>
        <p:spPr>
          <a:xfrm>
            <a:off x="201225" y="57211"/>
            <a:ext cx="1041648" cy="506356"/>
          </a:xfrm>
          <a:prstGeom prst="rect">
            <a:avLst/>
          </a:prstGeom>
        </p:spPr>
      </p:pic>
    </p:spTree>
    <p:extLst>
      <p:ext uri="{BB962C8B-B14F-4D97-AF65-F5344CB8AC3E}">
        <p14:creationId xmlns:p14="http://schemas.microsoft.com/office/powerpoint/2010/main" val="35180449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hdr="0" ftr="0" dt="0"/>
  <p:txStyles>
    <p:titleStyle>
      <a:lvl1pPr algn="l" defTabSz="609585" rtl="0" eaLnBrk="1" latinLnBrk="0" hangingPunct="1">
        <a:lnSpc>
          <a:spcPct val="90000"/>
        </a:lnSpc>
        <a:spcBef>
          <a:spcPct val="0"/>
        </a:spcBef>
        <a:buNone/>
        <a:defRPr sz="1867" b="0" kern="0" cap="all" spc="160">
          <a:solidFill>
            <a:srgbClr val="141313"/>
          </a:solidFill>
          <a:latin typeface="Arial Black"/>
          <a:ea typeface="+mj-ea"/>
          <a:cs typeface="Arial Black"/>
        </a:defRPr>
      </a:lvl1pPr>
    </p:titleStyle>
    <p:body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7.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8234" y="146951"/>
            <a:ext cx="10437285" cy="388851"/>
          </a:xfrm>
        </p:spPr>
        <p:txBody>
          <a:bodyPr/>
          <a:lstStyle/>
          <a:p>
            <a:pPr algn="r"/>
            <a:r>
              <a:rPr lang="en-US" dirty="0" smtClean="0"/>
              <a:t>LegalShield Business Solutions</a:t>
            </a:r>
            <a:br>
              <a:rPr lang="en-US" dirty="0" smtClean="0"/>
            </a:br>
            <a:r>
              <a:rPr lang="en-US" dirty="0" smtClean="0"/>
              <a:t> Sales opportunity Briefing</a:t>
            </a:r>
            <a:endParaRPr lang="en-US" dirty="0">
              <a:latin typeface="Arial"/>
              <a:cs typeface="Arial"/>
            </a:endParaRPr>
          </a:p>
        </p:txBody>
      </p:sp>
      <p:sp>
        <p:nvSpPr>
          <p:cNvPr id="4" name="Title 2"/>
          <p:cNvSpPr txBox="1">
            <a:spLocks/>
          </p:cNvSpPr>
          <p:nvPr/>
        </p:nvSpPr>
        <p:spPr>
          <a:xfrm>
            <a:off x="1528234" y="6316009"/>
            <a:ext cx="10437285" cy="388851"/>
          </a:xfrm>
          <a:prstGeom prst="rect">
            <a:avLst/>
          </a:prstGeom>
        </p:spPr>
        <p:txBody>
          <a:bodyPr lIns="0" tIns="0" rIns="0" bIns="0"/>
          <a:lstStyle>
            <a:lvl1pPr algn="l" defTabSz="457200" rtl="0" eaLnBrk="1" latinLnBrk="0" hangingPunct="1">
              <a:lnSpc>
                <a:spcPct val="90000"/>
              </a:lnSpc>
              <a:spcBef>
                <a:spcPct val="0"/>
              </a:spcBef>
              <a:buNone/>
              <a:defRPr sz="1700" b="0" kern="1200" cap="all">
                <a:solidFill>
                  <a:schemeClr val="bg1"/>
                </a:solidFill>
                <a:latin typeface="Arial Black"/>
                <a:ea typeface="+mj-ea"/>
                <a:cs typeface="Arial Black"/>
              </a:defRPr>
            </a:lvl1pPr>
          </a:lstStyle>
          <a:p>
            <a:pPr algn="r" defTabSz="609585">
              <a:defRPr/>
            </a:pPr>
            <a:r>
              <a:rPr lang="en-US" sz="2267" dirty="0">
                <a:solidFill>
                  <a:srgbClr val="141313"/>
                </a:solidFill>
                <a:latin typeface="Arial"/>
                <a:cs typeface="Arial"/>
              </a:rPr>
              <a:t>USA – Commission Sales</a:t>
            </a:r>
          </a:p>
        </p:txBody>
      </p:sp>
    </p:spTree>
    <p:extLst>
      <p:ext uri="{BB962C8B-B14F-4D97-AF65-F5344CB8AC3E}">
        <p14:creationId xmlns:p14="http://schemas.microsoft.com/office/powerpoint/2010/main" val="23426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29291" r="15686"/>
          <a:stretch/>
        </p:blipFill>
        <p:spPr>
          <a:xfrm>
            <a:off x="0" y="603504"/>
            <a:ext cx="6080577" cy="6262915"/>
          </a:xfrm>
        </p:spPr>
      </p:pic>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defRPr/>
            </a:pPr>
            <a:r>
              <a:rPr lang="en-US" sz="1867" spc="160" dirty="0">
                <a:solidFill>
                  <a:prstClr val="white"/>
                </a:solidFill>
              </a:rPr>
              <a:t>Business to Business</a:t>
            </a:r>
          </a:p>
        </p:txBody>
      </p:sp>
      <p:sp>
        <p:nvSpPr>
          <p:cNvPr id="6" name="Content Placeholder 2"/>
          <p:cNvSpPr txBox="1">
            <a:spLocks/>
          </p:cNvSpPr>
          <p:nvPr/>
        </p:nvSpPr>
        <p:spPr>
          <a:xfrm>
            <a:off x="6265334" y="594360"/>
            <a:ext cx="5691956" cy="6263639"/>
          </a:xfrm>
          <a:prstGeom prst="rect">
            <a:avLst/>
          </a:prstGeom>
        </p:spPr>
        <p:txBody>
          <a:bodyPr vert="horz" wrap="square" lIns="0" tIns="0" rIns="0" bIns="0" rtlCol="0" anchor="ctr">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4792" indent="-304792" defTabSz="609585">
              <a:lnSpc>
                <a:spcPct val="85000"/>
              </a:lnSpc>
              <a:spcBef>
                <a:spcPts val="0"/>
              </a:spcBef>
              <a:spcAft>
                <a:spcPts val="1800"/>
              </a:spcAft>
              <a:defRPr/>
            </a:pPr>
            <a:r>
              <a:rPr lang="en-US" sz="2400" dirty="0"/>
              <a:t>Work directly with </a:t>
            </a:r>
          </a:p>
          <a:p>
            <a:pPr marL="1036294" lvl="1" indent="-304792" defTabSz="609585">
              <a:lnSpc>
                <a:spcPct val="85000"/>
              </a:lnSpc>
              <a:spcBef>
                <a:spcPts val="0"/>
              </a:spcBef>
              <a:spcAft>
                <a:spcPts val="1800"/>
              </a:spcAft>
              <a:defRPr/>
            </a:pPr>
            <a:r>
              <a:rPr lang="en-US" sz="2400" dirty="0"/>
              <a:t>Business Owners </a:t>
            </a:r>
          </a:p>
          <a:p>
            <a:pPr marL="1036294" lvl="1" indent="-304792" defTabSz="609585">
              <a:lnSpc>
                <a:spcPct val="85000"/>
              </a:lnSpc>
              <a:spcBef>
                <a:spcPts val="0"/>
              </a:spcBef>
              <a:spcAft>
                <a:spcPts val="1800"/>
              </a:spcAft>
              <a:defRPr/>
            </a:pPr>
            <a:r>
              <a:rPr lang="en-US" sz="2400" dirty="0"/>
              <a:t>Human Resource Managers</a:t>
            </a:r>
          </a:p>
          <a:p>
            <a:pPr marL="1036294" lvl="1" indent="-304792" defTabSz="609585">
              <a:lnSpc>
                <a:spcPct val="85000"/>
              </a:lnSpc>
              <a:spcBef>
                <a:spcPts val="0"/>
              </a:spcBef>
              <a:spcAft>
                <a:spcPts val="3200"/>
              </a:spcAft>
              <a:defRPr/>
            </a:pPr>
            <a:r>
              <a:rPr lang="en-US" sz="2400" dirty="0"/>
              <a:t>Corporate executives </a:t>
            </a:r>
          </a:p>
          <a:p>
            <a:pPr marL="304792" indent="-304792" defTabSz="609585">
              <a:lnSpc>
                <a:spcPct val="85000"/>
              </a:lnSpc>
              <a:spcBef>
                <a:spcPts val="0"/>
              </a:spcBef>
              <a:spcAft>
                <a:spcPts val="1800"/>
              </a:spcAft>
              <a:defRPr/>
            </a:pPr>
            <a:r>
              <a:rPr lang="en-US" sz="2400" dirty="0"/>
              <a:t>When qualified, work through</a:t>
            </a:r>
          </a:p>
          <a:p>
            <a:pPr marL="1036294" lvl="1" indent="-304792" defTabSz="609585">
              <a:lnSpc>
                <a:spcPct val="85000"/>
              </a:lnSpc>
              <a:spcBef>
                <a:spcPts val="0"/>
              </a:spcBef>
              <a:spcAft>
                <a:spcPts val="3200"/>
              </a:spcAft>
              <a:defRPr/>
            </a:pPr>
            <a:r>
              <a:rPr lang="en-US" sz="2400" dirty="0"/>
              <a:t>Benefit Brokers and Insurance Agents. </a:t>
            </a:r>
            <a:endParaRPr lang="en-US" sz="2400" dirty="0">
              <a:solidFill>
                <a:srgbClr val="000000"/>
              </a:solidFill>
            </a:endParaRPr>
          </a:p>
          <a:p>
            <a:pPr marL="304792" indent="-304792" defTabSz="609585">
              <a:lnSpc>
                <a:spcPct val="85000"/>
              </a:lnSpc>
              <a:spcBef>
                <a:spcPts val="0"/>
              </a:spcBef>
              <a:spcAft>
                <a:spcPts val="1800"/>
              </a:spcAft>
              <a:defRPr/>
            </a:pPr>
            <a:r>
              <a:rPr lang="en-US" sz="2400" dirty="0">
                <a:solidFill>
                  <a:srgbClr val="000000"/>
                </a:solidFill>
              </a:rPr>
              <a:t>Small Business Legal plan</a:t>
            </a:r>
          </a:p>
          <a:p>
            <a:pPr marL="304792" indent="-304792" defTabSz="609585">
              <a:lnSpc>
                <a:spcPct val="85000"/>
              </a:lnSpc>
              <a:spcBef>
                <a:spcPts val="0"/>
              </a:spcBef>
              <a:spcAft>
                <a:spcPts val="1800"/>
              </a:spcAft>
              <a:defRPr/>
            </a:pPr>
            <a:r>
              <a:rPr lang="en-US" sz="2400" dirty="0">
                <a:solidFill>
                  <a:srgbClr val="000000"/>
                </a:solidFill>
              </a:rPr>
              <a:t>Voluntary Benefit </a:t>
            </a:r>
            <a:r>
              <a:rPr lang="en-US" sz="2400" dirty="0" smtClean="0">
                <a:solidFill>
                  <a:srgbClr val="000000"/>
                </a:solidFill>
              </a:rPr>
              <a:t>plans</a:t>
            </a:r>
            <a:endParaRPr lang="en-US" sz="2400" dirty="0">
              <a:solidFill>
                <a:srgbClr val="000000"/>
              </a:solidFill>
            </a:endParaRPr>
          </a:p>
        </p:txBody>
      </p:sp>
    </p:spTree>
    <p:extLst>
      <p:ext uri="{BB962C8B-B14F-4D97-AF65-F5344CB8AC3E}">
        <p14:creationId xmlns:p14="http://schemas.microsoft.com/office/powerpoint/2010/main" val="215911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6267" y="614597"/>
            <a:ext cx="5520267" cy="6243403"/>
          </a:xfrm>
        </p:spPr>
        <p:txBody>
          <a:bodyPr anchor="ctr"/>
          <a:lstStyle/>
          <a:p>
            <a:pPr marL="243834" indent="-243834">
              <a:lnSpc>
                <a:spcPct val="85000"/>
              </a:lnSpc>
              <a:spcBef>
                <a:spcPts val="533"/>
              </a:spcBef>
              <a:spcAft>
                <a:spcPts val="1800"/>
              </a:spcAft>
            </a:pPr>
            <a:r>
              <a:rPr lang="en-US" sz="2400" dirty="0"/>
              <a:t>Traditional</a:t>
            </a:r>
          </a:p>
          <a:p>
            <a:pPr marL="975336" lvl="1" indent="-243834">
              <a:lnSpc>
                <a:spcPct val="85000"/>
              </a:lnSpc>
              <a:spcBef>
                <a:spcPts val="0"/>
              </a:spcBef>
              <a:spcAft>
                <a:spcPts val="1800"/>
              </a:spcAft>
            </a:pPr>
            <a:r>
              <a:rPr lang="en-US" sz="2400" dirty="0"/>
              <a:t>Life/disability</a:t>
            </a:r>
          </a:p>
          <a:p>
            <a:pPr marL="975336" lvl="1" indent="-243834">
              <a:lnSpc>
                <a:spcPct val="85000"/>
              </a:lnSpc>
              <a:spcBef>
                <a:spcPts val="0"/>
              </a:spcBef>
              <a:spcAft>
                <a:spcPts val="1800"/>
              </a:spcAft>
            </a:pPr>
            <a:r>
              <a:rPr lang="en-US" sz="2400" dirty="0"/>
              <a:t>Dental</a:t>
            </a:r>
          </a:p>
          <a:p>
            <a:pPr marL="975336" lvl="1" indent="-243834">
              <a:lnSpc>
                <a:spcPct val="85000"/>
              </a:lnSpc>
              <a:spcBef>
                <a:spcPts val="0"/>
              </a:spcBef>
              <a:spcAft>
                <a:spcPts val="1800"/>
              </a:spcAft>
            </a:pPr>
            <a:r>
              <a:rPr lang="en-US" sz="2400" dirty="0"/>
              <a:t>Vision</a:t>
            </a:r>
          </a:p>
          <a:p>
            <a:pPr marL="975336" lvl="1" indent="-243834">
              <a:lnSpc>
                <a:spcPct val="85000"/>
              </a:lnSpc>
              <a:spcBef>
                <a:spcPts val="0"/>
              </a:spcBef>
              <a:spcAft>
                <a:spcPts val="3200"/>
              </a:spcAft>
            </a:pPr>
            <a:r>
              <a:rPr lang="en-US" sz="2400" dirty="0"/>
              <a:t>Supplemental </a:t>
            </a:r>
            <a:r>
              <a:rPr lang="en-US" sz="2400" dirty="0" smtClean="0"/>
              <a:t>medical</a:t>
            </a:r>
            <a:endParaRPr lang="en-US" sz="2400" dirty="0"/>
          </a:p>
          <a:p>
            <a:pPr marL="243834" indent="-243834">
              <a:lnSpc>
                <a:spcPct val="85000"/>
              </a:lnSpc>
              <a:spcBef>
                <a:spcPts val="533"/>
              </a:spcBef>
              <a:spcAft>
                <a:spcPts val="1800"/>
              </a:spcAft>
            </a:pPr>
            <a:r>
              <a:rPr lang="en-US" sz="2400" dirty="0"/>
              <a:t>Emerging</a:t>
            </a:r>
          </a:p>
          <a:p>
            <a:pPr marL="975336" lvl="1" indent="-243834">
              <a:lnSpc>
                <a:spcPct val="85000"/>
              </a:lnSpc>
              <a:spcBef>
                <a:spcPts val="0"/>
              </a:spcBef>
              <a:spcAft>
                <a:spcPts val="1800"/>
              </a:spcAft>
            </a:pPr>
            <a:r>
              <a:rPr lang="en-US" sz="2400" dirty="0"/>
              <a:t>Health, wellness and lifestyle</a:t>
            </a:r>
          </a:p>
          <a:p>
            <a:pPr marL="975336" lvl="1" indent="-243834">
              <a:lnSpc>
                <a:spcPct val="85000"/>
              </a:lnSpc>
              <a:spcBef>
                <a:spcPts val="0"/>
              </a:spcBef>
              <a:spcAft>
                <a:spcPts val="1800"/>
              </a:spcAft>
            </a:pPr>
            <a:r>
              <a:rPr lang="en-US" sz="3200" dirty="0">
                <a:latin typeface="Arial Black" charset="0"/>
                <a:ea typeface="Arial Black" charset="0"/>
                <a:cs typeface="Arial Black" charset="0"/>
              </a:rPr>
              <a:t>Legal and Identity Theft Protection</a:t>
            </a: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a:fld id="{88C02A3A-A74E-4567-BAFE-5219AB7951A7}" type="slidenum">
              <a:rPr lang="en-US" sz="1200">
                <a:solidFill>
                  <a:srgbClr val="D37B24"/>
                </a:solidFill>
                <a:latin typeface="Arial"/>
                <a:cs typeface="Arial"/>
              </a:rPr>
              <a:pPr algn="l" defTabSz="1741583"/>
              <a:t>11</a:t>
            </a:fld>
            <a:endParaRPr lang="en-US" sz="1200" dirty="0">
              <a:solidFill>
                <a:srgbClr val="D37B24"/>
              </a:solidFill>
              <a:latin typeface="Arial"/>
              <a:cs typeface="Arial"/>
            </a:endParaRPr>
          </a:p>
        </p:txBody>
      </p:sp>
      <p:sp>
        <p:nvSpPr>
          <p:cNvPr id="7"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What are voluntary benefits?</a:t>
            </a:r>
          </a:p>
        </p:txBody>
      </p:sp>
      <p:pic>
        <p:nvPicPr>
          <p:cNvPr id="8" name="Picture 7" descr="image_half_HR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5787136" cy="6250432"/>
          </a:xfrm>
          <a:prstGeom prst="rect">
            <a:avLst/>
          </a:prstGeom>
        </p:spPr>
      </p:pic>
    </p:spTree>
    <p:extLst>
      <p:ext uri="{BB962C8B-B14F-4D97-AF65-F5344CB8AC3E}">
        <p14:creationId xmlns:p14="http://schemas.microsoft.com/office/powerpoint/2010/main" val="150149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12</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2" y="1856582"/>
            <a:ext cx="5897583" cy="3840423"/>
          </a:xfrm>
        </p:spPr>
        <p:txBody>
          <a:bodyPr/>
          <a:lstStyle/>
          <a:p>
            <a:pPr>
              <a:lnSpc>
                <a:spcPct val="85000"/>
              </a:lnSpc>
              <a:spcBef>
                <a:spcPts val="0"/>
              </a:spcBef>
              <a:spcAft>
                <a:spcPts val="1800"/>
              </a:spcAft>
            </a:pPr>
            <a:r>
              <a:rPr lang="en-US" sz="2400" dirty="0">
                <a:solidFill>
                  <a:schemeClr val="accent6"/>
                </a:solidFill>
              </a:rPr>
              <a:t>Traffic-related issues</a:t>
            </a:r>
          </a:p>
          <a:p>
            <a:pPr>
              <a:lnSpc>
                <a:spcPct val="85000"/>
              </a:lnSpc>
              <a:spcBef>
                <a:spcPts val="0"/>
              </a:spcBef>
              <a:spcAft>
                <a:spcPts val="1800"/>
              </a:spcAft>
            </a:pPr>
            <a:r>
              <a:rPr lang="en-US" sz="2400" dirty="0">
                <a:solidFill>
                  <a:schemeClr val="accent6"/>
                </a:solidFill>
              </a:rPr>
              <a:t>Estate planning </a:t>
            </a:r>
          </a:p>
          <a:p>
            <a:pPr>
              <a:lnSpc>
                <a:spcPct val="85000"/>
              </a:lnSpc>
              <a:spcBef>
                <a:spcPts val="0"/>
              </a:spcBef>
              <a:spcAft>
                <a:spcPts val="1800"/>
              </a:spcAft>
            </a:pPr>
            <a:r>
              <a:rPr lang="en-US" sz="2400" dirty="0">
                <a:solidFill>
                  <a:schemeClr val="accent6"/>
                </a:solidFill>
              </a:rPr>
              <a:t>Contract R</a:t>
            </a:r>
            <a:r>
              <a:rPr lang="en-US" sz="2400" dirty="0" smtClean="0">
                <a:solidFill>
                  <a:schemeClr val="accent6"/>
                </a:solidFill>
              </a:rPr>
              <a:t>eview</a:t>
            </a:r>
            <a:endParaRPr lang="en-US" sz="2400" dirty="0">
              <a:solidFill>
                <a:schemeClr val="accent6"/>
              </a:solidFill>
            </a:endParaRPr>
          </a:p>
          <a:p>
            <a:pPr>
              <a:lnSpc>
                <a:spcPct val="85000"/>
              </a:lnSpc>
              <a:spcBef>
                <a:spcPts val="0"/>
              </a:spcBef>
              <a:spcAft>
                <a:spcPts val="1800"/>
              </a:spcAft>
            </a:pPr>
            <a:r>
              <a:rPr lang="en-US" sz="2400" dirty="0">
                <a:solidFill>
                  <a:schemeClr val="accent6"/>
                </a:solidFill>
              </a:rPr>
              <a:t>Legal advice on unlimited number of personal issues</a:t>
            </a:r>
          </a:p>
          <a:p>
            <a:pPr>
              <a:lnSpc>
                <a:spcPct val="85000"/>
              </a:lnSpc>
              <a:spcBef>
                <a:spcPts val="0"/>
              </a:spcBef>
              <a:spcAft>
                <a:spcPts val="1800"/>
              </a:spcAft>
            </a:pPr>
            <a:endParaRPr lang="en-US" sz="2133" dirty="0">
              <a:solidFill>
                <a:schemeClr val="accent6"/>
              </a:solidFill>
            </a:endParaRPr>
          </a:p>
          <a:p>
            <a:pPr marL="0" indent="0">
              <a:lnSpc>
                <a:spcPct val="85000"/>
              </a:lnSpc>
              <a:spcBef>
                <a:spcPts val="0"/>
              </a:spcBef>
              <a:spcAft>
                <a:spcPts val="1800"/>
              </a:spcAft>
              <a:buNone/>
            </a:pPr>
            <a:r>
              <a:rPr lang="en-US" sz="2400" b="1" i="1" dirty="0">
                <a:solidFill>
                  <a:srgbClr val="336699"/>
                </a:solidFill>
              </a:rPr>
              <a:t>Group plans start at $15.95/month</a:t>
            </a:r>
          </a:p>
        </p:txBody>
      </p:sp>
      <p:sp>
        <p:nvSpPr>
          <p:cNvPr id="9" name="Rectangle 8"/>
          <p:cNvSpPr/>
          <p:nvPr/>
        </p:nvSpPr>
        <p:spPr>
          <a:xfrm>
            <a:off x="6122558" y="6176478"/>
            <a:ext cx="5868908" cy="492635"/>
          </a:xfrm>
          <a:prstGeom prst="rect">
            <a:avLst/>
          </a:prstGeom>
        </p:spPr>
        <p:txBody>
          <a:bodyPr wrap="square" lIns="0" tIns="0" rIns="0" bIns="0">
            <a:spAutoFit/>
          </a:bodyPr>
          <a:lstStyle/>
          <a:p>
            <a:pPr defTabSz="609585" fontAlgn="base">
              <a:spcBef>
                <a:spcPct val="0"/>
              </a:spcBef>
              <a:spcAft>
                <a:spcPct val="0"/>
              </a:spcAft>
            </a:pPr>
            <a:r>
              <a:rPr lang="en-US" sz="1067" dirty="0">
                <a:solidFill>
                  <a:srgbClr val="000000"/>
                </a:solidFill>
                <a:latin typeface="Arial" charset="0"/>
                <a:ea typeface="ＭＳ Ｐゴシック" charset="0"/>
              </a:rPr>
              <a:t>Exclusions and limitations apply. Services and benefits vary by state/province. See www.legalshield.com/fullplandetails and select your state/province for specifics.  </a:t>
            </a:r>
          </a:p>
          <a:p>
            <a:pPr defTabSz="609585" fontAlgn="base">
              <a:spcBef>
                <a:spcPct val="0"/>
              </a:spcBef>
              <a:spcAft>
                <a:spcPct val="0"/>
              </a:spcAft>
            </a:pPr>
            <a:r>
              <a:rPr lang="en-US" sz="1067" dirty="0">
                <a:solidFill>
                  <a:srgbClr val="000000"/>
                </a:solidFill>
                <a:latin typeface="Arial" charset="0"/>
                <a:ea typeface="ＭＳ Ｐゴシック" charset="0"/>
              </a:rPr>
              <a:t>Please review plan details for complete terms, conditions and exclusions before purchase.</a:t>
            </a:r>
            <a:endParaRPr lang="en-US" sz="1067" dirty="0">
              <a:solidFill>
                <a:srgbClr val="000000"/>
              </a:solidFill>
              <a:latin typeface="Arial"/>
              <a:ea typeface="ＭＳ Ｐゴシック" charset="0"/>
              <a:cs typeface="Arial"/>
            </a:endParaRPr>
          </a:p>
        </p:txBody>
      </p:sp>
      <p:pic>
        <p:nvPicPr>
          <p:cNvPr id="2050" name="Picture 2" descr="Z:\personal\Presentations\Identity Theft\family on gras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603504"/>
            <a:ext cx="5787136" cy="6248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Legal plans</a:t>
            </a:r>
          </a:p>
        </p:txBody>
      </p:sp>
    </p:spTree>
    <p:extLst>
      <p:ext uri="{BB962C8B-B14F-4D97-AF65-F5344CB8AC3E}">
        <p14:creationId xmlns:p14="http://schemas.microsoft.com/office/powerpoint/2010/main" val="24016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601"/>
            <a:ext cx="5787136" cy="6250431"/>
          </a:xfrm>
          <a:prstGeom prst="rect">
            <a:avLst/>
          </a:prstGeom>
        </p:spPr>
      </p:pic>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13</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3" y="614598"/>
            <a:ext cx="5503699" cy="4616969"/>
          </a:xfrm>
        </p:spPr>
        <p:txBody>
          <a:bodyPr anchor="ctr"/>
          <a:lstStyle/>
          <a:p>
            <a:pPr>
              <a:lnSpc>
                <a:spcPct val="85000"/>
              </a:lnSpc>
              <a:spcBef>
                <a:spcPts val="0"/>
              </a:spcBef>
              <a:spcAft>
                <a:spcPts val="1800"/>
              </a:spcAft>
            </a:pPr>
            <a:r>
              <a:rPr lang="en-US" sz="2400" dirty="0">
                <a:solidFill>
                  <a:schemeClr val="accent6"/>
                </a:solidFill>
              </a:rPr>
              <a:t>Comprehensive identity monitoring</a:t>
            </a:r>
          </a:p>
          <a:p>
            <a:pPr>
              <a:lnSpc>
                <a:spcPct val="85000"/>
              </a:lnSpc>
              <a:spcBef>
                <a:spcPts val="0"/>
              </a:spcBef>
              <a:spcAft>
                <a:spcPts val="1800"/>
              </a:spcAft>
            </a:pPr>
            <a:r>
              <a:rPr lang="en-US" sz="2400" dirty="0">
                <a:solidFill>
                  <a:schemeClr val="accent6"/>
                </a:solidFill>
              </a:rPr>
              <a:t>Credit monitoring and alerts</a:t>
            </a:r>
          </a:p>
          <a:p>
            <a:pPr>
              <a:lnSpc>
                <a:spcPct val="85000"/>
              </a:lnSpc>
              <a:spcBef>
                <a:spcPts val="0"/>
              </a:spcBef>
              <a:spcAft>
                <a:spcPts val="1800"/>
              </a:spcAft>
            </a:pPr>
            <a:r>
              <a:rPr lang="en-US" sz="2400" dirty="0">
                <a:solidFill>
                  <a:schemeClr val="accent6"/>
                </a:solidFill>
              </a:rPr>
              <a:t>Identity theft prevention consultation</a:t>
            </a:r>
          </a:p>
          <a:p>
            <a:pPr>
              <a:lnSpc>
                <a:spcPct val="85000"/>
              </a:lnSpc>
              <a:spcBef>
                <a:spcPts val="0"/>
              </a:spcBef>
              <a:spcAft>
                <a:spcPts val="1800"/>
              </a:spcAft>
            </a:pPr>
            <a:r>
              <a:rPr lang="en-US" sz="2400" dirty="0">
                <a:solidFill>
                  <a:schemeClr val="accent6"/>
                </a:solidFill>
              </a:rPr>
              <a:t>Licensed Private Investigators</a:t>
            </a:r>
          </a:p>
          <a:p>
            <a:pPr>
              <a:lnSpc>
                <a:spcPct val="85000"/>
              </a:lnSpc>
              <a:spcBef>
                <a:spcPts val="0"/>
              </a:spcBef>
              <a:spcAft>
                <a:spcPts val="1800"/>
              </a:spcAft>
            </a:pPr>
            <a:r>
              <a:rPr lang="en-US" sz="2400" dirty="0">
                <a:solidFill>
                  <a:schemeClr val="accent6"/>
                </a:solidFill>
              </a:rPr>
              <a:t>Identity restoration to pre-theft status</a:t>
            </a:r>
          </a:p>
          <a:p>
            <a:pPr marL="0" indent="0">
              <a:lnSpc>
                <a:spcPct val="100000"/>
              </a:lnSpc>
              <a:spcBef>
                <a:spcPts val="0"/>
              </a:spcBef>
              <a:spcAft>
                <a:spcPts val="800"/>
              </a:spcAft>
              <a:buNone/>
            </a:pPr>
            <a:endParaRPr lang="en-US" sz="2400" b="1" i="1" dirty="0">
              <a:solidFill>
                <a:srgbClr val="336699"/>
              </a:solidFill>
            </a:endParaRPr>
          </a:p>
          <a:p>
            <a:pPr marL="0" indent="0">
              <a:lnSpc>
                <a:spcPct val="100000"/>
              </a:lnSpc>
              <a:spcBef>
                <a:spcPts val="0"/>
              </a:spcBef>
              <a:spcAft>
                <a:spcPts val="800"/>
              </a:spcAft>
              <a:buNone/>
            </a:pPr>
            <a:r>
              <a:rPr lang="en-US" sz="2400" b="1" i="1" dirty="0">
                <a:solidFill>
                  <a:srgbClr val="336699"/>
                </a:solidFill>
              </a:rPr>
              <a:t>Group plans start at $8.45/month</a:t>
            </a:r>
          </a:p>
        </p:txBody>
      </p:sp>
      <p:sp>
        <p:nvSpPr>
          <p:cNvPr id="9" name="Rectangle 8"/>
          <p:cNvSpPr/>
          <p:nvPr/>
        </p:nvSpPr>
        <p:spPr>
          <a:xfrm>
            <a:off x="6122558" y="6176477"/>
            <a:ext cx="5868908" cy="492635"/>
          </a:xfrm>
          <a:prstGeom prst="rect">
            <a:avLst/>
          </a:prstGeom>
        </p:spPr>
        <p:txBody>
          <a:bodyPr wrap="square" lIns="0" tIns="0" rIns="0" bIns="0">
            <a:spAutoFit/>
          </a:bodyPr>
          <a:lstStyle/>
          <a:p>
            <a:pPr defTabSz="609585" fontAlgn="base">
              <a:spcBef>
                <a:spcPct val="0"/>
              </a:spcBef>
              <a:spcAft>
                <a:spcPct val="0"/>
              </a:spcAft>
            </a:pPr>
            <a:r>
              <a:rPr lang="en-US" sz="1067" dirty="0">
                <a:solidFill>
                  <a:srgbClr val="000000"/>
                </a:solidFill>
                <a:latin typeface="Arial" charset="0"/>
                <a:ea typeface="ＭＳ Ｐゴシック" charset="0"/>
              </a:rPr>
              <a:t>Exclusions and limitations apply. Services and benefits vary in US/Canada. See www.idshield.com/plans-and-pricing for specifics.  Please review plan details for complete terms, conditions and exclusions before purchase.</a:t>
            </a:r>
            <a:endParaRPr lang="en-US" sz="1067" dirty="0">
              <a:solidFill>
                <a:srgbClr val="000000"/>
              </a:solidFill>
              <a:latin typeface="Arial"/>
              <a:ea typeface="ＭＳ Ｐゴシック" charset="0"/>
              <a:cs typeface="Arial"/>
            </a:endParaRPr>
          </a:p>
        </p:txBody>
      </p:sp>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idshield</a:t>
            </a:r>
          </a:p>
        </p:txBody>
      </p:sp>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10"/>
          <a:stretch/>
        </p:blipFill>
        <p:spPr bwMode="auto">
          <a:xfrm>
            <a:off x="7621020" y="4980033"/>
            <a:ext cx="1977693" cy="95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61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14</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3" y="1856582"/>
            <a:ext cx="5503699" cy="3840423"/>
          </a:xfrm>
        </p:spPr>
        <p:txBody>
          <a:bodyPr/>
          <a:lstStyle/>
          <a:p>
            <a:pPr>
              <a:lnSpc>
                <a:spcPct val="85000"/>
              </a:lnSpc>
              <a:spcBef>
                <a:spcPts val="0"/>
              </a:spcBef>
              <a:spcAft>
                <a:spcPts val="1800"/>
              </a:spcAft>
            </a:pPr>
            <a:r>
              <a:rPr lang="en-US" sz="2400" dirty="0">
                <a:solidFill>
                  <a:schemeClr val="accent6"/>
                </a:solidFill>
              </a:rPr>
              <a:t>Consultation on day-to-day matters</a:t>
            </a:r>
          </a:p>
          <a:p>
            <a:pPr>
              <a:lnSpc>
                <a:spcPct val="85000"/>
              </a:lnSpc>
              <a:spcBef>
                <a:spcPts val="0"/>
              </a:spcBef>
              <a:spcAft>
                <a:spcPts val="1800"/>
              </a:spcAft>
            </a:pPr>
            <a:r>
              <a:rPr lang="en-US" sz="2400" dirty="0">
                <a:solidFill>
                  <a:schemeClr val="accent6"/>
                </a:solidFill>
              </a:rPr>
              <a:t>Debt collection and vendor disputes</a:t>
            </a:r>
          </a:p>
          <a:p>
            <a:pPr>
              <a:lnSpc>
                <a:spcPct val="85000"/>
              </a:lnSpc>
              <a:spcBef>
                <a:spcPts val="0"/>
              </a:spcBef>
              <a:spcAft>
                <a:spcPts val="1800"/>
              </a:spcAft>
            </a:pPr>
            <a:r>
              <a:rPr lang="en-US" sz="2400" dirty="0">
                <a:solidFill>
                  <a:schemeClr val="accent6"/>
                </a:solidFill>
              </a:rPr>
              <a:t>Contract </a:t>
            </a:r>
            <a:r>
              <a:rPr lang="en-US" sz="2400" dirty="0" smtClean="0">
                <a:solidFill>
                  <a:schemeClr val="accent6"/>
                </a:solidFill>
              </a:rPr>
              <a:t>Review</a:t>
            </a:r>
            <a:endParaRPr lang="en-US" sz="2400" dirty="0">
              <a:solidFill>
                <a:schemeClr val="accent6"/>
              </a:solidFill>
            </a:endParaRPr>
          </a:p>
          <a:p>
            <a:pPr>
              <a:lnSpc>
                <a:spcPct val="85000"/>
              </a:lnSpc>
              <a:spcBef>
                <a:spcPts val="0"/>
              </a:spcBef>
              <a:spcAft>
                <a:spcPts val="1800"/>
              </a:spcAft>
            </a:pPr>
            <a:r>
              <a:rPr lang="en-US" sz="2400" dirty="0">
                <a:solidFill>
                  <a:schemeClr val="accent6"/>
                </a:solidFill>
              </a:rPr>
              <a:t>Worker’s compensation issues</a:t>
            </a:r>
          </a:p>
          <a:p>
            <a:pPr>
              <a:lnSpc>
                <a:spcPct val="85000"/>
              </a:lnSpc>
              <a:spcBef>
                <a:spcPts val="0"/>
              </a:spcBef>
              <a:spcAft>
                <a:spcPts val="1800"/>
              </a:spcAft>
            </a:pPr>
            <a:r>
              <a:rPr lang="en-US" sz="2400" dirty="0">
                <a:solidFill>
                  <a:schemeClr val="accent6"/>
                </a:solidFill>
              </a:rPr>
              <a:t>Employee hiring and firing </a:t>
            </a:r>
          </a:p>
          <a:p>
            <a:pPr>
              <a:lnSpc>
                <a:spcPct val="85000"/>
              </a:lnSpc>
              <a:spcBef>
                <a:spcPts val="0"/>
              </a:spcBef>
              <a:spcAft>
                <a:spcPts val="1800"/>
              </a:spcAft>
            </a:pPr>
            <a:endParaRPr lang="en-US" sz="2400" dirty="0">
              <a:solidFill>
                <a:schemeClr val="accent6"/>
              </a:solidFill>
            </a:endParaRPr>
          </a:p>
          <a:p>
            <a:pPr marL="0" indent="0">
              <a:lnSpc>
                <a:spcPct val="85000"/>
              </a:lnSpc>
              <a:spcBef>
                <a:spcPts val="0"/>
              </a:spcBef>
              <a:spcAft>
                <a:spcPts val="1800"/>
              </a:spcAft>
              <a:buNone/>
            </a:pPr>
            <a:r>
              <a:rPr lang="en-US" sz="2400" b="1" i="1" dirty="0">
                <a:solidFill>
                  <a:srgbClr val="336699"/>
                </a:solidFill>
              </a:rPr>
              <a:t>Starts at $39/month</a:t>
            </a:r>
          </a:p>
        </p:txBody>
      </p:sp>
      <p:sp>
        <p:nvSpPr>
          <p:cNvPr id="9" name="Rectangle 8"/>
          <p:cNvSpPr/>
          <p:nvPr/>
        </p:nvSpPr>
        <p:spPr>
          <a:xfrm>
            <a:off x="6122558" y="6176478"/>
            <a:ext cx="5868908" cy="492635"/>
          </a:xfrm>
          <a:prstGeom prst="rect">
            <a:avLst/>
          </a:prstGeom>
        </p:spPr>
        <p:txBody>
          <a:bodyPr wrap="square" lIns="0" tIns="0" rIns="0" bIns="0">
            <a:spAutoFit/>
          </a:bodyPr>
          <a:lstStyle/>
          <a:p>
            <a:pPr defTabSz="609585" fontAlgn="base">
              <a:spcBef>
                <a:spcPct val="0"/>
              </a:spcBef>
              <a:spcAft>
                <a:spcPct val="0"/>
              </a:spcAft>
            </a:pPr>
            <a:r>
              <a:rPr lang="en-US" sz="1067" dirty="0">
                <a:solidFill>
                  <a:srgbClr val="000000"/>
                </a:solidFill>
                <a:latin typeface="Arial" charset="0"/>
                <a:ea typeface="ＭＳ Ｐゴシック" charset="0"/>
              </a:rPr>
              <a:t>Exclusions and limitations apply. Services and benefits vary by state/province. See www.legalshield.com/business/plans-and-pricing and select your state/province for specifics.  </a:t>
            </a:r>
          </a:p>
          <a:p>
            <a:pPr defTabSz="609585" fontAlgn="base">
              <a:spcBef>
                <a:spcPct val="0"/>
              </a:spcBef>
              <a:spcAft>
                <a:spcPct val="0"/>
              </a:spcAft>
            </a:pPr>
            <a:r>
              <a:rPr lang="en-US" sz="1067" dirty="0">
                <a:solidFill>
                  <a:srgbClr val="000000"/>
                </a:solidFill>
                <a:latin typeface="Arial" charset="0"/>
                <a:ea typeface="ＭＳ Ｐゴシック" charset="0"/>
              </a:rPr>
              <a:t>Please review plan details for complete terms, conditions and exclusions before purchase.</a:t>
            </a:r>
            <a:endParaRPr lang="en-US" sz="1067" dirty="0">
              <a:solidFill>
                <a:srgbClr val="000000"/>
              </a:solidFill>
              <a:latin typeface="Arial"/>
              <a:ea typeface="ＭＳ Ｐゴシック" charset="0"/>
              <a:cs typeface="Arial"/>
            </a:endParaRPr>
          </a:p>
        </p:txBody>
      </p:sp>
      <p:pic>
        <p:nvPicPr>
          <p:cNvPr id="1026" name="Picture 2" descr="Z:\personal\Images\business woma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420" y="611163"/>
            <a:ext cx="5679299" cy="62349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Small business plans</a:t>
            </a:r>
          </a:p>
        </p:txBody>
      </p:sp>
    </p:spTree>
    <p:extLst>
      <p:ext uri="{BB962C8B-B14F-4D97-AF65-F5344CB8AC3E}">
        <p14:creationId xmlns:p14="http://schemas.microsoft.com/office/powerpoint/2010/main" val="351416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2538" y="599607"/>
            <a:ext cx="6249609" cy="6258393"/>
          </a:xfrm>
        </p:spPr>
        <p:txBody>
          <a:bodyPr anchor="ctr"/>
          <a:lstStyle/>
          <a:p>
            <a:pPr>
              <a:lnSpc>
                <a:spcPct val="85000"/>
              </a:lnSpc>
              <a:spcBef>
                <a:spcPts val="0"/>
              </a:spcBef>
              <a:spcAft>
                <a:spcPts val="1800"/>
              </a:spcAft>
            </a:pPr>
            <a:r>
              <a:rPr lang="en-US" sz="2400" dirty="0" smtClean="0"/>
              <a:t>Nationwide system of dedicated law firms</a:t>
            </a:r>
          </a:p>
          <a:p>
            <a:pPr>
              <a:lnSpc>
                <a:spcPct val="85000"/>
              </a:lnSpc>
              <a:spcBef>
                <a:spcPts val="0"/>
              </a:spcBef>
              <a:spcAft>
                <a:spcPts val="1800"/>
              </a:spcAft>
            </a:pPr>
            <a:r>
              <a:rPr lang="en-US" sz="2400" dirty="0" smtClean="0"/>
              <a:t>Quality Assurance</a:t>
            </a:r>
          </a:p>
          <a:p>
            <a:pPr>
              <a:lnSpc>
                <a:spcPct val="85000"/>
              </a:lnSpc>
              <a:spcBef>
                <a:spcPts val="0"/>
              </a:spcBef>
              <a:spcAft>
                <a:spcPts val="1800"/>
              </a:spcAft>
            </a:pPr>
            <a:r>
              <a:rPr lang="en-US" sz="2400" dirty="0"/>
              <a:t>S</a:t>
            </a:r>
            <a:r>
              <a:rPr lang="en-US" sz="2400" dirty="0" smtClean="0"/>
              <a:t>ervice level monitoring of law firm performance</a:t>
            </a:r>
          </a:p>
        </p:txBody>
      </p:sp>
      <p:sp>
        <p:nvSpPr>
          <p:cNvPr id="4" name="Title 1"/>
          <p:cNvSpPr txBox="1">
            <a:spLocks/>
          </p:cNvSpPr>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prstClr val="white"/>
                </a:solidFill>
              </a:rPr>
              <a:t>Definitively different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376" b="27453"/>
          <a:stretch/>
        </p:blipFill>
        <p:spPr>
          <a:xfrm>
            <a:off x="-14343" y="708811"/>
            <a:ext cx="5367876" cy="6149189"/>
          </a:xfrm>
          <a:prstGeom prst="rect">
            <a:avLst/>
          </a:prstGeom>
        </p:spPr>
      </p:pic>
    </p:spTree>
    <p:extLst>
      <p:ext uri="{BB962C8B-B14F-4D97-AF65-F5344CB8AC3E}">
        <p14:creationId xmlns:p14="http://schemas.microsoft.com/office/powerpoint/2010/main" val="262694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2538" y="599607"/>
            <a:ext cx="6249609" cy="6258393"/>
          </a:xfrm>
        </p:spPr>
        <p:txBody>
          <a:bodyPr anchor="ctr"/>
          <a:lstStyle/>
          <a:p>
            <a:pPr>
              <a:lnSpc>
                <a:spcPct val="85000"/>
              </a:lnSpc>
              <a:spcBef>
                <a:spcPts val="0"/>
              </a:spcBef>
              <a:spcAft>
                <a:spcPts val="1800"/>
              </a:spcAft>
            </a:pPr>
            <a:r>
              <a:rPr lang="en-US" sz="2400" dirty="0" smtClean="0"/>
              <a:t>Highest identity theft service guarantee available</a:t>
            </a:r>
          </a:p>
          <a:p>
            <a:pPr>
              <a:lnSpc>
                <a:spcPct val="85000"/>
              </a:lnSpc>
              <a:spcBef>
                <a:spcPts val="0"/>
              </a:spcBef>
              <a:spcAft>
                <a:spcPts val="1800"/>
              </a:spcAft>
            </a:pPr>
            <a:r>
              <a:rPr lang="en-US" sz="2400" dirty="0" smtClean="0"/>
              <a:t>Identity theft services conducted by Licensed </a:t>
            </a:r>
            <a:r>
              <a:rPr lang="en-US" sz="2400" dirty="0"/>
              <a:t>P</a:t>
            </a:r>
            <a:r>
              <a:rPr lang="en-US" sz="2400" dirty="0" smtClean="0"/>
              <a:t>rivate </a:t>
            </a:r>
            <a:r>
              <a:rPr lang="en-US" sz="2400" dirty="0"/>
              <a:t>I</a:t>
            </a:r>
            <a:r>
              <a:rPr lang="en-US" sz="2400" dirty="0" smtClean="0"/>
              <a:t>nvestigators</a:t>
            </a:r>
          </a:p>
          <a:p>
            <a:pPr>
              <a:lnSpc>
                <a:spcPct val="85000"/>
              </a:lnSpc>
              <a:spcBef>
                <a:spcPts val="0"/>
              </a:spcBef>
              <a:spcAft>
                <a:spcPts val="1800"/>
              </a:spcAft>
            </a:pPr>
            <a:r>
              <a:rPr lang="en-US" sz="2400" dirty="0" smtClean="0"/>
              <a:t>24/7 emergency hotline for covered legal and ID theft issues</a:t>
            </a:r>
          </a:p>
          <a:p>
            <a:pPr>
              <a:lnSpc>
                <a:spcPct val="85000"/>
              </a:lnSpc>
              <a:spcBef>
                <a:spcPts val="0"/>
              </a:spcBef>
              <a:spcAft>
                <a:spcPts val="1800"/>
              </a:spcAft>
            </a:pPr>
            <a:r>
              <a:rPr lang="en-US" sz="2400" dirty="0" smtClean="0"/>
              <a:t>Easy access via mobile app</a:t>
            </a:r>
          </a:p>
        </p:txBody>
      </p:sp>
      <p:sp>
        <p:nvSpPr>
          <p:cNvPr id="4" name="Title 1"/>
          <p:cNvSpPr txBox="1">
            <a:spLocks/>
          </p:cNvSpPr>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prstClr val="white"/>
                </a:solidFill>
              </a:rPr>
              <a:t>Definitively different</a:t>
            </a:r>
          </a:p>
        </p:txBody>
      </p:sp>
      <p:grpSp>
        <p:nvGrpSpPr>
          <p:cNvPr id="2" name="Group 1"/>
          <p:cNvGrpSpPr/>
          <p:nvPr/>
        </p:nvGrpSpPr>
        <p:grpSpPr>
          <a:xfrm>
            <a:off x="-14343" y="708811"/>
            <a:ext cx="5367876" cy="6149189"/>
            <a:chOff x="-10758" y="531608"/>
            <a:chExt cx="4025907" cy="4611892"/>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376" b="27453"/>
            <a:stretch/>
          </p:blipFill>
          <p:spPr>
            <a:xfrm>
              <a:off x="-10758" y="531608"/>
              <a:ext cx="4025907" cy="4611892"/>
            </a:xfrm>
            <a:prstGeom prst="rect">
              <a:avLst/>
            </a:prstGeom>
          </p:spPr>
        </p:pic>
        <p:grpSp>
          <p:nvGrpSpPr>
            <p:cNvPr id="7" name="Group 6"/>
            <p:cNvGrpSpPr/>
            <p:nvPr/>
          </p:nvGrpSpPr>
          <p:grpSpPr>
            <a:xfrm>
              <a:off x="1466947" y="1106129"/>
              <a:ext cx="1822784" cy="3220376"/>
              <a:chOff x="1463354" y="1108013"/>
              <a:chExt cx="1822784" cy="3220376"/>
            </a:xfrm>
          </p:grpSpPr>
          <p:pic>
            <p:nvPicPr>
              <p:cNvPr id="8" name="Picture 7" descr="iStock_000048435412_Full_L_ids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354" y="1108013"/>
                <a:ext cx="1822784" cy="3220376"/>
              </a:xfrm>
              <a:prstGeom prst="rect">
                <a:avLst/>
              </a:prstGeom>
            </p:spPr>
          </p:pic>
          <p:pic>
            <p:nvPicPr>
              <p:cNvPr id="9" name="Picture 3" descr="\\philer01\CE\loftonaa\personal\Web\MyLS Mobile App\104230 - MyLS Mobile App 2.0.0\Training Docs\iPhone 5s screens\IMG_140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590" b="6721"/>
              <a:stretch/>
            </p:blipFill>
            <p:spPr bwMode="auto">
              <a:xfrm>
                <a:off x="1464051" y="1909241"/>
                <a:ext cx="1820996" cy="222024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65204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886644" y="1231515"/>
            <a:ext cx="6144323" cy="4441755"/>
          </a:xfrm>
        </p:spPr>
        <p:txBody>
          <a:bodyPr/>
          <a:lstStyle/>
          <a:p>
            <a:pPr>
              <a:spcAft>
                <a:spcPts val="800"/>
              </a:spcAft>
            </a:pPr>
            <a:r>
              <a:rPr lang="en-US" dirty="0" smtClean="0"/>
              <a:t>Nearly </a:t>
            </a:r>
            <a:r>
              <a:rPr lang="en-US" dirty="0">
                <a:solidFill>
                  <a:srgbClr val="E6942C"/>
                </a:solidFill>
              </a:rPr>
              <a:t>90%</a:t>
            </a:r>
            <a:r>
              <a:rPr lang="en-US" dirty="0"/>
              <a:t> of Americans say they </a:t>
            </a:r>
            <a:r>
              <a:rPr lang="en-US" dirty="0">
                <a:solidFill>
                  <a:srgbClr val="E6942C"/>
                </a:solidFill>
              </a:rPr>
              <a:t>do not have any form of legal insurance </a:t>
            </a:r>
            <a:r>
              <a:rPr lang="en-US" dirty="0"/>
              <a:t>or legal protection </a:t>
            </a:r>
            <a:r>
              <a:rPr lang="en-US" dirty="0" smtClean="0"/>
              <a:t>service</a:t>
            </a:r>
            <a:endParaRPr lang="en-US" dirty="0"/>
          </a:p>
          <a:p>
            <a:pPr>
              <a:spcAft>
                <a:spcPts val="800"/>
              </a:spcAft>
            </a:pPr>
            <a:r>
              <a:rPr lang="en-US" dirty="0" smtClean="0"/>
              <a:t>More </a:t>
            </a:r>
            <a:r>
              <a:rPr lang="en-US" dirty="0"/>
              <a:t>than </a:t>
            </a:r>
            <a:r>
              <a:rPr lang="en-US" dirty="0">
                <a:solidFill>
                  <a:srgbClr val="E6942C"/>
                </a:solidFill>
              </a:rPr>
              <a:t>60%</a:t>
            </a:r>
            <a:r>
              <a:rPr lang="en-US" dirty="0"/>
              <a:t> reported they would be </a:t>
            </a:r>
            <a:r>
              <a:rPr lang="en-US" dirty="0">
                <a:solidFill>
                  <a:srgbClr val="E6942C"/>
                </a:solidFill>
              </a:rPr>
              <a:t>interested in purchasing</a:t>
            </a:r>
            <a:r>
              <a:rPr lang="en-US" dirty="0"/>
              <a:t> legal </a:t>
            </a:r>
            <a:r>
              <a:rPr lang="en-US" dirty="0" smtClean="0"/>
              <a:t>protection</a:t>
            </a:r>
          </a:p>
          <a:p>
            <a:pPr>
              <a:spcAft>
                <a:spcPts val="800"/>
              </a:spcAft>
            </a:pPr>
            <a:r>
              <a:rPr lang="en-US" dirty="0"/>
              <a:t>Identity theft has topped the FTC ranking of complaints </a:t>
            </a:r>
            <a:r>
              <a:rPr lang="en-US" dirty="0">
                <a:solidFill>
                  <a:srgbClr val="E6942C"/>
                </a:solidFill>
              </a:rPr>
              <a:t>for 15 years</a:t>
            </a:r>
          </a:p>
          <a:p>
            <a:pPr>
              <a:spcAft>
                <a:spcPts val="800"/>
              </a:spcAft>
            </a:pPr>
            <a:endParaRPr lang="en-US" dirty="0"/>
          </a:p>
        </p:txBody>
      </p:sp>
      <p:sp>
        <p:nvSpPr>
          <p:cNvPr id="8" name="TextBox 7"/>
          <p:cNvSpPr txBox="1"/>
          <p:nvPr/>
        </p:nvSpPr>
        <p:spPr>
          <a:xfrm>
            <a:off x="6074720" y="5863016"/>
            <a:ext cx="5814888" cy="742965"/>
          </a:xfrm>
          <a:prstGeom prst="rect">
            <a:avLst/>
          </a:prstGeom>
          <a:noFill/>
        </p:spPr>
        <p:txBody>
          <a:bodyPr wrap="square" lIns="0" tIns="0" rIns="0" bIns="0" rtlCol="0">
            <a:noAutofit/>
          </a:bodyPr>
          <a:lstStyle/>
          <a:p>
            <a:pPr defTabSz="1219170">
              <a:defRPr/>
            </a:pPr>
            <a:r>
              <a:rPr lang="en-US" sz="1200" i="1" kern="0" dirty="0">
                <a:solidFill>
                  <a:srgbClr val="000000"/>
                </a:solidFill>
                <a:latin typeface="Arial"/>
                <a:ea typeface="ＭＳ Ｐゴシック" charset="0"/>
                <a:cs typeface="Arial"/>
              </a:rPr>
              <a:t>Legal Source: The Legal Needs of American Families. A Research Study Conducted by Decision Analyst, Inc. Commissioned by LegalShield</a:t>
            </a:r>
          </a:p>
          <a:p>
            <a:pPr defTabSz="1219170">
              <a:defRPr/>
            </a:pPr>
            <a:endParaRPr lang="en-US" sz="533" i="1" kern="0" dirty="0">
              <a:solidFill>
                <a:srgbClr val="000000"/>
              </a:solidFill>
              <a:latin typeface="Arial"/>
              <a:ea typeface="ＭＳ Ｐゴシック" charset="0"/>
              <a:cs typeface="Arial"/>
            </a:endParaRPr>
          </a:p>
          <a:p>
            <a:pPr defTabSz="1219170">
              <a:defRPr/>
            </a:pPr>
            <a:r>
              <a:rPr lang="en-US" sz="1200" i="1" kern="0" dirty="0">
                <a:solidFill>
                  <a:srgbClr val="000000"/>
                </a:solidFill>
                <a:latin typeface="Arial"/>
                <a:ea typeface="ＭＳ Ｐゴシック" charset="0"/>
                <a:cs typeface="Arial"/>
              </a:rPr>
              <a:t>ID Theft source: </a:t>
            </a:r>
            <a:r>
              <a:rPr lang="en-US" sz="1200" i="1" kern="0" dirty="0">
                <a:solidFill>
                  <a:srgbClr val="000000"/>
                </a:solidFill>
                <a:latin typeface="Arial" charset="0"/>
                <a:ea typeface="ＭＳ Ｐゴシック" charset="0"/>
              </a:rPr>
              <a:t>CNN Money. “Identity Fraud Hits New Victim Every Two Seconds.” Ellis, Blake. 2014. (http://money.cnn.com/2014/02/06/pf/identity-fraud/)</a:t>
            </a:r>
            <a:endParaRPr lang="en-US" sz="1200" i="1" kern="0" dirty="0">
              <a:solidFill>
                <a:srgbClr val="000000"/>
              </a:solidFill>
              <a:latin typeface="Arial"/>
              <a:ea typeface="ＭＳ Ｐゴシック" charset="0"/>
              <a:cs typeface="Arial"/>
            </a:endParaRPr>
          </a:p>
        </p:txBody>
      </p:sp>
      <p:sp>
        <p:nvSpPr>
          <p:cNvPr id="10"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a:defRPr/>
            </a:pPr>
            <a:fld id="{88C02A3A-A74E-4567-BAFE-5219AB7951A7}" type="slidenum">
              <a:rPr lang="en-US" sz="1200">
                <a:solidFill>
                  <a:prstClr val="white"/>
                </a:solidFill>
                <a:latin typeface="Arial"/>
                <a:cs typeface="Arial"/>
              </a:rPr>
              <a:pPr algn="l" defTabSz="1741583">
                <a:defRPr/>
              </a:pPr>
              <a:t>17</a:t>
            </a:fld>
            <a:endParaRPr lang="en-US" sz="1200" dirty="0">
              <a:solidFill>
                <a:prstClr val="white"/>
              </a:solidFill>
              <a:latin typeface="Arial"/>
              <a:cs typeface="Arial"/>
            </a:endParaRPr>
          </a:p>
        </p:txBody>
      </p:sp>
      <p:sp>
        <p:nvSpPr>
          <p:cNvPr id="15" name="Title 1"/>
          <p:cNvSpPr txBox="1">
            <a:spLocks noGrp="1"/>
          </p:cNvSpPr>
          <p:nvPr>
            <p:ph type="title"/>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dirty="0" smtClean="0">
                <a:solidFill>
                  <a:schemeClr val="bg1"/>
                </a:solidFill>
              </a:rPr>
              <a:t>The need</a:t>
            </a:r>
            <a:endParaRPr lang="en-US" dirty="0">
              <a:solidFill>
                <a:schemeClr val="bg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5934"/>
            <a:ext cx="5786967" cy="625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77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18</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155557" y="1485521"/>
            <a:ext cx="5820352" cy="3840423"/>
          </a:xfrm>
        </p:spPr>
        <p:txBody>
          <a:bodyPr/>
          <a:lstStyle/>
          <a:p>
            <a:pPr>
              <a:lnSpc>
                <a:spcPct val="85000"/>
              </a:lnSpc>
              <a:spcBef>
                <a:spcPts val="0"/>
              </a:spcBef>
              <a:spcAft>
                <a:spcPts val="1800"/>
              </a:spcAft>
            </a:pPr>
            <a:r>
              <a:rPr lang="en-US" sz="2400" dirty="0">
                <a:solidFill>
                  <a:schemeClr val="accent6"/>
                </a:solidFill>
              </a:rPr>
              <a:t>5.7 </a:t>
            </a:r>
            <a:r>
              <a:rPr lang="en-US" sz="2400" dirty="0" smtClean="0">
                <a:solidFill>
                  <a:schemeClr val="accent6"/>
                </a:solidFill>
              </a:rPr>
              <a:t>million </a:t>
            </a:r>
            <a:r>
              <a:rPr lang="en-US" sz="2400" dirty="0">
                <a:solidFill>
                  <a:schemeClr val="accent6"/>
                </a:solidFill>
              </a:rPr>
              <a:t>companies with fewer than 100 employees</a:t>
            </a:r>
          </a:p>
          <a:p>
            <a:pPr>
              <a:lnSpc>
                <a:spcPct val="85000"/>
              </a:lnSpc>
              <a:spcBef>
                <a:spcPts val="0"/>
              </a:spcBef>
              <a:spcAft>
                <a:spcPts val="1800"/>
              </a:spcAft>
            </a:pPr>
            <a:r>
              <a:rPr lang="en-US" sz="2400" dirty="0">
                <a:solidFill>
                  <a:schemeClr val="accent6"/>
                </a:solidFill>
              </a:rPr>
              <a:t>120 million </a:t>
            </a:r>
            <a:r>
              <a:rPr lang="en-US" sz="2400" dirty="0" smtClean="0">
                <a:solidFill>
                  <a:schemeClr val="accent6"/>
                </a:solidFill>
              </a:rPr>
              <a:t>workers </a:t>
            </a:r>
            <a:r>
              <a:rPr lang="en-US" sz="2400" dirty="0">
                <a:solidFill>
                  <a:schemeClr val="accent6"/>
                </a:solidFill>
              </a:rPr>
              <a:t>employed by small businesses</a:t>
            </a:r>
          </a:p>
          <a:p>
            <a:pPr>
              <a:lnSpc>
                <a:spcPct val="85000"/>
              </a:lnSpc>
              <a:spcBef>
                <a:spcPts val="0"/>
              </a:spcBef>
              <a:spcAft>
                <a:spcPts val="1800"/>
              </a:spcAft>
            </a:pPr>
            <a:r>
              <a:rPr lang="en-US" sz="2400" dirty="0">
                <a:solidFill>
                  <a:schemeClr val="accent6"/>
                </a:solidFill>
              </a:rPr>
              <a:t>543,000 new businesses are started every month</a:t>
            </a:r>
          </a:p>
          <a:p>
            <a:pPr marL="0" indent="0">
              <a:buNone/>
            </a:pPr>
            <a:endParaRPr lang="en-US" dirty="0">
              <a:solidFill>
                <a:schemeClr val="accent6"/>
              </a:solidFill>
            </a:endParaRPr>
          </a:p>
          <a:p>
            <a:endParaRPr lang="en-US" dirty="0">
              <a:solidFill>
                <a:schemeClr val="accent6"/>
              </a:solidFill>
            </a:endParaRPr>
          </a:p>
        </p:txBody>
      </p:sp>
      <p:sp>
        <p:nvSpPr>
          <p:cNvPr id="10"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Target market is small business</a:t>
            </a:r>
          </a:p>
        </p:txBody>
      </p:sp>
      <p:sp>
        <p:nvSpPr>
          <p:cNvPr id="11" name="TextBox 10"/>
          <p:cNvSpPr txBox="1"/>
          <p:nvPr/>
        </p:nvSpPr>
        <p:spPr>
          <a:xfrm>
            <a:off x="6155557" y="5901045"/>
            <a:ext cx="5682531" cy="584775"/>
          </a:xfrm>
          <a:prstGeom prst="rect">
            <a:avLst/>
          </a:prstGeom>
          <a:noFill/>
        </p:spPr>
        <p:txBody>
          <a:bodyPr wrap="square" rtlCol="0">
            <a:spAutoFit/>
          </a:bodyPr>
          <a:lstStyle/>
          <a:p>
            <a:pPr defTabSz="609585" fontAlgn="base">
              <a:spcBef>
                <a:spcPct val="0"/>
              </a:spcBef>
              <a:spcAft>
                <a:spcPct val="0"/>
              </a:spcAft>
            </a:pPr>
            <a:r>
              <a:rPr lang="en-US" sz="1600" i="1" dirty="0">
                <a:solidFill>
                  <a:srgbClr val="000000"/>
                </a:solidFill>
                <a:latin typeface="Arial" charset="0"/>
                <a:ea typeface="ＭＳ Ｐゴシック" charset="0"/>
              </a:rPr>
              <a:t>Source: Small Business Administration </a:t>
            </a:r>
          </a:p>
          <a:p>
            <a:pPr defTabSz="609585" fontAlgn="base">
              <a:spcBef>
                <a:spcPct val="0"/>
              </a:spcBef>
              <a:spcAft>
                <a:spcPct val="0"/>
              </a:spcAft>
            </a:pPr>
            <a:endParaRPr lang="en-US" sz="1600" i="1" dirty="0">
              <a:solidFill>
                <a:srgbClr val="000000"/>
              </a:solidFill>
              <a:latin typeface="Arial" charset="0"/>
              <a:ea typeface="ＭＳ Ｐゴシック" charset="0"/>
            </a:endParaRPr>
          </a:p>
        </p:txBody>
      </p:sp>
      <p:pic>
        <p:nvPicPr>
          <p:cNvPr id="1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603504"/>
            <a:ext cx="5701643" cy="625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74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0230" y="1272989"/>
            <a:ext cx="5829409" cy="4587993"/>
          </a:xfrm>
        </p:spPr>
        <p:txBody>
          <a:bodyPr/>
          <a:lstStyle/>
          <a:p>
            <a:pPr marL="0" indent="0">
              <a:lnSpc>
                <a:spcPts val="2587"/>
              </a:lnSpc>
              <a:spcBef>
                <a:spcPts val="533"/>
              </a:spcBef>
              <a:spcAft>
                <a:spcPts val="800"/>
              </a:spcAft>
              <a:buNone/>
            </a:pPr>
            <a:r>
              <a:rPr lang="en-US" sz="3200" b="1" dirty="0"/>
              <a:t>For their Employees</a:t>
            </a:r>
          </a:p>
          <a:p>
            <a:pPr marL="243834" indent="-243834">
              <a:lnSpc>
                <a:spcPct val="85000"/>
              </a:lnSpc>
              <a:spcBef>
                <a:spcPts val="0"/>
              </a:spcBef>
              <a:spcAft>
                <a:spcPts val="1800"/>
              </a:spcAft>
            </a:pPr>
            <a:r>
              <a:rPr lang="en-US" sz="2400" dirty="0"/>
              <a:t>Companies with better benefits have less turnover, higher productivity</a:t>
            </a:r>
          </a:p>
          <a:p>
            <a:pPr marL="243834" indent="-243834">
              <a:lnSpc>
                <a:spcPct val="85000"/>
              </a:lnSpc>
              <a:spcBef>
                <a:spcPts val="0"/>
              </a:spcBef>
              <a:spcAft>
                <a:spcPts val="1800"/>
              </a:spcAft>
            </a:pPr>
            <a:r>
              <a:rPr lang="en-US" sz="2400" dirty="0"/>
              <a:t>Attract and retain employees, without having to incur additional costs</a:t>
            </a:r>
          </a:p>
          <a:p>
            <a:pPr marL="243834" indent="-243834">
              <a:lnSpc>
                <a:spcPct val="85000"/>
              </a:lnSpc>
              <a:spcBef>
                <a:spcPts val="0"/>
              </a:spcBef>
              <a:spcAft>
                <a:spcPts val="3200"/>
              </a:spcAft>
            </a:pPr>
            <a:r>
              <a:rPr lang="en-US" sz="2400" dirty="0"/>
              <a:t>Reduce absenteeism; increase productivity</a:t>
            </a:r>
          </a:p>
          <a:p>
            <a:pPr marL="0" indent="0">
              <a:lnSpc>
                <a:spcPts val="2587"/>
              </a:lnSpc>
              <a:spcBef>
                <a:spcPts val="533"/>
              </a:spcBef>
              <a:spcAft>
                <a:spcPts val="800"/>
              </a:spcAft>
              <a:buNone/>
            </a:pPr>
            <a:r>
              <a:rPr lang="en-US" sz="3200" b="1" dirty="0"/>
              <a:t>For their Business</a:t>
            </a:r>
          </a:p>
          <a:p>
            <a:pPr marL="243834" indent="-243834">
              <a:lnSpc>
                <a:spcPct val="85000"/>
              </a:lnSpc>
              <a:spcBef>
                <a:spcPts val="0"/>
              </a:spcBef>
              <a:spcAft>
                <a:spcPts val="1800"/>
              </a:spcAft>
            </a:pPr>
            <a:r>
              <a:rPr lang="en-US" sz="2400" dirty="0"/>
              <a:t>Support for </a:t>
            </a:r>
            <a:r>
              <a:rPr lang="en-US" sz="2400" dirty="0" smtClean="0"/>
              <a:t>legal issues concerning human </a:t>
            </a:r>
            <a:r>
              <a:rPr lang="en-US" sz="2400" dirty="0"/>
              <a:t>resources, </a:t>
            </a:r>
            <a:r>
              <a:rPr lang="en-US" sz="2400" dirty="0" smtClean="0"/>
              <a:t>debt collection and more</a:t>
            </a:r>
            <a:endParaRPr lang="en-US" sz="2400" dirty="0"/>
          </a:p>
          <a:p>
            <a:pPr marL="0" indent="0">
              <a:lnSpc>
                <a:spcPts val="2587"/>
              </a:lnSpc>
              <a:spcBef>
                <a:spcPts val="533"/>
              </a:spcBef>
              <a:spcAft>
                <a:spcPts val="800"/>
              </a:spcAft>
              <a:buNone/>
            </a:pPr>
            <a:endParaRPr lang="en-US" sz="3200" dirty="0"/>
          </a:p>
          <a:p>
            <a:pPr>
              <a:spcAft>
                <a:spcPts val="800"/>
              </a:spcAft>
            </a:pPr>
            <a:endParaRPr lang="en-US" sz="3200" dirty="0"/>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a:fld id="{88C02A3A-A74E-4567-BAFE-5219AB7951A7}" type="slidenum">
              <a:rPr lang="en-US" sz="1200">
                <a:solidFill>
                  <a:srgbClr val="D37B24"/>
                </a:solidFill>
                <a:latin typeface="Arial"/>
                <a:cs typeface="Arial"/>
              </a:rPr>
              <a:pPr algn="l" defTabSz="1741583"/>
              <a:t>19</a:t>
            </a:fld>
            <a:endParaRPr lang="en-US" sz="1200" dirty="0">
              <a:solidFill>
                <a:srgbClr val="D37B24"/>
              </a:solidFill>
              <a:latin typeface="Arial"/>
              <a:cs typeface="Arial"/>
            </a:endParaRPr>
          </a:p>
        </p:txBody>
      </p:sp>
      <p:sp>
        <p:nvSpPr>
          <p:cNvPr id="7"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Why do companies want legalshield?</a:t>
            </a:r>
          </a:p>
        </p:txBody>
      </p:sp>
      <p:pic>
        <p:nvPicPr>
          <p:cNvPr id="4" name="Picture 3"/>
          <p:cNvPicPr>
            <a:picLocks noChangeAspect="1"/>
          </p:cNvPicPr>
          <p:nvPr/>
        </p:nvPicPr>
        <p:blipFill>
          <a:blip r:embed="rId3"/>
          <a:stretch>
            <a:fillRect/>
          </a:stretch>
        </p:blipFill>
        <p:spPr>
          <a:xfrm>
            <a:off x="0" y="603504"/>
            <a:ext cx="5795264" cy="6242304"/>
          </a:xfrm>
          <a:prstGeom prst="rect">
            <a:avLst/>
          </a:prstGeom>
        </p:spPr>
      </p:pic>
    </p:spTree>
    <p:extLst>
      <p:ext uri="{BB962C8B-B14F-4D97-AF65-F5344CB8AC3E}">
        <p14:creationId xmlns:p14="http://schemas.microsoft.com/office/powerpoint/2010/main" val="50732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585" indent="-609585">
              <a:buFont typeface="+mj-lt"/>
              <a:buAutoNum type="arabicPeriod"/>
            </a:pPr>
            <a:r>
              <a:rPr lang="en-US" dirty="0">
                <a:solidFill>
                  <a:schemeClr val="accent6"/>
                </a:solidFill>
                <a:latin typeface="Arial Black"/>
              </a:rPr>
              <a:t>WHO</a:t>
            </a:r>
            <a:r>
              <a:rPr lang="en-US" dirty="0" smtClean="0">
                <a:solidFill>
                  <a:schemeClr val="accent6"/>
                </a:solidFill>
              </a:rPr>
              <a:t> we are</a:t>
            </a:r>
            <a:endParaRPr lang="en-US" dirty="0">
              <a:solidFill>
                <a:schemeClr val="accent6"/>
              </a:solidFill>
            </a:endParaRPr>
          </a:p>
          <a:p>
            <a:pPr marL="609585" indent="-609585">
              <a:buFont typeface="+mj-lt"/>
              <a:buAutoNum type="arabicPeriod"/>
            </a:pPr>
            <a:r>
              <a:rPr lang="en-US" dirty="0" smtClean="0">
                <a:solidFill>
                  <a:schemeClr val="accent6"/>
                </a:solidFill>
                <a:latin typeface="Arial Black"/>
              </a:rPr>
              <a:t>WH</a:t>
            </a:r>
            <a:r>
              <a:rPr lang="en-US" dirty="0" smtClean="0">
                <a:solidFill>
                  <a:schemeClr val="accent6"/>
                </a:solidFill>
                <a:latin typeface="Arial Black" panose="020B0A04020102020204" pitchFamily="34" charset="0"/>
              </a:rPr>
              <a:t>AT</a:t>
            </a:r>
            <a:r>
              <a:rPr lang="en-US" dirty="0" smtClean="0">
                <a:solidFill>
                  <a:schemeClr val="accent6"/>
                </a:solidFill>
              </a:rPr>
              <a:t> we sell and </a:t>
            </a:r>
            <a:r>
              <a:rPr lang="en-US" dirty="0">
                <a:solidFill>
                  <a:schemeClr val="accent6"/>
                </a:solidFill>
                <a:latin typeface="Arial Black"/>
              </a:rPr>
              <a:t>WHO</a:t>
            </a:r>
            <a:r>
              <a:rPr lang="en-US" dirty="0" smtClean="0">
                <a:solidFill>
                  <a:schemeClr val="accent6"/>
                </a:solidFill>
              </a:rPr>
              <a:t> buys it</a:t>
            </a:r>
          </a:p>
          <a:p>
            <a:pPr marL="609585" indent="-609585">
              <a:buFont typeface="+mj-lt"/>
              <a:buAutoNum type="arabicPeriod"/>
            </a:pPr>
            <a:r>
              <a:rPr lang="en-US" b="1" dirty="0" smtClean="0">
                <a:solidFill>
                  <a:schemeClr val="accent6"/>
                </a:solidFill>
                <a:latin typeface="Arial Black" panose="020B0A04020102020204" pitchFamily="34" charset="0"/>
              </a:rPr>
              <a:t>WHY</a:t>
            </a:r>
            <a:r>
              <a:rPr lang="en-US" dirty="0" smtClean="0">
                <a:solidFill>
                  <a:schemeClr val="accent6"/>
                </a:solidFill>
              </a:rPr>
              <a:t> you should consider </a:t>
            </a:r>
            <a:r>
              <a:rPr lang="en-US" dirty="0">
                <a:solidFill>
                  <a:schemeClr val="accent6"/>
                </a:solidFill>
              </a:rPr>
              <a:t>selling LegalShield</a:t>
            </a:r>
          </a:p>
          <a:p>
            <a:pPr marL="609585" indent="-609585">
              <a:buFont typeface="+mj-lt"/>
              <a:buAutoNum type="arabicPeriod"/>
            </a:pPr>
            <a:r>
              <a:rPr lang="en-US" dirty="0">
                <a:solidFill>
                  <a:schemeClr val="accent6"/>
                </a:solidFill>
                <a:latin typeface="Arial Black" panose="020B0A04020102020204" pitchFamily="34" charset="0"/>
              </a:rPr>
              <a:t>WHAT</a:t>
            </a:r>
            <a:r>
              <a:rPr lang="en-US" dirty="0">
                <a:solidFill>
                  <a:schemeClr val="accent6"/>
                </a:solidFill>
              </a:rPr>
              <a:t> the LegalShield opportunity can mean for you</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agenda</a:t>
            </a:r>
          </a:p>
        </p:txBody>
      </p:sp>
    </p:spTree>
    <p:extLst>
      <p:ext uri="{BB962C8B-B14F-4D97-AF65-F5344CB8AC3E}">
        <p14:creationId xmlns:p14="http://schemas.microsoft.com/office/powerpoint/2010/main" val="81161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1524001" y="6386821"/>
            <a:ext cx="5007724" cy="328295"/>
          </a:xfrm>
          <a:prstGeom prst="rect">
            <a:avLst/>
          </a:prstGeom>
          <a:noFill/>
        </p:spPr>
        <p:txBody>
          <a:bodyPr wrap="none" lIns="0" tIns="0" rIns="0" bIns="0" rtlCol="0">
            <a:noAutofit/>
          </a:bodyPr>
          <a:lstStyle/>
          <a:p>
            <a:pPr defTabSz="609585" fontAlgn="base">
              <a:spcBef>
                <a:spcPct val="0"/>
              </a:spcBef>
              <a:spcAft>
                <a:spcPct val="0"/>
              </a:spcAft>
            </a:pPr>
            <a:r>
              <a:rPr lang="en-US" sz="1333" dirty="0">
                <a:solidFill>
                  <a:srgbClr val="141313"/>
                </a:solidFill>
                <a:latin typeface="Arial" charset="0"/>
                <a:ea typeface="ＭＳ Ｐゴシック" charset="0"/>
              </a:rPr>
              <a:t>See a compensation plan for complete commission information</a:t>
            </a:r>
          </a:p>
        </p:txBody>
      </p:sp>
      <p:sp>
        <p:nvSpPr>
          <p:cNvPr id="87"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Smallbiz 50 compensation  $89/mth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018621"/>
            <a:ext cx="10058400" cy="4820758"/>
          </a:xfrm>
          <a:prstGeom prst="rect">
            <a:avLst/>
          </a:prstGeom>
        </p:spPr>
      </p:pic>
      <p:pic>
        <p:nvPicPr>
          <p:cNvPr id="89" name="Picture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1" y="1018621"/>
            <a:ext cx="10058398" cy="4820758"/>
          </a:xfrm>
          <a:prstGeom prst="rect">
            <a:avLst/>
          </a:prstGeom>
        </p:spPr>
      </p:pic>
      <p:pic>
        <p:nvPicPr>
          <p:cNvPr id="90" name="Picture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1" y="1018622"/>
            <a:ext cx="10058398" cy="4820757"/>
          </a:xfrm>
          <a:prstGeom prst="rect">
            <a:avLst/>
          </a:prstGeom>
        </p:spPr>
      </p:pic>
    </p:spTree>
    <p:extLst>
      <p:ext uri="{BB962C8B-B14F-4D97-AF65-F5344CB8AC3E}">
        <p14:creationId xmlns:p14="http://schemas.microsoft.com/office/powerpoint/2010/main" val="6604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1524001" y="6386821"/>
            <a:ext cx="5007724" cy="328295"/>
          </a:xfrm>
          <a:prstGeom prst="rect">
            <a:avLst/>
          </a:prstGeom>
          <a:noFill/>
        </p:spPr>
        <p:txBody>
          <a:bodyPr wrap="none" lIns="0" tIns="0" rIns="0" bIns="0" rtlCol="0">
            <a:noAutofit/>
          </a:bodyPr>
          <a:lstStyle/>
          <a:p>
            <a:pPr defTabSz="609585" fontAlgn="base">
              <a:spcBef>
                <a:spcPct val="0"/>
              </a:spcBef>
              <a:spcAft>
                <a:spcPct val="0"/>
              </a:spcAft>
            </a:pPr>
            <a:r>
              <a:rPr lang="en-US" sz="1333" dirty="0">
                <a:solidFill>
                  <a:srgbClr val="141313"/>
                </a:solidFill>
                <a:latin typeface="Arial" charset="0"/>
                <a:ea typeface="ＭＳ Ｐゴシック" charset="0"/>
              </a:rPr>
              <a:t>See a compensation plan for complete commission information</a:t>
            </a:r>
          </a:p>
        </p:txBody>
      </p:sp>
      <p:sp>
        <p:nvSpPr>
          <p:cNvPr id="87" name="Title 1"/>
          <p:cNvSpPr txBox="1">
            <a:spLocks/>
          </p:cNvSpPr>
          <p:nvPr/>
        </p:nvSpPr>
        <p:spPr>
          <a:xfrm>
            <a:off x="1392767" y="128337"/>
            <a:ext cx="10564524" cy="401163"/>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Legalshield and idshield bundled family plan  $33.90/mth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234" y="1146734"/>
            <a:ext cx="10058400" cy="481439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0235" y="1146734"/>
            <a:ext cx="10058398" cy="481439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0235" y="1146735"/>
            <a:ext cx="10058398" cy="481438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0236" y="1146735"/>
            <a:ext cx="10058396" cy="4814389"/>
          </a:xfrm>
          <a:prstGeom prst="rect">
            <a:avLst/>
          </a:prstGeom>
        </p:spPr>
      </p:pic>
    </p:spTree>
    <p:extLst>
      <p:ext uri="{BB962C8B-B14F-4D97-AF65-F5344CB8AC3E}">
        <p14:creationId xmlns:p14="http://schemas.microsoft.com/office/powerpoint/2010/main" val="23643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566" y="-109008"/>
            <a:ext cx="10073581" cy="645584"/>
          </a:xfrm>
        </p:spPr>
        <p:txBody>
          <a:bodyPr/>
          <a:lstStyle/>
          <a:p>
            <a:pPr algn="r"/>
            <a:r>
              <a:rPr lang="en-US" dirty="0" smtClean="0">
                <a:solidFill>
                  <a:schemeClr val="bg1"/>
                </a:solidFill>
              </a:rPr>
              <a:t>Residual Income—advanced commission plan</a:t>
            </a:r>
            <a:endParaRPr lang="en-US" dirty="0">
              <a:solidFill>
                <a:schemeClr val="bg1"/>
              </a:solidFill>
            </a:endParaRPr>
          </a:p>
        </p:txBody>
      </p:sp>
      <p:sp>
        <p:nvSpPr>
          <p:cNvPr id="3" name="Content Placeholder 2"/>
          <p:cNvSpPr>
            <a:spLocks noGrp="1"/>
          </p:cNvSpPr>
          <p:nvPr>
            <p:ph idx="1"/>
          </p:nvPr>
        </p:nvSpPr>
        <p:spPr>
          <a:xfrm>
            <a:off x="783595" y="1258673"/>
            <a:ext cx="6188509" cy="4621265"/>
          </a:xfrm>
        </p:spPr>
        <p:txBody>
          <a:bodyPr/>
          <a:lstStyle/>
          <a:p>
            <a:r>
              <a:rPr lang="en-US" dirty="0" smtClean="0"/>
              <a:t>Month after month, year after year, for </a:t>
            </a:r>
            <a:r>
              <a:rPr lang="en-US" dirty="0" smtClean="0">
                <a:solidFill>
                  <a:srgbClr val="D48224"/>
                </a:solidFill>
              </a:rPr>
              <a:t>the life of the membership</a:t>
            </a:r>
          </a:p>
          <a:p>
            <a:r>
              <a:rPr lang="en-US" dirty="0" smtClean="0">
                <a:solidFill>
                  <a:schemeClr val="accent6">
                    <a:lumMod val="85000"/>
                    <a:lumOff val="15000"/>
                  </a:schemeClr>
                </a:solidFill>
              </a:rPr>
              <a:t>Rates range from </a:t>
            </a:r>
            <a:r>
              <a:rPr lang="en-US" dirty="0" smtClean="0">
                <a:solidFill>
                  <a:srgbClr val="D48224"/>
                </a:solidFill>
              </a:rPr>
              <a:t>1.34% </a:t>
            </a:r>
            <a:r>
              <a:rPr lang="en-US" dirty="0">
                <a:solidFill>
                  <a:srgbClr val="D48224"/>
                </a:solidFill>
              </a:rPr>
              <a:t>to </a:t>
            </a:r>
            <a:r>
              <a:rPr lang="en-US" dirty="0" smtClean="0">
                <a:solidFill>
                  <a:srgbClr val="D48224"/>
                </a:solidFill>
              </a:rPr>
              <a:t>21.28% </a:t>
            </a:r>
            <a:endParaRPr lang="en-US" dirty="0">
              <a:solidFill>
                <a:srgbClr val="D48224"/>
              </a:solidFill>
            </a:endParaRPr>
          </a:p>
          <a:p>
            <a:r>
              <a:rPr lang="en-US" dirty="0" smtClean="0">
                <a:solidFill>
                  <a:schemeClr val="accent6">
                    <a:lumMod val="85000"/>
                    <a:lumOff val="15000"/>
                  </a:schemeClr>
                </a:solidFill>
              </a:rPr>
              <a:t>Earned after first </a:t>
            </a:r>
            <a:r>
              <a:rPr lang="en-US" dirty="0">
                <a:solidFill>
                  <a:srgbClr val="D48224"/>
                </a:solidFill>
              </a:rPr>
              <a:t>12 months</a:t>
            </a:r>
            <a:r>
              <a:rPr lang="en-US" dirty="0" smtClean="0">
                <a:solidFill>
                  <a:schemeClr val="accent6">
                    <a:lumMod val="85000"/>
                    <a:lumOff val="15000"/>
                  </a:schemeClr>
                </a:solidFill>
              </a:rPr>
              <a:t> of membership</a:t>
            </a:r>
          </a:p>
          <a:p>
            <a:r>
              <a:rPr lang="en-US" dirty="0" smtClean="0">
                <a:solidFill>
                  <a:schemeClr val="accent6">
                    <a:lumMod val="85000"/>
                    <a:lumOff val="15000"/>
                  </a:schemeClr>
                </a:solidFill>
              </a:rPr>
              <a:t>Varies based on </a:t>
            </a:r>
            <a:r>
              <a:rPr lang="en-US" dirty="0">
                <a:solidFill>
                  <a:srgbClr val="D48224"/>
                </a:solidFill>
              </a:rPr>
              <a:t>C</a:t>
            </a:r>
            <a:r>
              <a:rPr lang="en-US" dirty="0" smtClean="0">
                <a:solidFill>
                  <a:srgbClr val="D48224"/>
                </a:solidFill>
              </a:rPr>
              <a:t>ommission </a:t>
            </a:r>
            <a:r>
              <a:rPr lang="en-US" dirty="0">
                <a:solidFill>
                  <a:srgbClr val="D48224"/>
                </a:solidFill>
              </a:rPr>
              <a:t>L</a:t>
            </a:r>
            <a:r>
              <a:rPr lang="en-US" dirty="0" smtClean="0">
                <a:solidFill>
                  <a:srgbClr val="D48224"/>
                </a:solidFill>
              </a:rPr>
              <a:t>evel</a:t>
            </a:r>
            <a:r>
              <a:rPr lang="en-US" dirty="0" smtClean="0">
                <a:solidFill>
                  <a:srgbClr val="E2792C"/>
                </a:solidFill>
              </a:rPr>
              <a:t> </a:t>
            </a:r>
            <a:r>
              <a:rPr lang="en-US" dirty="0" smtClean="0">
                <a:solidFill>
                  <a:schemeClr val="accent6">
                    <a:lumMod val="85000"/>
                    <a:lumOff val="15000"/>
                  </a:schemeClr>
                </a:solidFill>
              </a:rPr>
              <a:t>at time of sale and </a:t>
            </a:r>
            <a:r>
              <a:rPr lang="en-US" dirty="0" smtClean="0">
                <a:solidFill>
                  <a:srgbClr val="D48224"/>
                </a:solidFill>
              </a:rPr>
              <a:t>Monthly Retention Rat</a:t>
            </a:r>
            <a:r>
              <a:rPr lang="en-US" dirty="0" smtClean="0">
                <a:solidFill>
                  <a:srgbClr val="E2792C"/>
                </a:solidFill>
              </a:rPr>
              <a:t>e </a:t>
            </a:r>
            <a:r>
              <a:rPr lang="en-US" dirty="0" smtClean="0">
                <a:solidFill>
                  <a:schemeClr val="accent6">
                    <a:lumMod val="85000"/>
                    <a:lumOff val="15000"/>
                  </a:schemeClr>
                </a:solidFill>
              </a:rPr>
              <a:t>of all memberships sold in that calendar month</a:t>
            </a:r>
          </a:p>
          <a:p>
            <a:r>
              <a:rPr lang="en-US" dirty="0" smtClean="0">
                <a:solidFill>
                  <a:schemeClr val="accent6">
                    <a:lumMod val="85000"/>
                    <a:lumOff val="15000"/>
                  </a:schemeClr>
                </a:solidFill>
              </a:rPr>
              <a:t>Residual </a:t>
            </a:r>
            <a:r>
              <a:rPr lang="en-US" dirty="0">
                <a:solidFill>
                  <a:schemeClr val="accent6">
                    <a:lumMod val="85000"/>
                    <a:lumOff val="15000"/>
                  </a:schemeClr>
                </a:solidFill>
              </a:rPr>
              <a:t>income offsets any debit balance</a:t>
            </a:r>
          </a:p>
          <a:p>
            <a:endParaRPr lang="en-US" dirty="0">
              <a:solidFill>
                <a:srgbClr val="D48224"/>
              </a:solidFill>
            </a:endParaRPr>
          </a:p>
        </p:txBody>
      </p:sp>
      <p:sp>
        <p:nvSpPr>
          <p:cNvPr id="4" name="Slide Number Placeholder 3"/>
          <p:cNvSpPr>
            <a:spLocks noGrp="1"/>
          </p:cNvSpPr>
          <p:nvPr>
            <p:ph type="sldNum" sz="quarter" idx="4294967295"/>
          </p:nvPr>
        </p:nvSpPr>
        <p:spPr>
          <a:xfrm>
            <a:off x="9347200" y="6356353"/>
            <a:ext cx="2844800" cy="366183"/>
          </a:xfrm>
          <a:prstGeom prst="rect">
            <a:avLst/>
          </a:prstGeom>
        </p:spPr>
        <p:txBody>
          <a:bodyPr/>
          <a:lstStyle/>
          <a:p>
            <a:pPr defTabSz="609570" fontAlgn="base">
              <a:spcBef>
                <a:spcPct val="0"/>
              </a:spcBef>
              <a:spcAft>
                <a:spcPct val="0"/>
              </a:spcAft>
              <a:defRPr/>
            </a:pPr>
            <a:fld id="{C3059375-A0D1-3F40-87A1-9B01D3ECA101}" type="slidenum">
              <a:rPr lang="en-US" sz="2400">
                <a:solidFill>
                  <a:srgbClr val="FFFFFF"/>
                </a:solidFill>
                <a:latin typeface="Arial" charset="0"/>
                <a:ea typeface="ＭＳ Ｐゴシック" charset="0"/>
              </a:rPr>
              <a:pPr defTabSz="609570" fontAlgn="base">
                <a:spcBef>
                  <a:spcPct val="0"/>
                </a:spcBef>
                <a:spcAft>
                  <a:spcPct val="0"/>
                </a:spcAft>
                <a:defRPr/>
              </a:pPr>
              <a:t>22</a:t>
            </a:fld>
            <a:endParaRPr lang="en-US" sz="2400" dirty="0">
              <a:solidFill>
                <a:srgbClr val="FFFFFF"/>
              </a:solidFill>
              <a:latin typeface="Arial" charset="0"/>
              <a:ea typeface="ＭＳ Ｐゴシック" charset="0"/>
            </a:endParaRPr>
          </a:p>
        </p:txBody>
      </p:sp>
      <p:sp>
        <p:nvSpPr>
          <p:cNvPr id="5" name="TextBox 4"/>
          <p:cNvSpPr txBox="1"/>
          <p:nvPr/>
        </p:nvSpPr>
        <p:spPr>
          <a:xfrm>
            <a:off x="1524001" y="6346262"/>
            <a:ext cx="5700889" cy="328295"/>
          </a:xfrm>
          <a:prstGeom prst="rect">
            <a:avLst/>
          </a:prstGeom>
          <a:noFill/>
        </p:spPr>
        <p:txBody>
          <a:bodyPr wrap="none" lIns="0" tIns="0" rIns="0" bIns="0" rtlCol="0" anchor="b" anchorCtr="0">
            <a:noAutofit/>
          </a:bodyPr>
          <a:lstStyle/>
          <a:p>
            <a:pPr defTabSz="609570" fontAlgn="base">
              <a:spcBef>
                <a:spcPct val="0"/>
              </a:spcBef>
              <a:spcAft>
                <a:spcPct val="0"/>
              </a:spcAft>
            </a:pPr>
            <a:r>
              <a:rPr lang="en-US" sz="1333" dirty="0">
                <a:solidFill>
                  <a:srgbClr val="141313"/>
                </a:solidFill>
                <a:latin typeface="Arial" charset="0"/>
                <a:ea typeface="ＭＳ Ｐゴシック" charset="0"/>
              </a:rPr>
              <a:t>Refer to Commission plan for detailed description</a:t>
            </a:r>
          </a:p>
        </p:txBody>
      </p:sp>
      <p:sp>
        <p:nvSpPr>
          <p:cNvPr id="7" name="AutoShape 2" descr="Image result for calendar money"/>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818285"/>
              </a:solidFill>
              <a:latin typeface="Arial" charset="0"/>
              <a:ea typeface="ＭＳ Ｐゴシック"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870" y="1828800"/>
            <a:ext cx="4045094" cy="3706238"/>
          </a:xfrm>
          <a:prstGeom prst="rect">
            <a:avLst/>
          </a:prstGeom>
        </p:spPr>
      </p:pic>
    </p:spTree>
    <p:extLst>
      <p:ext uri="{BB962C8B-B14F-4D97-AF65-F5344CB8AC3E}">
        <p14:creationId xmlns:p14="http://schemas.microsoft.com/office/powerpoint/2010/main" val="36929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5817" y="1043359"/>
            <a:ext cx="9365191" cy="830997"/>
          </a:xfrm>
          <a:prstGeom prst="rect">
            <a:avLst/>
          </a:prstGeom>
        </p:spPr>
        <p:txBody>
          <a:bodyPr wrap="square">
            <a:spAutoFit/>
          </a:bodyPr>
          <a:lstStyle/>
          <a:p>
            <a:pPr defTabSz="1219170">
              <a:defRPr/>
            </a:pPr>
            <a:r>
              <a:rPr lang="en-US" sz="2400" kern="0" dirty="0">
                <a:solidFill>
                  <a:srgbClr val="000000"/>
                </a:solidFill>
                <a:latin typeface="Arial"/>
                <a:ea typeface="Arial"/>
                <a:cs typeface="Arial"/>
              </a:rPr>
              <a:t>You are eligible to </a:t>
            </a:r>
            <a:r>
              <a:rPr lang="en-US" sz="2400" kern="0" dirty="0">
                <a:solidFill>
                  <a:srgbClr val="D48224"/>
                </a:solidFill>
                <a:latin typeface="Arial"/>
                <a:ea typeface="Arial"/>
                <a:cs typeface="Arial"/>
              </a:rPr>
              <a:t>increase your Performance Club monthly bonus from $300 to $500</a:t>
            </a:r>
            <a:r>
              <a:rPr lang="en-US" sz="2400" kern="0" dirty="0">
                <a:solidFill>
                  <a:srgbClr val="E6942C"/>
                </a:solidFill>
                <a:latin typeface="Arial"/>
                <a:ea typeface="Arial"/>
                <a:cs typeface="Arial"/>
              </a:rPr>
              <a:t> </a:t>
            </a:r>
            <a:r>
              <a:rPr lang="en-US" sz="2400" kern="0" dirty="0">
                <a:solidFill>
                  <a:srgbClr val="000000"/>
                </a:solidFill>
                <a:latin typeface="Arial"/>
                <a:ea typeface="Arial"/>
                <a:cs typeface="Arial"/>
              </a:rPr>
              <a:t>if you purchase or lease a qualifying </a:t>
            </a:r>
            <a:r>
              <a:rPr lang="en-US" sz="2400" kern="0" dirty="0">
                <a:solidFill>
                  <a:srgbClr val="D48224"/>
                </a:solidFill>
                <a:latin typeface="Arial"/>
                <a:ea typeface="Arial"/>
                <a:cs typeface="Arial"/>
              </a:rPr>
              <a:t>BMW.</a:t>
            </a:r>
          </a:p>
        </p:txBody>
      </p:sp>
      <p:sp>
        <p:nvSpPr>
          <p:cNvPr id="6" name="Rectangle 5"/>
          <p:cNvSpPr/>
          <p:nvPr/>
        </p:nvSpPr>
        <p:spPr>
          <a:xfrm>
            <a:off x="1414701" y="4780734"/>
            <a:ext cx="9829032" cy="830997"/>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defTabSz="1219170">
              <a:defRPr/>
            </a:pPr>
            <a:r>
              <a:rPr lang="en-US" sz="2400" kern="0" dirty="0">
                <a:solidFill>
                  <a:srgbClr val="141313"/>
                </a:solidFill>
                <a:latin typeface="Arial"/>
                <a:ea typeface="Arial"/>
                <a:cs typeface="Arial"/>
              </a:rPr>
              <a:t>The company also provides special contests and promotions throughout the year including a Business Solutions incentive!</a:t>
            </a:r>
            <a:endParaRPr lang="en-US" sz="3733" kern="0" dirty="0">
              <a:solidFill>
                <a:srgbClr val="141313"/>
              </a:solidFill>
              <a:latin typeface="Arial"/>
              <a:ea typeface="Arial"/>
              <a:cs typeface="Arial"/>
            </a:endParaRPr>
          </a:p>
        </p:txBody>
      </p:sp>
      <p:sp>
        <p:nvSpPr>
          <p:cNvPr id="7" name="Rectangle 6"/>
          <p:cNvSpPr/>
          <p:nvPr/>
        </p:nvSpPr>
        <p:spPr>
          <a:xfrm>
            <a:off x="2694766" y="2884287"/>
            <a:ext cx="5177663" cy="1569660"/>
          </a:xfrm>
          <a:prstGeom prst="rect">
            <a:avLst/>
          </a:prstGeom>
        </p:spPr>
        <p:txBody>
          <a:bodyPr wrap="square">
            <a:spAutoFit/>
          </a:bodyPr>
          <a:lstStyle/>
          <a:p>
            <a:pPr defTabSz="1219170">
              <a:defRPr/>
            </a:pPr>
            <a:r>
              <a:rPr lang="en-US" sz="2400" kern="0" dirty="0">
                <a:solidFill>
                  <a:srgbClr val="141313"/>
                </a:solidFill>
                <a:latin typeface="Arial"/>
                <a:ea typeface="Arial"/>
                <a:cs typeface="Arial"/>
              </a:rPr>
              <a:t>Each year LegalShield sends its top </a:t>
            </a:r>
          </a:p>
          <a:p>
            <a:pPr defTabSz="1219170">
              <a:defRPr/>
            </a:pPr>
            <a:r>
              <a:rPr lang="en-US" sz="2400" kern="0" dirty="0">
                <a:solidFill>
                  <a:srgbClr val="141313"/>
                </a:solidFill>
                <a:latin typeface="Arial"/>
                <a:ea typeface="Arial"/>
                <a:cs typeface="Arial"/>
              </a:rPr>
              <a:t>Associates on an </a:t>
            </a:r>
            <a:r>
              <a:rPr lang="en-US" sz="2400" kern="0" dirty="0">
                <a:solidFill>
                  <a:srgbClr val="D48224"/>
                </a:solidFill>
                <a:latin typeface="Arial"/>
                <a:ea typeface="Arial"/>
                <a:cs typeface="Arial"/>
              </a:rPr>
              <a:t>exclusive trip to </a:t>
            </a:r>
          </a:p>
          <a:p>
            <a:pPr defTabSz="1219170">
              <a:defRPr/>
            </a:pPr>
            <a:r>
              <a:rPr lang="en-US" sz="2400" kern="0" dirty="0">
                <a:solidFill>
                  <a:srgbClr val="D48224"/>
                </a:solidFill>
                <a:latin typeface="Arial"/>
                <a:ea typeface="Arial"/>
                <a:cs typeface="Arial"/>
              </a:rPr>
              <a:t>fantastic destinations.</a:t>
            </a:r>
          </a:p>
          <a:p>
            <a:pPr defTabSz="1219170">
              <a:defRPr/>
            </a:pPr>
            <a:endParaRPr lang="en-US" sz="2400" kern="0" dirty="0">
              <a:solidFill>
                <a:prstClr val="black"/>
              </a:solidFill>
              <a:latin typeface="Arial"/>
              <a:ea typeface="Arial"/>
              <a:cs typeface="Arial"/>
            </a:endParaRPr>
          </a:p>
        </p:txBody>
      </p:sp>
      <p:sp>
        <p:nvSpPr>
          <p:cNvPr id="10" name="Rectangle 9"/>
          <p:cNvSpPr/>
          <p:nvPr/>
        </p:nvSpPr>
        <p:spPr>
          <a:xfrm>
            <a:off x="1414702" y="6183026"/>
            <a:ext cx="9022785" cy="328295"/>
          </a:xfrm>
          <a:prstGeom prst="rect">
            <a:avLst/>
          </a:prstGeom>
        </p:spPr>
        <p:txBody>
          <a:bodyPr lIns="0" tIns="0" rIns="0" bIns="0" anchor="b" anchorCtr="0">
            <a:noAutofit/>
          </a:bodyPr>
          <a:lstStyle/>
          <a:p>
            <a:pPr defTabSz="1219170">
              <a:defRPr/>
            </a:pPr>
            <a:r>
              <a:rPr lang="en-US" sz="1467" b="1" kern="0" dirty="0">
                <a:solidFill>
                  <a:srgbClr val="141313"/>
                </a:solidFill>
                <a:latin typeface="Arial"/>
                <a:ea typeface="Arial"/>
                <a:cs typeface="Arial"/>
              </a:rPr>
              <a:t>Note:</a:t>
            </a:r>
            <a:r>
              <a:rPr lang="en-US" sz="1467" kern="0" dirty="0">
                <a:solidFill>
                  <a:srgbClr val="141313"/>
                </a:solidFill>
                <a:latin typeface="Arial"/>
                <a:ea typeface="Arial"/>
                <a:cs typeface="Arial"/>
              </a:rPr>
              <a:t> See Performance Club brochure for all details and requirements. Must be enrolled in LegalShield Advantage</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021" y="2042403"/>
            <a:ext cx="2246400" cy="246379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914" y="2056192"/>
            <a:ext cx="4683558" cy="1906208"/>
          </a:xfrm>
          <a:prstGeom prst="rect">
            <a:avLst/>
          </a:prstGeom>
        </p:spPr>
      </p:pic>
      <p:sp>
        <p:nvSpPr>
          <p:cNvPr id="12"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defRPr/>
            </a:pPr>
            <a:r>
              <a:rPr lang="en-US" sz="1867" spc="160" dirty="0">
                <a:solidFill>
                  <a:prstClr val="white"/>
                </a:solidFill>
              </a:rPr>
              <a:t>Recognition and incentives</a:t>
            </a:r>
          </a:p>
        </p:txBody>
      </p:sp>
    </p:spTree>
    <p:extLst>
      <p:ext uri="{BB962C8B-B14F-4D97-AF65-F5344CB8AC3E}">
        <p14:creationId xmlns:p14="http://schemas.microsoft.com/office/powerpoint/2010/main" val="210232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3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5" y="1526054"/>
            <a:ext cx="6519333" cy="3090253"/>
          </a:xfrm>
        </p:spPr>
        <p:txBody>
          <a:bodyPr>
            <a:noAutofit/>
          </a:bodyPr>
          <a:lstStyle/>
          <a:p>
            <a:pPr>
              <a:lnSpc>
                <a:spcPct val="85000"/>
              </a:lnSpc>
              <a:spcBef>
                <a:spcPts val="800"/>
              </a:spcBef>
              <a:spcAft>
                <a:spcPts val="1800"/>
              </a:spcAft>
              <a:buClr>
                <a:srgbClr val="E6942C"/>
              </a:buClr>
            </a:pPr>
            <a:r>
              <a:rPr lang="en-US" dirty="0"/>
              <a:t>Industry-leading products</a:t>
            </a:r>
          </a:p>
          <a:p>
            <a:pPr>
              <a:lnSpc>
                <a:spcPct val="85000"/>
              </a:lnSpc>
              <a:spcBef>
                <a:spcPts val="800"/>
              </a:spcBef>
              <a:spcAft>
                <a:spcPts val="1800"/>
              </a:spcAft>
              <a:buClr>
                <a:srgbClr val="E6942C"/>
              </a:buClr>
            </a:pPr>
            <a:r>
              <a:rPr lang="en-US" dirty="0"/>
              <a:t>Established company </a:t>
            </a:r>
            <a:endParaRPr lang="en-US" dirty="0" smtClean="0"/>
          </a:p>
          <a:p>
            <a:pPr>
              <a:lnSpc>
                <a:spcPct val="85000"/>
              </a:lnSpc>
              <a:spcBef>
                <a:spcPts val="800"/>
              </a:spcBef>
              <a:spcAft>
                <a:spcPts val="1800"/>
              </a:spcAft>
              <a:buClr>
                <a:srgbClr val="E6942C"/>
              </a:buClr>
            </a:pPr>
            <a:r>
              <a:rPr lang="en-US" dirty="0" smtClean="0"/>
              <a:t>High </a:t>
            </a:r>
            <a:r>
              <a:rPr lang="en-US" dirty="0"/>
              <a:t>customer satisfaction </a:t>
            </a:r>
            <a:r>
              <a:rPr lang="en-US" dirty="0" smtClean="0"/>
              <a:t>ratings</a:t>
            </a:r>
          </a:p>
          <a:p>
            <a:pPr>
              <a:lnSpc>
                <a:spcPct val="85000"/>
              </a:lnSpc>
              <a:spcBef>
                <a:spcPts val="800"/>
              </a:spcBef>
              <a:spcAft>
                <a:spcPts val="1800"/>
              </a:spcAft>
              <a:buClr>
                <a:srgbClr val="E6942C"/>
              </a:buClr>
            </a:pPr>
            <a:r>
              <a:rPr lang="en-US" dirty="0" smtClean="0"/>
              <a:t>Comprehensive onboarding for </a:t>
            </a:r>
            <a:br>
              <a:rPr lang="en-US" dirty="0" smtClean="0"/>
            </a:br>
            <a:r>
              <a:rPr lang="en-US" dirty="0" smtClean="0"/>
              <a:t>new sellers</a:t>
            </a:r>
            <a:endParaRPr lang="en-US" dirty="0"/>
          </a:p>
          <a:p>
            <a:pPr>
              <a:lnSpc>
                <a:spcPct val="85000"/>
              </a:lnSpc>
              <a:spcBef>
                <a:spcPts val="800"/>
              </a:spcBef>
              <a:spcAft>
                <a:spcPts val="1800"/>
              </a:spcAft>
              <a:buClr>
                <a:srgbClr val="E6942C"/>
              </a:buClr>
            </a:pPr>
            <a:r>
              <a:rPr lang="en-US" dirty="0" smtClean="0">
                <a:solidFill>
                  <a:schemeClr val="accent6"/>
                </a:solidFill>
                <a:latin typeface="Arial" pitchFamily="34" charset="0"/>
                <a:cs typeface="Arial" pitchFamily="34" charset="0"/>
              </a:rPr>
              <a:t>Generous </a:t>
            </a:r>
            <a:r>
              <a:rPr lang="en-US" dirty="0">
                <a:solidFill>
                  <a:schemeClr val="accent6"/>
                </a:solidFill>
                <a:latin typeface="Arial" pitchFamily="34" charset="0"/>
                <a:cs typeface="Arial" pitchFamily="34" charset="0"/>
              </a:rPr>
              <a:t>sales commission options</a:t>
            </a:r>
          </a:p>
          <a:p>
            <a:pPr>
              <a:lnSpc>
                <a:spcPct val="85000"/>
              </a:lnSpc>
              <a:spcAft>
                <a:spcPts val="1800"/>
              </a:spcAft>
            </a:pPr>
            <a:r>
              <a:rPr lang="en-US" dirty="0" smtClean="0"/>
              <a:t>Attractive residual </a:t>
            </a:r>
            <a:r>
              <a:rPr lang="en-US" dirty="0"/>
              <a:t>income</a:t>
            </a:r>
          </a:p>
          <a:p>
            <a:pPr>
              <a:lnSpc>
                <a:spcPct val="85000"/>
              </a:lnSpc>
              <a:spcAft>
                <a:spcPts val="1800"/>
              </a:spcAft>
            </a:pPr>
            <a:r>
              <a:rPr lang="en-US" dirty="0" smtClean="0"/>
              <a:t>No </a:t>
            </a:r>
            <a:r>
              <a:rPr lang="en-US" dirty="0"/>
              <a:t>sales quotas or territory restrictions</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Why sell legalshield?</a:t>
            </a:r>
          </a:p>
        </p:txBody>
      </p:sp>
      <p:pic>
        <p:nvPicPr>
          <p:cNvPr id="6" name="Picture 5" descr="iStock_000053157272_XXXLarge.jpg"/>
          <p:cNvPicPr>
            <a:picLocks noChangeAspect="1"/>
          </p:cNvPicPr>
          <p:nvPr/>
        </p:nvPicPr>
        <p:blipFill rotWithShape="1">
          <a:blip r:embed="rId3">
            <a:extLst>
              <a:ext uri="{28A0092B-C50C-407E-A947-70E740481C1C}">
                <a14:useLocalDpi xmlns:a14="http://schemas.microsoft.com/office/drawing/2010/main" val="0"/>
              </a:ext>
            </a:extLst>
          </a:blip>
          <a:srcRect l="17286" t="11407" r="6158" b="10824"/>
          <a:stretch/>
        </p:blipFill>
        <p:spPr>
          <a:xfrm>
            <a:off x="6990081" y="609600"/>
            <a:ext cx="5201919" cy="6299200"/>
          </a:xfrm>
          <a:prstGeom prst="rect">
            <a:avLst/>
          </a:prstGeom>
        </p:spPr>
      </p:pic>
    </p:spTree>
    <p:extLst>
      <p:ext uri="{BB962C8B-B14F-4D97-AF65-F5344CB8AC3E}">
        <p14:creationId xmlns:p14="http://schemas.microsoft.com/office/powerpoint/2010/main" val="301544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3867" y="614310"/>
            <a:ext cx="9618133" cy="6213583"/>
          </a:xfrm>
          <a:prstGeom prst="rect">
            <a:avLst/>
          </a:prstGeom>
        </p:spPr>
      </p:pic>
      <p:sp>
        <p:nvSpPr>
          <p:cNvPr id="8"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25</a:t>
            </a:fld>
            <a:endParaRPr lang="en-US" sz="1200" dirty="0">
              <a:solidFill>
                <a:prstClr val="white"/>
              </a:solidFill>
              <a:latin typeface="Arial"/>
              <a:cs typeface="Arial"/>
            </a:endParaRPr>
          </a:p>
        </p:txBody>
      </p:sp>
      <p:sp>
        <p:nvSpPr>
          <p:cNvPr id="5" name="Content Placeholder 4"/>
          <p:cNvSpPr>
            <a:spLocks noGrp="1"/>
          </p:cNvSpPr>
          <p:nvPr>
            <p:ph idx="1"/>
          </p:nvPr>
        </p:nvSpPr>
        <p:spPr>
          <a:xfrm>
            <a:off x="941065" y="1424698"/>
            <a:ext cx="9928696" cy="4941177"/>
          </a:xfrm>
        </p:spPr>
        <p:txBody>
          <a:bodyPr/>
          <a:lstStyle/>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Quick access to revenue and commission reporting</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Marketing support</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Voluntary Benefit Enrollment support</a:t>
            </a:r>
          </a:p>
          <a:p>
            <a:pPr marL="1112492" lvl="1" indent="-380990">
              <a:lnSpc>
                <a:spcPct val="100000"/>
              </a:lnSpc>
              <a:buClr>
                <a:srgbClr val="E6942C"/>
              </a:buClr>
              <a:buFont typeface="Wingdings" panose="05000000000000000000" pitchFamily="2" charset="2"/>
              <a:buChar char="ü"/>
            </a:pPr>
            <a:r>
              <a:rPr lang="en-US" sz="2400" dirty="0">
                <a:solidFill>
                  <a:schemeClr val="bg2">
                    <a:lumMod val="10000"/>
                  </a:schemeClr>
                </a:solidFill>
                <a:latin typeface="Arial" pitchFamily="34" charset="0"/>
                <a:cs typeface="Arial" pitchFamily="34" charset="0"/>
              </a:rPr>
              <a:t>Electronic, paper, web enrollment</a:t>
            </a:r>
          </a:p>
          <a:p>
            <a:pPr marL="1112492" lvl="1" indent="-380990">
              <a:lnSpc>
                <a:spcPct val="100000"/>
              </a:lnSpc>
              <a:buClr>
                <a:srgbClr val="E6942C"/>
              </a:buClr>
              <a:buFont typeface="Wingdings" panose="05000000000000000000" pitchFamily="2" charset="2"/>
              <a:buChar char="ü"/>
            </a:pPr>
            <a:r>
              <a:rPr lang="en-US" sz="2400" dirty="0">
                <a:solidFill>
                  <a:schemeClr val="bg2">
                    <a:lumMod val="10000"/>
                  </a:schemeClr>
                </a:solidFill>
                <a:latin typeface="Arial" pitchFamily="34" charset="0"/>
                <a:cs typeface="Arial" pitchFamily="34" charset="0"/>
              </a:rPr>
              <a:t>Ongoing enrollment support</a:t>
            </a:r>
          </a:p>
          <a:p>
            <a:pPr marL="1112492" lvl="1" indent="-380990">
              <a:lnSpc>
                <a:spcPct val="100000"/>
              </a:lnSpc>
              <a:buClr>
                <a:srgbClr val="E6942C"/>
              </a:buClr>
              <a:buFont typeface="Wingdings" panose="05000000000000000000" pitchFamily="2" charset="2"/>
              <a:buChar char="ü"/>
            </a:pPr>
            <a:r>
              <a:rPr lang="en-US" sz="2400" dirty="0">
                <a:solidFill>
                  <a:schemeClr val="bg2">
                    <a:lumMod val="10000"/>
                  </a:schemeClr>
                </a:solidFill>
                <a:latin typeface="Arial" pitchFamily="34" charset="0"/>
                <a:cs typeface="Arial" pitchFamily="34" charset="0"/>
              </a:rPr>
              <a:t>Informational web sites for clients</a:t>
            </a:r>
          </a:p>
          <a:p>
            <a:pPr marL="1112492" lvl="1" indent="-380990">
              <a:lnSpc>
                <a:spcPct val="100000"/>
              </a:lnSpc>
              <a:buClr>
                <a:srgbClr val="E6942C"/>
              </a:buClr>
              <a:buFont typeface="Wingdings" panose="05000000000000000000" pitchFamily="2" charset="2"/>
              <a:buChar char="ü"/>
            </a:pPr>
            <a:r>
              <a:rPr lang="en-US" sz="2400" dirty="0">
                <a:solidFill>
                  <a:schemeClr val="bg2">
                    <a:lumMod val="10000"/>
                  </a:schemeClr>
                </a:solidFill>
                <a:latin typeface="Arial" pitchFamily="34" charset="0"/>
                <a:cs typeface="Arial" pitchFamily="34" charset="0"/>
              </a:rPr>
              <a:t>Electronic, paper and self-bill options</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Product and Field training </a:t>
            </a:r>
          </a:p>
          <a:p>
            <a:pPr marL="380990" indent="-380990">
              <a:lnSpc>
                <a:spcPct val="100000"/>
              </a:lnSpc>
              <a:buClr>
                <a:srgbClr val="E6942C"/>
              </a:buClr>
              <a:buFont typeface="Arial" panose="020B0604020202020204" pitchFamily="34" charset="0"/>
              <a:buChar char="•"/>
            </a:pPr>
            <a:endParaRPr lang="en-US" sz="2667" dirty="0">
              <a:solidFill>
                <a:schemeClr val="bg2">
                  <a:lumMod val="10000"/>
                </a:schemeClr>
              </a:solidFill>
              <a:latin typeface="Arial" pitchFamily="34" charset="0"/>
              <a:cs typeface="Arial" pitchFamily="34" charset="0"/>
            </a:endParaRP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25</a:t>
            </a:fld>
            <a:endParaRPr lang="en-US" sz="1200" dirty="0">
              <a:solidFill>
                <a:prstClr val="white"/>
              </a:solidFill>
              <a:latin typeface="Arial"/>
              <a:cs typeface="Arial"/>
            </a:endParaRPr>
          </a:p>
        </p:txBody>
      </p:sp>
      <p:sp>
        <p:nvSpPr>
          <p:cNvPr id="9" name="Title 1"/>
          <p:cNvSpPr txBox="1">
            <a:spLocks/>
          </p:cNvSpPr>
          <p:nvPr/>
        </p:nvSpPr>
        <p:spPr>
          <a:xfrm>
            <a:off x="3028950" y="18847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Sales support</a:t>
            </a:r>
          </a:p>
        </p:txBody>
      </p:sp>
    </p:spTree>
    <p:extLst>
      <p:ext uri="{BB962C8B-B14F-4D97-AF65-F5344CB8AC3E}">
        <p14:creationId xmlns:p14="http://schemas.microsoft.com/office/powerpoint/2010/main" val="412405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LegalShield Advantage</a:t>
            </a:r>
          </a:p>
        </p:txBody>
      </p:sp>
      <p:graphicFrame>
        <p:nvGraphicFramePr>
          <p:cNvPr id="2" name="Table 1"/>
          <p:cNvGraphicFramePr>
            <a:graphicFrameLocks noGrp="1"/>
          </p:cNvGraphicFramePr>
          <p:nvPr>
            <p:extLst/>
          </p:nvPr>
        </p:nvGraphicFramePr>
        <p:xfrm>
          <a:off x="146307" y="902710"/>
          <a:ext cx="11810983" cy="4820793"/>
        </p:xfrm>
        <a:graphic>
          <a:graphicData uri="http://schemas.openxmlformats.org/drawingml/2006/table">
            <a:tbl>
              <a:tblPr firstRow="1" firstCol="1" bandRow="1">
                <a:tableStyleId>{5C22544A-7EE6-4342-B048-85BDC9FD1C3A}</a:tableStyleId>
              </a:tblPr>
              <a:tblGrid>
                <a:gridCol w="6345109">
                  <a:extLst>
                    <a:ext uri="{9D8B030D-6E8A-4147-A177-3AD203B41FA5}">
                      <a16:colId xmlns:a16="http://schemas.microsoft.com/office/drawing/2014/main" val="4075564998"/>
                    </a:ext>
                  </a:extLst>
                </a:gridCol>
                <a:gridCol w="2732937">
                  <a:extLst>
                    <a:ext uri="{9D8B030D-6E8A-4147-A177-3AD203B41FA5}">
                      <a16:colId xmlns:a16="http://schemas.microsoft.com/office/drawing/2014/main" val="2678443457"/>
                    </a:ext>
                  </a:extLst>
                </a:gridCol>
                <a:gridCol w="2732937">
                  <a:extLst>
                    <a:ext uri="{9D8B030D-6E8A-4147-A177-3AD203B41FA5}">
                      <a16:colId xmlns:a16="http://schemas.microsoft.com/office/drawing/2014/main" val="3066760180"/>
                    </a:ext>
                  </a:extLst>
                </a:gridCol>
              </a:tblGrid>
              <a:tr h="1135356">
                <a:tc>
                  <a:txBody>
                    <a:bodyPr/>
                    <a:lstStyle/>
                    <a:p>
                      <a:pPr marL="0" marR="0" algn="ctr">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Benefit</a:t>
                      </a:r>
                      <a:r>
                        <a:rPr lang="en-US" sz="1900" dirty="0">
                          <a:effectLst/>
                          <a:latin typeface="Arial" panose="020B0604020202020204" pitchFamily="34" charset="0"/>
                          <a:cs typeface="Arial" panose="020B0604020202020204" pitchFamily="34" charset="0"/>
                        </a:rPr>
                        <a:t> </a:t>
                      </a:r>
                      <a:endParaRPr lang="en-US" sz="190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9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Without LegalShield Advantage</a:t>
                      </a:r>
                      <a:endParaRPr lang="en-US" sz="19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900" i="1" baseline="0" dirty="0" smtClean="0">
                          <a:effectLst/>
                          <a:latin typeface="Arial" panose="020B0604020202020204" pitchFamily="34" charset="0"/>
                          <a:cs typeface="Arial" panose="020B0604020202020204" pitchFamily="34" charset="0"/>
                        </a:rPr>
                        <a:t>With LegalShield Advantage</a:t>
                      </a:r>
                      <a:endParaRPr lang="en-US" sz="1900" i="1"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643833503"/>
                  </a:ext>
                </a:extLst>
              </a:tr>
              <a:tr h="526491">
                <a:tc>
                  <a:txBody>
                    <a:bodyPr/>
                    <a:lstStyle/>
                    <a:p>
                      <a:pPr marL="0" marR="0" algn="r">
                        <a:lnSpc>
                          <a:spcPct val="107000"/>
                        </a:lnSpc>
                        <a:spcBef>
                          <a:spcPts val="0"/>
                        </a:spcBef>
                        <a:spcAft>
                          <a:spcPts val="0"/>
                        </a:spcAft>
                      </a:pPr>
                      <a:r>
                        <a:rPr lang="en-US" sz="19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Individual Sales Performance Dashboard</a:t>
                      </a:r>
                      <a:endParaRPr lang="en-US"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576015440"/>
                  </a:ext>
                </a:extLst>
              </a:tr>
              <a:tr h="526491">
                <a:tc>
                  <a:txBody>
                    <a:bodyPr/>
                    <a:lstStyle/>
                    <a:p>
                      <a:pPr marL="0" marR="0" algn="r">
                        <a:lnSpc>
                          <a:spcPct val="107000"/>
                        </a:lnSpc>
                        <a:spcBef>
                          <a:spcPts val="0"/>
                        </a:spcBef>
                        <a:spcAft>
                          <a:spcPts val="0"/>
                        </a:spcAft>
                      </a:pPr>
                      <a:r>
                        <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Online Product and Sales Training</a:t>
                      </a:r>
                      <a:endParaRPr lang="en-US"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513490607"/>
                  </a:ext>
                </a:extLst>
              </a:tr>
              <a:tr h="526491">
                <a:tc>
                  <a:txBody>
                    <a:bodyPr/>
                    <a:lstStyle/>
                    <a:p>
                      <a:pPr marL="0" marR="0" algn="r">
                        <a:lnSpc>
                          <a:spcPct val="107000"/>
                        </a:lnSpc>
                        <a:spcBef>
                          <a:spcPts val="0"/>
                        </a:spcBef>
                        <a:spcAft>
                          <a:spcPts val="0"/>
                        </a:spcAft>
                      </a:pPr>
                      <a:r>
                        <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Ongoing Live</a:t>
                      </a:r>
                      <a:r>
                        <a:rPr lang="en-US" sz="19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Training and Weekly Newsletter</a:t>
                      </a:r>
                      <a:r>
                        <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900" dirty="0" smtClean="0">
                          <a:solidFill>
                            <a:srgbClr val="2F5496"/>
                          </a:solidFill>
                          <a:effectLst/>
                          <a:latin typeface="Arial" panose="020B0604020202020204" pitchFamily="34" charset="0"/>
                          <a:ea typeface="Calibri" panose="020F0502020204030204" pitchFamily="34" charset="0"/>
                          <a:cs typeface="Arial" panose="020B0604020202020204" pitchFamily="34" charset="0"/>
                        </a:rPr>
                        <a:t> </a:t>
                      </a:r>
                      <a:endParaRPr lang="en-US" sz="190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chemeClr val="accent6">
                              <a:lumMod val="95000"/>
                              <a:lumOff val="5000"/>
                            </a:scheme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chemeClr val="accent6">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2348474989"/>
                  </a:ext>
                </a:extLst>
              </a:tr>
              <a:tr h="526491">
                <a:tc>
                  <a:txBody>
                    <a:bodyPr/>
                    <a:lstStyle/>
                    <a:p>
                      <a:pPr marL="0" marR="0" algn="r">
                        <a:lnSpc>
                          <a:spcPct val="107000"/>
                        </a:lnSpc>
                        <a:spcBef>
                          <a:spcPts val="0"/>
                        </a:spcBef>
                        <a:spcAft>
                          <a:spcPts val="0"/>
                        </a:spcAft>
                      </a:pPr>
                      <a:r>
                        <a:rPr lang="en-US" sz="19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Custom Web Site and eMail Address</a:t>
                      </a:r>
                      <a:endParaRPr lang="en-US" sz="19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endParaRPr lang="en-US" sz="24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2898623152"/>
                  </a:ext>
                </a:extLst>
              </a:tr>
              <a:tr h="526491">
                <a:tc>
                  <a:txBody>
                    <a:bodyPr/>
                    <a:lstStyle/>
                    <a:p>
                      <a:pPr marL="0" marR="0" algn="r">
                        <a:lnSpc>
                          <a:spcPct val="107000"/>
                        </a:lnSpc>
                        <a:spcBef>
                          <a:spcPts val="0"/>
                        </a:spcBef>
                        <a:spcAft>
                          <a:spcPts val="0"/>
                        </a:spcAft>
                      </a:pPr>
                      <a:r>
                        <a:rPr lang="en-US" sz="19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Corporate Website Leads</a:t>
                      </a:r>
                      <a:endParaRPr lang="en-US"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endParaRPr lang="en-US" sz="24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2832152318"/>
                  </a:ext>
                </a:extLst>
              </a:tr>
              <a:tr h="526491">
                <a:tc>
                  <a:txBody>
                    <a:bodyPr/>
                    <a:lstStyle/>
                    <a:p>
                      <a:pPr marL="0" marR="0" indent="0" algn="r" defTabSz="457200" rtl="0" eaLnBrk="1" fontAlgn="auto" latinLnBrk="0" hangingPunct="1">
                        <a:lnSpc>
                          <a:spcPct val="107000"/>
                        </a:lnSpc>
                        <a:spcBef>
                          <a:spcPts val="0"/>
                        </a:spcBef>
                        <a:spcAft>
                          <a:spcPts val="0"/>
                        </a:spcAft>
                        <a:buClrTx/>
                        <a:buSzTx/>
                        <a:buFontTx/>
                        <a:buNone/>
                        <a:tabLst/>
                        <a:defRPr/>
                      </a:pPr>
                      <a:r>
                        <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FranklinCovey</a:t>
                      </a:r>
                      <a:r>
                        <a:rPr lang="en-US" sz="19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Personal Development Training</a:t>
                      </a:r>
                      <a:endPar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endParaRPr lang="en-US" sz="24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997865423"/>
                  </a:ext>
                </a:extLst>
              </a:tr>
              <a:tr h="526491">
                <a:tc>
                  <a:txBody>
                    <a:bodyPr/>
                    <a:lstStyle/>
                    <a:p>
                      <a:pPr marL="0" marR="0" indent="0" algn="r" defTabSz="457200" rtl="0" eaLnBrk="1" fontAlgn="auto" latinLnBrk="0" hangingPunct="1">
                        <a:lnSpc>
                          <a:spcPct val="107000"/>
                        </a:lnSpc>
                        <a:spcBef>
                          <a:spcPts val="0"/>
                        </a:spcBef>
                        <a:spcAft>
                          <a:spcPts val="0"/>
                        </a:spcAft>
                        <a:buClrTx/>
                        <a:buSzTx/>
                        <a:buFontTx/>
                        <a:buNone/>
                        <a:tabLst/>
                        <a:defRPr/>
                      </a:pPr>
                      <a:r>
                        <a:rPr lang="en-US" sz="1900" dirty="0" smtClean="0">
                          <a:solidFill>
                            <a:schemeClr val="lt1"/>
                          </a:solidFill>
                          <a:effectLst/>
                          <a:latin typeface="Arial" panose="020B0604020202020204" pitchFamily="34" charset="0"/>
                          <a:ea typeface="+mn-ea"/>
                          <a:cs typeface="Arial" panose="020B0604020202020204" pitchFamily="34" charset="0"/>
                        </a:rPr>
                        <a:t>Corporate-sponsored</a:t>
                      </a:r>
                      <a:r>
                        <a:rPr lang="en-US" sz="1900" baseline="0" dirty="0" smtClean="0">
                          <a:solidFill>
                            <a:schemeClr val="lt1"/>
                          </a:solidFill>
                          <a:effectLst/>
                          <a:latin typeface="Arial" panose="020B0604020202020204" pitchFamily="34" charset="0"/>
                          <a:ea typeface="+mn-ea"/>
                          <a:cs typeface="Arial" panose="020B0604020202020204" pitchFamily="34" charset="0"/>
                        </a:rPr>
                        <a:t> Incentive Programs</a:t>
                      </a:r>
                      <a:endParaRPr lang="en-US" sz="1900" dirty="0" smtClean="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endParaRPr lang="en-US" sz="24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3917736261"/>
                  </a:ext>
                </a:extLst>
              </a:tr>
            </a:tbl>
          </a:graphicData>
        </a:graphic>
      </p:graphicFrame>
      <p:sp>
        <p:nvSpPr>
          <p:cNvPr id="3" name="TextBox 2"/>
          <p:cNvSpPr txBox="1"/>
          <p:nvPr/>
        </p:nvSpPr>
        <p:spPr>
          <a:xfrm>
            <a:off x="1739071" y="5958962"/>
            <a:ext cx="9134901" cy="502766"/>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609585" fontAlgn="base">
              <a:spcBef>
                <a:spcPct val="0"/>
              </a:spcBef>
              <a:spcAft>
                <a:spcPct val="0"/>
              </a:spcAft>
            </a:pPr>
            <a:r>
              <a:rPr lang="en-US" sz="2667" dirty="0">
                <a:solidFill>
                  <a:srgbClr val="000000"/>
                </a:solidFill>
                <a:latin typeface="Calibri"/>
              </a:rPr>
              <a:t>Start up Fee - $249 with 1 year of LSAdvantage included</a:t>
            </a:r>
          </a:p>
        </p:txBody>
      </p:sp>
    </p:spTree>
    <p:extLst>
      <p:ext uri="{BB962C8B-B14F-4D97-AF65-F5344CB8AC3E}">
        <p14:creationId xmlns:p14="http://schemas.microsoft.com/office/powerpoint/2010/main" val="39938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5863" y="2214562"/>
            <a:ext cx="528638" cy="503215"/>
          </a:xfrm>
          <a:prstGeom prst="rect">
            <a:avLst/>
          </a:prstGeom>
          <a:noFill/>
        </p:spPr>
        <p:txBody>
          <a:bodyPr wrap="square" rtlCol="0">
            <a:spAutoFit/>
          </a:bodyPr>
          <a:lstStyle/>
          <a:p>
            <a:r>
              <a:rPr lang="en-US" sz="2670" dirty="0">
                <a:solidFill>
                  <a:schemeClr val="accent6"/>
                </a:solidFill>
                <a:latin typeface="Arial" charset="0"/>
                <a:ea typeface="ＭＳ Ｐゴシック" charset="0"/>
                <a:cs typeface="ＭＳ Ｐゴシック" charset="0"/>
              </a:rPr>
              <a:t>“</a:t>
            </a:r>
            <a:endParaRPr lang="en-US" sz="2670" dirty="0"/>
          </a:p>
        </p:txBody>
      </p:sp>
      <p:sp>
        <p:nvSpPr>
          <p:cNvPr id="2" name="Title 1"/>
          <p:cNvSpPr>
            <a:spLocks noGrp="1"/>
          </p:cNvSpPr>
          <p:nvPr>
            <p:ph type="title"/>
          </p:nvPr>
        </p:nvSpPr>
        <p:spPr>
          <a:xfrm>
            <a:off x="1978780" y="-183848"/>
            <a:ext cx="10066867" cy="645584"/>
          </a:xfrm>
        </p:spPr>
        <p:txBody>
          <a:bodyPr/>
          <a:lstStyle/>
          <a:p>
            <a:pPr algn="r"/>
            <a:r>
              <a:rPr lang="en-US" dirty="0" smtClean="0">
                <a:solidFill>
                  <a:schemeClr val="bg1"/>
                </a:solidFill>
              </a:rPr>
              <a:t>Some success stories</a:t>
            </a:r>
            <a:endParaRPr lang="en-US" dirty="0">
              <a:solidFill>
                <a:schemeClr val="bg1"/>
              </a:solidFill>
            </a:endParaRPr>
          </a:p>
        </p:txBody>
      </p:sp>
      <p:sp>
        <p:nvSpPr>
          <p:cNvPr id="3" name="Content Placeholder 2"/>
          <p:cNvSpPr>
            <a:spLocks noGrp="1"/>
          </p:cNvSpPr>
          <p:nvPr>
            <p:ph idx="1"/>
          </p:nvPr>
        </p:nvSpPr>
        <p:spPr>
          <a:xfrm>
            <a:off x="1422868" y="2310805"/>
            <a:ext cx="9649946" cy="2693699"/>
          </a:xfrm>
        </p:spPr>
        <p:txBody>
          <a:bodyPr/>
          <a:lstStyle/>
          <a:p>
            <a:pPr marL="0" indent="0">
              <a:buNone/>
            </a:pPr>
            <a:r>
              <a:rPr lang="en-US" dirty="0" smtClean="0">
                <a:solidFill>
                  <a:schemeClr val="accent6"/>
                </a:solidFill>
                <a:latin typeface="Arial" charset="0"/>
                <a:ea typeface="ＭＳ Ｐゴシック" charset="0"/>
                <a:cs typeface="ＭＳ Ｐゴシック" charset="0"/>
              </a:rPr>
              <a:t>I </a:t>
            </a:r>
            <a:r>
              <a:rPr lang="en-US" dirty="0">
                <a:solidFill>
                  <a:schemeClr val="accent6"/>
                </a:solidFill>
                <a:latin typeface="Arial" charset="0"/>
                <a:ea typeface="ＭＳ Ｐゴシック" charset="0"/>
                <a:cs typeface="ＭＳ Ｐゴシック" charset="0"/>
              </a:rPr>
              <a:t>always knew I wanted to be my own boss and make my own </a:t>
            </a:r>
            <a:r>
              <a:rPr lang="en-US" dirty="0" smtClean="0">
                <a:solidFill>
                  <a:schemeClr val="accent6"/>
                </a:solidFill>
                <a:latin typeface="Arial" charset="0"/>
                <a:ea typeface="ＭＳ Ｐゴシック" charset="0"/>
                <a:cs typeface="ＭＳ Ｐゴシック" charset="0"/>
              </a:rPr>
              <a:t>hours, doing something that provided no limit to my </a:t>
            </a:r>
            <a:r>
              <a:rPr lang="en-US" dirty="0">
                <a:solidFill>
                  <a:schemeClr val="accent6"/>
                </a:solidFill>
                <a:latin typeface="Arial" charset="0"/>
                <a:ea typeface="ＭＳ Ｐゴシック" charset="0"/>
                <a:cs typeface="ＭＳ Ｐゴシック" charset="0"/>
              </a:rPr>
              <a:t>income </a:t>
            </a:r>
            <a:r>
              <a:rPr lang="en-US" dirty="0" smtClean="0">
                <a:solidFill>
                  <a:schemeClr val="accent6"/>
                </a:solidFill>
                <a:latin typeface="Arial" charset="0"/>
                <a:ea typeface="ＭＳ Ｐゴシック" charset="0"/>
                <a:cs typeface="ＭＳ Ｐゴシック" charset="0"/>
              </a:rPr>
              <a:t>potential</a:t>
            </a:r>
            <a:r>
              <a:rPr lang="en-US" dirty="0">
                <a:solidFill>
                  <a:schemeClr val="accent6"/>
                </a:solidFill>
                <a:latin typeface="Arial" charset="0"/>
                <a:ea typeface="ＭＳ Ｐゴシック" charset="0"/>
                <a:cs typeface="ＭＳ Ｐゴシック" charset="0"/>
              </a:rPr>
              <a:t> </a:t>
            </a:r>
            <a:r>
              <a:rPr lang="en-US" dirty="0" smtClean="0">
                <a:solidFill>
                  <a:schemeClr val="accent6"/>
                </a:solidFill>
                <a:latin typeface="Arial" charset="0"/>
                <a:ea typeface="ＭＳ Ｐゴシック" charset="0"/>
                <a:cs typeface="ＭＳ Ｐゴシック" charset="0"/>
              </a:rPr>
              <a:t>while building </a:t>
            </a:r>
            <a:r>
              <a:rPr lang="en-US" dirty="0">
                <a:solidFill>
                  <a:schemeClr val="accent6"/>
                </a:solidFill>
                <a:latin typeface="Arial" charset="0"/>
                <a:ea typeface="ＭＳ Ｐゴシック" charset="0"/>
                <a:cs typeface="ＭＳ Ｐゴシック" charset="0"/>
              </a:rPr>
              <a:t>something for the </a:t>
            </a:r>
            <a:r>
              <a:rPr lang="en-US" dirty="0" smtClean="0">
                <a:solidFill>
                  <a:schemeClr val="accent6"/>
                </a:solidFill>
                <a:latin typeface="Arial" charset="0"/>
                <a:ea typeface="ＭＳ Ｐゴシック" charset="0"/>
                <a:cs typeface="ＭＳ Ｐゴシック" charset="0"/>
              </a:rPr>
              <a:t>future. </a:t>
            </a:r>
            <a:r>
              <a:rPr lang="en-US" dirty="0">
                <a:solidFill>
                  <a:schemeClr val="accent6"/>
                </a:solidFill>
                <a:latin typeface="Arial" charset="0"/>
                <a:ea typeface="ＭＳ Ｐゴシック" charset="0"/>
                <a:cs typeface="ＭＳ Ｐゴシック" charset="0"/>
              </a:rPr>
              <a:t>LegalShield was just what I was looking for!”  </a:t>
            </a:r>
            <a:endParaRPr lang="en-US" b="1" i="1" dirty="0" smtClean="0"/>
          </a:p>
          <a:p>
            <a:pPr marL="0" indent="0" algn="r">
              <a:buNone/>
            </a:pPr>
            <a:endParaRPr lang="en-US" b="1" i="1" dirty="0" smtClean="0"/>
          </a:p>
          <a:p>
            <a:pPr marL="0" indent="0" algn="r">
              <a:buNone/>
            </a:pPr>
            <a:r>
              <a:rPr lang="en-US" b="1" i="1" dirty="0" smtClean="0"/>
              <a:t>Christa </a:t>
            </a:r>
            <a:r>
              <a:rPr lang="en-US" b="1" i="1" dirty="0"/>
              <a:t>Aufdemburg, Orange </a:t>
            </a:r>
            <a:r>
              <a:rPr lang="en-US" b="1" i="1" dirty="0" smtClean="0"/>
              <a:t>County, CA</a:t>
            </a:r>
          </a:p>
          <a:p>
            <a:pPr algn="ctr"/>
            <a:endParaRPr lang="en-US" sz="3200" b="1" i="1" dirty="0"/>
          </a:p>
          <a:p>
            <a:pPr algn="ctr"/>
            <a:endParaRPr lang="en-US" sz="3200" b="1" i="1" dirty="0"/>
          </a:p>
        </p:txBody>
      </p:sp>
      <p:sp>
        <p:nvSpPr>
          <p:cNvPr id="4" name="TextBox 3"/>
          <p:cNvSpPr txBox="1"/>
          <p:nvPr/>
        </p:nvSpPr>
        <p:spPr>
          <a:xfrm>
            <a:off x="4521201" y="6381353"/>
            <a:ext cx="5499100" cy="379656"/>
          </a:xfrm>
          <a:prstGeom prst="rect">
            <a:avLst/>
          </a:prstGeom>
          <a:noFill/>
        </p:spPr>
        <p:txBody>
          <a:bodyPr wrap="square" rtlCol="0">
            <a:spAutoFit/>
          </a:bodyPr>
          <a:lstStyle/>
          <a:p>
            <a:pPr defTabSz="609585" fontAlgn="base">
              <a:spcBef>
                <a:spcPct val="0"/>
              </a:spcBef>
              <a:spcAft>
                <a:spcPct val="0"/>
              </a:spcAft>
            </a:pPr>
            <a:r>
              <a:rPr lang="en-US" sz="1867" dirty="0">
                <a:solidFill>
                  <a:srgbClr val="818285"/>
                </a:solidFill>
                <a:latin typeface="Arial" charset="0"/>
                <a:ea typeface="ＭＳ Ｐゴシック" charset="0"/>
              </a:rPr>
              <a:t>Actual LegalShield Associate</a:t>
            </a:r>
          </a:p>
        </p:txBody>
      </p:sp>
    </p:spTree>
    <p:extLst>
      <p:ext uri="{BB962C8B-B14F-4D97-AF65-F5344CB8AC3E}">
        <p14:creationId xmlns:p14="http://schemas.microsoft.com/office/powerpoint/2010/main" val="270474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780" y="-183848"/>
            <a:ext cx="10066867" cy="645584"/>
          </a:xfrm>
        </p:spPr>
        <p:txBody>
          <a:bodyPr/>
          <a:lstStyle/>
          <a:p>
            <a:pPr algn="r"/>
            <a:r>
              <a:rPr lang="en-US" dirty="0" smtClean="0">
                <a:solidFill>
                  <a:schemeClr val="bg1"/>
                </a:solidFill>
              </a:rPr>
              <a:t>Some success stories</a:t>
            </a:r>
            <a:endParaRPr lang="en-US" dirty="0">
              <a:solidFill>
                <a:schemeClr val="bg1"/>
              </a:solidFill>
            </a:endParaRPr>
          </a:p>
        </p:txBody>
      </p:sp>
      <p:sp>
        <p:nvSpPr>
          <p:cNvPr id="4" name="Rectangle 3"/>
          <p:cNvSpPr/>
          <p:nvPr/>
        </p:nvSpPr>
        <p:spPr>
          <a:xfrm>
            <a:off x="1342663" y="2128352"/>
            <a:ext cx="9429509" cy="2554930"/>
          </a:xfrm>
          <a:prstGeom prst="rect">
            <a:avLst/>
          </a:prstGeom>
        </p:spPr>
        <p:txBody>
          <a:bodyPr wrap="square">
            <a:spAutoFit/>
          </a:bodyPr>
          <a:lstStyle/>
          <a:p>
            <a:pPr defTabSz="609585" fontAlgn="base">
              <a:spcBef>
                <a:spcPct val="0"/>
              </a:spcBef>
              <a:spcAft>
                <a:spcPct val="0"/>
              </a:spcAft>
            </a:pPr>
            <a:r>
              <a:rPr lang="en-US" sz="2667" dirty="0" smtClean="0">
                <a:solidFill>
                  <a:srgbClr val="000000"/>
                </a:solidFill>
                <a:latin typeface="Arial" charset="0"/>
                <a:ea typeface="ＭＳ Ｐゴシック" charset="0"/>
              </a:rPr>
              <a:t>Right </a:t>
            </a:r>
            <a:r>
              <a:rPr lang="en-US" sz="2667" dirty="0">
                <a:solidFill>
                  <a:srgbClr val="000000"/>
                </a:solidFill>
                <a:latin typeface="Arial" charset="0"/>
                <a:ea typeface="ＭＳ Ｐゴシック" charset="0"/>
              </a:rPr>
              <a:t>now I make more in residual income a month, than what I made working at the college more than 60 hours per week. This business model provides you with an opportunity to be paid for your performance.”  </a:t>
            </a:r>
          </a:p>
          <a:p>
            <a:pPr algn="ctr" defTabSz="609585" fontAlgn="base">
              <a:spcBef>
                <a:spcPct val="0"/>
              </a:spcBef>
              <a:spcAft>
                <a:spcPct val="0"/>
              </a:spcAft>
            </a:pPr>
            <a:endParaRPr lang="en-US" sz="2667" b="1" i="1" dirty="0">
              <a:solidFill>
                <a:srgbClr val="000000"/>
              </a:solidFill>
              <a:latin typeface="Arial" charset="0"/>
              <a:ea typeface="ＭＳ Ｐゴシック" charset="0"/>
            </a:endParaRPr>
          </a:p>
          <a:p>
            <a:pPr algn="r" defTabSz="609585" fontAlgn="base">
              <a:spcBef>
                <a:spcPct val="0"/>
              </a:spcBef>
              <a:spcAft>
                <a:spcPct val="0"/>
              </a:spcAft>
            </a:pPr>
            <a:r>
              <a:rPr lang="en-US" sz="2667" b="1" i="1" dirty="0">
                <a:solidFill>
                  <a:srgbClr val="000000"/>
                </a:solidFill>
                <a:latin typeface="Arial" charset="0"/>
                <a:ea typeface="ＭＳ Ｐゴシック" charset="0"/>
              </a:rPr>
              <a:t>Cheryl Garcia, Wheat Ridge, Colorado</a:t>
            </a:r>
          </a:p>
        </p:txBody>
      </p:sp>
      <p:sp>
        <p:nvSpPr>
          <p:cNvPr id="5" name="TextBox 4"/>
          <p:cNvSpPr txBox="1"/>
          <p:nvPr/>
        </p:nvSpPr>
        <p:spPr>
          <a:xfrm>
            <a:off x="4521201" y="6381353"/>
            <a:ext cx="5499100" cy="379656"/>
          </a:xfrm>
          <a:prstGeom prst="rect">
            <a:avLst/>
          </a:prstGeom>
          <a:noFill/>
        </p:spPr>
        <p:txBody>
          <a:bodyPr wrap="square" rtlCol="0">
            <a:spAutoFit/>
          </a:bodyPr>
          <a:lstStyle/>
          <a:p>
            <a:pPr defTabSz="609585" fontAlgn="base">
              <a:spcBef>
                <a:spcPct val="0"/>
              </a:spcBef>
              <a:spcAft>
                <a:spcPct val="0"/>
              </a:spcAft>
            </a:pPr>
            <a:r>
              <a:rPr lang="en-US" sz="1867" dirty="0">
                <a:solidFill>
                  <a:srgbClr val="818285"/>
                </a:solidFill>
                <a:latin typeface="Arial" charset="0"/>
                <a:ea typeface="ＭＳ Ｐゴシック" charset="0"/>
              </a:rPr>
              <a:t>Actual LegalShield Associate</a:t>
            </a:r>
          </a:p>
        </p:txBody>
      </p:sp>
      <p:sp>
        <p:nvSpPr>
          <p:cNvPr id="6" name="TextBox 5"/>
          <p:cNvSpPr txBox="1"/>
          <p:nvPr/>
        </p:nvSpPr>
        <p:spPr>
          <a:xfrm>
            <a:off x="1214439" y="2128834"/>
            <a:ext cx="528638" cy="503215"/>
          </a:xfrm>
          <a:prstGeom prst="rect">
            <a:avLst/>
          </a:prstGeom>
          <a:noFill/>
        </p:spPr>
        <p:txBody>
          <a:bodyPr wrap="square" rtlCol="0">
            <a:spAutoFit/>
          </a:bodyPr>
          <a:lstStyle/>
          <a:p>
            <a:r>
              <a:rPr lang="en-US" sz="2670" dirty="0">
                <a:solidFill>
                  <a:schemeClr val="accent6"/>
                </a:solidFill>
                <a:latin typeface="Arial" charset="0"/>
                <a:ea typeface="ＭＳ Ｐゴシック" charset="0"/>
                <a:cs typeface="ＭＳ Ｐゴシック" charset="0"/>
              </a:rPr>
              <a:t>“</a:t>
            </a:r>
            <a:endParaRPr lang="en-US" sz="2670" dirty="0"/>
          </a:p>
        </p:txBody>
      </p:sp>
    </p:spTree>
    <p:extLst>
      <p:ext uri="{BB962C8B-B14F-4D97-AF65-F5344CB8AC3E}">
        <p14:creationId xmlns:p14="http://schemas.microsoft.com/office/powerpoint/2010/main" val="370564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780" y="-183848"/>
            <a:ext cx="10066867" cy="645584"/>
          </a:xfrm>
        </p:spPr>
        <p:txBody>
          <a:bodyPr/>
          <a:lstStyle/>
          <a:p>
            <a:pPr algn="r"/>
            <a:r>
              <a:rPr lang="en-US" dirty="0" smtClean="0">
                <a:solidFill>
                  <a:schemeClr val="bg1"/>
                </a:solidFill>
              </a:rPr>
              <a:t>Some success stories</a:t>
            </a:r>
            <a:endParaRPr lang="en-US" dirty="0">
              <a:solidFill>
                <a:schemeClr val="bg1"/>
              </a:solidFill>
            </a:endParaRPr>
          </a:p>
        </p:txBody>
      </p:sp>
      <p:sp>
        <p:nvSpPr>
          <p:cNvPr id="6" name="Rectangle 5"/>
          <p:cNvSpPr/>
          <p:nvPr/>
        </p:nvSpPr>
        <p:spPr>
          <a:xfrm>
            <a:off x="1713054" y="2126680"/>
            <a:ext cx="8210309" cy="2554930"/>
          </a:xfrm>
          <a:prstGeom prst="rect">
            <a:avLst/>
          </a:prstGeom>
        </p:spPr>
        <p:txBody>
          <a:bodyPr wrap="square">
            <a:spAutoFit/>
          </a:bodyPr>
          <a:lstStyle/>
          <a:p>
            <a:pPr defTabSz="609585" fontAlgn="base">
              <a:spcBef>
                <a:spcPct val="0"/>
              </a:spcBef>
              <a:spcAft>
                <a:spcPct val="0"/>
              </a:spcAft>
            </a:pPr>
            <a:r>
              <a:rPr lang="en-US" sz="2667" i="1" dirty="0" smtClean="0">
                <a:solidFill>
                  <a:srgbClr val="000000"/>
                </a:solidFill>
                <a:latin typeface="Arial" charset="0"/>
                <a:ea typeface="ＭＳ Ｐゴシック" charset="0"/>
              </a:rPr>
              <a:t>This </a:t>
            </a:r>
            <a:r>
              <a:rPr lang="en-US" sz="2667" i="1" dirty="0">
                <a:solidFill>
                  <a:srgbClr val="000000"/>
                </a:solidFill>
                <a:latin typeface="Arial" charset="0"/>
                <a:ea typeface="ＭＳ Ｐゴシック" charset="0"/>
              </a:rPr>
              <a:t>opportunity has allowed me to earn an unlimited income (no ceilings here) and create an </a:t>
            </a:r>
            <a:r>
              <a:rPr lang="en-US" sz="2667" i="1" dirty="0" smtClean="0">
                <a:solidFill>
                  <a:srgbClr val="000000"/>
                </a:solidFill>
                <a:latin typeface="Arial" charset="0"/>
                <a:ea typeface="ＭＳ Ｐゴシック" charset="0"/>
              </a:rPr>
              <a:t>asset—</a:t>
            </a:r>
            <a:br>
              <a:rPr lang="en-US" sz="2667" i="1" dirty="0" smtClean="0">
                <a:solidFill>
                  <a:srgbClr val="000000"/>
                </a:solidFill>
                <a:latin typeface="Arial" charset="0"/>
                <a:ea typeface="ＭＳ Ｐゴシック" charset="0"/>
              </a:rPr>
            </a:br>
            <a:r>
              <a:rPr lang="en-US" sz="2667" i="1" dirty="0" smtClean="0">
                <a:solidFill>
                  <a:srgbClr val="000000"/>
                </a:solidFill>
                <a:latin typeface="Arial" charset="0"/>
                <a:ea typeface="ＭＳ Ｐゴシック" charset="0"/>
              </a:rPr>
              <a:t>a </a:t>
            </a:r>
            <a:r>
              <a:rPr lang="en-US" sz="2667" i="1" dirty="0">
                <a:solidFill>
                  <a:srgbClr val="000000"/>
                </a:solidFill>
                <a:latin typeface="Arial" charset="0"/>
                <a:ea typeface="ＭＳ Ｐゴシック" charset="0"/>
              </a:rPr>
              <a:t>true residual income stream that I can will to </a:t>
            </a:r>
            <a:r>
              <a:rPr lang="en-US" sz="2667" i="1" dirty="0" smtClean="0">
                <a:solidFill>
                  <a:srgbClr val="000000"/>
                </a:solidFill>
                <a:latin typeface="Arial" charset="0"/>
                <a:ea typeface="ＭＳ Ｐゴシック" charset="0"/>
              </a:rPr>
              <a:t/>
            </a:r>
            <a:br>
              <a:rPr lang="en-US" sz="2667" i="1" dirty="0" smtClean="0">
                <a:solidFill>
                  <a:srgbClr val="000000"/>
                </a:solidFill>
                <a:latin typeface="Arial" charset="0"/>
                <a:ea typeface="ＭＳ Ｐゴシック" charset="0"/>
              </a:rPr>
            </a:br>
            <a:r>
              <a:rPr lang="en-US" sz="2667" i="1" dirty="0" smtClean="0">
                <a:solidFill>
                  <a:srgbClr val="000000"/>
                </a:solidFill>
                <a:latin typeface="Arial" charset="0"/>
                <a:ea typeface="ＭＳ Ｐゴシック" charset="0"/>
              </a:rPr>
              <a:t>my </a:t>
            </a:r>
            <a:r>
              <a:rPr lang="en-US" sz="2667" i="1" dirty="0">
                <a:solidFill>
                  <a:srgbClr val="000000"/>
                </a:solidFill>
                <a:latin typeface="Arial" charset="0"/>
                <a:ea typeface="ＭＳ Ｐゴシック" charset="0"/>
              </a:rPr>
              <a:t>heirs.”  </a:t>
            </a:r>
          </a:p>
          <a:p>
            <a:pPr algn="ctr" defTabSz="609585" fontAlgn="base">
              <a:spcBef>
                <a:spcPct val="0"/>
              </a:spcBef>
              <a:spcAft>
                <a:spcPct val="0"/>
              </a:spcAft>
            </a:pPr>
            <a:endParaRPr lang="en-US" sz="2667" b="1" i="1" dirty="0">
              <a:solidFill>
                <a:srgbClr val="000000"/>
              </a:solidFill>
              <a:latin typeface="Arial" charset="0"/>
              <a:ea typeface="ＭＳ Ｐゴシック" charset="0"/>
            </a:endParaRPr>
          </a:p>
          <a:p>
            <a:pPr algn="r" defTabSz="609585" fontAlgn="base">
              <a:spcBef>
                <a:spcPct val="0"/>
              </a:spcBef>
              <a:spcAft>
                <a:spcPct val="0"/>
              </a:spcAft>
            </a:pPr>
            <a:r>
              <a:rPr lang="en-US" sz="2667" b="1" i="1" dirty="0">
                <a:solidFill>
                  <a:srgbClr val="000000"/>
                </a:solidFill>
                <a:latin typeface="Arial" charset="0"/>
                <a:ea typeface="ＭＳ Ｐゴシック" charset="0"/>
              </a:rPr>
              <a:t>Linda Masoli, Daly City, California  </a:t>
            </a:r>
          </a:p>
        </p:txBody>
      </p:sp>
      <p:sp>
        <p:nvSpPr>
          <p:cNvPr id="4" name="TextBox 3"/>
          <p:cNvSpPr txBox="1"/>
          <p:nvPr/>
        </p:nvSpPr>
        <p:spPr>
          <a:xfrm>
            <a:off x="4521201" y="6381353"/>
            <a:ext cx="5499100" cy="379656"/>
          </a:xfrm>
          <a:prstGeom prst="rect">
            <a:avLst/>
          </a:prstGeom>
          <a:noFill/>
        </p:spPr>
        <p:txBody>
          <a:bodyPr wrap="square" rtlCol="0">
            <a:spAutoFit/>
          </a:bodyPr>
          <a:lstStyle/>
          <a:p>
            <a:pPr defTabSz="609585" fontAlgn="base">
              <a:spcBef>
                <a:spcPct val="0"/>
              </a:spcBef>
              <a:spcAft>
                <a:spcPct val="0"/>
              </a:spcAft>
            </a:pPr>
            <a:r>
              <a:rPr lang="en-US" sz="1867" dirty="0">
                <a:solidFill>
                  <a:srgbClr val="818285"/>
                </a:solidFill>
                <a:latin typeface="Arial" charset="0"/>
                <a:ea typeface="ＭＳ Ｐゴシック" charset="0"/>
              </a:rPr>
              <a:t>Actual LegalShield Associate</a:t>
            </a:r>
          </a:p>
        </p:txBody>
      </p:sp>
      <p:sp>
        <p:nvSpPr>
          <p:cNvPr id="5" name="TextBox 4"/>
          <p:cNvSpPr txBox="1"/>
          <p:nvPr/>
        </p:nvSpPr>
        <p:spPr>
          <a:xfrm>
            <a:off x="1600205" y="2128834"/>
            <a:ext cx="528638" cy="503215"/>
          </a:xfrm>
          <a:prstGeom prst="rect">
            <a:avLst/>
          </a:prstGeom>
          <a:noFill/>
        </p:spPr>
        <p:txBody>
          <a:bodyPr wrap="square" rtlCol="0">
            <a:spAutoFit/>
          </a:bodyPr>
          <a:lstStyle/>
          <a:p>
            <a:r>
              <a:rPr lang="en-US" sz="2670" dirty="0">
                <a:solidFill>
                  <a:schemeClr val="accent6"/>
                </a:solidFill>
                <a:latin typeface="Arial" charset="0"/>
                <a:ea typeface="ＭＳ Ｐゴシック" charset="0"/>
                <a:cs typeface="ＭＳ Ｐゴシック" charset="0"/>
              </a:rPr>
              <a:t>“</a:t>
            </a:r>
            <a:endParaRPr lang="en-US" sz="2670" dirty="0"/>
          </a:p>
        </p:txBody>
      </p:sp>
    </p:spTree>
    <p:extLst>
      <p:ext uri="{BB962C8B-B14F-4D97-AF65-F5344CB8AC3E}">
        <p14:creationId xmlns:p14="http://schemas.microsoft.com/office/powerpoint/2010/main" val="138922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l="6043" r="10668"/>
          <a:stretch/>
        </p:blipFill>
        <p:spPr>
          <a:xfrm>
            <a:off x="1" y="604429"/>
            <a:ext cx="5384801" cy="6366195"/>
          </a:xfrm>
          <a:prstGeom prst="rect">
            <a:avLst/>
          </a:prstGeom>
        </p:spPr>
      </p:pic>
      <p:sp>
        <p:nvSpPr>
          <p:cNvPr id="7" name="Content Placeholder 1"/>
          <p:cNvSpPr>
            <a:spLocks noGrp="1"/>
          </p:cNvSpPr>
          <p:nvPr>
            <p:ph idx="1"/>
          </p:nvPr>
        </p:nvSpPr>
        <p:spPr>
          <a:xfrm>
            <a:off x="5367131" y="751432"/>
            <a:ext cx="6824870" cy="882296"/>
          </a:xfrm>
        </p:spPr>
        <p:txBody>
          <a:bodyPr/>
          <a:lstStyle/>
          <a:p>
            <a:pPr marL="0" indent="0" algn="ctr">
              <a:lnSpc>
                <a:spcPct val="100000"/>
              </a:lnSpc>
              <a:spcBef>
                <a:spcPts val="800"/>
              </a:spcBef>
              <a:buClr>
                <a:srgbClr val="E6942C"/>
              </a:buClr>
              <a:buNone/>
            </a:pPr>
            <a:r>
              <a:rPr lang="en-US" sz="4800" b="1" dirty="0" smtClean="0">
                <a:solidFill>
                  <a:srgbClr val="E2792C"/>
                </a:solidFill>
                <a:latin typeface="Arial" pitchFamily="34" charset="0"/>
                <a:cs typeface="Arial" pitchFamily="34" charset="0"/>
              </a:rPr>
              <a:t>40+ </a:t>
            </a:r>
            <a:r>
              <a:rPr lang="en-US" sz="2400" dirty="0" smtClean="0">
                <a:solidFill>
                  <a:schemeClr val="accent6"/>
                </a:solidFill>
                <a:latin typeface="Arial" pitchFamily="34" charset="0"/>
                <a:cs typeface="Arial" pitchFamily="34" charset="0"/>
              </a:rPr>
              <a:t>YEARS IN BUSINESS</a:t>
            </a:r>
          </a:p>
          <a:p>
            <a:endParaRPr lang="en-US" sz="2400" dirty="0"/>
          </a:p>
          <a:p>
            <a:endParaRPr lang="en-US" sz="2400" dirty="0"/>
          </a:p>
          <a:p>
            <a:endParaRPr lang="en-US" sz="2400" dirty="0"/>
          </a:p>
          <a:p>
            <a:endParaRPr lang="en-US" sz="2400" dirty="0"/>
          </a:p>
          <a:p>
            <a:endParaRPr lang="en-US" sz="2400" dirty="0"/>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8" name="Content Placeholder 1"/>
          <p:cNvSpPr txBox="1">
            <a:spLocks/>
          </p:cNvSpPr>
          <p:nvPr/>
        </p:nvSpPr>
        <p:spPr>
          <a:xfrm>
            <a:off x="5367131" y="6253995"/>
            <a:ext cx="6824869" cy="604005"/>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lnSpc>
                <a:spcPts val="2987"/>
              </a:lnSpc>
              <a:spcBef>
                <a:spcPts val="1067"/>
              </a:spcBef>
              <a:buNone/>
            </a:pPr>
            <a:r>
              <a:rPr lang="en-US" sz="2400" dirty="0" smtClean="0"/>
              <a:t>OVER </a:t>
            </a:r>
            <a:r>
              <a:rPr lang="en-US" sz="4800" b="1" spc="-300" dirty="0" smtClean="0">
                <a:solidFill>
                  <a:srgbClr val="E2792C"/>
                </a:solidFill>
              </a:rPr>
              <a:t>3.</a:t>
            </a:r>
            <a:r>
              <a:rPr lang="en-US" sz="4800" b="1" dirty="0" smtClean="0">
                <a:solidFill>
                  <a:srgbClr val="E2792C"/>
                </a:solidFill>
              </a:rPr>
              <a:t>7</a:t>
            </a:r>
            <a:r>
              <a:rPr lang="en-US" sz="2133" dirty="0" smtClean="0"/>
              <a:t> </a:t>
            </a:r>
            <a:r>
              <a:rPr lang="en-US" sz="2400" dirty="0" smtClean="0"/>
              <a:t>MILLION LIVES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118" y="1914896"/>
            <a:ext cx="3667804" cy="3749626"/>
          </a:xfrm>
          <a:prstGeom prst="rect">
            <a:avLst/>
          </a:prstGeom>
        </p:spPr>
      </p:pic>
    </p:spTree>
    <p:extLst>
      <p:ext uri="{BB962C8B-B14F-4D97-AF65-F5344CB8AC3E}">
        <p14:creationId xmlns:p14="http://schemas.microsoft.com/office/powerpoint/2010/main" val="221515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127000" y="6365875"/>
            <a:ext cx="787400"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733">
                <a:solidFill>
                  <a:prstClr val="white"/>
                </a:solidFill>
                <a:latin typeface="Arial"/>
              </a:rPr>
              <a:pPr algn="l" defTabSz="1741583" fontAlgn="base">
                <a:spcBef>
                  <a:spcPct val="0"/>
                </a:spcBef>
                <a:spcAft>
                  <a:spcPct val="0"/>
                </a:spcAft>
              </a:pPr>
              <a:t>30</a:t>
            </a:fld>
            <a:endParaRPr lang="en-US" sz="1733" dirty="0">
              <a:solidFill>
                <a:prstClr val="white"/>
              </a:solidFill>
              <a:latin typeface="Arial"/>
            </a:endParaRPr>
          </a:p>
        </p:txBody>
      </p:sp>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Get started today!</a:t>
            </a:r>
          </a:p>
        </p:txBody>
      </p:sp>
      <p:sp>
        <p:nvSpPr>
          <p:cNvPr id="3" name="TextBox 2"/>
          <p:cNvSpPr txBox="1"/>
          <p:nvPr/>
        </p:nvSpPr>
        <p:spPr>
          <a:xfrm>
            <a:off x="6209792" y="1754955"/>
            <a:ext cx="5624576" cy="3046988"/>
          </a:xfrm>
          <a:prstGeom prst="rect">
            <a:avLst/>
          </a:prstGeom>
          <a:noFill/>
        </p:spPr>
        <p:txBody>
          <a:bodyPr wrap="square" rtlCol="0">
            <a:spAutoFit/>
          </a:bodyPr>
          <a:lstStyle/>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Contact your </a:t>
            </a:r>
            <a:r>
              <a:rPr lang="en-US" sz="2400" dirty="0" smtClean="0">
                <a:solidFill>
                  <a:srgbClr val="000000">
                    <a:lumMod val="75000"/>
                    <a:lumOff val="25000"/>
                  </a:srgbClr>
                </a:solidFill>
                <a:latin typeface="Arial"/>
                <a:ea typeface="ＭＳ Ｐゴシック" charset="0"/>
              </a:rPr>
              <a:t>Independent LegalShield Associate,</a:t>
            </a: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endParaRPr lang="en-US" sz="2400" dirty="0">
              <a:solidFill>
                <a:srgbClr val="000000">
                  <a:lumMod val="75000"/>
                  <a:lumOff val="25000"/>
                </a:srgbClr>
              </a:solidFill>
              <a:latin typeface="Arial"/>
              <a:ea typeface="ＭＳ Ｐゴシック" charset="0"/>
            </a:endParaRP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Or, visit business.legalshield.com</a:t>
            </a: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p:txBody>
      </p:sp>
      <p:pic>
        <p:nvPicPr>
          <p:cNvPr id="7" name="Picture 6" descr="Untitled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99440"/>
            <a:ext cx="5795264" cy="6258560"/>
          </a:xfrm>
          <a:prstGeom prst="rect">
            <a:avLst/>
          </a:prstGeom>
        </p:spPr>
      </p:pic>
    </p:spTree>
    <p:extLst>
      <p:ext uri="{BB962C8B-B14F-4D97-AF65-F5344CB8AC3E}">
        <p14:creationId xmlns:p14="http://schemas.microsoft.com/office/powerpoint/2010/main" val="73027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fontScale="25000" lnSpcReduction="20000"/>
          </a:bodyPr>
          <a:lstStyle/>
          <a:p>
            <a:pPr marL="0" indent="0">
              <a:spcBef>
                <a:spcPts val="400"/>
              </a:spcBef>
              <a:buClr>
                <a:srgbClr val="E6942C"/>
              </a:buClr>
              <a:buNone/>
            </a:pPr>
            <a:r>
              <a:rPr lang="en-US" sz="8533" dirty="0">
                <a:solidFill>
                  <a:srgbClr val="D48224"/>
                </a:solidFill>
                <a:latin typeface="Arial" pitchFamily="34" charset="0"/>
                <a:cs typeface="Arial" pitchFamily="34" charset="0"/>
              </a:rPr>
              <a:t>LegalShield</a:t>
            </a:r>
          </a:p>
          <a:p>
            <a:pPr marL="0" indent="0">
              <a:lnSpc>
                <a:spcPct val="120000"/>
              </a:lnSpc>
              <a:spcBef>
                <a:spcPts val="400"/>
              </a:spcBef>
              <a:buClr>
                <a:srgbClr val="E6942C"/>
              </a:buClr>
              <a:buNone/>
            </a:pPr>
            <a:r>
              <a:rPr lang="en-US" sz="8533" dirty="0">
                <a:latin typeface="Arial" pitchFamily="34" charset="0"/>
                <a:cs typeface="Arial" pitchFamily="34" charset="0"/>
              </a:rPr>
              <a:t>The information contained in this material is for illustrative purposes only and is not a contract. It is intended to provide a general overview of the legal plan benefits, identity protection benefits and commission opportunities. Please remember that only the plan contract can give actual terms, coverage, amounts, conditions, and exclusions. Check benefit availability in your state/province.</a:t>
            </a:r>
          </a:p>
          <a:p>
            <a:pPr marL="0" indent="0">
              <a:lnSpc>
                <a:spcPct val="120000"/>
              </a:lnSpc>
              <a:spcBef>
                <a:spcPts val="1248"/>
              </a:spcBef>
              <a:buClr>
                <a:srgbClr val="E6942C"/>
              </a:buClr>
              <a:buNone/>
            </a:pPr>
            <a:r>
              <a:rPr lang="en-US" sz="6933" dirty="0">
                <a:latin typeface="Arial" pitchFamily="34" charset="0"/>
                <a:cs typeface="Arial" pitchFamily="34" charset="0"/>
              </a:rPr>
              <a:t>Marketed by Pre-Paid Legal Services, Inc. dba LegalShield or applicable subsidiary:</a:t>
            </a:r>
            <a:br>
              <a:rPr lang="en-US" sz="6933" dirty="0">
                <a:latin typeface="Arial" pitchFamily="34" charset="0"/>
                <a:cs typeface="Arial" pitchFamily="34" charset="0"/>
              </a:rPr>
            </a:br>
            <a:r>
              <a:rPr lang="en-US" sz="6933" dirty="0">
                <a:latin typeface="Arial" pitchFamily="34" charset="0"/>
                <a:cs typeface="Arial" pitchFamily="34" charset="0"/>
              </a:rPr>
              <a:t>Pre-Paid Legal Casualty</a:t>
            </a:r>
            <a:r>
              <a:rPr lang="en-US" sz="6933" baseline="30000" dirty="0">
                <a:latin typeface="Arial" pitchFamily="34" charset="0"/>
                <a:cs typeface="Arial" pitchFamily="34" charset="0"/>
              </a:rPr>
              <a:t>SM</a:t>
            </a:r>
            <a:r>
              <a:rPr lang="en-US" sz="6933" dirty="0">
                <a:latin typeface="Arial" pitchFamily="34" charset="0"/>
                <a:cs typeface="Arial" pitchFamily="34" charset="0"/>
              </a:rPr>
              <a:t>, Inc.</a:t>
            </a:r>
            <a:br>
              <a:rPr lang="en-US" sz="6933" dirty="0">
                <a:latin typeface="Arial" pitchFamily="34" charset="0"/>
                <a:cs typeface="Arial" pitchFamily="34" charset="0"/>
              </a:rPr>
            </a:br>
            <a:r>
              <a:rPr lang="en-US" sz="6933" dirty="0">
                <a:latin typeface="Arial" pitchFamily="34" charset="0"/>
                <a:cs typeface="Arial" pitchFamily="34" charset="0"/>
              </a:rPr>
              <a:t>In Florida: Pre-Paid Legal Services, Inc., of Florida</a:t>
            </a:r>
            <a:br>
              <a:rPr lang="en-US" sz="6933" dirty="0">
                <a:latin typeface="Arial" pitchFamily="34" charset="0"/>
                <a:cs typeface="Arial" pitchFamily="34" charset="0"/>
              </a:rPr>
            </a:br>
            <a:r>
              <a:rPr lang="en-US" sz="6933" dirty="0">
                <a:latin typeface="Arial" pitchFamily="34" charset="0"/>
                <a:cs typeface="Arial" pitchFamily="34" charset="0"/>
              </a:rPr>
              <a:t>In Virginia: Legal Service Plans of Virginia, Inc.</a:t>
            </a:r>
            <a:br>
              <a:rPr lang="en-US" sz="6933" dirty="0">
                <a:latin typeface="Arial" pitchFamily="34" charset="0"/>
                <a:cs typeface="Arial" pitchFamily="34" charset="0"/>
              </a:rPr>
            </a:br>
            <a:r>
              <a:rPr lang="en-US" sz="6933" dirty="0">
                <a:latin typeface="Arial" pitchFamily="34" charset="0"/>
                <a:cs typeface="Arial" pitchFamily="34" charset="0"/>
              </a:rPr>
              <a:t>Pre-Paid Legal Access, Inc.</a:t>
            </a:r>
            <a:br>
              <a:rPr lang="en-US" sz="6933" dirty="0">
                <a:latin typeface="Arial" pitchFamily="34" charset="0"/>
                <a:cs typeface="Arial" pitchFamily="34" charset="0"/>
              </a:rPr>
            </a:br>
            <a:r>
              <a:rPr lang="en-US" sz="6933" dirty="0">
                <a:latin typeface="Arial" pitchFamily="34" charset="0"/>
                <a:cs typeface="Arial" pitchFamily="34" charset="0"/>
              </a:rPr>
              <a:t>PPL Legal Care of Canada, Inc.</a:t>
            </a:r>
            <a:endParaRPr lang="en-US" sz="4533" dirty="0">
              <a:latin typeface="Arial" pitchFamily="34" charset="0"/>
              <a:cs typeface="Arial" pitchFamily="34" charset="0"/>
            </a:endParaRPr>
          </a:p>
        </p:txBody>
      </p:sp>
      <p:sp>
        <p:nvSpPr>
          <p:cNvPr id="4" name="Content Placeholder 2"/>
          <p:cNvSpPr txBox="1">
            <a:spLocks/>
          </p:cNvSpPr>
          <p:nvPr/>
        </p:nvSpPr>
        <p:spPr>
          <a:xfrm>
            <a:off x="1524001" y="6421093"/>
            <a:ext cx="3456367" cy="243575"/>
          </a:xfrm>
          <a:prstGeom prst="rect">
            <a:avLst/>
          </a:prstGeom>
        </p:spPr>
        <p:txBody>
          <a:bodyPr vert="horz" wrap="square" lIns="0" tIns="0" rIns="0" bIns="0" rtlCol="0" anchor="b" anchorCtr="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fontAlgn="base">
              <a:lnSpc>
                <a:spcPts val="2987"/>
              </a:lnSpc>
              <a:spcBef>
                <a:spcPts val="1333"/>
              </a:spcBef>
              <a:spcAft>
                <a:spcPct val="0"/>
              </a:spcAft>
              <a:buClr>
                <a:srgbClr val="E6942C"/>
              </a:buClr>
              <a:buNone/>
            </a:pPr>
            <a:r>
              <a:rPr lang="en-US" sz="1200" dirty="0">
                <a:latin typeface="Arial" pitchFamily="34" charset="0"/>
                <a:cs typeface="Arial" pitchFamily="34" charset="0"/>
              </a:rPr>
              <a:t>©2016 LegalShield, Inc.</a:t>
            </a:r>
          </a:p>
        </p:txBody>
      </p:sp>
    </p:spTree>
    <p:extLst>
      <p:ext uri="{BB962C8B-B14F-4D97-AF65-F5344CB8AC3E}">
        <p14:creationId xmlns:p14="http://schemas.microsoft.com/office/powerpoint/2010/main" val="413420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263" y="2345332"/>
            <a:ext cx="6195709" cy="2631491"/>
          </a:xfrm>
          <a:prstGeom prst="rect">
            <a:avLst/>
          </a:prstGeom>
        </p:spPr>
      </p:pic>
    </p:spTree>
    <p:extLst>
      <p:ext uri="{BB962C8B-B14F-4D97-AF65-F5344CB8AC3E}">
        <p14:creationId xmlns:p14="http://schemas.microsoft.com/office/powerpoint/2010/main" val="62331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791200" y="5373792"/>
            <a:ext cx="6131859" cy="113419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endParaRPr lang="en-US" dirty="0" smtClean="0"/>
          </a:p>
          <a:p>
            <a:pPr marL="0" indent="0" algn="ctr">
              <a:buFont typeface="Arial"/>
              <a:buNone/>
            </a:pPr>
            <a:r>
              <a:rPr lang="en-US" sz="5333" b="1" spc="-300" dirty="0" smtClean="0">
                <a:solidFill>
                  <a:srgbClr val="E2792C"/>
                </a:solidFill>
              </a:rPr>
              <a:t>1.</a:t>
            </a:r>
            <a:r>
              <a:rPr lang="en-US" sz="5333" b="1" dirty="0" smtClean="0">
                <a:solidFill>
                  <a:srgbClr val="E2792C"/>
                </a:solidFill>
              </a:rPr>
              <a:t>7</a:t>
            </a:r>
            <a:r>
              <a:rPr lang="en-US" dirty="0" smtClean="0"/>
              <a:t> MILLION LIVES</a:t>
            </a:r>
            <a:endParaRPr lang="en-US" dirty="0"/>
          </a:p>
        </p:txBody>
      </p:sp>
      <p:pic>
        <p:nvPicPr>
          <p:cNvPr id="8" name="Picture 7"/>
          <p:cNvPicPr>
            <a:picLocks noChangeAspect="1"/>
          </p:cNvPicPr>
          <p:nvPr/>
        </p:nvPicPr>
        <p:blipFill rotWithShape="1">
          <a:blip r:embed="rId3"/>
          <a:srcRect r="4185"/>
          <a:stretch/>
        </p:blipFill>
        <p:spPr>
          <a:xfrm>
            <a:off x="5783389" y="1628573"/>
            <a:ext cx="6140387" cy="3604844"/>
          </a:xfrm>
          <a:prstGeom prst="rect">
            <a:avLst/>
          </a:prstGeom>
        </p:spPr>
      </p:pic>
      <p:pic>
        <p:nvPicPr>
          <p:cNvPr id="9" name="Picture 8"/>
          <p:cNvPicPr>
            <a:picLocks noChangeAspect="1"/>
          </p:cNvPicPr>
          <p:nvPr/>
        </p:nvPicPr>
        <p:blipFill>
          <a:blip r:embed="rId4"/>
          <a:stretch>
            <a:fillRect/>
          </a:stretch>
        </p:blipFill>
        <p:spPr>
          <a:xfrm>
            <a:off x="574373" y="2611035"/>
            <a:ext cx="4521693" cy="1502253"/>
          </a:xfrm>
          <a:prstGeom prst="rect">
            <a:avLst/>
          </a:prstGeom>
        </p:spPr>
      </p:pic>
    </p:spTree>
    <p:extLst>
      <p:ext uri="{BB962C8B-B14F-4D97-AF65-F5344CB8AC3E}">
        <p14:creationId xmlns:p14="http://schemas.microsoft.com/office/powerpoint/2010/main" val="141952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Specialized focus on B2B accounts</a:t>
            </a:r>
          </a:p>
        </p:txBody>
      </p:sp>
      <p:sp>
        <p:nvSpPr>
          <p:cNvPr id="9" name="Content Placeholder 1"/>
          <p:cNvSpPr txBox="1">
            <a:spLocks/>
          </p:cNvSpPr>
          <p:nvPr/>
        </p:nvSpPr>
        <p:spPr>
          <a:xfrm>
            <a:off x="647459" y="4352891"/>
            <a:ext cx="5462547" cy="192963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70,000 Business Accounts</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Voluntary Benefit</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Small Business</a:t>
            </a:r>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10" name="Content Placeholder 1"/>
          <p:cNvSpPr txBox="1">
            <a:spLocks/>
          </p:cNvSpPr>
          <p:nvPr/>
        </p:nvSpPr>
        <p:spPr>
          <a:xfrm>
            <a:off x="6939392" y="4338604"/>
            <a:ext cx="5462547" cy="1929632"/>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Independent Sales Associates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Insurance Agencies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Benefit Brokers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sp>
        <p:nvSpPr>
          <p:cNvPr id="11" name="Right Arrow 10"/>
          <p:cNvSpPr/>
          <p:nvPr/>
        </p:nvSpPr>
        <p:spPr>
          <a:xfrm>
            <a:off x="5088703" y="4711849"/>
            <a:ext cx="1513916" cy="645459"/>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prstClr val="white"/>
              </a:solidFill>
              <a:latin typeface="Calibri"/>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698" y="1421601"/>
            <a:ext cx="6004604" cy="2550324"/>
          </a:xfrm>
          <a:prstGeom prst="rect">
            <a:avLst/>
          </a:prstGeom>
        </p:spPr>
      </p:pic>
    </p:spTree>
    <p:extLst>
      <p:ext uri="{BB962C8B-B14F-4D97-AF65-F5344CB8AC3E}">
        <p14:creationId xmlns:p14="http://schemas.microsoft.com/office/powerpoint/2010/main" val="421376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261" y="1200155"/>
            <a:ext cx="6430433" cy="112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ales-People"/>
          <p:cNvPicPr>
            <a:picLocks noChangeAspect="1"/>
          </p:cNvPicPr>
          <p:nvPr/>
        </p:nvPicPr>
        <p:blipFill>
          <a:blip r:embed="rId4"/>
          <a:stretch>
            <a:fillRect/>
          </a:stretch>
        </p:blipFill>
        <p:spPr>
          <a:xfrm>
            <a:off x="3283296" y="2604919"/>
            <a:ext cx="5625409" cy="3673736"/>
          </a:xfrm>
          <a:prstGeom prst="rect">
            <a:avLst/>
          </a:prstGeom>
        </p:spPr>
      </p:pic>
    </p:spTree>
    <p:extLst>
      <p:ext uri="{BB962C8B-B14F-4D97-AF65-F5344CB8AC3E}">
        <p14:creationId xmlns:p14="http://schemas.microsoft.com/office/powerpoint/2010/main" val="22164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defRPr/>
            </a:pPr>
            <a:r>
              <a:rPr lang="en-US" sz="1867" spc="160" dirty="0">
                <a:solidFill>
                  <a:prstClr val="white"/>
                </a:solidFill>
              </a:rPr>
              <a:t>Specialized focus on business accounts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626" y="1886849"/>
            <a:ext cx="7896112" cy="3353700"/>
          </a:xfrm>
          <a:prstGeom prst="rect">
            <a:avLst/>
          </a:prstGeom>
        </p:spPr>
      </p:pic>
    </p:spTree>
    <p:extLst>
      <p:ext uri="{BB962C8B-B14F-4D97-AF65-F5344CB8AC3E}">
        <p14:creationId xmlns:p14="http://schemas.microsoft.com/office/powerpoint/2010/main" val="27963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5334" y="594360"/>
            <a:ext cx="5691956" cy="6263639"/>
          </a:xfrm>
        </p:spPr>
        <p:txBody>
          <a:bodyPr anchor="ctr"/>
          <a:lstStyle/>
          <a:p>
            <a:pPr>
              <a:lnSpc>
                <a:spcPct val="85000"/>
              </a:lnSpc>
              <a:spcBef>
                <a:spcPts val="0"/>
              </a:spcBef>
              <a:spcAft>
                <a:spcPts val="1800"/>
              </a:spcAft>
            </a:pPr>
            <a:r>
              <a:rPr lang="en-US" dirty="0">
                <a:solidFill>
                  <a:schemeClr val="accent6"/>
                </a:solidFill>
              </a:rPr>
              <a:t>Appreciate flexibility, but can work during business </a:t>
            </a:r>
            <a:r>
              <a:rPr lang="en-US" dirty="0" smtClean="0">
                <a:solidFill>
                  <a:schemeClr val="accent6"/>
                </a:solidFill>
              </a:rPr>
              <a:t>hours</a:t>
            </a:r>
            <a:endParaRPr lang="en-US" dirty="0">
              <a:solidFill>
                <a:schemeClr val="accent6"/>
              </a:solidFill>
            </a:endParaRPr>
          </a:p>
          <a:p>
            <a:pPr>
              <a:lnSpc>
                <a:spcPct val="85000"/>
              </a:lnSpc>
              <a:spcBef>
                <a:spcPts val="0"/>
              </a:spcBef>
              <a:spcAft>
                <a:spcPts val="1800"/>
              </a:spcAft>
            </a:pPr>
            <a:r>
              <a:rPr lang="en-US" dirty="0">
                <a:solidFill>
                  <a:schemeClr val="accent6"/>
                </a:solidFill>
              </a:rPr>
              <a:t>Self </a:t>
            </a:r>
            <a:r>
              <a:rPr lang="en-US" dirty="0" smtClean="0">
                <a:solidFill>
                  <a:schemeClr val="accent6"/>
                </a:solidFill>
              </a:rPr>
              <a:t>confident</a:t>
            </a:r>
            <a:endParaRPr lang="en-US" dirty="0">
              <a:solidFill>
                <a:schemeClr val="accent6"/>
              </a:solidFill>
            </a:endParaRPr>
          </a:p>
          <a:p>
            <a:pPr>
              <a:lnSpc>
                <a:spcPct val="85000"/>
              </a:lnSpc>
              <a:spcBef>
                <a:spcPts val="0"/>
              </a:spcBef>
              <a:spcAft>
                <a:spcPts val="1800"/>
              </a:spcAft>
            </a:pPr>
            <a:r>
              <a:rPr lang="en-US" dirty="0">
                <a:solidFill>
                  <a:schemeClr val="accent6"/>
                </a:solidFill>
              </a:rPr>
              <a:t>Willing to learn the products and </a:t>
            </a:r>
            <a:r>
              <a:rPr lang="en-US" dirty="0" smtClean="0">
                <a:solidFill>
                  <a:schemeClr val="accent6"/>
                </a:solidFill>
              </a:rPr>
              <a:t>process</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Traits of commission sales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5" t="5562" r="505" b="13346"/>
          <a:stretch/>
        </p:blipFill>
        <p:spPr>
          <a:xfrm>
            <a:off x="-14288" y="607568"/>
            <a:ext cx="5600701" cy="6250432"/>
          </a:xfrm>
          <a:prstGeom prst="rect">
            <a:avLst/>
          </a:prstGeom>
        </p:spPr>
      </p:pic>
    </p:spTree>
    <p:extLst>
      <p:ext uri="{BB962C8B-B14F-4D97-AF65-F5344CB8AC3E}">
        <p14:creationId xmlns:p14="http://schemas.microsoft.com/office/powerpoint/2010/main" val="425150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1" y="605790"/>
            <a:ext cx="5861289" cy="6252210"/>
          </a:xfrm>
        </p:spPr>
        <p:txBody>
          <a:bodyPr anchor="ctr"/>
          <a:lstStyle/>
          <a:p>
            <a:pPr>
              <a:lnSpc>
                <a:spcPct val="85000"/>
              </a:lnSpc>
              <a:spcBef>
                <a:spcPts val="0"/>
              </a:spcBef>
              <a:spcAft>
                <a:spcPts val="1800"/>
              </a:spcAft>
            </a:pPr>
            <a:r>
              <a:rPr lang="en-US" dirty="0">
                <a:solidFill>
                  <a:schemeClr val="accent6"/>
                </a:solidFill>
              </a:rPr>
              <a:t>Willing to work hard to achieve a high </a:t>
            </a:r>
            <a:r>
              <a:rPr lang="en-US" dirty="0" smtClean="0">
                <a:solidFill>
                  <a:schemeClr val="accent6"/>
                </a:solidFill>
              </a:rPr>
              <a:t>income</a:t>
            </a:r>
            <a:endParaRPr lang="en-US" dirty="0">
              <a:solidFill>
                <a:schemeClr val="accent6"/>
              </a:solidFill>
            </a:endParaRPr>
          </a:p>
          <a:p>
            <a:pPr>
              <a:lnSpc>
                <a:spcPct val="85000"/>
              </a:lnSpc>
              <a:spcBef>
                <a:spcPts val="0"/>
              </a:spcBef>
              <a:spcAft>
                <a:spcPts val="1800"/>
              </a:spcAft>
            </a:pPr>
            <a:r>
              <a:rPr lang="en-US" dirty="0">
                <a:solidFill>
                  <a:schemeClr val="accent6"/>
                </a:solidFill>
              </a:rPr>
              <a:t>W</a:t>
            </a:r>
            <a:r>
              <a:rPr lang="en-US" dirty="0" smtClean="0">
                <a:solidFill>
                  <a:schemeClr val="accent6"/>
                </a:solidFill>
              </a:rPr>
              <a:t>ant </a:t>
            </a:r>
            <a:r>
              <a:rPr lang="en-US" dirty="0">
                <a:solidFill>
                  <a:schemeClr val="accent6"/>
                </a:solidFill>
              </a:rPr>
              <a:t>to manage yourself and not </a:t>
            </a:r>
            <a:r>
              <a:rPr lang="en-US" dirty="0" smtClean="0">
                <a:solidFill>
                  <a:schemeClr val="accent6"/>
                </a:solidFill>
              </a:rPr>
              <a:t>others</a:t>
            </a:r>
            <a:endParaRPr lang="en-US" dirty="0">
              <a:solidFill>
                <a:schemeClr val="accent6"/>
              </a:solidFill>
            </a:endParaRPr>
          </a:p>
          <a:p>
            <a:pPr>
              <a:lnSpc>
                <a:spcPct val="85000"/>
              </a:lnSpc>
              <a:spcBef>
                <a:spcPts val="0"/>
              </a:spcBef>
              <a:spcAft>
                <a:spcPts val="1800"/>
              </a:spcAft>
            </a:pPr>
            <a:r>
              <a:rPr lang="en-US" dirty="0">
                <a:solidFill>
                  <a:schemeClr val="accent6"/>
                </a:solidFill>
              </a:rPr>
              <a:t>Seeking commission-only products to </a:t>
            </a:r>
            <a:r>
              <a:rPr lang="en-US" dirty="0" smtClean="0">
                <a:solidFill>
                  <a:schemeClr val="accent6"/>
                </a:solidFill>
              </a:rPr>
              <a:t>sell</a:t>
            </a:r>
          </a:p>
          <a:p>
            <a:pPr>
              <a:lnSpc>
                <a:spcPct val="85000"/>
              </a:lnSpc>
              <a:spcBef>
                <a:spcPts val="0"/>
              </a:spcBef>
              <a:spcAft>
                <a:spcPts val="1800"/>
              </a:spcAft>
            </a:pPr>
            <a:r>
              <a:rPr lang="en-US" dirty="0" smtClean="0">
                <a:solidFill>
                  <a:schemeClr val="accent6"/>
                </a:solidFill>
              </a:rPr>
              <a:t>Enjoy presenting to groups of people</a:t>
            </a:r>
            <a:endParaRPr lang="en-US" dirty="0">
              <a:solidFill>
                <a:schemeClr val="accent6"/>
              </a:solidFill>
            </a:endParaRP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Traits of commission sales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5" t="5562" r="505" b="13346"/>
          <a:stretch/>
        </p:blipFill>
        <p:spPr>
          <a:xfrm>
            <a:off x="-14288" y="607568"/>
            <a:ext cx="5600701" cy="6250432"/>
          </a:xfrm>
          <a:prstGeom prst="rect">
            <a:avLst/>
          </a:prstGeom>
        </p:spPr>
      </p:pic>
    </p:spTree>
    <p:extLst>
      <p:ext uri="{BB962C8B-B14F-4D97-AF65-F5344CB8AC3E}">
        <p14:creationId xmlns:p14="http://schemas.microsoft.com/office/powerpoint/2010/main" val="175740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Custom Design">
  <a:themeElements>
    <a:clrScheme name="NewLSBrandedTh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LS Briefing">
  <a:themeElements>
    <a:clrScheme name="Custom 25">
      <a:dk1>
        <a:srgbClr val="818285"/>
      </a:dk1>
      <a:lt1>
        <a:sysClr val="window" lastClr="FFFFFF"/>
      </a:lt1>
      <a:dk2>
        <a:srgbClr val="D48224"/>
      </a:dk2>
      <a:lt2>
        <a:srgbClr val="E7E7E7"/>
      </a:lt2>
      <a:accent1>
        <a:srgbClr val="123956"/>
      </a:accent1>
      <a:accent2>
        <a:srgbClr val="D48224"/>
      </a:accent2>
      <a:accent3>
        <a:srgbClr val="5D5651"/>
      </a:accent3>
      <a:accent4>
        <a:srgbClr val="B23322"/>
      </a:accent4>
      <a:accent5>
        <a:srgbClr val="106C78"/>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rgbClr val="E4862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S Briefing">
  <a:themeElements>
    <a:clrScheme name="Custom 25">
      <a:dk1>
        <a:srgbClr val="818285"/>
      </a:dk1>
      <a:lt1>
        <a:sysClr val="window" lastClr="FFFFFF"/>
      </a:lt1>
      <a:dk2>
        <a:srgbClr val="D48224"/>
      </a:dk2>
      <a:lt2>
        <a:srgbClr val="E7E7E7"/>
      </a:lt2>
      <a:accent1>
        <a:srgbClr val="123956"/>
      </a:accent1>
      <a:accent2>
        <a:srgbClr val="D48224"/>
      </a:accent2>
      <a:accent3>
        <a:srgbClr val="5D5651"/>
      </a:accent3>
      <a:accent4>
        <a:srgbClr val="B23322"/>
      </a:accent4>
      <a:accent5>
        <a:srgbClr val="106C78"/>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rgbClr val="E4862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3285</Words>
  <Application>Microsoft Office PowerPoint</Application>
  <PresentationFormat>Widescreen</PresentationFormat>
  <Paragraphs>460</Paragraphs>
  <Slides>32</Slides>
  <Notes>32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ＭＳ Ｐゴシック</vt:lpstr>
      <vt:lpstr>Arial</vt:lpstr>
      <vt:lpstr>Arial Black</vt:lpstr>
      <vt:lpstr>Calibri</vt:lpstr>
      <vt:lpstr>Wingdings</vt:lpstr>
      <vt:lpstr>4_Custom Design</vt:lpstr>
      <vt:lpstr>1_LS Briefing</vt:lpstr>
      <vt:lpstr>LS Briefing</vt:lpstr>
      <vt:lpstr>LegalShield Business Solutions  Sales opportunity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need</vt:lpstr>
      <vt:lpstr>PowerPoint Presentation</vt:lpstr>
      <vt:lpstr>PowerPoint Presentation</vt:lpstr>
      <vt:lpstr>PowerPoint Presentation</vt:lpstr>
      <vt:lpstr>PowerPoint Presentation</vt:lpstr>
      <vt:lpstr>Residual Income—advanced commission plan</vt:lpstr>
      <vt:lpstr>PowerPoint Presentation</vt:lpstr>
      <vt:lpstr>PowerPoint Presentation</vt:lpstr>
      <vt:lpstr>PowerPoint Presentation</vt:lpstr>
      <vt:lpstr>PowerPoint Presentation</vt:lpstr>
      <vt:lpstr>Some success stories</vt:lpstr>
      <vt:lpstr>Some success stories</vt:lpstr>
      <vt:lpstr>Some success stories</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LegalShield Business Solutions  Sales opportunity Briefing</dc:title>
  <dc:creator>Theresa M. Heilmeier</dc:creator>
  <cp:lastModifiedBy>Theresa M. Heilmeier</cp:lastModifiedBy>
  <cp:revision>25</cp:revision>
  <dcterms:created xsi:type="dcterms:W3CDTF">2016-03-03T02:26:04Z</dcterms:created>
  <dcterms:modified xsi:type="dcterms:W3CDTF">2016-04-14T00:56:17Z</dcterms:modified>
</cp:coreProperties>
</file>