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83"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89011" autoAdjust="0"/>
  </p:normalViewPr>
  <p:slideViewPr>
    <p:cSldViewPr snapToGrid="0">
      <p:cViewPr varScale="1">
        <p:scale>
          <a:sx n="68" d="100"/>
          <a:sy n="68" d="100"/>
        </p:scale>
        <p:origin x="6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6E0BA-F212-467B-9C41-E40F9C6D594E}" type="datetimeFigureOut">
              <a:rPr lang="en-US" smtClean="0"/>
              <a:t>4/13/2016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5ED69-80EA-4032-A1BE-9F96A2C78950}" type="slidenum">
              <a:rPr lang="en-US" smtClean="0"/>
              <a:t>‹#›</a:t>
            </a:fld>
            <a:endParaRPr lang="en-US" dirty="0"/>
          </a:p>
        </p:txBody>
      </p:sp>
    </p:spTree>
    <p:extLst>
      <p:ext uri="{BB962C8B-B14F-4D97-AF65-F5344CB8AC3E}">
        <p14:creationId xmlns:p14="http://schemas.microsoft.com/office/powerpoint/2010/main" val="141423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8888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IDShield  gives members comprehensive monitoring of many aspects of their identity, including: Social Security number, </a:t>
            </a:r>
            <a:r>
              <a:rPr lang="en-US" sz="1200" b="0" i="0" kern="1200" dirty="0" smtClean="0">
                <a:solidFill>
                  <a:schemeClr val="tx1"/>
                </a:solidFill>
                <a:effectLst/>
                <a:latin typeface="Arial"/>
                <a:ea typeface="Arial"/>
                <a:cs typeface="Arial"/>
              </a:rPr>
              <a:t>driver’s license, passport,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credit cards, bank accounts and more.</a:t>
            </a:r>
            <a:r>
              <a:rPr lang="en-US" sz="1200" b="0" i="0" kern="1200" baseline="0" dirty="0" smtClean="0">
                <a:solidFill>
                  <a:schemeClr val="tx1"/>
                </a:solidFill>
                <a:effectLst/>
                <a:latin typeface="Arial"/>
                <a:ea typeface="Arial"/>
                <a:cs typeface="Arial"/>
              </a:rPr>
              <a:t>  Similar to our legal plan, this benefit also provides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unlimited consultation for identity theft prevention.In the event the member’s identity is compromised, </a:t>
            </a:r>
            <a:r>
              <a:rPr lang="en-US" sz="1200" b="0" i="0" kern="1200" dirty="0" smtClean="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licensed private investigator will work to uncover evidence, restore the member’s identity,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IDShield Group Plans start at $8.45 a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714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employee hiring and firing are just part of what’s covered.  This gives small businesses legal tools they need to manage their finances and employees with confidence.</a:t>
            </a:r>
          </a:p>
          <a:p>
            <a:endParaRPr lang="en-US" dirty="0" smtClean="0"/>
          </a:p>
          <a:p>
            <a:pPr marL="0" indent="0">
              <a:buFont typeface="+mj-lt"/>
              <a:buNone/>
            </a:pPr>
            <a:r>
              <a:rPr lang="en-US" dirty="0" smtClean="0"/>
              <a:t>LegalShield offers a suite of small business plans ranging from </a:t>
            </a:r>
            <a:r>
              <a:rPr lang="en-US" baseline="0" dirty="0" smtClean="0"/>
              <a:t>$39 to $149 per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606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makes us different?</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members have access to an unmatched network of dedicated law firms in 49 states and four Canadian provinces, and through our collective purchasing power, we are these law firms’ biggest client.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dedicated network of seasoned lawyers, with an average of 21 years experience, is carefully vetted and monitored to ensure quality, outstanding service is provided to our members. Our plans provide a wide spectrum of legal services to help our members traverse their legal needs, from the trivial to the traumatic.</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16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identity theft protection has a</a:t>
            </a:r>
            <a:r>
              <a:rPr lang="en-US" baseline="0" dirty="0" smtClean="0"/>
              <a:t> $5 million service guarantee—the highest guarantee available in the industry.  In addition, our identity theft services and consultations are conducted by licensed private investigators.</a:t>
            </a:r>
          </a:p>
          <a:p>
            <a:endParaRPr lang="en-US" baseline="0" dirty="0" smtClean="0"/>
          </a:p>
          <a:p>
            <a:r>
              <a:rPr lang="en-US" baseline="0" dirty="0" smtClean="0"/>
              <a:t>Our legal and identity theft services provide 24/7 emergency hotlines for covered issues.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you can Use the apps for easy access to your Provider Law Firm and Licensed private investigator!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9237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You may wonder, is there a market for</a:t>
            </a:r>
            <a:r>
              <a:rPr lang="en-US" baseline="0" dirty="0" smtClean="0"/>
              <a:t> these services?</a:t>
            </a:r>
            <a:r>
              <a:rPr lang="en-US" dirty="0" smtClean="0"/>
              <a:t>.</a:t>
            </a:r>
            <a:r>
              <a:rPr lang="en-US" baseline="0" dirty="0" smtClean="0"/>
              <a:t> </a:t>
            </a:r>
          </a:p>
          <a:p>
            <a:pPr>
              <a:spcAft>
                <a:spcPts val="600"/>
              </a:spcAft>
            </a:pPr>
            <a:endParaRPr lang="en-US" baseline="0" dirty="0" smtClean="0"/>
          </a:p>
          <a:p>
            <a:pPr>
              <a:spcAft>
                <a:spcPts val="600"/>
              </a:spcAft>
            </a:pPr>
            <a:r>
              <a:rPr lang="en-US" dirty="0" smtClean="0"/>
              <a:t>Studies show that Nearly </a:t>
            </a:r>
            <a:r>
              <a:rPr lang="en-US" dirty="0" smtClean="0">
                <a:solidFill>
                  <a:srgbClr val="E6942C"/>
                </a:solidFill>
              </a:rPr>
              <a:t>90%</a:t>
            </a:r>
            <a:r>
              <a:rPr lang="en-US" dirty="0" smtClean="0"/>
              <a:t> of Americans say they </a:t>
            </a:r>
            <a:r>
              <a:rPr lang="en-US" dirty="0" smtClean="0">
                <a:solidFill>
                  <a:srgbClr val="E6942C"/>
                </a:solidFill>
              </a:rPr>
              <a:t>do not have any form of legal insurance </a:t>
            </a:r>
            <a:r>
              <a:rPr lang="en-US" dirty="0" smtClean="0"/>
              <a:t>or legal protection service.  However, m</a:t>
            </a:r>
            <a:r>
              <a:rPr lang="en-US" baseline="0" dirty="0" smtClean="0"/>
              <a:t>ore</a:t>
            </a:r>
            <a:r>
              <a:rPr lang="en-US" dirty="0" smtClean="0"/>
              <a:t> than </a:t>
            </a:r>
            <a:r>
              <a:rPr lang="en-US" dirty="0" smtClean="0">
                <a:solidFill>
                  <a:srgbClr val="E6942C"/>
                </a:solidFill>
              </a:rPr>
              <a:t>60%</a:t>
            </a:r>
            <a:r>
              <a:rPr lang="en-US" dirty="0" smtClean="0"/>
              <a:t> reported they would be </a:t>
            </a:r>
            <a:r>
              <a:rPr lang="en-US" dirty="0" smtClean="0">
                <a:solidFill>
                  <a:srgbClr val="E6942C"/>
                </a:solidFill>
              </a:rPr>
              <a:t>interested in purchasing</a:t>
            </a:r>
            <a:r>
              <a:rPr lang="en-US" dirty="0" smtClean="0"/>
              <a:t> legal protection.</a:t>
            </a:r>
          </a:p>
          <a:p>
            <a:pPr>
              <a:spcAft>
                <a:spcPts val="600"/>
              </a:spcAft>
            </a:pPr>
            <a:endParaRPr lang="en-US" dirty="0" smtClean="0"/>
          </a:p>
          <a:p>
            <a:pPr>
              <a:spcAft>
                <a:spcPts val="600"/>
              </a:spcAft>
            </a:pPr>
            <a:r>
              <a:rPr lang="en-US" dirty="0" smtClean="0"/>
              <a:t>In addition, identity theft has topped the Federal</a:t>
            </a:r>
            <a:r>
              <a:rPr lang="en-US" baseline="0" dirty="0" smtClean="0"/>
              <a:t> Trade Commission</a:t>
            </a:r>
            <a:r>
              <a:rPr lang="en-US" dirty="0" smtClean="0"/>
              <a:t> ranking of complaints </a:t>
            </a:r>
            <a:r>
              <a:rPr lang="en-US" dirty="0" smtClean="0">
                <a:solidFill>
                  <a:srgbClr val="E6942C"/>
                </a:solidFill>
              </a:rPr>
              <a:t>for 15 years.</a:t>
            </a:r>
          </a:p>
          <a:p>
            <a:pPr>
              <a:spcAft>
                <a:spcPts val="600"/>
              </a:spcAft>
            </a:pPr>
            <a:endParaRPr lang="en-US" dirty="0" smtClean="0">
              <a:solidFill>
                <a:srgbClr val="E6942C"/>
              </a:solidFill>
            </a:endParaRPr>
          </a:p>
          <a:p>
            <a:pPr>
              <a:spcAft>
                <a:spcPts val="600"/>
              </a:spcAft>
            </a:pPr>
            <a:r>
              <a:rPr lang="en-US" dirty="0" smtClean="0">
                <a:solidFill>
                  <a:srgbClr val="E6942C"/>
                </a:solidFill>
              </a:rPr>
              <a:t>That means…</a:t>
            </a:r>
            <a:r>
              <a:rPr lang="en-US" baseline="0" dirty="0" smtClean="0">
                <a:solidFill>
                  <a:srgbClr val="E6942C"/>
                </a:solidFill>
              </a:rPr>
              <a:t> a lot of opportunity!</a:t>
            </a:r>
            <a:endParaRPr lang="en-US" dirty="0" smtClean="0">
              <a:solidFill>
                <a:srgbClr val="E6942C"/>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8599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a:t>
            </a:r>
            <a:r>
              <a:rPr lang="en-US" baseline="0" dirty="0"/>
              <a:t> in selling LegalShield through a </a:t>
            </a:r>
            <a:r>
              <a:rPr lang="en-US" baseline="0" dirty="0" smtClean="0"/>
              <a:t>broker/agent </a:t>
            </a:r>
            <a:r>
              <a:rPr lang="en-US" baseline="0" dirty="0"/>
              <a:t>contract, please note the following requirements:</a:t>
            </a:r>
          </a:p>
          <a:p>
            <a:endParaRPr lang="en-US" baseline="0" dirty="0"/>
          </a:p>
          <a:p>
            <a:r>
              <a:rPr lang="en-US" baseline="0" dirty="0"/>
              <a:t>Your organization must have producers who hold active insurance licenses and your brokerage or agency must cover at least 500 lives.  </a:t>
            </a:r>
            <a:endParaRPr lang="en-US" baseline="0" dirty="0" smtClean="0"/>
          </a:p>
          <a:p>
            <a:endParaRPr lang="en-US" baseline="0" dirty="0" smtClean="0"/>
          </a:p>
          <a:p>
            <a:r>
              <a:rPr lang="en-US" baseline="0" dirty="0" smtClean="0"/>
              <a:t>Different </a:t>
            </a:r>
            <a:r>
              <a:rPr lang="en-US" baseline="0" dirty="0"/>
              <a:t>states may require additional licensing to sell </a:t>
            </a:r>
            <a:r>
              <a:rPr lang="en-US" baseline="0" dirty="0" smtClean="0"/>
              <a:t>LegalShield.  </a:t>
            </a:r>
          </a:p>
          <a:p>
            <a:endParaRPr lang="en-US" baseline="0" dirty="0" smtClean="0"/>
          </a:p>
          <a:p>
            <a:r>
              <a:rPr lang="en-US" baseline="0" dirty="0" smtClean="0"/>
              <a:t>If </a:t>
            </a:r>
            <a:r>
              <a:rPr lang="en-US" baseline="0" dirty="0"/>
              <a:t>this is the case in your area, you will be responsible for ensuring the selling agent has the appropriate license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825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You’re probably wondering what sort of commission and bonus options are available to brokers.  There are two commission plans available to you.</a:t>
            </a:r>
          </a:p>
          <a:p>
            <a:endParaRPr lang="en-US" baseline="0" dirty="0" smtClean="0"/>
          </a:p>
          <a:p>
            <a:r>
              <a:rPr lang="en-US" baseline="0" dirty="0" smtClean="0"/>
              <a:t>The first commission option is the Level compensation plan.  Based on the number of lives within the group the broker earns a flat 16% or 12% commission for the first year and for renewals.</a:t>
            </a:r>
          </a:p>
          <a:p>
            <a:endParaRPr lang="en-US" baseline="0" dirty="0" smtClean="0"/>
          </a:p>
          <a:p>
            <a:r>
              <a:rPr lang="en-US" baseline="0" dirty="0" smtClean="0"/>
              <a:t>By reaching 1000  members and maintaining 750 active members, Agents earn up to 19.4% or 14.6% for the life of the membership. </a:t>
            </a:r>
          </a:p>
          <a:p>
            <a:endParaRPr lang="en-US" baseline="0" dirty="0" smtClean="0"/>
          </a:p>
          <a:p>
            <a:r>
              <a:rPr lang="en-US" baseline="0" dirty="0" smtClean="0"/>
              <a:t>Agents may also sell the Small Business legal plan to Businesses with 100 or fewer employees and can earn up to 14.8% commissions.  </a:t>
            </a:r>
          </a:p>
          <a:p>
            <a:endParaRPr lang="en-US" sz="1200" b="1" kern="1200" dirty="0" smtClean="0">
              <a:solidFill>
                <a:schemeClr val="tx1"/>
              </a:solidFill>
              <a:effectLst/>
              <a:latin typeface="Arial"/>
              <a:ea typeface="Arial"/>
              <a:cs typeface="Arial"/>
            </a:endParaRPr>
          </a:p>
          <a:p>
            <a:endParaRPr lang="en-US" sz="1200" b="1"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8042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0" fontAlgn="base" latinLnBrk="0" hangingPunct="0">
              <a:lnSpc>
                <a:spcPct val="100000"/>
              </a:lnSpc>
              <a:spcBef>
                <a:spcPct val="30000"/>
              </a:spcBef>
              <a:spcAft>
                <a:spcPct val="0"/>
              </a:spcAft>
              <a:buClrTx/>
              <a:buSzTx/>
              <a:buFontTx/>
              <a:buNone/>
              <a:tabLst/>
              <a:defRPr/>
            </a:pPr>
            <a:r>
              <a:rPr lang="en-US" baseline="0" dirty="0" smtClean="0"/>
              <a:t>The second option is the advanced compensation plan. Based on the number of lives in the group, commissions start at 48% or 36% for the first year, with volume bonuses that can raise the first year commission up to 66.4% or 49.8%.  Small Business plans earn from 36.8% to 50.9%.</a:t>
            </a:r>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378" rtl="0" eaLnBrk="0" fontAlgn="base" latinLnBrk="0" hangingPunct="0">
              <a:lnSpc>
                <a:spcPct val="100000"/>
              </a:lnSpc>
              <a:spcBef>
                <a:spcPct val="30000"/>
              </a:spcBef>
              <a:spcAft>
                <a:spcPct val="0"/>
              </a:spcAft>
              <a:buClrTx/>
              <a:buSzTx/>
              <a:buFontTx/>
              <a:buNone/>
              <a:tabLst/>
              <a:defRPr/>
            </a:pPr>
            <a:r>
              <a:rPr lang="en-US" baseline="0" dirty="0" smtClean="0"/>
              <a:t>This is a differential compensation plan. When you build your sales team, you earn differential commission on </a:t>
            </a:r>
            <a:r>
              <a:rPr lang="en-US" u="sng" baseline="0" dirty="0" smtClean="0"/>
              <a:t>their</a:t>
            </a:r>
            <a:r>
              <a:rPr lang="en-US" baseline="0" dirty="0" smtClean="0"/>
              <a:t> production</a:t>
            </a:r>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378" rtl="0" eaLnBrk="0" fontAlgn="base" latinLnBrk="0" hangingPunct="0">
              <a:lnSpc>
                <a:spcPct val="100000"/>
              </a:lnSpc>
              <a:spcBef>
                <a:spcPct val="30000"/>
              </a:spcBef>
              <a:spcAft>
                <a:spcPct val="0"/>
              </a:spcAft>
              <a:buClrTx/>
              <a:buSzTx/>
              <a:buFontTx/>
              <a:buNone/>
              <a:tabLst/>
              <a:defRPr/>
            </a:pPr>
            <a:endParaRPr lang="en-US" baseline="0" dirty="0" smtClean="0"/>
          </a:p>
          <a:p>
            <a:pPr defTabSz="914378" eaLnBrk="0" hangingPunct="0"/>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675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8" eaLnBrk="0" hangingPunct="0"/>
            <a:endParaRPr lang="en-US" baseline="0" dirty="0" smtClean="0"/>
          </a:p>
          <a:p>
            <a:pPr defTabSz="914378" eaLnBrk="0" hangingPunct="0"/>
            <a:r>
              <a:rPr lang="en-US" baseline="0" dirty="0" smtClean="0"/>
              <a:t>For example, if an agent on bonus tier 5</a:t>
            </a:r>
            <a:r>
              <a:rPr lang="en-US" altLang="en-US" sz="1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sells 500 LegalShield + IDShield plans at $33.90 per month to companies with under 2000 employees,</a:t>
            </a:r>
            <a:r>
              <a:rPr lang="en-US" altLang="en-US" sz="1200" baseline="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the f</a:t>
            </a:r>
            <a:r>
              <a:rPr lang="en-US" altLang="en-US" sz="1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irst year commissions would </a:t>
            </a:r>
            <a:r>
              <a:rPr lang="en-US" altLang="en-US" sz="1200" b="0" dirty="0" smtClean="0">
                <a:solidFill>
                  <a:schemeClr val="accent6"/>
                </a:solidFill>
                <a:latin typeface="Arial" panose="020B0604020202020204" pitchFamily="34" charset="0"/>
                <a:ea typeface="Calibri" panose="020F0502020204030204" pitchFamily="34" charset="0"/>
                <a:cs typeface="Arial" panose="020B0604020202020204" pitchFamily="34" charset="0"/>
              </a:rPr>
              <a:t>be $130,000.  </a:t>
            </a:r>
            <a:endParaRPr lang="en-US" altLang="en-US" sz="2000" b="0" dirty="0" smtClean="0">
              <a:solidFill>
                <a:schemeClr val="accent6"/>
              </a:solidFill>
              <a:latin typeface="Arial" panose="020B0604020202020204" pitchFamily="34" charset="0"/>
              <a:cs typeface="Arial" panose="020B0604020202020204" pitchFamily="34" charset="0"/>
            </a:endParaRPr>
          </a:p>
          <a:p>
            <a:endParaRPr lang="en-US" baseline="0" dirty="0" smtClean="0"/>
          </a:p>
          <a:p>
            <a:r>
              <a:rPr lang="en-US" baseline="0" dirty="0" smtClean="0"/>
              <a:t>For more information on all of our contracting and compensation options, please contact your LegalShield representative.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378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 from  2.3% to 21.26%</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member retention rates</a:t>
            </a:r>
            <a:r>
              <a:rPr lang="en-US" sz="1200" kern="1200" baseline="0" dirty="0" smtClean="0">
                <a:solidFill>
                  <a:schemeClr val="tx1"/>
                </a:solidFill>
                <a:effectLst/>
                <a:latin typeface="Arial"/>
                <a:cs typeface="Arial"/>
              </a:rPr>
              <a:t> a</a:t>
            </a:r>
            <a:r>
              <a:rPr lang="en-US" sz="1200" kern="1200" dirty="0" smtClean="0">
                <a:solidFill>
                  <a:schemeClr val="tx1"/>
                </a:solidFill>
                <a:effectLst/>
                <a:latin typeface="Arial"/>
                <a:ea typeface="Arial"/>
                <a:cs typeface="Arial"/>
              </a:rPr>
              <a:t>nd the commission level at the time of the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Residuals</a:t>
            </a:r>
            <a:r>
              <a:rPr lang="en-US" sz="1200" kern="1200" baseline="0" dirty="0" smtClean="0">
                <a:solidFill>
                  <a:schemeClr val="tx1"/>
                </a:solidFill>
                <a:effectLst/>
                <a:latin typeface="Arial"/>
                <a:ea typeface="Arial"/>
                <a:cs typeface="Arial"/>
              </a:rPr>
              <a:t> continue as long as the membership is active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329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2273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a:t>
            </a:r>
            <a:r>
              <a:rPr lang="en-US" baseline="0" dirty="0" smtClean="0"/>
              <a:t> </a:t>
            </a:r>
            <a:r>
              <a:rPr lang="en-US" baseline="0" dirty="0"/>
              <a:t>support our </a:t>
            </a:r>
            <a:r>
              <a:rPr lang="en-US" baseline="0" dirty="0" smtClean="0"/>
              <a:t>agent partners</a:t>
            </a:r>
            <a:r>
              <a:rPr lang="en-US" baseline="0" dirty="0"/>
              <a:t>, LegalShield has created an 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we have on-site enrollers available, electronic, paper and web enrollment options, as well as ongoing enrollment support. Including </a:t>
            </a:r>
            <a:r>
              <a:rPr lang="en-US" sz="1200" dirty="0" smtClean="0">
                <a:solidFill>
                  <a:schemeClr val="bg2">
                    <a:lumMod val="10000"/>
                  </a:schemeClr>
                </a:solidFill>
                <a:latin typeface="Arial" pitchFamily="34" charset="0"/>
                <a:cs typeface="Arial" pitchFamily="34" charset="0"/>
              </a:rPr>
              <a:t>informational web sites for clients, and electronic, paper and self-bill options</a:t>
            </a:r>
          </a:p>
          <a:p>
            <a:pPr marL="0" indent="0">
              <a:lnSpc>
                <a:spcPct val="100000"/>
              </a:lnSpc>
              <a:buClr>
                <a:srgbClr val="E6942C"/>
              </a:buClr>
              <a:buFont typeface="Arial" panose="020B0604020202020204" pitchFamily="34" charset="0"/>
              <a:buNone/>
            </a:pPr>
            <a:endParaRPr lang="en-US" sz="1200" dirty="0" smtClean="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smtClean="0">
                <a:solidFill>
                  <a:schemeClr val="bg2">
                    <a:lumMod val="10000"/>
                  </a:schemeClr>
                </a:solidFill>
                <a:latin typeface="Arial" pitchFamily="34" charset="0"/>
                <a:cs typeface="Arial" pitchFamily="34" charset="0"/>
              </a:rPr>
              <a:t>In addition, we offer product training</a:t>
            </a:r>
            <a:r>
              <a:rPr lang="en-US" sz="1200" baseline="0" dirty="0" smtClean="0">
                <a:solidFill>
                  <a:schemeClr val="bg2">
                    <a:lumMod val="10000"/>
                  </a:schemeClr>
                </a:solidFill>
                <a:latin typeface="Arial" pitchFamily="34" charset="0"/>
                <a:cs typeface="Arial" pitchFamily="34" charset="0"/>
              </a:rPr>
              <a:t> for selling both individual lives as well as voluntary benefits.</a:t>
            </a:r>
            <a:r>
              <a:rPr lang="en-US" sz="1200" dirty="0" smtClean="0">
                <a:solidFill>
                  <a:schemeClr val="bg2">
                    <a:lumMod val="10000"/>
                  </a:schemeClr>
                </a:solidFill>
                <a:latin typeface="Arial" pitchFamily="34" charset="0"/>
                <a:cs typeface="Arial" pitchFamily="34" charset="0"/>
              </a:rPr>
              <a:t> </a:t>
            </a:r>
            <a:endParaRPr lang="en-US" dirty="0" smtClean="0"/>
          </a:p>
          <a:p>
            <a:pPr marL="0" indent="0">
              <a:lnSpc>
                <a:spcPct val="100000"/>
              </a:lnSpc>
              <a:buClr>
                <a:srgbClr val="E6942C"/>
              </a:buClr>
              <a:buFont typeface="Arial" panose="020B0604020202020204" pitchFamily="34" charset="0"/>
              <a:buNone/>
            </a:pPr>
            <a:r>
              <a:rPr lang="en-US" sz="1200" baseline="0" dirty="0" smtClean="0">
                <a:solidFill>
                  <a:schemeClr val="bg2">
                    <a:lumMod val="10000"/>
                  </a:schemeClr>
                </a:solidFill>
                <a:latin typeface="Arial" pitchFamily="34"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540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a:t>
            </a:r>
            <a:r>
              <a:rPr lang="en-US" baseline="0" dirty="0"/>
              <a:t> benefits of selling LegalShield voluntary benefits?  </a:t>
            </a:r>
          </a:p>
          <a:p>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First of all, you have the satisfaction of providing industry leading products that fill an</a:t>
            </a:r>
            <a:r>
              <a:rPr lang="en-US" u="sng" baseline="0" dirty="0"/>
              <a:t> important </a:t>
            </a:r>
            <a:r>
              <a:rPr lang="en-US" baseline="0" dirty="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the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u="sng"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u="sng" baseline="0" dirty="0"/>
              <a:t>confidence</a:t>
            </a:r>
            <a:r>
              <a:rPr lang="en-US" baseline="0" dirty="0"/>
              <a:t> that those services come from an e</a:t>
            </a:r>
            <a:r>
              <a:rPr lang="en-US" dirty="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t>high customer satisfaction ratings.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0" dirty="0"/>
              <a:t>When you join LegalShield,</a:t>
            </a:r>
            <a:r>
              <a:rPr lang="en-US" b="0" baseline="0" dirty="0"/>
              <a:t> you’ll benefit from our proven onboarding system for new Agents.</a:t>
            </a:r>
            <a:endParaRPr lang="en-US" b="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a:solidFill>
                <a:schemeClr val="accent6"/>
              </a:solidFill>
              <a:latin typeface="Arial" pitchFamily="34" charset="0"/>
              <a:cs typeface="Arial" pitchFamily="34" charset="0"/>
            </a:endParaRP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a:solidFill>
                  <a:schemeClr val="accent6"/>
                </a:solidFill>
                <a:latin typeface="Arial" pitchFamily="34" charset="0"/>
                <a:cs typeface="Arial" pitchFamily="34" charset="0"/>
              </a:rPr>
              <a:t>There are generous sales commission options with attractive </a:t>
            </a:r>
            <a:r>
              <a:rPr lang="en-US" dirty="0"/>
              <a:t>residual income</a:t>
            </a:r>
            <a:r>
              <a:rPr lang="en-US" baseline="0" dirty="0"/>
              <a:t> potential,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a:t>and all with no sales quotas or territory restrictions.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9345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Aft>
                <a:spcPts val="400"/>
              </a:spcAft>
            </a:pPr>
            <a:r>
              <a:rPr lang="en-US" sz="1200" b="1" i="0" baseline="0" dirty="0">
                <a:solidFill>
                  <a:srgbClr val="FF0000"/>
                </a:solidFill>
              </a:rPr>
              <a:t>Unlike other insurance products, an Agent of Record change will not impact existing memberships. Those renewals stay with you for as long as the member is active!</a:t>
            </a:r>
          </a:p>
          <a:p>
            <a:pPr lvl="0">
              <a:lnSpc>
                <a:spcPct val="90000"/>
              </a:lnSpc>
              <a:spcAft>
                <a:spcPts val="400"/>
              </a:spcAft>
            </a:pPr>
            <a:endParaRPr lang="en-US" sz="1200" b="1" i="0" baseline="0" dirty="0">
              <a:solidFill>
                <a:srgbClr val="FF0000"/>
              </a:solidFill>
            </a:endParaRPr>
          </a:p>
          <a:p>
            <a:pPr lvl="0">
              <a:lnSpc>
                <a:spcPct val="90000"/>
              </a:lnSpc>
              <a:spcAft>
                <a:spcPts val="400"/>
              </a:spcAft>
            </a:pPr>
            <a:r>
              <a:rPr lang="en-US" sz="1200" baseline="0" dirty="0">
                <a:solidFill>
                  <a:schemeClr val="accent6">
                    <a:lumMod val="75000"/>
                    <a:lumOff val="25000"/>
                  </a:schemeClr>
                </a:solidFill>
              </a:rPr>
              <a:t>Legal and ID theft protection products are guaranteed issue,</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are easy to administer with enrollment support and flexible billing options.  </a:t>
            </a:r>
          </a:p>
          <a:p>
            <a:pPr lvl="0">
              <a:lnSpc>
                <a:spcPct val="90000"/>
              </a:lnSpc>
              <a:spcAft>
                <a:spcPts val="400"/>
              </a:spcAft>
            </a:pPr>
            <a:endParaRPr lang="en-US" sz="1200" baseline="0" dirty="0">
              <a:solidFill>
                <a:schemeClr val="accent6">
                  <a:lumMod val="75000"/>
                  <a:lumOff val="25000"/>
                </a:schemeClr>
              </a:solidFill>
            </a:endParaRPr>
          </a:p>
          <a:p>
            <a:pPr lvl="0">
              <a:lnSpc>
                <a:spcPct val="90000"/>
              </a:lnSpc>
              <a:spcAft>
                <a:spcPts val="400"/>
              </a:spcAft>
            </a:pPr>
            <a:r>
              <a:rPr lang="en-US" sz="1200" baseline="0" dirty="0">
                <a:solidFill>
                  <a:schemeClr val="accent6">
                    <a:lumMod val="75000"/>
                    <a:lumOff val="25000"/>
                  </a:schemeClr>
                </a:solidFill>
              </a:rPr>
              <a:t>Most of all, LegalShield can help you deepen your client relationships, ensuring you continue to support your customers for years to come.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6861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b="1" kern="1200" dirty="0" smtClean="0">
                <a:solidFill>
                  <a:schemeClr val="tx1"/>
                </a:solidFill>
                <a:effectLst/>
                <a:latin typeface="Arial"/>
                <a:ea typeface="Arial"/>
                <a:cs typeface="Arial"/>
              </a:rPr>
              <a:t>Someone is going to sell your clients legal and identity theft protection products.  The question is..Will it be You?</a:t>
            </a:r>
            <a:endParaRPr lang="en-US" sz="1200" kern="1200" dirty="0" smtClean="0">
              <a:solidFill>
                <a:schemeClr val="tx1"/>
              </a:solidFill>
              <a:effectLst/>
              <a:latin typeface="Arial"/>
              <a:ea typeface="Arial"/>
              <a:cs typeface="Arial"/>
            </a:endParaRP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are</a:t>
            </a:r>
            <a:r>
              <a:rPr lang="en-US" sz="1200" kern="1200" baseline="0" dirty="0" smtClean="0">
                <a:solidFill>
                  <a:schemeClr val="tx1"/>
                </a:solidFill>
                <a:effectLst/>
                <a:latin typeface="Arial"/>
                <a:ea typeface="Arial"/>
                <a:cs typeface="Arial"/>
              </a:rPr>
              <a:t> </a:t>
            </a:r>
            <a:r>
              <a:rPr lang="en-US" sz="1200" kern="1200" dirty="0" smtClean="0">
                <a:solidFill>
                  <a:schemeClr val="tx1"/>
                </a:solidFill>
                <a:effectLst/>
                <a:latin typeface="Arial"/>
                <a:ea typeface="Arial"/>
                <a:cs typeface="Arial"/>
              </a:rPr>
              <a:t>interested in adding LegalShield and IDShield to</a:t>
            </a:r>
            <a:r>
              <a:rPr lang="en-US" sz="1200" kern="1200" baseline="0" dirty="0" smtClean="0">
                <a:solidFill>
                  <a:schemeClr val="tx1"/>
                </a:solidFill>
                <a:effectLst/>
                <a:latin typeface="Arial"/>
                <a:ea typeface="Arial"/>
                <a:cs typeface="Arial"/>
              </a:rPr>
              <a:t> your portfolio,</a:t>
            </a:r>
            <a:r>
              <a:rPr lang="en-US" sz="1200" kern="1200" dirty="0" smtClean="0">
                <a:solidFill>
                  <a:schemeClr val="tx1"/>
                </a:solidFill>
                <a:effectLst/>
                <a:latin typeface="Arial"/>
                <a:ea typeface="Arial"/>
                <a:cs typeface="Arial"/>
              </a:rPr>
              <a:t>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at and we’ll contact you, 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98264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66385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5688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837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xIDShield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369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xvoluntary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xSmall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6273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522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Licensed Insurance Agent.  </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0263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LegalShield sells</a:t>
            </a:r>
            <a:r>
              <a:rPr lang="en-US" b="0" baseline="0" dirty="0" smtClean="0"/>
              <a:t> through thousands of licensed insurance agents across the US and Canada.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a:ea typeface="Arial"/>
                <a:cs typeface="Arial"/>
              </a:rPr>
              <a:t>Insurance</a:t>
            </a:r>
            <a:r>
              <a:rPr lang="en-US" sz="1200" b="0" kern="1200" baseline="0" dirty="0" smtClean="0">
                <a:solidFill>
                  <a:schemeClr val="tx1"/>
                </a:solidFill>
                <a:effectLst/>
                <a:latin typeface="Arial"/>
                <a:ea typeface="Arial"/>
                <a:cs typeface="Arial"/>
              </a:rPr>
              <a:t> </a:t>
            </a:r>
            <a:r>
              <a:rPr lang="en-US" b="0" dirty="0" smtClean="0"/>
              <a:t>Agents</a:t>
            </a:r>
            <a:r>
              <a:rPr lang="en-US" b="0" baseline="0" dirty="0" smtClean="0"/>
              <a:t> use LegalShield and IDShield to expand their product offering , helping them stay front and center with customers.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rgbClr val="FF0000"/>
                </a:solidFill>
                <a:effectLst/>
                <a:latin typeface="Arial"/>
                <a:ea typeface="Arial"/>
                <a:cs typeface="Arial"/>
              </a:rPr>
              <a:t>We recognize how important your customers are. Let us help </a:t>
            </a:r>
            <a:r>
              <a:rPr lang="en-US" sz="1200" b="0" i="1" kern="1200" dirty="0" smtClean="0">
                <a:solidFill>
                  <a:srgbClr val="FF0000"/>
                </a:solidFill>
                <a:effectLst/>
                <a:latin typeface="Arial"/>
                <a:ea typeface="Arial"/>
                <a:cs typeface="Arial"/>
              </a:rPr>
              <a:t>you</a:t>
            </a:r>
            <a:r>
              <a:rPr lang="en-US" sz="1200" b="0" kern="1200" dirty="0" smtClean="0">
                <a:solidFill>
                  <a:srgbClr val="FF0000"/>
                </a:solidFill>
                <a:effectLst/>
                <a:latin typeface="Arial"/>
                <a:ea typeface="Arial"/>
                <a:cs typeface="Arial"/>
              </a:rPr>
              <a:t> be their </a:t>
            </a:r>
            <a:r>
              <a:rPr lang="en-US" sz="1200" b="0" u="sng" kern="1200" dirty="0" smtClean="0">
                <a:solidFill>
                  <a:srgbClr val="FF0000"/>
                </a:solidFill>
                <a:effectLst/>
                <a:latin typeface="Arial"/>
                <a:ea typeface="Arial"/>
                <a:cs typeface="Arial"/>
              </a:rPr>
              <a:t>trusted </a:t>
            </a:r>
            <a:r>
              <a:rPr lang="en-US" sz="1200" b="0" kern="1200" dirty="0" smtClean="0">
                <a:solidFill>
                  <a:srgbClr val="FF0000"/>
                </a:solidFill>
                <a:effectLst/>
                <a:latin typeface="Arial"/>
                <a:ea typeface="Arial"/>
                <a:cs typeface="Arial"/>
              </a:rPr>
              <a:t>advisor by providing products</a:t>
            </a:r>
            <a:r>
              <a:rPr lang="en-US" sz="1200" b="0" kern="1200" baseline="0" dirty="0" smtClean="0">
                <a:solidFill>
                  <a:srgbClr val="FF0000"/>
                </a:solidFill>
                <a:effectLst/>
                <a:latin typeface="Arial"/>
                <a:ea typeface="Arial"/>
                <a:cs typeface="Arial"/>
              </a:rPr>
              <a:t> that protect their families and their businesses.</a:t>
            </a:r>
            <a:endParaRPr lang="en-US" sz="1200" b="0"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FF0000"/>
              </a:solidFill>
              <a:effectLst/>
              <a:latin typeface="Arial"/>
              <a:ea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513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There are many</a:t>
            </a:r>
            <a:r>
              <a:rPr lang="en-US" sz="1200" b="0" i="0" kern="1200" baseline="0" dirty="0" smtClean="0">
                <a:solidFill>
                  <a:schemeClr val="tx1"/>
                </a:solidFill>
                <a:effectLst/>
                <a:latin typeface="Arial"/>
                <a:ea typeface="Arial"/>
                <a:cs typeface="Arial"/>
              </a:rPr>
              <a:t> </a:t>
            </a:r>
            <a:r>
              <a:rPr lang="en-US" sz="1200" b="0" i="0" kern="1200" dirty="0" smtClean="0">
                <a:solidFill>
                  <a:schemeClr val="tx1"/>
                </a:solidFill>
                <a:effectLst/>
                <a:latin typeface="Arial"/>
                <a:ea typeface="Arial"/>
                <a:cs typeface="Arial"/>
              </a:rPr>
              <a:t>reasons individuals and families should use a lawyer</a:t>
            </a:r>
            <a:r>
              <a:rPr lang="en-US" sz="1200" b="0" i="0" kern="1200" baseline="0" dirty="0" smtClean="0">
                <a:solidFill>
                  <a:schemeClr val="tx1"/>
                </a:solidFill>
                <a:effectLst/>
                <a:latin typeface="Arial"/>
                <a:ea typeface="Arial"/>
                <a:cs typeface="Arial"/>
              </a:rPr>
              <a:t> in their day to day lives.</a:t>
            </a:r>
            <a:endParaRPr lang="en-US" sz="1200" b="0" i="0" kern="1200" dirty="0" smtClean="0">
              <a:solidFill>
                <a:schemeClr val="tx1"/>
              </a:solidFill>
              <a:effectLst/>
              <a:latin typeface="Arial"/>
              <a:ea typeface="Arial"/>
              <a:cs typeface="Arial"/>
            </a:endParaRPr>
          </a:p>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dirty="0" smtClean="0">
                <a:solidFill>
                  <a:schemeClr val="tx1"/>
                </a:solidFill>
                <a:effectLst/>
                <a:latin typeface="Arial"/>
                <a:ea typeface="Arial"/>
                <a:cs typeface="Arial"/>
              </a:rPr>
              <a:t>X traffic related issues</a:t>
            </a:r>
            <a:r>
              <a:rPr lang="en-US" sz="1200" b="0" i="0" kern="1200" baseline="0" dirty="0" smtClean="0">
                <a:solidFill>
                  <a:schemeClr val="tx1"/>
                </a:solidFill>
                <a:effectLst/>
                <a:latin typeface="Arial"/>
                <a:ea typeface="Arial"/>
                <a:cs typeface="Arial"/>
              </a:rPr>
              <a:t>, </a:t>
            </a:r>
          </a:p>
          <a:p>
            <a:pPr marL="0" indent="0">
              <a:buFont typeface="+mj-lt"/>
              <a:buNone/>
            </a:pPr>
            <a:r>
              <a:rPr lang="en-US" sz="1200" b="0" i="0" kern="1200" baseline="0" dirty="0" smtClean="0">
                <a:solidFill>
                  <a:schemeClr val="tx1"/>
                </a:solidFill>
                <a:effectLst/>
                <a:latin typeface="Arial"/>
                <a:ea typeface="Arial"/>
                <a:cs typeface="Arial"/>
              </a:rPr>
              <a:t>X estate planning-- including your will, living will and health care power of attorney--,  and </a:t>
            </a:r>
          </a:p>
          <a:p>
            <a:pPr marL="0" indent="0">
              <a:buFont typeface="+mj-lt"/>
              <a:buNone/>
            </a:pPr>
            <a:r>
              <a:rPr lang="en-US" sz="1200" b="0" i="0" kern="1200" baseline="0" dirty="0" smtClean="0">
                <a:solidFill>
                  <a:schemeClr val="tx1"/>
                </a:solidFill>
                <a:effectLst/>
                <a:latin typeface="Arial"/>
                <a:ea typeface="Arial"/>
                <a:cs typeface="Arial"/>
              </a:rPr>
              <a:t>X contract review.  Additionally, members can call their provider firm for </a:t>
            </a:r>
          </a:p>
          <a:p>
            <a:pPr marL="0" indent="0">
              <a:buFont typeface="+mj-lt"/>
              <a:buNone/>
            </a:pPr>
            <a:r>
              <a:rPr lang="en-US" sz="1200" b="0" i="0" kern="1200" baseline="0" dirty="0" smtClean="0">
                <a:solidFill>
                  <a:schemeClr val="tx1"/>
                </a:solidFill>
                <a:effectLst/>
                <a:latin typeface="Arial"/>
                <a:ea typeface="Arial"/>
                <a:cs typeface="Arial"/>
              </a:rPr>
              <a:t>X legal advice on an unlimited number of personal issues!</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X LegalShield group legal plans start at $15.95 per month.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2183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632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46980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9465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18908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964634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67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080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27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2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05180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24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331682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96223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441760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262503485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21828108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a:solidFill>
                  <a:srgbClr val="141313"/>
                </a:solidFill>
                <a:latin typeface="Arial"/>
                <a:cs typeface="Arial"/>
              </a:rPr>
              <a:t>USA – licensed insurance agents</a:t>
            </a:r>
          </a:p>
        </p:txBody>
      </p:sp>
    </p:spTree>
    <p:extLst>
      <p:ext uri="{BB962C8B-B14F-4D97-AF65-F5344CB8AC3E}">
        <p14:creationId xmlns:p14="http://schemas.microsoft.com/office/powerpoint/2010/main" val="23588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10</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100000"/>
              </a:lnSpc>
              <a:spcBef>
                <a:spcPts val="0"/>
              </a:spcBef>
              <a:spcAft>
                <a:spcPts val="800"/>
              </a:spcAft>
            </a:pPr>
            <a:r>
              <a:rPr lang="en-US" sz="2133" dirty="0">
                <a:solidFill>
                  <a:schemeClr val="accent6"/>
                </a:solidFill>
              </a:rPr>
              <a:t>Comprehensive identity monitoring</a:t>
            </a:r>
          </a:p>
          <a:p>
            <a:pPr>
              <a:lnSpc>
                <a:spcPct val="100000"/>
              </a:lnSpc>
              <a:spcBef>
                <a:spcPts val="0"/>
              </a:spcBef>
              <a:spcAft>
                <a:spcPts val="800"/>
              </a:spcAft>
            </a:pPr>
            <a:r>
              <a:rPr lang="en-US" sz="2133" dirty="0">
                <a:solidFill>
                  <a:schemeClr val="accent6"/>
                </a:solidFill>
              </a:rPr>
              <a:t>Credit monitoring and alerts</a:t>
            </a:r>
          </a:p>
          <a:p>
            <a:pPr>
              <a:lnSpc>
                <a:spcPct val="100000"/>
              </a:lnSpc>
              <a:spcBef>
                <a:spcPts val="0"/>
              </a:spcBef>
              <a:spcAft>
                <a:spcPts val="800"/>
              </a:spcAft>
            </a:pPr>
            <a:r>
              <a:rPr lang="en-US" sz="2133" dirty="0">
                <a:solidFill>
                  <a:schemeClr val="accent6"/>
                </a:solidFill>
              </a:rPr>
              <a:t>Identity theft prevention consultation</a:t>
            </a:r>
          </a:p>
          <a:p>
            <a:pPr>
              <a:lnSpc>
                <a:spcPct val="100000"/>
              </a:lnSpc>
              <a:spcBef>
                <a:spcPts val="0"/>
              </a:spcBef>
              <a:spcAft>
                <a:spcPts val="800"/>
              </a:spcAft>
            </a:pPr>
            <a:r>
              <a:rPr lang="en-US" sz="2133" dirty="0">
                <a:solidFill>
                  <a:schemeClr val="accent6"/>
                </a:solidFill>
              </a:rPr>
              <a:t>Licensed Private Investigators</a:t>
            </a:r>
          </a:p>
          <a:p>
            <a:pPr>
              <a:lnSpc>
                <a:spcPct val="100000"/>
              </a:lnSpc>
              <a:spcBef>
                <a:spcPts val="0"/>
              </a:spcBef>
              <a:spcAft>
                <a:spcPts val="800"/>
              </a:spcAft>
            </a:pPr>
            <a:r>
              <a:rPr lang="en-US" sz="2133"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133" b="1" i="1" dirty="0">
                <a:solidFill>
                  <a:srgbClr val="336699"/>
                </a:solidFill>
              </a:rPr>
              <a:t>Group plans start at $8.45/month</a:t>
            </a:r>
          </a:p>
        </p:txBody>
      </p:sp>
      <p:sp>
        <p:nvSpPr>
          <p:cNvPr id="9" name="Rectangle 8"/>
          <p:cNvSpPr/>
          <p:nvPr/>
        </p:nvSpPr>
        <p:spPr>
          <a:xfrm>
            <a:off x="6122558" y="6176477"/>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0"/>
          <a:stretch/>
        </p:blipFill>
        <p:spPr bwMode="auto">
          <a:xfrm>
            <a:off x="7621020" y="4980033"/>
            <a:ext cx="1977693" cy="9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idshield</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569"/>
            <a:ext cx="5787136" cy="6250431"/>
          </a:xfrm>
          <a:prstGeom prst="rect">
            <a:avLst/>
          </a:prstGeom>
        </p:spPr>
      </p:pic>
    </p:spTree>
    <p:extLst>
      <p:ext uri="{BB962C8B-B14F-4D97-AF65-F5344CB8AC3E}">
        <p14:creationId xmlns:p14="http://schemas.microsoft.com/office/powerpoint/2010/main" val="3040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11</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100000"/>
              </a:lnSpc>
              <a:spcBef>
                <a:spcPts val="0"/>
              </a:spcBef>
              <a:spcAft>
                <a:spcPts val="800"/>
              </a:spcAft>
            </a:pPr>
            <a:r>
              <a:rPr lang="en-US" sz="2133" dirty="0">
                <a:solidFill>
                  <a:schemeClr val="accent6"/>
                </a:solidFill>
              </a:rPr>
              <a:t>Consultation on day-to-day matters</a:t>
            </a:r>
          </a:p>
          <a:p>
            <a:pPr>
              <a:lnSpc>
                <a:spcPct val="100000"/>
              </a:lnSpc>
              <a:spcBef>
                <a:spcPts val="0"/>
              </a:spcBef>
              <a:spcAft>
                <a:spcPts val="800"/>
              </a:spcAft>
            </a:pPr>
            <a:r>
              <a:rPr lang="en-US" sz="2133" dirty="0">
                <a:solidFill>
                  <a:schemeClr val="accent6"/>
                </a:solidFill>
              </a:rPr>
              <a:t>Debt collection and vendor disputes</a:t>
            </a:r>
          </a:p>
          <a:p>
            <a:pPr>
              <a:lnSpc>
                <a:spcPct val="100000"/>
              </a:lnSpc>
              <a:spcBef>
                <a:spcPts val="0"/>
              </a:spcBef>
              <a:spcAft>
                <a:spcPts val="800"/>
              </a:spcAft>
            </a:pPr>
            <a:r>
              <a:rPr lang="en-US" sz="2133" dirty="0">
                <a:solidFill>
                  <a:schemeClr val="accent6"/>
                </a:solidFill>
              </a:rPr>
              <a:t>Contract </a:t>
            </a:r>
            <a:r>
              <a:rPr lang="en-US" sz="2133" dirty="0" smtClean="0">
                <a:solidFill>
                  <a:schemeClr val="accent6"/>
                </a:solidFill>
              </a:rPr>
              <a:t>Review</a:t>
            </a:r>
            <a:endParaRPr lang="en-US" sz="2133" dirty="0">
              <a:solidFill>
                <a:schemeClr val="accent6"/>
              </a:solidFill>
            </a:endParaRPr>
          </a:p>
          <a:p>
            <a:pPr>
              <a:lnSpc>
                <a:spcPct val="100000"/>
              </a:lnSpc>
              <a:spcBef>
                <a:spcPts val="0"/>
              </a:spcBef>
              <a:spcAft>
                <a:spcPts val="800"/>
              </a:spcAft>
            </a:pPr>
            <a:r>
              <a:rPr lang="en-US" sz="2133" dirty="0">
                <a:solidFill>
                  <a:schemeClr val="accent6"/>
                </a:solidFill>
              </a:rPr>
              <a:t>Worker’s compensation issues</a:t>
            </a:r>
          </a:p>
          <a:p>
            <a:pPr>
              <a:lnSpc>
                <a:spcPct val="100000"/>
              </a:lnSpc>
              <a:spcBef>
                <a:spcPts val="0"/>
              </a:spcBef>
              <a:spcAft>
                <a:spcPts val="800"/>
              </a:spcAft>
            </a:pPr>
            <a:r>
              <a:rPr lang="en-US" sz="2133" dirty="0">
                <a:solidFill>
                  <a:schemeClr val="accent6"/>
                </a:solidFill>
              </a:rPr>
              <a:t>Employee hiring and firing </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133" b="1" i="1" dirty="0">
                <a:solidFill>
                  <a:srgbClr val="336699"/>
                </a:solidFill>
              </a:rPr>
              <a:t>Starts at $39/month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www.legalshield.com/business/plans-and-pricing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Small business plans</a:t>
            </a:r>
          </a:p>
        </p:txBody>
      </p:sp>
    </p:spTree>
    <p:extLst>
      <p:ext uri="{BB962C8B-B14F-4D97-AF65-F5344CB8AC3E}">
        <p14:creationId xmlns:p14="http://schemas.microsoft.com/office/powerpoint/2010/main" val="30992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2538" y="800100"/>
            <a:ext cx="5487509" cy="5657850"/>
          </a:xfrm>
        </p:spPr>
        <p:txBody>
          <a:bodyPr anchor="ctr"/>
          <a:lstStyle/>
          <a:p>
            <a:r>
              <a:rPr lang="en-US" dirty="0" smtClean="0"/>
              <a:t>Nationwide system of dedicated law firms</a:t>
            </a:r>
          </a:p>
          <a:p>
            <a:r>
              <a:rPr lang="en-US" dirty="0" smtClean="0"/>
              <a:t>Quality Assurance</a:t>
            </a:r>
          </a:p>
          <a:p>
            <a:r>
              <a:rPr lang="en-US" dirty="0"/>
              <a:t>S</a:t>
            </a:r>
            <a:r>
              <a:rPr lang="en-US" dirty="0" smtClean="0"/>
              <a:t>ervice level monitoring of law firm performance</a:t>
            </a:r>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Tree>
    <p:extLst>
      <p:ext uri="{BB962C8B-B14F-4D97-AF65-F5344CB8AC3E}">
        <p14:creationId xmlns:p14="http://schemas.microsoft.com/office/powerpoint/2010/main" val="207076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2538" y="788670"/>
            <a:ext cx="6043321" cy="5680710"/>
          </a:xfrm>
        </p:spPr>
        <p:txBody>
          <a:bodyPr anchor="ctr"/>
          <a:lstStyle/>
          <a:p>
            <a:r>
              <a:rPr lang="en-US" dirty="0" smtClean="0"/>
              <a:t>Highest identity theft service guarantee available</a:t>
            </a:r>
          </a:p>
          <a:p>
            <a:r>
              <a:rPr lang="en-US" dirty="0" smtClean="0"/>
              <a:t>Identity theft services conducted by licensed private investigators</a:t>
            </a:r>
          </a:p>
          <a:p>
            <a:r>
              <a:rPr lang="en-US" dirty="0" smtClean="0"/>
              <a:t>24/7 emergency hotline for covered legal and ID theft issues</a:t>
            </a:r>
          </a:p>
          <a:p>
            <a:r>
              <a:rPr lang="en-US" dirty="0" smtClean="0"/>
              <a:t>Easy access via mobile app</a:t>
            </a:r>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grpSp>
        <p:nvGrpSpPr>
          <p:cNvPr id="2" name="Group 1"/>
          <p:cNvGrpSpPr/>
          <p:nvPr/>
        </p:nvGrpSpPr>
        <p:grpSpPr>
          <a:xfrm>
            <a:off x="-14343" y="708811"/>
            <a:ext cx="5367876" cy="6149189"/>
            <a:chOff x="-10758" y="531608"/>
            <a:chExt cx="4025907" cy="461189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0758" y="531608"/>
              <a:ext cx="4025907" cy="4611892"/>
            </a:xfrm>
            <a:prstGeom prst="rect">
              <a:avLst/>
            </a:prstGeom>
          </p:spPr>
        </p:pic>
        <p:grpSp>
          <p:nvGrpSpPr>
            <p:cNvPr id="7" name="Group 6"/>
            <p:cNvGrpSpPr/>
            <p:nvPr/>
          </p:nvGrpSpPr>
          <p:grpSpPr>
            <a:xfrm>
              <a:off x="1466947" y="1106129"/>
              <a:ext cx="1822784" cy="3220376"/>
              <a:chOff x="1463354" y="1108013"/>
              <a:chExt cx="1822784" cy="3220376"/>
            </a:xfrm>
          </p:grpSpPr>
          <p:pic>
            <p:nvPicPr>
              <p:cNvPr id="8" name="Picture 7" descr="iStock_000048435412_Full_L_ids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354" y="1108013"/>
                <a:ext cx="1822784" cy="3220376"/>
              </a:xfrm>
              <a:prstGeom prst="rect">
                <a:avLst/>
              </a:prstGeom>
            </p:spPr>
          </p:pic>
          <p:pic>
            <p:nvPicPr>
              <p:cNvPr id="9" name="Picture 3" descr="\\philer01\CE\loftonaa\personal\Web\MyLS Mobile App\104230 - MyLS Mobile App 2.0.0\Training Docs\iPhone 5s screens\IMG_140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90" b="6721"/>
              <a:stretch/>
            </p:blipFill>
            <p:spPr bwMode="auto">
              <a:xfrm>
                <a:off x="1464051" y="1909241"/>
                <a:ext cx="1820996" cy="222024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183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4" y="1231515"/>
            <a:ext cx="6144323" cy="4441755"/>
          </a:xfrm>
        </p:spPr>
        <p:txBody>
          <a:bodyPr/>
          <a:lstStyle/>
          <a:p>
            <a:pPr>
              <a:spcAft>
                <a:spcPts val="800"/>
              </a:spcAft>
            </a:pPr>
            <a:r>
              <a:rPr lang="en-US" dirty="0" smtClean="0"/>
              <a:t>Nearly </a:t>
            </a:r>
            <a:r>
              <a:rPr lang="en-US" dirty="0">
                <a:solidFill>
                  <a:srgbClr val="E6942C"/>
                </a:solidFill>
              </a:rPr>
              <a:t>90%</a:t>
            </a:r>
            <a:r>
              <a:rPr lang="en-US" dirty="0"/>
              <a:t> of Americans say they </a:t>
            </a:r>
            <a:r>
              <a:rPr lang="en-US" dirty="0">
                <a:solidFill>
                  <a:srgbClr val="E6942C"/>
                </a:solidFill>
              </a:rPr>
              <a:t>do not have any form of legal insurance </a:t>
            </a:r>
            <a:r>
              <a:rPr lang="en-US" dirty="0"/>
              <a:t>or legal protection </a:t>
            </a:r>
            <a:r>
              <a:rPr lang="en-US" dirty="0" smtClean="0"/>
              <a:t>service</a:t>
            </a:r>
            <a:endParaRPr lang="en-US" dirty="0"/>
          </a:p>
          <a:p>
            <a:pPr>
              <a:spcAft>
                <a:spcPts val="800"/>
              </a:spcAft>
            </a:pPr>
            <a:r>
              <a:rPr lang="en-US" dirty="0" smtClean="0"/>
              <a:t>More </a:t>
            </a:r>
            <a:r>
              <a:rPr lang="en-US" dirty="0"/>
              <a:t>than </a:t>
            </a:r>
            <a:r>
              <a:rPr lang="en-US" dirty="0">
                <a:solidFill>
                  <a:srgbClr val="E6942C"/>
                </a:solidFill>
              </a:rPr>
              <a:t>60%</a:t>
            </a:r>
            <a:r>
              <a:rPr lang="en-US" dirty="0"/>
              <a:t> reported they would be </a:t>
            </a:r>
            <a:r>
              <a:rPr lang="en-US" dirty="0">
                <a:solidFill>
                  <a:srgbClr val="E6942C"/>
                </a:solidFill>
              </a:rPr>
              <a:t>interested in purchasing</a:t>
            </a:r>
            <a:r>
              <a:rPr lang="en-US" dirty="0"/>
              <a:t> legal </a:t>
            </a:r>
            <a:r>
              <a:rPr lang="en-US" dirty="0" smtClean="0"/>
              <a:t>protection</a:t>
            </a:r>
          </a:p>
          <a:p>
            <a:pPr>
              <a:spcAft>
                <a:spcPts val="800"/>
              </a:spcAft>
            </a:pPr>
            <a:r>
              <a:rPr lang="en-US" dirty="0"/>
              <a:t>Identity theft has topped the FTC ranking of complaints </a:t>
            </a:r>
            <a:r>
              <a:rPr lang="en-US" dirty="0">
                <a:solidFill>
                  <a:srgbClr val="E6942C"/>
                </a:solidFill>
              </a:rPr>
              <a:t>for 15 years</a:t>
            </a:r>
          </a:p>
          <a:p>
            <a:pPr>
              <a:spcAft>
                <a:spcPts val="800"/>
              </a:spcAft>
            </a:pPr>
            <a:endParaRPr lang="en-US" dirty="0"/>
          </a:p>
        </p:txBody>
      </p:sp>
      <p:sp>
        <p:nvSpPr>
          <p:cNvPr id="8" name="TextBox 7"/>
          <p:cNvSpPr txBox="1"/>
          <p:nvPr/>
        </p:nvSpPr>
        <p:spPr>
          <a:xfrm>
            <a:off x="6074720" y="5982938"/>
            <a:ext cx="5814888" cy="742965"/>
          </a:xfrm>
          <a:prstGeom prst="rect">
            <a:avLst/>
          </a:prstGeom>
          <a:noFill/>
        </p:spPr>
        <p:txBody>
          <a:bodyPr wrap="square" lIns="0" tIns="0" rIns="0" bIns="0" rtlCol="0">
            <a:noAutofit/>
          </a:bodyPr>
          <a:lstStyle/>
          <a:p>
            <a:pPr defTabSz="609585" fontAlgn="base">
              <a:spcBef>
                <a:spcPct val="0"/>
              </a:spcBef>
              <a:spcAft>
                <a:spcPct val="0"/>
              </a:spcAft>
            </a:pPr>
            <a:r>
              <a:rPr lang="en-US" sz="1200" i="1" dirty="0">
                <a:solidFill>
                  <a:srgbClr val="000000"/>
                </a:solidFill>
                <a:latin typeface="Arial"/>
                <a:ea typeface="ＭＳ Ｐゴシック" charset="0"/>
                <a:cs typeface="Arial"/>
              </a:rPr>
              <a:t>Legal Source: The Legal Needs of American Families. A Research Study Conducted by Decision Analyst, Inc. Commissioned by LegalShield</a:t>
            </a:r>
          </a:p>
          <a:p>
            <a:pPr defTabSz="609585" fontAlgn="base">
              <a:spcBef>
                <a:spcPct val="0"/>
              </a:spcBef>
              <a:spcAft>
                <a:spcPct val="0"/>
              </a:spcAft>
            </a:pPr>
            <a:endParaRPr lang="en-US" sz="533" i="1" dirty="0">
              <a:solidFill>
                <a:srgbClr val="000000"/>
              </a:solidFill>
              <a:latin typeface="Arial"/>
              <a:ea typeface="ＭＳ Ｐゴシック" charset="0"/>
              <a:cs typeface="Arial"/>
            </a:endParaRPr>
          </a:p>
          <a:p>
            <a:pPr defTabSz="609585" fontAlgn="base">
              <a:spcBef>
                <a:spcPct val="0"/>
              </a:spcBef>
              <a:spcAft>
                <a:spcPct val="0"/>
              </a:spcAft>
            </a:pPr>
            <a:r>
              <a:rPr lang="en-US" sz="1200" i="1" dirty="0">
                <a:solidFill>
                  <a:srgbClr val="000000"/>
                </a:solidFill>
                <a:latin typeface="Arial"/>
                <a:ea typeface="ＭＳ Ｐゴシック" charset="0"/>
                <a:cs typeface="Arial"/>
              </a:rPr>
              <a:t>ID Theft source: </a:t>
            </a:r>
            <a:r>
              <a:rPr lang="en-US" sz="1200" i="1" dirty="0">
                <a:solidFill>
                  <a:srgbClr val="000000"/>
                </a:solidFill>
                <a:latin typeface="Arial" charset="0"/>
                <a:ea typeface="ＭＳ Ｐゴシック" charset="0"/>
              </a:rPr>
              <a:t>CNN Money. “Identity Fraud Hits New Victim Every Two Seconds.” Ellis, Blake. 2014. (http://money.cnn.com/2014/02/06/pf/identity-fraud/)</a:t>
            </a:r>
            <a:endParaRPr lang="en-US" sz="1200" i="1" dirty="0">
              <a:solidFill>
                <a:srgbClr val="000000"/>
              </a:solidFill>
              <a:latin typeface="Arial"/>
              <a:ea typeface="ＭＳ Ｐゴシック" charset="0"/>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14</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smtClean="0">
                <a:solidFill>
                  <a:schemeClr val="bg1"/>
                </a:solidFill>
              </a:rPr>
              <a:t>The need</a:t>
            </a:r>
            <a:endParaRPr lang="en-US"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Legalshield</a:t>
            </a:r>
            <a:r>
              <a:rPr lang="en-US" sz="1867" spc="160" dirty="0">
                <a:solidFill>
                  <a:prstClr val="white"/>
                </a:solidFill>
              </a:rPr>
              <a:t> broker/agent contract requirements</a:t>
            </a:r>
          </a:p>
        </p:txBody>
      </p:sp>
      <p:pic>
        <p:nvPicPr>
          <p:cNvPr id="6" name="Picture 5" descr="iStock_000026275575_XXXLarge.jpg"/>
          <p:cNvPicPr>
            <a:picLocks noChangeAspect="1"/>
          </p:cNvPicPr>
          <p:nvPr/>
        </p:nvPicPr>
        <p:blipFill rotWithShape="1">
          <a:blip r:embed="rId3">
            <a:extLst>
              <a:ext uri="{28A0092B-C50C-407E-A947-70E740481C1C}">
                <a14:useLocalDpi xmlns:a14="http://schemas.microsoft.com/office/drawing/2010/main" val="0"/>
              </a:ext>
            </a:extLst>
          </a:blip>
          <a:srcRect l="-5969" r="5969" b="25655"/>
          <a:stretch/>
        </p:blipFill>
        <p:spPr>
          <a:xfrm>
            <a:off x="-220133" y="609600"/>
            <a:ext cx="5557520" cy="6278880"/>
          </a:xfrm>
          <a:prstGeom prst="rect">
            <a:avLst/>
          </a:prstGeom>
        </p:spPr>
      </p:pic>
      <p:sp>
        <p:nvSpPr>
          <p:cNvPr id="7" name="Content Placeholder 2"/>
          <p:cNvSpPr>
            <a:spLocks noGrp="1"/>
          </p:cNvSpPr>
          <p:nvPr>
            <p:ph idx="1"/>
          </p:nvPr>
        </p:nvSpPr>
        <p:spPr>
          <a:xfrm>
            <a:off x="5713307" y="1150094"/>
            <a:ext cx="5869093" cy="5250706"/>
          </a:xfrm>
        </p:spPr>
        <p:txBody>
          <a:bodyPr/>
          <a:lstStyle/>
          <a:p>
            <a:pPr marL="301752" indent="-301752">
              <a:spcAft>
                <a:spcPts val="800"/>
              </a:spcAft>
              <a:buFont typeface="Arial" panose="020B0604020202020204" pitchFamily="34" charset="0"/>
              <a:buChar char="•"/>
            </a:pPr>
            <a:r>
              <a:rPr lang="en-US" sz="2670" dirty="0">
                <a:solidFill>
                  <a:prstClr val="black"/>
                </a:solidFill>
                <a:cs typeface="Arial"/>
              </a:rPr>
              <a:t>Agents must hold an active </a:t>
            </a:r>
            <a:r>
              <a:rPr lang="en-US" sz="2670" dirty="0" smtClean="0">
                <a:solidFill>
                  <a:prstClr val="black"/>
                </a:solidFill>
                <a:cs typeface="Arial"/>
              </a:rPr>
              <a:t>insurance </a:t>
            </a:r>
            <a:r>
              <a:rPr lang="en-US" sz="2670" dirty="0">
                <a:solidFill>
                  <a:prstClr val="black"/>
                </a:solidFill>
                <a:cs typeface="Arial"/>
              </a:rPr>
              <a:t>license </a:t>
            </a:r>
          </a:p>
          <a:p>
            <a:pPr marL="301752" indent="-301752">
              <a:spcAft>
                <a:spcPts val="800"/>
              </a:spcAft>
            </a:pPr>
            <a:r>
              <a:rPr lang="en-US" sz="2670" dirty="0">
                <a:solidFill>
                  <a:prstClr val="black"/>
                </a:solidFill>
                <a:cs typeface="Arial"/>
              </a:rPr>
              <a:t>Cover a minimum of 500 lives*</a:t>
            </a:r>
          </a:p>
          <a:p>
            <a:pPr marL="301752" indent="-301752">
              <a:spcAft>
                <a:spcPts val="800"/>
              </a:spcAft>
            </a:pPr>
            <a:r>
              <a:rPr lang="en-US" sz="2670" dirty="0">
                <a:solidFill>
                  <a:prstClr val="black"/>
                </a:solidFill>
                <a:cs typeface="Arial"/>
              </a:rPr>
              <a:t>Selling Agent must be licensed to sell LegalShield </a:t>
            </a:r>
            <a:r>
              <a:rPr lang="en-US" sz="2670" dirty="0"/>
              <a:t>in the state where the benefit or plan is sold if required</a:t>
            </a:r>
          </a:p>
          <a:p>
            <a:pPr marL="380990" indent="-380990">
              <a:buFont typeface="Arial" panose="020B0604020202020204" pitchFamily="34" charset="0"/>
              <a:buChar char="•"/>
            </a:pPr>
            <a:endParaRPr lang="en-US" sz="2400" dirty="0" smtClean="0">
              <a:solidFill>
                <a:prstClr val="black"/>
              </a:solidFill>
              <a:cs typeface="Arial"/>
            </a:endParaRPr>
          </a:p>
          <a:p>
            <a:pPr marL="380990" indent="-380990">
              <a:buFont typeface="Arial" panose="020B0604020202020204" pitchFamily="34" charset="0"/>
              <a:buChar char="•"/>
            </a:pPr>
            <a:endParaRPr lang="en-US" sz="2400" dirty="0">
              <a:solidFill>
                <a:prstClr val="black"/>
              </a:solidFill>
              <a:cs typeface="Arial"/>
            </a:endParaRPr>
          </a:p>
          <a:p>
            <a:pPr marL="380990" indent="-380990">
              <a:buFont typeface="Arial" panose="020B0604020202020204" pitchFamily="34" charset="0"/>
              <a:buChar char="•"/>
            </a:pPr>
            <a:endParaRPr lang="en-US" sz="2400" dirty="0" smtClean="0">
              <a:solidFill>
                <a:prstClr val="black"/>
              </a:solidFill>
              <a:cs typeface="Arial"/>
            </a:endParaRPr>
          </a:p>
          <a:p>
            <a:pPr marL="380990" indent="-380990">
              <a:buFont typeface="Arial" panose="020B0604020202020204" pitchFamily="34" charset="0"/>
              <a:buChar char="•"/>
            </a:pPr>
            <a:endParaRPr lang="en-US" sz="2400" dirty="0">
              <a:solidFill>
                <a:prstClr val="black"/>
              </a:solidFill>
              <a:cs typeface="Arial"/>
            </a:endParaRPr>
          </a:p>
          <a:p>
            <a:pPr marL="0" indent="0">
              <a:lnSpc>
                <a:spcPct val="100000"/>
              </a:lnSpc>
              <a:spcBef>
                <a:spcPts val="0"/>
              </a:spcBef>
              <a:buNone/>
            </a:pPr>
            <a:r>
              <a:rPr lang="en-US" sz="1600" dirty="0">
                <a:solidFill>
                  <a:prstClr val="black"/>
                </a:solidFill>
                <a:cs typeface="Arial"/>
              </a:rPr>
              <a:t>*</a:t>
            </a:r>
            <a:r>
              <a:rPr lang="en-US" sz="1600" i="1" dirty="0">
                <a:solidFill>
                  <a:prstClr val="black"/>
                </a:solidFill>
                <a:cs typeface="Arial"/>
              </a:rPr>
              <a:t>For Brokers with less than 500 lives, please see the </a:t>
            </a:r>
            <a:r>
              <a:rPr lang="en-US" sz="1600" i="1" dirty="0" smtClean="0">
                <a:solidFill>
                  <a:prstClr val="black"/>
                </a:solidFill>
                <a:cs typeface="Arial"/>
              </a:rPr>
              <a:t/>
            </a:r>
            <a:br>
              <a:rPr lang="en-US" sz="1600" i="1" dirty="0" smtClean="0">
                <a:solidFill>
                  <a:prstClr val="black"/>
                </a:solidFill>
                <a:cs typeface="Arial"/>
              </a:rPr>
            </a:br>
            <a:r>
              <a:rPr lang="en-US" sz="1600" i="1" u="sng" dirty="0" smtClean="0">
                <a:solidFill>
                  <a:schemeClr val="accent1">
                    <a:lumMod val="60000"/>
                    <a:lumOff val="40000"/>
                  </a:schemeClr>
                </a:solidFill>
                <a:cs typeface="Arial"/>
              </a:rPr>
              <a:t>Commission </a:t>
            </a:r>
            <a:r>
              <a:rPr lang="en-US" sz="1600" i="1" u="sng" dirty="0">
                <a:solidFill>
                  <a:schemeClr val="accent1">
                    <a:lumMod val="60000"/>
                    <a:lumOff val="40000"/>
                  </a:schemeClr>
                </a:solidFill>
                <a:cs typeface="Arial"/>
              </a:rPr>
              <a:t>Sales</a:t>
            </a:r>
            <a:r>
              <a:rPr lang="en-US" sz="1600" i="1" dirty="0">
                <a:solidFill>
                  <a:prstClr val="black"/>
                </a:solidFill>
                <a:cs typeface="Arial"/>
              </a:rPr>
              <a:t> compensation plan</a:t>
            </a:r>
          </a:p>
        </p:txBody>
      </p:sp>
    </p:spTree>
    <p:extLst>
      <p:ext uri="{BB962C8B-B14F-4D97-AF65-F5344CB8AC3E}">
        <p14:creationId xmlns:p14="http://schemas.microsoft.com/office/powerpoint/2010/main" val="400485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fade">
                                      <p:cBhvr>
                                        <p:cTn id="15" dur="500"/>
                                        <p:tgtEl>
                                          <p:spTgt spid="7">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Level compensation plan 16%</a:t>
            </a:r>
          </a:p>
        </p:txBody>
      </p:sp>
      <p:sp>
        <p:nvSpPr>
          <p:cNvPr id="5" name="Rectangle 2"/>
          <p:cNvSpPr>
            <a:spLocks noChangeArrowheads="1"/>
          </p:cNvSpPr>
          <p:nvPr/>
        </p:nvSpPr>
        <p:spPr bwMode="auto">
          <a:xfrm>
            <a:off x="631634" y="5650260"/>
            <a:ext cx="11325657"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pPr>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First year and renewal commissions represented.  First year commissions are paid as a percentage of the membership fee, ranging from 12% to 16%. This program provides an additional 2.6% to 3.4% bonus commission for reaching 1,000 active members and maintaining at least 750 active members at all times. In the level compensation plan, renewals are paid at the same rate as in the first year.</a:t>
            </a:r>
            <a:endParaRPr lang="en-US" altLang="en-US" sz="1333" i="1" dirty="0">
              <a:solidFill>
                <a:srgbClr val="818285"/>
              </a:solidFill>
              <a:latin typeface="Arial" panose="020B0604020202020204" pitchFamily="34" charset="0"/>
              <a:ea typeface="ＭＳ Ｐゴシック" charset="0"/>
              <a:cs typeface="Arial" panose="020B0604020202020204" pitchFamily="34" charset="0"/>
            </a:endParaRPr>
          </a:p>
          <a:p>
            <a:pPr defTabSz="1219140" eaLnBrk="0" fontAlgn="base" hangingPunct="0">
              <a:spcBef>
                <a:spcPct val="0"/>
              </a:spcBef>
              <a:spcAft>
                <a:spcPct val="0"/>
              </a:spcAft>
            </a:pPr>
            <a:r>
              <a:rPr lang="en-US" altLang="en-US" sz="1333" i="1" dirty="0">
                <a:solidFill>
                  <a:srgbClr val="000000"/>
                </a:solidFill>
                <a:latin typeface="Arial" panose="020B0604020202020204" pitchFamily="34" charset="0"/>
                <a:ea typeface="Calibri" panose="020F0502020204030204" pitchFamily="34" charset="0"/>
                <a:cs typeface="Arial" panose="020B0604020202020204" pitchFamily="34" charset="0"/>
              </a:rPr>
              <a:t>*Reach 1000 active members and maintain a minimum of 750 active members.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1648778"/>
            <a:ext cx="10058400" cy="3560445"/>
          </a:xfrm>
          <a:prstGeom prst="rect">
            <a:avLst/>
          </a:prstGeom>
        </p:spPr>
      </p:pic>
    </p:spTree>
    <p:extLst>
      <p:ext uri="{BB962C8B-B14F-4D97-AF65-F5344CB8AC3E}">
        <p14:creationId xmlns:p14="http://schemas.microsoft.com/office/powerpoint/2010/main" val="18779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Advanced compensation plan 48%</a:t>
            </a:r>
          </a:p>
        </p:txBody>
      </p:sp>
      <p:sp>
        <p:nvSpPr>
          <p:cNvPr id="7" name="Rectangle 1"/>
          <p:cNvSpPr>
            <a:spLocks noChangeArrowheads="1"/>
          </p:cNvSpPr>
          <p:nvPr/>
        </p:nvSpPr>
        <p:spPr bwMode="auto">
          <a:xfrm>
            <a:off x="646323" y="5845813"/>
            <a:ext cx="10847224" cy="94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fontAlgn="base">
              <a:spcBef>
                <a:spcPct val="0"/>
              </a:spcBef>
              <a:spcAft>
                <a:spcPct val="0"/>
              </a:spcAft>
            </a:pPr>
            <a:r>
              <a:rPr lang="en-US" altLang="en-US" sz="1333" i="1" dirty="0">
                <a:solidFill>
                  <a:srgbClr val="000000"/>
                </a:solidFill>
                <a:ea typeface="Calibri" panose="020F0502020204030204" pitchFamily="34" charset="0"/>
                <a:cs typeface="Arial" panose="020B0604020202020204" pitchFamily="34" charset="0"/>
              </a:rPr>
              <a:t>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LegalShield also provides the opportunity for the broker or agent to appoint other brokers/agents and earn production bonuses.</a:t>
            </a:r>
            <a:endParaRPr lang="en-US" altLang="en-US" sz="1333" i="1" dirty="0">
              <a:solidFill>
                <a:srgbClr val="818285"/>
              </a:solidFill>
              <a:ea typeface="ＭＳ Ｐゴシック" charset="0"/>
              <a:cs typeface="Arial" panose="020B0604020202020204" pitchFamily="34" charset="0"/>
            </a:endParaRPr>
          </a:p>
          <a:p>
            <a:pPr defTabSz="1219140" fontAlgn="base">
              <a:spcBef>
                <a:spcPct val="0"/>
              </a:spcBef>
              <a:spcAft>
                <a:spcPct val="0"/>
              </a:spcAft>
            </a:pPr>
            <a:r>
              <a:rPr lang="en-US" altLang="en-US" sz="1333" i="1" dirty="0">
                <a:solidFill>
                  <a:srgbClr val="818285"/>
                </a:solidFill>
                <a:ea typeface="Calibri" panose="020F0502020204030204" pitchFamily="34" charset="0"/>
                <a:cs typeface="Arial" panose="020B0604020202020204" pitchFamily="34" charset="0"/>
              </a:rPr>
              <a:t>Renewal commissions are variable based on overall member retention rates.</a:t>
            </a:r>
            <a:endParaRPr lang="en-US" altLang="en-US" sz="1333" i="1" dirty="0">
              <a:solidFill>
                <a:srgbClr val="818285"/>
              </a:solidFill>
              <a:ea typeface="ＭＳ Ｐゴシック"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319001"/>
            <a:ext cx="10058398" cy="42199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1319002"/>
            <a:ext cx="10058398" cy="421999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3" y="1319002"/>
            <a:ext cx="10058395" cy="421999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3" y="1319002"/>
            <a:ext cx="10058395" cy="4219996"/>
          </a:xfrm>
          <a:prstGeom prst="rect">
            <a:avLst/>
          </a:prstGeom>
        </p:spPr>
      </p:pic>
    </p:spTree>
    <p:extLst>
      <p:ext uri="{BB962C8B-B14F-4D97-AF65-F5344CB8AC3E}">
        <p14:creationId xmlns:p14="http://schemas.microsoft.com/office/powerpoint/2010/main" val="1359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Advanced compensation plan Case study</a:t>
            </a:r>
          </a:p>
        </p:txBody>
      </p:sp>
      <p:sp>
        <p:nvSpPr>
          <p:cNvPr id="7" name="Rectangle 1"/>
          <p:cNvSpPr>
            <a:spLocks noChangeArrowheads="1"/>
          </p:cNvSpPr>
          <p:nvPr/>
        </p:nvSpPr>
        <p:spPr bwMode="auto">
          <a:xfrm>
            <a:off x="646323" y="6050932"/>
            <a:ext cx="10847224" cy="53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40" fontAlgn="base">
              <a:spcBef>
                <a:spcPct val="0"/>
              </a:spcBef>
              <a:spcAft>
                <a:spcPct val="0"/>
              </a:spcAft>
            </a:pPr>
            <a:r>
              <a:rPr lang="en-US" altLang="en-US" sz="1333" i="1" dirty="0">
                <a:solidFill>
                  <a:srgbClr val="000000"/>
                </a:solidFill>
                <a:ea typeface="Calibri" panose="020F0502020204030204" pitchFamily="34" charset="0"/>
                <a:cs typeface="Arial" panose="020B0604020202020204" pitchFamily="34" charset="0"/>
              </a:rPr>
              <a:t>Illustrative example only. LegalShield gives brokers and agents the option to earn advanced commissions the </a:t>
            </a:r>
            <a:r>
              <a:rPr lang="en-US" altLang="en-US" sz="1333" b="1" i="1" dirty="0">
                <a:solidFill>
                  <a:srgbClr val="000000"/>
                </a:solidFill>
                <a:ea typeface="Calibri" panose="020F0502020204030204" pitchFamily="34" charset="0"/>
                <a:cs typeface="Arial" panose="020B0604020202020204" pitchFamily="34" charset="0"/>
              </a:rPr>
              <a:t>first year of the agreement. </a:t>
            </a:r>
            <a:r>
              <a:rPr lang="en-US" altLang="en-US" sz="1333" i="1" dirty="0">
                <a:solidFill>
                  <a:srgbClr val="000000"/>
                </a:solidFill>
                <a:ea typeface="Calibri" panose="020F0502020204030204" pitchFamily="34" charset="0"/>
                <a:cs typeface="Arial" panose="020B0604020202020204" pitchFamily="34" charset="0"/>
              </a:rPr>
              <a:t>This program provides higher first-year commissions to offset introductory costs and provide incentives for producers. </a:t>
            </a:r>
            <a:endParaRPr lang="en-US" altLang="en-US" sz="1333" i="1" dirty="0">
              <a:solidFill>
                <a:srgbClr val="818285"/>
              </a:solidFill>
              <a:ea typeface="ＭＳ Ｐゴシック" charset="0"/>
              <a:cs typeface="Arial" panose="020B0604020202020204" pitchFamily="34" charset="0"/>
            </a:endParaRPr>
          </a:p>
        </p:txBody>
      </p:sp>
      <p:sp>
        <p:nvSpPr>
          <p:cNvPr id="8" name="Rectangle 7"/>
          <p:cNvSpPr/>
          <p:nvPr/>
        </p:nvSpPr>
        <p:spPr>
          <a:xfrm>
            <a:off x="6976534" y="1497440"/>
            <a:ext cx="4792133" cy="3170291"/>
          </a:xfrm>
          <a:prstGeom prst="rect">
            <a:avLst/>
          </a:prstGeom>
        </p:spPr>
        <p:txBody>
          <a:bodyPr wrap="square">
            <a:spAutoFit/>
          </a:bodyPr>
          <a:lstStyle/>
          <a:p>
            <a:pPr defTabSz="1219140" eaLnBrk="0" fontAlgn="base" hangingPunct="0">
              <a:spcBef>
                <a:spcPct val="0"/>
              </a:spcBef>
              <a:spcAft>
                <a:spcPct val="0"/>
              </a:spcAft>
            </a:pPr>
            <a:endPar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An Agent sells </a:t>
            </a:r>
            <a:r>
              <a:rPr lang="en-US" altLang="en-US" sz="2667" dirty="0">
                <a:solidFill>
                  <a:srgbClr val="D48224"/>
                </a:solidFill>
                <a:latin typeface="Arial"/>
                <a:ea typeface="ＭＳ Ｐゴシック" charset="0"/>
              </a:rPr>
              <a:t>500</a:t>
            </a: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Legal + IDShield memberships</a:t>
            </a:r>
          </a:p>
          <a:p>
            <a:pPr defTabSz="1219140" eaLnBrk="0" fontAlgn="base" hangingPunct="0">
              <a:spcBef>
                <a:spcPct val="0"/>
              </a:spcBef>
              <a:spcAft>
                <a:spcPct val="0"/>
              </a:spcAft>
            </a:pPr>
            <a:endPar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t>
            </a:r>
            <a:r>
              <a:rPr lang="en-US" altLang="en-US" sz="2667" dirty="0">
                <a:solidFill>
                  <a:srgbClr val="D48224"/>
                </a:solidFill>
                <a:latin typeface="Arial"/>
                <a:ea typeface="ＭＳ Ｐゴシック" charset="0"/>
              </a:rPr>
              <a:t>$33.90/mth,</a:t>
            </a: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defTabSz="1219140" eaLnBrk="0" fontAlgn="base" hangingPunct="0">
              <a:spcBef>
                <a:spcPct val="0"/>
              </a:spcBef>
              <a:spcAft>
                <a:spcPct val="0"/>
              </a:spcAft>
            </a:pPr>
            <a:r>
              <a:rPr lang="en-US" alt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First year commissions would  be </a:t>
            </a:r>
            <a:r>
              <a:rPr lang="en-US" altLang="en-US" sz="2667" dirty="0">
                <a:solidFill>
                  <a:srgbClr val="D48224"/>
                </a:solidFill>
                <a:latin typeface="Arial"/>
                <a:ea typeface="ＭＳ Ｐゴシック" charset="0"/>
              </a:rPr>
              <a:t>$135,000.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8" y="1794763"/>
            <a:ext cx="5398176" cy="3166344"/>
          </a:xfrm>
          <a:prstGeom prst="rect">
            <a:avLst/>
          </a:prstGeom>
        </p:spPr>
      </p:pic>
    </p:spTree>
    <p:extLst>
      <p:ext uri="{BB962C8B-B14F-4D97-AF65-F5344CB8AC3E}">
        <p14:creationId xmlns:p14="http://schemas.microsoft.com/office/powerpoint/2010/main" val="13485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258673"/>
            <a:ext cx="6188509" cy="4621265"/>
          </a:xfrm>
        </p:spPr>
        <p:txBody>
          <a:bodyPr/>
          <a:lstStyle/>
          <a:p>
            <a:r>
              <a:rPr lang="en-US" dirty="0" smtClean="0">
                <a:solidFill>
                  <a:schemeClr val="accent6">
                    <a:lumMod val="85000"/>
                    <a:lumOff val="15000"/>
                  </a:schemeClr>
                </a:solidFill>
              </a:rPr>
              <a:t>Rates range from </a:t>
            </a:r>
            <a:r>
              <a:rPr lang="en-US" dirty="0">
                <a:solidFill>
                  <a:srgbClr val="D48224"/>
                </a:solidFill>
              </a:rPr>
              <a:t>2.3% to 21.26% </a:t>
            </a: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br>
              <a:rPr lang="en-US" dirty="0" smtClean="0">
                <a:solidFill>
                  <a:srgbClr val="E2792C"/>
                </a:solidFill>
              </a:rPr>
            </a:b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a:t>M</a:t>
            </a:r>
            <a:r>
              <a:rPr lang="en-US" dirty="0" smtClean="0"/>
              <a:t>onth after month, year after year, </a:t>
            </a:r>
            <a:br>
              <a:rPr lang="en-US" dirty="0" smtClean="0"/>
            </a:br>
            <a:r>
              <a:rPr lang="en-US" dirty="0" smtClean="0">
                <a:solidFill>
                  <a:srgbClr val="D48224"/>
                </a:solidFill>
              </a:rPr>
              <a:t>for the </a:t>
            </a:r>
            <a:r>
              <a:rPr lang="en-US" dirty="0">
                <a:solidFill>
                  <a:srgbClr val="D48224"/>
                </a:solidFill>
              </a:rPr>
              <a:t>life of the </a:t>
            </a:r>
            <a:r>
              <a:rPr lang="en-US" dirty="0" smtClean="0">
                <a:solidFill>
                  <a:srgbClr val="D48224"/>
                </a:solidFill>
              </a:rPr>
              <a:t>membership</a:t>
            </a:r>
          </a:p>
          <a:p>
            <a:r>
              <a:rPr lang="en-US" dirty="0">
                <a:solidFill>
                  <a:schemeClr val="accent6">
                    <a:lumMod val="85000"/>
                    <a:lumOff val="15000"/>
                  </a:schemeClr>
                </a:solidFill>
              </a:rPr>
              <a:t>Residual income offsets any debit balance</a:t>
            </a:r>
          </a:p>
          <a:p>
            <a:endParaRPr lang="en-US" dirty="0">
              <a:solidFill>
                <a:srgbClr val="D48224"/>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fontAlgn="base">
              <a:spcBef>
                <a:spcPct val="0"/>
              </a:spcBef>
              <a:spcAft>
                <a:spcPct val="0"/>
              </a:spcAft>
              <a:defRPr/>
            </a:pPr>
            <a:fld id="{C3059375-A0D1-3F40-87A1-9B01D3ECA101}" type="slidenum">
              <a:rPr lang="en-US" sz="2400">
                <a:solidFill>
                  <a:srgbClr val="FFFFFF"/>
                </a:solidFill>
                <a:latin typeface="Arial" charset="0"/>
                <a:ea typeface="ＭＳ Ｐゴシック" charset="0"/>
              </a:rPr>
              <a:pPr defTabSz="609570" fontAlgn="base">
                <a:spcBef>
                  <a:spcPct val="0"/>
                </a:spcBef>
                <a:spcAft>
                  <a:spcPct val="0"/>
                </a:spcAft>
                <a:defRPr/>
              </a:pPr>
              <a:t>19</a:t>
            </a:fld>
            <a:endParaRPr lang="en-US" sz="240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fontAlgn="base">
              <a:spcBef>
                <a:spcPct val="0"/>
              </a:spcBef>
              <a:spcAft>
                <a:spcPct val="0"/>
              </a:spcAft>
            </a:pPr>
            <a:r>
              <a:rPr lang="en-US" sz="1333"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818285"/>
              </a:solidFill>
              <a:latin typeface="Arial" charset="0"/>
              <a:ea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344881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15286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20</a:t>
            </a:fld>
            <a:endParaRPr lang="en-US" sz="1200" dirty="0">
              <a:solidFill>
                <a:prstClr val="white"/>
              </a:solidFill>
              <a:latin typeface="Arial"/>
              <a:cs typeface="Arial"/>
            </a:endParaRPr>
          </a:p>
        </p:txBody>
      </p:sp>
      <p:sp>
        <p:nvSpPr>
          <p:cNvPr id="5" name="Content Placeholder 4"/>
          <p:cNvSpPr>
            <a:spLocks noGrp="1"/>
          </p:cNvSpPr>
          <p:nvPr>
            <p:ph idx="1"/>
          </p:nvPr>
        </p:nvSpPr>
        <p:spPr>
          <a:xfrm>
            <a:off x="941065" y="1424698"/>
            <a:ext cx="9928696" cy="4941177"/>
          </a:xfrm>
        </p:spPr>
        <p:txBody>
          <a:bodyPr/>
          <a:lstStyle/>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Enrollment support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On-site enrollers available</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Informational web sites for clients</a:t>
            </a:r>
          </a:p>
          <a:p>
            <a:pPr marL="1112492" lvl="1" indent="-380990">
              <a:lnSpc>
                <a:spcPct val="100000"/>
              </a:lnSpc>
              <a:buClr>
                <a:srgbClr val="E6942C"/>
              </a:buClr>
              <a:buFont typeface="Wingdings" panose="05000000000000000000" pitchFamily="2" charset="2"/>
              <a:buChar char="ü"/>
            </a:pPr>
            <a:r>
              <a:rPr lang="en-US" sz="2133" dirty="0">
                <a:solidFill>
                  <a:schemeClr val="bg2">
                    <a:lumMod val="10000"/>
                  </a:schemeClr>
                </a:solidFill>
                <a:latin typeface="Arial" pitchFamily="34" charset="0"/>
                <a:cs typeface="Arial" pitchFamily="34" charset="0"/>
              </a:rPr>
              <a:t>Electronic, paper and self-bill options</a:t>
            </a:r>
          </a:p>
          <a:p>
            <a:pPr marL="380990" indent="-380990">
              <a:lnSpc>
                <a:spcPct val="100000"/>
              </a:lnSpc>
              <a:buClr>
                <a:srgbClr val="E6942C"/>
              </a:buClr>
              <a:buFont typeface="Arial" panose="020B0604020202020204" pitchFamily="34" charset="0"/>
              <a:buChar char="•"/>
            </a:pPr>
            <a:r>
              <a:rPr lang="en-US" sz="2400" dirty="0">
                <a:solidFill>
                  <a:schemeClr val="bg2">
                    <a:lumMod val="10000"/>
                  </a:schemeClr>
                </a:solidFill>
                <a:latin typeface="Arial" pitchFamily="34" charset="0"/>
                <a:cs typeface="Arial" pitchFamily="34" charset="0"/>
              </a:rPr>
              <a:t>Agent product training </a:t>
            </a:r>
          </a:p>
          <a:p>
            <a:pPr marL="380990" indent="-380990">
              <a:lnSpc>
                <a:spcPct val="100000"/>
              </a:lnSpc>
              <a:buClr>
                <a:srgbClr val="E6942C"/>
              </a:buClr>
              <a:buFont typeface="Arial" panose="020B0604020202020204" pitchFamily="34" charset="0"/>
              <a:buChar char="•"/>
            </a:pPr>
            <a:endParaRPr lang="en-US" sz="2400" dirty="0">
              <a:solidFill>
                <a:schemeClr val="bg2">
                  <a:lumMod val="10000"/>
                </a:schemeClr>
              </a:solidFill>
              <a:latin typeface="Arial" pitchFamily="34" charset="0"/>
              <a:cs typeface="Arial" pitchFamily="34" charset="0"/>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20</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agent support</a:t>
            </a:r>
          </a:p>
        </p:txBody>
      </p:sp>
    </p:spTree>
    <p:extLst>
      <p:ext uri="{BB962C8B-B14F-4D97-AF65-F5344CB8AC3E}">
        <p14:creationId xmlns:p14="http://schemas.microsoft.com/office/powerpoint/2010/main" val="21010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7" name="Content Placeholder 2"/>
          <p:cNvSpPr txBox="1">
            <a:spLocks/>
          </p:cNvSpPr>
          <p:nvPr/>
        </p:nvSpPr>
        <p:spPr>
          <a:xfrm>
            <a:off x="270935" y="612844"/>
            <a:ext cx="6519333" cy="5904688"/>
          </a:xfrm>
          <a:prstGeom prst="rect">
            <a:avLst/>
          </a:prstGeom>
        </p:spPr>
        <p:txBody>
          <a:bodyPr vert="horz" wrap="square" lIns="0" tIns="0" rIns="0" bIns="0" rtlCol="0" anchor="ctr" anchorCtr="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800"/>
              </a:spcBef>
              <a:spcAft>
                <a:spcPts val="1200"/>
              </a:spcAft>
              <a:buClr>
                <a:srgbClr val="E6942C"/>
              </a:buClr>
            </a:pPr>
            <a:r>
              <a:rPr lang="en-US" dirty="0" smtClean="0"/>
              <a:t>Industry-leading products</a:t>
            </a:r>
          </a:p>
          <a:p>
            <a:pPr>
              <a:lnSpc>
                <a:spcPct val="85000"/>
              </a:lnSpc>
              <a:spcBef>
                <a:spcPts val="800"/>
              </a:spcBef>
              <a:spcAft>
                <a:spcPts val="1200"/>
              </a:spcAft>
              <a:buClr>
                <a:srgbClr val="E6942C"/>
              </a:buClr>
            </a:pPr>
            <a:r>
              <a:rPr lang="en-US" dirty="0" smtClean="0"/>
              <a:t>Established company </a:t>
            </a:r>
          </a:p>
          <a:p>
            <a:pPr>
              <a:lnSpc>
                <a:spcPct val="85000"/>
              </a:lnSpc>
              <a:spcBef>
                <a:spcPts val="800"/>
              </a:spcBef>
              <a:spcAft>
                <a:spcPts val="1200"/>
              </a:spcAft>
              <a:buClr>
                <a:srgbClr val="E6942C"/>
              </a:buClr>
            </a:pPr>
            <a:r>
              <a:rPr lang="en-US" dirty="0" smtClean="0"/>
              <a:t>High customer satisfaction ratings</a:t>
            </a:r>
          </a:p>
          <a:p>
            <a:pPr>
              <a:lnSpc>
                <a:spcPct val="85000"/>
              </a:lnSpc>
              <a:spcBef>
                <a:spcPts val="800"/>
              </a:spcBef>
              <a:spcAft>
                <a:spcPts val="1200"/>
              </a:spcAft>
              <a:buClr>
                <a:srgbClr val="E6942C"/>
              </a:buClr>
            </a:pPr>
            <a:r>
              <a:rPr lang="en-US" dirty="0" smtClean="0"/>
              <a:t>Comprehensive onboarding for </a:t>
            </a:r>
            <a:br>
              <a:rPr lang="en-US" dirty="0" smtClean="0"/>
            </a:br>
            <a:r>
              <a:rPr lang="en-US" dirty="0" smtClean="0"/>
              <a:t>new agents</a:t>
            </a:r>
          </a:p>
          <a:p>
            <a:pPr>
              <a:lnSpc>
                <a:spcPct val="85000"/>
              </a:lnSpc>
              <a:spcAft>
                <a:spcPts val="1200"/>
              </a:spcAft>
            </a:pPr>
            <a:r>
              <a:rPr lang="en-US" dirty="0" smtClean="0">
                <a:solidFill>
                  <a:schemeClr val="accent6">
                    <a:lumMod val="75000"/>
                    <a:lumOff val="25000"/>
                  </a:schemeClr>
                </a:solidFill>
              </a:rPr>
              <a:t>Generous compensation plans</a:t>
            </a:r>
            <a:endParaRPr lang="en-US" dirty="0" smtClean="0"/>
          </a:p>
          <a:p>
            <a:pPr>
              <a:lnSpc>
                <a:spcPct val="85000"/>
              </a:lnSpc>
              <a:spcAft>
                <a:spcPts val="1200"/>
              </a:spcAft>
            </a:pPr>
            <a:r>
              <a:rPr lang="en-US" dirty="0" smtClean="0"/>
              <a:t>No sales quotas or territory restrictions</a:t>
            </a:r>
            <a:endParaRPr lang="en-US" dirty="0"/>
          </a:p>
        </p:txBody>
      </p:sp>
    </p:spTree>
    <p:extLst>
      <p:ext uri="{BB962C8B-B14F-4D97-AF65-F5344CB8AC3E}">
        <p14:creationId xmlns:p14="http://schemas.microsoft.com/office/powerpoint/2010/main" val="36935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schemeClr val="bg1"/>
                </a:solidFill>
              </a:rPr>
              <a:t>Why offer legalshield?</a:t>
            </a:r>
          </a:p>
        </p:txBody>
      </p:sp>
      <p:pic>
        <p:nvPicPr>
          <p:cNvPr id="6" name="Picture 5" descr="iStock_000053157272_XXXLarge.jpg"/>
          <p:cNvPicPr>
            <a:picLocks noChangeAspect="1"/>
          </p:cNvPicPr>
          <p:nvPr/>
        </p:nvPicPr>
        <p:blipFill rotWithShape="1">
          <a:blip r:embed="rId3">
            <a:extLst>
              <a:ext uri="{28A0092B-C50C-407E-A947-70E740481C1C}">
                <a14:useLocalDpi xmlns:a14="http://schemas.microsoft.com/office/drawing/2010/main" val="0"/>
              </a:ext>
            </a:extLst>
          </a:blip>
          <a:srcRect l="17286" t="11407" r="6158" b="10824"/>
          <a:stretch/>
        </p:blipFill>
        <p:spPr>
          <a:xfrm>
            <a:off x="6990081" y="609600"/>
            <a:ext cx="5201919" cy="6299200"/>
          </a:xfrm>
          <a:prstGeom prst="rect">
            <a:avLst/>
          </a:prstGeom>
        </p:spPr>
      </p:pic>
      <p:sp>
        <p:nvSpPr>
          <p:cNvPr id="8" name="Content Placeholder 6"/>
          <p:cNvSpPr txBox="1">
            <a:spLocks/>
          </p:cNvSpPr>
          <p:nvPr/>
        </p:nvSpPr>
        <p:spPr>
          <a:xfrm>
            <a:off x="530482" y="612843"/>
            <a:ext cx="5810357" cy="5846323"/>
          </a:xfrm>
          <a:prstGeom prst="rect">
            <a:avLst/>
          </a:prstGeom>
        </p:spPr>
        <p:txBody>
          <a:bodyPr vert="horz" wrap="square" lIns="0" tIns="0" rIns="0" bIns="0" rtlCol="0" anchor="ctr"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0"/>
              </a:spcBef>
              <a:spcAft>
                <a:spcPts val="1200"/>
              </a:spcAft>
            </a:pPr>
            <a:r>
              <a:rPr lang="en-US" sz="2800" dirty="0" smtClean="0">
                <a:solidFill>
                  <a:srgbClr val="D48224"/>
                </a:solidFill>
              </a:rPr>
              <a:t>AOR changes do not impact renewal commission on existing memberships</a:t>
            </a:r>
            <a:endParaRPr lang="en-US" sz="2670" dirty="0" smtClean="0">
              <a:solidFill>
                <a:schemeClr val="accent6">
                  <a:lumMod val="75000"/>
                  <a:lumOff val="25000"/>
                </a:schemeClr>
              </a:solidFill>
            </a:endParaRPr>
          </a:p>
          <a:p>
            <a:pPr>
              <a:lnSpc>
                <a:spcPct val="85000"/>
              </a:lnSpc>
              <a:spcBef>
                <a:spcPts val="0"/>
              </a:spcBef>
              <a:spcAft>
                <a:spcPts val="1200"/>
              </a:spcAft>
            </a:pPr>
            <a:r>
              <a:rPr lang="en-US" sz="2670" dirty="0" smtClean="0">
                <a:solidFill>
                  <a:schemeClr val="accent6">
                    <a:lumMod val="75000"/>
                    <a:lumOff val="25000"/>
                  </a:schemeClr>
                </a:solidFill>
              </a:rPr>
              <a:t>Guaranteed issue</a:t>
            </a:r>
          </a:p>
          <a:p>
            <a:pPr>
              <a:lnSpc>
                <a:spcPct val="85000"/>
              </a:lnSpc>
              <a:spcBef>
                <a:spcPts val="0"/>
              </a:spcBef>
              <a:spcAft>
                <a:spcPts val="1200"/>
              </a:spcAft>
            </a:pPr>
            <a:r>
              <a:rPr lang="en-US" sz="2670" dirty="0" smtClean="0">
                <a:solidFill>
                  <a:schemeClr val="accent6">
                    <a:lumMod val="75000"/>
                    <a:lumOff val="25000"/>
                  </a:schemeClr>
                </a:solidFill>
              </a:rPr>
              <a:t>Simple administration</a:t>
            </a:r>
          </a:p>
          <a:p>
            <a:pPr>
              <a:lnSpc>
                <a:spcPct val="85000"/>
              </a:lnSpc>
              <a:spcBef>
                <a:spcPts val="0"/>
              </a:spcBef>
              <a:spcAft>
                <a:spcPts val="1200"/>
              </a:spcAft>
            </a:pPr>
            <a:r>
              <a:rPr lang="en-US" sz="2670" dirty="0" smtClean="0">
                <a:solidFill>
                  <a:schemeClr val="accent6">
                    <a:lumMod val="75000"/>
                    <a:lumOff val="25000"/>
                  </a:schemeClr>
                </a:solidFill>
              </a:rPr>
              <a:t>Deepen client relationships</a:t>
            </a:r>
          </a:p>
        </p:txBody>
      </p:sp>
    </p:spTree>
    <p:extLst>
      <p:ext uri="{BB962C8B-B14F-4D97-AF65-F5344CB8AC3E}">
        <p14:creationId xmlns:p14="http://schemas.microsoft.com/office/powerpoint/2010/main" val="26015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23</a:t>
            </a:fld>
            <a:endParaRPr lang="en-US" sz="1733" dirty="0">
              <a:solidFill>
                <a:prstClr val="white"/>
              </a:solidFill>
              <a:latin typeface="Arial"/>
            </a:endParaRPr>
          </a:p>
        </p:txBody>
      </p:sp>
      <p:pic>
        <p:nvPicPr>
          <p:cNvPr id="2" name="Picture 1" descr="image_half_3exe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7568"/>
            <a:ext cx="5787136" cy="6250432"/>
          </a:xfrm>
          <a:prstGeom prst="rect">
            <a:avLst/>
          </a:prstGeom>
        </p:spPr>
      </p:pic>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1455479"/>
            <a:ext cx="5624576" cy="4154984"/>
          </a:xfrm>
          <a:prstGeom prst="rect">
            <a:avLst/>
          </a:prstGeom>
          <a:noFill/>
        </p:spPr>
        <p:txBody>
          <a:bodyPr wrap="square" rtlCol="0">
            <a:spAutoFit/>
          </a:bodyPr>
          <a:lstStyle/>
          <a:p>
            <a:pPr defTabSz="609585" fontAlgn="base">
              <a:spcBef>
                <a:spcPct val="0"/>
              </a:spcBef>
              <a:spcAft>
                <a:spcPct val="0"/>
              </a:spcAft>
            </a:pPr>
            <a:r>
              <a:rPr lang="en-US" sz="2400" dirty="0">
                <a:solidFill>
                  <a:srgbClr val="000000"/>
                </a:solidFill>
                <a:latin typeface="Arial" charset="0"/>
                <a:ea typeface="ＭＳ Ｐゴシック" charset="0"/>
              </a:rPr>
              <a:t>Someone is going to sell your clients legal and identity theft protection products.</a:t>
            </a:r>
          </a:p>
          <a:p>
            <a:pPr defTabSz="609585" fontAlgn="base">
              <a:spcBef>
                <a:spcPct val="0"/>
              </a:spcBef>
              <a:spcAft>
                <a:spcPct val="0"/>
              </a:spcAft>
            </a:pPr>
            <a:endParaRPr lang="en-US" sz="2400" dirty="0">
              <a:solidFill>
                <a:srgbClr val="000000"/>
              </a:solidFill>
              <a:latin typeface="Arial" charset="0"/>
              <a:ea typeface="ＭＳ Ｐゴシック" charset="0"/>
            </a:endParaRPr>
          </a:p>
          <a:p>
            <a:pPr defTabSz="609585" fontAlgn="base">
              <a:spcBef>
                <a:spcPct val="0"/>
              </a:spcBef>
              <a:spcAft>
                <a:spcPct val="0"/>
              </a:spcAft>
            </a:pPr>
            <a:r>
              <a:rPr lang="en-US" sz="2400" dirty="0">
                <a:solidFill>
                  <a:srgbClr val="000000"/>
                </a:solidFill>
                <a:latin typeface="Arial" charset="0"/>
                <a:ea typeface="ＭＳ Ｐゴシック" charset="0"/>
              </a:rPr>
              <a:t>Will it be You</a:t>
            </a:r>
            <a:r>
              <a:rPr lang="en-US" sz="2400" dirty="0" smtClean="0">
                <a:solidFill>
                  <a:srgbClr val="000000"/>
                </a:solidFill>
                <a:latin typeface="Arial" charset="0"/>
                <a:ea typeface="ＭＳ Ｐゴシック" charset="0"/>
              </a:rPr>
              <a:t>?</a:t>
            </a: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LegalShield </a:t>
            </a:r>
            <a:r>
              <a:rPr lang="en-US" sz="2400" dirty="0" smtClean="0">
                <a:solidFill>
                  <a:srgbClr val="000000">
                    <a:lumMod val="75000"/>
                    <a:lumOff val="25000"/>
                  </a:srgbClr>
                </a:solidFill>
                <a:latin typeface="Arial"/>
                <a:ea typeface="ＭＳ Ｐゴシック" charset="0"/>
              </a:rPr>
              <a:t>Independent Associate,</a:t>
            </a: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smtClean="0">
                <a:solidFill>
                  <a:srgbClr val="000000">
                    <a:lumMod val="75000"/>
                    <a:lumOff val="25000"/>
                  </a:srgbClr>
                </a:solidFill>
                <a:latin typeface="Arial"/>
                <a:ea typeface="ＭＳ Ｐゴシック" charset="0"/>
              </a:rPr>
              <a:t>Or</a:t>
            </a:r>
            <a:r>
              <a:rPr lang="en-US" sz="2400" dirty="0">
                <a:solidFill>
                  <a:srgbClr val="000000">
                    <a:lumMod val="75000"/>
                    <a:lumOff val="25000"/>
                  </a:srgbClr>
                </a:solidFill>
                <a:latin typeface="Arial"/>
                <a:ea typeface="ＭＳ Ｐゴシック" charset="0"/>
              </a:rPr>
              <a:t>,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spTree>
    <p:extLst>
      <p:ext uri="{BB962C8B-B14F-4D97-AF65-F5344CB8AC3E}">
        <p14:creationId xmlns:p14="http://schemas.microsoft.com/office/powerpoint/2010/main" val="424642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26720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14144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a:spLocks noGrp="1"/>
          </p:cNvSpPr>
          <p:nvPr>
            <p:ph idx="1"/>
          </p:nvPr>
        </p:nvSpPr>
        <p:spPr>
          <a:xfrm>
            <a:off x="5367131" y="751432"/>
            <a:ext cx="6824870" cy="882296"/>
          </a:xfrm>
        </p:spPr>
        <p:txBody>
          <a:bodyPr/>
          <a:lstStyle/>
          <a:p>
            <a:pPr marL="0" indent="0" algn="ctr">
              <a:lnSpc>
                <a:spcPct val="100000"/>
              </a:lnSpc>
              <a:spcBef>
                <a:spcPts val="800"/>
              </a:spcBef>
              <a:buClr>
                <a:srgbClr val="E6942C"/>
              </a:buClr>
              <a:buNone/>
            </a:pPr>
            <a:r>
              <a:rPr lang="en-US" sz="4800" b="1" dirty="0" smtClean="0">
                <a:solidFill>
                  <a:srgbClr val="E2792C"/>
                </a:solidFill>
                <a:latin typeface="Arial" pitchFamily="34" charset="0"/>
                <a:cs typeface="Arial" pitchFamily="34" charset="0"/>
              </a:rPr>
              <a:t>40+ </a:t>
            </a:r>
            <a:r>
              <a:rPr lang="en-US" sz="2400" dirty="0" smtClean="0">
                <a:solidFill>
                  <a:schemeClr val="accent6"/>
                </a:solidFill>
                <a:latin typeface="Arial" pitchFamily="34" charset="0"/>
                <a:cs typeface="Arial" pitchFamily="34" charset="0"/>
              </a:rPr>
              <a:t>YEARS IN BUSINESS</a:t>
            </a:r>
          </a:p>
          <a:p>
            <a:endParaRPr lang="en-US" sz="2400" dirty="0"/>
          </a:p>
          <a:p>
            <a:endParaRPr lang="en-US" sz="2400" dirty="0"/>
          </a:p>
          <a:p>
            <a:endParaRPr lang="en-US" sz="2400" dirty="0"/>
          </a:p>
          <a:p>
            <a:endParaRPr lang="en-US" sz="2400" dirty="0"/>
          </a:p>
          <a:p>
            <a:endParaRPr lang="en-US" sz="2400" dirty="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19700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17605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9"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0"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1" name="Right Arrow 10"/>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prstClr val="white"/>
              </a:solidFill>
              <a:latin typeface="Calibri"/>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7430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81438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357976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2" name="Title 1"/>
          <p:cNvSpPr>
            <a:spLocks noGrp="1"/>
          </p:cNvSpPr>
          <p:nvPr>
            <p:ph type="title"/>
          </p:nvPr>
        </p:nvSpPr>
        <p:spPr>
          <a:xfrm>
            <a:off x="1501698" y="614362"/>
            <a:ext cx="9084527" cy="6243637"/>
          </a:xfrm>
        </p:spPr>
        <p:txBody>
          <a:bodyPr anchor="ctr"/>
          <a:lstStyle/>
          <a:p>
            <a:pPr algn="ctr"/>
            <a:r>
              <a:rPr lang="en-US" sz="4800" dirty="0">
                <a:solidFill>
                  <a:schemeClr val="accent6"/>
                </a:solidFill>
              </a:rPr>
              <a:t>Licensed insurance </a:t>
            </a:r>
            <a:r>
              <a:rPr lang="en-US" sz="4800" dirty="0" smtClean="0">
                <a:solidFill>
                  <a:schemeClr val="accent6"/>
                </a:solidFill>
              </a:rPr>
              <a:t>agents</a:t>
            </a:r>
            <a:endParaRPr lang="en-US" sz="4800" i="1" dirty="0">
              <a:solidFill>
                <a:schemeClr val="accent6"/>
              </a:solidFill>
            </a:endParaRPr>
          </a:p>
        </p:txBody>
      </p:sp>
    </p:spTree>
    <p:extLst>
      <p:ext uri="{BB962C8B-B14F-4D97-AF65-F5344CB8AC3E}">
        <p14:creationId xmlns:p14="http://schemas.microsoft.com/office/powerpoint/2010/main" val="16636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9</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69200" cy="3840423"/>
          </a:xfrm>
        </p:spPr>
        <p:txBody>
          <a:bodyPr/>
          <a:lstStyle/>
          <a:p>
            <a:pPr>
              <a:lnSpc>
                <a:spcPct val="100000"/>
              </a:lnSpc>
              <a:spcBef>
                <a:spcPts val="0"/>
              </a:spcBef>
              <a:spcAft>
                <a:spcPts val="800"/>
              </a:spcAft>
            </a:pPr>
            <a:r>
              <a:rPr lang="en-US" sz="2133" dirty="0">
                <a:solidFill>
                  <a:schemeClr val="accent6"/>
                </a:solidFill>
              </a:rPr>
              <a:t>Traffic-related issues</a:t>
            </a:r>
          </a:p>
          <a:p>
            <a:pPr>
              <a:lnSpc>
                <a:spcPct val="100000"/>
              </a:lnSpc>
              <a:spcBef>
                <a:spcPts val="0"/>
              </a:spcBef>
              <a:spcAft>
                <a:spcPts val="800"/>
              </a:spcAft>
            </a:pPr>
            <a:r>
              <a:rPr lang="en-US" sz="2133" dirty="0">
                <a:solidFill>
                  <a:schemeClr val="accent6"/>
                </a:solidFill>
              </a:rPr>
              <a:t>Estate planning </a:t>
            </a:r>
          </a:p>
          <a:p>
            <a:pPr>
              <a:lnSpc>
                <a:spcPct val="100000"/>
              </a:lnSpc>
              <a:spcBef>
                <a:spcPts val="0"/>
              </a:spcBef>
              <a:spcAft>
                <a:spcPts val="800"/>
              </a:spcAft>
            </a:pPr>
            <a:r>
              <a:rPr lang="en-US" sz="2133" dirty="0">
                <a:solidFill>
                  <a:schemeClr val="accent6"/>
                </a:solidFill>
              </a:rPr>
              <a:t>Contract Review</a:t>
            </a:r>
          </a:p>
          <a:p>
            <a:pPr>
              <a:lnSpc>
                <a:spcPct val="100000"/>
              </a:lnSpc>
              <a:spcBef>
                <a:spcPts val="0"/>
              </a:spcBef>
              <a:spcAft>
                <a:spcPts val="800"/>
              </a:spcAft>
            </a:pPr>
            <a:r>
              <a:rPr lang="en-US" sz="2133" dirty="0">
                <a:solidFill>
                  <a:schemeClr val="accent6"/>
                </a:solidFill>
              </a:rPr>
              <a:t>Legal advice on unlimited number of personal 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133" b="1" i="1" dirty="0">
                <a:solidFill>
                  <a:srgbClr val="336699"/>
                </a:solidFill>
              </a:rPr>
              <a:t>Group plans start at $</a:t>
            </a:r>
            <a:r>
              <a:rPr lang="en-US" sz="2133" b="1" i="1" dirty="0" smtClean="0">
                <a:solidFill>
                  <a:srgbClr val="336699"/>
                </a:solidFill>
              </a:rPr>
              <a:t>14.95/month</a:t>
            </a:r>
            <a:endParaRPr lang="en-US" sz="2133" b="1" i="1" dirty="0">
              <a:solidFill>
                <a:srgbClr val="336699"/>
              </a:solidFill>
            </a:endParaRP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www.legalshield.com/fullplandetails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 plans</a:t>
            </a:r>
          </a:p>
        </p:txBody>
      </p:sp>
      <p:pic>
        <p:nvPicPr>
          <p:cNvPr id="1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2630</Words>
  <Application>Microsoft Office PowerPoint</Application>
  <PresentationFormat>Widescreen</PresentationFormat>
  <Paragraphs>342</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Arial Black</vt:lpstr>
      <vt:lpstr>Calibri</vt:lpstr>
      <vt:lpstr>Wingdings</vt:lpstr>
      <vt:lpstr>4_Custom Design</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Licensed insurance agents</vt:lpstr>
      <vt:lpstr>PowerPoint Presentation</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20</cp:revision>
  <dcterms:created xsi:type="dcterms:W3CDTF">2016-03-03T02:22:39Z</dcterms:created>
  <dcterms:modified xsi:type="dcterms:W3CDTF">2016-04-14T00:57:44Z</dcterms:modified>
</cp:coreProperties>
</file>