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2" r:id="rId1"/>
    <p:sldMasterId id="2147484180" r:id="rId2"/>
  </p:sldMasterIdLst>
  <p:notesMasterIdLst>
    <p:notesMasterId r:id="rId4"/>
  </p:notesMasterIdLst>
  <p:handoutMasterIdLst>
    <p:handoutMasterId r:id="rId5"/>
  </p:handoutMasterIdLst>
  <p:sldIdLst>
    <p:sldId id="690" r:id="rId3"/>
  </p:sldIdLst>
  <p:sldSz cx="9144000" cy="5143500" type="screen16x9"/>
  <p:notesSz cx="7053263" cy="9309100"/>
  <p:custShowLst>
    <p:custShow name="Most States" id="0">
      <p:sldLst/>
    </p:custShow>
    <p:custShow name="NC" id="1">
      <p:sldLst/>
    </p:custShow>
    <p:custShow name="NY" id="2">
      <p:sldLst/>
    </p:custShow>
    <p:custShow name="FL" id="3">
      <p:sldLst/>
    </p:custShow>
    <p:custShow name="TN" id="4">
      <p:sldLst/>
    </p:custShow>
    <p:custShow name="NV" id="5">
      <p:sldLst/>
    </p:custShow>
    <p:custShow name="HI" id="6">
      <p:sldLst/>
    </p:custShow>
    <p:custShow name="MA" id="7">
      <p:sldLst/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18">
          <p15:clr>
            <a:srgbClr val="A4A3A4"/>
          </p15:clr>
        </p15:guide>
        <p15:guide id="2" orient="horz" pos="3140">
          <p15:clr>
            <a:srgbClr val="A4A3A4"/>
          </p15:clr>
        </p15:guide>
        <p15:guide id="3" orient="horz" pos="756">
          <p15:clr>
            <a:srgbClr val="A4A3A4"/>
          </p15:clr>
        </p15:guide>
        <p15:guide id="4" orient="horz" pos="1548">
          <p15:clr>
            <a:srgbClr val="A4A3A4"/>
          </p15:clr>
        </p15:guide>
        <p15:guide id="5" orient="horz" pos="3038">
          <p15:clr>
            <a:srgbClr val="A4A3A4"/>
          </p15:clr>
        </p15:guide>
        <p15:guide id="6" orient="horz" pos="1830">
          <p15:clr>
            <a:srgbClr val="A4A3A4"/>
          </p15:clr>
        </p15:guide>
        <p15:guide id="7" orient="horz" pos="573">
          <p15:clr>
            <a:srgbClr val="A4A3A4"/>
          </p15:clr>
        </p15:guide>
        <p15:guide id="8" pos="2734">
          <p15:clr>
            <a:srgbClr val="A4A3A4"/>
          </p15:clr>
        </p15:guide>
        <p15:guide id="9" pos="722">
          <p15:clr>
            <a:srgbClr val="A4A3A4"/>
          </p15:clr>
        </p15:guide>
        <p15:guide id="10" pos="4381">
          <p15:clr>
            <a:srgbClr val="A4A3A4"/>
          </p15:clr>
        </p15:guide>
        <p15:guide id="11" pos="144">
          <p15:clr>
            <a:srgbClr val="A4A3A4"/>
          </p15:clr>
        </p15:guide>
        <p15:guide id="12" pos="5583">
          <p15:clr>
            <a:srgbClr val="A4A3A4"/>
          </p15:clr>
        </p15:guide>
        <p15:guide id="13" pos="1247">
          <p15:clr>
            <a:srgbClr val="A4A3A4"/>
          </p15:clr>
        </p15:guide>
        <p15:guide id="14" pos="2880">
          <p15:clr>
            <a:srgbClr val="A4A3A4"/>
          </p15:clr>
        </p15:guide>
        <p15:guide id="15" pos="30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141313"/>
    <a:srgbClr val="3C3D3C"/>
    <a:srgbClr val="636463"/>
    <a:srgbClr val="D48224"/>
    <a:srgbClr val="E2792C"/>
    <a:srgbClr val="F2AF1E"/>
    <a:srgbClr val="CC006A"/>
    <a:srgbClr val="E6942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1" autoAdjust="0"/>
    <p:restoredTop sz="61905" autoAdjust="0"/>
  </p:normalViewPr>
  <p:slideViewPr>
    <p:cSldViewPr snapToGrid="0" snapToObjects="1">
      <p:cViewPr varScale="1">
        <p:scale>
          <a:sx n="60" d="100"/>
          <a:sy n="60" d="100"/>
        </p:scale>
        <p:origin x="1320" y="72"/>
      </p:cViewPr>
      <p:guideLst>
        <p:guide orient="horz" pos="1018"/>
        <p:guide orient="horz" pos="3140"/>
        <p:guide orient="horz" pos="756"/>
        <p:guide orient="horz" pos="1548"/>
        <p:guide orient="horz" pos="3038"/>
        <p:guide orient="horz" pos="1830"/>
        <p:guide orient="horz" pos="573"/>
        <p:guide pos="2734"/>
        <p:guide pos="722"/>
        <p:guide pos="4381"/>
        <p:guide pos="144"/>
        <p:guide pos="5583"/>
        <p:guide pos="1247"/>
        <p:guide pos="2880"/>
        <p:guide pos="3021"/>
      </p:guideLst>
    </p:cSldViewPr>
  </p:slideViewPr>
  <p:outlineViewPr>
    <p:cViewPr>
      <p:scale>
        <a:sx n="33" d="100"/>
        <a:sy n="33" d="100"/>
      </p:scale>
      <p:origin x="0" y="441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2544" y="-96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56721" cy="464839"/>
          </a:xfrm>
          <a:prstGeom prst="rect">
            <a:avLst/>
          </a:prstGeom>
        </p:spPr>
        <p:txBody>
          <a:bodyPr vert="horz" lIns="88439" tIns="44220" rIns="88439" bIns="442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012" y="2"/>
            <a:ext cx="3056721" cy="464839"/>
          </a:xfrm>
          <a:prstGeom prst="rect">
            <a:avLst/>
          </a:prstGeom>
        </p:spPr>
        <p:txBody>
          <a:bodyPr vert="horz" lIns="88439" tIns="44220" rIns="88439" bIns="44220" rtlCol="0"/>
          <a:lstStyle>
            <a:lvl1pPr algn="r">
              <a:defRPr sz="1200"/>
            </a:lvl1pPr>
          </a:lstStyle>
          <a:p>
            <a:fld id="{A394D20C-5D65-EE45-90BE-AA6CF1328A90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723"/>
            <a:ext cx="3056721" cy="464839"/>
          </a:xfrm>
          <a:prstGeom prst="rect">
            <a:avLst/>
          </a:prstGeom>
        </p:spPr>
        <p:txBody>
          <a:bodyPr vert="horz" lIns="88439" tIns="44220" rIns="88439" bIns="442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012" y="8842723"/>
            <a:ext cx="3056721" cy="464839"/>
          </a:xfrm>
          <a:prstGeom prst="rect">
            <a:avLst/>
          </a:prstGeom>
        </p:spPr>
        <p:txBody>
          <a:bodyPr vert="horz" lIns="88439" tIns="44220" rIns="88439" bIns="44220" rtlCol="0" anchor="b"/>
          <a:lstStyle>
            <a:lvl1pPr algn="r">
              <a:defRPr sz="1200"/>
            </a:lvl1pPr>
          </a:lstStyle>
          <a:p>
            <a:fld id="{B480F239-5039-2A4C-991B-C504191AA5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35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3B942667-FF63-8249-8A2A-4DE07136D129}" type="datetimeFigureOut">
              <a:rPr lang="en-US" smtClean="0"/>
              <a:pPr>
                <a:defRPr/>
              </a:pPr>
              <a:t>4/6/2016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0088"/>
            <a:ext cx="6205537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89" tIns="46744" rIns="93489" bIns="467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89" tIns="46744" rIns="93489" bIns="46744" rtlCol="0"/>
          <a:lstStyle/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  <a:p>
            <a:pPr lvl="0"/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3489" tIns="46744" rIns="93489" bIns="467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4CE6E99F-7751-344C-AD51-AA8B063B0DB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38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want to grow your team, and we all want our</a:t>
            </a:r>
            <a:r>
              <a:rPr lang="en-US" baseline="0" dirty="0"/>
              <a:t> new recruits to grow their teams.</a:t>
            </a:r>
          </a:p>
          <a:p>
            <a:r>
              <a:rPr lang="en-US" baseline="0" dirty="0"/>
              <a:t>The opportunity for diversity at LegalShield is unmatched, certainly in the direct selling industry,</a:t>
            </a:r>
          </a:p>
          <a:p>
            <a:r>
              <a:rPr lang="en-US" baseline="0" dirty="0"/>
              <a:t>Having a service that can benefit businesses, and their employees just makes us different and opens the recruiting pool wider than any other company</a:t>
            </a:r>
          </a:p>
          <a:p>
            <a:r>
              <a:rPr lang="en-US" baseline="0" dirty="0"/>
              <a:t>We know that one of  the secrets to recruiting is to cast a wide net, so think about who you that has these traits…</a:t>
            </a:r>
          </a:p>
          <a:p>
            <a:endParaRPr lang="en-US" baseline="0" dirty="0"/>
          </a:p>
          <a:p>
            <a:r>
              <a:rPr lang="en-US" baseline="0" dirty="0"/>
              <a:t>If you do, then invite them to a B2B Briefing in your area, or ask them to visit your hub site and click on Business Solutions to watch a 10-15 minute video about this unique opportunity. </a:t>
            </a:r>
          </a:p>
          <a:p>
            <a:endParaRPr lang="en-US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Note: </a:t>
            </a:r>
            <a:r>
              <a:rPr lang="en-US" b="1" dirty="0"/>
              <a:t>Note: To recruit a Broker or Insurance Agent, Associate must be Broker Certified or work with their broker certified upline.  To become Broker Certified, please review qualifications and process on AOPortal&gt;B2B&gt;Broker, or enroll in LMS courses 350.10-350.30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6E99F-7751-344C-AD51-AA8B063B0DB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457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55186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135" y="1374634"/>
            <a:ext cx="7536051" cy="2880317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2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06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67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6" y="1516063"/>
            <a:ext cx="8218204" cy="1835110"/>
          </a:xfrm>
        </p:spPr>
        <p:txBody>
          <a:bodyPr/>
          <a:lstStyle>
            <a:lvl1pPr algn="ctr">
              <a:defRPr>
                <a:solidFill>
                  <a:srgbClr val="E6942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0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472"/>
          <a:stretch/>
        </p:blipFill>
        <p:spPr>
          <a:xfrm>
            <a:off x="-8758" y="454978"/>
            <a:ext cx="9154131" cy="4693143"/>
          </a:xfrm>
          <a:prstGeom prst="rect">
            <a:avLst/>
          </a:prstGeom>
        </p:spPr>
      </p:pic>
      <p:sp>
        <p:nvSpPr>
          <p:cNvPr id="2" name="Slide Number Placeholder 3"/>
          <p:cNvSpPr txBox="1">
            <a:spLocks/>
          </p:cNvSpPr>
          <p:nvPr userDrawn="1"/>
        </p:nvSpPr>
        <p:spPr>
          <a:xfrm>
            <a:off x="95250" y="4774406"/>
            <a:ext cx="596900" cy="273844"/>
          </a:xfrm>
          <a:prstGeom prst="rect">
            <a:avLst/>
          </a:prstGeom>
          <a:noFill/>
        </p:spPr>
        <p:txBody>
          <a:bodyPr vert="horz" lIns="81639" tIns="40819" rIns="81639" bIns="40819" rtlCol="0" anchor="b" anchorCtr="0"/>
          <a:lstStyle>
            <a:defPPr>
              <a:defRPr lang="en-US"/>
            </a:defPPr>
            <a:lvl1pPr marL="0" algn="ctr" defTabSz="130622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8C02A3A-A74E-4567-BAFE-5219AB7951A7}" type="slidenum">
              <a:rPr lang="en-US" sz="900" b="0" i="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900" b="0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651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310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284" y="124619"/>
            <a:ext cx="7891012" cy="337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7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91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57200"/>
            <a:ext cx="7550150" cy="484188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Two</a:t>
            </a:r>
            <a:br>
              <a:rPr lang="en-US" dirty="0"/>
            </a:br>
            <a:r>
              <a:rPr lang="en-US" dirty="0"/>
              <a:t>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1383327"/>
            <a:ext cx="7546975" cy="3015249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732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465084"/>
            <a:ext cx="7550150" cy="649925"/>
          </a:xfr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Three</a:t>
            </a:r>
            <a:br>
              <a:rPr lang="en-US" dirty="0"/>
            </a:br>
            <a:r>
              <a:rPr lang="en-US" dirty="0"/>
              <a:t>Line</a:t>
            </a:r>
            <a:br>
              <a:rPr lang="en-US" dirty="0"/>
            </a:br>
            <a:r>
              <a:rPr lang="en-US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6" y="1377364"/>
            <a:ext cx="7546974" cy="3304364"/>
          </a:xfrm>
        </p:spPr>
        <p:txBody>
          <a:bodyPr/>
          <a:lstStyle>
            <a:lvl1pPr>
              <a:defRPr sz="2000">
                <a:solidFill>
                  <a:srgbClr val="141313"/>
                </a:solidFill>
              </a:defRPr>
            </a:lvl1pPr>
            <a:lvl2pPr>
              <a:defRPr sz="2000">
                <a:solidFill>
                  <a:srgbClr val="141313"/>
                </a:solidFill>
              </a:defRPr>
            </a:lvl2pPr>
            <a:lvl3pPr>
              <a:defRPr sz="1800">
                <a:solidFill>
                  <a:srgbClr val="141313"/>
                </a:solidFill>
              </a:defRPr>
            </a:lvl3pPr>
            <a:lvl4pPr>
              <a:defRPr sz="1800">
                <a:solidFill>
                  <a:srgbClr val="141313"/>
                </a:solidFill>
              </a:defRPr>
            </a:lvl4pPr>
            <a:lvl5pPr>
              <a:defRPr sz="1800"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69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headline/image 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50098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5" y="1430817"/>
            <a:ext cx="7546923" cy="3309458"/>
          </a:xfrm>
        </p:spPr>
        <p:txBody>
          <a:bodyPr>
            <a:noAutofit/>
          </a:bodyPr>
          <a:lstStyle>
            <a:lvl1pPr marL="0" indent="0">
              <a:lnSpc>
                <a:spcPts val="2240"/>
              </a:lnSpc>
              <a:buNone/>
              <a:defRPr sz="1600">
                <a:solidFill>
                  <a:srgbClr val="141313"/>
                </a:solidFill>
              </a:defRPr>
            </a:lvl1pPr>
            <a:lvl2pPr marL="548640" indent="0">
              <a:buNone/>
              <a:defRPr/>
            </a:lvl2pPr>
            <a:lvl3pPr marL="1033272" indent="0">
              <a:buNone/>
              <a:defRPr/>
            </a:lvl3pPr>
            <a:lvl4pPr marL="1463040" indent="0">
              <a:buNone/>
              <a:defRPr/>
            </a:lvl4pPr>
            <a:lvl5pPr marL="19202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1933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line/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438" y="457200"/>
            <a:ext cx="3922712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962"/>
            <a:ext cx="4346575" cy="4682537"/>
          </a:xfrm>
        </p:spPr>
        <p:txBody>
          <a:bodyPr>
            <a:noAutofit/>
          </a:bodyPr>
          <a:lstStyle>
            <a:lvl1pPr marL="0" indent="0">
              <a:lnSpc>
                <a:spcPts val="2240"/>
              </a:lnSpc>
              <a:buNone/>
              <a:defRPr sz="1600">
                <a:solidFill>
                  <a:srgbClr val="141313"/>
                </a:solidFill>
              </a:defRPr>
            </a:lvl1pPr>
            <a:lvl2pPr marL="548640" indent="0">
              <a:buNone/>
              <a:defRPr/>
            </a:lvl2pPr>
            <a:lvl3pPr marL="1033272" indent="0">
              <a:buNone/>
              <a:defRPr/>
            </a:lvl3pPr>
            <a:lvl4pPr marL="1463040" indent="0">
              <a:buNone/>
              <a:defRPr/>
            </a:lvl4pPr>
            <a:lvl5pPr marL="19202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70438" y="1373482"/>
            <a:ext cx="3922712" cy="3357150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868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line/imag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0962"/>
            <a:ext cx="4346575" cy="4682537"/>
          </a:xfrm>
        </p:spPr>
        <p:txBody>
          <a:bodyPr>
            <a:noAutofit/>
          </a:bodyPr>
          <a:lstStyle>
            <a:lvl1pPr marL="0" indent="0">
              <a:lnSpc>
                <a:spcPts val="2240"/>
              </a:lnSpc>
              <a:buNone/>
              <a:defRPr sz="1600">
                <a:solidFill>
                  <a:srgbClr val="72736F"/>
                </a:solidFill>
              </a:defRPr>
            </a:lvl1pPr>
            <a:lvl2pPr marL="548640" indent="0">
              <a:buNone/>
              <a:defRPr/>
            </a:lvl2pPr>
            <a:lvl3pPr marL="1033272" indent="0">
              <a:buNone/>
              <a:defRPr/>
            </a:lvl3pPr>
            <a:lvl4pPr marL="1463040" indent="0">
              <a:buNone/>
              <a:defRPr/>
            </a:lvl4pPr>
            <a:lvl5pPr marL="192024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t="472"/>
          <a:stretch/>
        </p:blipFill>
        <p:spPr>
          <a:xfrm>
            <a:off x="4329659" y="454978"/>
            <a:ext cx="4815714" cy="469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lin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50150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4" y="1949218"/>
            <a:ext cx="3624263" cy="2880317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48882" y="1949218"/>
            <a:ext cx="3644268" cy="2880317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146175" y="1372983"/>
            <a:ext cx="7546975" cy="514231"/>
          </a:xfrm>
        </p:spPr>
        <p:txBody>
          <a:bodyPr/>
          <a:lstStyle>
            <a:lvl1pPr marL="0" indent="0">
              <a:buNone/>
              <a:defRPr>
                <a:solidFill>
                  <a:srgbClr val="E6942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146176" y="4856711"/>
            <a:ext cx="7546974" cy="228996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300"/>
              </a:spcBef>
              <a:buNone/>
              <a:defRPr sz="900" baseline="0">
                <a:solidFill>
                  <a:srgbClr val="14131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2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Line Headlin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50150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174" y="1949218"/>
            <a:ext cx="3624263" cy="2880317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048882" y="1949218"/>
            <a:ext cx="3644268" cy="2880317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  <a:lvl2pPr>
              <a:defRPr>
                <a:solidFill>
                  <a:srgbClr val="141313"/>
                </a:solidFill>
              </a:defRPr>
            </a:lvl2pPr>
            <a:lvl3pPr>
              <a:defRPr>
                <a:solidFill>
                  <a:srgbClr val="141313"/>
                </a:solidFill>
              </a:defRPr>
            </a:lvl3pPr>
            <a:lvl4pPr>
              <a:defRPr>
                <a:solidFill>
                  <a:srgbClr val="141313"/>
                </a:solidFill>
              </a:defRPr>
            </a:lvl4pPr>
            <a:lvl5pPr>
              <a:defRPr>
                <a:solidFill>
                  <a:srgbClr val="14131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1146176" y="1372983"/>
            <a:ext cx="3624262" cy="514231"/>
          </a:xfrm>
        </p:spPr>
        <p:txBody>
          <a:bodyPr/>
          <a:lstStyle>
            <a:lvl1pPr marL="0" indent="0">
              <a:buNone/>
              <a:defRPr>
                <a:solidFill>
                  <a:srgbClr val="E6942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5048882" y="1372983"/>
            <a:ext cx="3624262" cy="514231"/>
          </a:xfrm>
        </p:spPr>
        <p:txBody>
          <a:bodyPr/>
          <a:lstStyle>
            <a:lvl1pPr marL="0" indent="0">
              <a:buNone/>
              <a:defRPr>
                <a:solidFill>
                  <a:srgbClr val="E6942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146176" y="4856711"/>
            <a:ext cx="7546974" cy="228996"/>
          </a:xfrm>
        </p:spPr>
        <p:txBody>
          <a:bodyPr/>
          <a:lstStyle>
            <a:lvl1pPr marL="0" indent="0">
              <a:lnSpc>
                <a:spcPts val="1000"/>
              </a:lnSpc>
              <a:spcBef>
                <a:spcPts val="300"/>
              </a:spcBef>
              <a:buNone/>
              <a:defRPr sz="900" baseline="0">
                <a:solidFill>
                  <a:srgbClr val="14131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69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Headline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546596" cy="484188"/>
          </a:xfrm>
        </p:spPr>
        <p:txBody>
          <a:bodyPr/>
          <a:lstStyle>
            <a:lvl1pPr>
              <a:defRPr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6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E69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33" y="79918"/>
            <a:ext cx="756199" cy="3190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6174" y="457199"/>
            <a:ext cx="7546976" cy="484189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175" y="1374634"/>
            <a:ext cx="7546975" cy="288031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95250" y="4774406"/>
            <a:ext cx="596900" cy="273844"/>
          </a:xfrm>
          <a:prstGeom prst="rect">
            <a:avLst/>
          </a:prstGeom>
          <a:noFill/>
        </p:spPr>
        <p:txBody>
          <a:bodyPr vert="horz" lIns="81639" tIns="40819" rIns="81639" bIns="40819" rtlCol="0" anchor="b" anchorCtr="0"/>
          <a:lstStyle>
            <a:defPPr>
              <a:defRPr lang="en-US"/>
            </a:defPPr>
            <a:lvl1pPr marL="0" algn="ctr" defTabSz="130622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8C02A3A-A74E-4567-BAFE-5219AB7951A7}" type="slidenum">
              <a:rPr lang="en-US" sz="900" b="0" i="0" smtClean="0">
                <a:solidFill>
                  <a:srgbClr val="D37B24"/>
                </a:solidFill>
                <a:latin typeface="Arial"/>
                <a:cs typeface="Arial"/>
              </a:rPr>
              <a:pPr algn="l"/>
              <a:t>‹#›</a:t>
            </a:fld>
            <a:endParaRPr lang="en-US" sz="900" b="0" i="0" dirty="0">
              <a:solidFill>
                <a:srgbClr val="D37B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072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6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1400" b="0" kern="0" cap="all" spc="120">
          <a:solidFill>
            <a:srgbClr val="141313"/>
          </a:solidFill>
          <a:latin typeface="Arial Black"/>
          <a:ea typeface="+mj-ea"/>
          <a:cs typeface="Arial Black"/>
        </a:defRPr>
      </a:lvl1pPr>
    </p:titleStyle>
    <p:bodyStyle>
      <a:lvl1pPr marL="228600" indent="-228600" algn="l" defTabSz="457200" rtl="0" eaLnBrk="1" latinLnBrk="0" hangingPunct="1">
        <a:lnSpc>
          <a:spcPts val="2240"/>
        </a:lnSpc>
        <a:spcBef>
          <a:spcPts val="800"/>
        </a:spcBef>
        <a:buClr>
          <a:srgbClr val="E48623"/>
        </a:buClr>
        <a:buFont typeface="Arial"/>
        <a:buChar char="•"/>
        <a:defRPr sz="2000" kern="1200" baseline="0">
          <a:solidFill>
            <a:srgbClr val="141313"/>
          </a:solidFill>
          <a:latin typeface="Arial"/>
          <a:ea typeface="+mn-ea"/>
          <a:cs typeface="+mn-cs"/>
        </a:defRPr>
      </a:lvl1pPr>
      <a:lvl2pPr marL="777240" indent="-228600" algn="l" defTabSz="457200" rtl="0" eaLnBrk="1" latinLnBrk="0" hangingPunct="1">
        <a:lnSpc>
          <a:spcPts val="2240"/>
        </a:lnSpc>
        <a:spcBef>
          <a:spcPts val="800"/>
        </a:spcBef>
        <a:buClr>
          <a:srgbClr val="E48623"/>
        </a:buClr>
        <a:buFont typeface="Arial"/>
        <a:buChar char="•"/>
        <a:defRPr sz="2000" kern="1200" baseline="0">
          <a:solidFill>
            <a:srgbClr val="141313"/>
          </a:solidFill>
          <a:latin typeface="Arial"/>
          <a:ea typeface="+mn-ea"/>
          <a:cs typeface="+mn-cs"/>
        </a:defRPr>
      </a:lvl2pPr>
      <a:lvl3pPr marL="1234440" indent="-201168" algn="l" defTabSz="457200" rtl="0" eaLnBrk="1" latinLnBrk="0" hangingPunct="1">
        <a:lnSpc>
          <a:spcPts val="2240"/>
        </a:lnSpc>
        <a:spcBef>
          <a:spcPts val="800"/>
        </a:spcBef>
        <a:buClr>
          <a:srgbClr val="E48623"/>
        </a:buClr>
        <a:buFont typeface="Arial"/>
        <a:buChar char="•"/>
        <a:defRPr sz="1800" kern="1200">
          <a:solidFill>
            <a:srgbClr val="141313"/>
          </a:solidFill>
          <a:latin typeface="Arial"/>
          <a:ea typeface="+mn-ea"/>
          <a:cs typeface="+mn-cs"/>
        </a:defRPr>
      </a:lvl3pPr>
      <a:lvl4pPr marL="1691640" indent="-228600" algn="l" defTabSz="457200" rtl="0" eaLnBrk="1" latinLnBrk="0" hangingPunct="1">
        <a:lnSpc>
          <a:spcPts val="2240"/>
        </a:lnSpc>
        <a:spcBef>
          <a:spcPts val="800"/>
        </a:spcBef>
        <a:buClr>
          <a:srgbClr val="E48623"/>
        </a:buClr>
        <a:buFont typeface="Arial"/>
        <a:buChar char="–"/>
        <a:defRPr sz="1800" kern="1200">
          <a:solidFill>
            <a:srgbClr val="141313"/>
          </a:solidFill>
          <a:latin typeface="Arial"/>
          <a:ea typeface="+mn-ea"/>
          <a:cs typeface="+mn-cs"/>
        </a:defRPr>
      </a:lvl4pPr>
      <a:lvl5pPr marL="2148840" indent="-228600" algn="l" defTabSz="457200" rtl="0" eaLnBrk="1" latinLnBrk="0" hangingPunct="1">
        <a:lnSpc>
          <a:spcPts val="2240"/>
        </a:lnSpc>
        <a:spcBef>
          <a:spcPts val="800"/>
        </a:spcBef>
        <a:buClr>
          <a:srgbClr val="E48623"/>
        </a:buClr>
        <a:buFont typeface="Arial"/>
        <a:buChar char="»"/>
        <a:defRPr sz="1800" kern="1200">
          <a:solidFill>
            <a:srgbClr val="141313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0" b="20720"/>
          <a:stretch/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pic>
        <p:nvPicPr>
          <p:cNvPr id="8" name="Picture 7" descr="LegalShield logo arch.pn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" y="1254646"/>
            <a:ext cx="8108784" cy="1407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15950"/>
          </a:xfrm>
          <a:prstGeom prst="rect">
            <a:avLst/>
          </a:prstGeom>
          <a:solidFill>
            <a:srgbClr val="E69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4" y="89443"/>
            <a:ext cx="1030386" cy="43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400" b="0" kern="1200" cap="none">
          <a:solidFill>
            <a:srgbClr val="74736E"/>
          </a:solidFill>
          <a:latin typeface="Arial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lnSpc>
          <a:spcPts val="2640"/>
        </a:lnSpc>
        <a:spcBef>
          <a:spcPts val="800"/>
        </a:spcBef>
        <a:buClr>
          <a:srgbClr val="E48623"/>
        </a:buClr>
        <a:buFont typeface="Arial"/>
        <a:buChar char="•"/>
        <a:defRPr sz="2400" kern="1200">
          <a:solidFill>
            <a:srgbClr val="74736E"/>
          </a:solidFill>
          <a:latin typeface="Arial"/>
          <a:ea typeface="+mn-ea"/>
          <a:cs typeface="+mn-cs"/>
        </a:defRPr>
      </a:lvl1pPr>
      <a:lvl2pPr marL="777240" indent="-228600" algn="l" defTabSz="457200" rtl="0" eaLnBrk="1" latinLnBrk="0" hangingPunct="1">
        <a:lnSpc>
          <a:spcPts val="2640"/>
        </a:lnSpc>
        <a:spcBef>
          <a:spcPts val="800"/>
        </a:spcBef>
        <a:buClr>
          <a:srgbClr val="E48623"/>
        </a:buClr>
        <a:buFont typeface="Arial"/>
        <a:buChar char="•"/>
        <a:defRPr sz="2400" kern="1200">
          <a:solidFill>
            <a:srgbClr val="74736E"/>
          </a:solidFill>
          <a:latin typeface="Arial"/>
          <a:ea typeface="+mn-ea"/>
          <a:cs typeface="+mn-cs"/>
        </a:defRPr>
      </a:lvl2pPr>
      <a:lvl3pPr marL="1234440" indent="-201168" algn="l" defTabSz="457200" rtl="0" eaLnBrk="1" latinLnBrk="0" hangingPunct="1">
        <a:lnSpc>
          <a:spcPts val="2640"/>
        </a:lnSpc>
        <a:spcBef>
          <a:spcPts val="800"/>
        </a:spcBef>
        <a:buClr>
          <a:srgbClr val="E48623"/>
        </a:buClr>
        <a:buFont typeface="Arial"/>
        <a:buChar char="•"/>
        <a:defRPr sz="1800" kern="1200">
          <a:solidFill>
            <a:srgbClr val="74736E"/>
          </a:solidFill>
          <a:latin typeface="Arial"/>
          <a:ea typeface="+mn-ea"/>
          <a:cs typeface="+mn-cs"/>
        </a:defRPr>
      </a:lvl3pPr>
      <a:lvl4pPr marL="1691640" indent="-228600" algn="l" defTabSz="457200" rtl="0" eaLnBrk="1" latinLnBrk="0" hangingPunct="1">
        <a:lnSpc>
          <a:spcPts val="2640"/>
        </a:lnSpc>
        <a:spcBef>
          <a:spcPts val="800"/>
        </a:spcBef>
        <a:buClr>
          <a:srgbClr val="E48623"/>
        </a:buClr>
        <a:buFont typeface="Arial"/>
        <a:buChar char="–"/>
        <a:defRPr sz="1800" kern="1200">
          <a:solidFill>
            <a:srgbClr val="74736E"/>
          </a:solidFill>
          <a:latin typeface="Arial"/>
          <a:ea typeface="+mn-ea"/>
          <a:cs typeface="+mn-cs"/>
        </a:defRPr>
      </a:lvl4pPr>
      <a:lvl5pPr marL="2148840" indent="-228600" algn="l" defTabSz="457200" rtl="0" eaLnBrk="1" latinLnBrk="0" hangingPunct="1">
        <a:lnSpc>
          <a:spcPts val="2640"/>
        </a:lnSpc>
        <a:spcBef>
          <a:spcPts val="800"/>
        </a:spcBef>
        <a:buClr>
          <a:srgbClr val="E48623"/>
        </a:buClr>
        <a:buFont typeface="Arial"/>
        <a:buChar char="»"/>
        <a:defRPr sz="1800" kern="1200">
          <a:solidFill>
            <a:srgbClr val="74736E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 txBox="1">
            <a:spLocks/>
          </p:cNvSpPr>
          <p:nvPr/>
        </p:nvSpPr>
        <p:spPr>
          <a:xfrm>
            <a:off x="95250" y="4774406"/>
            <a:ext cx="590550" cy="273844"/>
          </a:xfrm>
          <a:prstGeom prst="rect">
            <a:avLst/>
          </a:prstGeom>
          <a:noFill/>
        </p:spPr>
        <p:txBody>
          <a:bodyPr vert="horz" lIns="81639" tIns="40819" rIns="81639" bIns="40819" rtlCol="0" anchor="b" anchorCtr="0"/>
          <a:lstStyle>
            <a:defPPr>
              <a:defRPr lang="en-US"/>
            </a:defPPr>
            <a:lvl1pPr marL="0" algn="ctr" defTabSz="1306220" rtl="0" eaLnBrk="1" latinLnBrk="0" hangingPunct="1"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311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6220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933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1244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6555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1866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1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24882" algn="l" defTabSz="1306220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88C02A3A-A74E-4567-BAFE-5219AB7951A7}" type="slidenum">
              <a:rPr lang="en-US" sz="1300">
                <a:solidFill>
                  <a:schemeClr val="bg1"/>
                </a:solidFill>
                <a:latin typeface="Arial"/>
              </a:rPr>
              <a:pPr algn="l"/>
              <a:t>1</a:t>
            </a:fld>
            <a:endParaRPr lang="en-US" sz="130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2" name="Picture 1" descr="image_half_3exe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676"/>
            <a:ext cx="4340352" cy="46878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know someone who…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91311" y="832532"/>
            <a:ext cx="4280965" cy="31307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300" dirty="0">
              <a:solidFill>
                <a:schemeClr val="accent6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Is a self-starter who likes to sell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Is available to work during business hours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Enjoys presenting to groups of buyers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Has the motivation to make cold and warm market calls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Already has contacts with small businesses and/or human resource managers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Has experience selling voluntary benefits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accent6"/>
                </a:solidFill>
                <a:cs typeface="Arial"/>
              </a:rPr>
              <a:t>Enjoys  selling commission-only products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1712" y="77751"/>
            <a:ext cx="6696255" cy="31937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kern="0" cap="all" spc="120">
                <a:solidFill>
                  <a:srgbClr val="72736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</a:rPr>
              <a:t>Do you know potential b2b sellers?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33183" y="4215356"/>
            <a:ext cx="43141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u="sng" dirty="0">
                <a:solidFill>
                  <a:schemeClr val="accent6"/>
                </a:solidFill>
                <a:cs typeface="Arial"/>
              </a:rPr>
              <a:t>B2B On-Demand Virtual Briefing 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  <a:cs typeface="Arial"/>
              </a:rPr>
              <a:t>business.legalshield.com/sell-</a:t>
            </a:r>
            <a:r>
              <a:rPr lang="en-US" sz="1600" dirty="0" err="1">
                <a:solidFill>
                  <a:schemeClr val="accent6"/>
                </a:solidFill>
                <a:cs typeface="Arial"/>
              </a:rPr>
              <a:t>legalshield</a:t>
            </a:r>
            <a:r>
              <a:rPr lang="en-US" sz="1600" dirty="0">
                <a:solidFill>
                  <a:schemeClr val="accent6"/>
                </a:solidFill>
                <a:cs typeface="Arial"/>
              </a:rPr>
              <a:t> </a:t>
            </a:r>
            <a:r>
              <a:rPr lang="en-US" sz="1600" u="sng" dirty="0">
                <a:solidFill>
                  <a:schemeClr val="accent6"/>
                </a:solidFill>
                <a:cs typeface="Arial"/>
              </a:rPr>
              <a:t>or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  <a:cs typeface="Arial"/>
              </a:rPr>
              <a:t>Hosted Virtual Briefing </a:t>
            </a:r>
            <a:r>
              <a:rPr lang="en-US" sz="1600" dirty="0" smtClean="0">
                <a:solidFill>
                  <a:schemeClr val="accent6"/>
                </a:solidFill>
                <a:cs typeface="Arial"/>
              </a:rPr>
              <a:t>this </a:t>
            </a:r>
            <a:r>
              <a:rPr lang="en-US" sz="1600" dirty="0" smtClean="0">
                <a:solidFill>
                  <a:schemeClr val="accent6"/>
                </a:solidFill>
                <a:cs typeface="Arial"/>
              </a:rPr>
              <a:t>Tuesday</a:t>
            </a:r>
            <a:r>
              <a:rPr lang="en-US" sz="1600" dirty="0" smtClean="0">
                <a:solidFill>
                  <a:schemeClr val="accent6"/>
                </a:solidFill>
                <a:cs typeface="Arial"/>
              </a:rPr>
              <a:t>, </a:t>
            </a:r>
            <a:r>
              <a:rPr lang="en-US" sz="1600" dirty="0">
                <a:solidFill>
                  <a:schemeClr val="accent6"/>
                </a:solidFill>
                <a:cs typeface="Arial"/>
              </a:rPr>
              <a:t>noon 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220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LSBS B2B Briefing DRAFT v6">
  <a:themeElements>
    <a:clrScheme name="Custom 25">
      <a:dk1>
        <a:srgbClr val="818285"/>
      </a:dk1>
      <a:lt1>
        <a:sysClr val="window" lastClr="FFFFFF"/>
      </a:lt1>
      <a:dk2>
        <a:srgbClr val="D48224"/>
      </a:dk2>
      <a:lt2>
        <a:srgbClr val="E7E7E7"/>
      </a:lt2>
      <a:accent1>
        <a:srgbClr val="123956"/>
      </a:accent1>
      <a:accent2>
        <a:srgbClr val="D48224"/>
      </a:accent2>
      <a:accent3>
        <a:srgbClr val="5D5651"/>
      </a:accent3>
      <a:accent4>
        <a:srgbClr val="B23322"/>
      </a:accent4>
      <a:accent5>
        <a:srgbClr val="106C78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4862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ustom Design">
  <a:themeElements>
    <a:clrScheme name="NewLSBranded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LSBS B2B Briefing DRAFT v6</Template>
  <TotalTime>356</TotalTime>
  <Words>247</Words>
  <Application>Microsoft Office PowerPoint</Application>
  <PresentationFormat>On-screen Show (16:9)</PresentationFormat>
  <Paragraphs>23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  <vt:variant>
        <vt:lpstr>Custom Shows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Black</vt:lpstr>
      <vt:lpstr>Calibri</vt:lpstr>
      <vt:lpstr>LSBS B2B Briefing DRAFT v6</vt:lpstr>
      <vt:lpstr>3_Custom Design</vt:lpstr>
      <vt:lpstr>Do you know someone who…</vt:lpstr>
      <vt:lpstr>Most States</vt:lpstr>
      <vt:lpstr>NC</vt:lpstr>
      <vt:lpstr>NY</vt:lpstr>
      <vt:lpstr>FL</vt:lpstr>
      <vt:lpstr>TN</vt:lpstr>
      <vt:lpstr>NV</vt:lpstr>
      <vt:lpstr>HI</vt:lpstr>
      <vt:lpstr>MA</vt:lpstr>
    </vt:vector>
  </TitlesOfParts>
  <Company>Pre-Paid Legal Services,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LegalShield Business Solutions sales opportunity</dc:title>
  <dc:creator>Erin C. Stubing</dc:creator>
  <cp:lastModifiedBy>Theresa M. Heilmeier</cp:lastModifiedBy>
  <cp:revision>16</cp:revision>
  <cp:lastPrinted>2015-11-12T17:34:22Z</cp:lastPrinted>
  <dcterms:created xsi:type="dcterms:W3CDTF">2015-12-22T18:16:27Z</dcterms:created>
  <dcterms:modified xsi:type="dcterms:W3CDTF">2016-04-06T16:55:42Z</dcterms:modified>
</cp:coreProperties>
</file>