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9" r:id="rId3"/>
    <p:sldId id="259" r:id="rId4"/>
    <p:sldId id="270" r:id="rId5"/>
    <p:sldId id="271" r:id="rId6"/>
    <p:sldId id="272" r:id="rId7"/>
    <p:sldId id="273" r:id="rId8"/>
    <p:sldId id="274" r:id="rId9"/>
    <p:sldId id="265" r:id="rId10"/>
    <p:sldId id="266" r:id="rId11"/>
    <p:sldId id="267" r:id="rId12"/>
    <p:sldId id="275" r:id="rId13"/>
    <p:sldId id="276" r:id="rId14"/>
    <p:sldId id="26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37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6F414-8C79-4F67-A035-5C019ADE78D6}" type="datetimeFigureOut">
              <a:rPr lang="en-NZ" smtClean="0"/>
              <a:t>27/04/2015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C3611-3983-494F-81BA-F737129CC278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88480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C3611-3983-494F-81BA-F737129CC278}" type="slidenum">
              <a:rPr lang="en-NZ" smtClean="0"/>
              <a:t>13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14318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263" y="5589588"/>
            <a:ext cx="3511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0152" y="6262464"/>
            <a:ext cx="2120280" cy="406896"/>
          </a:xfrm>
        </p:spPr>
        <p:txBody>
          <a:bodyPr>
            <a:normAutofit/>
          </a:bodyPr>
          <a:lstStyle>
            <a:lvl1pPr marL="0" indent="0" algn="r">
              <a:buNone/>
              <a:defRPr sz="2000" b="1">
                <a:solidFill>
                  <a:srgbClr val="F3722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39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4859338" y="549275"/>
            <a:ext cx="4284662" cy="0"/>
          </a:xfrm>
          <a:prstGeom prst="line">
            <a:avLst/>
          </a:prstGeom>
          <a:ln w="19050">
            <a:solidFill>
              <a:srgbClr val="F372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5112568" cy="576063"/>
          </a:xfrm>
        </p:spPr>
        <p:txBody>
          <a:bodyPr anchor="t">
            <a:normAutofit/>
          </a:bodyPr>
          <a:lstStyle>
            <a:lvl1pPr algn="l">
              <a:defRPr sz="3200" b="0" cap="none" normalizeH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6332538"/>
            <a:ext cx="2389188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216" y="125760"/>
            <a:ext cx="8147248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560" y="1988840"/>
            <a:ext cx="8064896" cy="4104456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11560" y="1341438"/>
            <a:ext cx="4608512" cy="574675"/>
          </a:xfrm>
        </p:spPr>
        <p:txBody>
          <a:bodyPr/>
          <a:lstStyle>
            <a:lvl1pPr marL="0" indent="0">
              <a:buNone/>
              <a:defRPr sz="2400" b="1"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Slide Number Placeholder 24"/>
          <p:cNvSpPr>
            <a:spLocks noGrp="1"/>
          </p:cNvSpPr>
          <p:nvPr>
            <p:ph type="sldNum" sz="quarter" idx="14"/>
          </p:nvPr>
        </p:nvSpPr>
        <p:spPr>
          <a:xfrm>
            <a:off x="3505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FCD7FA3-6A6E-4B9F-B026-9B0E3172DE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423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6332538"/>
            <a:ext cx="2389188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13"/>
          <p:cNvSpPr>
            <a:spLocks noGrp="1"/>
          </p:cNvSpPr>
          <p:nvPr>
            <p:ph type="sldNum" sz="quarter" idx="10"/>
          </p:nvPr>
        </p:nvSpPr>
        <p:spPr>
          <a:xfrm>
            <a:off x="3505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B2FBCFE8-EB2B-4DAC-874C-F65495B4519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6385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6332538"/>
            <a:ext cx="2389188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 b="1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11"/>
          <p:cNvSpPr>
            <a:spLocks noGrp="1"/>
          </p:cNvSpPr>
          <p:nvPr>
            <p:ph type="sldNum" sz="quarter" idx="10"/>
          </p:nvPr>
        </p:nvSpPr>
        <p:spPr>
          <a:xfrm>
            <a:off x="3505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BFDD78EF-6F41-47F9-B29C-01FA7994514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984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263" y="5589588"/>
            <a:ext cx="3511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857477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622391-E939-4AA5-B490-C58D56E06AC3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C64ED4C-9A94-4551-9827-737E15146D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upport.snapcomms.com/customer/portal/articles/1031815-data-sheet-a-locally-hosted-solution-%E2%80%93-overview-system-requirements" TargetMode="External"/><Relationship Id="rId2" Type="http://schemas.openxmlformats.org/officeDocument/2006/relationships/hyperlink" Target="http://www.snapcomms.com/tech-info/Documents/Application-Components.pdf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support.snapcomms.com/customer/portal/articles/1031818-data-sheet-d-synchronization-with-active-directory" TargetMode="External"/><Relationship Id="rId4" Type="http://schemas.openxmlformats.org/officeDocument/2006/relationships/hyperlink" Target="http://support.snapcomms.com/customer/portal/articles/1031816-data-sheet-b-snapcomms-client-deployment-overview---pc-mac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vh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support.snapcomms.com/customer/portal/articles/1332915-production-environment-schematics-and-policies" TargetMode="External"/><Relationship Id="rId4" Type="http://schemas.openxmlformats.org/officeDocument/2006/relationships/hyperlink" Target="http://support.snapcomms.com/customer/portal/articles/1510783-snapcomms-security-standards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napcomms.com/tech-info/documents/SnapComms-Template-Graphics-Guidelines.pdf" TargetMode="External"/><Relationship Id="rId3" Type="http://schemas.openxmlformats.org/officeDocument/2006/relationships/hyperlink" Target="http://www.snapcomms.com/tech-info/documents/Datasheet-B-Snap-Client-Deployment-Overview.pdf" TargetMode="External"/><Relationship Id="rId7" Type="http://schemas.openxmlformats.org/officeDocument/2006/relationships/hyperlink" Target="http://support.snapcomms.com/customer/portal/articles/1031821-data-sheet-g-security-overview-snap-hosted-solution-" TargetMode="External"/><Relationship Id="rId2" Type="http://schemas.openxmlformats.org/officeDocument/2006/relationships/hyperlink" Target="http://www.snapcomms.com/tech-info/documents/SnapComms-Technical-Overview.pd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snapcomms.com/tech-info/documents/Datasheet-E-Snap-hosted-project-plan.pdf" TargetMode="External"/><Relationship Id="rId11" Type="http://schemas.openxmlformats.org/officeDocument/2006/relationships/hyperlink" Target="http://www.snapcomms.com/tech-info/Documents/SnapComms-implementation-tips.pdf" TargetMode="External"/><Relationship Id="rId5" Type="http://schemas.openxmlformats.org/officeDocument/2006/relationships/hyperlink" Target="http://www.snapcomms.com/tech-info/documents/Datasheet-D-Integration-with-Active-Directory.pdf" TargetMode="External"/><Relationship Id="rId10" Type="http://schemas.openxmlformats.org/officeDocument/2006/relationships/hyperlink" Target="http://www.snapcomms.com/tech-info/documents/Datasheet-A-Locally-hosted-solution-Overview-and-System%20requirements.pdf" TargetMode="External"/><Relationship Id="rId4" Type="http://schemas.openxmlformats.org/officeDocument/2006/relationships/hyperlink" Target="http://www.snapcomms.com/tech-info/documents/Datasheet-C-Thin-client-implementation.pdf" TargetMode="External"/><Relationship Id="rId9" Type="http://schemas.openxmlformats.org/officeDocument/2006/relationships/hyperlink" Target="http://www.snapcomms.com/tech-info/documents/Datasheet-F-Locally-hosted-project-plan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/>
          <p:cNvSpPr>
            <a:spLocks noGrp="1"/>
          </p:cNvSpPr>
          <p:nvPr>
            <p:ph type="subTitle" idx="1"/>
          </p:nvPr>
        </p:nvSpPr>
        <p:spPr>
          <a:xfrm>
            <a:off x="5940425" y="6189663"/>
            <a:ext cx="2592388" cy="407987"/>
          </a:xfrm>
        </p:spPr>
        <p:txBody>
          <a:bodyPr/>
          <a:lstStyle/>
          <a:p>
            <a:pPr eaLnBrk="1" hangingPunct="1"/>
            <a:r>
              <a:rPr lang="en-NZ" altLang="en-US" dirty="0" smtClean="0"/>
              <a:t>Technical Brief v1.0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333375"/>
            <a:ext cx="8147050" cy="863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sz="4000" dirty="0"/>
              <a:t>SnapComms </a:t>
            </a:r>
            <a:r>
              <a:rPr lang="en-NZ" sz="4000" dirty="0" smtClean="0"/>
              <a:t>Security…</a:t>
            </a:r>
            <a:r>
              <a:rPr lang="en-NZ" dirty="0"/>
              <a:t/>
            </a:r>
            <a:br>
              <a:rPr lang="en-NZ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6013" y="1196975"/>
            <a:ext cx="7343775" cy="5040313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is a key policy.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has strong authentication and authorization processes.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includes secure data storage and data transfer.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is ensured by constant on going testing.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is tested with industry standard tools.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includes extensive intrusion testing.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minimizes the points of attack.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has well defined processes for quick escalation and counter measures.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557213"/>
            <a:ext cx="8147050" cy="8556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dirty="0"/>
              <a:t>SnapComms Support &amp; </a:t>
            </a:r>
            <a:r>
              <a:rPr lang="en-NZ" dirty="0" smtClean="0"/>
              <a:t>Monitoring…</a:t>
            </a:r>
            <a:r>
              <a:rPr lang="en-NZ" dirty="0"/>
              <a:t/>
            </a:r>
            <a:br>
              <a:rPr lang="en-NZ" dirty="0"/>
            </a:b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sz="half" idx="1"/>
          </p:nvPr>
        </p:nvSpPr>
        <p:spPr>
          <a:xfrm>
            <a:off x="1187450" y="1412875"/>
            <a:ext cx="7488238" cy="5329238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NZ" altLang="en-US" sz="2200" dirty="0" smtClean="0"/>
              <a:t>operates 24 x 7.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NZ" altLang="en-US" sz="2200" dirty="0" smtClean="0"/>
              <a:t>provides one single point of contact for all enquiries.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NZ" altLang="en-US" sz="2200" dirty="0" smtClean="0"/>
              <a:t>has call escalation policies.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NZ" altLang="en-US" sz="2200" dirty="0" smtClean="0"/>
              <a:t>bases on clear and easy to understand SLA agreements.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NZ" altLang="en-US" sz="2200" dirty="0" smtClean="0"/>
              <a:t>works with industry standard support management tools.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NZ" altLang="en-US" sz="2200" dirty="0" smtClean="0"/>
              <a:t>has well defined issue escalation procedures and paths.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NZ" altLang="en-US" sz="2200" dirty="0" smtClean="0"/>
              <a:t>guarantees service availability for the hosted solution.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NZ" altLang="en-US" sz="2200" dirty="0" smtClean="0"/>
              <a:t>provides a guaranteed response time.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NZ" altLang="en-US" sz="2200" dirty="0" smtClean="0"/>
              <a:t>makes your life easier.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50" y="476250"/>
            <a:ext cx="8147050" cy="7826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sz="4000" dirty="0" smtClean="0"/>
              <a:t>Locally Hosted Security…</a:t>
            </a:r>
            <a:r>
              <a:rPr lang="en-NZ" dirty="0"/>
              <a:t/>
            </a:r>
            <a:br>
              <a:rPr lang="en-NZ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196975"/>
            <a:ext cx="7632700" cy="5472113"/>
          </a:xfrm>
        </p:spPr>
        <p:txBody>
          <a:bodyPr rtlCol="0">
            <a:normAutofit fontScale="55000" lnSpcReduction="20000"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3600" dirty="0" smtClean="0"/>
              <a:t>If the SnapComms solution is being </a:t>
            </a:r>
            <a:r>
              <a:rPr lang="en-US" sz="3600" u="sng" dirty="0" smtClean="0"/>
              <a:t>installed locally within the customer own network environment</a:t>
            </a:r>
            <a:r>
              <a:rPr lang="en-US" sz="3600" dirty="0" smtClean="0"/>
              <a:t>, security relating to accessing and using the SnapComms platform resides with the customers </a:t>
            </a:r>
            <a:r>
              <a:rPr lang="en-US" sz="3600" u="sng" dirty="0" smtClean="0"/>
              <a:t>internal network and security personnel</a:t>
            </a:r>
            <a:r>
              <a:rPr lang="en-US" sz="3600" dirty="0" smtClean="0"/>
              <a:t>…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5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…items to consider and review are: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500" dirty="0"/>
          </a:p>
          <a:p>
            <a:pPr marL="628650" indent="-34290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900" dirty="0" smtClean="0"/>
              <a:t>use of Windows Authentication for administrator access to the SnapComms Content Manager…and use of VPN’s for remote administrator access  </a:t>
            </a:r>
          </a:p>
          <a:p>
            <a:pPr marL="62865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500" dirty="0"/>
          </a:p>
          <a:p>
            <a:pPr marL="628650" indent="-3429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900" dirty="0"/>
              <a:t>Click here for… </a:t>
            </a:r>
            <a:r>
              <a:rPr lang="en-US" sz="2900" dirty="0">
                <a:hlinkClick r:id="rId2"/>
              </a:rPr>
              <a:t>Architecture Components of the SnapComms Solution </a:t>
            </a:r>
            <a:r>
              <a:rPr lang="en-US" sz="2100" dirty="0"/>
              <a:t>(http://www.snapcomms.com/tech-info/Documents/Application-Components.pdf)</a:t>
            </a:r>
          </a:p>
          <a:p>
            <a:pPr marL="62865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500" dirty="0"/>
          </a:p>
          <a:p>
            <a:pPr marL="628650" indent="-3429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900" dirty="0"/>
              <a:t>Click here for…</a:t>
            </a:r>
            <a:r>
              <a:rPr lang="en-US" sz="2900" dirty="0">
                <a:hlinkClick r:id="rId3"/>
              </a:rPr>
              <a:t>Locally Hosted Systems Requirements</a:t>
            </a:r>
            <a:endParaRPr lang="en-US" sz="2900" dirty="0"/>
          </a:p>
          <a:p>
            <a:pPr marL="630000" indent="-342000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100" dirty="0" smtClean="0"/>
              <a:t>	(</a:t>
            </a:r>
            <a:r>
              <a:rPr lang="en-US" sz="2100" dirty="0"/>
              <a:t>http://support.snapcomms.com/customer/portal/articles/1031815-data-sheet-a-locally-hosted-solution-%E2%80%93-overview-system-requirements)</a:t>
            </a:r>
          </a:p>
          <a:p>
            <a:pPr marL="62865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500" dirty="0"/>
          </a:p>
          <a:p>
            <a:pPr marL="628650" indent="-3429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900" dirty="0"/>
              <a:t>Click here for…</a:t>
            </a:r>
            <a:r>
              <a:rPr lang="en-US" sz="2900" dirty="0">
                <a:hlinkClick r:id="rId4"/>
              </a:rPr>
              <a:t>Client Deployment Overview</a:t>
            </a:r>
          </a:p>
          <a:p>
            <a:pPr marL="630000" indent="-342000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100" dirty="0"/>
              <a:t>	</a:t>
            </a:r>
            <a:r>
              <a:rPr lang="en-US" sz="2100" dirty="0" smtClean="0"/>
              <a:t>(</a:t>
            </a:r>
            <a:r>
              <a:rPr lang="en-US" sz="2100" dirty="0"/>
              <a:t>http://support.snapcomms.com/customer/portal/articles/1031816-data-sheet-b-snapcomms-client-deployment-overview---pc-mac)</a:t>
            </a:r>
          </a:p>
          <a:p>
            <a:pPr marL="62865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500" dirty="0"/>
          </a:p>
          <a:p>
            <a:pPr marL="628650" indent="-3429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900" dirty="0"/>
              <a:t>Click here for…</a:t>
            </a:r>
            <a:r>
              <a:rPr lang="en-US" sz="2900" dirty="0">
                <a:hlinkClick r:id="rId5"/>
              </a:rPr>
              <a:t>Active Directory Synchronization</a:t>
            </a:r>
            <a:endParaRPr lang="en-US" sz="2900" dirty="0"/>
          </a:p>
          <a:p>
            <a:pPr marL="630000" indent="-342000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100" dirty="0" smtClean="0"/>
              <a:t>	(</a:t>
            </a:r>
            <a:r>
              <a:rPr lang="en-US" sz="2100" dirty="0"/>
              <a:t>http://support.snapcomms.com/customer/portal/articles/1031818-data-sheet-d-synchronization-with-active-directory)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8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8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8806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50" y="476250"/>
            <a:ext cx="8147050" cy="7826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sz="4000" dirty="0" smtClean="0"/>
              <a:t>Cloud Hosted Security…</a:t>
            </a:r>
            <a:r>
              <a:rPr lang="en-NZ" dirty="0"/>
              <a:t/>
            </a:r>
            <a:br>
              <a:rPr lang="en-NZ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196975"/>
            <a:ext cx="7632700" cy="4752975"/>
          </a:xfrm>
        </p:spPr>
        <p:txBody>
          <a:bodyPr rtlCol="0">
            <a:normAutofit fontScale="62500" lnSpcReduction="20000"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3600" dirty="0" smtClean="0"/>
              <a:t>If the SnapComms solution is being hosted by SnapComms in a Public or Private Cloud environment…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5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…items to consider and review are: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500" dirty="0"/>
          </a:p>
          <a:p>
            <a:pPr marL="628650" indent="-342900" algn="just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 smtClean="0"/>
              <a:t>SnapComms uses infrastructure and facilities </a:t>
            </a:r>
            <a:r>
              <a:rPr lang="en-US" sz="2600" dirty="0" smtClean="0"/>
              <a:t>provided </a:t>
            </a:r>
            <a:r>
              <a:rPr lang="en-US" sz="2600" dirty="0" smtClean="0"/>
              <a:t>by OVH (</a:t>
            </a:r>
            <a:r>
              <a:rPr lang="en-US" sz="2600" dirty="0" smtClean="0">
                <a:hlinkClick r:id="rId3"/>
              </a:rPr>
              <a:t>www.ovh.com</a:t>
            </a:r>
            <a:r>
              <a:rPr lang="en-US" sz="2600" dirty="0" smtClean="0"/>
              <a:t>) based out of Canada and France – OVH </a:t>
            </a:r>
            <a:r>
              <a:rPr lang="en-NZ" sz="2600" dirty="0" smtClean="0"/>
              <a:t>has obtained SOC </a:t>
            </a:r>
            <a:r>
              <a:rPr lang="en-NZ" sz="2600" dirty="0"/>
              <a:t>1 type I and SOC 2 type I (SSAE 16 and ISAE 3402) </a:t>
            </a:r>
            <a:r>
              <a:rPr lang="en-NZ" sz="2600" dirty="0" smtClean="0"/>
              <a:t>certification</a:t>
            </a:r>
            <a:endParaRPr lang="en-US" sz="2600" dirty="0" smtClean="0"/>
          </a:p>
          <a:p>
            <a:pPr marL="62865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100" dirty="0"/>
          </a:p>
          <a:p>
            <a:pPr marL="628650" indent="-3429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900" dirty="0"/>
              <a:t>Click here for… </a:t>
            </a:r>
            <a:r>
              <a:rPr lang="en-US" sz="2900" dirty="0" smtClean="0">
                <a:hlinkClick r:id="rId4"/>
              </a:rPr>
              <a:t>SnapComms Security Standards Overview </a:t>
            </a:r>
            <a:r>
              <a:rPr lang="en-US" sz="2200" dirty="0" smtClean="0"/>
              <a:t>(</a:t>
            </a:r>
            <a:r>
              <a:rPr lang="en-NZ" sz="2200" dirty="0"/>
              <a:t>http://</a:t>
            </a:r>
            <a:r>
              <a:rPr lang="en-NZ" sz="2200" dirty="0" smtClean="0"/>
              <a:t>support.snapcomms.com/customer/portal/articles/1510783-snapcomms-security-standards</a:t>
            </a:r>
            <a:r>
              <a:rPr lang="en-US" sz="2100" dirty="0" smtClean="0"/>
              <a:t>)</a:t>
            </a:r>
            <a:endParaRPr lang="en-US" sz="2100" dirty="0"/>
          </a:p>
          <a:p>
            <a:pPr marL="62865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100" dirty="0"/>
          </a:p>
          <a:p>
            <a:pPr marL="62865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900" dirty="0"/>
              <a:t>Click here </a:t>
            </a:r>
            <a:r>
              <a:rPr lang="en-US" sz="2900" dirty="0" smtClean="0"/>
              <a:t>for…</a:t>
            </a:r>
            <a:r>
              <a:rPr lang="en-US" sz="2900" dirty="0" smtClean="0">
                <a:hlinkClick r:id="rId5"/>
              </a:rPr>
              <a:t>Cloud Environment Schematics and Policies</a:t>
            </a:r>
            <a:endParaRPr lang="en-US" sz="2900" dirty="0"/>
          </a:p>
          <a:p>
            <a:pPr marL="630000" indent="-342000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200" dirty="0"/>
              <a:t>	(</a:t>
            </a:r>
            <a:r>
              <a:rPr lang="en-NZ" sz="2200" dirty="0"/>
              <a:t>http://</a:t>
            </a:r>
            <a:r>
              <a:rPr lang="en-NZ" sz="2200" dirty="0" smtClean="0"/>
              <a:t>support.snapcomms.com/customer/portal/articles/1332915-production-environment-schematics-and-policies)</a:t>
            </a:r>
          </a:p>
          <a:p>
            <a:pPr marL="630000" indent="-342000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NZ" sz="2200" dirty="0" smtClean="0"/>
          </a:p>
          <a:p>
            <a:pPr marL="62865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100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8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8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3148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025" y="476250"/>
            <a:ext cx="8147050" cy="7826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sz="4000" dirty="0"/>
              <a:t>References…</a:t>
            </a:r>
            <a:r>
              <a:rPr lang="en-NZ" dirty="0"/>
              <a:t/>
            </a:r>
            <a:br>
              <a:rPr lang="en-NZ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3350" y="1196975"/>
            <a:ext cx="7200900" cy="5111750"/>
          </a:xfrm>
        </p:spPr>
        <p:txBody>
          <a:bodyPr rtlCol="0">
            <a:normAutofit/>
          </a:bodyPr>
          <a:lstStyle/>
          <a:p>
            <a:pPr marL="342900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NZ" dirty="0">
                <a:hlinkClick r:id="rId2"/>
              </a:rPr>
              <a:t>Overview of the SnapComms Architecture</a:t>
            </a:r>
            <a:r>
              <a:rPr lang="en-NZ" dirty="0"/>
              <a:t> </a:t>
            </a:r>
          </a:p>
          <a:p>
            <a:pPr marL="342900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NZ" dirty="0">
                <a:hlinkClick r:id="rId3"/>
              </a:rPr>
              <a:t>SnapComms Client Deployment Overview</a:t>
            </a:r>
            <a:endParaRPr lang="en-NZ" dirty="0"/>
          </a:p>
          <a:p>
            <a:pPr marL="342900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NZ" dirty="0">
                <a:hlinkClick r:id="rId4"/>
              </a:rPr>
              <a:t>Thin Client Implementation</a:t>
            </a:r>
            <a:endParaRPr lang="en-NZ" dirty="0"/>
          </a:p>
          <a:p>
            <a:pPr marL="342900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NZ" dirty="0">
                <a:hlinkClick r:id="rId5"/>
              </a:rPr>
              <a:t>Integration with Active Directory</a:t>
            </a:r>
            <a:endParaRPr lang="en-NZ" dirty="0"/>
          </a:p>
          <a:p>
            <a:pPr marL="342900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NZ" dirty="0">
                <a:hlinkClick r:id="rId6"/>
              </a:rPr>
              <a:t>Assessment &amp; Implementation of the Hosted Solution</a:t>
            </a:r>
            <a:endParaRPr lang="en-NZ" dirty="0"/>
          </a:p>
          <a:p>
            <a:pPr marL="342900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NZ" dirty="0">
                <a:hlinkClick r:id="rId7"/>
              </a:rPr>
              <a:t>Security Overview</a:t>
            </a:r>
            <a:endParaRPr lang="en-NZ" dirty="0"/>
          </a:p>
          <a:p>
            <a:pPr marL="342900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NZ" dirty="0">
                <a:hlinkClick r:id="rId8"/>
              </a:rPr>
              <a:t>Template Guidelines</a:t>
            </a:r>
            <a:endParaRPr lang="en-NZ" dirty="0"/>
          </a:p>
          <a:p>
            <a:pPr marL="342900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NZ" dirty="0">
                <a:hlinkClick r:id="rId9"/>
              </a:rPr>
              <a:t>Assessment &amp; Implementation of a local installation</a:t>
            </a:r>
            <a:endParaRPr lang="en-NZ" dirty="0"/>
          </a:p>
          <a:p>
            <a:pPr marL="342900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NZ" dirty="0">
                <a:hlinkClick r:id="rId10"/>
              </a:rPr>
              <a:t>System Requirements for the locally installed solution</a:t>
            </a:r>
            <a:endParaRPr lang="en-NZ" dirty="0"/>
          </a:p>
          <a:p>
            <a:pPr marL="342900" indent="-342900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NZ" dirty="0">
                <a:hlinkClick r:id="rId11"/>
              </a:rPr>
              <a:t>Implementation Tips</a:t>
            </a:r>
            <a:endParaRPr lang="en-NZ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hape 35"/>
          <p:cNvSpPr>
            <a:spLocks noGrp="1"/>
          </p:cNvSpPr>
          <p:nvPr>
            <p:ph type="body" idx="4294967295"/>
          </p:nvPr>
        </p:nvSpPr>
        <p:spPr>
          <a:xfrm>
            <a:off x="539750" y="1376363"/>
            <a:ext cx="8064500" cy="4105275"/>
          </a:xfrm>
        </p:spPr>
        <p:txBody>
          <a:bodyPr lIns="0" tIns="0" rIns="0" bIns="0"/>
          <a:lstStyle/>
          <a:p>
            <a:pPr marL="0" indent="0" algn="ctr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600" dirty="0" smtClean="0"/>
              <a:t>Communication tools that broadcast visual content</a:t>
            </a:r>
            <a:br>
              <a:rPr lang="en-US" altLang="en-US" sz="1600" dirty="0" smtClean="0"/>
            </a:br>
            <a:r>
              <a:rPr lang="en-US" altLang="en-US" sz="1600" b="1" dirty="0" smtClean="0"/>
              <a:t>directly onto the screens</a:t>
            </a:r>
            <a:r>
              <a:rPr lang="en-US" altLang="en-US" sz="1600" dirty="0" smtClean="0"/>
              <a:t> </a:t>
            </a:r>
            <a:r>
              <a:rPr lang="en-US" altLang="en-US" sz="1600" b="1" dirty="0" smtClean="0"/>
              <a:t>of computers,</a:t>
            </a:r>
            <a:r>
              <a:rPr lang="en-US" altLang="en-US" sz="1600" dirty="0" smtClean="0">
                <a:solidFill>
                  <a:srgbClr val="0000CC"/>
                </a:solidFill>
              </a:rPr>
              <a:t> </a:t>
            </a:r>
            <a:br>
              <a:rPr lang="en-US" altLang="en-US" sz="1600" dirty="0" smtClean="0">
                <a:solidFill>
                  <a:srgbClr val="0000CC"/>
                </a:solidFill>
              </a:rPr>
            </a:br>
            <a:r>
              <a:rPr lang="en-US" altLang="en-US" sz="1600" dirty="0" smtClean="0"/>
              <a:t>using multiple channels and formats</a:t>
            </a:r>
            <a:r>
              <a:rPr lang="en-US" altLang="en-US" sz="1600" dirty="0" smtClean="0">
                <a:solidFill>
                  <a:srgbClr val="0000CC"/>
                </a:solidFill>
              </a:rPr>
              <a:t> </a:t>
            </a:r>
          </a:p>
        </p:txBody>
      </p:sp>
      <p:pic>
        <p:nvPicPr>
          <p:cNvPr id="10244" name="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404813"/>
            <a:ext cx="5240338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0246" name="Shape 44"/>
          <p:cNvSpPr>
            <a:spLocks noChangeArrowheads="1"/>
          </p:cNvSpPr>
          <p:nvPr/>
        </p:nvSpPr>
        <p:spPr bwMode="auto">
          <a:xfrm>
            <a:off x="611560" y="5691504"/>
            <a:ext cx="38593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45719" rIns="4571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FF9900"/>
                </a:solidFill>
              </a:rPr>
              <a:t>Easy to install.  Easy and quick to use.</a:t>
            </a:r>
          </a:p>
          <a:p>
            <a:pPr eaLnBrk="1" hangingPunct="1"/>
            <a:r>
              <a:rPr lang="en-US" altLang="en-US" sz="1600" b="1" dirty="0">
                <a:solidFill>
                  <a:srgbClr val="FF9900"/>
                </a:solidFill>
              </a:rPr>
              <a:t>Measure delivery, </a:t>
            </a:r>
            <a:endParaRPr lang="en-US" altLang="en-US" sz="1600" b="1" dirty="0" smtClean="0">
              <a:solidFill>
                <a:srgbClr val="FF9900"/>
              </a:solidFill>
            </a:endParaRPr>
          </a:p>
          <a:p>
            <a:pPr eaLnBrk="1" hangingPunct="1"/>
            <a:r>
              <a:rPr lang="en-US" altLang="en-US" sz="1600" b="1" dirty="0" smtClean="0">
                <a:solidFill>
                  <a:srgbClr val="FF9900"/>
                </a:solidFill>
              </a:rPr>
              <a:t>click-throughs</a:t>
            </a:r>
            <a:r>
              <a:rPr lang="en-US" altLang="en-US" sz="1600" b="1" dirty="0">
                <a:solidFill>
                  <a:srgbClr val="FF9900"/>
                </a:solidFill>
              </a:rPr>
              <a:t>, responses.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276872"/>
            <a:ext cx="4503342" cy="32793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023923"/>
            <a:ext cx="2531580" cy="178527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8040" r="10870"/>
          <a:stretch/>
        </p:blipFill>
        <p:spPr>
          <a:xfrm>
            <a:off x="7601887" y="2924943"/>
            <a:ext cx="936104" cy="198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3627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 dirty="0" smtClean="0"/>
              <a:t>Communication Tools</a:t>
            </a:r>
            <a:endParaRPr lang="en-US" alt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628800"/>
            <a:ext cx="6724759" cy="40302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333375"/>
            <a:ext cx="7632700" cy="7826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sz="4000" dirty="0"/>
              <a:t>In a nutshell </a:t>
            </a:r>
            <a:r>
              <a:rPr lang="en-NZ" sz="4000" dirty="0" smtClean="0"/>
              <a:t>SnapComms…</a:t>
            </a:r>
            <a:r>
              <a:rPr lang="en-NZ" dirty="0"/>
              <a:t/>
            </a:r>
            <a:br>
              <a:rPr lang="en-NZ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125538"/>
            <a:ext cx="7561262" cy="5040312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 smtClean="0"/>
              <a:t>is </a:t>
            </a:r>
            <a:r>
              <a:rPr lang="en-NZ" sz="2200" dirty="0"/>
              <a:t>an HTTP based Client / Server pull technology.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 smtClean="0"/>
              <a:t>has </a:t>
            </a:r>
            <a:r>
              <a:rPr lang="en-NZ" sz="2200" dirty="0"/>
              <a:t>Clients for Windows, MAC, iOS and Android.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 smtClean="0"/>
              <a:t>uses </a:t>
            </a:r>
            <a:r>
              <a:rPr lang="en-NZ" sz="2200" dirty="0"/>
              <a:t>HTTP/HTTPS on customizable ports.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 smtClean="0"/>
              <a:t>supports </a:t>
            </a:r>
            <a:r>
              <a:rPr lang="en-NZ" sz="2200" dirty="0"/>
              <a:t>WAN links, VPNs &amp; Proxies.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 smtClean="0"/>
              <a:t>has Cloud Hosted </a:t>
            </a:r>
            <a:r>
              <a:rPr lang="en-NZ" sz="2200" dirty="0"/>
              <a:t>&amp; </a:t>
            </a:r>
            <a:r>
              <a:rPr lang="en-NZ" sz="2200" dirty="0" smtClean="0"/>
              <a:t>Local Installation </a:t>
            </a:r>
            <a:r>
              <a:rPr lang="en-NZ" sz="2200" dirty="0"/>
              <a:t>options.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/>
              <a:t>is constantly tested and monitored for intrusion prevention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/>
              <a:t>provides a high degree of data security 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/>
              <a:t>has one point of contact for support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/>
              <a:t>is using brand able templates for content display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92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333375"/>
            <a:ext cx="8147050" cy="854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sz="4000" dirty="0"/>
              <a:t>The SnapComms </a:t>
            </a:r>
            <a:r>
              <a:rPr lang="en-NZ" sz="4000" dirty="0" smtClean="0"/>
              <a:t>Server…</a:t>
            </a:r>
            <a:r>
              <a:rPr lang="en-NZ" dirty="0"/>
              <a:t/>
            </a:r>
            <a:br>
              <a:rPr lang="en-NZ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268413"/>
            <a:ext cx="7561262" cy="4824412"/>
          </a:xfrm>
        </p:spPr>
        <p:txBody>
          <a:bodyPr rtlCol="0">
            <a:normAutofit lnSpcReduction="10000"/>
          </a:bodyPr>
          <a:lstStyle/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/>
              <a:t>is necessary for local installation </a:t>
            </a:r>
            <a:r>
              <a:rPr lang="en-NZ" sz="2200" dirty="0" smtClean="0"/>
              <a:t>only.</a:t>
            </a:r>
            <a:endParaRPr lang="en-NZ" sz="2200" dirty="0"/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/>
              <a:t>is built with ASP.NET.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/>
              <a:t>provides access to clients via a web service framework.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/>
              <a:t>is supported on Win </a:t>
            </a:r>
            <a:r>
              <a:rPr lang="en-NZ" sz="2200" dirty="0" smtClean="0"/>
              <a:t>2008 </a:t>
            </a:r>
            <a:r>
              <a:rPr lang="en-NZ" sz="2200" dirty="0"/>
              <a:t>or higher.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/>
              <a:t>works with SQL Server </a:t>
            </a:r>
            <a:r>
              <a:rPr lang="en-NZ" sz="2200" dirty="0" smtClean="0"/>
              <a:t>2008 </a:t>
            </a:r>
            <a:r>
              <a:rPr lang="en-NZ" sz="2200" dirty="0"/>
              <a:t>or higher.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/>
              <a:t>requires </a:t>
            </a:r>
            <a:r>
              <a:rPr lang="en-NZ" sz="2200" dirty="0" smtClean="0"/>
              <a:t>IIS7 </a:t>
            </a:r>
            <a:r>
              <a:rPr lang="en-NZ" sz="2200" dirty="0"/>
              <a:t>or higher.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/>
              <a:t>comes with detailed installation documentation for applications and database.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/>
              <a:t>includes extensive logging capabilities.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/>
              <a:t>integrates Windows or Forms Authentication.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200" dirty="0"/>
              <a:t>has detailed but easy to manage access control.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17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476250"/>
            <a:ext cx="8147050" cy="6492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dirty="0"/>
              <a:t>The SnapComms Windows C</a:t>
            </a:r>
            <a:r>
              <a:rPr lang="en-NZ" dirty="0" smtClean="0"/>
              <a:t>lient…</a:t>
            </a:r>
            <a:r>
              <a:rPr lang="en-NZ" dirty="0"/>
              <a:t/>
            </a:r>
            <a:br>
              <a:rPr lang="en-NZ" dirty="0"/>
            </a:b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7632700" cy="4895850"/>
          </a:xfrm>
        </p:spPr>
        <p:txBody>
          <a:bodyPr/>
          <a:lstStyle/>
          <a:p>
            <a:pPr marL="457200" indent="-45720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NZ" altLang="en-US" sz="2400" dirty="0" smtClean="0"/>
              <a:t>is simple to deploy with MSI enabled deployment tools.</a:t>
            </a:r>
          </a:p>
          <a:p>
            <a:pPr marL="457200" indent="-45720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NZ" altLang="en-US" sz="2400" dirty="0" smtClean="0"/>
              <a:t>is supported on Windows 7 / IE8 and higher.</a:t>
            </a:r>
          </a:p>
          <a:p>
            <a:pPr marL="457200" indent="-45720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NZ" altLang="en-US" sz="2400" dirty="0" smtClean="0"/>
              <a:t>encrypts its data storage.</a:t>
            </a:r>
          </a:p>
          <a:p>
            <a:pPr marL="457200" indent="-45720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NZ" altLang="en-US" sz="2400" dirty="0" smtClean="0"/>
              <a:t>integrates into Thin-Client environments like Citrix.</a:t>
            </a:r>
          </a:p>
          <a:p>
            <a:pPr marL="457200" indent="-45720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NZ" altLang="en-US" sz="2400" dirty="0" smtClean="0"/>
              <a:t>integrates with Active Directory.</a:t>
            </a:r>
          </a:p>
          <a:p>
            <a:pPr marL="457200" indent="-45720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NZ" altLang="en-US" sz="2400" dirty="0" smtClean="0"/>
              <a:t>has a minimal user Interface to minimize support.</a:t>
            </a:r>
          </a:p>
        </p:txBody>
      </p:sp>
    </p:spTree>
    <p:extLst>
      <p:ext uri="{BB962C8B-B14F-4D97-AF65-F5344CB8AC3E}">
        <p14:creationId xmlns:p14="http://schemas.microsoft.com/office/powerpoint/2010/main" val="330369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333375"/>
            <a:ext cx="8147050" cy="854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sz="4000" dirty="0"/>
              <a:t>The </a:t>
            </a:r>
            <a:r>
              <a:rPr lang="en-NZ" sz="4000" dirty="0" smtClean="0"/>
              <a:t>Smartphone </a:t>
            </a:r>
            <a:r>
              <a:rPr lang="en-NZ" sz="4000" dirty="0"/>
              <a:t>C</a:t>
            </a:r>
            <a:r>
              <a:rPr lang="en-NZ" sz="4000" dirty="0" smtClean="0"/>
              <a:t>lients…</a:t>
            </a:r>
            <a:r>
              <a:rPr lang="en-NZ" dirty="0"/>
              <a:t/>
            </a:r>
            <a:br>
              <a:rPr lang="en-NZ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6013" y="1412875"/>
            <a:ext cx="7488237" cy="4248150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 smtClean="0"/>
              <a:t>work </a:t>
            </a:r>
            <a:r>
              <a:rPr lang="en-NZ" sz="2400" dirty="0"/>
              <a:t>on iOS </a:t>
            </a:r>
            <a:r>
              <a:rPr lang="en-NZ" sz="2400" dirty="0" smtClean="0"/>
              <a:t>and Android and Windows</a:t>
            </a:r>
            <a:endParaRPr lang="en-NZ" sz="2400" dirty="0"/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use a web service based API to access the server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support </a:t>
            </a:r>
            <a:r>
              <a:rPr lang="en-NZ" sz="2400" dirty="0" smtClean="0"/>
              <a:t>push </a:t>
            </a:r>
            <a:r>
              <a:rPr lang="en-NZ" sz="2400" dirty="0"/>
              <a:t>notifications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provide a simple, fully touch enabled UI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are fully brandable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can be easily pre-configured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install directly from the application market places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21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563" y="549275"/>
            <a:ext cx="8147050" cy="6477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sz="4000" dirty="0"/>
              <a:t>The Network </a:t>
            </a:r>
            <a:r>
              <a:rPr lang="en-NZ" sz="4000" dirty="0" smtClean="0"/>
              <a:t>Connectivity…</a:t>
            </a:r>
            <a:r>
              <a:rPr lang="en-NZ" dirty="0"/>
              <a:t/>
            </a:r>
            <a:br>
              <a:rPr lang="en-NZ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6013" y="1196975"/>
            <a:ext cx="7488237" cy="4608513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is from ground up designed to be minimal.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ensures message content </a:t>
            </a:r>
            <a:r>
              <a:rPr lang="en-NZ" sz="2400" dirty="0" smtClean="0"/>
              <a:t>is </a:t>
            </a:r>
            <a:r>
              <a:rPr lang="en-NZ" sz="2400" dirty="0"/>
              <a:t>only downloaded once and cached (encrypted) on the client.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uses standard HTTP protocols.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works through all standard compliant proxies.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is secured through data encryption via HTTPS.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is routed through a single, configurable port to make it easy to pass firewalls.</a:t>
            </a:r>
          </a:p>
          <a:p>
            <a:pPr marL="457200" indent="-45720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works perfectly with VPN and WAN link setups.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10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549275"/>
            <a:ext cx="8147050" cy="638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dirty="0"/>
              <a:t>Active Directory </a:t>
            </a:r>
            <a:r>
              <a:rPr lang="en-NZ" dirty="0" smtClean="0"/>
              <a:t>Integration…</a:t>
            </a:r>
            <a:r>
              <a:rPr lang="en-NZ" dirty="0"/>
              <a:t/>
            </a:r>
            <a:br>
              <a:rPr lang="en-NZ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268413"/>
            <a:ext cx="7416800" cy="4752975"/>
          </a:xfrm>
        </p:spPr>
        <p:txBody>
          <a:bodyPr rtlCol="0">
            <a:normAutofit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makes user, machine and group integration easy.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works fully </a:t>
            </a:r>
            <a:r>
              <a:rPr lang="en-NZ" sz="2400" dirty="0" smtClean="0"/>
              <a:t>transparently.</a:t>
            </a:r>
            <a:endParaRPr lang="en-NZ" sz="2400" dirty="0"/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takes place on client side using standardized ADSI API.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doesn’t need to access to AD from the </a:t>
            </a:r>
            <a:r>
              <a:rPr lang="en-NZ" sz="2400" dirty="0" smtClean="0"/>
              <a:t>server.</a:t>
            </a:r>
            <a:endParaRPr lang="en-NZ" sz="2400" dirty="0"/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supports multiple domains/forests and nested groups.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collects only clearly specified attributes.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synchronizes the data periodically (6 hours default).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is cached encrypted on the client.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NZ" sz="2400" dirty="0"/>
              <a:t>encrypts it’s data exchange with the server.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napComms PPT Template">
  <a:themeElements>
    <a:clrScheme name="Custom 1">
      <a:dk1>
        <a:sysClr val="windowText" lastClr="000000"/>
      </a:dk1>
      <a:lt1>
        <a:srgbClr val="F37223"/>
      </a:lt1>
      <a:dk2>
        <a:srgbClr val="000000"/>
      </a:dk2>
      <a:lt2>
        <a:srgbClr val="EEECE1"/>
      </a:lt2>
      <a:accent1>
        <a:srgbClr val="000000"/>
      </a:accent1>
      <a:accent2>
        <a:srgbClr val="B8CCE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napComms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SnapComms PPT Template</Template>
  <TotalTime>400</TotalTime>
  <Words>778</Words>
  <Application>Microsoft Office PowerPoint</Application>
  <PresentationFormat>On-screen Show (4:3)</PresentationFormat>
  <Paragraphs>125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SnapComms PPT Template</vt:lpstr>
      <vt:lpstr>PowerPoint Presentation</vt:lpstr>
      <vt:lpstr>PowerPoint Presentation</vt:lpstr>
      <vt:lpstr>Communication Tools</vt:lpstr>
      <vt:lpstr>In a nutshell SnapComms… </vt:lpstr>
      <vt:lpstr>The SnapComms Server… </vt:lpstr>
      <vt:lpstr>The SnapComms Windows Client… </vt:lpstr>
      <vt:lpstr>The Smartphone Clients… </vt:lpstr>
      <vt:lpstr>The Network Connectivity… </vt:lpstr>
      <vt:lpstr>Active Directory Integration… </vt:lpstr>
      <vt:lpstr>SnapComms Security… </vt:lpstr>
      <vt:lpstr>SnapComms Support &amp; Monitoring… </vt:lpstr>
      <vt:lpstr>Locally Hosted Security… </vt:lpstr>
      <vt:lpstr>Cloud Hosted Security… </vt:lpstr>
      <vt:lpstr>References…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Abarro</dc:creator>
  <cp:lastModifiedBy>Jane du Preez</cp:lastModifiedBy>
  <cp:revision>17</cp:revision>
  <dcterms:created xsi:type="dcterms:W3CDTF">2012-02-20T19:59:44Z</dcterms:created>
  <dcterms:modified xsi:type="dcterms:W3CDTF">2015-04-26T21:44:14Z</dcterms:modified>
</cp:coreProperties>
</file>