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30"/>
  </p:notesMasterIdLst>
  <p:handoutMasterIdLst>
    <p:handoutMasterId r:id="rId31"/>
  </p:handoutMasterIdLst>
  <p:sldIdLst>
    <p:sldId id="256" r:id="rId3"/>
    <p:sldId id="303" r:id="rId4"/>
    <p:sldId id="323" r:id="rId5"/>
    <p:sldId id="324" r:id="rId6"/>
    <p:sldId id="326" r:id="rId7"/>
    <p:sldId id="325" r:id="rId8"/>
    <p:sldId id="304" r:id="rId9"/>
    <p:sldId id="327" r:id="rId10"/>
    <p:sldId id="339" r:id="rId11"/>
    <p:sldId id="328" r:id="rId12"/>
    <p:sldId id="329" r:id="rId13"/>
    <p:sldId id="331" r:id="rId14"/>
    <p:sldId id="333" r:id="rId15"/>
    <p:sldId id="332" r:id="rId16"/>
    <p:sldId id="330" r:id="rId17"/>
    <p:sldId id="350" r:id="rId18"/>
    <p:sldId id="348" r:id="rId19"/>
    <p:sldId id="349" r:id="rId20"/>
    <p:sldId id="344" r:id="rId21"/>
    <p:sldId id="345" r:id="rId22"/>
    <p:sldId id="346" r:id="rId23"/>
    <p:sldId id="347" r:id="rId24"/>
    <p:sldId id="334" r:id="rId25"/>
    <p:sldId id="337" r:id="rId26"/>
    <p:sldId id="335" r:id="rId27"/>
    <p:sldId id="338" r:id="rId28"/>
    <p:sldId id="336" r:id="rId29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33" autoAdjust="0"/>
    <p:restoredTop sz="94660"/>
  </p:normalViewPr>
  <p:slideViewPr>
    <p:cSldViewPr>
      <p:cViewPr varScale="1">
        <p:scale>
          <a:sx n="107" d="100"/>
          <a:sy n="107" d="100"/>
        </p:scale>
        <p:origin x="-19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68A75-40EA-401A-A09D-B00B62FF8C11}" type="datetimeFigureOut">
              <a:rPr lang="en-GB" smtClean="0"/>
              <a:t>21/11/2016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9F579-34DC-48D8-B564-FD6928158C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427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79ADC-84CD-4C2C-A720-46FD183120B8}" type="datetimeFigureOut">
              <a:rPr lang="en-IE" smtClean="0"/>
              <a:t>21/11/2016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6" y="4690822"/>
            <a:ext cx="5438464" cy="4442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485"/>
            <a:ext cx="2944958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098" y="9378485"/>
            <a:ext cx="2944958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B8244-FB77-46E1-B7A2-1AD8F646585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10382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 smtClean="0"/>
              <a:t>Confidential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70986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 smtClean="0"/>
              <a:t>Confidential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842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 smtClean="0"/>
              <a:t>Confidential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05255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Confidential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0"/>
            <a:ext cx="2133600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584C6-B88A-4AE1-9CC3-8DFF8954EC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433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0"/>
            <a:ext cx="2057400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72CEB-F739-4C19-9FA2-94D8FBB7B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580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E77F4-82AC-41CC-86BC-2822A72AADA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710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Confidential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B6C82-8E82-4183-B5BD-3D1027CF6A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845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Confidential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2B1EC-3A5D-4C07-983B-6E91A638E2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500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Confidential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9D89E-DF62-4D8A-8C75-71BB1D4D03A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260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Confidential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86D95-D744-4102-B05F-D035D9099A4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4883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Confidential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65C8B-2EF0-4143-9A75-859CA1D028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37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 smtClean="0"/>
              <a:t>Confidential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46890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Confidential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A627B-7DE3-4D76-AF26-2D6FCD9A8C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4989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6DEEA-59D5-4181-9AE8-09A857197C0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7088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FCBCF-7DA5-4EC3-80FA-D0257245F5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0716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Confidential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9418F-B4B0-4607-9AA7-7411BFB2C0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6721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Confidential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53DA0-F54C-490F-A909-B32F9B7D99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419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 smtClean="0"/>
              <a:t>Confidential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27018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 smtClean="0"/>
              <a:t>Confidential</a:t>
            </a:r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8009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 smtClean="0"/>
              <a:t>Confidential</a:t>
            </a:r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12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 smtClean="0"/>
              <a:t>Confidential</a:t>
            </a:r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14704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 smtClean="0"/>
              <a:t>Confidential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31695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 smtClean="0"/>
              <a:t>Confidential</a:t>
            </a:r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4212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 smtClean="0"/>
              <a:t>Confidential</a:t>
            </a:r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31398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E" dirty="0" smtClean="0"/>
              <a:t>Confidential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2D8FF-7874-430B-BB6B-187B81F92C8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0182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6858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sz="1400" dirty="0">
                <a:solidFill>
                  <a:srgbClr val="000000"/>
                </a:solidFill>
              </a:rPr>
              <a:t>Confidential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D8C35904-F89B-443A-9485-BE0772F34C99}" type="slidenum">
              <a:rPr lang="en-US" sz="1400">
                <a:solidFill>
                  <a:srgbClr val="000000"/>
                </a:solidFill>
                <a:latin typeface="Garamond" pitchFamily="18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1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Black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http://storage.coremotivesmarketing.com/library/08c7bd7a-61c1-4a9c-9549-f54c6decff40/743/HP_Refresh/logo.jp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e/url?sa=i&amp;rct=j&amp;q=&amp;esrc=s&amp;frm=1&amp;source=images&amp;cd=&amp;cad=rja&amp;uact=8&amp;docid=FPl4cJsAel6M1M&amp;tbnid=YleNPT_QBJzVJM:&amp;ved=0CAcQjRw&amp;url=http://www.nyipla.org/assnfe/ev.asp?ID%3D111&amp;ei=yYEyVInQNILTaIOOgagI&amp;bvm=bv.76802529,d.ZWU&amp;psig=AFQjCNFKpBMi5lNy09xlFcCK2iwjD0Q9hg&amp;ust=1412682491453543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/>
              <a:t/>
            </a:r>
            <a:br>
              <a:rPr lang="en-IE" dirty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EPM &amp; BI </a:t>
            </a:r>
            <a:r>
              <a:rPr lang="en-IE" dirty="0" smtClean="0"/>
              <a:t>Seminar 2016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dirty="0"/>
              <a:t/>
            </a:r>
            <a:br>
              <a:rPr lang="en-IE" dirty="0"/>
            </a:br>
            <a:r>
              <a:rPr lang="en-IE" sz="3600" dirty="0" smtClean="0"/>
              <a:t>Jason Kernan</a:t>
            </a:r>
            <a:br>
              <a:rPr lang="en-IE" sz="3600" dirty="0" smtClean="0"/>
            </a:br>
            <a:r>
              <a:rPr lang="en-IE" sz="3600" dirty="0" smtClean="0"/>
              <a:t>Executive Manager Finance</a:t>
            </a:r>
            <a:br>
              <a:rPr lang="en-IE" sz="3600" dirty="0" smtClean="0"/>
            </a:br>
            <a:r>
              <a:rPr lang="en-IE" sz="3600" dirty="0" smtClean="0"/>
              <a:t>Irish Life</a:t>
            </a:r>
            <a:endParaRPr lang="en-IE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581128"/>
            <a:ext cx="6400800" cy="1752600"/>
          </a:xfrm>
        </p:spPr>
        <p:txBody>
          <a:bodyPr>
            <a:normAutofit fontScale="77500" lnSpcReduction="20000"/>
          </a:bodyPr>
          <a:lstStyle/>
          <a:p>
            <a:pPr algn="l"/>
            <a:endParaRPr lang="en-IE" sz="2800" dirty="0" smtClean="0"/>
          </a:p>
          <a:p>
            <a:pPr algn="l"/>
            <a:endParaRPr lang="en-IE" sz="2800" dirty="0"/>
          </a:p>
          <a:p>
            <a:pPr algn="l"/>
            <a:endParaRPr lang="en-IE" sz="2800" dirty="0" smtClean="0"/>
          </a:p>
          <a:p>
            <a:pPr algn="l"/>
            <a:endParaRPr lang="en-IE" sz="2800" dirty="0" smtClean="0"/>
          </a:p>
          <a:p>
            <a:pPr algn="l"/>
            <a:r>
              <a:rPr lang="en-IE" sz="2800" dirty="0" smtClean="0"/>
              <a:t>24 Nov 2016</a:t>
            </a:r>
            <a:endParaRPr lang="en-IE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819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131" y="212254"/>
            <a:ext cx="168592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755576" y="1700808"/>
            <a:ext cx="7543800" cy="0"/>
          </a:xfrm>
          <a:prstGeom prst="line">
            <a:avLst/>
          </a:prstGeom>
          <a:noFill/>
          <a:ln w="117475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772616" y="5517232"/>
            <a:ext cx="7543800" cy="0"/>
          </a:xfrm>
          <a:prstGeom prst="line">
            <a:avLst/>
          </a:prstGeom>
          <a:noFill/>
          <a:ln w="117475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10242" name="Picture 2" descr="http://storage.coremotivesmarketing.com/library/08c7bd7a-61c1-4a9c-9549-f54c6decff40/743/HP_Refresh/logo.jpg"/>
          <p:cNvPicPr>
            <a:picLocks noChangeAspect="1" noChangeArrowheads="1"/>
          </p:cNvPicPr>
          <p:nvPr/>
        </p:nvPicPr>
        <p:blipFill>
          <a:blip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1844824"/>
            <a:ext cx="20955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468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872" y="116632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en-IE" sz="2800" b="1" dirty="0"/>
              <a:t>Reporting &amp; Planning </a:t>
            </a:r>
            <a:r>
              <a:rPr lang="en-IE" sz="2800" b="1" dirty="0" smtClean="0"/>
              <a:t>prior </a:t>
            </a:r>
            <a:r>
              <a:rPr lang="en-IE" sz="2800" b="1" dirty="0"/>
              <a:t>to </a:t>
            </a:r>
            <a:r>
              <a:rPr lang="en-IE" sz="2800" b="1" dirty="0" smtClean="0"/>
              <a:t>EPM</a:t>
            </a:r>
            <a:endParaRPr lang="en-I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10</a:t>
            </a:fld>
            <a:endParaRPr lang="en-IE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683568" y="908720"/>
            <a:ext cx="7696200" cy="0"/>
          </a:xfrm>
          <a:prstGeom prst="line">
            <a:avLst/>
          </a:prstGeom>
          <a:noFill/>
          <a:ln w="28575">
            <a:solidFill>
              <a:srgbClr val="DBCDA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8" name="Picture 2" descr="C:\Users\l970\Pictures\75-logo-illustra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328935"/>
            <a:ext cx="2817992" cy="5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11442" y="1124744"/>
            <a:ext cx="5442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To be fair spreadsheets have Positives &amp; Negatives</a:t>
            </a:r>
            <a:endParaRPr lang="en-IE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09942" y="1916832"/>
            <a:ext cx="4174368" cy="1440160"/>
          </a:xfr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1800" u="sng" dirty="0" smtClean="0">
                <a:solidFill>
                  <a:srgbClr val="00B050"/>
                </a:solidFill>
              </a:rPr>
              <a:t>Positives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dirty="0" smtClean="0">
                <a:solidFill>
                  <a:srgbClr val="00B050"/>
                </a:solidFill>
              </a:rPr>
              <a:t>Flexibility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dirty="0" smtClean="0">
                <a:solidFill>
                  <a:srgbClr val="00B050"/>
                </a:solidFill>
              </a:rPr>
              <a:t>Easy to manipulate</a:t>
            </a:r>
            <a:endParaRPr lang="en-IE" sz="18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dirty="0" smtClean="0">
                <a:solidFill>
                  <a:srgbClr val="00B050"/>
                </a:solidFill>
              </a:rPr>
              <a:t>Not many constraints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716016" y="1916832"/>
            <a:ext cx="4174368" cy="1440160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IE" sz="1800" u="sng" kern="0" dirty="0" smtClean="0">
                <a:solidFill>
                  <a:srgbClr val="FF0000"/>
                </a:solidFill>
              </a:rPr>
              <a:t>Negatives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kern="0" dirty="0" smtClean="0">
                <a:solidFill>
                  <a:srgbClr val="FF0000"/>
                </a:solidFill>
              </a:rPr>
              <a:t>Flexibility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kern="0" dirty="0" smtClean="0">
                <a:solidFill>
                  <a:srgbClr val="FF0000"/>
                </a:solidFill>
              </a:rPr>
              <a:t>Easy to manipulate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kern="0" dirty="0" smtClean="0">
                <a:solidFill>
                  <a:srgbClr val="FF0000"/>
                </a:solidFill>
              </a:rPr>
              <a:t>Not many constraints</a:t>
            </a:r>
          </a:p>
        </p:txBody>
      </p:sp>
    </p:spTree>
    <p:extLst>
      <p:ext uri="{BB962C8B-B14F-4D97-AF65-F5344CB8AC3E}">
        <p14:creationId xmlns:p14="http://schemas.microsoft.com/office/powerpoint/2010/main" val="380770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872" y="116632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en-IE" sz="2800" b="1" dirty="0"/>
              <a:t>Reporting &amp; Planning </a:t>
            </a:r>
            <a:r>
              <a:rPr lang="en-IE" sz="2800" b="1" dirty="0" smtClean="0"/>
              <a:t>prior </a:t>
            </a:r>
            <a:r>
              <a:rPr lang="en-IE" sz="2800" b="1" dirty="0"/>
              <a:t>to </a:t>
            </a:r>
            <a:r>
              <a:rPr lang="en-IE" sz="2800" b="1" dirty="0" smtClean="0"/>
              <a:t>EPM</a:t>
            </a:r>
            <a:endParaRPr lang="en-I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11</a:t>
            </a:fld>
            <a:endParaRPr lang="en-IE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683568" y="908720"/>
            <a:ext cx="7696200" cy="0"/>
          </a:xfrm>
          <a:prstGeom prst="line">
            <a:avLst/>
          </a:prstGeom>
          <a:noFill/>
          <a:ln w="28575">
            <a:solidFill>
              <a:srgbClr val="DBCDA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8" name="Picture 2" descr="C:\Users\l970\Pictures\75-logo-illustra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328935"/>
            <a:ext cx="2817992" cy="5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11442" y="1124744"/>
            <a:ext cx="5442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To be fair spreadsheets have Positives &amp; Negatives</a:t>
            </a:r>
            <a:endParaRPr lang="en-IE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09942" y="1916832"/>
            <a:ext cx="4174368" cy="1440160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1800" u="sng" dirty="0" smtClean="0"/>
              <a:t>Positives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dirty="0" smtClean="0"/>
              <a:t>Flexibility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dirty="0" smtClean="0"/>
              <a:t>Easy to manipulate</a:t>
            </a:r>
            <a:endParaRPr lang="en-IE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sz="1800" dirty="0" smtClean="0"/>
              <a:t>Not many constraints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716016" y="1916832"/>
            <a:ext cx="4174368" cy="1440160"/>
          </a:xfrm>
          <a:prstGeom prst="rect">
            <a:avLst/>
          </a:prstGeom>
          <a:noFill/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IE" sz="1800" u="sng" kern="0" dirty="0" smtClean="0"/>
              <a:t>Negatives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kern="0" dirty="0" smtClean="0"/>
              <a:t>Flexibility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kern="0" dirty="0" smtClean="0"/>
              <a:t>Easy to manipulate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kern="0" dirty="0" smtClean="0"/>
              <a:t>Not many constraints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71600" y="3717032"/>
            <a:ext cx="7272808" cy="2376264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IE" sz="1800" b="1" u="sng" kern="0" dirty="0" smtClean="0">
                <a:solidFill>
                  <a:srgbClr val="0070C0"/>
                </a:solidFill>
              </a:rPr>
              <a:t>When it comes to Reporting &amp; Planning some of the key things spreadsheets fail on are: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b="1" kern="0" dirty="0" smtClean="0">
                <a:solidFill>
                  <a:srgbClr val="0070C0"/>
                </a:solidFill>
              </a:rPr>
              <a:t>Integrity of Data Structures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b="1" kern="0" dirty="0" smtClean="0">
                <a:solidFill>
                  <a:srgbClr val="0070C0"/>
                </a:solidFill>
              </a:rPr>
              <a:t>Security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b="1" kern="0" dirty="0" smtClean="0">
                <a:solidFill>
                  <a:srgbClr val="0070C0"/>
                </a:solidFill>
              </a:rPr>
              <a:t>Repository of data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b="1" kern="0" dirty="0" smtClean="0">
                <a:solidFill>
                  <a:srgbClr val="0070C0"/>
                </a:solidFill>
              </a:rPr>
              <a:t>Controlled environment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b="1" kern="0" dirty="0" smtClean="0">
                <a:solidFill>
                  <a:srgbClr val="0070C0"/>
                </a:solidFill>
              </a:rPr>
              <a:t>Multi users</a:t>
            </a:r>
          </a:p>
        </p:txBody>
      </p:sp>
    </p:spTree>
    <p:extLst>
      <p:ext uri="{BB962C8B-B14F-4D97-AF65-F5344CB8AC3E}">
        <p14:creationId xmlns:p14="http://schemas.microsoft.com/office/powerpoint/2010/main" val="408404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872" y="116632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en-IE" sz="2800" b="1" dirty="0"/>
              <a:t>Reporting &amp; Planning </a:t>
            </a:r>
            <a:r>
              <a:rPr lang="en-IE" sz="2800" b="1" dirty="0" smtClean="0"/>
              <a:t>prior </a:t>
            </a:r>
            <a:r>
              <a:rPr lang="en-IE" sz="2800" b="1" dirty="0"/>
              <a:t>to </a:t>
            </a:r>
            <a:r>
              <a:rPr lang="en-IE" sz="2800" b="1" dirty="0" smtClean="0"/>
              <a:t>EPM</a:t>
            </a:r>
            <a:endParaRPr lang="en-I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12</a:t>
            </a:fld>
            <a:endParaRPr lang="en-IE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683568" y="908720"/>
            <a:ext cx="7696200" cy="0"/>
          </a:xfrm>
          <a:prstGeom prst="line">
            <a:avLst/>
          </a:prstGeom>
          <a:noFill/>
          <a:ln w="28575">
            <a:solidFill>
              <a:srgbClr val="DBCDA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8" name="Picture 2" descr="C:\Users\l970\Pictures\75-logo-illustra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328935"/>
            <a:ext cx="2817992" cy="5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4752528"/>
          </a:xfr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E" sz="1800" dirty="0" smtClean="0"/>
              <a:t>In 2000 we implemented Oracle Financial Analyser (OFA)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dirty="0" smtClean="0"/>
              <a:t>OFA was Oracle’s offering in this space prior to acquiring Hyperion</a:t>
            </a:r>
            <a:endParaRPr lang="en-IE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sz="1800" dirty="0" smtClean="0">
                <a:solidFill>
                  <a:srgbClr val="00B050"/>
                </a:solidFill>
              </a:rPr>
              <a:t>OFA had </a:t>
            </a:r>
            <a:r>
              <a:rPr lang="en-IE" sz="1800" u="sng" dirty="0" smtClean="0">
                <a:solidFill>
                  <a:srgbClr val="00B050"/>
                </a:solidFill>
              </a:rPr>
              <a:t>good bits</a:t>
            </a:r>
            <a:r>
              <a:rPr lang="en-IE" sz="1800" dirty="0" smtClean="0">
                <a:solidFill>
                  <a:srgbClr val="00B050"/>
                </a:solidFill>
              </a:rPr>
              <a:t>:</a:t>
            </a:r>
          </a:p>
          <a:p>
            <a:pPr lvl="1" eaLnBrk="1" hangingPunct="1">
              <a:lnSpc>
                <a:spcPct val="200000"/>
              </a:lnSpc>
              <a:spcBef>
                <a:spcPct val="0"/>
              </a:spcBef>
              <a:buSzPct val="120000"/>
              <a:buFont typeface="Wingdings" panose="05000000000000000000" pitchFamily="2" charset="2"/>
              <a:buChar char="v"/>
            </a:pPr>
            <a:r>
              <a:rPr lang="en-IE" altLang="en-US" sz="1800" dirty="0" smtClean="0">
                <a:solidFill>
                  <a:srgbClr val="00B050"/>
                </a:solidFill>
              </a:rPr>
              <a:t> </a:t>
            </a:r>
            <a:r>
              <a:rPr lang="en-IE" altLang="en-US" sz="1800" i="1" dirty="0" smtClean="0">
                <a:solidFill>
                  <a:srgbClr val="00B050"/>
                </a:solidFill>
              </a:rPr>
              <a:t>Better </a:t>
            </a:r>
            <a:r>
              <a:rPr lang="en-IE" altLang="en-US" sz="1800" i="1" dirty="0">
                <a:solidFill>
                  <a:srgbClr val="00B050"/>
                </a:solidFill>
              </a:rPr>
              <a:t>than excel!</a:t>
            </a:r>
          </a:p>
          <a:p>
            <a:pPr lvl="1" eaLnBrk="1" hangingPunct="1">
              <a:lnSpc>
                <a:spcPct val="200000"/>
              </a:lnSpc>
              <a:spcBef>
                <a:spcPct val="0"/>
              </a:spcBef>
              <a:buSzPct val="120000"/>
              <a:buFont typeface="Wingdings" panose="05000000000000000000" pitchFamily="2" charset="2"/>
              <a:buChar char="v"/>
            </a:pPr>
            <a:r>
              <a:rPr lang="en-IE" altLang="en-US" sz="1800" i="1" dirty="0" smtClean="0">
                <a:solidFill>
                  <a:srgbClr val="00B050"/>
                </a:solidFill>
              </a:rPr>
              <a:t> Good </a:t>
            </a:r>
            <a:r>
              <a:rPr lang="en-IE" altLang="en-US" sz="1800" i="1" dirty="0">
                <a:solidFill>
                  <a:srgbClr val="00B050"/>
                </a:solidFill>
              </a:rPr>
              <a:t>for reporting actual v budget v forecast v last year</a:t>
            </a:r>
          </a:p>
          <a:p>
            <a:pPr lvl="1" eaLnBrk="1" hangingPunct="1">
              <a:lnSpc>
                <a:spcPct val="200000"/>
              </a:lnSpc>
              <a:spcBef>
                <a:spcPct val="0"/>
              </a:spcBef>
              <a:buSzPct val="120000"/>
              <a:buFont typeface="Wingdings" panose="05000000000000000000" pitchFamily="2" charset="2"/>
              <a:buChar char="v"/>
            </a:pPr>
            <a:r>
              <a:rPr lang="en-IE" altLang="en-US" sz="1800" i="1" dirty="0" smtClean="0">
                <a:solidFill>
                  <a:srgbClr val="00B050"/>
                </a:solidFill>
              </a:rPr>
              <a:t> Structured </a:t>
            </a:r>
            <a:r>
              <a:rPr lang="en-IE" altLang="en-US" sz="1800" i="1" dirty="0">
                <a:solidFill>
                  <a:srgbClr val="00B050"/>
                </a:solidFill>
              </a:rPr>
              <a:t>data model for Payroll </a:t>
            </a:r>
            <a:r>
              <a:rPr lang="en-IE" altLang="en-US" sz="1800" i="1" dirty="0" smtClean="0">
                <a:solidFill>
                  <a:srgbClr val="00B050"/>
                </a:solidFill>
              </a:rPr>
              <a:t>calculations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SzPct val="120000"/>
              <a:buFont typeface="Wingdings" panose="05000000000000000000" pitchFamily="2" charset="2"/>
              <a:buChar char="Ø"/>
            </a:pPr>
            <a:r>
              <a:rPr lang="en-IE" altLang="en-US" sz="1800" dirty="0" smtClean="0"/>
              <a:t> </a:t>
            </a:r>
            <a:r>
              <a:rPr lang="en-IE" altLang="en-US" sz="1800" dirty="0" smtClean="0">
                <a:solidFill>
                  <a:srgbClr val="FFC000"/>
                </a:solidFill>
              </a:rPr>
              <a:t>And some </a:t>
            </a:r>
            <a:r>
              <a:rPr lang="en-IE" altLang="en-US" sz="1800" u="sng" dirty="0" smtClean="0">
                <a:solidFill>
                  <a:srgbClr val="FFC000"/>
                </a:solidFill>
              </a:rPr>
              <a:t>not so good bits</a:t>
            </a:r>
            <a:r>
              <a:rPr lang="en-IE" altLang="en-US" sz="1800" dirty="0" smtClean="0">
                <a:solidFill>
                  <a:srgbClr val="FFC000"/>
                </a:solidFill>
              </a:rPr>
              <a:t>:</a:t>
            </a:r>
          </a:p>
          <a:p>
            <a:pPr lvl="1" eaLnBrk="1" hangingPunct="1">
              <a:lnSpc>
                <a:spcPct val="200000"/>
              </a:lnSpc>
              <a:spcBef>
                <a:spcPct val="0"/>
              </a:spcBef>
              <a:buSzPct val="120000"/>
              <a:buFont typeface="Wingdings" panose="05000000000000000000" pitchFamily="2" charset="2"/>
              <a:buChar char="v"/>
            </a:pPr>
            <a:r>
              <a:rPr lang="en-IE" altLang="en-US" sz="1800" i="1" dirty="0">
                <a:solidFill>
                  <a:srgbClr val="FFC000"/>
                </a:solidFill>
              </a:rPr>
              <a:t>Data refresh &amp; Hierarchy rollouts slow</a:t>
            </a:r>
          </a:p>
          <a:p>
            <a:pPr lvl="1" eaLnBrk="1" hangingPunct="1">
              <a:lnSpc>
                <a:spcPct val="200000"/>
              </a:lnSpc>
              <a:spcBef>
                <a:spcPct val="0"/>
              </a:spcBef>
              <a:buSzPct val="120000"/>
              <a:buFont typeface="Wingdings" panose="05000000000000000000" pitchFamily="2" charset="2"/>
              <a:buChar char="v"/>
            </a:pPr>
            <a:r>
              <a:rPr lang="en-IE" altLang="en-US" sz="1800" i="1" dirty="0">
                <a:solidFill>
                  <a:srgbClr val="FFC000"/>
                </a:solidFill>
              </a:rPr>
              <a:t>Payroll model calcs slow</a:t>
            </a:r>
          </a:p>
          <a:p>
            <a:pPr lvl="1" eaLnBrk="1" hangingPunct="1">
              <a:lnSpc>
                <a:spcPct val="200000"/>
              </a:lnSpc>
              <a:spcBef>
                <a:spcPct val="0"/>
              </a:spcBef>
              <a:buSzPct val="120000"/>
              <a:buFont typeface="Wingdings" panose="05000000000000000000" pitchFamily="2" charset="2"/>
              <a:buChar char="v"/>
            </a:pPr>
            <a:r>
              <a:rPr lang="en-IE" altLang="en-US" sz="1800" i="1" dirty="0">
                <a:solidFill>
                  <a:srgbClr val="FFC000"/>
                </a:solidFill>
              </a:rPr>
              <a:t>Difficult system to develop in – the programming language was a black art</a:t>
            </a:r>
            <a:r>
              <a:rPr lang="en-IE" altLang="en-US" sz="1800" i="1" dirty="0" smtClean="0">
                <a:solidFill>
                  <a:srgbClr val="FFC000"/>
                </a:solidFill>
              </a:rPr>
              <a:t>!</a:t>
            </a:r>
            <a:endParaRPr lang="en-GB" altLang="en-US" sz="18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67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872" y="116632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en-IE" sz="2800" b="1" dirty="0"/>
              <a:t>Reporting &amp; Planning </a:t>
            </a:r>
            <a:r>
              <a:rPr lang="en-IE" sz="2800" b="1" dirty="0" smtClean="0"/>
              <a:t>prior </a:t>
            </a:r>
            <a:r>
              <a:rPr lang="en-IE" sz="2800" b="1" dirty="0"/>
              <a:t>to </a:t>
            </a:r>
            <a:r>
              <a:rPr lang="en-IE" sz="2800" b="1" dirty="0" smtClean="0"/>
              <a:t>EPM</a:t>
            </a:r>
            <a:endParaRPr lang="en-I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13</a:t>
            </a:fld>
            <a:endParaRPr lang="en-IE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683568" y="908720"/>
            <a:ext cx="7696200" cy="0"/>
          </a:xfrm>
          <a:prstGeom prst="line">
            <a:avLst/>
          </a:prstGeom>
          <a:noFill/>
          <a:ln w="28575">
            <a:solidFill>
              <a:srgbClr val="DBCDA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8" name="Picture 2" descr="C:\Users\l970\Pictures\75-logo-illustra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328935"/>
            <a:ext cx="2817992" cy="5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3456384" cy="1440160"/>
          </a:xfr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1800" u="sng" dirty="0" smtClean="0"/>
              <a:t>In OFA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dirty="0" smtClean="0"/>
              <a:t>Headcount (partly)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dirty="0" smtClean="0"/>
              <a:t>Costs</a:t>
            </a:r>
            <a:endParaRPr lang="en-IE" sz="18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319972" y="1628800"/>
            <a:ext cx="3960440" cy="1656184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IE" sz="1800" u="sng" kern="0" dirty="0" smtClean="0"/>
              <a:t>In Excel / Access</a:t>
            </a:r>
            <a:endParaRPr lang="en-IE" sz="1800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sz="1800" kern="0" dirty="0" smtClean="0"/>
              <a:t>Headcount (partly)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kern="0" dirty="0" smtClean="0"/>
              <a:t>Fixed Assets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kern="0" dirty="0" smtClean="0"/>
              <a:t>Sales &amp; Margins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kern="0" dirty="0" smtClean="0"/>
              <a:t>Cost Allocation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3568" y="1124744"/>
            <a:ext cx="7866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Where OFA struggled is that it failed to provide us with a complete solution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0645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872" y="116632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en-IE" sz="2800" b="1" dirty="0"/>
              <a:t>Reporting &amp; Planning </a:t>
            </a:r>
            <a:r>
              <a:rPr lang="en-IE" sz="2800" b="1" dirty="0" smtClean="0"/>
              <a:t>prior </a:t>
            </a:r>
            <a:r>
              <a:rPr lang="en-IE" sz="2800" b="1" dirty="0"/>
              <a:t>to </a:t>
            </a:r>
            <a:r>
              <a:rPr lang="en-IE" sz="2800" b="1" dirty="0" smtClean="0"/>
              <a:t>EPM</a:t>
            </a:r>
            <a:endParaRPr lang="en-I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14</a:t>
            </a:fld>
            <a:endParaRPr lang="en-IE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683568" y="908720"/>
            <a:ext cx="7696200" cy="0"/>
          </a:xfrm>
          <a:prstGeom prst="line">
            <a:avLst/>
          </a:prstGeom>
          <a:noFill/>
          <a:ln w="28575">
            <a:solidFill>
              <a:srgbClr val="DBCDA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8" name="Picture 2" descr="C:\Users\l970\Pictures\75-logo-illustra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328935"/>
            <a:ext cx="2817992" cy="5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3456384" cy="1440160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1800" u="sng" dirty="0" smtClean="0"/>
              <a:t>In OFA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dirty="0" smtClean="0"/>
              <a:t>Headcount (partly)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dirty="0" smtClean="0"/>
              <a:t>Costs</a:t>
            </a:r>
            <a:endParaRPr lang="en-IE" sz="18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319972" y="1628800"/>
            <a:ext cx="3960440" cy="1656184"/>
          </a:xfrm>
          <a:prstGeom prst="rect">
            <a:avLst/>
          </a:prstGeom>
          <a:noFill/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IE" sz="1800" u="sng" kern="0" dirty="0" smtClean="0"/>
              <a:t>In Excel / Access</a:t>
            </a:r>
            <a:endParaRPr lang="en-IE" sz="1800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sz="1800" kern="0" dirty="0" smtClean="0"/>
              <a:t>Headcount (partly)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kern="0" dirty="0" smtClean="0"/>
              <a:t>Fixed Assets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kern="0" dirty="0" smtClean="0"/>
              <a:t>Sales &amp; Margins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kern="0" dirty="0" smtClean="0"/>
              <a:t>Cost Allocation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3568" y="1124744"/>
            <a:ext cx="7866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Where OFA struggled is that it failed to provide us with a complete solution</a:t>
            </a:r>
            <a:endParaRPr lang="en-IE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502295" y="3645024"/>
            <a:ext cx="3889058" cy="2736304"/>
          </a:xfrm>
          <a:prstGeom prst="rect">
            <a:avLst/>
          </a:prstGeom>
          <a:noFill/>
          <a:ln w="25400" cap="rnd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IE" sz="1800" b="1" u="sng" kern="0" dirty="0" smtClean="0">
                <a:solidFill>
                  <a:srgbClr val="0070C0"/>
                </a:solidFill>
              </a:rPr>
              <a:t>Ultimately EPM now covers: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b="1" kern="0" dirty="0" smtClean="0">
                <a:solidFill>
                  <a:srgbClr val="0070C0"/>
                </a:solidFill>
              </a:rPr>
              <a:t>Headcount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b="1" kern="0" dirty="0" smtClean="0">
                <a:solidFill>
                  <a:srgbClr val="0070C0"/>
                </a:solidFill>
              </a:rPr>
              <a:t>Costs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b="1" kern="0" dirty="0" smtClean="0">
                <a:solidFill>
                  <a:srgbClr val="0070C0"/>
                </a:solidFill>
              </a:rPr>
              <a:t>Fixed Assets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b="1" kern="0" dirty="0" smtClean="0">
                <a:solidFill>
                  <a:srgbClr val="0070C0"/>
                </a:solidFill>
              </a:rPr>
              <a:t>Sales &amp; Margins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b="1" kern="0" dirty="0" smtClean="0">
                <a:solidFill>
                  <a:srgbClr val="0070C0"/>
                </a:solidFill>
              </a:rPr>
              <a:t>Cost Allocation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b="1" kern="0" dirty="0" smtClean="0">
                <a:solidFill>
                  <a:srgbClr val="0070C0"/>
                </a:solidFill>
              </a:rPr>
              <a:t>Financial Reporting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b="1" kern="0" dirty="0" smtClean="0">
                <a:solidFill>
                  <a:srgbClr val="0070C0"/>
                </a:solidFill>
              </a:rPr>
              <a:t>Operating Profit</a:t>
            </a:r>
            <a:endParaRPr lang="en-IE" sz="1800" b="1" kern="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36096" y="4221088"/>
            <a:ext cx="28443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0070C0"/>
                </a:solidFill>
              </a:rPr>
              <a:t>Structured data</a:t>
            </a:r>
          </a:p>
          <a:p>
            <a:r>
              <a:rPr lang="en-IE" b="1" dirty="0" smtClean="0">
                <a:solidFill>
                  <a:srgbClr val="0070C0"/>
                </a:solidFill>
              </a:rPr>
              <a:t>Consistent approach</a:t>
            </a:r>
          </a:p>
          <a:p>
            <a:r>
              <a:rPr lang="en-IE" b="1" dirty="0" smtClean="0">
                <a:solidFill>
                  <a:srgbClr val="0070C0"/>
                </a:solidFill>
              </a:rPr>
              <a:t>Security</a:t>
            </a:r>
          </a:p>
          <a:p>
            <a:r>
              <a:rPr lang="en-IE" b="1" dirty="0" smtClean="0">
                <a:solidFill>
                  <a:srgbClr val="0070C0"/>
                </a:solidFill>
              </a:rPr>
              <a:t>Data Repository</a:t>
            </a:r>
          </a:p>
          <a:p>
            <a:r>
              <a:rPr lang="en-IE" b="1" dirty="0" smtClean="0">
                <a:solidFill>
                  <a:srgbClr val="0070C0"/>
                </a:solidFill>
              </a:rPr>
              <a:t>Data in one place</a:t>
            </a:r>
            <a:endParaRPr lang="en-IE" b="1" dirty="0">
              <a:solidFill>
                <a:srgbClr val="0070C0"/>
              </a:solidFill>
            </a:endParaRPr>
          </a:p>
        </p:txBody>
      </p:sp>
      <p:sp>
        <p:nvSpPr>
          <p:cNvPr id="15" name="Equal 14"/>
          <p:cNvSpPr/>
          <p:nvPr/>
        </p:nvSpPr>
        <p:spPr bwMode="auto">
          <a:xfrm>
            <a:off x="4616760" y="4653136"/>
            <a:ext cx="459296" cy="504056"/>
          </a:xfrm>
          <a:prstGeom prst="mathEqual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Right Brace 16"/>
          <p:cNvSpPr/>
          <p:nvPr/>
        </p:nvSpPr>
        <p:spPr bwMode="auto">
          <a:xfrm>
            <a:off x="4932040" y="3771620"/>
            <a:ext cx="315280" cy="2376264"/>
          </a:xfrm>
          <a:prstGeom prst="rightBrace">
            <a:avLst/>
          </a:prstGeom>
          <a:noFill/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31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1143000"/>
          </a:xfrm>
        </p:spPr>
        <p:txBody>
          <a:bodyPr/>
          <a:lstStyle/>
          <a:p>
            <a:pPr algn="l"/>
            <a:r>
              <a:rPr lang="en-IE" sz="2800" dirty="0" smtClean="0"/>
              <a:t>Agenda</a:t>
            </a:r>
            <a:endParaRPr lang="en-I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3285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E" sz="2200" dirty="0" smtClean="0"/>
              <a:t>About Irish Life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200" dirty="0" smtClean="0"/>
              <a:t>Irish Life &amp; EPM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200" dirty="0" smtClean="0"/>
              <a:t>What was Reporting &amp; Planning like prior to EPM</a:t>
            </a:r>
            <a:endParaRPr lang="en-IE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sz="2400" b="1" dirty="0" smtClean="0"/>
              <a:t>Reporting &amp; Planning now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200" dirty="0" smtClean="0"/>
              <a:t>Future expected developments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200" dirty="0"/>
              <a:t>Recap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200" dirty="0"/>
              <a:t>Questions</a:t>
            </a:r>
            <a:endParaRPr lang="en-GB" sz="2200" dirty="0"/>
          </a:p>
          <a:p>
            <a:pPr marL="0" indent="0">
              <a:buNone/>
            </a:pPr>
            <a:endParaRPr lang="en-GB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15</a:t>
            </a:fld>
            <a:endParaRPr lang="en-IE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762000" y="980728"/>
            <a:ext cx="7696200" cy="0"/>
          </a:xfrm>
          <a:prstGeom prst="line">
            <a:avLst/>
          </a:prstGeom>
          <a:noFill/>
          <a:ln w="28575">
            <a:solidFill>
              <a:srgbClr val="DBCDA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18" name="Picture 2" descr="C:\Users\l970\Pictures\75-logo-illustra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328935"/>
            <a:ext cx="2817992" cy="5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07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1143000"/>
          </a:xfrm>
        </p:spPr>
        <p:txBody>
          <a:bodyPr/>
          <a:lstStyle/>
          <a:p>
            <a:pPr algn="l"/>
            <a:r>
              <a:rPr lang="en-IE" sz="2800" b="1" dirty="0"/>
              <a:t>Reporting &amp; Planning </a:t>
            </a:r>
            <a:r>
              <a:rPr lang="en-IE" sz="2800" b="1" dirty="0" smtClean="0"/>
              <a:t>Now</a:t>
            </a:r>
            <a:endParaRPr lang="en-I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16</a:t>
            </a:fld>
            <a:endParaRPr lang="en-IE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762000" y="980728"/>
            <a:ext cx="7696200" cy="0"/>
          </a:xfrm>
          <a:prstGeom prst="line">
            <a:avLst/>
          </a:prstGeom>
          <a:noFill/>
          <a:ln w="28575">
            <a:solidFill>
              <a:srgbClr val="DBCDA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18" name="Picture 2" descr="C:\Users\l970\Pictures\75-logo-illustra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328935"/>
            <a:ext cx="2817992" cy="5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700338" y="1196975"/>
            <a:ext cx="324008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SzPct val="15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1pPr>
            <a:lvl2pPr marL="742950" indent="-28575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Font typeface="Wingdings" pitchFamily="2" charset="2"/>
              <a:buChar char="Ø"/>
              <a:defRPr sz="1500">
                <a:solidFill>
                  <a:srgbClr val="221F72"/>
                </a:solidFill>
                <a:latin typeface="Arial" charset="0"/>
              </a:defRPr>
            </a:lvl2pPr>
            <a:lvl3pPr marL="1143000" indent="-22860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3pPr>
            <a:lvl4pPr marL="1600200" indent="-22860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4pPr>
            <a:lvl5pPr marL="2057400" indent="-22860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IE" altLang="en-US" sz="1800" b="1" u="sng" dirty="0">
                <a:solidFill>
                  <a:srgbClr val="1D2876"/>
                </a:solidFill>
              </a:rPr>
              <a:t>EPM using many sources of data</a:t>
            </a:r>
            <a:endParaRPr lang="en-GB" altLang="en-US" sz="1800" b="1" u="sng" dirty="0">
              <a:solidFill>
                <a:srgbClr val="1D2876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945525" y="2824326"/>
            <a:ext cx="1943100" cy="10795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SzPct val="15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1pPr>
            <a:lvl2pPr marL="742950" indent="-28575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Font typeface="Wingdings" pitchFamily="2" charset="2"/>
              <a:buChar char="Ø"/>
              <a:defRPr sz="1500">
                <a:solidFill>
                  <a:srgbClr val="221F72"/>
                </a:solidFill>
                <a:latin typeface="Arial" charset="0"/>
              </a:defRPr>
            </a:lvl2pPr>
            <a:lvl3pPr marL="1143000" indent="-22860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3pPr>
            <a:lvl4pPr marL="1600200" indent="-22860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4pPr>
            <a:lvl5pPr marL="2057400" indent="-22860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IE" altLang="en-US" sz="1300" dirty="0" smtClean="0">
                <a:solidFill>
                  <a:srgbClr val="1D2876"/>
                </a:solidFill>
              </a:rPr>
              <a:t>SAP (GL</a:t>
            </a:r>
            <a:r>
              <a:rPr lang="en-IE" altLang="en-US" sz="1300" dirty="0">
                <a:solidFill>
                  <a:srgbClr val="1D2876"/>
                </a:solidFill>
              </a:rPr>
              <a:t>)</a:t>
            </a:r>
            <a:endParaRPr lang="en-GB" altLang="en-US" sz="1300" dirty="0">
              <a:solidFill>
                <a:srgbClr val="1D2876"/>
              </a:solidFill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924300" y="3573463"/>
            <a:ext cx="1943100" cy="10795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SzPct val="15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1pPr>
            <a:lvl2pPr marL="742950" indent="-28575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Font typeface="Wingdings" pitchFamily="2" charset="2"/>
              <a:buChar char="Ø"/>
              <a:defRPr sz="1500">
                <a:solidFill>
                  <a:srgbClr val="221F72"/>
                </a:solidFill>
                <a:latin typeface="Arial" charset="0"/>
              </a:defRPr>
            </a:lvl2pPr>
            <a:lvl3pPr marL="1143000" indent="-22860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3pPr>
            <a:lvl4pPr marL="1600200" indent="-22860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4pPr>
            <a:lvl5pPr marL="2057400" indent="-22860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IE" altLang="en-US" sz="1300" dirty="0">
                <a:solidFill>
                  <a:srgbClr val="1D2876"/>
                </a:solidFill>
              </a:rPr>
              <a:t>EPM</a:t>
            </a:r>
            <a:endParaRPr lang="en-GB" altLang="en-US" sz="1300" dirty="0">
              <a:solidFill>
                <a:srgbClr val="1D2876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00113" y="4365625"/>
            <a:ext cx="1943100" cy="10795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SzPct val="15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1pPr>
            <a:lvl2pPr marL="742950" indent="-28575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Font typeface="Wingdings" pitchFamily="2" charset="2"/>
              <a:buChar char="Ø"/>
              <a:defRPr sz="1500">
                <a:solidFill>
                  <a:srgbClr val="221F72"/>
                </a:solidFill>
                <a:latin typeface="Arial" charset="0"/>
              </a:defRPr>
            </a:lvl2pPr>
            <a:lvl3pPr marL="1143000" indent="-22860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3pPr>
            <a:lvl4pPr marL="1600200" indent="-22860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4pPr>
            <a:lvl5pPr marL="2057400" indent="-22860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IE" altLang="en-US" sz="1300" dirty="0">
                <a:solidFill>
                  <a:srgbClr val="1D2876"/>
                </a:solidFill>
              </a:rPr>
              <a:t>Corepay (payroll system)</a:t>
            </a:r>
            <a:endParaRPr lang="en-GB" altLang="en-US" sz="1300" dirty="0">
              <a:solidFill>
                <a:srgbClr val="1D2876"/>
              </a:solidFill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737638" y="3177144"/>
            <a:ext cx="1943100" cy="10795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SzPct val="15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1pPr>
            <a:lvl2pPr marL="742950" indent="-28575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Font typeface="Wingdings" pitchFamily="2" charset="2"/>
              <a:buChar char="Ø"/>
              <a:defRPr sz="1500">
                <a:solidFill>
                  <a:srgbClr val="221F72"/>
                </a:solidFill>
                <a:latin typeface="Arial" charset="0"/>
              </a:defRPr>
            </a:lvl2pPr>
            <a:lvl3pPr marL="1143000" indent="-22860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3pPr>
            <a:lvl4pPr marL="1600200" indent="-22860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4pPr>
            <a:lvl5pPr marL="2057400" indent="-22860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IE" altLang="en-US" sz="1300" dirty="0">
                <a:solidFill>
                  <a:srgbClr val="1D2876"/>
                </a:solidFill>
              </a:rPr>
              <a:t>Access (Persistency Data)</a:t>
            </a:r>
            <a:endParaRPr lang="en-GB" altLang="en-US" sz="1300" dirty="0">
              <a:solidFill>
                <a:srgbClr val="1D2876"/>
              </a:solidFill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616575" y="1823592"/>
            <a:ext cx="1943100" cy="10795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SzPct val="15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1pPr>
            <a:lvl2pPr marL="742950" indent="-28575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Font typeface="Wingdings" pitchFamily="2" charset="2"/>
              <a:buChar char="Ø"/>
              <a:defRPr sz="1500">
                <a:solidFill>
                  <a:srgbClr val="221F72"/>
                </a:solidFill>
                <a:latin typeface="Arial" charset="0"/>
              </a:defRPr>
            </a:lvl2pPr>
            <a:lvl3pPr marL="1143000" indent="-22860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3pPr>
            <a:lvl4pPr marL="1600200" indent="-22860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4pPr>
            <a:lvl5pPr marL="2057400" indent="-22860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IE" altLang="en-US" sz="1300" dirty="0">
                <a:solidFill>
                  <a:srgbClr val="1D2876"/>
                </a:solidFill>
              </a:rPr>
              <a:t>Oracle Relational Tables (Sales and Margins)</a:t>
            </a:r>
            <a:endParaRPr lang="en-GB" altLang="en-US" sz="1300" dirty="0">
              <a:solidFill>
                <a:srgbClr val="1D2876"/>
              </a:solidFill>
            </a:endParaRP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2916238" y="4437062"/>
            <a:ext cx="982037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2961650" y="3832388"/>
            <a:ext cx="936625" cy="1726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 flipH="1">
            <a:off x="5616575" y="2932275"/>
            <a:ext cx="4318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flipH="1">
            <a:off x="5891612" y="3645023"/>
            <a:ext cx="846025" cy="21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2916238" y="5589588"/>
            <a:ext cx="3240087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SzPct val="15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1pPr>
            <a:lvl2pPr marL="742950" indent="-28575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Font typeface="Wingdings" pitchFamily="2" charset="2"/>
              <a:buChar char="Ø"/>
              <a:defRPr sz="1500">
                <a:solidFill>
                  <a:srgbClr val="221F72"/>
                </a:solidFill>
                <a:latin typeface="Arial" charset="0"/>
              </a:defRPr>
            </a:lvl2pPr>
            <a:lvl3pPr marL="1143000" indent="-22860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3pPr>
            <a:lvl4pPr marL="1600200" indent="-22860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4pPr>
            <a:lvl5pPr marL="2057400" indent="-22860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IE" altLang="en-US" sz="1800" dirty="0">
                <a:solidFill>
                  <a:srgbClr val="1D2876"/>
                </a:solidFill>
              </a:rPr>
              <a:t>Allows us to manage a lot of data in one place</a:t>
            </a:r>
            <a:endParaRPr lang="en-GB" altLang="en-US" sz="1800" dirty="0">
              <a:solidFill>
                <a:srgbClr val="1D2876"/>
              </a:solidFill>
            </a:endParaRP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2973608" y="1744826"/>
            <a:ext cx="1943100" cy="10795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SzPct val="15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1pPr>
            <a:lvl2pPr marL="742950" indent="-28575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Font typeface="Wingdings" pitchFamily="2" charset="2"/>
              <a:buChar char="Ø"/>
              <a:defRPr sz="1500">
                <a:solidFill>
                  <a:srgbClr val="221F72"/>
                </a:solidFill>
                <a:latin typeface="Arial" charset="0"/>
              </a:defRPr>
            </a:lvl2pPr>
            <a:lvl3pPr marL="1143000" indent="-22860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3pPr>
            <a:lvl4pPr marL="1600200" indent="-22860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4pPr>
            <a:lvl5pPr marL="2057400" indent="-22860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IE" altLang="en-US" sz="1300" dirty="0">
                <a:solidFill>
                  <a:srgbClr val="1D2876"/>
                </a:solidFill>
              </a:rPr>
              <a:t>Fixed Assets </a:t>
            </a:r>
            <a:r>
              <a:rPr lang="en-IE" altLang="en-US" sz="1300" dirty="0" smtClean="0">
                <a:solidFill>
                  <a:srgbClr val="1D2876"/>
                </a:solidFill>
              </a:rPr>
              <a:t>(SAP)</a:t>
            </a:r>
            <a:endParaRPr lang="en-GB" altLang="en-US" sz="1300" dirty="0">
              <a:solidFill>
                <a:srgbClr val="1D2876"/>
              </a:solidFill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3981670" y="2895763"/>
            <a:ext cx="446313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6856242" y="4509293"/>
            <a:ext cx="1943100" cy="10795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SzPct val="15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1pPr>
            <a:lvl2pPr marL="742950" indent="-28575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Font typeface="Wingdings" pitchFamily="2" charset="2"/>
              <a:buChar char="Ø"/>
              <a:defRPr sz="1500">
                <a:solidFill>
                  <a:srgbClr val="221F72"/>
                </a:solidFill>
                <a:latin typeface="Arial" charset="0"/>
              </a:defRPr>
            </a:lvl2pPr>
            <a:lvl3pPr marL="1143000" indent="-22860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3pPr>
            <a:lvl4pPr marL="1600200" indent="-22860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4pPr>
            <a:lvl5pPr marL="2057400" indent="-228600" algn="l">
              <a:lnSpc>
                <a:spcPct val="130000"/>
              </a:lnSpc>
              <a:spcBef>
                <a:spcPct val="20000"/>
              </a:spcBef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5822A"/>
              </a:buClr>
              <a:buSzPct val="200000"/>
              <a:buFont typeface="Arial" charset="0"/>
              <a:buChar char="●"/>
              <a:defRPr sz="1500">
                <a:solidFill>
                  <a:srgbClr val="221F72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IE" altLang="en-US" sz="1300" dirty="0" smtClean="0">
                <a:solidFill>
                  <a:srgbClr val="1D2876"/>
                </a:solidFill>
              </a:rPr>
              <a:t>User driven – budgets &amp; forecast (smartview &amp; business rules)</a:t>
            </a:r>
            <a:endParaRPr lang="en-GB" altLang="en-US" sz="1300" dirty="0">
              <a:solidFill>
                <a:srgbClr val="1D2876"/>
              </a:solidFill>
            </a:endParaRPr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 flipH="1" flipV="1">
            <a:off x="5940425" y="4581525"/>
            <a:ext cx="915816" cy="395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0927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1143000"/>
          </a:xfrm>
        </p:spPr>
        <p:txBody>
          <a:bodyPr/>
          <a:lstStyle/>
          <a:p>
            <a:pPr algn="l"/>
            <a:r>
              <a:rPr lang="en-IE" sz="2800" b="1" dirty="0"/>
              <a:t>Reporting &amp; Planning </a:t>
            </a:r>
            <a:r>
              <a:rPr lang="en-IE" sz="2800" b="1" dirty="0" smtClean="0"/>
              <a:t>Now</a:t>
            </a:r>
            <a:endParaRPr lang="en-I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3285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E" sz="2200" dirty="0" smtClean="0"/>
              <a:t>Key Benefits that Irish Life have seen</a:t>
            </a:r>
          </a:p>
          <a:p>
            <a:pPr lvl="1" eaLnBrk="1" hangingPunct="1">
              <a:lnSpc>
                <a:spcPct val="200000"/>
              </a:lnSpc>
              <a:spcBef>
                <a:spcPct val="0"/>
              </a:spcBef>
              <a:buSzPct val="120000"/>
              <a:buFont typeface="Wingdings" panose="05000000000000000000" pitchFamily="2" charset="2"/>
              <a:buChar char="v"/>
            </a:pPr>
            <a:r>
              <a:rPr lang="en-IE" altLang="en-US" sz="1600" dirty="0" smtClean="0"/>
              <a:t> One </a:t>
            </a:r>
            <a:r>
              <a:rPr lang="en-IE" altLang="en-US" sz="1600" dirty="0"/>
              <a:t>data store for a wide range of data</a:t>
            </a:r>
          </a:p>
          <a:p>
            <a:pPr lvl="1" eaLnBrk="1" hangingPunct="1">
              <a:lnSpc>
                <a:spcPct val="200000"/>
              </a:lnSpc>
              <a:spcBef>
                <a:spcPct val="0"/>
              </a:spcBef>
              <a:buSzPct val="120000"/>
              <a:buFont typeface="Wingdings" panose="05000000000000000000" pitchFamily="2" charset="2"/>
              <a:buChar char="v"/>
            </a:pPr>
            <a:r>
              <a:rPr lang="en-IE" altLang="en-US" sz="1600" dirty="0" smtClean="0"/>
              <a:t> All </a:t>
            </a:r>
            <a:r>
              <a:rPr lang="en-IE" altLang="en-US" sz="1600" dirty="0"/>
              <a:t>planning &amp; reporting is within the system</a:t>
            </a:r>
          </a:p>
          <a:p>
            <a:pPr lvl="1" eaLnBrk="1" hangingPunct="1">
              <a:lnSpc>
                <a:spcPct val="200000"/>
              </a:lnSpc>
              <a:spcBef>
                <a:spcPct val="0"/>
              </a:spcBef>
              <a:buSzPct val="120000"/>
              <a:buFont typeface="Wingdings" panose="05000000000000000000" pitchFamily="2" charset="2"/>
              <a:buChar char="v"/>
            </a:pPr>
            <a:r>
              <a:rPr lang="en-IE" altLang="en-US" sz="1600" dirty="0" smtClean="0"/>
              <a:t> Significant </a:t>
            </a:r>
            <a:r>
              <a:rPr lang="en-IE" altLang="en-US" sz="1600" dirty="0"/>
              <a:t>reduction in the amount of work being supplemented by excel / access</a:t>
            </a:r>
          </a:p>
          <a:p>
            <a:pPr lvl="1" eaLnBrk="1" hangingPunct="1">
              <a:lnSpc>
                <a:spcPct val="200000"/>
              </a:lnSpc>
              <a:spcBef>
                <a:spcPct val="0"/>
              </a:spcBef>
              <a:buSzPct val="120000"/>
              <a:buFont typeface="Wingdings" panose="05000000000000000000" pitchFamily="2" charset="2"/>
              <a:buChar char="v"/>
            </a:pPr>
            <a:r>
              <a:rPr lang="en-IE" altLang="en-US" sz="1600" dirty="0" smtClean="0"/>
              <a:t> Potential </a:t>
            </a:r>
            <a:r>
              <a:rPr lang="en-IE" altLang="en-US" sz="1600" dirty="0"/>
              <a:t>for errors or inconsistencies reduced</a:t>
            </a:r>
          </a:p>
          <a:p>
            <a:pPr lvl="1" eaLnBrk="1" hangingPunct="1">
              <a:lnSpc>
                <a:spcPct val="200000"/>
              </a:lnSpc>
              <a:spcBef>
                <a:spcPct val="0"/>
              </a:spcBef>
              <a:buSzPct val="120000"/>
              <a:buFont typeface="Wingdings" panose="05000000000000000000" pitchFamily="2" charset="2"/>
              <a:buChar char="v"/>
            </a:pPr>
            <a:r>
              <a:rPr lang="en-IE" altLang="en-US" sz="1600" dirty="0" smtClean="0"/>
              <a:t> Faster </a:t>
            </a:r>
            <a:r>
              <a:rPr lang="en-IE" altLang="en-US" sz="1600" dirty="0"/>
              <a:t>reporting / planning process</a:t>
            </a:r>
          </a:p>
          <a:p>
            <a:pPr lvl="1" eaLnBrk="1" hangingPunct="1">
              <a:lnSpc>
                <a:spcPct val="200000"/>
              </a:lnSpc>
              <a:spcBef>
                <a:spcPct val="0"/>
              </a:spcBef>
              <a:buSzPct val="120000"/>
              <a:buFont typeface="Wingdings" panose="05000000000000000000" pitchFamily="2" charset="2"/>
              <a:buChar char="v"/>
            </a:pPr>
            <a:r>
              <a:rPr lang="en-IE" altLang="en-US" sz="1600" dirty="0" smtClean="0"/>
              <a:t> Hierarchy </a:t>
            </a:r>
            <a:r>
              <a:rPr lang="en-IE" altLang="en-US" sz="1600" dirty="0"/>
              <a:t>easy to create and maintain</a:t>
            </a:r>
          </a:p>
          <a:p>
            <a:pPr lvl="1" eaLnBrk="1" hangingPunct="1">
              <a:lnSpc>
                <a:spcPct val="200000"/>
              </a:lnSpc>
              <a:spcBef>
                <a:spcPct val="0"/>
              </a:spcBef>
              <a:buSzPct val="120000"/>
              <a:buFont typeface="Wingdings" panose="05000000000000000000" pitchFamily="2" charset="2"/>
              <a:buChar char="v"/>
            </a:pPr>
            <a:r>
              <a:rPr lang="en-IE" altLang="en-US" sz="1600" dirty="0" smtClean="0"/>
              <a:t> Multiple </a:t>
            </a:r>
            <a:r>
              <a:rPr lang="en-IE" altLang="en-US" sz="1600" dirty="0"/>
              <a:t>&amp; shared hierarchies </a:t>
            </a:r>
            <a:endParaRPr lang="en-GB" altLang="en-US" sz="1600" dirty="0"/>
          </a:p>
          <a:p>
            <a:pPr lvl="1" eaLnBrk="1" hangingPunct="1">
              <a:lnSpc>
                <a:spcPct val="200000"/>
              </a:lnSpc>
              <a:spcBef>
                <a:spcPct val="0"/>
              </a:spcBef>
              <a:buSzPct val="120000"/>
              <a:buFont typeface="Wingdings" panose="05000000000000000000" pitchFamily="2" charset="2"/>
              <a:buChar char="v"/>
            </a:pPr>
            <a:r>
              <a:rPr lang="en-IE" altLang="en-US" sz="1600" dirty="0" smtClean="0"/>
              <a:t> New </a:t>
            </a:r>
            <a:r>
              <a:rPr lang="en-IE" altLang="en-US" sz="1600" dirty="0"/>
              <a:t>reporting / planning – seller level profitability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SzPct val="120000"/>
            </a:pPr>
            <a:endParaRPr lang="en-IE" alt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17</a:t>
            </a:fld>
            <a:endParaRPr lang="en-IE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762000" y="980728"/>
            <a:ext cx="7696200" cy="0"/>
          </a:xfrm>
          <a:prstGeom prst="line">
            <a:avLst/>
          </a:prstGeom>
          <a:noFill/>
          <a:ln w="28575">
            <a:solidFill>
              <a:srgbClr val="DBCDA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18" name="Picture 2" descr="C:\Users\l970\Pictures\75-logo-illustra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328935"/>
            <a:ext cx="2817992" cy="5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82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1143000"/>
          </a:xfrm>
        </p:spPr>
        <p:txBody>
          <a:bodyPr/>
          <a:lstStyle/>
          <a:p>
            <a:pPr algn="l"/>
            <a:r>
              <a:rPr lang="en-IE" sz="2800" b="1" dirty="0"/>
              <a:t>Reporting &amp; Planning </a:t>
            </a:r>
            <a:r>
              <a:rPr lang="en-IE" sz="2800" b="1" dirty="0" smtClean="0"/>
              <a:t>Now</a:t>
            </a:r>
            <a:endParaRPr lang="en-I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3285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E" sz="2200" dirty="0" smtClean="0"/>
              <a:t>Key Benefits that Irish Life have seen</a:t>
            </a:r>
          </a:p>
          <a:p>
            <a:pPr lvl="1" eaLnBrk="1" hangingPunct="1">
              <a:lnSpc>
                <a:spcPct val="200000"/>
              </a:lnSpc>
              <a:spcBef>
                <a:spcPct val="0"/>
              </a:spcBef>
              <a:buSzPct val="120000"/>
              <a:buFont typeface="Wingdings" panose="05000000000000000000" pitchFamily="2" charset="2"/>
              <a:buChar char="v"/>
            </a:pPr>
            <a:r>
              <a:rPr lang="en-IE" altLang="en-US" sz="1600" dirty="0" smtClean="0"/>
              <a:t>User </a:t>
            </a:r>
            <a:r>
              <a:rPr lang="en-IE" altLang="en-US" sz="1600" dirty="0"/>
              <a:t>interface between excel &amp; EPM much better than OFA</a:t>
            </a:r>
          </a:p>
          <a:p>
            <a:pPr lvl="1" eaLnBrk="1" hangingPunct="1">
              <a:lnSpc>
                <a:spcPct val="200000"/>
              </a:lnSpc>
              <a:spcBef>
                <a:spcPct val="0"/>
              </a:spcBef>
              <a:buSzPct val="120000"/>
              <a:buFont typeface="Wingdings" panose="05000000000000000000" pitchFamily="2" charset="2"/>
              <a:buChar char="v"/>
            </a:pPr>
            <a:r>
              <a:rPr lang="en-IE" altLang="en-US" sz="1600" dirty="0"/>
              <a:t>Speed of rollups &amp; calculations much quicker than OFA</a:t>
            </a:r>
          </a:p>
          <a:p>
            <a:pPr lvl="1" eaLnBrk="1" hangingPunct="1">
              <a:lnSpc>
                <a:spcPct val="200000"/>
              </a:lnSpc>
              <a:spcBef>
                <a:spcPct val="0"/>
              </a:spcBef>
              <a:buSzPct val="120000"/>
              <a:buFont typeface="Wingdings" panose="05000000000000000000" pitchFamily="2" charset="2"/>
              <a:buChar char="v"/>
            </a:pPr>
            <a:r>
              <a:rPr lang="en-IE" altLang="en-US" sz="1600" dirty="0"/>
              <a:t>Plenty of scope to add new models / data</a:t>
            </a:r>
          </a:p>
          <a:p>
            <a:pPr lvl="1" eaLnBrk="1" hangingPunct="1">
              <a:lnSpc>
                <a:spcPct val="200000"/>
              </a:lnSpc>
              <a:spcBef>
                <a:spcPct val="0"/>
              </a:spcBef>
              <a:buSzPct val="120000"/>
              <a:buFont typeface="Wingdings" panose="05000000000000000000" pitchFamily="2" charset="2"/>
              <a:buChar char="v"/>
            </a:pPr>
            <a:r>
              <a:rPr lang="en-IE" altLang="en-US" sz="1600" dirty="0" smtClean="0"/>
              <a:t>Finance users in </a:t>
            </a:r>
            <a:r>
              <a:rPr lang="en-IE" altLang="en-US" sz="1600" dirty="0"/>
              <a:t>control of </a:t>
            </a:r>
            <a:r>
              <a:rPr lang="en-IE" altLang="en-US" sz="1600" dirty="0" smtClean="0"/>
              <a:t>system</a:t>
            </a:r>
          </a:p>
          <a:p>
            <a:pPr lvl="1" eaLnBrk="1" hangingPunct="1">
              <a:lnSpc>
                <a:spcPct val="200000"/>
              </a:lnSpc>
              <a:spcBef>
                <a:spcPct val="0"/>
              </a:spcBef>
              <a:buSzPct val="120000"/>
              <a:buFont typeface="Wingdings" panose="05000000000000000000" pitchFamily="2" charset="2"/>
              <a:buChar char="v"/>
            </a:pPr>
            <a:r>
              <a:rPr lang="en-IE" altLang="en-US" sz="1600" dirty="0" smtClean="0"/>
              <a:t>A significant positive for us when we had to integrate with Great-West Lifeco</a:t>
            </a:r>
          </a:p>
          <a:p>
            <a:pPr lvl="2" eaLnBrk="1" hangingPunct="1">
              <a:lnSpc>
                <a:spcPct val="200000"/>
              </a:lnSpc>
              <a:spcBef>
                <a:spcPct val="0"/>
              </a:spcBef>
              <a:buSzPct val="120000"/>
              <a:buFont typeface="Wingdings" panose="05000000000000000000" pitchFamily="2" charset="2"/>
              <a:buChar char="v"/>
            </a:pPr>
            <a:r>
              <a:rPr lang="en-IE" altLang="en-US" sz="1400" dirty="0" smtClean="0"/>
              <a:t>Monthly faster close process</a:t>
            </a:r>
          </a:p>
          <a:p>
            <a:pPr lvl="2" eaLnBrk="1" hangingPunct="1">
              <a:lnSpc>
                <a:spcPct val="200000"/>
              </a:lnSpc>
              <a:spcBef>
                <a:spcPct val="0"/>
              </a:spcBef>
              <a:buSzPct val="120000"/>
              <a:buFont typeface="Wingdings" panose="05000000000000000000" pitchFamily="2" charset="2"/>
              <a:buChar char="v"/>
            </a:pPr>
            <a:r>
              <a:rPr lang="en-IE" altLang="en-US" sz="1400" dirty="0" smtClean="0"/>
              <a:t>3 year annual detailed planning</a:t>
            </a:r>
          </a:p>
          <a:p>
            <a:pPr lvl="1" eaLnBrk="1" hangingPunct="1">
              <a:lnSpc>
                <a:spcPct val="200000"/>
              </a:lnSpc>
              <a:spcBef>
                <a:spcPct val="0"/>
              </a:spcBef>
              <a:buSzPct val="120000"/>
              <a:buFont typeface="Wingdings" panose="05000000000000000000" pitchFamily="2" charset="2"/>
              <a:buChar char="v"/>
            </a:pPr>
            <a:r>
              <a:rPr lang="en-IE" altLang="en-US" sz="1800" dirty="0" smtClean="0"/>
              <a:t>There are no Finance files on the </a:t>
            </a:r>
            <a:r>
              <a:rPr lang="en-IE" altLang="en-US" sz="1800" b="1" u="sng" dirty="0" smtClean="0"/>
              <a:t>Critical Spreadsheet </a:t>
            </a:r>
            <a:r>
              <a:rPr lang="en-IE" altLang="en-US" sz="1800" dirty="0" smtClean="0"/>
              <a:t>log</a:t>
            </a:r>
            <a:endParaRPr lang="en-GB" altLang="en-US" sz="1800" dirty="0"/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SzPct val="120000"/>
            </a:pPr>
            <a:endParaRPr lang="en-IE" alt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18</a:t>
            </a:fld>
            <a:endParaRPr lang="en-IE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762000" y="980728"/>
            <a:ext cx="7696200" cy="0"/>
          </a:xfrm>
          <a:prstGeom prst="line">
            <a:avLst/>
          </a:prstGeom>
          <a:noFill/>
          <a:ln w="28575">
            <a:solidFill>
              <a:srgbClr val="DBCDA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18" name="Picture 2" descr="C:\Users\l970\Pictures\75-logo-illustra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328935"/>
            <a:ext cx="2817992" cy="5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42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1143000"/>
          </a:xfrm>
        </p:spPr>
        <p:txBody>
          <a:bodyPr/>
          <a:lstStyle/>
          <a:p>
            <a:pPr algn="l"/>
            <a:r>
              <a:rPr lang="en-IE" sz="2800" b="1" dirty="0"/>
              <a:t>Reporting &amp; Planning </a:t>
            </a:r>
            <a:r>
              <a:rPr lang="en-IE" sz="2800" b="1" dirty="0" smtClean="0"/>
              <a:t>Now</a:t>
            </a:r>
            <a:endParaRPr lang="en-I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19</a:t>
            </a:fld>
            <a:endParaRPr lang="en-IE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762000" y="980728"/>
            <a:ext cx="7696200" cy="0"/>
          </a:xfrm>
          <a:prstGeom prst="line">
            <a:avLst/>
          </a:prstGeom>
          <a:noFill/>
          <a:ln w="28575">
            <a:solidFill>
              <a:srgbClr val="DBCDA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18" name="Picture 2" descr="C:\Users\l970\Pictures\75-logo-illustra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328935"/>
            <a:ext cx="2817992" cy="5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187450" y="908050"/>
            <a:ext cx="6769100" cy="396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lnSpc>
                <a:spcPct val="200000"/>
              </a:lnSpc>
              <a:spcBef>
                <a:spcPct val="0"/>
              </a:spcBef>
              <a:buSzPct val="120000"/>
              <a:buFont typeface="Arial" charset="0"/>
              <a:buNone/>
            </a:pPr>
            <a:r>
              <a:rPr lang="en-IE" altLang="en-US" sz="1800" b="1" kern="0" dirty="0" smtClean="0"/>
              <a:t>Some screenshots of EPM - </a:t>
            </a:r>
            <a:r>
              <a:rPr lang="en-IE" altLang="en-US" sz="1800" kern="0" dirty="0" smtClean="0"/>
              <a:t>Application Library</a:t>
            </a:r>
            <a:endParaRPr lang="en-GB" altLang="en-US" sz="1800" b="1" kern="0" dirty="0" smtClean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557338"/>
            <a:ext cx="7704138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305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1143000"/>
          </a:xfrm>
        </p:spPr>
        <p:txBody>
          <a:bodyPr/>
          <a:lstStyle/>
          <a:p>
            <a:pPr algn="l"/>
            <a:r>
              <a:rPr lang="en-IE" sz="2800" dirty="0" smtClean="0"/>
              <a:t>Agenda</a:t>
            </a:r>
            <a:endParaRPr lang="en-I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3285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E" sz="2200" dirty="0" smtClean="0"/>
              <a:t>About Irish Life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200" dirty="0" smtClean="0"/>
              <a:t>Irish Life &amp; EPM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200" dirty="0" smtClean="0"/>
              <a:t>What was Reporting &amp; Planning like prior to EPM</a:t>
            </a:r>
            <a:endParaRPr lang="en-IE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sz="2200" dirty="0" smtClean="0"/>
              <a:t>Reporting &amp; Planning now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200" dirty="0" smtClean="0"/>
              <a:t>Future expected developments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200" dirty="0" smtClean="0"/>
              <a:t>Recap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200" dirty="0" smtClean="0"/>
              <a:t>Questions</a:t>
            </a:r>
            <a:endParaRPr lang="en-GB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2</a:t>
            </a:fld>
            <a:endParaRPr lang="en-IE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762000" y="980728"/>
            <a:ext cx="7696200" cy="0"/>
          </a:xfrm>
          <a:prstGeom prst="line">
            <a:avLst/>
          </a:prstGeom>
          <a:noFill/>
          <a:ln w="28575">
            <a:solidFill>
              <a:srgbClr val="DBCDA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18" name="Picture 2" descr="C:\Users\l970\Pictures\75-logo-illustra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328935"/>
            <a:ext cx="2817992" cy="5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89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1143000"/>
          </a:xfrm>
        </p:spPr>
        <p:txBody>
          <a:bodyPr/>
          <a:lstStyle/>
          <a:p>
            <a:pPr algn="l"/>
            <a:r>
              <a:rPr lang="en-IE" sz="2800" b="1" dirty="0"/>
              <a:t>Reporting &amp; Planning N</a:t>
            </a:r>
            <a:r>
              <a:rPr lang="en-IE" sz="2800" b="1" dirty="0" smtClean="0"/>
              <a:t>ow</a:t>
            </a:r>
            <a:endParaRPr lang="en-I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20</a:t>
            </a:fld>
            <a:endParaRPr lang="en-IE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762000" y="980728"/>
            <a:ext cx="7696200" cy="0"/>
          </a:xfrm>
          <a:prstGeom prst="line">
            <a:avLst/>
          </a:prstGeom>
          <a:noFill/>
          <a:ln w="28575">
            <a:solidFill>
              <a:srgbClr val="DBCDA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18" name="Picture 2" descr="C:\Users\l970\Pictures\75-logo-illustra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328935"/>
            <a:ext cx="2817992" cy="5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187450" y="908050"/>
            <a:ext cx="6769100" cy="396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lnSpc>
                <a:spcPct val="200000"/>
              </a:lnSpc>
              <a:spcBef>
                <a:spcPct val="0"/>
              </a:spcBef>
              <a:buSzPct val="120000"/>
              <a:buFont typeface="Arial" charset="0"/>
              <a:buNone/>
            </a:pPr>
            <a:r>
              <a:rPr lang="en-IE" altLang="en-US" sz="1800" b="1" kern="0" dirty="0" smtClean="0"/>
              <a:t>Some screenshots of EPM - </a:t>
            </a:r>
            <a:r>
              <a:rPr lang="en-IE" altLang="en-US" sz="1800" kern="0" dirty="0" smtClean="0"/>
              <a:t>Dimension Library</a:t>
            </a:r>
            <a:endParaRPr lang="en-GB" altLang="en-US" sz="1800" b="1" kern="0" dirty="0" smtClean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484313"/>
            <a:ext cx="8137525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728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1143000"/>
          </a:xfrm>
        </p:spPr>
        <p:txBody>
          <a:bodyPr/>
          <a:lstStyle/>
          <a:p>
            <a:pPr algn="l"/>
            <a:r>
              <a:rPr lang="en-IE" sz="2800" b="1" dirty="0"/>
              <a:t>Reporting &amp; Planning N</a:t>
            </a:r>
            <a:r>
              <a:rPr lang="en-IE" sz="2800" b="1" dirty="0" smtClean="0"/>
              <a:t>ow</a:t>
            </a:r>
            <a:endParaRPr lang="en-I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21</a:t>
            </a:fld>
            <a:endParaRPr lang="en-IE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762000" y="980728"/>
            <a:ext cx="7696200" cy="0"/>
          </a:xfrm>
          <a:prstGeom prst="line">
            <a:avLst/>
          </a:prstGeom>
          <a:noFill/>
          <a:ln w="28575">
            <a:solidFill>
              <a:srgbClr val="DBCDA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18" name="Picture 2" descr="C:\Users\l970\Pictures\75-logo-illustra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328935"/>
            <a:ext cx="2817992" cy="5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187450" y="908050"/>
            <a:ext cx="6769100" cy="396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lnSpc>
                <a:spcPct val="200000"/>
              </a:lnSpc>
              <a:spcBef>
                <a:spcPct val="0"/>
              </a:spcBef>
              <a:buSzPct val="120000"/>
              <a:buFont typeface="Arial" charset="0"/>
              <a:buNone/>
            </a:pPr>
            <a:r>
              <a:rPr lang="en-IE" altLang="en-US" sz="1800" b="1" kern="0" dirty="0" smtClean="0"/>
              <a:t>Some screenshots of EPM</a:t>
            </a:r>
            <a:r>
              <a:rPr lang="en-GB" altLang="en-US" sz="1800" b="1" kern="0" dirty="0" smtClean="0"/>
              <a:t> – </a:t>
            </a:r>
            <a:r>
              <a:rPr lang="en-GB" altLang="en-US" sz="1800" kern="0" dirty="0" smtClean="0"/>
              <a:t>Planning Application</a:t>
            </a:r>
            <a:endParaRPr lang="en-GB" altLang="en-US" kern="0" dirty="0" smtClean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557338"/>
            <a:ext cx="7993062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336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1143000"/>
          </a:xfrm>
        </p:spPr>
        <p:txBody>
          <a:bodyPr/>
          <a:lstStyle/>
          <a:p>
            <a:pPr algn="l"/>
            <a:r>
              <a:rPr lang="en-IE" sz="2800" b="1" dirty="0"/>
              <a:t>Reporting &amp; Planning </a:t>
            </a:r>
            <a:r>
              <a:rPr lang="en-IE" sz="2800" b="1" dirty="0" smtClean="0"/>
              <a:t>Now</a:t>
            </a:r>
            <a:endParaRPr lang="en-I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22</a:t>
            </a:fld>
            <a:endParaRPr lang="en-IE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762000" y="980728"/>
            <a:ext cx="7696200" cy="0"/>
          </a:xfrm>
          <a:prstGeom prst="line">
            <a:avLst/>
          </a:prstGeom>
          <a:noFill/>
          <a:ln w="28575">
            <a:solidFill>
              <a:srgbClr val="DBCDA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18" name="Picture 2" descr="C:\Users\l970\Pictures\75-logo-illustra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328935"/>
            <a:ext cx="2817992" cy="5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187450" y="908050"/>
            <a:ext cx="6769100" cy="396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lnSpc>
                <a:spcPct val="200000"/>
              </a:lnSpc>
              <a:spcBef>
                <a:spcPct val="0"/>
              </a:spcBef>
              <a:buSzPct val="120000"/>
              <a:buFont typeface="Arial" charset="0"/>
              <a:buNone/>
            </a:pPr>
            <a:r>
              <a:rPr lang="en-IE" altLang="en-US" sz="1800" b="1" kern="0" dirty="0" smtClean="0"/>
              <a:t>Some screenshots of EPM – </a:t>
            </a:r>
            <a:r>
              <a:rPr lang="en-IE" altLang="en-US" sz="1800" kern="0" dirty="0" smtClean="0"/>
              <a:t>Excel Interface</a:t>
            </a:r>
            <a:endParaRPr lang="en-GB" altLang="en-US" sz="1800" b="1" kern="0" dirty="0" smtClean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557338"/>
            <a:ext cx="7920037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204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1143000"/>
          </a:xfrm>
        </p:spPr>
        <p:txBody>
          <a:bodyPr/>
          <a:lstStyle/>
          <a:p>
            <a:pPr algn="l"/>
            <a:r>
              <a:rPr lang="en-IE" sz="2800" dirty="0" smtClean="0"/>
              <a:t>Agenda</a:t>
            </a:r>
            <a:endParaRPr lang="en-I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3285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E" sz="2200" dirty="0" smtClean="0"/>
              <a:t>About Irish Life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200" dirty="0" smtClean="0"/>
              <a:t>Irish Life &amp; EPM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200" dirty="0" smtClean="0"/>
              <a:t>What was Reporting &amp; Planning like prior to EPM</a:t>
            </a:r>
            <a:endParaRPr lang="en-IE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sz="2200" dirty="0" smtClean="0"/>
              <a:t>Reporting &amp; Planning now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400" b="1" dirty="0" smtClean="0"/>
              <a:t>Future expected developments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200" dirty="0"/>
              <a:t>Recap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200" dirty="0"/>
              <a:t>Questions</a:t>
            </a:r>
            <a:endParaRPr lang="en-GB" sz="2200" dirty="0"/>
          </a:p>
          <a:p>
            <a:pPr>
              <a:buFont typeface="Wingdings" panose="05000000000000000000" pitchFamily="2" charset="2"/>
              <a:buChar char="Ø"/>
            </a:pPr>
            <a:endParaRPr lang="en-GB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23</a:t>
            </a:fld>
            <a:endParaRPr lang="en-IE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762000" y="980728"/>
            <a:ext cx="7696200" cy="0"/>
          </a:xfrm>
          <a:prstGeom prst="line">
            <a:avLst/>
          </a:prstGeom>
          <a:noFill/>
          <a:ln w="28575">
            <a:solidFill>
              <a:srgbClr val="DBCDA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18" name="Picture 2" descr="C:\Users\l970\Pictures\75-logo-illustra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328935"/>
            <a:ext cx="2817992" cy="5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81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872" y="116632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en-IE" sz="2800" b="1" dirty="0" smtClean="0"/>
              <a:t>Future EPM developments in Irish Life</a:t>
            </a:r>
            <a:endParaRPr lang="en-I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24</a:t>
            </a:fld>
            <a:endParaRPr lang="en-IE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683568" y="908720"/>
            <a:ext cx="7696200" cy="0"/>
          </a:xfrm>
          <a:prstGeom prst="line">
            <a:avLst/>
          </a:prstGeom>
          <a:noFill/>
          <a:ln w="28575">
            <a:solidFill>
              <a:srgbClr val="DBCDA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8" name="Picture 2" descr="C:\Users\l970\Pictures\75-logo-illustra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328935"/>
            <a:ext cx="2817992" cy="5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642610" y="1412776"/>
            <a:ext cx="7241758" cy="2520280"/>
          </a:xfrm>
          <a:prstGeom prst="rect">
            <a:avLst/>
          </a:prstGeom>
          <a:noFill/>
          <a:ln w="25400" cap="rnd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IE" sz="1800" kern="0" dirty="0" smtClean="0">
                <a:solidFill>
                  <a:srgbClr val="0070C0"/>
                </a:solidFill>
              </a:rPr>
              <a:t>Data Repository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sz="1600" kern="0" dirty="0" smtClean="0">
                <a:solidFill>
                  <a:srgbClr val="0070C0"/>
                </a:solidFill>
              </a:rPr>
              <a:t>Continually looking for new data to push into the system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sz="1600" kern="0" dirty="0" smtClean="0">
                <a:solidFill>
                  <a:srgbClr val="0070C0"/>
                </a:solidFill>
              </a:rPr>
              <a:t>Anything where the historical data is in a spreadsheet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IE" sz="1600" kern="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kern="0" dirty="0" smtClean="0">
                <a:solidFill>
                  <a:srgbClr val="0070C0"/>
                </a:solidFill>
              </a:rPr>
              <a:t>Group-wide Standards</a:t>
            </a:r>
            <a:endParaRPr lang="en-IE" sz="1800" kern="0" dirty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IE" sz="1600" kern="0" dirty="0" smtClean="0">
                <a:solidFill>
                  <a:srgbClr val="0070C0"/>
                </a:solidFill>
              </a:rPr>
              <a:t>Aim is to bring all Finance teams in the group to same standards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IE" sz="1600" kern="0" dirty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IE" sz="1600" kern="0" dirty="0" smtClean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IE" sz="1400" kern="0" dirty="0" smtClean="0">
              <a:solidFill>
                <a:srgbClr val="0070C0"/>
              </a:solidFill>
            </a:endParaRPr>
          </a:p>
        </p:txBody>
      </p:sp>
      <p:sp>
        <p:nvSpPr>
          <p:cNvPr id="15" name="Equal 14"/>
          <p:cNvSpPr/>
          <p:nvPr/>
        </p:nvSpPr>
        <p:spPr bwMode="auto">
          <a:xfrm>
            <a:off x="4616760" y="4653136"/>
            <a:ext cx="459296" cy="504056"/>
          </a:xfrm>
          <a:prstGeom prst="mathEqual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28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1143000"/>
          </a:xfrm>
        </p:spPr>
        <p:txBody>
          <a:bodyPr/>
          <a:lstStyle/>
          <a:p>
            <a:pPr algn="l"/>
            <a:r>
              <a:rPr lang="en-IE" sz="2800" dirty="0" smtClean="0"/>
              <a:t>Agenda</a:t>
            </a:r>
            <a:endParaRPr lang="en-I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3285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E" sz="2200" dirty="0" smtClean="0"/>
              <a:t>About Irish Life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200" dirty="0" smtClean="0"/>
              <a:t>Irish Life &amp; EPM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200" dirty="0" smtClean="0"/>
              <a:t>What was Reporting &amp; Planning like prior to EPM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200" dirty="0" smtClean="0"/>
              <a:t>Reporting &amp; Planning now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200" dirty="0" smtClean="0"/>
              <a:t>Future expected developments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400" b="1" dirty="0" smtClean="0"/>
              <a:t>Recap</a:t>
            </a:r>
            <a:endParaRPr lang="en-IE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sz="2200" dirty="0"/>
              <a:t>Questions</a:t>
            </a:r>
            <a:endParaRPr lang="en-GB" sz="2200" dirty="0"/>
          </a:p>
          <a:p>
            <a:pPr>
              <a:buFont typeface="Wingdings" panose="05000000000000000000" pitchFamily="2" charset="2"/>
              <a:buChar char="Ø"/>
            </a:pPr>
            <a:endParaRPr lang="en-GB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25</a:t>
            </a:fld>
            <a:endParaRPr lang="en-IE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762000" y="980728"/>
            <a:ext cx="7696200" cy="0"/>
          </a:xfrm>
          <a:prstGeom prst="line">
            <a:avLst/>
          </a:prstGeom>
          <a:noFill/>
          <a:ln w="28575">
            <a:solidFill>
              <a:srgbClr val="DBCDA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18" name="Picture 2" descr="C:\Users\l970\Pictures\75-logo-illustra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328935"/>
            <a:ext cx="2817992" cy="5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81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1143000"/>
          </a:xfrm>
        </p:spPr>
        <p:txBody>
          <a:bodyPr/>
          <a:lstStyle/>
          <a:p>
            <a:pPr algn="l"/>
            <a:r>
              <a:rPr lang="en-IE" sz="2800" dirty="0" smtClean="0"/>
              <a:t>Recap</a:t>
            </a:r>
            <a:endParaRPr lang="en-I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26</a:t>
            </a:fld>
            <a:endParaRPr lang="en-IE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762000" y="980728"/>
            <a:ext cx="7696200" cy="0"/>
          </a:xfrm>
          <a:prstGeom prst="line">
            <a:avLst/>
          </a:prstGeom>
          <a:noFill/>
          <a:ln w="28575">
            <a:solidFill>
              <a:srgbClr val="DBCDA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18" name="Picture 2" descr="C:\Users\l970\Pictures\75-logo-illustra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328935"/>
            <a:ext cx="2817992" cy="5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000" dirty="0" smtClean="0"/>
              <a:t>Our implementation of EPM has given us significant benefits when it comes to reporting &amp; planning</a:t>
            </a:r>
          </a:p>
          <a:p>
            <a:r>
              <a:rPr lang="en-IE" sz="2000" dirty="0" smtClean="0"/>
              <a:t>If your not sure about whether to switch to a system like this, then I’d recommend getting to see it:</a:t>
            </a:r>
          </a:p>
          <a:p>
            <a:pPr lvl="1"/>
            <a:r>
              <a:rPr lang="en-IE" sz="1600" dirty="0" smtClean="0"/>
              <a:t>arrange a site visit </a:t>
            </a:r>
          </a:p>
          <a:p>
            <a:pPr lvl="1"/>
            <a:r>
              <a:rPr lang="en-IE" sz="1600" dirty="0" smtClean="0"/>
              <a:t>Get a prototype built</a:t>
            </a:r>
          </a:p>
          <a:p>
            <a:r>
              <a:rPr lang="en-IE" sz="2000" dirty="0" smtClean="0"/>
              <a:t>Codec have worked with Irish Life very successfully for </a:t>
            </a:r>
            <a:r>
              <a:rPr lang="en-IE" sz="2000" dirty="0" smtClean="0"/>
              <a:t>a number of  </a:t>
            </a:r>
            <a:r>
              <a:rPr lang="en-IE" sz="2000" dirty="0" smtClean="0"/>
              <a:t>years</a:t>
            </a:r>
          </a:p>
          <a:p>
            <a:r>
              <a:rPr lang="en-IE" sz="2000" dirty="0" smtClean="0"/>
              <a:t>We have always been happy to recommend them as a partner</a:t>
            </a:r>
          </a:p>
          <a:p>
            <a:pPr lvl="1"/>
            <a:endParaRPr lang="en-IE" sz="1600" dirty="0"/>
          </a:p>
        </p:txBody>
      </p:sp>
    </p:spTree>
    <p:extLst>
      <p:ext uri="{BB962C8B-B14F-4D97-AF65-F5344CB8AC3E}">
        <p14:creationId xmlns:p14="http://schemas.microsoft.com/office/powerpoint/2010/main" val="376524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1143000"/>
          </a:xfrm>
        </p:spPr>
        <p:txBody>
          <a:bodyPr/>
          <a:lstStyle/>
          <a:p>
            <a:pPr algn="l"/>
            <a:r>
              <a:rPr lang="en-IE" sz="2800" dirty="0" smtClean="0"/>
              <a:t>Agenda</a:t>
            </a:r>
            <a:endParaRPr lang="en-I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27</a:t>
            </a:fld>
            <a:endParaRPr lang="en-IE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762000" y="980728"/>
            <a:ext cx="7696200" cy="0"/>
          </a:xfrm>
          <a:prstGeom prst="line">
            <a:avLst/>
          </a:prstGeom>
          <a:noFill/>
          <a:ln w="28575">
            <a:solidFill>
              <a:srgbClr val="DBCDA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18" name="Picture 2" descr="C:\Users\l970\Pictures\75-logo-illustra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328935"/>
            <a:ext cx="2817992" cy="5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0" name="Picture 2" descr="https://encrypted-tbn0.gstatic.com/images?q=tbn:ANd9GcRgnx2VkKYZAn_5nBNcxryIvX0-61l7C1tUegGCD8wXTx8xnFcy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20486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19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1143000"/>
          </a:xfrm>
        </p:spPr>
        <p:txBody>
          <a:bodyPr/>
          <a:lstStyle/>
          <a:p>
            <a:pPr algn="l"/>
            <a:r>
              <a:rPr lang="en-IE" sz="2800" dirty="0" smtClean="0"/>
              <a:t>About Irish Life</a:t>
            </a:r>
            <a:endParaRPr lang="en-I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616" y="1124744"/>
            <a:ext cx="4174368" cy="4248472"/>
          </a:xfr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E" sz="2200" dirty="0" smtClean="0"/>
              <a:t>Established in Sept 1939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200" dirty="0" smtClean="0"/>
              <a:t>We </a:t>
            </a:r>
            <a:r>
              <a:rPr lang="en-IE" sz="2200" dirty="0" smtClean="0"/>
              <a:t>look after the financial futures of over 1 million customers</a:t>
            </a:r>
            <a:endParaRPr lang="en-IE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sz="2200" dirty="0"/>
              <a:t>No. 1 in the Life &amp; Pensions market in </a:t>
            </a:r>
            <a:r>
              <a:rPr lang="en-IE" sz="2200" dirty="0" smtClean="0"/>
              <a:t>Ireland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200" dirty="0" smtClean="0"/>
              <a:t>€1bn+ paid in Death Claims over last 5 years</a:t>
            </a:r>
            <a:endParaRPr lang="en-IE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sz="2200" dirty="0" smtClean="0"/>
              <a:t>Managing over </a:t>
            </a:r>
            <a:r>
              <a:rPr lang="en-IE" sz="2200" dirty="0" smtClean="0"/>
              <a:t>€50bn assets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200" dirty="0" smtClean="0"/>
              <a:t>2500+ staff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200" dirty="0" smtClean="0"/>
              <a:t>Recently - Irish Life Health</a:t>
            </a:r>
            <a:endParaRPr lang="en-IE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3</a:t>
            </a:fld>
            <a:endParaRPr lang="en-IE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762000" y="980728"/>
            <a:ext cx="7696200" cy="0"/>
          </a:xfrm>
          <a:prstGeom prst="line">
            <a:avLst/>
          </a:prstGeom>
          <a:noFill/>
          <a:ln w="28575">
            <a:solidFill>
              <a:srgbClr val="DBCDA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18" name="Picture 2" descr="C:\Users\l970\Pictures\75-logo-illustra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328935"/>
            <a:ext cx="2817992" cy="5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788024" y="1124744"/>
            <a:ext cx="3816424" cy="4248472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IE" sz="2200" kern="0" dirty="0" smtClean="0"/>
              <a:t>2013 - acquired by Great-West Lifeco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200" kern="0" dirty="0" smtClean="0"/>
              <a:t>Irish Life is now part of one of the worlds leading life assurance organisations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200" kern="0" dirty="0" smtClean="0"/>
              <a:t>Great-West Lifeco is based in Winnipeg, </a:t>
            </a:r>
            <a:r>
              <a:rPr lang="en-IE" sz="2200" kern="0" dirty="0" smtClean="0"/>
              <a:t>Canada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200" kern="0" dirty="0" smtClean="0"/>
              <a:t>22,500+ staff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200" kern="0" dirty="0" smtClean="0"/>
              <a:t>28m+ customers </a:t>
            </a:r>
            <a:endParaRPr lang="en-IE" sz="2200" kern="0" dirty="0" smtClean="0"/>
          </a:p>
        </p:txBody>
      </p:sp>
    </p:spTree>
    <p:extLst>
      <p:ext uri="{BB962C8B-B14F-4D97-AF65-F5344CB8AC3E}">
        <p14:creationId xmlns:p14="http://schemas.microsoft.com/office/powerpoint/2010/main" val="154758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1143000"/>
          </a:xfrm>
        </p:spPr>
        <p:txBody>
          <a:bodyPr/>
          <a:lstStyle/>
          <a:p>
            <a:pPr algn="l"/>
            <a:r>
              <a:rPr lang="en-IE" sz="2800" dirty="0" smtClean="0"/>
              <a:t>Irish Life &amp; EPM</a:t>
            </a:r>
            <a:endParaRPr lang="en-I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4</a:t>
            </a:fld>
            <a:endParaRPr lang="en-IE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762000" y="980728"/>
            <a:ext cx="7696200" cy="0"/>
          </a:xfrm>
          <a:prstGeom prst="line">
            <a:avLst/>
          </a:prstGeom>
          <a:noFill/>
          <a:ln w="28575">
            <a:solidFill>
              <a:srgbClr val="DBCDA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18" name="Picture 2" descr="C:\Users\l970\Pictures\75-logo-illustra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328935"/>
            <a:ext cx="2817992" cy="5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53616" y="1124744"/>
            <a:ext cx="8204584" cy="1656184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IE" sz="1800" kern="0" dirty="0" smtClean="0"/>
              <a:t>Implemented EPM in 2010 across a number of business divisions: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E" sz="1800" i="1" kern="0" dirty="0" smtClean="0"/>
              <a:t>Retail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E" sz="1800" i="1" kern="0" dirty="0" smtClean="0"/>
              <a:t>Corporate Business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E" sz="1800" i="1" kern="0" dirty="0" smtClean="0"/>
              <a:t>Group Functions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kern="0" dirty="0" smtClean="0"/>
              <a:t>Initially for Costs reporting &amp; planning purposes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51520" y="2924944"/>
            <a:ext cx="8206680" cy="2520280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IE" sz="1800" kern="0" dirty="0" smtClean="0"/>
              <a:t>Further developments in recent years include: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E" sz="1800" i="1" kern="0" dirty="0" smtClean="0"/>
              <a:t>Financial Reporting in Retail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E" sz="1800" i="1" kern="0" dirty="0" smtClean="0"/>
              <a:t>Cost reporting &amp; planning for Irish Life Investment Managers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E" sz="1800" i="1" kern="0" dirty="0" smtClean="0"/>
              <a:t>Consolidation cube for reporting to Great-West </a:t>
            </a:r>
            <a:r>
              <a:rPr lang="en-IE" sz="1800" i="1" kern="0" dirty="0" smtClean="0"/>
              <a:t>Lifeco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E" sz="1800" i="1" kern="0" dirty="0"/>
              <a:t>Move from Oracle Financials to SAP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E" sz="1800" i="1" kern="0" dirty="0"/>
              <a:t>Cost reporting &amp; planning for GWL European Technology Services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IE" sz="1800" i="1" kern="0" dirty="0" smtClean="0"/>
          </a:p>
        </p:txBody>
      </p:sp>
    </p:spTree>
    <p:extLst>
      <p:ext uri="{BB962C8B-B14F-4D97-AF65-F5344CB8AC3E}">
        <p14:creationId xmlns:p14="http://schemas.microsoft.com/office/powerpoint/2010/main" val="128124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1143000"/>
          </a:xfrm>
        </p:spPr>
        <p:txBody>
          <a:bodyPr/>
          <a:lstStyle/>
          <a:p>
            <a:pPr algn="l"/>
            <a:r>
              <a:rPr lang="en-IE" sz="2800" dirty="0" smtClean="0"/>
              <a:t>Irish Life &amp; EPM</a:t>
            </a:r>
            <a:endParaRPr lang="en-I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5</a:t>
            </a:fld>
            <a:endParaRPr lang="en-IE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762000" y="980728"/>
            <a:ext cx="7696200" cy="0"/>
          </a:xfrm>
          <a:prstGeom prst="line">
            <a:avLst/>
          </a:prstGeom>
          <a:noFill/>
          <a:ln w="28575">
            <a:solidFill>
              <a:srgbClr val="DBCDA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18" name="Picture 2" descr="C:\Users\l970\Pictures\75-logo-illustra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328935"/>
            <a:ext cx="2817992" cy="5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53616" y="1124744"/>
            <a:ext cx="8204584" cy="4392488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IE" sz="1800" kern="0" dirty="0" smtClean="0"/>
              <a:t>30+ </a:t>
            </a:r>
            <a:r>
              <a:rPr lang="en-IE" sz="1800" kern="0" dirty="0" smtClean="0"/>
              <a:t>users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kern="0" dirty="0" smtClean="0"/>
              <a:t>Currently on version 11.1.2.2 of Enterprise Performance Management System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kern="0" dirty="0" smtClean="0"/>
              <a:t>AKA – Essbase or Hyperion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kern="0" dirty="0" smtClean="0"/>
              <a:t>Using EPM web front end as well as: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sz="1800" i="1" kern="0" dirty="0" smtClean="0"/>
              <a:t>Financial Reporting Studio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sz="1800" i="1" kern="0" dirty="0" smtClean="0"/>
              <a:t>Planning</a:t>
            </a:r>
            <a:endParaRPr lang="en-IE" sz="1800" i="1" kern="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IE" sz="1800" i="1" kern="0" dirty="0" smtClean="0"/>
              <a:t>Calculation Manager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sz="1800" i="1" kern="0" dirty="0" smtClean="0"/>
              <a:t>Smart View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sz="1800" i="1" kern="0" dirty="0" smtClean="0"/>
              <a:t>Oracle Data Integrator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sz="1800" i="1" kern="0" dirty="0" smtClean="0"/>
              <a:t>SQL Developer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kern="0" dirty="0" smtClean="0"/>
              <a:t>General Ledger </a:t>
            </a:r>
            <a:r>
              <a:rPr lang="en-IE" sz="1800" kern="0" dirty="0" smtClean="0"/>
              <a:t>moved from Oracle Financials to </a:t>
            </a:r>
            <a:r>
              <a:rPr lang="en-IE" sz="1800" kern="0" dirty="0" smtClean="0"/>
              <a:t>SAP in early 2016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kern="0" dirty="0" smtClean="0"/>
              <a:t>Most of the control / development sits with the Finance function</a:t>
            </a:r>
          </a:p>
        </p:txBody>
      </p:sp>
    </p:spTree>
    <p:extLst>
      <p:ext uri="{BB962C8B-B14F-4D97-AF65-F5344CB8AC3E}">
        <p14:creationId xmlns:p14="http://schemas.microsoft.com/office/powerpoint/2010/main" val="156992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1143000"/>
          </a:xfrm>
        </p:spPr>
        <p:txBody>
          <a:bodyPr/>
          <a:lstStyle/>
          <a:p>
            <a:pPr algn="l"/>
            <a:r>
              <a:rPr lang="en-IE" sz="2800" dirty="0" smtClean="0"/>
              <a:t>Agenda</a:t>
            </a:r>
            <a:endParaRPr lang="en-I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3285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E" sz="2200" dirty="0" smtClean="0"/>
              <a:t>About Irish Life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200" dirty="0" smtClean="0"/>
              <a:t>Irish Life &amp; EPM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400" b="1" dirty="0" smtClean="0"/>
              <a:t>What was Reporting &amp; Planning like prior to EPM</a:t>
            </a:r>
            <a:endParaRPr lang="en-IE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sz="2200" dirty="0" smtClean="0"/>
              <a:t>Reporting &amp; Planning now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200" dirty="0" smtClean="0"/>
              <a:t>Future expected developments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200" dirty="0"/>
              <a:t>Recap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200" dirty="0"/>
              <a:t>Questions</a:t>
            </a:r>
            <a:endParaRPr lang="en-GB" sz="2200" dirty="0"/>
          </a:p>
          <a:p>
            <a:pPr>
              <a:buFont typeface="Wingdings" panose="05000000000000000000" pitchFamily="2" charset="2"/>
              <a:buChar char="Ø"/>
            </a:pPr>
            <a:endParaRPr lang="en-GB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6</a:t>
            </a:fld>
            <a:endParaRPr lang="en-IE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762000" y="980728"/>
            <a:ext cx="7696200" cy="0"/>
          </a:xfrm>
          <a:prstGeom prst="line">
            <a:avLst/>
          </a:prstGeom>
          <a:noFill/>
          <a:ln w="28575">
            <a:solidFill>
              <a:srgbClr val="DBCDA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18" name="Picture 2" descr="C:\Users\l970\Pictures\75-logo-illustra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328935"/>
            <a:ext cx="2817992" cy="5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09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872" y="116632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en-IE" sz="2800" b="1" dirty="0"/>
              <a:t>Reporting &amp; Planning </a:t>
            </a:r>
            <a:r>
              <a:rPr lang="en-IE" sz="2800" b="1" dirty="0" smtClean="0"/>
              <a:t>prior </a:t>
            </a:r>
            <a:r>
              <a:rPr lang="en-IE" sz="2800" b="1" dirty="0"/>
              <a:t>to </a:t>
            </a:r>
            <a:r>
              <a:rPr lang="en-IE" sz="2800" b="1" dirty="0" smtClean="0"/>
              <a:t>EPM</a:t>
            </a:r>
            <a:endParaRPr lang="en-I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7</a:t>
            </a:fld>
            <a:endParaRPr lang="en-IE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683568" y="908720"/>
            <a:ext cx="7696200" cy="0"/>
          </a:xfrm>
          <a:prstGeom prst="line">
            <a:avLst/>
          </a:prstGeom>
          <a:noFill/>
          <a:ln w="28575">
            <a:solidFill>
              <a:srgbClr val="DBCDA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8" name="Picture 2" descr="C:\Users\l970\Pictures\75-logo-illustra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328935"/>
            <a:ext cx="2817992" cy="5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l970\Pictures\1681_stri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5" y="2852936"/>
            <a:ext cx="694750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79712" y="126876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Excel Hell!!!!!</a:t>
            </a:r>
            <a:endParaRPr lang="en-IE" sz="4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81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872" y="116632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en-IE" sz="2800" b="1" dirty="0"/>
              <a:t>Reporting &amp; Planning </a:t>
            </a:r>
            <a:r>
              <a:rPr lang="en-IE" sz="2800" b="1" dirty="0" smtClean="0"/>
              <a:t>prior </a:t>
            </a:r>
            <a:r>
              <a:rPr lang="en-IE" sz="2800" b="1" dirty="0"/>
              <a:t>to </a:t>
            </a:r>
            <a:r>
              <a:rPr lang="en-IE" sz="2800" b="1" dirty="0" smtClean="0"/>
              <a:t>EPM</a:t>
            </a:r>
            <a:endParaRPr lang="en-I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8</a:t>
            </a:fld>
            <a:endParaRPr lang="en-IE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683568" y="908720"/>
            <a:ext cx="7696200" cy="0"/>
          </a:xfrm>
          <a:prstGeom prst="line">
            <a:avLst/>
          </a:prstGeom>
          <a:noFill/>
          <a:ln w="28575">
            <a:solidFill>
              <a:srgbClr val="DBCDA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8" name="Picture 2" descr="C:\Users\l970\Pictures\75-logo-illustra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328935"/>
            <a:ext cx="2817992" cy="5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79712" y="126876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Excel Hell!!!!!</a:t>
            </a:r>
            <a:endParaRPr lang="en-IE" sz="4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386" name="Picture 2" descr="http://www.successerp.com/wp-content/uploads/2014/05/spreadsheet-hell-2-295x23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36912"/>
            <a:ext cx="4608511" cy="3064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9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872" y="116632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en-IE" sz="2800" b="1" dirty="0"/>
              <a:t>Reporting &amp; Planning </a:t>
            </a:r>
            <a:r>
              <a:rPr lang="en-IE" sz="2800" b="1" dirty="0" smtClean="0"/>
              <a:t>prior </a:t>
            </a:r>
            <a:r>
              <a:rPr lang="en-IE" sz="2800" b="1" dirty="0"/>
              <a:t>to </a:t>
            </a:r>
            <a:r>
              <a:rPr lang="en-IE" sz="2800" b="1" dirty="0" smtClean="0"/>
              <a:t>EPM</a:t>
            </a:r>
            <a:endParaRPr lang="en-I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D8FF-7874-430B-BB6B-187B81F92C8E}" type="slidenum">
              <a:rPr lang="en-IE" smtClean="0"/>
              <a:t>9</a:t>
            </a:fld>
            <a:endParaRPr lang="en-IE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683568" y="908720"/>
            <a:ext cx="7696200" cy="0"/>
          </a:xfrm>
          <a:prstGeom prst="line">
            <a:avLst/>
          </a:prstGeom>
          <a:noFill/>
          <a:ln w="28575">
            <a:solidFill>
              <a:srgbClr val="DBCDA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8" name="Picture 2" descr="C:\Users\l970\Pictures\75-logo-illustra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328935"/>
            <a:ext cx="2817992" cy="5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11442" y="1124744"/>
            <a:ext cx="5442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To be fair spreadsheets have Positives &amp; Negatives</a:t>
            </a:r>
            <a:endParaRPr lang="en-IE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09942" y="1916832"/>
            <a:ext cx="4174368" cy="1440160"/>
          </a:xfr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1800" u="sng" dirty="0" smtClean="0">
                <a:solidFill>
                  <a:srgbClr val="00B050"/>
                </a:solidFill>
              </a:rPr>
              <a:t>Positives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dirty="0" smtClean="0">
                <a:solidFill>
                  <a:srgbClr val="00B050"/>
                </a:solidFill>
              </a:rPr>
              <a:t>Flexibility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dirty="0" smtClean="0">
                <a:solidFill>
                  <a:srgbClr val="00B050"/>
                </a:solidFill>
              </a:rPr>
              <a:t>Easy to manipulate</a:t>
            </a:r>
            <a:endParaRPr lang="en-IE" sz="18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dirty="0" smtClean="0">
                <a:solidFill>
                  <a:srgbClr val="00B050"/>
                </a:solidFill>
              </a:rPr>
              <a:t>Not many constraints</a:t>
            </a:r>
          </a:p>
        </p:txBody>
      </p:sp>
    </p:spTree>
    <p:extLst>
      <p:ext uri="{BB962C8B-B14F-4D97-AF65-F5344CB8AC3E}">
        <p14:creationId xmlns:p14="http://schemas.microsoft.com/office/powerpoint/2010/main" val="404509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3480</TotalTime>
  <Words>1084</Words>
  <Application>Microsoft Office PowerPoint</Application>
  <PresentationFormat>On-screen Show (4:3)</PresentationFormat>
  <Paragraphs>244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Default Design</vt:lpstr>
      <vt:lpstr>    EPM &amp; BI Seminar 2016  Jason Kernan Executive Manager Finance Irish Life</vt:lpstr>
      <vt:lpstr>Agenda</vt:lpstr>
      <vt:lpstr>About Irish Life</vt:lpstr>
      <vt:lpstr>Irish Life &amp; EPM</vt:lpstr>
      <vt:lpstr>Irish Life &amp; EPM</vt:lpstr>
      <vt:lpstr>Agenda</vt:lpstr>
      <vt:lpstr>Reporting &amp; Planning prior to EPM</vt:lpstr>
      <vt:lpstr>Reporting &amp; Planning prior to EPM</vt:lpstr>
      <vt:lpstr>Reporting &amp; Planning prior to EPM</vt:lpstr>
      <vt:lpstr>Reporting &amp; Planning prior to EPM</vt:lpstr>
      <vt:lpstr>Reporting &amp; Planning prior to EPM</vt:lpstr>
      <vt:lpstr>Reporting &amp; Planning prior to EPM</vt:lpstr>
      <vt:lpstr>Reporting &amp; Planning prior to EPM</vt:lpstr>
      <vt:lpstr>Reporting &amp; Planning prior to EPM</vt:lpstr>
      <vt:lpstr>Agenda</vt:lpstr>
      <vt:lpstr>Reporting &amp; Planning Now</vt:lpstr>
      <vt:lpstr>Reporting &amp; Planning Now</vt:lpstr>
      <vt:lpstr>Reporting &amp; Planning Now</vt:lpstr>
      <vt:lpstr>Reporting &amp; Planning Now</vt:lpstr>
      <vt:lpstr>Reporting &amp; Planning Now</vt:lpstr>
      <vt:lpstr>Reporting &amp; Planning Now</vt:lpstr>
      <vt:lpstr>Reporting &amp; Planning Now</vt:lpstr>
      <vt:lpstr>Agenda</vt:lpstr>
      <vt:lpstr>Future EPM developments in Irish Life</vt:lpstr>
      <vt:lpstr>Agenda</vt:lpstr>
      <vt:lpstr>Recap</vt:lpstr>
      <vt:lpstr>Agenda</vt:lpstr>
    </vt:vector>
  </TitlesOfParts>
  <Company>Irish Life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 Retail Monthly KPI Report</dc:title>
  <dc:creator>KERNAN, JASON</dc:creator>
  <cp:lastModifiedBy>KERNAN, JASON</cp:lastModifiedBy>
  <cp:revision>209</cp:revision>
  <cp:lastPrinted>2014-09-11T08:57:12Z</cp:lastPrinted>
  <dcterms:created xsi:type="dcterms:W3CDTF">2014-05-02T14:39:35Z</dcterms:created>
  <dcterms:modified xsi:type="dcterms:W3CDTF">2016-11-21T12:40:35Z</dcterms:modified>
</cp:coreProperties>
</file>