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5"/>
  </p:sldMasterIdLst>
  <p:notesMasterIdLst>
    <p:notesMasterId r:id="rId16"/>
  </p:notesMasterIdLst>
  <p:handoutMasterIdLst>
    <p:handoutMasterId r:id="rId17"/>
  </p:handoutMasterIdLst>
  <p:sldIdLst>
    <p:sldId id="257" r:id="rId6"/>
    <p:sldId id="681" r:id="rId7"/>
    <p:sldId id="696" r:id="rId8"/>
    <p:sldId id="697" r:id="rId9"/>
    <p:sldId id="683" r:id="rId10"/>
    <p:sldId id="684" r:id="rId11"/>
    <p:sldId id="685" r:id="rId12"/>
    <p:sldId id="691" r:id="rId13"/>
    <p:sldId id="687" r:id="rId14"/>
    <p:sldId id="698" r:id="rId15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0"/>
    <a:srgbClr val="7F6D5B"/>
    <a:srgbClr val="C7E3A1"/>
    <a:srgbClr val="C4E59F"/>
    <a:srgbClr val="C5E2FF"/>
    <a:srgbClr val="FF6600"/>
    <a:srgbClr val="CCEC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01" autoAdjust="0"/>
    <p:restoredTop sz="94554" autoAdjust="0"/>
  </p:normalViewPr>
  <p:slideViewPr>
    <p:cSldViewPr snapToGrid="0">
      <p:cViewPr varScale="1">
        <p:scale>
          <a:sx n="68" d="100"/>
          <a:sy n="68" d="100"/>
        </p:scale>
        <p:origin x="1458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393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BF9732-4376-497D-AB1C-E83C366C4069}" type="datetimeFigureOut">
              <a:rPr lang="en-IE" smtClean="0"/>
              <a:t>30/11/2016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81736-689F-487F-83DA-F939325E27E6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33348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67965-278F-4ABF-9F8A-7C7141AD56EE}" type="datetimeFigureOut">
              <a:rPr lang="en-IE" smtClean="0"/>
              <a:t>30/11/2016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73C8F-91EA-48DC-8C61-E5DD81D1D71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63776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931968" y="2823873"/>
            <a:ext cx="8515948" cy="589709"/>
          </a:xfrm>
          <a:prstGeom prst="rect">
            <a:avLst/>
          </a:prstGeom>
        </p:spPr>
        <p:txBody>
          <a:bodyPr lIns="0" tIns="41605" rIns="0" bIns="41605" anchor="b" anchorCtr="0">
            <a:normAutofit/>
          </a:bodyPr>
          <a:lstStyle>
            <a:lvl1pPr>
              <a:defRPr lang="en-US" sz="3000" b="0" kern="1200" dirty="0">
                <a:solidFill>
                  <a:srgbClr val="FF660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932632" y="3791427"/>
            <a:ext cx="8524855" cy="539163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buNone/>
              <a:defRPr sz="3000" baseline="0">
                <a:solidFill>
                  <a:srgbClr val="666666"/>
                </a:solidFill>
                <a:latin typeface="Calibri" panose="020F0502020204030204" pitchFamily="34" charset="0"/>
              </a:defRPr>
            </a:lvl1pPr>
            <a:lvl2pPr marL="446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3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9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6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2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9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5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2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948715" y="3570864"/>
            <a:ext cx="8519937" cy="0"/>
          </a:xfrm>
          <a:prstGeom prst="line">
            <a:avLst/>
          </a:prstGeom>
          <a:ln w="508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932620" y="4627162"/>
            <a:ext cx="3353103" cy="292219"/>
          </a:xfrm>
        </p:spPr>
        <p:txBody>
          <a:bodyPr lIns="0" rIns="0">
            <a:spAutoFit/>
          </a:bodyPr>
          <a:lstStyle>
            <a:lvl1pPr>
              <a:buNone/>
              <a:defRPr kumimoji="0" lang="en-US" altLang="zh-CN" sz="1300" b="0" i="0" u="none" strike="noStrike" kern="1200" cap="none" spc="0" normalizeH="0" baseline="0" noProof="1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892778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ts val="2400"/>
              <a:tabLst/>
              <a:defRPr/>
            </a:pPr>
            <a:r>
              <a:rPr lang="en-US" dirty="0"/>
              <a:t>Click to add date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637076" y="314021"/>
            <a:ext cx="6631861" cy="220048"/>
          </a:xfrm>
          <a:prstGeom prst="rect">
            <a:avLst/>
          </a:prstGeom>
          <a:noFill/>
        </p:spPr>
        <p:txBody>
          <a:bodyPr wrap="square" lIns="32760" tIns="32760" rIns="32760" bIns="32760" rtlCol="0">
            <a:spAutoFit/>
          </a:bodyPr>
          <a:lstStyle/>
          <a:p>
            <a:pPr algn="ctr"/>
            <a:r>
              <a:rPr lang="en-GB" sz="1000" b="1" dirty="0">
                <a:solidFill>
                  <a:prstClr val="black"/>
                </a:solidFill>
                <a:latin typeface="Calibri" panose="020F0502020204030204" pitchFamily="34" charset="0"/>
              </a:rPr>
              <a:t>PRIVATE AND CONFIDENTIAL</a:t>
            </a:r>
            <a:endParaRPr lang="en-GB" sz="1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19" name="Picture 18" descr="permanent tsb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0835" y="5838546"/>
            <a:ext cx="1840230" cy="61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372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931968" y="2823883"/>
            <a:ext cx="8515948" cy="589709"/>
          </a:xfrm>
          <a:prstGeom prst="rect">
            <a:avLst/>
          </a:prstGeom>
        </p:spPr>
        <p:txBody>
          <a:bodyPr lIns="0" tIns="39681" rIns="0" bIns="39681" anchor="b" anchorCtr="0">
            <a:normAutofit/>
          </a:bodyPr>
          <a:lstStyle>
            <a:lvl1pPr>
              <a:defRPr lang="en-US" sz="2800" b="0" kern="1200" dirty="0">
                <a:solidFill>
                  <a:srgbClr val="FF660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932632" y="3791427"/>
            <a:ext cx="8524855" cy="539163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buNone/>
              <a:defRPr sz="2800" baseline="0">
                <a:solidFill>
                  <a:srgbClr val="666666"/>
                </a:solidFill>
                <a:latin typeface="Calibri" panose="020F0502020204030204" pitchFamily="34" charset="0"/>
              </a:defRPr>
            </a:lvl1pPr>
            <a:lvl2pPr marL="425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1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7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3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9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55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81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06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948715" y="3570864"/>
            <a:ext cx="8519937" cy="0"/>
          </a:xfrm>
          <a:prstGeom prst="line">
            <a:avLst/>
          </a:prstGeom>
          <a:ln w="508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901123" y="1899791"/>
            <a:ext cx="5883705" cy="493991"/>
          </a:xfrm>
          <a:prstGeom prst="rect">
            <a:avLst/>
          </a:prstGeom>
          <a:noFill/>
        </p:spPr>
        <p:txBody>
          <a:bodyPr wrap="square" lIns="31247" tIns="31247" rIns="31247" bIns="31247" rtlCol="0">
            <a:spAutoFit/>
          </a:bodyPr>
          <a:lstStyle/>
          <a:p>
            <a:pPr defTabSz="872129"/>
            <a:r>
              <a:rPr lang="en-GB" sz="2800" dirty="0">
                <a:solidFill>
                  <a:srgbClr val="000080"/>
                </a:solidFill>
                <a:latin typeface="Calibri" panose="020F0502020204030204" pitchFamily="34" charset="0"/>
              </a:rPr>
              <a:t>Permanent TSB Group</a:t>
            </a:r>
            <a:endParaRPr lang="en-GB" sz="2800" dirty="0">
              <a:solidFill>
                <a:srgbClr val="00008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7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932633" y="4627104"/>
            <a:ext cx="3353103" cy="284077"/>
          </a:xfrm>
        </p:spPr>
        <p:txBody>
          <a:bodyPr lIns="0" rIns="0">
            <a:spAutoFit/>
          </a:bodyPr>
          <a:lstStyle>
            <a:lvl1pPr>
              <a:buNone/>
              <a:defRPr kumimoji="0" lang="en-US" altLang="zh-CN" sz="1300" b="0" i="0" u="none" strike="noStrike" kern="1200" cap="none" spc="0" normalizeH="0" baseline="0" noProof="1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851507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ts val="2400"/>
              <a:tabLst/>
              <a:defRPr/>
            </a:pPr>
            <a:r>
              <a:rPr lang="en-US" dirty="0"/>
              <a:t>Click to add date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637079" y="314021"/>
            <a:ext cx="6631861" cy="201604"/>
          </a:xfrm>
          <a:prstGeom prst="rect">
            <a:avLst/>
          </a:prstGeom>
          <a:noFill/>
        </p:spPr>
        <p:txBody>
          <a:bodyPr wrap="square" lIns="31247" tIns="31247" rIns="31247" bIns="31247" rtlCol="0">
            <a:spAutoFit/>
          </a:bodyPr>
          <a:lstStyle/>
          <a:p>
            <a:pPr algn="ctr" defTabSz="872129"/>
            <a:r>
              <a:rPr lang="en-GB" sz="900" b="1" dirty="0">
                <a:solidFill>
                  <a:prstClr val="black"/>
                </a:solidFill>
                <a:latin typeface="Calibri" panose="020F0502020204030204" pitchFamily="34" charset="0"/>
              </a:rPr>
              <a:t>PRIVATE AND CONFIDENTIAL</a:t>
            </a:r>
            <a:endParaRPr lang="en-GB" sz="9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19" name="Picture 18" descr="permanent tsb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0835" y="5838546"/>
            <a:ext cx="1840230" cy="61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72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046975887"/>
              </p:ext>
            </p:extLst>
          </p:nvPr>
        </p:nvGraphicFramePr>
        <p:xfrm>
          <a:off x="182574" y="1287463"/>
          <a:ext cx="9522964" cy="486478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80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2346"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sz="1700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930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sz="1700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n-IE" sz="1700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930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sz="1700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n-IE" sz="1700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sz="1700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031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931968" y="2823837"/>
            <a:ext cx="8515948" cy="589709"/>
          </a:xfrm>
          <a:prstGeom prst="rect">
            <a:avLst/>
          </a:prstGeom>
        </p:spPr>
        <p:txBody>
          <a:bodyPr lIns="0" tIns="41605" rIns="0" bIns="41605" anchor="b" anchorCtr="0">
            <a:normAutofit/>
          </a:bodyPr>
          <a:lstStyle>
            <a:lvl1pPr>
              <a:defRPr lang="en-US" sz="3000" b="0" kern="1200" dirty="0">
                <a:solidFill>
                  <a:srgbClr val="FF660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932632" y="3791427"/>
            <a:ext cx="8524855" cy="539163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buNone/>
              <a:defRPr sz="3000" baseline="0">
                <a:solidFill>
                  <a:srgbClr val="666666"/>
                </a:solidFill>
                <a:latin typeface="Calibri" panose="020F0502020204030204" pitchFamily="34" charset="0"/>
              </a:defRPr>
            </a:lvl1pPr>
            <a:lvl2pPr marL="446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3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9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6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2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9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5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2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948715" y="3570864"/>
            <a:ext cx="8519937" cy="0"/>
          </a:xfrm>
          <a:prstGeom prst="line">
            <a:avLst/>
          </a:prstGeom>
          <a:ln w="508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901110" y="1899783"/>
            <a:ext cx="5883705" cy="527825"/>
          </a:xfrm>
          <a:prstGeom prst="rect">
            <a:avLst/>
          </a:prstGeom>
          <a:noFill/>
        </p:spPr>
        <p:txBody>
          <a:bodyPr wrap="square" lIns="32760" tIns="32760" rIns="32760" bIns="32760" rtlCol="0">
            <a:spAutoFit/>
          </a:bodyPr>
          <a:lstStyle/>
          <a:p>
            <a:r>
              <a:rPr lang="en-GB" sz="3000" dirty="0">
                <a:solidFill>
                  <a:srgbClr val="000080"/>
                </a:solidFill>
                <a:latin typeface="Calibri" panose="020F0502020204030204" pitchFamily="34" charset="0"/>
              </a:rPr>
              <a:t>Permanent TSB Group</a:t>
            </a:r>
            <a:endParaRPr lang="en-GB" sz="3000" dirty="0">
              <a:solidFill>
                <a:srgbClr val="00008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7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932620" y="4627126"/>
            <a:ext cx="3353103" cy="292219"/>
          </a:xfrm>
        </p:spPr>
        <p:txBody>
          <a:bodyPr lIns="0" rIns="0">
            <a:spAutoFit/>
          </a:bodyPr>
          <a:lstStyle>
            <a:lvl1pPr>
              <a:buNone/>
              <a:defRPr kumimoji="0" lang="en-US" altLang="zh-CN" sz="1300" b="0" i="0" u="none" strike="noStrike" kern="1200" cap="none" spc="0" normalizeH="0" baseline="0" noProof="1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892778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ts val="2400"/>
              <a:tabLst/>
              <a:defRPr/>
            </a:pPr>
            <a:r>
              <a:rPr lang="en-US" dirty="0"/>
              <a:t>Click to add date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637076" y="314021"/>
            <a:ext cx="6631861" cy="220048"/>
          </a:xfrm>
          <a:prstGeom prst="rect">
            <a:avLst/>
          </a:prstGeom>
          <a:noFill/>
        </p:spPr>
        <p:txBody>
          <a:bodyPr wrap="square" lIns="32760" tIns="32760" rIns="32760" bIns="32760" rtlCol="0">
            <a:spAutoFit/>
          </a:bodyPr>
          <a:lstStyle/>
          <a:p>
            <a:pPr algn="ctr"/>
            <a:r>
              <a:rPr lang="en-GB" sz="1000" b="1" dirty="0">
                <a:solidFill>
                  <a:prstClr val="black"/>
                </a:solidFill>
                <a:latin typeface="Calibri" panose="020F0502020204030204" pitchFamily="34" charset="0"/>
              </a:rPr>
              <a:t>PRIVATE AND CONFIDENTIAL</a:t>
            </a:r>
            <a:endParaRPr lang="en-GB" sz="1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19" name="Picture 18" descr="permanent tsb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0835" y="5838546"/>
            <a:ext cx="1840230" cy="61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935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435323218"/>
              </p:ext>
            </p:extLst>
          </p:nvPr>
        </p:nvGraphicFramePr>
        <p:xfrm>
          <a:off x="182563" y="1287463"/>
          <a:ext cx="9522964" cy="48315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80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3399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930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n-IE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930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n-IE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59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931968" y="2823823"/>
            <a:ext cx="8515948" cy="589709"/>
          </a:xfrm>
          <a:prstGeom prst="rect">
            <a:avLst/>
          </a:prstGeom>
        </p:spPr>
        <p:txBody>
          <a:bodyPr lIns="0" tIns="41605" rIns="0" bIns="41605" anchor="b" anchorCtr="0">
            <a:normAutofit/>
          </a:bodyPr>
          <a:lstStyle>
            <a:lvl1pPr>
              <a:defRPr lang="en-US" sz="3000" b="0" kern="1200" dirty="0">
                <a:solidFill>
                  <a:srgbClr val="FF660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932629" y="3791427"/>
            <a:ext cx="8524855" cy="539163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buNone/>
              <a:defRPr sz="3000" baseline="0">
                <a:solidFill>
                  <a:srgbClr val="666666"/>
                </a:solidFill>
                <a:latin typeface="Calibri" panose="020F0502020204030204" pitchFamily="34" charset="0"/>
              </a:defRPr>
            </a:lvl1pPr>
            <a:lvl2pPr marL="446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3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9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6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2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9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5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2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948715" y="3570864"/>
            <a:ext cx="8519937" cy="0"/>
          </a:xfrm>
          <a:prstGeom prst="line">
            <a:avLst/>
          </a:prstGeom>
          <a:ln w="508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901110" y="1899783"/>
            <a:ext cx="5883705" cy="527825"/>
          </a:xfrm>
          <a:prstGeom prst="rect">
            <a:avLst/>
          </a:prstGeom>
          <a:noFill/>
        </p:spPr>
        <p:txBody>
          <a:bodyPr wrap="square" lIns="32760" tIns="32760" rIns="32760" bIns="32760" rtlCol="0">
            <a:spAutoFit/>
          </a:bodyPr>
          <a:lstStyle/>
          <a:p>
            <a:r>
              <a:rPr lang="en-GB" sz="3000" dirty="0">
                <a:solidFill>
                  <a:srgbClr val="000080"/>
                </a:solidFill>
                <a:latin typeface="Calibri" panose="020F0502020204030204" pitchFamily="34" charset="0"/>
              </a:rPr>
              <a:t>Permanent TSB Group</a:t>
            </a:r>
            <a:endParaRPr lang="en-GB" sz="3000" dirty="0">
              <a:solidFill>
                <a:srgbClr val="00008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7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932620" y="4627112"/>
            <a:ext cx="3353103" cy="292219"/>
          </a:xfrm>
        </p:spPr>
        <p:txBody>
          <a:bodyPr lIns="0" rIns="0">
            <a:spAutoFit/>
          </a:bodyPr>
          <a:lstStyle>
            <a:lvl1pPr>
              <a:buNone/>
              <a:defRPr kumimoji="0" lang="en-US" altLang="zh-CN" sz="1300" b="0" i="0" u="none" strike="noStrike" kern="1200" cap="none" spc="0" normalizeH="0" baseline="0" noProof="1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892778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ts val="2400"/>
              <a:tabLst/>
              <a:defRPr/>
            </a:pPr>
            <a:r>
              <a:rPr lang="en-US" dirty="0"/>
              <a:t>Click to add date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637076" y="314021"/>
            <a:ext cx="6631861" cy="220048"/>
          </a:xfrm>
          <a:prstGeom prst="rect">
            <a:avLst/>
          </a:prstGeom>
          <a:noFill/>
        </p:spPr>
        <p:txBody>
          <a:bodyPr wrap="square" lIns="32760" tIns="32760" rIns="32760" bIns="32760" rtlCol="0">
            <a:spAutoFit/>
          </a:bodyPr>
          <a:lstStyle/>
          <a:p>
            <a:pPr algn="ctr"/>
            <a:r>
              <a:rPr lang="en-GB" sz="1000" b="1" dirty="0">
                <a:solidFill>
                  <a:prstClr val="black"/>
                </a:solidFill>
                <a:latin typeface="Calibri" panose="020F0502020204030204" pitchFamily="34" charset="0"/>
              </a:rPr>
              <a:t>PRIVATE AND CONFIDENTIAL</a:t>
            </a:r>
            <a:endParaRPr lang="en-GB" sz="1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19" name="Picture 18" descr="permanent tsb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0835" y="5838546"/>
            <a:ext cx="1840230" cy="61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16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625178873"/>
              </p:ext>
            </p:extLst>
          </p:nvPr>
        </p:nvGraphicFramePr>
        <p:xfrm>
          <a:off x="182563" y="1287463"/>
          <a:ext cx="9522964" cy="48315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80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3399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930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n-IE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930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n-IE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9796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931968" y="2823807"/>
            <a:ext cx="8515948" cy="589709"/>
          </a:xfrm>
          <a:prstGeom prst="rect">
            <a:avLst/>
          </a:prstGeom>
        </p:spPr>
        <p:txBody>
          <a:bodyPr lIns="0" tIns="41605" rIns="0" bIns="41605" anchor="b" anchorCtr="0">
            <a:normAutofit/>
          </a:bodyPr>
          <a:lstStyle>
            <a:lvl1pPr>
              <a:defRPr lang="en-US" sz="3000" b="0" kern="1200" dirty="0">
                <a:solidFill>
                  <a:srgbClr val="FF660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932621" y="3791427"/>
            <a:ext cx="8524855" cy="539163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buNone/>
              <a:defRPr sz="3000" baseline="0">
                <a:solidFill>
                  <a:srgbClr val="666666"/>
                </a:solidFill>
                <a:latin typeface="Calibri" panose="020F0502020204030204" pitchFamily="34" charset="0"/>
              </a:defRPr>
            </a:lvl1pPr>
            <a:lvl2pPr marL="446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3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9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6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2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9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5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2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948709" y="3570864"/>
            <a:ext cx="8519937" cy="0"/>
          </a:xfrm>
          <a:prstGeom prst="line">
            <a:avLst/>
          </a:prstGeom>
          <a:ln w="508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901110" y="1899783"/>
            <a:ext cx="5883705" cy="527825"/>
          </a:xfrm>
          <a:prstGeom prst="rect">
            <a:avLst/>
          </a:prstGeom>
          <a:noFill/>
        </p:spPr>
        <p:txBody>
          <a:bodyPr wrap="square" lIns="32760" tIns="32760" rIns="32760" bIns="32760" rtlCol="0">
            <a:spAutoFit/>
          </a:bodyPr>
          <a:lstStyle/>
          <a:p>
            <a:r>
              <a:rPr lang="en-GB" sz="3000" dirty="0">
                <a:solidFill>
                  <a:srgbClr val="000080"/>
                </a:solidFill>
                <a:latin typeface="Calibri" panose="020F0502020204030204" pitchFamily="34" charset="0"/>
              </a:rPr>
              <a:t>Permanent TSB Group</a:t>
            </a:r>
            <a:endParaRPr lang="en-GB" sz="3000" dirty="0">
              <a:solidFill>
                <a:srgbClr val="00008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7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932620" y="4627096"/>
            <a:ext cx="3353103" cy="292219"/>
          </a:xfrm>
        </p:spPr>
        <p:txBody>
          <a:bodyPr lIns="0" rIns="0">
            <a:spAutoFit/>
          </a:bodyPr>
          <a:lstStyle>
            <a:lvl1pPr>
              <a:buNone/>
              <a:defRPr kumimoji="0" lang="en-US" altLang="zh-CN" sz="1300" b="0" i="0" u="none" strike="noStrike" kern="1200" cap="none" spc="0" normalizeH="0" baseline="0" noProof="1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892778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ts val="2400"/>
              <a:tabLst/>
              <a:defRPr/>
            </a:pPr>
            <a:r>
              <a:rPr lang="en-US" dirty="0"/>
              <a:t>Click to add date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637073" y="314021"/>
            <a:ext cx="6631861" cy="220048"/>
          </a:xfrm>
          <a:prstGeom prst="rect">
            <a:avLst/>
          </a:prstGeom>
          <a:noFill/>
        </p:spPr>
        <p:txBody>
          <a:bodyPr wrap="square" lIns="32760" tIns="32760" rIns="32760" bIns="32760" rtlCol="0">
            <a:spAutoFit/>
          </a:bodyPr>
          <a:lstStyle/>
          <a:p>
            <a:pPr algn="ctr"/>
            <a:r>
              <a:rPr lang="en-GB" sz="1000" b="1" dirty="0">
                <a:solidFill>
                  <a:prstClr val="black"/>
                </a:solidFill>
                <a:latin typeface="Calibri" panose="020F0502020204030204" pitchFamily="34" charset="0"/>
              </a:rPr>
              <a:t>PRIVATE AND CONFIDENTIAL</a:t>
            </a:r>
            <a:endParaRPr lang="en-GB" sz="1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19" name="Picture 18" descr="permanent tsb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0835" y="5838546"/>
            <a:ext cx="1840230" cy="61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449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318876574"/>
              </p:ext>
            </p:extLst>
          </p:nvPr>
        </p:nvGraphicFramePr>
        <p:xfrm>
          <a:off x="182563" y="1287463"/>
          <a:ext cx="9522964" cy="48315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80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3399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930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n-IE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930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n-IE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2428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931968" y="2823809"/>
            <a:ext cx="8515948" cy="589709"/>
          </a:xfrm>
          <a:prstGeom prst="rect">
            <a:avLst/>
          </a:prstGeom>
        </p:spPr>
        <p:txBody>
          <a:bodyPr lIns="0" tIns="41605" rIns="0" bIns="41605" anchor="b" anchorCtr="0">
            <a:normAutofit/>
          </a:bodyPr>
          <a:lstStyle>
            <a:lvl1pPr>
              <a:defRPr lang="en-US" sz="3000" b="0" kern="1200" dirty="0">
                <a:solidFill>
                  <a:srgbClr val="FF660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932622" y="3791427"/>
            <a:ext cx="8524855" cy="539163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buNone/>
              <a:defRPr sz="3000" baseline="0">
                <a:solidFill>
                  <a:srgbClr val="666666"/>
                </a:solidFill>
                <a:latin typeface="Calibri" panose="020F0502020204030204" pitchFamily="34" charset="0"/>
              </a:defRPr>
            </a:lvl1pPr>
            <a:lvl2pPr marL="446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3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9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6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2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9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5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2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948710" y="3570864"/>
            <a:ext cx="8519937" cy="0"/>
          </a:xfrm>
          <a:prstGeom prst="line">
            <a:avLst/>
          </a:prstGeom>
          <a:ln w="508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901110" y="1899783"/>
            <a:ext cx="5883705" cy="527825"/>
          </a:xfrm>
          <a:prstGeom prst="rect">
            <a:avLst/>
          </a:prstGeom>
          <a:noFill/>
        </p:spPr>
        <p:txBody>
          <a:bodyPr wrap="square" lIns="32760" tIns="32760" rIns="32760" bIns="32760" rtlCol="0">
            <a:spAutoFit/>
          </a:bodyPr>
          <a:lstStyle/>
          <a:p>
            <a:r>
              <a:rPr lang="en-GB" sz="3000" dirty="0">
                <a:solidFill>
                  <a:srgbClr val="000080"/>
                </a:solidFill>
                <a:latin typeface="Calibri" panose="020F0502020204030204" pitchFamily="34" charset="0"/>
              </a:rPr>
              <a:t>Permanent TSB Group</a:t>
            </a:r>
            <a:endParaRPr lang="en-GB" sz="3000" dirty="0">
              <a:solidFill>
                <a:srgbClr val="00008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7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932620" y="4627098"/>
            <a:ext cx="3353103" cy="292219"/>
          </a:xfrm>
        </p:spPr>
        <p:txBody>
          <a:bodyPr lIns="0" rIns="0">
            <a:spAutoFit/>
          </a:bodyPr>
          <a:lstStyle>
            <a:lvl1pPr>
              <a:buNone/>
              <a:defRPr kumimoji="0" lang="en-US" altLang="zh-CN" sz="1300" b="0" i="0" u="none" strike="noStrike" kern="1200" cap="none" spc="0" normalizeH="0" baseline="0" noProof="1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892778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ts val="2400"/>
              <a:tabLst/>
              <a:defRPr/>
            </a:pPr>
            <a:r>
              <a:rPr lang="en-US" dirty="0"/>
              <a:t>Click to add date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637074" y="314021"/>
            <a:ext cx="6631861" cy="220048"/>
          </a:xfrm>
          <a:prstGeom prst="rect">
            <a:avLst/>
          </a:prstGeom>
          <a:noFill/>
        </p:spPr>
        <p:txBody>
          <a:bodyPr wrap="square" lIns="32760" tIns="32760" rIns="32760" bIns="32760" rtlCol="0">
            <a:spAutoFit/>
          </a:bodyPr>
          <a:lstStyle/>
          <a:p>
            <a:pPr algn="ctr"/>
            <a:r>
              <a:rPr lang="en-GB" sz="1000" b="1" dirty="0">
                <a:solidFill>
                  <a:prstClr val="black"/>
                </a:solidFill>
                <a:latin typeface="Calibri" panose="020F0502020204030204" pitchFamily="34" charset="0"/>
              </a:rPr>
              <a:t>PRIVATE AND CONFIDENTIAL</a:t>
            </a:r>
            <a:endParaRPr lang="en-GB" sz="1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19" name="Picture 18" descr="permanent tsb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0835" y="5838546"/>
            <a:ext cx="1840230" cy="61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9104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820715323"/>
              </p:ext>
            </p:extLst>
          </p:nvPr>
        </p:nvGraphicFramePr>
        <p:xfrm>
          <a:off x="182563" y="1287463"/>
          <a:ext cx="9522964" cy="48315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80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3399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930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n-IE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930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n-IE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4018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defRPr/>
            </a:lvl1pPr>
            <a:lvl2pPr>
              <a:defRPr/>
            </a:lvl2pPr>
            <a:lvl4pP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7135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931979" y="2824247"/>
            <a:ext cx="8515948" cy="589709"/>
          </a:xfrm>
          <a:prstGeom prst="rect">
            <a:avLst/>
          </a:prstGeom>
        </p:spPr>
        <p:txBody>
          <a:bodyPr lIns="0" tIns="41456" rIns="0" bIns="41456" anchor="b" anchorCtr="0">
            <a:normAutofit/>
          </a:bodyPr>
          <a:lstStyle>
            <a:lvl1pPr>
              <a:defRPr lang="en-US" sz="3000" b="0" kern="1200" dirty="0">
                <a:solidFill>
                  <a:srgbClr val="F58025"/>
                </a:solidFill>
                <a:latin typeface="Arial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932652" y="3791427"/>
            <a:ext cx="8524855" cy="539163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buNone/>
              <a:defRPr sz="3000" baseline="0">
                <a:solidFill>
                  <a:srgbClr val="666666"/>
                </a:solidFill>
              </a:defRPr>
            </a:lvl1pPr>
            <a:lvl2pPr marL="444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89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4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79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2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69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59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948715" y="3570864"/>
            <a:ext cx="8519937" cy="0"/>
          </a:xfrm>
          <a:prstGeom prst="line">
            <a:avLst/>
          </a:prstGeom>
          <a:ln w="50800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901110" y="1899805"/>
            <a:ext cx="5883705" cy="527588"/>
          </a:xfrm>
          <a:prstGeom prst="rect">
            <a:avLst/>
          </a:prstGeom>
          <a:noFill/>
        </p:spPr>
        <p:txBody>
          <a:bodyPr wrap="square" lIns="32643" tIns="32643" rIns="32643" bIns="32643" rtlCol="0">
            <a:spAutoFit/>
          </a:bodyPr>
          <a:lstStyle/>
          <a:p>
            <a:pPr defTabSz="911125"/>
            <a:r>
              <a:rPr lang="en-GB" sz="3000" dirty="0">
                <a:solidFill>
                  <a:srgbClr val="221F73"/>
                </a:solidFill>
              </a:rPr>
              <a:t>permanent tsb Group</a:t>
            </a:r>
            <a:endParaRPr lang="en-GB" sz="30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7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932620" y="4627569"/>
            <a:ext cx="3353103" cy="292219"/>
          </a:xfrm>
        </p:spPr>
        <p:txBody>
          <a:bodyPr>
            <a:spAutoFit/>
          </a:bodyPr>
          <a:lstStyle>
            <a:lvl1pPr>
              <a:buNone/>
              <a:defRPr kumimoji="0" lang="en-US" altLang="zh-CN" sz="1300" b="0" i="0" u="none" strike="noStrike" kern="1200" cap="none" spc="0" normalizeH="0" baseline="0" noProof="1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889588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ts val="2400"/>
              <a:tabLst/>
              <a:defRPr/>
            </a:pPr>
            <a:r>
              <a:rPr lang="en-US" dirty="0"/>
              <a:t>Click to add date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637078" y="314414"/>
            <a:ext cx="6631861" cy="219812"/>
          </a:xfrm>
          <a:prstGeom prst="rect">
            <a:avLst/>
          </a:prstGeom>
          <a:noFill/>
        </p:spPr>
        <p:txBody>
          <a:bodyPr wrap="square" lIns="32643" tIns="32643" rIns="32643" bIns="32643" rtlCol="0">
            <a:spAutoFit/>
          </a:bodyPr>
          <a:lstStyle/>
          <a:p>
            <a:pPr algn="ctr" defTabSz="911125"/>
            <a:r>
              <a:rPr lang="en-GB" sz="1000" b="1" dirty="0">
                <a:solidFill>
                  <a:prstClr val="black"/>
                </a:solidFill>
              </a:rPr>
              <a:t>PRIVATE AND CONFIDENTIAL</a:t>
            </a:r>
            <a:endParaRPr lang="en-GB" sz="1000" dirty="0">
              <a:solidFill>
                <a:prstClr val="black"/>
              </a:solidFill>
            </a:endParaRPr>
          </a:p>
        </p:txBody>
      </p:sp>
      <p:pic>
        <p:nvPicPr>
          <p:cNvPr id="19" name="Picture 18" descr="permanent tsb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0836" y="5839025"/>
            <a:ext cx="1863433" cy="61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1307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931973" y="2823817"/>
            <a:ext cx="8515948" cy="589709"/>
          </a:xfrm>
          <a:prstGeom prst="rect">
            <a:avLst/>
          </a:prstGeom>
        </p:spPr>
        <p:txBody>
          <a:bodyPr lIns="0" tIns="41598" rIns="0" bIns="41598" anchor="b" anchorCtr="0">
            <a:normAutofit/>
          </a:bodyPr>
          <a:lstStyle>
            <a:lvl1pPr>
              <a:defRPr lang="en-US" sz="3000" b="0" kern="1200" dirty="0">
                <a:solidFill>
                  <a:srgbClr val="F58025"/>
                </a:solidFill>
                <a:latin typeface="Arial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932628" y="3791427"/>
            <a:ext cx="8524855" cy="539163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buNone/>
              <a:defRPr sz="3000" baseline="0">
                <a:solidFill>
                  <a:srgbClr val="666666"/>
                </a:solidFill>
              </a:defRPr>
            </a:lvl1pPr>
            <a:lvl2pPr marL="446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2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9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5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2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8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4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1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948715" y="3570864"/>
            <a:ext cx="8519937" cy="0"/>
          </a:xfrm>
          <a:prstGeom prst="line">
            <a:avLst/>
          </a:prstGeom>
          <a:ln w="50800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901110" y="1899794"/>
            <a:ext cx="5883705" cy="527813"/>
          </a:xfrm>
          <a:prstGeom prst="rect">
            <a:avLst/>
          </a:prstGeom>
          <a:noFill/>
        </p:spPr>
        <p:txBody>
          <a:bodyPr wrap="square" lIns="32754" tIns="32754" rIns="32754" bIns="32754" rtlCol="0">
            <a:spAutoFit/>
          </a:bodyPr>
          <a:lstStyle/>
          <a:p>
            <a:r>
              <a:rPr lang="en-GB" sz="3000" dirty="0">
                <a:solidFill>
                  <a:srgbClr val="221F73"/>
                </a:solidFill>
              </a:rPr>
              <a:t>permanent tsb Group</a:t>
            </a:r>
            <a:endParaRPr lang="en-GB" sz="30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7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932620" y="4627108"/>
            <a:ext cx="3353103" cy="292219"/>
          </a:xfrm>
        </p:spPr>
        <p:txBody>
          <a:bodyPr>
            <a:spAutoFit/>
          </a:bodyPr>
          <a:lstStyle>
            <a:lvl1pPr>
              <a:buNone/>
              <a:defRPr kumimoji="0" lang="en-US" altLang="zh-CN" sz="1300" b="0" i="0" u="none" strike="noStrike" kern="1200" cap="none" spc="0" normalizeH="0" baseline="0" noProof="1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892613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ts val="2400"/>
              <a:tabLst/>
              <a:defRPr/>
            </a:pPr>
            <a:r>
              <a:rPr lang="en-US" dirty="0"/>
              <a:t>Click to add date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637078" y="314020"/>
            <a:ext cx="6631861" cy="220036"/>
          </a:xfrm>
          <a:prstGeom prst="rect">
            <a:avLst/>
          </a:prstGeom>
          <a:noFill/>
        </p:spPr>
        <p:txBody>
          <a:bodyPr wrap="square" lIns="32754" tIns="32754" rIns="32754" bIns="32754" rtlCol="0">
            <a:spAutoFit/>
          </a:bodyPr>
          <a:lstStyle/>
          <a:p>
            <a:pPr algn="ctr"/>
            <a:r>
              <a:rPr lang="en-GB" sz="1000" b="1" dirty="0">
                <a:solidFill>
                  <a:prstClr val="black"/>
                </a:solidFill>
              </a:rPr>
              <a:t>PRIVATE AND CONFIDENTIAL</a:t>
            </a:r>
            <a:endParaRPr lang="en-GB" sz="1000" dirty="0">
              <a:solidFill>
                <a:prstClr val="black"/>
              </a:solidFill>
            </a:endParaRPr>
          </a:p>
        </p:txBody>
      </p:sp>
      <p:pic>
        <p:nvPicPr>
          <p:cNvPr id="19" name="Picture 18" descr="permanent tsb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0836" y="5838564"/>
            <a:ext cx="1863433" cy="61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8405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931968" y="2823849"/>
            <a:ext cx="8515948" cy="589709"/>
          </a:xfrm>
          <a:prstGeom prst="rect">
            <a:avLst/>
          </a:prstGeom>
        </p:spPr>
        <p:txBody>
          <a:bodyPr lIns="0" tIns="41605" rIns="0" bIns="41605" anchor="b" anchorCtr="0">
            <a:normAutofit/>
          </a:bodyPr>
          <a:lstStyle>
            <a:lvl1pPr>
              <a:defRPr lang="en-US" sz="3000" b="0" kern="1200" dirty="0">
                <a:solidFill>
                  <a:srgbClr val="FF660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932632" y="3791427"/>
            <a:ext cx="8524855" cy="539163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buNone/>
              <a:defRPr sz="3000" baseline="0">
                <a:solidFill>
                  <a:srgbClr val="666666"/>
                </a:solidFill>
                <a:latin typeface="Calibri" panose="020F0502020204030204" pitchFamily="34" charset="0"/>
              </a:defRPr>
            </a:lvl1pPr>
            <a:lvl2pPr marL="446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3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9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6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2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9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5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2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948715" y="3570864"/>
            <a:ext cx="8519937" cy="0"/>
          </a:xfrm>
          <a:prstGeom prst="line">
            <a:avLst/>
          </a:prstGeom>
          <a:ln w="508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901110" y="1899783"/>
            <a:ext cx="5883705" cy="527825"/>
          </a:xfrm>
          <a:prstGeom prst="rect">
            <a:avLst/>
          </a:prstGeom>
          <a:noFill/>
        </p:spPr>
        <p:txBody>
          <a:bodyPr wrap="square" lIns="32760" tIns="32760" rIns="32760" bIns="32760" rtlCol="0">
            <a:spAutoFit/>
          </a:bodyPr>
          <a:lstStyle/>
          <a:p>
            <a:r>
              <a:rPr lang="en-GB" sz="3000" dirty="0">
                <a:solidFill>
                  <a:srgbClr val="000080"/>
                </a:solidFill>
                <a:latin typeface="Calibri" panose="020F0502020204030204" pitchFamily="34" charset="0"/>
              </a:rPr>
              <a:t>Permanent TSB Group</a:t>
            </a:r>
            <a:endParaRPr lang="en-GB" sz="3000" dirty="0">
              <a:solidFill>
                <a:srgbClr val="00008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7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932620" y="4627138"/>
            <a:ext cx="3353103" cy="292219"/>
          </a:xfrm>
        </p:spPr>
        <p:txBody>
          <a:bodyPr lIns="0" rIns="0">
            <a:spAutoFit/>
          </a:bodyPr>
          <a:lstStyle>
            <a:lvl1pPr>
              <a:buNone/>
              <a:defRPr kumimoji="0" lang="en-US" altLang="zh-CN" sz="1300" b="0" i="0" u="none" strike="noStrike" kern="1200" cap="none" spc="0" normalizeH="0" baseline="0" noProof="1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892778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ts val="2400"/>
              <a:tabLst/>
              <a:defRPr/>
            </a:pPr>
            <a:r>
              <a:rPr lang="en-US" dirty="0"/>
              <a:t>Click to add date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637076" y="314021"/>
            <a:ext cx="6631861" cy="220048"/>
          </a:xfrm>
          <a:prstGeom prst="rect">
            <a:avLst/>
          </a:prstGeom>
          <a:noFill/>
        </p:spPr>
        <p:txBody>
          <a:bodyPr wrap="square" lIns="32760" tIns="32760" rIns="32760" bIns="32760" rtlCol="0">
            <a:spAutoFit/>
          </a:bodyPr>
          <a:lstStyle/>
          <a:p>
            <a:pPr algn="ctr"/>
            <a:r>
              <a:rPr lang="en-GB" sz="1000" b="1" dirty="0">
                <a:solidFill>
                  <a:prstClr val="black"/>
                </a:solidFill>
                <a:latin typeface="Calibri" panose="020F0502020204030204" pitchFamily="34" charset="0"/>
              </a:rPr>
              <a:t>PRIVATE AND CONFIDENTIAL</a:t>
            </a:r>
            <a:endParaRPr lang="en-GB" sz="1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19" name="Picture 18" descr="permanent tsb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0835" y="5838546"/>
            <a:ext cx="1840230" cy="61341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 bwMode="gray">
          <a:xfrm>
            <a:off x="9273480" y="5558"/>
            <a:ext cx="632520" cy="327098"/>
          </a:xfrm>
          <a:prstGeom prst="rect">
            <a:avLst/>
          </a:prstGeom>
          <a:noFill/>
          <a:ln w="50800">
            <a:noFill/>
            <a:round/>
            <a:headEnd/>
            <a:tailEnd/>
          </a:ln>
          <a:effectLst/>
        </p:spPr>
        <p:txBody>
          <a:bodyPr wrap="none" lIns="83210" tIns="41605" rIns="83210" bIns="41605" rtlCol="0" anchor="ctr"/>
          <a:lstStyle/>
          <a:p>
            <a:pPr algn="ctr" defTabSz="893014"/>
            <a:r>
              <a:rPr lang="en-GB" sz="1600" b="1" dirty="0">
                <a:solidFill>
                  <a:srgbClr val="FF0000"/>
                </a:solidFill>
                <a:latin typeface="Calibri" pitchFamily="34" charset="0"/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5554766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568797036"/>
              </p:ext>
            </p:extLst>
          </p:nvPr>
        </p:nvGraphicFramePr>
        <p:xfrm>
          <a:off x="182563" y="1287463"/>
          <a:ext cx="9522964" cy="48315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80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3399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930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n-IE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930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n-IE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67991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931978" y="2823877"/>
            <a:ext cx="8515948" cy="589709"/>
          </a:xfrm>
          <a:prstGeom prst="rect">
            <a:avLst/>
          </a:prstGeom>
        </p:spPr>
        <p:txBody>
          <a:bodyPr lIns="0" tIns="39631" rIns="0" bIns="39631" anchor="b" anchorCtr="0">
            <a:normAutofit/>
          </a:bodyPr>
          <a:lstStyle>
            <a:lvl1pPr>
              <a:defRPr lang="en-US" sz="2800" b="0" kern="1200" dirty="0">
                <a:solidFill>
                  <a:srgbClr val="FF660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932632" y="3791427"/>
            <a:ext cx="8524855" cy="539163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buNone/>
              <a:defRPr sz="2800" baseline="0">
                <a:solidFill>
                  <a:srgbClr val="666666"/>
                </a:solidFill>
                <a:latin typeface="Calibri" panose="020F0502020204030204" pitchFamily="34" charset="0"/>
              </a:defRPr>
            </a:lvl1pPr>
            <a:lvl2pPr marL="425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5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6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51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7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02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948715" y="3570864"/>
            <a:ext cx="8519937" cy="0"/>
          </a:xfrm>
          <a:prstGeom prst="line">
            <a:avLst/>
          </a:prstGeom>
          <a:ln w="508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901113" y="1899797"/>
            <a:ext cx="5883705" cy="493901"/>
          </a:xfrm>
          <a:prstGeom prst="rect">
            <a:avLst/>
          </a:prstGeom>
          <a:noFill/>
        </p:spPr>
        <p:txBody>
          <a:bodyPr wrap="square" lIns="31202" tIns="31202" rIns="31202" bIns="31202" rtlCol="0">
            <a:spAutoFit/>
          </a:bodyPr>
          <a:lstStyle/>
          <a:p>
            <a:pPr defTabSz="870936"/>
            <a:r>
              <a:rPr lang="en-GB" sz="2800" dirty="0">
                <a:solidFill>
                  <a:srgbClr val="000080"/>
                </a:solidFill>
                <a:latin typeface="Calibri" panose="020F0502020204030204" pitchFamily="34" charset="0"/>
              </a:rPr>
              <a:t>Permanent TSB Group</a:t>
            </a:r>
            <a:endParaRPr lang="en-GB" sz="2800" dirty="0">
              <a:solidFill>
                <a:srgbClr val="00008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7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932623" y="4627096"/>
            <a:ext cx="3353103" cy="288184"/>
          </a:xfrm>
        </p:spPr>
        <p:txBody>
          <a:bodyPr lIns="0" rIns="0">
            <a:spAutoFit/>
          </a:bodyPr>
          <a:lstStyle>
            <a:lvl1pPr>
              <a:buNone/>
              <a:defRPr kumimoji="0" lang="en-US" altLang="zh-CN" sz="1300" b="0" i="0" u="none" strike="noStrike" kern="1200" cap="none" spc="0" normalizeH="0" baseline="0" noProof="1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85035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ts val="2400"/>
              <a:tabLst/>
              <a:defRPr/>
            </a:pPr>
            <a:r>
              <a:rPr lang="en-US" dirty="0"/>
              <a:t>Click to add date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637078" y="314101"/>
            <a:ext cx="6631861" cy="201513"/>
          </a:xfrm>
          <a:prstGeom prst="rect">
            <a:avLst/>
          </a:prstGeom>
          <a:noFill/>
        </p:spPr>
        <p:txBody>
          <a:bodyPr wrap="square" lIns="31202" tIns="31202" rIns="31202" bIns="31202" rtlCol="0">
            <a:spAutoFit/>
          </a:bodyPr>
          <a:lstStyle/>
          <a:p>
            <a:pPr algn="ctr" defTabSz="870936"/>
            <a:r>
              <a:rPr lang="en-GB" sz="900" b="1" dirty="0">
                <a:solidFill>
                  <a:prstClr val="black"/>
                </a:solidFill>
                <a:latin typeface="Calibri" panose="020F0502020204030204" pitchFamily="34" charset="0"/>
              </a:rPr>
              <a:t>PRIVATE AND CONFIDENTIAL</a:t>
            </a:r>
            <a:endParaRPr lang="en-GB" sz="9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19" name="Picture 18" descr="permanent tsb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0835" y="5838546"/>
            <a:ext cx="1840230" cy="61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2207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597643385"/>
              </p:ext>
            </p:extLst>
          </p:nvPr>
        </p:nvGraphicFramePr>
        <p:xfrm>
          <a:off x="182573" y="1287465"/>
          <a:ext cx="9522964" cy="486478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80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2346"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sz="1700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930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sz="1700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n-IE" sz="1700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930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sz="1700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n-IE" sz="1700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sz="1700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7253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931978" y="2823879"/>
            <a:ext cx="8515948" cy="589709"/>
          </a:xfrm>
          <a:prstGeom prst="rect">
            <a:avLst/>
          </a:prstGeom>
        </p:spPr>
        <p:txBody>
          <a:bodyPr lIns="0" tIns="39490" rIns="0" bIns="39490" anchor="b" anchorCtr="0">
            <a:normAutofit/>
          </a:bodyPr>
          <a:lstStyle>
            <a:lvl1pPr>
              <a:defRPr lang="en-US" sz="2800" b="0" kern="1200" dirty="0">
                <a:solidFill>
                  <a:srgbClr val="FF660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932632" y="3791427"/>
            <a:ext cx="8524855" cy="539163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buNone/>
              <a:defRPr sz="2800" baseline="0">
                <a:solidFill>
                  <a:srgbClr val="666666"/>
                </a:solidFill>
                <a:latin typeface="Calibri" panose="020F0502020204030204" pitchFamily="34" charset="0"/>
              </a:defRPr>
            </a:lvl1pPr>
            <a:lvl2pPr marL="423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7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1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5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9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3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66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0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948715" y="3570864"/>
            <a:ext cx="8519937" cy="0"/>
          </a:xfrm>
          <a:prstGeom prst="line">
            <a:avLst/>
          </a:prstGeom>
          <a:ln w="508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901139" y="1899842"/>
            <a:ext cx="5883705" cy="493693"/>
          </a:xfrm>
          <a:prstGeom prst="rect">
            <a:avLst/>
          </a:prstGeom>
          <a:noFill/>
        </p:spPr>
        <p:txBody>
          <a:bodyPr wrap="square" lIns="31099" tIns="31099" rIns="31099" bIns="31099" rtlCol="0">
            <a:spAutoFit/>
          </a:bodyPr>
          <a:lstStyle/>
          <a:p>
            <a:pPr defTabSz="867981"/>
            <a:r>
              <a:rPr lang="en-GB" sz="2800" dirty="0">
                <a:solidFill>
                  <a:srgbClr val="000080"/>
                </a:solidFill>
                <a:latin typeface="Calibri" panose="020F0502020204030204" pitchFamily="34" charset="0"/>
              </a:rPr>
              <a:t>Permanent TSB Group</a:t>
            </a:r>
            <a:endParaRPr lang="en-GB" sz="2800" dirty="0">
              <a:solidFill>
                <a:srgbClr val="00008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7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932660" y="4627195"/>
            <a:ext cx="3353103" cy="288027"/>
          </a:xfrm>
        </p:spPr>
        <p:txBody>
          <a:bodyPr lIns="0" rIns="0">
            <a:spAutoFit/>
          </a:bodyPr>
          <a:lstStyle>
            <a:lvl1pPr>
              <a:buNone/>
              <a:defRPr kumimoji="0" lang="en-US" altLang="zh-CN" sz="1300" b="0" i="0" u="none" strike="noStrike" kern="1200" cap="none" spc="0" normalizeH="0" baseline="0" noProof="1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84746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ts val="2400"/>
              <a:tabLst/>
              <a:defRPr/>
            </a:pPr>
            <a:r>
              <a:rPr lang="en-US" dirty="0"/>
              <a:t>Click to add date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637115" y="314105"/>
            <a:ext cx="6631861" cy="201305"/>
          </a:xfrm>
          <a:prstGeom prst="rect">
            <a:avLst/>
          </a:prstGeom>
          <a:noFill/>
        </p:spPr>
        <p:txBody>
          <a:bodyPr wrap="square" lIns="31099" tIns="31099" rIns="31099" bIns="31099" rtlCol="0">
            <a:spAutoFit/>
          </a:bodyPr>
          <a:lstStyle/>
          <a:p>
            <a:pPr algn="ctr" defTabSz="867981"/>
            <a:r>
              <a:rPr lang="en-GB" sz="900" b="1" dirty="0">
                <a:solidFill>
                  <a:prstClr val="black"/>
                </a:solidFill>
                <a:latin typeface="Calibri" panose="020F0502020204030204" pitchFamily="34" charset="0"/>
              </a:rPr>
              <a:t>PRIVATE AND CONFIDENTIAL</a:t>
            </a:r>
            <a:endParaRPr lang="en-GB" sz="9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19" name="Picture 18" descr="permanent tsb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0835" y="5838546"/>
            <a:ext cx="1840230" cy="61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7961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879738457"/>
              </p:ext>
            </p:extLst>
          </p:nvPr>
        </p:nvGraphicFramePr>
        <p:xfrm>
          <a:off x="182573" y="1287465"/>
          <a:ext cx="9522964" cy="486478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80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2346"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sz="1700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930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sz="1700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n-IE" sz="1700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930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sz="1700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n-IE" sz="1700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sz="1700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0718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931969" y="2823881"/>
            <a:ext cx="8515948" cy="589709"/>
          </a:xfrm>
          <a:prstGeom prst="rect">
            <a:avLst/>
          </a:prstGeom>
        </p:spPr>
        <p:txBody>
          <a:bodyPr lIns="0" tIns="39691" rIns="0" bIns="39691" anchor="b" anchorCtr="0">
            <a:normAutofit/>
          </a:bodyPr>
          <a:lstStyle>
            <a:lvl1pPr>
              <a:defRPr lang="en-US" sz="2800" b="0" kern="1200" dirty="0">
                <a:solidFill>
                  <a:srgbClr val="FF660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932632" y="3791427"/>
            <a:ext cx="8524855" cy="539163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buNone/>
              <a:defRPr sz="2800" baseline="0">
                <a:solidFill>
                  <a:srgbClr val="666666"/>
                </a:solidFill>
                <a:latin typeface="Calibri" panose="020F0502020204030204" pitchFamily="34" charset="0"/>
              </a:defRPr>
            </a:lvl1pPr>
            <a:lvl2pPr marL="425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1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78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3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9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55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81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07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948715" y="3570864"/>
            <a:ext cx="8519937" cy="0"/>
          </a:xfrm>
          <a:prstGeom prst="line">
            <a:avLst/>
          </a:prstGeom>
          <a:ln w="508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901113" y="1899786"/>
            <a:ext cx="5883705" cy="494000"/>
          </a:xfrm>
          <a:prstGeom prst="rect">
            <a:avLst/>
          </a:prstGeom>
          <a:noFill/>
        </p:spPr>
        <p:txBody>
          <a:bodyPr wrap="square" lIns="31251" tIns="31251" rIns="31251" bIns="31251" rtlCol="0">
            <a:spAutoFit/>
          </a:bodyPr>
          <a:lstStyle/>
          <a:p>
            <a:pPr defTabSz="872307"/>
            <a:r>
              <a:rPr lang="en-GB" sz="2800" dirty="0">
                <a:solidFill>
                  <a:srgbClr val="000080"/>
                </a:solidFill>
                <a:latin typeface="Calibri" panose="020F0502020204030204" pitchFamily="34" charset="0"/>
              </a:rPr>
              <a:t>Permanent TSB Group</a:t>
            </a:r>
            <a:endParaRPr lang="en-GB" sz="2800" dirty="0">
              <a:solidFill>
                <a:srgbClr val="00008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7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932623" y="4627096"/>
            <a:ext cx="3353103" cy="288184"/>
          </a:xfrm>
        </p:spPr>
        <p:txBody>
          <a:bodyPr lIns="0" rIns="0">
            <a:spAutoFit/>
          </a:bodyPr>
          <a:lstStyle>
            <a:lvl1pPr>
              <a:buNone/>
              <a:defRPr kumimoji="0" lang="en-US" altLang="zh-CN" sz="1300" b="0" i="0" u="none" strike="noStrike" kern="1200" cap="none" spc="0" normalizeH="0" baseline="0" noProof="1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851681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ts val="2400"/>
              <a:tabLst/>
              <a:defRPr/>
            </a:pPr>
            <a:r>
              <a:rPr lang="en-US" dirty="0"/>
              <a:t>Click to add date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637077" y="314022"/>
            <a:ext cx="6631861" cy="201612"/>
          </a:xfrm>
          <a:prstGeom prst="rect">
            <a:avLst/>
          </a:prstGeom>
          <a:noFill/>
        </p:spPr>
        <p:txBody>
          <a:bodyPr wrap="square" lIns="31251" tIns="31251" rIns="31251" bIns="31251" rtlCol="0">
            <a:spAutoFit/>
          </a:bodyPr>
          <a:lstStyle/>
          <a:p>
            <a:pPr algn="ctr" defTabSz="872307"/>
            <a:r>
              <a:rPr lang="en-GB" sz="900" b="1" dirty="0">
                <a:solidFill>
                  <a:prstClr val="black"/>
                </a:solidFill>
                <a:latin typeface="Calibri" panose="020F0502020204030204" pitchFamily="34" charset="0"/>
              </a:rPr>
              <a:t>PRIVATE AND CONFIDENTIAL</a:t>
            </a:r>
            <a:endParaRPr lang="en-GB" sz="9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19" name="Picture 18" descr="permanent tsb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0835" y="5838546"/>
            <a:ext cx="1840230" cy="61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02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073371524"/>
              </p:ext>
            </p:extLst>
          </p:nvPr>
        </p:nvGraphicFramePr>
        <p:xfrm>
          <a:off x="182574" y="1287464"/>
          <a:ext cx="9522964" cy="486478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80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2346"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sz="1700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930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sz="1700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n-IE" sz="1700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930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sz="1700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n-IE" sz="1700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sz="1700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7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30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237287377"/>
              </p:ext>
            </p:extLst>
          </p:nvPr>
        </p:nvGraphicFramePr>
        <p:xfrm>
          <a:off x="182563" y="1287463"/>
          <a:ext cx="9522964" cy="48315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80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07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3399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930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n-IE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930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n-IE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Title</a:t>
                      </a:r>
                      <a:endParaRPr lang="en-IE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C5E2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370"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38474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931968" y="2823817"/>
            <a:ext cx="8515948" cy="589709"/>
          </a:xfrm>
          <a:prstGeom prst="rect">
            <a:avLst/>
          </a:prstGeom>
        </p:spPr>
        <p:txBody>
          <a:bodyPr lIns="0" tIns="41605" rIns="0" bIns="41605" anchor="b" anchorCtr="0">
            <a:normAutofit/>
          </a:bodyPr>
          <a:lstStyle>
            <a:lvl1pPr>
              <a:defRPr lang="en-US" sz="3000" b="0" kern="1200" dirty="0">
                <a:solidFill>
                  <a:srgbClr val="F58025"/>
                </a:solidFill>
                <a:latin typeface="Arial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932626" y="3791427"/>
            <a:ext cx="8524855" cy="539163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buNone/>
              <a:defRPr sz="3000" baseline="0">
                <a:solidFill>
                  <a:srgbClr val="666666"/>
                </a:solidFill>
              </a:defRPr>
            </a:lvl1pPr>
            <a:lvl2pPr marL="446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3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9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6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2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9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5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2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948714" y="3570864"/>
            <a:ext cx="8519937" cy="0"/>
          </a:xfrm>
          <a:prstGeom prst="line">
            <a:avLst/>
          </a:prstGeom>
          <a:ln w="50800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901110" y="1899783"/>
            <a:ext cx="5883705" cy="527825"/>
          </a:xfrm>
          <a:prstGeom prst="rect">
            <a:avLst/>
          </a:prstGeom>
          <a:noFill/>
        </p:spPr>
        <p:txBody>
          <a:bodyPr wrap="square" lIns="32760" tIns="32760" rIns="32760" bIns="32760" rtlCol="0">
            <a:spAutoFit/>
          </a:bodyPr>
          <a:lstStyle/>
          <a:p>
            <a:pPr defTabSz="893014"/>
            <a:r>
              <a:rPr lang="en-GB" sz="3000" dirty="0">
                <a:solidFill>
                  <a:srgbClr val="221F73"/>
                </a:solidFill>
              </a:rPr>
              <a:t>permanent tsb Group</a:t>
            </a:r>
            <a:endParaRPr lang="en-GB" sz="30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7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932620" y="4627106"/>
            <a:ext cx="3353103" cy="292219"/>
          </a:xfrm>
        </p:spPr>
        <p:txBody>
          <a:bodyPr>
            <a:spAutoFit/>
          </a:bodyPr>
          <a:lstStyle>
            <a:lvl1pPr>
              <a:buNone/>
              <a:defRPr kumimoji="0" lang="en-US" altLang="zh-CN" sz="1300" b="0" i="0" u="none" strike="noStrike" kern="1200" cap="none" spc="0" normalizeH="0" baseline="0" noProof="1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892778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ts val="2400"/>
              <a:tabLst/>
              <a:defRPr/>
            </a:pPr>
            <a:r>
              <a:rPr lang="en-US" dirty="0"/>
              <a:t>Click to add date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637076" y="314021"/>
            <a:ext cx="6631861" cy="220048"/>
          </a:xfrm>
          <a:prstGeom prst="rect">
            <a:avLst/>
          </a:prstGeom>
          <a:noFill/>
        </p:spPr>
        <p:txBody>
          <a:bodyPr wrap="square" lIns="32760" tIns="32760" rIns="32760" bIns="32760" rtlCol="0">
            <a:spAutoFit/>
          </a:bodyPr>
          <a:lstStyle/>
          <a:p>
            <a:pPr algn="ctr" defTabSz="893014"/>
            <a:r>
              <a:rPr lang="en-GB" sz="1000" b="1" dirty="0">
                <a:solidFill>
                  <a:prstClr val="black"/>
                </a:solidFill>
              </a:rPr>
              <a:t>PRIVATE AND CONFIDENTIAL</a:t>
            </a:r>
            <a:endParaRPr lang="en-GB" sz="1000" dirty="0">
              <a:solidFill>
                <a:prstClr val="black"/>
              </a:solidFill>
            </a:endParaRPr>
          </a:p>
        </p:txBody>
      </p:sp>
      <p:pic>
        <p:nvPicPr>
          <p:cNvPr id="19" name="Picture 18" descr="permanent tsb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0836" y="5838562"/>
            <a:ext cx="1863433" cy="61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905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83056" y="1292913"/>
            <a:ext cx="9141513" cy="509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47031" indent="-247031" algn="l" defTabSz="892778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82467" y="78384"/>
            <a:ext cx="9404175" cy="83443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5817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83060" y="1406771"/>
            <a:ext cx="4338017" cy="47585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47031" indent="-247031" algn="l" defTabSz="892778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188165" y="1406771"/>
            <a:ext cx="4336660" cy="47585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47031" indent="-247031" algn="l" defTabSz="892778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200" kern="1200" noProof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84704" y="1107542"/>
            <a:ext cx="4336660" cy="419016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83210" anchor="b" anchorCtr="0">
            <a:normAutofit/>
          </a:bodyPr>
          <a:lstStyle>
            <a:lvl1pPr marL="0" indent="0" algn="ctr">
              <a:buNone/>
              <a:defRPr sz="1500" b="1" cap="all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184757" y="1107542"/>
            <a:ext cx="4338107" cy="419016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83210" anchor="b" anchorCtr="0">
            <a:normAutofit/>
          </a:bodyPr>
          <a:lstStyle>
            <a:lvl1pPr marL="0" indent="0" algn="ctr">
              <a:buNone/>
              <a:defRPr sz="1500" b="1" cap="all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2467" y="78384"/>
            <a:ext cx="9404175" cy="83443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588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83083" y="1408232"/>
            <a:ext cx="2972711" cy="48290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47031" indent="-247031" algn="l" defTabSz="892778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6569632" y="1408232"/>
            <a:ext cx="2972711" cy="48290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47031" indent="-247031" algn="l" defTabSz="892778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200" kern="1200" noProof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84721" y="1107542"/>
            <a:ext cx="2972711" cy="419016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83210" anchor="b" anchorCtr="0">
            <a:normAutofit/>
          </a:bodyPr>
          <a:lstStyle>
            <a:lvl1pPr marL="0" indent="0" algn="ctr">
              <a:buNone/>
              <a:defRPr sz="1500" b="1" cap="all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566233" y="1107542"/>
            <a:ext cx="2972711" cy="419016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83210" anchor="b" anchorCtr="0">
            <a:normAutofit/>
          </a:bodyPr>
          <a:lstStyle>
            <a:lvl1pPr marL="0" indent="0" algn="ctr">
              <a:buNone/>
              <a:defRPr sz="1500" b="1" cap="all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476329" y="1408232"/>
            <a:ext cx="2972711" cy="48290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47031" indent="-247031" algn="l" defTabSz="892778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479826" y="1107542"/>
            <a:ext cx="2972711" cy="419016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83210" anchor="b" anchorCtr="0">
            <a:normAutofit/>
          </a:bodyPr>
          <a:lstStyle>
            <a:lvl1pPr marL="0" indent="0" algn="ctr">
              <a:buNone/>
              <a:defRPr sz="1500" b="1" cap="all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82467" y="78384"/>
            <a:ext cx="9404175" cy="83443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59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83060" y="1484784"/>
            <a:ext cx="4338017" cy="20882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47031" indent="-247031" algn="l" defTabSz="892778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188165" y="1484784"/>
            <a:ext cx="4336660" cy="2016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47031" indent="-247031" algn="l" defTabSz="892778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200" kern="1200" noProof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84704" y="1110442"/>
            <a:ext cx="4336660" cy="419016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83210" anchor="b" anchorCtr="0">
            <a:normAutofit/>
          </a:bodyPr>
          <a:lstStyle>
            <a:lvl1pPr marL="0" indent="0" algn="ctr">
              <a:buNone/>
              <a:defRPr sz="1500" b="1" cap="all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184757" y="1110442"/>
            <a:ext cx="4338107" cy="419016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83210" anchor="b" anchorCtr="0">
            <a:normAutofit/>
          </a:bodyPr>
          <a:lstStyle>
            <a:lvl1pPr marL="0" indent="0" algn="ctr">
              <a:buNone/>
              <a:defRPr sz="1500" b="1" cap="all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84711" y="4221088"/>
            <a:ext cx="4338017" cy="21602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47031" indent="-247031" algn="l" defTabSz="892778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5184758" y="4221088"/>
            <a:ext cx="4336660" cy="20882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47031" indent="-247031" algn="l" defTabSz="892778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200" kern="1200" noProof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384704" y="3793937"/>
            <a:ext cx="4336660" cy="419016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83210" anchor="b" anchorCtr="0">
            <a:normAutofit/>
          </a:bodyPr>
          <a:lstStyle>
            <a:lvl1pPr marL="0" indent="0" algn="ctr">
              <a:buNone/>
              <a:defRPr sz="1500" b="1" cap="all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5184757" y="3793937"/>
            <a:ext cx="4338107" cy="419016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83210" anchor="b" anchorCtr="0">
            <a:normAutofit/>
          </a:bodyPr>
          <a:lstStyle>
            <a:lvl1pPr marL="0" indent="0" algn="ctr">
              <a:buNone/>
              <a:defRPr sz="1500" b="1" cap="all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82467" y="78384"/>
            <a:ext cx="9404175" cy="83443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5417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83060" y="1556793"/>
            <a:ext cx="4338017" cy="46805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47031" indent="-247031" algn="l" defTabSz="892778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84704" y="1107542"/>
            <a:ext cx="4336660" cy="419016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83210" anchor="b" anchorCtr="0">
            <a:normAutofit/>
          </a:bodyPr>
          <a:lstStyle>
            <a:lvl1pPr algn="ctr">
              <a:buNone/>
              <a:defRPr sz="1500" b="1" cap="all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82467" y="78384"/>
            <a:ext cx="9404175" cy="83443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015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and 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83060" y="1408225"/>
            <a:ext cx="4338017" cy="509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47031" indent="-247031" algn="l" defTabSz="892778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3"/>
          </p:nvPr>
        </p:nvSpPr>
        <p:spPr>
          <a:xfrm>
            <a:off x="5184757" y="1406448"/>
            <a:ext cx="4338276" cy="5096770"/>
          </a:xfrm>
          <a:prstGeom prst="rect">
            <a:avLst/>
          </a:prstGeom>
        </p:spPr>
        <p:txBody>
          <a:bodyPr>
            <a:normAutofit/>
          </a:bodyPr>
          <a:lstStyle>
            <a:lvl1pPr marL="247031" indent="-247031" algn="l" defTabSz="892778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200" kern="1200" noProof="1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icon to add table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84704" y="1107542"/>
            <a:ext cx="4336660" cy="419016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83210" anchor="b" anchorCtr="0">
            <a:normAutofit/>
          </a:bodyPr>
          <a:lstStyle>
            <a:lvl1pPr algn="ctr">
              <a:buNone/>
              <a:defRPr sz="1500" b="1" cap="all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82467" y="78384"/>
            <a:ext cx="9404175" cy="83443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3471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ags" Target="../tags/tag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customXml" Target="../../customXml/item4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customXml" Target="../../customXml/item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jpe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82439" y="80711"/>
            <a:ext cx="9402904" cy="834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6552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CA" noProof="1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182440" y="1287062"/>
            <a:ext cx="9141513" cy="5095600"/>
          </a:xfrm>
          <a:prstGeom prst="rect">
            <a:avLst/>
          </a:prstGeom>
        </p:spPr>
        <p:txBody>
          <a:bodyPr vert="horz" lIns="83210" tIns="41605" rIns="83210" bIns="41605" rtlCol="0" anchor="t" anchorCtr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5" name="SlideNumber"/>
          <p:cNvSpPr/>
          <p:nvPr/>
        </p:nvSpPr>
        <p:spPr>
          <a:xfrm>
            <a:off x="7989379" y="6606779"/>
            <a:ext cx="325836" cy="156272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 defTabSz="893014"/>
            <a:fld id="{BB69BBE8-4DB2-4642-B003-B220ACD5A2FD}" type="slidenum">
              <a:rPr lang="en-US" sz="1100">
                <a:solidFill>
                  <a:prstClr val="black"/>
                </a:solidFill>
                <a:latin typeface="Calibri" panose="020F0502020204030204" pitchFamily="34" charset="0"/>
              </a:rPr>
              <a:pPr algn="ctr" defTabSz="893014"/>
              <a:t>‹#›</a:t>
            </a:fld>
            <a:endParaRPr lang="fr-FR" sz="11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Notes"/>
          <p:cNvSpPr txBox="1">
            <a:spLocks noChangeArrowheads="1"/>
          </p:cNvSpPr>
          <p:nvPr/>
        </p:nvSpPr>
        <p:spPr bwMode="auto">
          <a:xfrm>
            <a:off x="177829" y="5678310"/>
            <a:ext cx="6657623" cy="1384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b">
            <a:spAutoFit/>
          </a:bodyPr>
          <a:lstStyle/>
          <a:p>
            <a:pPr defTabSz="801767" fontAlgn="t"/>
            <a:endParaRPr lang="en-CA" sz="9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Line 28"/>
          <p:cNvSpPr>
            <a:spLocks noChangeShapeType="1"/>
          </p:cNvSpPr>
          <p:nvPr/>
        </p:nvSpPr>
        <p:spPr bwMode="gray">
          <a:xfrm>
            <a:off x="177829" y="868178"/>
            <a:ext cx="9549055" cy="0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lIns="83210" tIns="41605" rIns="83210" bIns="41605" anchor="ctr"/>
          <a:lstStyle/>
          <a:p>
            <a:pPr defTabSz="893014"/>
            <a:endParaRPr lang="en-US" sz="1700" dirty="0">
              <a:solidFill>
                <a:prstClr val="black"/>
              </a:solidFill>
            </a:endParaRPr>
          </a:p>
        </p:txBody>
      </p:sp>
      <p:sp>
        <p:nvSpPr>
          <p:cNvPr id="23" name="Line 47"/>
          <p:cNvSpPr>
            <a:spLocks noChangeShapeType="1"/>
          </p:cNvSpPr>
          <p:nvPr/>
        </p:nvSpPr>
        <p:spPr bwMode="gray">
          <a:xfrm>
            <a:off x="177830" y="6505682"/>
            <a:ext cx="813055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3210" tIns="41605" rIns="83210" bIns="41605" anchor="ctr"/>
          <a:lstStyle/>
          <a:p>
            <a:pPr defTabSz="893014"/>
            <a:endParaRPr lang="en-US" sz="1700" dirty="0">
              <a:solidFill>
                <a:prstClr val="black"/>
              </a:solidFill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5" cstate="print"/>
          <a:srcRect/>
          <a:stretch>
            <a:fillRect/>
          </a:stretch>
        </p:blipFill>
        <p:spPr bwMode="auto">
          <a:xfrm>
            <a:off x="8315215" y="6205099"/>
            <a:ext cx="1468859" cy="529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OfficeCode" hidden="1"/>
          <p:cNvSpPr txBox="1"/>
          <p:nvPr>
            <p:custDataLst>
              <p:tags r:id="rId34"/>
            </p:custDataLst>
          </p:nvPr>
        </p:nvSpPr>
        <p:spPr>
          <a:xfrm>
            <a:off x="3679422" y="6369237"/>
            <a:ext cx="166130" cy="143104"/>
          </a:xfrm>
          <a:prstGeom prst="rect">
            <a:avLst/>
          </a:prstGeom>
          <a:noFill/>
        </p:spPr>
        <p:txBody>
          <a:bodyPr vert="horz" wrap="none" lIns="32760" tIns="32760" rIns="0" bIns="32760" rtlCol="0" anchor="b">
            <a:spAutoFit/>
          </a:bodyPr>
          <a:lstStyle/>
          <a:p>
            <a:pPr defTabSz="893014"/>
            <a:r>
              <a:rPr lang="" sz="500">
                <a:solidFill>
                  <a:prstClr val="black"/>
                </a:solidFill>
                <a:latin typeface="Verdana"/>
                <a:cs typeface="Arial" pitchFamily="34" charset="0"/>
              </a:rPr>
              <a:t>LON</a:t>
            </a:r>
            <a:endParaRPr lang="" sz="500" dirty="0">
              <a:solidFill>
                <a:prstClr val="black"/>
              </a:solidFill>
              <a:latin typeface="Verdana"/>
              <a:cs typeface="Arial" pitchFamily="34" charset="0"/>
            </a:endParaRPr>
          </a:p>
        </p:txBody>
      </p:sp>
      <p:sp>
        <p:nvSpPr>
          <p:cNvPr id="3" name="CreatedFooter" hidden="1"/>
          <p:cNvSpPr txBox="1"/>
          <p:nvPr/>
        </p:nvSpPr>
        <p:spPr>
          <a:xfrm>
            <a:off x="3896484" y="6395522"/>
            <a:ext cx="967630" cy="76944"/>
          </a:xfrm>
          <a:prstGeom prst="rect">
            <a:avLst/>
          </a:prstGeom>
          <a:noFill/>
        </p:spPr>
        <p:txBody>
          <a:bodyPr vert="horz" wrap="none" lIns="32760" tIns="0" rIns="0" bIns="0" rtlCol="0" anchor="ctr">
            <a:spAutoFit/>
          </a:bodyPr>
          <a:lstStyle/>
          <a:p>
            <a:pPr algn="r" defTabSz="893014"/>
            <a:r>
              <a:rPr lang="en-GB" sz="500" dirty="0">
                <a:solidFill>
                  <a:prstClr val="black"/>
                </a:solidFill>
                <a:cs typeface="Arial" pitchFamily="34" charset="0"/>
              </a:rPr>
              <a:t>130115 Distribution SG1 (FINAL)</a:t>
            </a:r>
          </a:p>
        </p:txBody>
      </p:sp>
    </p:spTree>
    <p:custDataLst>
      <p:custData r:id="rId32"/>
      <p:custData r:id="rId33"/>
    </p:custDataLst>
    <p:extLst>
      <p:ext uri="{BB962C8B-B14F-4D97-AF65-F5344CB8AC3E}">
        <p14:creationId xmlns:p14="http://schemas.microsoft.com/office/powerpoint/2010/main" val="3893582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702" r:id="rId30"/>
  </p:sldLayoutIdLst>
  <p:hf sldNum="0" hdr="0" ftr="0" dt="0"/>
  <p:txStyles>
    <p:titleStyle>
      <a:lvl1pPr algn="l" defTabSz="893014" rtl="0" eaLnBrk="1" latinLnBrk="0" hangingPunct="1">
        <a:spcBef>
          <a:spcPct val="0"/>
        </a:spcBef>
        <a:buNone/>
        <a:defRPr sz="2100" b="0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47031" marR="0" indent="-247031" algn="l" defTabSz="892778" rtl="0" eaLnBrk="1" fontAlgn="base" latinLnBrk="0" hangingPunct="1">
        <a:lnSpc>
          <a:spcPct val="100000"/>
        </a:lnSpc>
        <a:spcBef>
          <a:spcPct val="40000"/>
        </a:spcBef>
        <a:spcAft>
          <a:spcPct val="0"/>
        </a:spcAft>
        <a:buClr>
          <a:schemeClr val="tx1"/>
        </a:buClr>
        <a:buSzPts val="2400"/>
        <a:buFont typeface="Verdana" pitchFamily="34" charset="0"/>
        <a:buChar char="•"/>
        <a:tabLst/>
        <a:defRPr kumimoji="0" lang="en-US" altLang="zh-CN" sz="1800" b="0" i="0" u="none" strike="noStrike" kern="1200" cap="none" spc="0" normalizeH="0" baseline="0" noProof="1">
          <a:ln>
            <a:noFill/>
          </a:ln>
          <a:solidFill>
            <a:schemeClr val="tx1"/>
          </a:solidFill>
          <a:effectLst/>
          <a:uLnTx/>
          <a:uFillTx/>
          <a:latin typeface="Calibri" panose="020F0502020204030204" pitchFamily="34" charset="0"/>
          <a:ea typeface="+mn-ea"/>
          <a:cs typeface="+mn-cs"/>
        </a:defRPr>
      </a:lvl1pPr>
      <a:lvl2pPr marL="522954" marR="0" indent="-108347" algn="l" defTabSz="892778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Verdana"/>
        <a:buChar char="-"/>
        <a:tabLst/>
        <a:defRPr lang="en-CA" altLang="zh-CN" sz="1600" kern="1200" baseline="0" noProof="1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957787" marR="0" indent="-261478" algn="l" defTabSz="892778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Marlett" pitchFamily="2" charset="2"/>
        <a:buChar char="8"/>
        <a:tabLst/>
        <a:defRPr lang="zh-CN" altLang="en-US" sz="1600" kern="1200" noProof="1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323045" marR="0" indent="-191384" algn="l" defTabSz="893014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1"/>
        </a:buClr>
        <a:buSzTx/>
        <a:buFont typeface="Verdana" pitchFamily="34" charset="0"/>
        <a:buChar char="-"/>
        <a:tabLst/>
        <a:defRPr lang="en-CA" altLang="zh-CN"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09282" indent="-223254" algn="l" defTabSz="89301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455789" indent="-223254" algn="l" defTabSz="893014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02296" indent="-223254" algn="l" defTabSz="893014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48803" indent="-223254" algn="l" defTabSz="893014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95310" indent="-223254" algn="l" defTabSz="893014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301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46507" algn="l" defTabSz="89301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93014" algn="l" defTabSz="89301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521" algn="l" defTabSz="89301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86028" algn="l" defTabSz="89301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32535" algn="l" defTabSz="89301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79042" algn="l" defTabSz="89301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25549" algn="l" defTabSz="89301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72056" algn="l" defTabSz="89301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31969" y="2523856"/>
            <a:ext cx="8515948" cy="889739"/>
          </a:xfrm>
        </p:spPr>
        <p:txBody>
          <a:bodyPr>
            <a:normAutofit/>
          </a:bodyPr>
          <a:lstStyle/>
          <a:p>
            <a:r>
              <a:rPr lang="en-GB" dirty="0"/>
              <a:t>A Finance Transformation using Oracle’s EPM &amp; BI suite </a:t>
            </a:r>
            <a:endParaRPr lang="en-GB" sz="2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32618" y="3791427"/>
            <a:ext cx="8820000" cy="539163"/>
          </a:xfrm>
        </p:spPr>
        <p:txBody>
          <a:bodyPr/>
          <a:lstStyle/>
          <a:p>
            <a:r>
              <a:rPr lang="en-IE" altLang="zh-CN" sz="2400" b="1" dirty="0"/>
              <a:t>Enterprise Performance Management (EPM) &amp; Business Intelligence (BI) seminar 2016</a:t>
            </a:r>
          </a:p>
          <a:p>
            <a:endParaRPr lang="en-IE" sz="2400" b="1" dirty="0"/>
          </a:p>
          <a:p>
            <a:r>
              <a:rPr lang="en-IE" sz="2400" b="1" dirty="0"/>
              <a:t>Marc Mc Glade, Head of Business Partnering &amp; Projects</a:t>
            </a:r>
            <a:endParaRPr lang="en-GB" sz="23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61120" y="6040517"/>
            <a:ext cx="3353103" cy="292219"/>
          </a:xfrm>
        </p:spPr>
        <p:txBody>
          <a:bodyPr/>
          <a:lstStyle/>
          <a:p>
            <a:r>
              <a:rPr lang="en-GB" dirty="0"/>
              <a:t>24</a:t>
            </a:r>
            <a:r>
              <a:rPr lang="en-GB" baseline="30000" dirty="0"/>
              <a:t>th</a:t>
            </a:r>
            <a:r>
              <a:rPr lang="en-GB" dirty="0"/>
              <a:t> November 2016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152" y="12071"/>
            <a:ext cx="63159" cy="78483"/>
          </a:xfrm>
          <a:prstGeom prst="rect">
            <a:avLst/>
          </a:prstGeom>
          <a:noFill/>
        </p:spPr>
        <p:txBody>
          <a:bodyPr vert="horz" wrap="none" lIns="31242" tIns="31242" rIns="31242" bIns="31242" rtlCol="0">
            <a:spAutoFit/>
          </a:bodyPr>
          <a:lstStyle/>
          <a:p>
            <a:pPr defTabSz="871984"/>
            <a:endParaRPr lang="en-GB" sz="100" dirty="0">
              <a:solidFill>
                <a:srgbClr val="FFFFF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016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pPr marL="0" indent="0" algn="ctr">
              <a:buNone/>
            </a:pPr>
            <a:r>
              <a:rPr lang="en-IE" sz="3600" dirty="0"/>
              <a:t>Questions?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33679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Our Journey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IE" dirty="0"/>
              <a:t>Background</a:t>
            </a:r>
          </a:p>
          <a:p>
            <a:pPr marL="342900" indent="-342900">
              <a:buFont typeface="+mj-lt"/>
              <a:buAutoNum type="arabicPeriod"/>
            </a:pPr>
            <a:endParaRPr lang="en-IE" dirty="0"/>
          </a:p>
          <a:p>
            <a:pPr marL="342900" indent="-342900">
              <a:buFont typeface="+mj-lt"/>
              <a:buAutoNum type="arabicPeriod"/>
            </a:pPr>
            <a:r>
              <a:rPr lang="en-IE" dirty="0"/>
              <a:t>Solution and Implementation</a:t>
            </a:r>
          </a:p>
          <a:p>
            <a:pPr marL="342900" indent="-342900">
              <a:buFont typeface="+mj-lt"/>
              <a:buAutoNum type="arabicPeriod"/>
            </a:pPr>
            <a:endParaRPr lang="en-IE" dirty="0"/>
          </a:p>
          <a:p>
            <a:pPr marL="342900" indent="-342900">
              <a:buFont typeface="+mj-lt"/>
              <a:buAutoNum type="arabicPeriod"/>
            </a:pPr>
            <a:r>
              <a:rPr lang="en-IE" dirty="0"/>
              <a:t>Point of Arrival</a:t>
            </a:r>
          </a:p>
          <a:p>
            <a:pPr marL="342900" indent="-342900">
              <a:buFont typeface="+mj-lt"/>
              <a:buAutoNum type="arabicPeriod"/>
            </a:pPr>
            <a:endParaRPr lang="en-IE" dirty="0"/>
          </a:p>
          <a:p>
            <a:pPr marL="342900" indent="-342900">
              <a:buFont typeface="+mj-lt"/>
              <a:buAutoNum type="arabicPeriod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40393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8" name="Curved Connector 46"/>
          <p:cNvCxnSpPr>
            <a:endCxn id="30" idx="2"/>
          </p:cNvCxnSpPr>
          <p:nvPr/>
        </p:nvCxnSpPr>
        <p:spPr>
          <a:xfrm flipV="1">
            <a:off x="2538585" y="4089929"/>
            <a:ext cx="191372" cy="3537"/>
          </a:xfrm>
          <a:prstGeom prst="straightConnector1">
            <a:avLst/>
          </a:prstGeom>
          <a:ln w="66675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821" y="98470"/>
            <a:ext cx="9402904" cy="83443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65520" bIns="0" numCol="1" anchor="ctr" anchorCtr="0" compatLnSpc="1">
            <a:prstTxWarp prst="textNoShape">
              <a:avLst/>
            </a:prstTxWarp>
          </a:bodyPr>
          <a:lstStyle/>
          <a:p>
            <a:pPr defTabSz="914400"/>
            <a:r>
              <a:rPr lang="en-IE" b="1" dirty="0"/>
              <a:t>1. Background: </a:t>
            </a:r>
            <a:r>
              <a:rPr lang="en-IE" sz="2100" dirty="0">
                <a:solidFill>
                  <a:schemeClr val="bg2"/>
                </a:solidFill>
              </a:rPr>
              <a:t>200 Years in existence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23275" y="4089927"/>
            <a:ext cx="594524" cy="0"/>
          </a:xfrm>
          <a:prstGeom prst="line">
            <a:avLst/>
          </a:prstGeom>
          <a:ln w="60325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 bwMode="gray">
          <a:xfrm>
            <a:off x="552871" y="3967653"/>
            <a:ext cx="264928" cy="244549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508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lIns="83210" tIns="41605" rIns="83210" bIns="41605" rtlCol="0" anchor="ctr"/>
          <a:lstStyle/>
          <a:p>
            <a:pPr algn="ctr" defTabSz="893014"/>
            <a:endParaRPr lang="en-IE" sz="17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2679" y="1873945"/>
            <a:ext cx="167019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16"/>
            <a:r>
              <a:rPr lang="en-US" sz="1400" b="1" dirty="0">
                <a:solidFill>
                  <a:srgbClr val="002060"/>
                </a:solidFill>
              </a:rPr>
              <a:t>1816: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200" dirty="0">
                <a:solidFill>
                  <a:srgbClr val="002060"/>
                </a:solidFill>
              </a:rPr>
              <a:t>Irish Savings Bank is founded in Waterford, followed by banks in Cork, Dublin, Limerick and Monaghan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0556" y="4535395"/>
            <a:ext cx="1244009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16"/>
            <a:r>
              <a:rPr lang="en-US" sz="1400" b="1" dirty="0">
                <a:solidFill>
                  <a:srgbClr val="002060"/>
                </a:solidFill>
              </a:rPr>
              <a:t>1884: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200" dirty="0">
                <a:solidFill>
                  <a:srgbClr val="002060"/>
                </a:solidFill>
              </a:rPr>
              <a:t>The Irish Permanent Building Society is founded in Dublin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773841" y="1873945"/>
            <a:ext cx="1416789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16"/>
            <a:r>
              <a:rPr lang="en-US" sz="1400" b="1" dirty="0">
                <a:solidFill>
                  <a:srgbClr val="002060"/>
                </a:solidFill>
              </a:rPr>
              <a:t>1939: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200" dirty="0">
                <a:solidFill>
                  <a:srgbClr val="002060"/>
                </a:solidFill>
              </a:rPr>
              <a:t>Irish Life is created through the merger of nine British and Irish insurance companies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25464" y="4535395"/>
            <a:ext cx="1313121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16"/>
            <a:r>
              <a:rPr lang="en-US" sz="1400" b="1" dirty="0">
                <a:solidFill>
                  <a:srgbClr val="002060"/>
                </a:solidFill>
              </a:rPr>
              <a:t>1947: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200" dirty="0">
                <a:solidFill>
                  <a:srgbClr val="002060"/>
                </a:solidFill>
              </a:rPr>
              <a:t>The Irish government gains 90 percent control of Irish Life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187086" y="1873945"/>
            <a:ext cx="101537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16"/>
            <a:r>
              <a:rPr lang="en-US" sz="1400" b="1" dirty="0">
                <a:solidFill>
                  <a:srgbClr val="002060"/>
                </a:solidFill>
              </a:rPr>
              <a:t>1977 &amp; 86: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200" dirty="0">
                <a:solidFill>
                  <a:srgbClr val="002060"/>
                </a:solidFill>
              </a:rPr>
              <a:t>Bank Mergers (Dublin-Waterford; Cork-Limerick)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443676" y="4535395"/>
            <a:ext cx="125020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16"/>
            <a:r>
              <a:rPr lang="en-US" sz="1400" b="1" dirty="0">
                <a:solidFill>
                  <a:srgbClr val="002060"/>
                </a:solidFill>
              </a:rPr>
              <a:t>1991: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200" dirty="0">
                <a:solidFill>
                  <a:srgbClr val="002060"/>
                </a:solidFill>
              </a:rPr>
              <a:t>Irish Life is privatized and listed on the Irish and London exchanges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49040" y="1873945"/>
            <a:ext cx="1388545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16"/>
            <a:r>
              <a:rPr lang="en-US" sz="1400" b="1" dirty="0">
                <a:solidFill>
                  <a:srgbClr val="002060"/>
                </a:solidFill>
              </a:rPr>
              <a:t>1992: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200" dirty="0">
                <a:solidFill>
                  <a:srgbClr val="002060"/>
                </a:solidFill>
              </a:rPr>
              <a:t>The completion of the amalgamation of Irish Savings Banks forms the state-controlled TSB Bank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762990" y="4535395"/>
            <a:ext cx="1458311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16"/>
            <a:r>
              <a:rPr lang="en-US" sz="1400" b="1" dirty="0">
                <a:solidFill>
                  <a:srgbClr val="002060"/>
                </a:solidFill>
              </a:rPr>
              <a:t>1994: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200" dirty="0">
                <a:solidFill>
                  <a:srgbClr val="002060"/>
                </a:solidFill>
              </a:rPr>
              <a:t>Irish Permanent converts to public company status and lists on the Irish stock exchange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206329" y="1873945"/>
            <a:ext cx="1496584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16"/>
            <a:r>
              <a:rPr lang="en-US" sz="1400" b="1" dirty="0">
                <a:solidFill>
                  <a:srgbClr val="002060"/>
                </a:solidFill>
              </a:rPr>
              <a:t>1999: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200" dirty="0">
                <a:solidFill>
                  <a:srgbClr val="002060"/>
                </a:solidFill>
              </a:rPr>
              <a:t>Irish Life and Irish Permanent agree to merge, creating Irish Life &amp; Permanent Plc (ILP)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221300" y="4535395"/>
            <a:ext cx="1025881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16"/>
            <a:r>
              <a:rPr lang="en-US" sz="1400" b="1" dirty="0">
                <a:solidFill>
                  <a:srgbClr val="002060"/>
                </a:solidFill>
              </a:rPr>
              <a:t>2000: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200" dirty="0">
                <a:solidFill>
                  <a:srgbClr val="002060"/>
                </a:solidFill>
              </a:rPr>
              <a:t>ILP acquires TSB Bank, creating permanent TSB as a banking subsidiary of ILP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707763" y="1873945"/>
            <a:ext cx="1138526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16"/>
            <a:r>
              <a:rPr lang="en-US" sz="1400" b="1" dirty="0">
                <a:solidFill>
                  <a:srgbClr val="002060"/>
                </a:solidFill>
              </a:rPr>
              <a:t>2011: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200" dirty="0">
                <a:solidFill>
                  <a:srgbClr val="002060"/>
                </a:solidFill>
              </a:rPr>
              <a:t>State Bail out of IL&amp;P Group for</a:t>
            </a:r>
          </a:p>
          <a:p>
            <a:pPr defTabSz="914316"/>
            <a:r>
              <a:rPr lang="en-US" sz="1200" dirty="0">
                <a:solidFill>
                  <a:srgbClr val="002060"/>
                </a:solidFill>
              </a:rPr>
              <a:t> €4.2bn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215146" y="4535395"/>
            <a:ext cx="127489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16"/>
            <a:r>
              <a:rPr lang="en-US" sz="1400" b="1" dirty="0">
                <a:solidFill>
                  <a:srgbClr val="002060"/>
                </a:solidFill>
              </a:rPr>
              <a:t>2012: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200" dirty="0">
                <a:solidFill>
                  <a:srgbClr val="002060"/>
                </a:solidFill>
              </a:rPr>
              <a:t>New CEO and ExCo Appointed. Gained Troika mandate to review business model feasibility and execute change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932939" y="1873945"/>
            <a:ext cx="78279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16"/>
            <a:r>
              <a:rPr lang="en-US" sz="1400" b="1" dirty="0">
                <a:solidFill>
                  <a:srgbClr val="002060"/>
                </a:solidFill>
              </a:rPr>
              <a:t>2013: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200" dirty="0">
                <a:solidFill>
                  <a:srgbClr val="002060"/>
                </a:solidFill>
              </a:rPr>
              <a:t>IL &amp; PTSB physical separa-tion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101553" y="4535396"/>
            <a:ext cx="87975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16"/>
            <a:r>
              <a:rPr lang="en-US" sz="1400" b="1" dirty="0">
                <a:solidFill>
                  <a:srgbClr val="002060"/>
                </a:solidFill>
              </a:rPr>
              <a:t>2015: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200" dirty="0">
                <a:solidFill>
                  <a:srgbClr val="002060"/>
                </a:solidFill>
              </a:rPr>
              <a:t>RP Approved and re-IPO of PTSB for €0.5bn (23%)</a:t>
            </a:r>
          </a:p>
        </p:txBody>
      </p:sp>
      <p:sp>
        <p:nvSpPr>
          <p:cNvPr id="28" name="Oval 27"/>
          <p:cNvSpPr/>
          <p:nvPr/>
        </p:nvSpPr>
        <p:spPr bwMode="gray">
          <a:xfrm>
            <a:off x="1282406" y="3967653"/>
            <a:ext cx="264928" cy="244549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508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lIns="83210" tIns="41605" rIns="83210" bIns="41605" rtlCol="0" anchor="ctr"/>
          <a:lstStyle/>
          <a:p>
            <a:pPr algn="ctr" defTabSz="893014"/>
            <a:endParaRPr lang="en-IE" sz="1700" dirty="0">
              <a:solidFill>
                <a:prstClr val="black"/>
              </a:solidFill>
            </a:endParaRPr>
          </a:p>
        </p:txBody>
      </p:sp>
      <p:sp>
        <p:nvSpPr>
          <p:cNvPr id="29" name="Oval 28"/>
          <p:cNvSpPr/>
          <p:nvPr/>
        </p:nvSpPr>
        <p:spPr bwMode="gray">
          <a:xfrm>
            <a:off x="2377443" y="3967653"/>
            <a:ext cx="264928" cy="244549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508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lIns="83210" tIns="41605" rIns="83210" bIns="41605" rtlCol="0" anchor="ctr"/>
          <a:lstStyle/>
          <a:p>
            <a:pPr algn="ctr" defTabSz="893014"/>
            <a:endParaRPr lang="en-IE" sz="1700" dirty="0">
              <a:solidFill>
                <a:prstClr val="black"/>
              </a:solidFill>
            </a:endParaRPr>
          </a:p>
        </p:txBody>
      </p:sp>
      <p:sp>
        <p:nvSpPr>
          <p:cNvPr id="30" name="Oval 29"/>
          <p:cNvSpPr/>
          <p:nvPr/>
        </p:nvSpPr>
        <p:spPr bwMode="gray">
          <a:xfrm>
            <a:off x="2729957" y="3967653"/>
            <a:ext cx="264928" cy="244549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508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lIns="83210" tIns="41605" rIns="83210" bIns="41605" rtlCol="0" anchor="ctr"/>
          <a:lstStyle/>
          <a:p>
            <a:pPr algn="ctr" defTabSz="893014"/>
            <a:endParaRPr lang="en-IE" sz="1700" dirty="0">
              <a:solidFill>
                <a:prstClr val="black"/>
              </a:solidFill>
            </a:endParaRPr>
          </a:p>
        </p:txBody>
      </p:sp>
      <p:sp>
        <p:nvSpPr>
          <p:cNvPr id="31" name="Oval 30"/>
          <p:cNvSpPr/>
          <p:nvPr/>
        </p:nvSpPr>
        <p:spPr bwMode="gray">
          <a:xfrm>
            <a:off x="3597721" y="3967653"/>
            <a:ext cx="264928" cy="244549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508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lIns="83210" tIns="41605" rIns="83210" bIns="41605" rtlCol="0" anchor="ctr"/>
          <a:lstStyle/>
          <a:p>
            <a:pPr algn="ctr" defTabSz="893014"/>
            <a:endParaRPr lang="en-IE" sz="1700" dirty="0">
              <a:solidFill>
                <a:prstClr val="black"/>
              </a:solidFill>
            </a:endParaRPr>
          </a:p>
        </p:txBody>
      </p:sp>
      <p:sp>
        <p:nvSpPr>
          <p:cNvPr id="32" name="Oval 31"/>
          <p:cNvSpPr/>
          <p:nvPr/>
        </p:nvSpPr>
        <p:spPr bwMode="gray">
          <a:xfrm>
            <a:off x="4085356" y="3967653"/>
            <a:ext cx="264928" cy="244549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508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lIns="83210" tIns="41605" rIns="83210" bIns="41605" rtlCol="0" anchor="ctr"/>
          <a:lstStyle/>
          <a:p>
            <a:pPr algn="ctr" defTabSz="893014"/>
            <a:endParaRPr lang="en-IE" sz="1700" dirty="0">
              <a:solidFill>
                <a:prstClr val="black"/>
              </a:solidFill>
            </a:endParaRPr>
          </a:p>
        </p:txBody>
      </p:sp>
      <p:sp>
        <p:nvSpPr>
          <p:cNvPr id="33" name="Oval 32"/>
          <p:cNvSpPr/>
          <p:nvPr/>
        </p:nvSpPr>
        <p:spPr bwMode="gray">
          <a:xfrm>
            <a:off x="4596028" y="3964116"/>
            <a:ext cx="264928" cy="244549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508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lIns="83210" tIns="41605" rIns="83210" bIns="41605" rtlCol="0" anchor="ctr"/>
          <a:lstStyle/>
          <a:p>
            <a:pPr algn="ctr" defTabSz="893014"/>
            <a:endParaRPr lang="en-IE" sz="1700" dirty="0">
              <a:solidFill>
                <a:prstClr val="black"/>
              </a:solidFill>
            </a:endParaRPr>
          </a:p>
        </p:txBody>
      </p:sp>
      <p:sp>
        <p:nvSpPr>
          <p:cNvPr id="34" name="Oval 33"/>
          <p:cNvSpPr/>
          <p:nvPr/>
        </p:nvSpPr>
        <p:spPr bwMode="gray">
          <a:xfrm>
            <a:off x="5141258" y="3967653"/>
            <a:ext cx="264928" cy="244549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508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lIns="83210" tIns="41605" rIns="83210" bIns="41605" rtlCol="0" anchor="ctr"/>
          <a:lstStyle/>
          <a:p>
            <a:pPr algn="ctr" defTabSz="893014"/>
            <a:endParaRPr lang="en-IE" sz="1700" dirty="0">
              <a:solidFill>
                <a:prstClr val="black"/>
              </a:solidFill>
            </a:endParaRPr>
          </a:p>
        </p:txBody>
      </p:sp>
      <p:sp>
        <p:nvSpPr>
          <p:cNvPr id="35" name="Oval 34"/>
          <p:cNvSpPr/>
          <p:nvPr/>
        </p:nvSpPr>
        <p:spPr bwMode="gray">
          <a:xfrm>
            <a:off x="5893831" y="3967653"/>
            <a:ext cx="264928" cy="244549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508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lIns="83210" tIns="41605" rIns="83210" bIns="41605" rtlCol="0" anchor="ctr"/>
          <a:lstStyle/>
          <a:p>
            <a:pPr algn="ctr" defTabSz="893014"/>
            <a:endParaRPr lang="en-IE" sz="1700" dirty="0">
              <a:solidFill>
                <a:prstClr val="black"/>
              </a:solidFill>
            </a:endParaRPr>
          </a:p>
        </p:txBody>
      </p:sp>
      <p:sp>
        <p:nvSpPr>
          <p:cNvPr id="36" name="Oval 35"/>
          <p:cNvSpPr/>
          <p:nvPr/>
        </p:nvSpPr>
        <p:spPr bwMode="gray">
          <a:xfrm>
            <a:off x="6657924" y="3967653"/>
            <a:ext cx="264928" cy="244549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508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lIns="83210" tIns="41605" rIns="83210" bIns="41605" rtlCol="0" anchor="ctr"/>
          <a:lstStyle/>
          <a:p>
            <a:pPr algn="ctr" defTabSz="893014"/>
            <a:endParaRPr lang="en-IE" sz="1700" dirty="0">
              <a:solidFill>
                <a:prstClr val="black"/>
              </a:solidFill>
            </a:endParaRPr>
          </a:p>
        </p:txBody>
      </p:sp>
      <p:sp>
        <p:nvSpPr>
          <p:cNvPr id="37" name="Oval 36"/>
          <p:cNvSpPr/>
          <p:nvPr/>
        </p:nvSpPr>
        <p:spPr bwMode="gray">
          <a:xfrm>
            <a:off x="7260749" y="3967653"/>
            <a:ext cx="264928" cy="244549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508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lIns="83210" tIns="41605" rIns="83210" bIns="41605" rtlCol="0" anchor="ctr"/>
          <a:lstStyle/>
          <a:p>
            <a:pPr algn="ctr" defTabSz="893014"/>
            <a:endParaRPr lang="en-IE" sz="1700" dirty="0">
              <a:solidFill>
                <a:prstClr val="black"/>
              </a:solidFill>
            </a:endParaRPr>
          </a:p>
        </p:txBody>
      </p:sp>
      <p:sp>
        <p:nvSpPr>
          <p:cNvPr id="38" name="Oval 37"/>
          <p:cNvSpPr/>
          <p:nvPr/>
        </p:nvSpPr>
        <p:spPr bwMode="gray">
          <a:xfrm>
            <a:off x="7759902" y="3967653"/>
            <a:ext cx="264928" cy="244549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508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lIns="83210" tIns="41605" rIns="83210" bIns="41605" rtlCol="0" anchor="ctr"/>
          <a:lstStyle/>
          <a:p>
            <a:pPr algn="ctr" defTabSz="893014"/>
            <a:endParaRPr lang="en-IE" sz="1700" dirty="0">
              <a:solidFill>
                <a:prstClr val="black"/>
              </a:solidFill>
            </a:endParaRPr>
          </a:p>
        </p:txBody>
      </p:sp>
      <p:sp>
        <p:nvSpPr>
          <p:cNvPr id="39" name="Oval 38"/>
          <p:cNvSpPr/>
          <p:nvPr/>
        </p:nvSpPr>
        <p:spPr bwMode="gray">
          <a:xfrm>
            <a:off x="8178422" y="3967653"/>
            <a:ext cx="264928" cy="244549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508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lIns="83210" tIns="41605" rIns="83210" bIns="41605" rtlCol="0" anchor="ctr"/>
          <a:lstStyle/>
          <a:p>
            <a:pPr algn="ctr" defTabSz="893014"/>
            <a:endParaRPr lang="en-IE" sz="1700" dirty="0">
              <a:solidFill>
                <a:prstClr val="black"/>
              </a:solidFill>
            </a:endParaRPr>
          </a:p>
        </p:txBody>
      </p:sp>
      <p:sp>
        <p:nvSpPr>
          <p:cNvPr id="40" name="Oval 39"/>
          <p:cNvSpPr/>
          <p:nvPr/>
        </p:nvSpPr>
        <p:spPr bwMode="gray">
          <a:xfrm>
            <a:off x="8585423" y="3967653"/>
            <a:ext cx="264928" cy="244549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508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lIns="83210" tIns="41605" rIns="83210" bIns="41605" rtlCol="0" anchor="ctr"/>
          <a:lstStyle/>
          <a:p>
            <a:pPr algn="ctr" defTabSz="893014"/>
            <a:endParaRPr lang="en-IE" sz="1700" dirty="0">
              <a:solidFill>
                <a:prstClr val="black"/>
              </a:solidFill>
            </a:endParaRPr>
          </a:p>
        </p:txBody>
      </p:sp>
      <p:sp>
        <p:nvSpPr>
          <p:cNvPr id="41" name="Oval 40"/>
          <p:cNvSpPr/>
          <p:nvPr/>
        </p:nvSpPr>
        <p:spPr bwMode="gray">
          <a:xfrm>
            <a:off x="9107614" y="3967653"/>
            <a:ext cx="264928" cy="244549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508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lIns="83210" tIns="41605" rIns="83210" bIns="41605" rtlCol="0" anchor="ctr"/>
          <a:lstStyle/>
          <a:p>
            <a:pPr algn="ctr" defTabSz="893014"/>
            <a:endParaRPr lang="en-IE" sz="1700" dirty="0">
              <a:solidFill>
                <a:prstClr val="black"/>
              </a:solidFill>
            </a:endParaRPr>
          </a:p>
        </p:txBody>
      </p:sp>
      <p:cxnSp>
        <p:nvCxnSpPr>
          <p:cNvPr id="47" name="Curved Connector 46"/>
          <p:cNvCxnSpPr>
            <a:stCxn id="28" idx="4"/>
            <a:endCxn id="12" idx="0"/>
          </p:cNvCxnSpPr>
          <p:nvPr/>
        </p:nvCxnSpPr>
        <p:spPr>
          <a:xfrm flipH="1">
            <a:off x="942560" y="4212203"/>
            <a:ext cx="472310" cy="323193"/>
          </a:xfrm>
          <a:prstGeom prst="straightConnector1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urved Connector 49"/>
          <p:cNvCxnSpPr>
            <a:endCxn id="29" idx="0"/>
          </p:cNvCxnSpPr>
          <p:nvPr/>
        </p:nvCxnSpPr>
        <p:spPr>
          <a:xfrm>
            <a:off x="2377443" y="3105050"/>
            <a:ext cx="132465" cy="862603"/>
          </a:xfrm>
          <a:prstGeom prst="straightConnector1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urved Connector 52"/>
          <p:cNvCxnSpPr>
            <a:stCxn id="30" idx="4"/>
            <a:endCxn id="14" idx="0"/>
          </p:cNvCxnSpPr>
          <p:nvPr/>
        </p:nvCxnSpPr>
        <p:spPr>
          <a:xfrm flipH="1">
            <a:off x="1882024" y="4212203"/>
            <a:ext cx="980397" cy="323193"/>
          </a:xfrm>
          <a:prstGeom prst="straightConnector1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urved Connector 55"/>
          <p:cNvCxnSpPr>
            <a:stCxn id="15" idx="2"/>
            <a:endCxn id="31" idx="0"/>
          </p:cNvCxnSpPr>
          <p:nvPr/>
        </p:nvCxnSpPr>
        <p:spPr>
          <a:xfrm>
            <a:off x="3694773" y="3320495"/>
            <a:ext cx="35412" cy="647158"/>
          </a:xfrm>
          <a:prstGeom prst="straightConnector1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urved Connector 58"/>
          <p:cNvCxnSpPr>
            <a:stCxn id="26" idx="2"/>
            <a:endCxn id="39" idx="0"/>
          </p:cNvCxnSpPr>
          <p:nvPr/>
        </p:nvCxnSpPr>
        <p:spPr>
          <a:xfrm flipH="1">
            <a:off x="8310886" y="3105051"/>
            <a:ext cx="13451" cy="862602"/>
          </a:xfrm>
          <a:prstGeom prst="straightConnector1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urved Connector 59"/>
          <p:cNvCxnSpPr>
            <a:stCxn id="24" idx="2"/>
            <a:endCxn id="37" idx="0"/>
          </p:cNvCxnSpPr>
          <p:nvPr/>
        </p:nvCxnSpPr>
        <p:spPr>
          <a:xfrm>
            <a:off x="7277027" y="2920385"/>
            <a:ext cx="116186" cy="1047268"/>
          </a:xfrm>
          <a:prstGeom prst="straightConnector1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urved Connector 60"/>
          <p:cNvCxnSpPr>
            <a:stCxn id="36" idx="4"/>
            <a:endCxn id="23" idx="0"/>
          </p:cNvCxnSpPr>
          <p:nvPr/>
        </p:nvCxnSpPr>
        <p:spPr>
          <a:xfrm flipH="1">
            <a:off x="5734241" y="4212202"/>
            <a:ext cx="1056147" cy="323193"/>
          </a:xfrm>
          <a:prstGeom prst="straightConnector1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urved Connector 61"/>
          <p:cNvCxnSpPr>
            <a:stCxn id="22" idx="2"/>
            <a:endCxn id="35" idx="0"/>
          </p:cNvCxnSpPr>
          <p:nvPr/>
        </p:nvCxnSpPr>
        <p:spPr>
          <a:xfrm>
            <a:off x="5954622" y="3289717"/>
            <a:ext cx="71674" cy="677936"/>
          </a:xfrm>
          <a:prstGeom prst="straightConnector1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urved Connector 62"/>
          <p:cNvCxnSpPr>
            <a:stCxn id="34" idx="4"/>
            <a:endCxn id="21" idx="0"/>
          </p:cNvCxnSpPr>
          <p:nvPr/>
        </p:nvCxnSpPr>
        <p:spPr>
          <a:xfrm flipH="1">
            <a:off x="4492146" y="4212203"/>
            <a:ext cx="781576" cy="323193"/>
          </a:xfrm>
          <a:prstGeom prst="straightConnector1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urved Connector 63"/>
          <p:cNvCxnSpPr>
            <a:stCxn id="20" idx="2"/>
            <a:endCxn id="33" idx="0"/>
          </p:cNvCxnSpPr>
          <p:nvPr/>
        </p:nvCxnSpPr>
        <p:spPr>
          <a:xfrm>
            <a:off x="4643313" y="3289717"/>
            <a:ext cx="85179" cy="674399"/>
          </a:xfrm>
          <a:prstGeom prst="straightConnector1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urved Connector 64"/>
          <p:cNvCxnSpPr>
            <a:stCxn id="32" idx="4"/>
            <a:endCxn id="19" idx="0"/>
          </p:cNvCxnSpPr>
          <p:nvPr/>
        </p:nvCxnSpPr>
        <p:spPr>
          <a:xfrm flipH="1">
            <a:off x="3068776" y="4212202"/>
            <a:ext cx="1149044" cy="323193"/>
          </a:xfrm>
          <a:prstGeom prst="straightConnector1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urved Connector 65"/>
          <p:cNvCxnSpPr>
            <a:stCxn id="40" idx="4"/>
            <a:endCxn id="27" idx="0"/>
          </p:cNvCxnSpPr>
          <p:nvPr/>
        </p:nvCxnSpPr>
        <p:spPr>
          <a:xfrm flipH="1">
            <a:off x="8541432" y="4212202"/>
            <a:ext cx="176455" cy="323194"/>
          </a:xfrm>
          <a:prstGeom prst="straightConnector1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urved Connector 88"/>
          <p:cNvCxnSpPr>
            <a:stCxn id="25" idx="0"/>
            <a:endCxn id="38" idx="4"/>
          </p:cNvCxnSpPr>
          <p:nvPr/>
        </p:nvCxnSpPr>
        <p:spPr>
          <a:xfrm flipV="1">
            <a:off x="6852593" y="4212202"/>
            <a:ext cx="1039773" cy="323193"/>
          </a:xfrm>
          <a:prstGeom prst="straightConnector1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itle 1"/>
          <p:cNvSpPr txBox="1">
            <a:spLocks/>
          </p:cNvSpPr>
          <p:nvPr/>
        </p:nvSpPr>
        <p:spPr bwMode="gray">
          <a:xfrm>
            <a:off x="145887" y="931355"/>
            <a:ext cx="9656446" cy="493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65520" bIns="0" numCol="1" anchor="ctr" anchorCtr="0" compatLnSpc="1">
            <a:prstTxWarp prst="textNoShape">
              <a:avLst/>
            </a:prstTxWarp>
          </a:bodyPr>
          <a:lstStyle>
            <a:lvl1pPr algn="l" defTabSz="893014" rtl="0" eaLnBrk="1" latinLnBrk="0" hangingPunct="1">
              <a:spcBef>
                <a:spcPct val="0"/>
              </a:spcBef>
              <a:buNone/>
              <a:defRPr sz="2200" b="0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IE" sz="1800" b="1" dirty="0">
                <a:solidFill>
                  <a:schemeClr val="bg2"/>
                </a:solidFill>
              </a:rPr>
              <a:t>This year PTSB celebrates 200 years in business, through a variety of entities. From separate life insurance companies and regional banks, to a standalone, competitive entity today…</a:t>
            </a:r>
          </a:p>
        </p:txBody>
      </p:sp>
      <p:sp>
        <p:nvSpPr>
          <p:cNvPr id="98" name="Rectangle 97"/>
          <p:cNvSpPr/>
          <p:nvPr/>
        </p:nvSpPr>
        <p:spPr>
          <a:xfrm>
            <a:off x="8693046" y="1873945"/>
            <a:ext cx="90182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16"/>
            <a:r>
              <a:rPr lang="en-US" sz="1400" b="1" dirty="0">
                <a:solidFill>
                  <a:srgbClr val="002060"/>
                </a:solidFill>
              </a:rPr>
              <a:t>2015YE: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200" dirty="0">
                <a:solidFill>
                  <a:srgbClr val="002060"/>
                </a:solidFill>
              </a:rPr>
              <a:t>Returned to Pre-Exceptional Profit-ability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7413959" y="4557341"/>
            <a:ext cx="78279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16"/>
            <a:r>
              <a:rPr lang="en-US" sz="1400" b="1" dirty="0">
                <a:solidFill>
                  <a:srgbClr val="002060"/>
                </a:solidFill>
              </a:rPr>
              <a:t>2012: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200" dirty="0">
                <a:solidFill>
                  <a:srgbClr val="002060"/>
                </a:solidFill>
              </a:rPr>
              <a:t>IL Sale to Great-West Co (€1.9bn)</a:t>
            </a:r>
          </a:p>
        </p:txBody>
      </p:sp>
      <p:cxnSp>
        <p:nvCxnSpPr>
          <p:cNvPr id="109" name="Curved Connector 108"/>
          <p:cNvCxnSpPr>
            <a:stCxn id="108" idx="0"/>
            <a:endCxn id="38" idx="4"/>
          </p:cNvCxnSpPr>
          <p:nvPr/>
        </p:nvCxnSpPr>
        <p:spPr>
          <a:xfrm flipV="1">
            <a:off x="7805357" y="4212202"/>
            <a:ext cx="87009" cy="345139"/>
          </a:xfrm>
          <a:prstGeom prst="straightConnector1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urved Connector 112"/>
          <p:cNvCxnSpPr>
            <a:stCxn id="116" idx="4"/>
            <a:endCxn id="41" idx="0"/>
          </p:cNvCxnSpPr>
          <p:nvPr/>
        </p:nvCxnSpPr>
        <p:spPr>
          <a:xfrm>
            <a:off x="9146051" y="3289715"/>
            <a:ext cx="94028" cy="677938"/>
          </a:xfrm>
          <a:prstGeom prst="straightConnector1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Oval 115"/>
          <p:cNvSpPr/>
          <p:nvPr/>
        </p:nvSpPr>
        <p:spPr bwMode="gray">
          <a:xfrm>
            <a:off x="8620203" y="1645441"/>
            <a:ext cx="1051694" cy="1644274"/>
          </a:xfrm>
          <a:prstGeom prst="ellipse">
            <a:avLst/>
          </a:prstGeom>
          <a:noFill/>
          <a:ln w="508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lIns="83210" tIns="41605" rIns="83210" bIns="41605" rtlCol="0" anchor="ctr"/>
          <a:lstStyle/>
          <a:p>
            <a:pPr algn="ctr" defTabSz="893014"/>
            <a:endParaRPr lang="en-IE" sz="1700" dirty="0">
              <a:solidFill>
                <a:prstClr val="black"/>
              </a:solidFill>
            </a:endParaRPr>
          </a:p>
        </p:txBody>
      </p:sp>
      <p:cxnSp>
        <p:nvCxnSpPr>
          <p:cNvPr id="120" name="Straight Connector 119"/>
          <p:cNvCxnSpPr>
            <a:stCxn id="8" idx="0"/>
            <a:endCxn id="11" idx="2"/>
          </p:cNvCxnSpPr>
          <p:nvPr/>
        </p:nvCxnSpPr>
        <p:spPr>
          <a:xfrm flipV="1">
            <a:off x="685336" y="3105051"/>
            <a:ext cx="372442" cy="86260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urved Connector 46"/>
          <p:cNvCxnSpPr>
            <a:endCxn id="29" idx="2"/>
          </p:cNvCxnSpPr>
          <p:nvPr/>
        </p:nvCxnSpPr>
        <p:spPr>
          <a:xfrm>
            <a:off x="1567262" y="4089928"/>
            <a:ext cx="810180" cy="0"/>
          </a:xfrm>
          <a:prstGeom prst="straightConnector1">
            <a:avLst/>
          </a:prstGeom>
          <a:ln w="66675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urved Connector 46"/>
          <p:cNvCxnSpPr>
            <a:stCxn id="30" idx="6"/>
            <a:endCxn id="31" idx="2"/>
          </p:cNvCxnSpPr>
          <p:nvPr/>
        </p:nvCxnSpPr>
        <p:spPr>
          <a:xfrm>
            <a:off x="2994885" y="4089928"/>
            <a:ext cx="602836" cy="0"/>
          </a:xfrm>
          <a:prstGeom prst="straightConnector1">
            <a:avLst/>
          </a:prstGeom>
          <a:ln w="66675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urved Connector 46"/>
          <p:cNvCxnSpPr>
            <a:stCxn id="31" idx="6"/>
            <a:endCxn id="32" idx="2"/>
          </p:cNvCxnSpPr>
          <p:nvPr/>
        </p:nvCxnSpPr>
        <p:spPr>
          <a:xfrm>
            <a:off x="3862650" y="4089928"/>
            <a:ext cx="222706" cy="0"/>
          </a:xfrm>
          <a:prstGeom prst="straightConnector1">
            <a:avLst/>
          </a:prstGeom>
          <a:ln w="66675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urved Connector 46"/>
          <p:cNvCxnSpPr>
            <a:endCxn id="33" idx="2"/>
          </p:cNvCxnSpPr>
          <p:nvPr/>
        </p:nvCxnSpPr>
        <p:spPr>
          <a:xfrm>
            <a:off x="4350284" y="4086390"/>
            <a:ext cx="245744" cy="0"/>
          </a:xfrm>
          <a:prstGeom prst="straightConnector1">
            <a:avLst/>
          </a:prstGeom>
          <a:ln w="66675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urved Connector 46"/>
          <p:cNvCxnSpPr>
            <a:stCxn id="33" idx="6"/>
            <a:endCxn id="34" idx="2"/>
          </p:cNvCxnSpPr>
          <p:nvPr/>
        </p:nvCxnSpPr>
        <p:spPr>
          <a:xfrm>
            <a:off x="4860956" y="4086390"/>
            <a:ext cx="280302" cy="3538"/>
          </a:xfrm>
          <a:prstGeom prst="straightConnector1">
            <a:avLst/>
          </a:prstGeom>
          <a:ln w="66675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urved Connector 46"/>
          <p:cNvCxnSpPr>
            <a:stCxn id="34" idx="6"/>
            <a:endCxn id="35" idx="2"/>
          </p:cNvCxnSpPr>
          <p:nvPr/>
        </p:nvCxnSpPr>
        <p:spPr>
          <a:xfrm>
            <a:off x="5406186" y="4089928"/>
            <a:ext cx="487645" cy="0"/>
          </a:xfrm>
          <a:prstGeom prst="straightConnector1">
            <a:avLst/>
          </a:prstGeom>
          <a:ln w="66675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urved Connector 46"/>
          <p:cNvCxnSpPr>
            <a:stCxn id="35" idx="6"/>
            <a:endCxn id="36" idx="2"/>
          </p:cNvCxnSpPr>
          <p:nvPr/>
        </p:nvCxnSpPr>
        <p:spPr>
          <a:xfrm>
            <a:off x="6158759" y="4089928"/>
            <a:ext cx="499164" cy="0"/>
          </a:xfrm>
          <a:prstGeom prst="straightConnector1">
            <a:avLst/>
          </a:prstGeom>
          <a:ln w="66675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urved Connector 46"/>
          <p:cNvCxnSpPr>
            <a:stCxn id="36" idx="6"/>
            <a:endCxn id="37" idx="2"/>
          </p:cNvCxnSpPr>
          <p:nvPr/>
        </p:nvCxnSpPr>
        <p:spPr>
          <a:xfrm>
            <a:off x="6922852" y="4089928"/>
            <a:ext cx="337897" cy="0"/>
          </a:xfrm>
          <a:prstGeom prst="straightConnector1">
            <a:avLst/>
          </a:prstGeom>
          <a:ln w="66675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urved Connector 46"/>
          <p:cNvCxnSpPr>
            <a:stCxn id="37" idx="6"/>
            <a:endCxn id="38" idx="2"/>
          </p:cNvCxnSpPr>
          <p:nvPr/>
        </p:nvCxnSpPr>
        <p:spPr>
          <a:xfrm>
            <a:off x="7525676" y="4089928"/>
            <a:ext cx="234225" cy="0"/>
          </a:xfrm>
          <a:prstGeom prst="straightConnector1">
            <a:avLst/>
          </a:prstGeom>
          <a:ln w="66675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urved Connector 46"/>
          <p:cNvCxnSpPr>
            <a:stCxn id="38" idx="6"/>
            <a:endCxn id="39" idx="2"/>
          </p:cNvCxnSpPr>
          <p:nvPr/>
        </p:nvCxnSpPr>
        <p:spPr>
          <a:xfrm>
            <a:off x="8024830" y="4089928"/>
            <a:ext cx="153592" cy="0"/>
          </a:xfrm>
          <a:prstGeom prst="straightConnector1">
            <a:avLst/>
          </a:prstGeom>
          <a:ln w="66675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urved Connector 46"/>
          <p:cNvCxnSpPr>
            <a:stCxn id="39" idx="6"/>
            <a:endCxn id="40" idx="2"/>
          </p:cNvCxnSpPr>
          <p:nvPr/>
        </p:nvCxnSpPr>
        <p:spPr>
          <a:xfrm>
            <a:off x="8443349" y="4089928"/>
            <a:ext cx="142073" cy="0"/>
          </a:xfrm>
          <a:prstGeom prst="straightConnector1">
            <a:avLst/>
          </a:prstGeom>
          <a:ln w="66675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urved Connector 46"/>
          <p:cNvCxnSpPr>
            <a:stCxn id="40" idx="6"/>
            <a:endCxn id="41" idx="2"/>
          </p:cNvCxnSpPr>
          <p:nvPr/>
        </p:nvCxnSpPr>
        <p:spPr>
          <a:xfrm>
            <a:off x="8850350" y="4089928"/>
            <a:ext cx="257264" cy="0"/>
          </a:xfrm>
          <a:prstGeom prst="straightConnector1">
            <a:avLst/>
          </a:prstGeom>
          <a:ln w="66675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urved Connector 46"/>
          <p:cNvCxnSpPr>
            <a:stCxn id="8" idx="6"/>
            <a:endCxn id="28" idx="2"/>
          </p:cNvCxnSpPr>
          <p:nvPr/>
        </p:nvCxnSpPr>
        <p:spPr>
          <a:xfrm>
            <a:off x="817799" y="4089928"/>
            <a:ext cx="464607" cy="0"/>
          </a:xfrm>
          <a:prstGeom prst="straightConnector1">
            <a:avLst/>
          </a:prstGeom>
          <a:ln w="66675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 bwMode="gray">
          <a:xfrm>
            <a:off x="9563289" y="3964115"/>
            <a:ext cx="264928" cy="244549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508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lIns="83210" tIns="41605" rIns="83210" bIns="41605" rtlCol="0" anchor="ctr"/>
          <a:lstStyle/>
          <a:p>
            <a:pPr algn="ctr" defTabSz="893014"/>
            <a:endParaRPr lang="en-IE" sz="1700" dirty="0">
              <a:solidFill>
                <a:prstClr val="black"/>
              </a:solidFill>
            </a:endParaRPr>
          </a:p>
        </p:txBody>
      </p:sp>
      <p:cxnSp>
        <p:nvCxnSpPr>
          <p:cNvPr id="68" name="Curved Connector 46"/>
          <p:cNvCxnSpPr>
            <a:stCxn id="41" idx="6"/>
            <a:endCxn id="67" idx="2"/>
          </p:cNvCxnSpPr>
          <p:nvPr/>
        </p:nvCxnSpPr>
        <p:spPr>
          <a:xfrm flipV="1">
            <a:off x="9372542" y="4086390"/>
            <a:ext cx="190747" cy="3538"/>
          </a:xfrm>
          <a:prstGeom prst="straightConnector1">
            <a:avLst/>
          </a:prstGeom>
          <a:ln w="66675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8909915" y="4535395"/>
            <a:ext cx="1075334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16"/>
            <a:r>
              <a:rPr lang="en-US" sz="1400" b="1" dirty="0">
                <a:solidFill>
                  <a:srgbClr val="002060"/>
                </a:solidFill>
              </a:rPr>
              <a:t>2016: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</a:p>
          <a:p>
            <a:pPr defTabSz="914316"/>
            <a:r>
              <a:rPr lang="en-US" sz="1200" dirty="0">
                <a:solidFill>
                  <a:srgbClr val="002060"/>
                </a:solidFill>
              </a:rPr>
              <a:t>RP commitment to deleverage €6bn completed</a:t>
            </a:r>
          </a:p>
        </p:txBody>
      </p:sp>
      <p:cxnSp>
        <p:nvCxnSpPr>
          <p:cNvPr id="75" name="Curved Connector 65"/>
          <p:cNvCxnSpPr>
            <a:endCxn id="71" idx="0"/>
          </p:cNvCxnSpPr>
          <p:nvPr/>
        </p:nvCxnSpPr>
        <p:spPr>
          <a:xfrm flipH="1">
            <a:off x="9447582" y="4224924"/>
            <a:ext cx="258720" cy="310471"/>
          </a:xfrm>
          <a:prstGeom prst="straightConnector1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 bwMode="gray">
          <a:xfrm>
            <a:off x="8850350" y="4373797"/>
            <a:ext cx="1055650" cy="1814861"/>
          </a:xfrm>
          <a:prstGeom prst="ellipse">
            <a:avLst/>
          </a:prstGeom>
          <a:noFill/>
          <a:ln w="508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lIns="83210" tIns="41605" rIns="83210" bIns="41605" rtlCol="0" anchor="ctr"/>
          <a:lstStyle/>
          <a:p>
            <a:pPr algn="ctr" defTabSz="893014"/>
            <a:endParaRPr lang="en-IE" sz="17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1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12" grpId="0"/>
      <p:bldP spid="13" grpId="0"/>
      <p:bldP spid="14" grpId="0"/>
      <p:bldP spid="15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98" grpId="0"/>
      <p:bldP spid="108" grpId="0"/>
      <p:bldP spid="116" grpId="0" animBg="1"/>
      <p:bldP spid="67" grpId="0" animBg="1"/>
      <p:bldP spid="71" grpId="0"/>
      <p:bldP spid="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1. Background: </a:t>
            </a:r>
            <a:r>
              <a:rPr lang="en-GB" dirty="0">
                <a:solidFill>
                  <a:schemeClr val="bg2"/>
                </a:solidFill>
              </a:rPr>
              <a:t>Who We Are</a:t>
            </a:r>
            <a:endParaRPr lang="en-IE" b="0" dirty="0">
              <a:solidFill>
                <a:schemeClr val="bg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5760" y="1324320"/>
            <a:ext cx="9320107" cy="348902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285750" indent="-285750" defTabSz="914316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</a:rPr>
              <a:t>We are a mainstream, full-service, retail bank, operating solely in the Republic of Ireland</a:t>
            </a:r>
          </a:p>
          <a:p>
            <a:pPr marL="285750" indent="-285750" defTabSz="914316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</a:rPr>
              <a:t>We service the banking needs of  Personal Retail and  Small Business Customers, through a  multi-channel and  multi-product approach</a:t>
            </a:r>
          </a:p>
          <a:p>
            <a:pPr marL="266700" indent="-266700" defTabSz="914316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</a:rPr>
              <a:t>We develop  deeper banking relationships with our Customers, by  understanding their needs and  delivering what matters to them</a:t>
            </a:r>
          </a:p>
          <a:p>
            <a:pPr marL="260350" indent="-260350" defTabSz="914316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</a:rPr>
              <a:t>When we do this, our Customers:</a:t>
            </a:r>
          </a:p>
          <a:p>
            <a:pPr marL="628608" lvl="1" indent="-171450" defTabSz="914316">
              <a:spcAft>
                <a:spcPts val="1200"/>
              </a:spcAft>
              <a:buFont typeface="Arial" panose="020B0604020202020204" pitchFamily="34" charset="0"/>
              <a:buChar char="-"/>
            </a:pP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</a:rPr>
              <a:t>Stay with us for the long term</a:t>
            </a:r>
          </a:p>
          <a:p>
            <a:pPr marL="628608" lvl="1" indent="-171450" defTabSz="914316">
              <a:spcAft>
                <a:spcPts val="1200"/>
              </a:spcAft>
              <a:buFont typeface="Arial" panose="020B0604020202020204" pitchFamily="34" charset="0"/>
              <a:buChar char="-"/>
            </a:pP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</a:rPr>
              <a:t>Choose us to serve more of their banking needs</a:t>
            </a:r>
          </a:p>
          <a:p>
            <a:pPr marL="628608" lvl="1" indent="-171450" defTabSz="914316">
              <a:spcAft>
                <a:spcPts val="1200"/>
              </a:spcAft>
              <a:buFont typeface="Arial" panose="020B0604020202020204" pitchFamily="34" charset="0"/>
              <a:buChar char="-"/>
            </a:pP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</a:rPr>
              <a:t>Recommend us to family and friends</a:t>
            </a:r>
          </a:p>
        </p:txBody>
      </p:sp>
    </p:spTree>
    <p:extLst>
      <p:ext uri="{BB962C8B-B14F-4D97-AF65-F5344CB8AC3E}">
        <p14:creationId xmlns:p14="http://schemas.microsoft.com/office/powerpoint/2010/main" val="3844060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1. Background: </a:t>
            </a:r>
            <a:r>
              <a:rPr lang="en-IE" dirty="0"/>
              <a:t>Point of Departure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data was on disparate systems in isolation</a:t>
            </a:r>
          </a:p>
          <a:p>
            <a:r>
              <a:rPr lang="en-US" dirty="0"/>
              <a:t>Inadequate visibility into your company’s operations, finances, pipeline and sales</a:t>
            </a:r>
          </a:p>
          <a:p>
            <a:r>
              <a:rPr lang="en-US" dirty="0"/>
              <a:t>Access to data was manual and ad hoc with long lead times resulting in inconsistent and contradictory messages</a:t>
            </a:r>
          </a:p>
          <a:p>
            <a:r>
              <a:rPr lang="en-US" dirty="0"/>
              <a:t>Resulted in the business struggling to get an accurate view of performance and opportunities</a:t>
            </a:r>
          </a:p>
          <a:p>
            <a:r>
              <a:rPr lang="en-US" dirty="0"/>
              <a:t>Faced increased demands from business and finance users and regulators</a:t>
            </a:r>
          </a:p>
          <a:p>
            <a:r>
              <a:rPr lang="en-US" dirty="0"/>
              <a:t>Forecasting based upon excel spreadsheets</a:t>
            </a:r>
          </a:p>
          <a:p>
            <a:r>
              <a:rPr lang="en-US" dirty="0"/>
              <a:t>Effort and time spent on validating data integrity for every output </a:t>
            </a:r>
          </a:p>
          <a:p>
            <a:endParaRPr lang="en-US" dirty="0"/>
          </a:p>
          <a:p>
            <a:r>
              <a:rPr lang="en-US" dirty="0"/>
              <a:t>Resulting reports were STATIC – limited to specific periods, with no drill-down capability</a:t>
            </a:r>
          </a:p>
          <a:p>
            <a:r>
              <a:rPr lang="en-US" dirty="0"/>
              <a:t>Numerous siloed extracts of the ‘picture’ across teams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52258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439" y="80711"/>
            <a:ext cx="9402904" cy="834431"/>
          </a:xfrm>
        </p:spPr>
        <p:txBody>
          <a:bodyPr/>
          <a:lstStyle/>
          <a:p>
            <a:r>
              <a:rPr lang="en-IE" b="1" dirty="0"/>
              <a:t>2. Solution and Implementation:</a:t>
            </a:r>
            <a:r>
              <a:rPr lang="en-IE" dirty="0"/>
              <a:t> Choosing the right Partner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/>
              <a:t>Proven track record and partnerships with technology vendors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/>
              <a:t>Industry experience and scars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/>
              <a:t>Ability to deliver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/>
              <a:t>Partner mentality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/>
              <a:t>Creative problem solving skills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/>
              <a:t>Flexibility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/>
              <a:t>Future support capability</a:t>
            </a:r>
          </a:p>
        </p:txBody>
      </p:sp>
    </p:spTree>
    <p:extLst>
      <p:ext uri="{BB962C8B-B14F-4D97-AF65-F5344CB8AC3E}">
        <p14:creationId xmlns:p14="http://schemas.microsoft.com/office/powerpoint/2010/main" val="4165423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3. Point of Arrival:</a:t>
            </a:r>
            <a:r>
              <a:rPr lang="en-IE" dirty="0"/>
              <a:t> New System and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A “single source” IDL for maintaining integrity and consistency of data</a:t>
            </a:r>
          </a:p>
          <a:p>
            <a:pPr lvl="0"/>
            <a:r>
              <a:rPr lang="en-IE" dirty="0"/>
              <a:t>Automated </a:t>
            </a:r>
            <a:r>
              <a:rPr lang="en-IE" altLang="zh-CN" dirty="0"/>
              <a:t>Data assembly and validation</a:t>
            </a:r>
          </a:p>
          <a:p>
            <a:pPr lvl="0"/>
            <a:r>
              <a:rPr lang="en-IE" altLang="zh-CN" dirty="0"/>
              <a:t>Creation and maintenance of a historical view of data for the organisation</a:t>
            </a:r>
          </a:p>
          <a:p>
            <a:r>
              <a:rPr lang="en-IE" dirty="0"/>
              <a:t>Drill down functionality to customer, account and transaction detail</a:t>
            </a:r>
          </a:p>
          <a:p>
            <a:r>
              <a:rPr lang="en-IE" dirty="0"/>
              <a:t>Automated report production and new Dashboard reports</a:t>
            </a:r>
          </a:p>
          <a:p>
            <a:r>
              <a:rPr lang="en-IE" dirty="0"/>
              <a:t>Support “self serve” online interactive reports (with drilldown)</a:t>
            </a:r>
          </a:p>
          <a:p>
            <a:r>
              <a:rPr lang="en-IE" dirty="0"/>
              <a:t>Integrated actuals and forecast data cubes for budgeting and reporting</a:t>
            </a:r>
          </a:p>
          <a:p>
            <a:r>
              <a:rPr lang="en-IE" dirty="0"/>
              <a:t>Integrated business rules for metrics and analysis</a:t>
            </a:r>
          </a:p>
          <a:p>
            <a:r>
              <a:rPr lang="en-IE" dirty="0"/>
              <a:t>Flexibility of data integration and reuse </a:t>
            </a:r>
          </a:p>
          <a:p>
            <a:pPr lvl="0"/>
            <a:r>
              <a:rPr lang="en-IE" altLang="zh-CN" dirty="0"/>
              <a:t>Introduce capability to achieve consistent reconciliation of data from Source System to Reporting System</a:t>
            </a:r>
            <a:r>
              <a:rPr lang="en-I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8381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3. Point of Arrival:</a:t>
            </a:r>
            <a:r>
              <a:rPr lang="en-IE" dirty="0"/>
              <a:t> Lessons Learnt and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Have a plan scope, timeline and budget then double it!</a:t>
            </a:r>
          </a:p>
          <a:p>
            <a:pPr lvl="0"/>
            <a:r>
              <a:rPr lang="en-IE" altLang="zh-CN" dirty="0"/>
              <a:t>Accept that you will run into issues (and then run into more issues).  It’s an agile process ( encounter, investigate, resolve, amend and test).  </a:t>
            </a:r>
          </a:p>
          <a:p>
            <a:r>
              <a:rPr lang="en-IE" dirty="0"/>
              <a:t>Spend time ensuring understanding and alignment of the “vision” across key stakeholders (Business, Finance, Project and IT)</a:t>
            </a:r>
          </a:p>
          <a:p>
            <a:r>
              <a:rPr lang="en-IE" dirty="0"/>
              <a:t>Balance short term tactical delivery against longer term strategic direction (re-assess periodically)</a:t>
            </a:r>
          </a:p>
          <a:p>
            <a:r>
              <a:rPr lang="en-IE" dirty="0"/>
              <a:t>Know your data – be clear on what you are using; data dictionary, different data for different purposes</a:t>
            </a:r>
          </a:p>
          <a:p>
            <a:r>
              <a:rPr lang="en-IE" dirty="0"/>
              <a:t>Different systems may require different approaches</a:t>
            </a:r>
          </a:p>
          <a:p>
            <a:r>
              <a:rPr lang="en-IE" dirty="0"/>
              <a:t>Existing versus all data trade-off</a:t>
            </a:r>
          </a:p>
          <a:p>
            <a:r>
              <a:rPr lang="en-IE" dirty="0"/>
              <a:t>Work on a phased basis and prove the concepts rather than a “big bang” approach</a:t>
            </a:r>
          </a:p>
          <a:p>
            <a:r>
              <a:rPr lang="en-IE" dirty="0"/>
              <a:t>Reconcile the new system against the old – be ready for surprises!</a:t>
            </a:r>
          </a:p>
          <a:p>
            <a:r>
              <a:rPr lang="en-IE" dirty="0"/>
              <a:t>Consider data history required and how to manage on an on-going basis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1103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3. Point of Arrival:</a:t>
            </a:r>
            <a:r>
              <a:rPr lang="en-IE" dirty="0"/>
              <a:t> Future Developments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/>
              <a:t>Needs change, we must keep adapting to evolving business requirements… </a:t>
            </a: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246195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LLOWANCHOR" val="true"/>
</p:tagLst>
</file>

<file path=ppt/theme/theme1.xml><?xml version="1.0" encoding="utf-8"?>
<a:theme xmlns:a="http://schemas.openxmlformats.org/drawingml/2006/main" name="1_permanent tsb">
  <a:themeElements>
    <a:clrScheme name="Letter Bain New">
      <a:dk1>
        <a:sysClr val="windowText" lastClr="000000"/>
      </a:dk1>
      <a:lt1>
        <a:srgbClr val="CCCCCC"/>
      </a:lt1>
      <a:dk2>
        <a:srgbClr val="FFFFFF"/>
      </a:dk2>
      <a:lt2>
        <a:srgbClr val="000000"/>
      </a:lt2>
      <a:accent1>
        <a:srgbClr val="CCCCCC"/>
      </a:accent1>
      <a:accent2>
        <a:srgbClr val="FFFFFF"/>
      </a:accent2>
      <a:accent3>
        <a:srgbClr val="CC0000"/>
      </a:accent3>
      <a:accent4>
        <a:srgbClr val="A3A3A3"/>
      </a:accent4>
      <a:accent5>
        <a:srgbClr val="777777"/>
      </a:accent5>
      <a:accent6>
        <a:srgbClr val="333333"/>
      </a:accent6>
      <a:hlink>
        <a:srgbClr val="000000"/>
      </a:hlink>
      <a:folHlink>
        <a:srgbClr val="CC0000"/>
      </a:folHlink>
    </a:clrScheme>
    <a:fontScheme name="permanent ts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noFill/>
        <a:ln w="50800">
          <a:solidFill>
            <a:srgbClr val="FF9900"/>
          </a:solidFill>
          <a:round/>
          <a:headEnd/>
          <a:tailEnd/>
        </a:ln>
        <a:effectLst/>
      </a:spPr>
      <a:bodyPr wrap="none" lIns="83210" tIns="41605" rIns="83210" bIns="41605" anchor="ctr"/>
      <a:lstStyle>
        <a:defPPr defTabSz="893014">
          <a:defRPr sz="1700" dirty="0">
            <a:solidFill>
              <a:prstClr val="black"/>
            </a:solidFill>
          </a:defRPr>
        </a:defPPr>
      </a:lstStyle>
    </a:spDef>
    <a:lnDef>
      <a:spPr>
        <a:ln w="19050">
          <a:solidFill>
            <a:srgbClr val="080808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>
        <a:spAutoFit/>
      </a:bodyPr>
      <a:lstStyle>
        <a:defPPr>
          <a:defRPr sz="16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Showofficecode>false</Showofficecode>
</file>

<file path=customXml/item2.xml><?xml version="1.0" encoding="utf-8"?>
<Showfilename>true</Showfilename>
</file>

<file path=customXml/item3.xml><?xml version="1.0" encoding="utf-8"?>
<Showofficecode>false</Showofficecode>
</file>

<file path=customXml/item4.xml><?xml version="1.0" encoding="utf-8"?>
<Showfilename>true</Showfilename>
</file>

<file path=customXml/itemProps1.xml><?xml version="1.0" encoding="utf-8"?>
<ds:datastoreItem xmlns:ds="http://schemas.openxmlformats.org/officeDocument/2006/customXml" ds:itemID="{EF054A09-4720-4987-8274-A07D893C026A}">
  <ds:schemaRefs/>
</ds:datastoreItem>
</file>

<file path=customXml/itemProps2.xml><?xml version="1.0" encoding="utf-8"?>
<ds:datastoreItem xmlns:ds="http://schemas.openxmlformats.org/officeDocument/2006/customXml" ds:itemID="{0073AC5F-F62D-4E5A-99A5-38215CCA6751}">
  <ds:schemaRefs/>
</ds:datastoreItem>
</file>

<file path=customXml/itemProps3.xml><?xml version="1.0" encoding="utf-8"?>
<ds:datastoreItem xmlns:ds="http://schemas.openxmlformats.org/officeDocument/2006/customXml" ds:itemID="{39E22B04-5B0D-4BBF-8BF1-FDF18ED28DB2}">
  <ds:schemaRefs/>
</ds:datastoreItem>
</file>

<file path=customXml/itemProps4.xml><?xml version="1.0" encoding="utf-8"?>
<ds:datastoreItem xmlns:ds="http://schemas.openxmlformats.org/officeDocument/2006/customXml" ds:itemID="{52DC6A24-85DB-47D8-B9CF-FB436240A2D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25868</TotalTime>
  <Words>717</Words>
  <Application>Microsoft Office PowerPoint</Application>
  <PresentationFormat>A4 Paper (210x297 mm)</PresentationFormat>
  <Paragraphs>98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Marlett</vt:lpstr>
      <vt:lpstr>Verdana</vt:lpstr>
      <vt:lpstr>Wingdings</vt:lpstr>
      <vt:lpstr>1_permanent tsb</vt:lpstr>
      <vt:lpstr>A Finance Transformation using Oracle’s EPM &amp; BI suite </vt:lpstr>
      <vt:lpstr>Our Journey</vt:lpstr>
      <vt:lpstr>1. Background: 200 Years in existence</vt:lpstr>
      <vt:lpstr>1. Background: Who We Are</vt:lpstr>
      <vt:lpstr>1. Background: Point of Departure</vt:lpstr>
      <vt:lpstr>2. Solution and Implementation: Choosing the right Partner</vt:lpstr>
      <vt:lpstr>3. Point of Arrival: New System and Benefits</vt:lpstr>
      <vt:lpstr>3. Point of Arrival: Lessons Learnt and Tips</vt:lpstr>
      <vt:lpstr>3. Point of Arrival: Future Developments</vt:lpstr>
      <vt:lpstr>PowerPoint Presentation</vt:lpstr>
    </vt:vector>
  </TitlesOfParts>
  <Company>Permanent TSB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Planning Process (IPP) 2017-2020</dc:title>
  <dc:creator>Andrew Millar</dc:creator>
  <cp:lastModifiedBy>Lynn Sherry</cp:lastModifiedBy>
  <cp:revision>543</cp:revision>
  <cp:lastPrinted>2016-11-24T11:11:17Z</cp:lastPrinted>
  <dcterms:created xsi:type="dcterms:W3CDTF">2016-08-23T11:32:50Z</dcterms:created>
  <dcterms:modified xsi:type="dcterms:W3CDTF">2016-11-30T14:44:24Z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-2081525919</vt:i4>
  </property>
  <property fmtid="{D5CDD505-2E9C-101B-9397-08002B2CF9AE}" pid="3" name="_NewReviewCycle">
    <vt:lpwstr/>
  </property>
  <property fmtid="{D5CDD505-2E9C-101B-9397-08002B2CF9AE}" pid="4" name="_EmailSubject">
    <vt:lpwstr>Presentation</vt:lpwstr>
  </property>
  <property fmtid="{D5CDD505-2E9C-101B-9397-08002B2CF9AE}" pid="5" name="_AuthorEmail">
    <vt:lpwstr>marc.mcglade@permanenttsb.ie</vt:lpwstr>
  </property>
  <property fmtid="{D5CDD505-2E9C-101B-9397-08002B2CF9AE}" pid="6" name="_AuthorEmailDisplayName">
    <vt:lpwstr>McGlade, Marc</vt:lpwstr>
  </property>
  <property fmtid="{D5CDD505-2E9C-101B-9397-08002B2CF9AE}" pid="7" name="_PreviousAdHocReviewCycleID">
    <vt:i4>1484573989</vt:i4>
  </property>
</Properties>
</file>