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887" r:id="rId2"/>
  </p:sldMasterIdLst>
  <p:notesMasterIdLst>
    <p:notesMasterId r:id="rId20"/>
  </p:notesMasterIdLst>
  <p:handoutMasterIdLst>
    <p:handoutMasterId r:id="rId21"/>
  </p:handoutMasterIdLst>
  <p:sldIdLst>
    <p:sldId id="332" r:id="rId3"/>
    <p:sldId id="349" r:id="rId4"/>
    <p:sldId id="350" r:id="rId5"/>
    <p:sldId id="319" r:id="rId6"/>
    <p:sldId id="347" r:id="rId7"/>
    <p:sldId id="340" r:id="rId8"/>
    <p:sldId id="341" r:id="rId9"/>
    <p:sldId id="344" r:id="rId10"/>
    <p:sldId id="346" r:id="rId11"/>
    <p:sldId id="345" r:id="rId12"/>
    <p:sldId id="338" r:id="rId13"/>
    <p:sldId id="339" r:id="rId14"/>
    <p:sldId id="337" r:id="rId15"/>
    <p:sldId id="343" r:id="rId16"/>
    <p:sldId id="325" r:id="rId17"/>
    <p:sldId id="333" r:id="rId18"/>
    <p:sldId id="348" r:id="rId19"/>
  </p:sldIdLst>
  <p:sldSz cx="9144000" cy="6858000" type="screen4x3"/>
  <p:notesSz cx="6934200" cy="92329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230A"/>
    <a:srgbClr val="FE9600"/>
    <a:srgbClr val="10167F"/>
    <a:srgbClr val="E6D7AA"/>
    <a:srgbClr val="F0E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Grid="0">
      <p:cViewPr varScale="1">
        <p:scale>
          <a:sx n="107" d="100"/>
          <a:sy n="107" d="100"/>
        </p:scale>
        <p:origin x="4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6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380" y="0"/>
            <a:ext cx="3004820" cy="4616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1255"/>
            <a:ext cx="3004820" cy="4616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380" y="8771255"/>
            <a:ext cx="3004820" cy="4616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D5E86643-0143-4FED-8EDD-60AD789D1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88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6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380" y="0"/>
            <a:ext cx="3004820" cy="4616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60" y="4385628"/>
            <a:ext cx="5085080" cy="415480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1255"/>
            <a:ext cx="3004820" cy="4616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4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380" y="8771255"/>
            <a:ext cx="3004820" cy="4616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4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D7C641B6-6095-4509-98F9-987166FA5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8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0555" indent="-28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54700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1658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7846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4034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0222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6410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25982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69B9DC8D-3CAC-444F-98AC-FD7B3F1F242E}" type="slidenum">
              <a:rPr lang="en-US" sz="1200">
                <a:latin typeface="Times New Roman" pitchFamily="-64" charset="0"/>
              </a:rPr>
              <a:pPr eaLnBrk="1" hangingPunct="1"/>
              <a:t>1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4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0555" indent="-28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54700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1658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7846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4034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0222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6410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25982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5398A346-AE69-4667-A86A-974A8C45D9F2}" type="slidenum">
              <a:rPr lang="en-US" sz="1200">
                <a:latin typeface="Times New Roman" pitchFamily="-64" charset="0"/>
              </a:rPr>
              <a:pPr eaLnBrk="1" hangingPunct="1"/>
              <a:t>4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6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0555" indent="-28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54700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1658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7846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4034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0222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6410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25982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17D96664-60AF-4602-9110-5A1AB4F88C78}" type="slidenum">
              <a:rPr lang="en-US" sz="1200">
                <a:latin typeface="Times New Roman" pitchFamily="-64" charset="0"/>
              </a:rPr>
              <a:pPr eaLnBrk="1" hangingPunct="1"/>
              <a:t>5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8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0555" indent="-28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54700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1658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7846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4034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0222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6410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25982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003D39F5-7C01-4AC8-AF46-BAE43389352C}" type="slidenum">
              <a:rPr lang="en-US" sz="1200">
                <a:latin typeface="Times New Roman" pitchFamily="-64" charset="0"/>
              </a:rPr>
              <a:pPr eaLnBrk="1" hangingPunct="1"/>
              <a:t>7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3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0555" indent="-28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54700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1658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7846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4034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0222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6410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25982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5915DD45-5DD6-432A-82B4-875B7ED00625}" type="slidenum">
              <a:rPr lang="en-US" sz="1200">
                <a:latin typeface="Times New Roman" pitchFamily="-64" charset="0"/>
              </a:rPr>
              <a:pPr eaLnBrk="1" hangingPunct="1"/>
              <a:t>13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1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0555" indent="-28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54700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1658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7846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4034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0222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6410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25982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5915DD45-5DD6-432A-82B4-875B7ED00625}" type="slidenum">
              <a:rPr lang="en-US" sz="1200">
                <a:latin typeface="Times New Roman" pitchFamily="-64" charset="0"/>
              </a:rPr>
              <a:pPr eaLnBrk="1" hangingPunct="1"/>
              <a:t>14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8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0555" indent="-28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54700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1658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7846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4034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0222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6410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25982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003D39F5-7C01-4AC8-AF46-BAE43389352C}" type="slidenum">
              <a:rPr lang="en-US" sz="1200">
                <a:latin typeface="Times New Roman" pitchFamily="-64" charset="0"/>
              </a:rPr>
              <a:pPr eaLnBrk="1" hangingPunct="1"/>
              <a:t>15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79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-64" charset="0"/>
              <a:ea typeface="ＭＳ Ｐゴシック" pitchFamily="-6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50555" indent="-28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54700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1658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78461" indent="-2309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4034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300222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64101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925982" indent="-230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1CD89270-9EF5-4DC0-A98B-C2C62DE84CA2}" type="slidenum">
              <a:rPr lang="en-US" sz="1200">
                <a:latin typeface="Times New Roman" pitchFamily="-64" charset="0"/>
              </a:rPr>
              <a:pPr eaLnBrk="1" hangingPunct="1"/>
              <a:t>16</a:t>
            </a:fld>
            <a:endParaRPr lang="en-US" sz="1200"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7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28" y="5372097"/>
            <a:ext cx="2246492" cy="1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271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20" y="1600200"/>
            <a:ext cx="8546760" cy="4384676"/>
          </a:xfrm>
        </p:spPr>
        <p:txBody>
          <a:bodyPr lIns="0" rIns="0" anchor="ctr"/>
          <a:lstStyle>
            <a:lvl1pPr algn="ctr"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August 19, 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0F07-587D-4E14-83FD-2AB33AADB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37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595930"/>
            <a:ext cx="8595360" cy="4388945"/>
          </a:xfrm>
        </p:spPr>
        <p:txBody>
          <a:bodyPr lIns="0" rIns="0"/>
          <a:lstStyle>
            <a:lvl1pPr algn="ctr"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August 19, 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95CC-9A4F-4D98-B297-9FC8305D6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08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2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7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5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79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13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4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28" y="5372097"/>
            <a:ext cx="2246492" cy="1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41902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01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10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8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43800" cy="4800600"/>
          </a:xfrm>
        </p:spPr>
        <p:txBody>
          <a:bodyPr lIns="0" tIns="4572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28" y="5372097"/>
            <a:ext cx="2246492" cy="1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5705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74638" y="271463"/>
            <a:ext cx="8594725" cy="4800600"/>
          </a:xfrm>
          <a:prstGeom prst="rect">
            <a:avLst/>
          </a:prstGeom>
          <a:solidFill>
            <a:schemeClr val="accent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548640" y="270933"/>
            <a:ext cx="7589520" cy="2446869"/>
          </a:xfrm>
        </p:spPr>
        <p:txBody>
          <a:bodyPr lIns="0" tIns="45720"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8640" y="2700863"/>
            <a:ext cx="7589520" cy="2362204"/>
          </a:xfrm>
        </p:spPr>
        <p:txBody>
          <a:bodyPr lIns="0" rIns="0"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74320" y="5257800"/>
            <a:ext cx="6400800" cy="777240"/>
          </a:xfrm>
        </p:spPr>
        <p:txBody>
          <a:bodyPr lIns="0" tIns="45720" rIns="0"/>
          <a:lstStyle>
            <a:lvl1pPr>
              <a:buFontTx/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28" y="5372097"/>
            <a:ext cx="2246492" cy="1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3082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0929" y="6080760"/>
            <a:ext cx="6400800" cy="457200"/>
          </a:xfrm>
        </p:spPr>
        <p:txBody>
          <a:bodyPr lIns="0" anchor="b"/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 bwMode="white">
          <a:xfrm>
            <a:off x="270929" y="5257800"/>
            <a:ext cx="6400800" cy="777240"/>
          </a:xfrm>
        </p:spPr>
        <p:txBody>
          <a:bodyPr lIns="0" tIns="4572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274320" y="274320"/>
            <a:ext cx="8595360" cy="48006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28" y="5372097"/>
            <a:ext cx="2246492" cy="13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753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August 19, 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6A34-D18C-448D-9E59-F06A322B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8468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statement,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98237"/>
            <a:ext cx="8594725" cy="4396130"/>
          </a:xfrm>
        </p:spPr>
        <p:txBody>
          <a:bodyPr anchor="ctr"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August 19, 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B00A-8196-4375-A4E7-1A56BC9D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643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1604963"/>
            <a:ext cx="4297680" cy="4379913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1604964"/>
            <a:ext cx="4297680" cy="4379912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August 19, 2016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9599-DF18-4B77-85EB-D20A99C78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041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2514600"/>
            <a:ext cx="4297680" cy="3470276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27432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72000" y="2514600"/>
            <a:ext cx="4297680" cy="3470275"/>
          </a:xfrm>
        </p:spPr>
        <p:txBody>
          <a:bodyPr rIns="182880"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00" y="1600200"/>
            <a:ext cx="4297680" cy="685800"/>
          </a:xfrm>
        </p:spPr>
        <p:txBody>
          <a:bodyPr rIns="182880"/>
          <a:lstStyle>
            <a:lvl1pPr marL="0">
              <a:buFontTx/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August 19, 2016</a:t>
            </a:fld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5D83-C11D-41D9-B78B-1A202BADA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3240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74638" y="271463"/>
            <a:ext cx="8594725" cy="574198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-84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274638"/>
            <a:ext cx="859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18288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600200"/>
            <a:ext cx="85947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45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31838" y="6264275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73152" numCol="1" anchor="b" anchorCtr="0" compatLnSpc="1">
            <a:prstTxWarp prst="textNoShape">
              <a:avLst/>
            </a:prstTxWarp>
          </a:bodyPr>
          <a:lstStyle>
            <a:lvl1pPr>
              <a:defRPr sz="1000">
                <a:ea typeface="ＭＳ Ｐゴシック" pitchFamily="-106" charset="-128"/>
              </a:defRPr>
            </a:lvl1pPr>
          </a:lstStyle>
          <a:p>
            <a:pPr>
              <a:defRPr/>
            </a:pPr>
            <a:fld id="{2A7DA33C-7952-41FD-BE20-050733A75A2D}" type="datetime4">
              <a:rPr lang="en-US"/>
              <a:pPr>
                <a:defRPr/>
              </a:pPr>
              <a:t>August 19, 2016</a:t>
            </a:fld>
            <a:endParaRPr lang="en-US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74638" y="62642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7315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ea typeface="ＭＳ Ｐゴシック" pitchFamily="-106" charset="-128"/>
              </a:defRPr>
            </a:lvl1pPr>
          </a:lstStyle>
          <a:p>
            <a:pPr>
              <a:defRPr/>
            </a:pPr>
            <a:fld id="{2C09C86F-8D69-4C46-8846-6858F22C3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76" y="6167437"/>
            <a:ext cx="965987" cy="5938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wipe dir="r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2873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576263" indent="-288925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ヒラギノ角ゴ Pro W3" pitchFamily="-84" charset="-128"/>
        </a:defRPr>
      </a:lvl3pPr>
      <a:lvl4pPr marL="914400" indent="-3381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</a:defRPr>
      </a:lvl4pPr>
      <a:lvl5pPr marL="1201738" indent="-287338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ヒラギノ角ゴ Pro W3" pitchFamily="-84" charset="-128"/>
        </a:defRPr>
      </a:lvl5pPr>
      <a:lvl6pPr marL="17684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6pPr>
      <a:lvl7pPr marL="22256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7pPr>
      <a:lvl8pPr marL="26828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8pPr>
      <a:lvl9pPr marL="3140075" indent="-166688" algn="l" rtl="0" eaLnBrk="1" fontAlgn="base" hangingPunct="1">
        <a:spcBef>
          <a:spcPct val="5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6DFE1-FC46-460A-934E-996EDC140214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36E01-3414-4910-B607-07F87E2B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1"/>
          <p:cNvSpPr>
            <a:spLocks noGrp="1"/>
          </p:cNvSpPr>
          <p:nvPr>
            <p:ph type="subTitle" idx="1"/>
          </p:nvPr>
        </p:nvSpPr>
        <p:spPr>
          <a:xfrm>
            <a:off x="271463" y="6080125"/>
            <a:ext cx="6400800" cy="457200"/>
          </a:xfrm>
        </p:spPr>
        <p:txBody>
          <a:bodyPr/>
          <a:lstStyle/>
          <a:p>
            <a:pPr lvl="0" eaLnBrk="1" hangingPunct="1">
              <a:spcBef>
                <a:spcPct val="0"/>
              </a:spcBef>
            </a:pPr>
            <a:r>
              <a:rPr lang="en-US" sz="2000" dirty="0">
                <a:solidFill>
                  <a:srgbClr val="10167F"/>
                </a:solidFill>
                <a:latin typeface="TradeGothic Bold" pitchFamily="34" charset="0"/>
              </a:rPr>
              <a:t>United Way of </a:t>
            </a:r>
            <a:r>
              <a:rPr lang="en-US" sz="2000" dirty="0" smtClean="0">
                <a:solidFill>
                  <a:srgbClr val="10167F"/>
                </a:solidFill>
                <a:latin typeface="TradeGothic Bold" pitchFamily="34" charset="0"/>
              </a:rPr>
              <a:t>Central Iowa</a:t>
            </a:r>
            <a:endParaRPr lang="en-US" sz="2000" dirty="0">
              <a:solidFill>
                <a:srgbClr val="10167F"/>
              </a:solidFill>
              <a:latin typeface="TradeGothic Bold" pitchFamily="34" charset="0"/>
            </a:endParaRPr>
          </a:p>
        </p:txBody>
      </p:sp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271463" y="5257800"/>
            <a:ext cx="6400800" cy="777875"/>
          </a:xfrm>
        </p:spPr>
        <p:txBody>
          <a:bodyPr/>
          <a:lstStyle/>
          <a:p>
            <a:r>
              <a:rPr lang="en-US" sz="5400" dirty="0" smtClean="0"/>
              <a:t>JOIN THE FIGHT</a:t>
            </a:r>
            <a:br>
              <a:rPr lang="en-US" sz="5400" dirty="0" smtClean="0"/>
            </a:br>
            <a:endParaRPr lang="en-US" sz="5400" dirty="0" smtClean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b="1289"/>
          <a:stretch>
            <a:fillRect/>
          </a:stretch>
        </p:blipFill>
        <p:spPr>
          <a:xfrm>
            <a:off x="271463" y="231775"/>
            <a:ext cx="8594725" cy="4800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775"/>
            <a:ext cx="9144000" cy="324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688"/>
            <a:ext cx="9144000" cy="55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41"/>
            <a:ext cx="9144000" cy="6353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41"/>
            <a:ext cx="9144000" cy="63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endParaRPr lang="en-US" sz="1000" dirty="0" smtClean="0"/>
          </a:p>
        </p:txBody>
      </p:sp>
      <p:sp>
        <p:nvSpPr>
          <p:cNvPr id="225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endParaRPr lang="en-US" sz="1200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26" y="4747602"/>
            <a:ext cx="4141776" cy="1239184"/>
          </a:xfrm>
        </p:spPr>
      </p:pic>
      <p:sp>
        <p:nvSpPr>
          <p:cNvPr id="22533" name="Content Placeholder 6"/>
          <p:cNvSpPr>
            <a:spLocks noGrp="1"/>
          </p:cNvSpPr>
          <p:nvPr>
            <p:ph idx="4294967295"/>
          </p:nvPr>
        </p:nvSpPr>
        <p:spPr>
          <a:xfrm>
            <a:off x="4497014" y="484560"/>
            <a:ext cx="4297362" cy="2079625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READ to SUCCEED is United Way’s groundbreaking, community-wide awareness  and action campaign to help our kids get the skills they need to succeed as students and beyond.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01998"/>
            <a:ext cx="3840163" cy="2444750"/>
          </a:xfrm>
        </p:spPr>
      </p:pic>
      <p:sp>
        <p:nvSpPr>
          <p:cNvPr id="6" name="TextBox 5"/>
          <p:cNvSpPr txBox="1"/>
          <p:nvPr/>
        </p:nvSpPr>
        <p:spPr>
          <a:xfrm>
            <a:off x="708212" y="2925546"/>
            <a:ext cx="81662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10167F"/>
                </a:solidFill>
              </a:rPr>
              <a:t>1 in 5 </a:t>
            </a:r>
            <a:r>
              <a:rPr lang="en-US" sz="3200" dirty="0" smtClean="0">
                <a:solidFill>
                  <a:srgbClr val="10167F"/>
                </a:solidFill>
              </a:rPr>
              <a:t>central Iowa students do not read proficiently by the end of third grade, the </a:t>
            </a:r>
            <a:br>
              <a:rPr lang="en-US" sz="3200" dirty="0" smtClean="0">
                <a:solidFill>
                  <a:srgbClr val="10167F"/>
                </a:solidFill>
              </a:rPr>
            </a:br>
            <a:r>
              <a:rPr lang="en-US" sz="3200" dirty="0" smtClean="0">
                <a:solidFill>
                  <a:srgbClr val="10167F"/>
                </a:solidFill>
              </a:rPr>
              <a:t>No. 1 predictor of high school success.</a:t>
            </a:r>
            <a:endParaRPr lang="en-US" sz="3200" dirty="0">
              <a:solidFill>
                <a:srgbClr val="1016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15" y="5617221"/>
            <a:ext cx="1703503" cy="1047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endParaRPr lang="en-US" sz="1000" dirty="0" smtClean="0"/>
          </a:p>
        </p:txBody>
      </p:sp>
      <p:sp>
        <p:nvSpPr>
          <p:cNvPr id="225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endParaRPr lang="en-US" sz="1200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12" y="184091"/>
            <a:ext cx="6607452" cy="2052295"/>
          </a:xfrm>
        </p:spPr>
      </p:pic>
      <p:sp>
        <p:nvSpPr>
          <p:cNvPr id="22533" name="Content Placeholder 6"/>
          <p:cNvSpPr>
            <a:spLocks noGrp="1"/>
          </p:cNvSpPr>
          <p:nvPr>
            <p:ph idx="4294967295"/>
          </p:nvPr>
        </p:nvSpPr>
        <p:spPr>
          <a:xfrm>
            <a:off x="609600" y="2197431"/>
            <a:ext cx="8095129" cy="153188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/>
              <a:t>Bridges to Success is a five-year program to help thousands of central Iowans earn their High School Equivalency Diploma (HSED) and gain the skills, training and confidence they need to attain self-sufficiency.</a:t>
            </a:r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17997" y="3770810"/>
            <a:ext cx="40783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0167F"/>
                </a:solidFill>
              </a:rPr>
              <a:t>More than </a:t>
            </a:r>
            <a:r>
              <a:rPr lang="en-US" sz="4000" dirty="0" smtClean="0">
                <a:solidFill>
                  <a:srgbClr val="10167F"/>
                </a:solidFill>
              </a:rPr>
              <a:t>33,000</a:t>
            </a:r>
            <a:r>
              <a:rPr lang="en-US" sz="3200" dirty="0" smtClean="0">
                <a:solidFill>
                  <a:srgbClr val="10167F"/>
                </a:solidFill>
              </a:rPr>
              <a:t> people in central Iowa don’t have a high school diploma.</a:t>
            </a:r>
            <a:endParaRPr lang="en-US" sz="3200" dirty="0">
              <a:solidFill>
                <a:srgbClr val="10167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5" y="4212191"/>
            <a:ext cx="2024903" cy="1302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15" y="5617221"/>
            <a:ext cx="1703503" cy="10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49275" y="271463"/>
            <a:ext cx="7543800" cy="4800600"/>
          </a:xfrm>
        </p:spPr>
        <p:txBody>
          <a:bodyPr/>
          <a:lstStyle/>
          <a:p>
            <a:r>
              <a:rPr lang="en-US" dirty="0" smtClean="0"/>
              <a:t>[COMPANY NAME]:</a:t>
            </a:r>
            <a:br>
              <a:rPr lang="en-US" dirty="0" smtClean="0"/>
            </a:br>
            <a:r>
              <a:rPr lang="en-US" dirty="0" smtClean="0">
                <a:solidFill>
                  <a:srgbClr val="FE9600"/>
                </a:solidFill>
              </a:rPr>
              <a:t>[CAMPAIGN GOAL]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71463" y="5251010"/>
            <a:ext cx="6400800" cy="1286315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5400" dirty="0" smtClean="0">
                <a:latin typeface="+mj-lt"/>
              </a:rPr>
              <a:t>JOIN </a:t>
            </a:r>
            <a:r>
              <a:rPr lang="en-US" sz="5400" dirty="0">
                <a:latin typeface="+mj-lt"/>
              </a:rPr>
              <a:t>THE </a:t>
            </a:r>
            <a:r>
              <a:rPr lang="en-US" sz="5400" dirty="0" smtClean="0">
                <a:latin typeface="+mj-lt"/>
              </a:rPr>
              <a:t>FIGHT</a:t>
            </a:r>
            <a:endParaRPr lang="en-US" sz="5400" dirty="0" smtClean="0">
              <a:solidFill>
                <a:srgbClr val="10167F"/>
              </a:solidFill>
              <a:latin typeface="+mj-lt"/>
            </a:endParaRPr>
          </a:p>
          <a:p>
            <a:pPr lvl="0" eaLnBrk="1" hangingPunct="1">
              <a:spcBef>
                <a:spcPct val="0"/>
              </a:spcBef>
            </a:pPr>
            <a:r>
              <a:rPr lang="en-US" sz="2000" dirty="0" smtClean="0">
                <a:solidFill>
                  <a:srgbClr val="10167F"/>
                </a:solidFill>
                <a:latin typeface="TradeGothic Bold" pitchFamily="34" charset="0"/>
              </a:rPr>
              <a:t>United </a:t>
            </a:r>
            <a:r>
              <a:rPr lang="en-US" sz="2000" dirty="0">
                <a:solidFill>
                  <a:srgbClr val="10167F"/>
                </a:solidFill>
                <a:latin typeface="TradeGothic Bold" pitchFamily="34" charset="0"/>
              </a:rPr>
              <a:t>Way of </a:t>
            </a:r>
            <a:r>
              <a:rPr lang="en-US" sz="2000" dirty="0" smtClean="0">
                <a:solidFill>
                  <a:srgbClr val="10167F"/>
                </a:solidFill>
                <a:latin typeface="TradeGothic Bold" pitchFamily="34" charset="0"/>
              </a:rPr>
              <a:t>Central Iowa</a:t>
            </a:r>
            <a:endParaRPr lang="en-US" sz="2000" dirty="0">
              <a:solidFill>
                <a:srgbClr val="10167F"/>
              </a:solidFill>
              <a:latin typeface="TradeGoth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LEAD THE WAY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4638" y="756491"/>
            <a:ext cx="8594725" cy="4171856"/>
          </a:xfrm>
        </p:spPr>
        <p:txBody>
          <a:bodyPr/>
          <a:lstStyle/>
          <a:p>
            <a:r>
              <a:rPr lang="en-US" dirty="0" smtClean="0"/>
              <a:t>You can be among central Iowa’s most generous donors by giving $1,000 or more annually. </a:t>
            </a:r>
          </a:p>
          <a:p>
            <a:endParaRPr lang="en-US" dirty="0"/>
          </a:p>
          <a:p>
            <a:r>
              <a:rPr lang="en-US" sz="2000" dirty="0" smtClean="0"/>
              <a:t>If you can’t afford a leadership-level gift, you can still direct your dollars to invest in early childhood education or supportive middle school and high school programs.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endParaRPr lang="en-US" sz="1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13" y="3795190"/>
            <a:ext cx="1825322" cy="1873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3795190"/>
            <a:ext cx="1866827" cy="1873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61" y="3795190"/>
            <a:ext cx="1903910" cy="187304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191910"/>
              </p:ext>
            </p:extLst>
          </p:nvPr>
        </p:nvGraphicFramePr>
        <p:xfrm>
          <a:off x="480824" y="2178796"/>
          <a:ext cx="3453589" cy="344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3" imgW="3809520" imgH="3796560" progId="Photoshop.Image.16">
                  <p:embed/>
                </p:oleObj>
              </mc:Choice>
              <mc:Fallback>
                <p:oleObj name="Image" r:id="rId3" imgW="3809520" imgH="37965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824" y="2178796"/>
                        <a:ext cx="3453589" cy="3442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44" y="447669"/>
            <a:ext cx="4321912" cy="1147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388" y="672100"/>
            <a:ext cx="186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E9600"/>
                </a:solidFill>
                <a:latin typeface="TradeGothic" pitchFamily="34" charset="0"/>
              </a:rPr>
              <a:t>It’s a </a:t>
            </a:r>
            <a:endParaRPr lang="en-US" sz="5400" dirty="0">
              <a:solidFill>
                <a:srgbClr val="FE9600"/>
              </a:solidFill>
              <a:latin typeface="Trade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0071" y="672100"/>
            <a:ext cx="186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E9600"/>
                </a:solidFill>
                <a:latin typeface="TradeGothic" pitchFamily="34" charset="0"/>
              </a:rPr>
              <a:t>time</a:t>
            </a:r>
            <a:endParaRPr lang="en-US" sz="5400" dirty="0">
              <a:solidFill>
                <a:srgbClr val="FE9600"/>
              </a:solidFill>
              <a:latin typeface="Trade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9830" y="2178796"/>
            <a:ext cx="4303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0167F"/>
                </a:solidFill>
              </a:rPr>
              <a:t>United Way LINC delivers unique events that elevate </a:t>
            </a:r>
            <a:r>
              <a:rPr lang="en-US" dirty="0" smtClean="0">
                <a:solidFill>
                  <a:srgbClr val="10167F"/>
                </a:solidFill>
              </a:rPr>
              <a:t>the community</a:t>
            </a:r>
            <a:r>
              <a:rPr lang="en-US" dirty="0">
                <a:solidFill>
                  <a:srgbClr val="10167F"/>
                </a:solidFill>
              </a:rPr>
              <a:t>, connections and social </a:t>
            </a:r>
            <a:r>
              <a:rPr lang="en-US" dirty="0" smtClean="0">
                <a:solidFill>
                  <a:srgbClr val="10167F"/>
                </a:solidFill>
              </a:rPr>
              <a:t>calendar of individuals under 30. </a:t>
            </a:r>
          </a:p>
          <a:p>
            <a:r>
              <a:rPr lang="en-US" dirty="0">
                <a:solidFill>
                  <a:srgbClr val="10167F"/>
                </a:solidFill>
              </a:rPr>
              <a:t/>
            </a:r>
            <a:br>
              <a:rPr lang="en-US" dirty="0">
                <a:solidFill>
                  <a:srgbClr val="10167F"/>
                </a:solidFill>
              </a:rPr>
            </a:br>
            <a:r>
              <a:rPr lang="en-US" dirty="0">
                <a:solidFill>
                  <a:srgbClr val="10167F"/>
                </a:solidFill>
              </a:rPr>
              <a:t>J</a:t>
            </a:r>
            <a:r>
              <a:rPr lang="en-US" dirty="0" smtClean="0">
                <a:solidFill>
                  <a:srgbClr val="10167F"/>
                </a:solidFill>
              </a:rPr>
              <a:t>oin </a:t>
            </a:r>
            <a:r>
              <a:rPr lang="en-US" dirty="0">
                <a:solidFill>
                  <a:srgbClr val="10167F"/>
                </a:solidFill>
              </a:rPr>
              <a:t>our ranks by making an undesignated gift of $250 or more to United 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283" y="752617"/>
            <a:ext cx="85433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radeGothic" pitchFamily="34" charset="0"/>
              </a:rPr>
              <a:t>United Way LEADS THE FIGHT for the </a:t>
            </a:r>
            <a:r>
              <a:rPr lang="en-US" sz="4000" b="1" dirty="0">
                <a:solidFill>
                  <a:srgbClr val="FE9600"/>
                </a:solidFill>
                <a:latin typeface="TradeGothic" pitchFamily="34" charset="0"/>
              </a:rPr>
              <a:t>health</a:t>
            </a:r>
            <a:r>
              <a:rPr lang="en-US" sz="4000" b="1" dirty="0">
                <a:solidFill>
                  <a:schemeClr val="bg1"/>
                </a:solidFill>
                <a:latin typeface="TradeGothic" pitchFamily="34" charset="0"/>
              </a:rPr>
              <a:t>, </a:t>
            </a:r>
            <a:r>
              <a:rPr lang="en-US" sz="4000" b="1" dirty="0">
                <a:solidFill>
                  <a:srgbClr val="FE9600"/>
                </a:solidFill>
                <a:latin typeface="TradeGothic" pitchFamily="34" charset="0"/>
              </a:rPr>
              <a:t>education</a:t>
            </a:r>
            <a:r>
              <a:rPr lang="en-US" sz="4000" b="1" dirty="0">
                <a:solidFill>
                  <a:schemeClr val="bg1"/>
                </a:solidFill>
                <a:latin typeface="TradeGothic" pitchFamily="34" charset="0"/>
              </a:rPr>
              <a:t> and </a:t>
            </a:r>
            <a:r>
              <a:rPr lang="en-US" sz="4000" b="1" dirty="0">
                <a:solidFill>
                  <a:srgbClr val="FE9600"/>
                </a:solidFill>
                <a:latin typeface="TradeGothic" pitchFamily="34" charset="0"/>
              </a:rPr>
              <a:t>financial stability</a:t>
            </a:r>
            <a:r>
              <a:rPr lang="en-US" sz="4000" b="1" dirty="0">
                <a:solidFill>
                  <a:schemeClr val="bg1"/>
                </a:solidFill>
                <a:latin typeface="TradeGothic" pitchFamily="34" charset="0"/>
              </a:rPr>
              <a:t> of all central Iowans.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19" y="3659646"/>
            <a:ext cx="3984691" cy="24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283" y="752617"/>
            <a:ext cx="8543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E9600"/>
                </a:solidFill>
                <a:latin typeface="TradeGothic" pitchFamily="34" charset="0"/>
              </a:rPr>
              <a:t>United Way of Central Iowa is celebrating its 100</a:t>
            </a:r>
            <a:r>
              <a:rPr lang="en-US" sz="4000" b="1" baseline="30000" dirty="0">
                <a:solidFill>
                  <a:srgbClr val="FE9600"/>
                </a:solidFill>
                <a:latin typeface="TradeGothic" pitchFamily="34" charset="0"/>
              </a:rPr>
              <a:t>th</a:t>
            </a:r>
            <a:r>
              <a:rPr lang="en-US" sz="4000" b="1" dirty="0">
                <a:solidFill>
                  <a:srgbClr val="FE9600"/>
                </a:solidFill>
                <a:latin typeface="TradeGothic" pitchFamily="34" charset="0"/>
              </a:rPr>
              <a:t> year in 2016.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92" y="4666920"/>
            <a:ext cx="2906746" cy="17868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0588" y="2312894"/>
            <a:ext cx="6750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common thread year after year: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If </a:t>
            </a:r>
            <a:r>
              <a:rPr lang="en-US" sz="2800" dirty="0">
                <a:solidFill>
                  <a:schemeClr val="bg1"/>
                </a:solidFill>
              </a:rPr>
              <a:t>people are unhealthy, in poverty or failing in school, </a:t>
            </a:r>
            <a:r>
              <a:rPr lang="en-US" sz="2800" dirty="0" smtClean="0">
                <a:solidFill>
                  <a:srgbClr val="FE9600"/>
                </a:solidFill>
              </a:rPr>
              <a:t>THE </a:t>
            </a:r>
            <a:r>
              <a:rPr lang="en-US" sz="2800" dirty="0">
                <a:solidFill>
                  <a:srgbClr val="FE9600"/>
                </a:solidFill>
              </a:rPr>
              <a:t>STATUS QUO IS NEVER GOOD ENOUGH.</a:t>
            </a:r>
          </a:p>
        </p:txBody>
      </p:sp>
    </p:spTree>
    <p:extLst>
      <p:ext uri="{BB962C8B-B14F-4D97-AF65-F5344CB8AC3E}">
        <p14:creationId xmlns:p14="http://schemas.microsoft.com/office/powerpoint/2010/main" val="169113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74638" y="274638"/>
            <a:ext cx="8594725" cy="1143000"/>
          </a:xfrm>
        </p:spPr>
        <p:txBody>
          <a:bodyPr/>
          <a:lstStyle/>
          <a:p>
            <a:r>
              <a:rPr lang="en-US" dirty="0" smtClean="0"/>
              <a:t>What does United Way do?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74638" y="1604963"/>
            <a:ext cx="4297362" cy="4379912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2" y="1161255"/>
            <a:ext cx="7540735" cy="4524441"/>
          </a:xfrm>
        </p:spPr>
      </p:pic>
      <p:sp>
        <p:nvSpPr>
          <p:cNvPr id="21509" name="Footer Placeholder 4"/>
          <p:cNvSpPr>
            <a:spLocks noGrp="1"/>
          </p:cNvSpPr>
          <p:nvPr>
            <p:ph type="ftr" sz="quarter" idx="17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DB067372-F55C-46B6-9653-238B35905447}" type="datetime4">
              <a:rPr lang="en-US" sz="1000" smtClean="0"/>
              <a:pPr eaLnBrk="1" hangingPunct="1"/>
              <a:t>August 19, 2016</a:t>
            </a:fld>
            <a:endParaRPr lang="en-US" sz="1000" dirty="0" smtClean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8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eaLnBrk="1" hangingPunct="1"/>
            <a:fld id="{BED580B5-97B4-4BD0-AB72-57BA842EE076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527503" y="1479449"/>
            <a:ext cx="4016189" cy="235575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0167F"/>
                </a:solidFill>
              </a:rPr>
              <a:t>EDUCATION </a:t>
            </a:r>
            <a:r>
              <a:rPr lang="en-US" dirty="0">
                <a:solidFill>
                  <a:srgbClr val="10167F"/>
                </a:solidFill>
              </a:rPr>
              <a:t>GOAL for 2020:</a:t>
            </a:r>
            <a:br>
              <a:rPr lang="en-US" dirty="0">
                <a:solidFill>
                  <a:srgbClr val="10167F"/>
                </a:solidFill>
              </a:rPr>
            </a:br>
            <a:r>
              <a:rPr lang="en-US" dirty="0">
                <a:solidFill>
                  <a:srgbClr val="10167F"/>
                </a:solidFill>
              </a:rPr>
              <a:t/>
            </a:r>
            <a:br>
              <a:rPr lang="en-US" dirty="0">
                <a:solidFill>
                  <a:srgbClr val="10167F"/>
                </a:solidFill>
              </a:rPr>
            </a:br>
            <a:r>
              <a:rPr lang="en-US" dirty="0">
                <a:solidFill>
                  <a:srgbClr val="10167F"/>
                </a:solidFill>
              </a:rPr>
              <a:t>Increase the percentage of central Iowa students who graduate from high school to 95 percent</a:t>
            </a:r>
            <a:endParaRPr lang="en-US" dirty="0" smtClean="0">
              <a:solidFill>
                <a:srgbClr val="10167F"/>
              </a:solidFill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271463" y="6080125"/>
            <a:ext cx="6400800" cy="457200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2000" dirty="0" smtClean="0">
                <a:solidFill>
                  <a:srgbClr val="10167F"/>
                </a:solidFill>
                <a:latin typeface="TradeGothic Bold" pitchFamily="34" charset="0"/>
              </a:rPr>
              <a:t>United </a:t>
            </a:r>
            <a:r>
              <a:rPr lang="en-US" sz="2000" dirty="0">
                <a:solidFill>
                  <a:srgbClr val="10167F"/>
                </a:solidFill>
                <a:latin typeface="TradeGothic Bold" pitchFamily="34" charset="0"/>
              </a:rPr>
              <a:t>Way of Central Iowa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45" y="1379993"/>
            <a:ext cx="4047807" cy="25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353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70933"/>
            <a:ext cx="3351007" cy="480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E230A"/>
                </a:solidFill>
              </a:rPr>
              <a:t>INCOME GOAL for 2020: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Increase the percentage of central Iowans who are financially self-sufficient to</a:t>
            </a:r>
            <a:br>
              <a:rPr lang="en-US" dirty="0"/>
            </a:br>
            <a:r>
              <a:rPr lang="en-US" dirty="0"/>
              <a:t>75 percent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88" y="1396225"/>
            <a:ext cx="3923100" cy="25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79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49276" y="271463"/>
            <a:ext cx="3448984" cy="480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E9600"/>
                </a:solidFill>
              </a:rPr>
              <a:t>HEALTH GOAL for 2020: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Increase central Iowa’s Gallup-</a:t>
            </a:r>
            <a:r>
              <a:rPr lang="en-US" dirty="0" err="1"/>
              <a:t>Healthways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Well-Being </a:t>
            </a:r>
            <a:r>
              <a:rPr lang="en-US" dirty="0"/>
              <a:t>Index to 64.5</a:t>
            </a:r>
            <a:endParaRPr lang="en-US" dirty="0" smtClean="0">
              <a:solidFill>
                <a:srgbClr val="FE9600"/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71463" y="5251010"/>
            <a:ext cx="6400800" cy="1286315"/>
          </a:xfrm>
        </p:spPr>
        <p:txBody>
          <a:bodyPr/>
          <a:lstStyle/>
          <a:p>
            <a:pPr lvl="0" eaLnBrk="1" hangingPunct="1">
              <a:spcBef>
                <a:spcPct val="0"/>
              </a:spcBef>
            </a:pPr>
            <a:r>
              <a:rPr lang="en-US" sz="2000" dirty="0" smtClean="0">
                <a:solidFill>
                  <a:srgbClr val="10167F"/>
                </a:solidFill>
                <a:latin typeface="TradeGothic Bold" pitchFamily="34" charset="0"/>
              </a:rPr>
              <a:t>United </a:t>
            </a:r>
            <a:r>
              <a:rPr lang="en-US" sz="2000" dirty="0">
                <a:solidFill>
                  <a:srgbClr val="10167F"/>
                </a:solidFill>
                <a:latin typeface="TradeGothic Bold" pitchFamily="34" charset="0"/>
              </a:rPr>
              <a:t>Way of </a:t>
            </a:r>
            <a:r>
              <a:rPr lang="en-US" sz="2000" dirty="0" smtClean="0">
                <a:solidFill>
                  <a:srgbClr val="10167F"/>
                </a:solidFill>
                <a:latin typeface="TradeGothic Bold" pitchFamily="34" charset="0"/>
              </a:rPr>
              <a:t>Central Iowa</a:t>
            </a:r>
            <a:endParaRPr lang="en-US" sz="2000" dirty="0">
              <a:solidFill>
                <a:srgbClr val="10167F"/>
              </a:solidFill>
              <a:latin typeface="TradeGothic 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32" y="1365082"/>
            <a:ext cx="3931708" cy="26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3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17" y="196787"/>
            <a:ext cx="5849166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96" y="236285"/>
            <a:ext cx="5792008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nited Way&amp;#x0D;&amp;#x0A;PowerPoint Presentation Template&amp;quot;&quot;/&gt;&lt;property id=&quot;20307&quot; value=&quot;325&quot;/&gt;&lt;/object&gt;&lt;object type=&quot;3&quot; unique_id=&quot;10005&quot;&gt;&lt;property id=&quot;20148&quot; value=&quot;5&quot;/&gt;&lt;property id=&quot;20300&quot; value=&quot;Slide 2 - &amp;quot;United Way&amp;#x0D;&amp;#x0A;PowerPoint Presentation Template&amp;quot;&quot;/&gt;&lt;property id=&quot;20307&quot; value=&quot;326&quot;/&gt;&lt;/object&gt;&lt;object type=&quot;3&quot; unique_id=&quot;10006&quot;&gt;&lt;property id=&quot;20148&quot; value=&quot;5&quot;/&gt;&lt;property id=&quot;20300&quot; value=&quot;Slide 3 - &amp;quot;United Way&amp;#x0D;&amp;#x0A;PowerPoint Presentation Template&amp;quot;&quot;/&gt;&lt;property id=&quot;20307&quot; value=&quot;328&quot;/&gt;&lt;/object&gt;&lt;object type=&quot;3&quot; unique_id=&quot;10007&quot;&gt;&lt;property id=&quot;20148&quot; value=&quot;5&quot;/&gt;&lt;property id=&quot;20300&quot; value=&quot;Slide 4 - &amp;quot;Goals for the common good&amp;quot;&quot;/&gt;&lt;property id=&quot;20307&quot; value=&quot;331&quot;/&gt;&lt;/object&gt;&lt;object type=&quot;3&quot; unique_id=&quot;10008&quot;&gt;&lt;property id=&quot;20148&quot; value=&quot;5&quot;/&gt;&lt;property id=&quot;20300&quot; value=&quot;Slide 5 - &amp;quot;United Way&amp;#x0D;&amp;#x0A;PowerPoint Presentation Template&amp;#x0D;&amp;#x0A;&amp;quot;&quot;/&gt;&lt;property id=&quot;20307&quot; value=&quot;332&quot;/&gt;&lt;/object&gt;&lt;object type=&quot;3&quot; unique_id=&quot;10009&quot;&gt;&lt;property id=&quot;20148&quot; value=&quot;5&quot;/&gt;&lt;property id=&quot;20300&quot; value=&quot;Slide 6 - &amp;quot;Agenda&amp;quot;&quot;/&gt;&lt;property id=&quot;20307&quot; value=&quot;314&quot;/&gt;&lt;/object&gt;&lt;object type=&quot;3&quot; unique_id=&quot;10010&quot;&gt;&lt;property id=&quot;20148&quot; value=&quot;5&quot;/&gt;&lt;property id=&quot;20300&quot; value=&quot;Slide 7 - &amp;quot;General content slides&amp;quot;&quot;/&gt;&lt;property id=&quot;20307&quot; value=&quot;316&quot;/&gt;&lt;/object&gt;&lt;object type=&quot;3&quot; unique_id=&quot;10011&quot;&gt;&lt;property id=&quot;20148&quot; value=&quot;5&quot;/&gt;&lt;property id=&quot;20300&quot; value=&quot;Slide 8 - &amp;quot;Agenda slide&amp;quot;&quot;/&gt;&lt;property id=&quot;20307&quot; value=&quot;335&quot;/&gt;&lt;/object&gt;&lt;object type=&quot;3&quot; unique_id=&quot;10012&quot;&gt;&lt;property id=&quot;20148&quot; value=&quot;5&quot;/&gt;&lt;property id=&quot;20300&quot; value=&quot;Slide 9 - &amp;quot;Statements and quotes&amp;quot;&quot;/&gt;&lt;property id=&quot;20307&quot; value=&quot;333&quot;/&gt;&lt;/object&gt;&lt;object type=&quot;3&quot; unique_id=&quot;10013&quot;&gt;&lt;property id=&quot;20148&quot; value=&quot;5&quot;/&gt;&lt;property id=&quot;20300&quot; value=&quot;Slide 10 - &amp;quot;Statements and quotes&amp;quot;&quot;/&gt;&lt;property id=&quot;20307&quot; value=&quot;334&quot;/&gt;&lt;/object&gt;&lt;object type=&quot;3&quot; unique_id=&quot;10014&quot;&gt;&lt;property id=&quot;20148&quot; value=&quot;5&quot;/&gt;&lt;property id=&quot;20300&quot; value=&quot;Slide 11 - &amp;quot;Agenda slide&amp;quot;&quot;/&gt;&lt;property id=&quot;20307&quot; value=&quot;320&quot;/&gt;&lt;/object&gt;&lt;object type=&quot;3&quot; unique_id=&quot;10015&quot;&gt;&lt;property id=&quot;20148&quot; value=&quot;5&quot;/&gt;&lt;property id=&quot;20300&quot; value=&quot;Slide 12 - &amp;quot;Columns&amp;quot;&quot;/&gt;&lt;property id=&quot;20307&quot; value=&quot;319&quot;/&gt;&lt;/object&gt;&lt;object type=&quot;3&quot; unique_id=&quot;10016&quot;&gt;&lt;property id=&quot;20148&quot; value=&quot;5&quot;/&gt;&lt;property id=&quot;20300&quot; value=&quot;Slide 13 - &amp;quot;Columns&amp;quot;&quot;/&gt;&lt;property id=&quot;20307&quot; value=&quot;337&quot;/&gt;&lt;/object&gt;&lt;object type=&quot;3&quot; unique_id=&quot;10017&quot;&gt;&lt;property id=&quot;20148&quot; value=&quot;5&quot;/&gt;&lt;property id=&quot;20300&quot; value=&quot;Slide 14 - &amp;quot;Agenda slide&amp;quot;&quot;/&gt;&lt;property id=&quot;20307&quot; value=&quot;336&quot;/&gt;&lt;/object&gt;&lt;object type=&quot;3&quot; unique_id=&quot;10018&quot;&gt;&lt;property id=&quot;20148&quot; value=&quot;5&quot;/&gt;&lt;property id=&quot;20300&quot; value=&quot;Slide 15 - &amp;quot;Tables, charts and graphics&amp;quot;&quot;/&gt;&lt;property id=&quot;20307&quot; value=&quot;312&quot;/&gt;&lt;/object&gt;&lt;object type=&quot;3&quot; unique_id=&quot;10019&quot;&gt;&lt;property id=&quot;20148&quot; value=&quot;5&quot;/&gt;&lt;property id=&quot;20300&quot; value=&quot;Slide 16 - &amp;quot;Table example&amp;quot;&quot;/&gt;&lt;property id=&quot;20307&quot; value=&quot;322&quot;/&gt;&lt;/object&gt;&lt;object type=&quot;3&quot; unique_id=&quot;10020&quot;&gt;&lt;property id=&quot;20148&quot; value=&quot;5&quot;/&gt;&lt;property id=&quot;20300&quot; value=&quot;Slide 17 - &amp;quot;Chart example – this example shows a heading over two lines&amp;quot;&quot;/&gt;&lt;property id=&quot;20307&quot; value=&quot;324&quot;/&gt;&lt;/object&gt;&lt;object type=&quot;3&quot; unique_id=&quot;10021&quot;&gt;&lt;property id=&quot;20148&quot; value=&quot;5&quot;/&gt;&lt;property id=&quot;20300&quot; value=&quot;Slide 18 - &amp;quot;Graphic example&amp;quot;&quot;/&gt;&lt;property id=&quot;20307&quot; value=&quot;323&quot;/&gt;&lt;/object&gt;&lt;object type=&quot;3&quot; unique_id=&quot;10022&quot;&gt;&lt;property id=&quot;20148&quot; value=&quot;5&quot;/&gt;&lt;property id=&quot;20300&quot; value=&quot;Slide 19 - &amp;quot;Thank you&amp;quot;&quot;/&gt;&lt;property id=&quot;20307&quot; value=&quot;306&quot;/&gt;&lt;/object&gt;&lt;object type=&quot;3&quot; unique_id=&quot;10023&quot;&gt;&lt;property id=&quot;20148&quot; value=&quot;5&quot;/&gt;&lt;property id=&quot;20300&quot; value=&quot;Slide 20 - &amp;quot;Agenda&amp;quot;&quot;/&gt;&lt;property id=&quot;20307&quot; value=&quot;338&quot;/&gt;&lt;/object&gt;&lt;object type=&quot;3&quot; unique_id=&quot;10024&quot;&gt;&lt;property id=&quot;20148&quot; value=&quot;5&quot;/&gt;&lt;property id=&quot;20300&quot; value=&quot;Slide 21 - &amp;quot;General content slides&amp;quot;&quot;/&gt;&lt;property id=&quot;20307&quot; value=&quot;339&quot;/&gt;&lt;/object&gt;&lt;object type=&quot;3&quot; unique_id=&quot;10025&quot;&gt;&lt;property id=&quot;20148&quot; value=&quot;5&quot;/&gt;&lt;property id=&quot;20300&quot; value=&quot;Slide 22 - &amp;quot;Agenda slide&amp;quot;&quot;/&gt;&lt;property id=&quot;20307&quot; value=&quot;340&quot;/&gt;&lt;/object&gt;&lt;object type=&quot;3&quot; unique_id=&quot;10026&quot;&gt;&lt;property id=&quot;20148&quot; value=&quot;5&quot;/&gt;&lt;property id=&quot;20300&quot; value=&quot;Slide 23 - &amp;quot;Statements and quotes&amp;quot;&quot;/&gt;&lt;property id=&quot;20307&quot; value=&quot;341&quot;/&gt;&lt;/object&gt;&lt;object type=&quot;3&quot; unique_id=&quot;10027&quot;&gt;&lt;property id=&quot;20148&quot; value=&quot;5&quot;/&gt;&lt;property id=&quot;20300&quot; value=&quot;Slide 24 - &amp;quot;Statements and quotes&amp;quot;&quot;/&gt;&lt;property id=&quot;20307&quot; value=&quot;342&quot;/&gt;&lt;/object&gt;&lt;object type=&quot;3&quot; unique_id=&quot;10028&quot;&gt;&lt;property id=&quot;20148&quot; value=&quot;5&quot;/&gt;&lt;property id=&quot;20300&quot; value=&quot;Slide 25 - &amp;quot;Agenda slide&amp;quot;&quot;/&gt;&lt;property id=&quot;20307&quot; value=&quot;343&quot;/&gt;&lt;/object&gt;&lt;object type=&quot;3&quot; unique_id=&quot;10029&quot;&gt;&lt;property id=&quot;20148&quot; value=&quot;5&quot;/&gt;&lt;property id=&quot;20300&quot; value=&quot;Slide 26 - &amp;quot;Columns&amp;quot;&quot;/&gt;&lt;property id=&quot;20307&quot; value=&quot;344&quot;/&gt;&lt;/object&gt;&lt;object type=&quot;3&quot; unique_id=&quot;10030&quot;&gt;&lt;property id=&quot;20148&quot; value=&quot;5&quot;/&gt;&lt;property id=&quot;20300&quot; value=&quot;Slide 27 - &amp;quot;Columns&amp;quot;&quot;/&gt;&lt;property id=&quot;20307&quot; value=&quot;345&quot;/&gt;&lt;/object&gt;&lt;object type=&quot;3&quot; unique_id=&quot;10031&quot;&gt;&lt;property id=&quot;20148&quot; value=&quot;5&quot;/&gt;&lt;property id=&quot;20300&quot; value=&quot;Slide 28 - &amp;quot;Agenda slide&amp;quot;&quot;/&gt;&lt;property id=&quot;20307&quot; value=&quot;346&quot;/&gt;&lt;/object&gt;&lt;object type=&quot;3&quot; unique_id=&quot;10032&quot;&gt;&lt;property id=&quot;20148&quot; value=&quot;5&quot;/&gt;&lt;property id=&quot;20300&quot; value=&quot;Slide 29 - &amp;quot;Tables, charts and graphics&amp;quot;&quot;/&gt;&lt;property id=&quot;20307&quot; value=&quot;347&quot;/&gt;&lt;/object&gt;&lt;object type=&quot;3&quot; unique_id=&quot;10033&quot;&gt;&lt;property id=&quot;20148&quot; value=&quot;5&quot;/&gt;&lt;property id=&quot;20300&quot; value=&quot;Slide 30 - &amp;quot;Table example&amp;quot;&quot;/&gt;&lt;property id=&quot;20307&quot; value=&quot;348&quot;/&gt;&lt;/object&gt;&lt;object type=&quot;3&quot; unique_id=&quot;10034&quot;&gt;&lt;property id=&quot;20148&quot; value=&quot;5&quot;/&gt;&lt;property id=&quot;20300&quot; value=&quot;Slide 31 - &amp;quot;Chart example – this example shows a heading over two lines&amp;quot;&quot;/&gt;&lt;property id=&quot;20307&quot; value=&quot;349&quot;/&gt;&lt;/object&gt;&lt;object type=&quot;3&quot; unique_id=&quot;10035&quot;&gt;&lt;property id=&quot;20148&quot; value=&quot;5&quot;/&gt;&lt;property id=&quot;20300&quot; value=&quot;Slide 32 - &amp;quot;Graphic example&amp;quot;&quot;/&gt;&lt;property id=&quot;20307&quot; value=&quot;35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 Point Template Beige Background">
  <a:themeElements>
    <a:clrScheme name="Custom 25">
      <a:dk1>
        <a:srgbClr val="10167F"/>
      </a:dk1>
      <a:lt1>
        <a:srgbClr val="FFFFFF"/>
      </a:lt1>
      <a:dk2>
        <a:srgbClr val="000000"/>
      </a:dk2>
      <a:lt2>
        <a:srgbClr val="E6D7AA"/>
      </a:lt2>
      <a:accent1>
        <a:srgbClr val="10167F"/>
      </a:accent1>
      <a:accent2>
        <a:srgbClr val="7C81B8"/>
      </a:accent2>
      <a:accent3>
        <a:srgbClr val="FF9600"/>
      </a:accent3>
      <a:accent4>
        <a:srgbClr val="F51E14"/>
      </a:accent4>
      <a:accent5>
        <a:srgbClr val="B4141E"/>
      </a:accent5>
      <a:accent6>
        <a:srgbClr val="00005A"/>
      </a:accent6>
      <a:hlink>
        <a:srgbClr val="10167F"/>
      </a:hlink>
      <a:folHlink>
        <a:srgbClr val="969696"/>
      </a:folHlink>
    </a:clrScheme>
    <a:fontScheme name="PowerPoint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 Beige Background</Template>
  <TotalTime>570</TotalTime>
  <Words>260</Words>
  <Application>Microsoft Office PowerPoint</Application>
  <PresentationFormat>On-screen Show (4:3)</PresentationFormat>
  <Paragraphs>36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Times New Roman</vt:lpstr>
      <vt:lpstr>TradeGothic</vt:lpstr>
      <vt:lpstr>TradeGothic Bold</vt:lpstr>
      <vt:lpstr>ヒラギノ角ゴ Pro W3</vt:lpstr>
      <vt:lpstr>Power Point Template Beige Background</vt:lpstr>
      <vt:lpstr>Custom Design</vt:lpstr>
      <vt:lpstr>Image</vt:lpstr>
      <vt:lpstr>JOIN THE FIGHT </vt:lpstr>
      <vt:lpstr>PowerPoint Presentation</vt:lpstr>
      <vt:lpstr>PowerPoint Presentation</vt:lpstr>
      <vt:lpstr>What does United Way do?</vt:lpstr>
      <vt:lpstr>EDUCATION GOAL for 2020:  Increase the percentage of central Iowa students who graduate from high school to 95 percent</vt:lpstr>
      <vt:lpstr>INCOME GOAL for 2020:  Increase the percentage of central Iowans who are financially self-sufficient to 75 percent</vt:lpstr>
      <vt:lpstr>HEALTH GOAL for 2020:  Increase central Iowa’s Gallup-Healthways  Well-Being Index to 64.5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[COMPANY NAME]: [CAMPAIGN GOAL]</vt:lpstr>
      <vt:lpstr>LEAD THE WAY</vt:lpstr>
      <vt:lpstr>PowerPoint Presentation</vt:lpstr>
    </vt:vector>
  </TitlesOfParts>
  <Company>United Way of Central Iowa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for the common good</dc:title>
  <dc:creator>Don Honnold</dc:creator>
  <cp:lastModifiedBy>Rachel Vogel Quinn</cp:lastModifiedBy>
  <cp:revision>34</cp:revision>
  <cp:lastPrinted>2012-03-20T13:56:20Z</cp:lastPrinted>
  <dcterms:created xsi:type="dcterms:W3CDTF">2015-06-11T16:02:35Z</dcterms:created>
  <dcterms:modified xsi:type="dcterms:W3CDTF">2016-08-19T17:25:46Z</dcterms:modified>
</cp:coreProperties>
</file>