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Lst>
  <p:notesMasterIdLst>
    <p:notesMasterId r:id="rId26"/>
  </p:notesMasterIdLst>
  <p:handoutMasterIdLst>
    <p:handoutMasterId r:id="rId27"/>
  </p:handoutMasterIdLst>
  <p:sldIdLst>
    <p:sldId id="287" r:id="rId3"/>
    <p:sldId id="288" r:id="rId4"/>
    <p:sldId id="259" r:id="rId5"/>
    <p:sldId id="262" r:id="rId6"/>
    <p:sldId id="263" r:id="rId7"/>
    <p:sldId id="264" r:id="rId8"/>
    <p:sldId id="265" r:id="rId9"/>
    <p:sldId id="266" r:id="rId10"/>
    <p:sldId id="267" r:id="rId11"/>
    <p:sldId id="268" r:id="rId12"/>
    <p:sldId id="269" r:id="rId13"/>
    <p:sldId id="270" r:id="rId14"/>
    <p:sldId id="286" r:id="rId15"/>
    <p:sldId id="290" r:id="rId16"/>
    <p:sldId id="274" r:id="rId17"/>
    <p:sldId id="275" r:id="rId18"/>
    <p:sldId id="279" r:id="rId19"/>
    <p:sldId id="284" r:id="rId20"/>
    <p:sldId id="283" r:id="rId21"/>
    <p:sldId id="282" r:id="rId22"/>
    <p:sldId id="280" r:id="rId23"/>
    <p:sldId id="281" r:id="rId24"/>
    <p:sldId id="289" r:id="rId2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2727"/>
    <a:srgbClr val="00293D"/>
    <a:srgbClr val="505150"/>
    <a:srgbClr val="69C9F2"/>
    <a:srgbClr val="154A67"/>
    <a:srgbClr val="161A1D"/>
    <a:srgbClr val="0083C3"/>
    <a:srgbClr val="66FFFF"/>
    <a:srgbClr val="1E2428"/>
    <a:srgbClr val="E1F3F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16" autoAdjust="0"/>
    <p:restoredTop sz="94660"/>
  </p:normalViewPr>
  <p:slideViewPr>
    <p:cSldViewPr snapToObjects="1">
      <p:cViewPr>
        <p:scale>
          <a:sx n="150" d="100"/>
          <a:sy n="150" d="100"/>
        </p:scale>
        <p:origin x="-592" y="-3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6610ED4-AD68-F44E-8B4B-47677C93C6A0}" type="datetimeFigureOut">
              <a:rPr lang="en-US" smtClean="0"/>
              <a:t>7/15/14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1BABE54-F7B7-EB4C-B8DF-FDB65FC81A27}" type="slidenum">
              <a:rPr lang="en-US" smtClean="0"/>
              <a:t>‹#›</a:t>
            </a:fld>
            <a:endParaRPr lang="en-US" dirty="0"/>
          </a:p>
        </p:txBody>
      </p:sp>
    </p:spTree>
    <p:extLst>
      <p:ext uri="{BB962C8B-B14F-4D97-AF65-F5344CB8AC3E}">
        <p14:creationId xmlns:p14="http://schemas.microsoft.com/office/powerpoint/2010/main" val="19356226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350319-0BD7-754C-AD72-6878538A8EDE}" type="datetimeFigureOut">
              <a:rPr lang="en-US" smtClean="0"/>
              <a:t>7/15/14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ABC35A-FA20-3449-9C61-4B819D36B9E7}" type="slidenum">
              <a:rPr lang="en-US" smtClean="0"/>
              <a:t>‹#›</a:t>
            </a:fld>
            <a:endParaRPr lang="en-US" dirty="0"/>
          </a:p>
        </p:txBody>
      </p:sp>
    </p:spTree>
    <p:extLst>
      <p:ext uri="{BB962C8B-B14F-4D97-AF65-F5344CB8AC3E}">
        <p14:creationId xmlns:p14="http://schemas.microsoft.com/office/powerpoint/2010/main" val="262525082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lvl1pPr>
              <a:defRPr b="0" i="0">
                <a:latin typeface="Franklin Gothic Medium"/>
                <a:cs typeface="Franklin Gothic Medium"/>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854FC272-CBF7-E142-A8FC-CE7E253539AE}" type="datetime1">
              <a:rPr lang="en-US" smtClean="0"/>
              <a:t>7/15/14</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r>
              <a:rPr lang="en-US" dirty="0" smtClean="0"/>
              <a:t>XTGlobal</a:t>
            </a:r>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5FB5971F-7251-484D-8B9C-2FE6915556D3}" type="slidenum">
              <a:rPr lang="en-US" smtClean="0"/>
              <a:t>‹#›</a:t>
            </a:fld>
            <a:endParaRPr lang="en-US" dirty="0"/>
          </a:p>
        </p:txBody>
      </p:sp>
    </p:spTree>
    <p:extLst>
      <p:ext uri="{BB962C8B-B14F-4D97-AF65-F5344CB8AC3E}">
        <p14:creationId xmlns:p14="http://schemas.microsoft.com/office/powerpoint/2010/main" val="2521969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9F40602C-21FD-8546-9F68-90D37ECC04F1}" type="datetime1">
              <a:rPr lang="en-US" smtClean="0"/>
              <a:t>7/15/14</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r>
              <a:rPr lang="en-US" dirty="0" smtClean="0"/>
              <a:t>XTGlobal</a:t>
            </a:r>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5FB5971F-7251-484D-8B9C-2FE6915556D3}" type="slidenum">
              <a:rPr lang="en-US" smtClean="0"/>
              <a:t>‹#›</a:t>
            </a:fld>
            <a:endParaRPr lang="en-US" dirty="0"/>
          </a:p>
        </p:txBody>
      </p:sp>
    </p:spTree>
    <p:extLst>
      <p:ext uri="{BB962C8B-B14F-4D97-AF65-F5344CB8AC3E}">
        <p14:creationId xmlns:p14="http://schemas.microsoft.com/office/powerpoint/2010/main" val="2572848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D16C7A24-2572-1244-9E13-78E91D48AA49}" type="datetime1">
              <a:rPr lang="en-US" smtClean="0"/>
              <a:t>7/15/14</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r>
              <a:rPr lang="en-US" dirty="0" smtClean="0"/>
              <a:t>XTGlobal</a:t>
            </a:r>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5FB5971F-7251-484D-8B9C-2FE6915556D3}" type="slidenum">
              <a:rPr lang="en-US" smtClean="0"/>
              <a:t>‹#›</a:t>
            </a:fld>
            <a:endParaRPr lang="en-US" dirty="0"/>
          </a:p>
        </p:txBody>
      </p:sp>
    </p:spTree>
    <p:extLst>
      <p:ext uri="{BB962C8B-B14F-4D97-AF65-F5344CB8AC3E}">
        <p14:creationId xmlns:p14="http://schemas.microsoft.com/office/powerpoint/2010/main" val="20851255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03E026-91CD-654B-9BE0-3086DF5FC661}" type="datetime1">
              <a:rPr lang="en-US" smtClean="0"/>
              <a:t>7/15/14</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r>
              <a:rPr lang="en-US" dirty="0" smtClean="0"/>
              <a:t>XTGlobal</a:t>
            </a:r>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7C220063-B93D-AB42-A21F-2574923948CD}" type="slidenum">
              <a:rPr lang="en-US" smtClean="0"/>
              <a:t>‹#›</a:t>
            </a:fld>
            <a:endParaRPr lang="en-US" dirty="0"/>
          </a:p>
        </p:txBody>
      </p:sp>
    </p:spTree>
    <p:extLst>
      <p:ext uri="{BB962C8B-B14F-4D97-AF65-F5344CB8AC3E}">
        <p14:creationId xmlns:p14="http://schemas.microsoft.com/office/powerpoint/2010/main" val="3248050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468BE6-DEF9-7B4C-9BB5-CE0F1A676992}" type="datetime1">
              <a:rPr lang="en-US" smtClean="0"/>
              <a:t>7/15/14</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r>
              <a:rPr lang="en-US" dirty="0" smtClean="0"/>
              <a:t>XTGlobal</a:t>
            </a:r>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7C220063-B93D-AB42-A21F-2574923948CD}" type="slidenum">
              <a:rPr lang="en-US" smtClean="0"/>
              <a:t>‹#›</a:t>
            </a:fld>
            <a:endParaRPr lang="en-US" dirty="0"/>
          </a:p>
        </p:txBody>
      </p:sp>
    </p:spTree>
    <p:extLst>
      <p:ext uri="{BB962C8B-B14F-4D97-AF65-F5344CB8AC3E}">
        <p14:creationId xmlns:p14="http://schemas.microsoft.com/office/powerpoint/2010/main" val="41602766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54D12B-E8B1-064A-BA63-EB1650E66F16}" type="datetime1">
              <a:rPr lang="en-US" smtClean="0"/>
              <a:t>7/15/14</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r>
              <a:rPr lang="en-US" dirty="0" smtClean="0"/>
              <a:t>XTGlobal</a:t>
            </a:r>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7C220063-B93D-AB42-A21F-2574923948CD}" type="slidenum">
              <a:rPr lang="en-US" smtClean="0"/>
              <a:t>‹#›</a:t>
            </a:fld>
            <a:endParaRPr lang="en-US" dirty="0"/>
          </a:p>
        </p:txBody>
      </p:sp>
    </p:spTree>
    <p:extLst>
      <p:ext uri="{BB962C8B-B14F-4D97-AF65-F5344CB8AC3E}">
        <p14:creationId xmlns:p14="http://schemas.microsoft.com/office/powerpoint/2010/main" val="1944873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8B297B-02DF-AC42-AC55-D57049B6FD4B}" type="datetime1">
              <a:rPr lang="en-US" smtClean="0"/>
              <a:t>7/15/14</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r>
              <a:rPr lang="en-US" dirty="0" smtClean="0"/>
              <a:t>XTGlobal</a:t>
            </a:r>
            <a:endParaRPr lang="en-US"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7C220063-B93D-AB42-A21F-2574923948CD}" type="slidenum">
              <a:rPr lang="en-US" smtClean="0"/>
              <a:t>‹#›</a:t>
            </a:fld>
            <a:endParaRPr lang="en-US" dirty="0"/>
          </a:p>
        </p:txBody>
      </p:sp>
    </p:spTree>
    <p:extLst>
      <p:ext uri="{BB962C8B-B14F-4D97-AF65-F5344CB8AC3E}">
        <p14:creationId xmlns:p14="http://schemas.microsoft.com/office/powerpoint/2010/main" val="2841203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B88576-0C00-9445-B1F7-6224F1DA5955}" type="datetime1">
              <a:rPr lang="en-US" smtClean="0"/>
              <a:t>7/15/14</a:t>
            </a:fld>
            <a:endParaRPr lang="en-US" dirty="0"/>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r>
              <a:rPr lang="en-US" dirty="0" smtClean="0"/>
              <a:t>XTGlobal</a:t>
            </a:r>
            <a:endParaRPr lang="en-US" dirty="0"/>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p>
            <a:fld id="{7C220063-B93D-AB42-A21F-2574923948CD}" type="slidenum">
              <a:rPr lang="en-US" smtClean="0"/>
              <a:t>‹#›</a:t>
            </a:fld>
            <a:endParaRPr lang="en-US" dirty="0"/>
          </a:p>
        </p:txBody>
      </p:sp>
    </p:spTree>
    <p:extLst>
      <p:ext uri="{BB962C8B-B14F-4D97-AF65-F5344CB8AC3E}">
        <p14:creationId xmlns:p14="http://schemas.microsoft.com/office/powerpoint/2010/main" val="2501568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495749-629D-D748-8E1A-5A202E5D5A2B}" type="datetime1">
              <a:rPr lang="en-US" smtClean="0"/>
              <a:t>7/15/14</a:t>
            </a:fld>
            <a:endParaRPr lang="en-US" dirty="0"/>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r>
              <a:rPr lang="en-US" dirty="0" smtClean="0"/>
              <a:t>XTGlobal</a:t>
            </a:r>
            <a:endParaRPr lang="en-US" dirty="0"/>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7C220063-B93D-AB42-A21F-2574923948CD}" type="slidenum">
              <a:rPr lang="en-US" smtClean="0"/>
              <a:t>‹#›</a:t>
            </a:fld>
            <a:endParaRPr lang="en-US" dirty="0"/>
          </a:p>
        </p:txBody>
      </p:sp>
    </p:spTree>
    <p:extLst>
      <p:ext uri="{BB962C8B-B14F-4D97-AF65-F5344CB8AC3E}">
        <p14:creationId xmlns:p14="http://schemas.microsoft.com/office/powerpoint/2010/main" val="24868358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DF0E22-A8A7-314B-844C-BD9C0E98B6B2}" type="datetime1">
              <a:rPr lang="en-US" smtClean="0"/>
              <a:t>7/15/14</a:t>
            </a:fld>
            <a:endParaRPr lang="en-US" dirty="0"/>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r>
              <a:rPr lang="en-US" dirty="0" smtClean="0"/>
              <a:t>XTGlobal</a:t>
            </a:r>
            <a:endParaRPr lang="en-US" dirty="0"/>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7C220063-B93D-AB42-A21F-2574923948CD}" type="slidenum">
              <a:rPr lang="en-US" smtClean="0"/>
              <a:t>‹#›</a:t>
            </a:fld>
            <a:endParaRPr lang="en-US" dirty="0"/>
          </a:p>
        </p:txBody>
      </p:sp>
    </p:spTree>
    <p:extLst>
      <p:ext uri="{BB962C8B-B14F-4D97-AF65-F5344CB8AC3E}">
        <p14:creationId xmlns:p14="http://schemas.microsoft.com/office/powerpoint/2010/main" val="8819534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648A91-98B7-FB43-960E-395260452564}" type="datetime1">
              <a:rPr lang="en-US" smtClean="0"/>
              <a:t>7/15/14</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r>
              <a:rPr lang="en-US" dirty="0" smtClean="0"/>
              <a:t>XTGlobal</a:t>
            </a:r>
            <a:endParaRPr lang="en-US"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7C220063-B93D-AB42-A21F-2574923948CD}" type="slidenum">
              <a:rPr lang="en-US" smtClean="0"/>
              <a:t>‹#›</a:t>
            </a:fld>
            <a:endParaRPr lang="en-US" dirty="0"/>
          </a:p>
        </p:txBody>
      </p:sp>
    </p:spTree>
    <p:extLst>
      <p:ext uri="{BB962C8B-B14F-4D97-AF65-F5344CB8AC3E}">
        <p14:creationId xmlns:p14="http://schemas.microsoft.com/office/powerpoint/2010/main" val="371546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atin typeface="Franklin Gothic Medium"/>
                <a:cs typeface="Franklin Gothic Medium"/>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1E5D0A8C-4573-6F43-8DC1-14F10555A85B}" type="datetime1">
              <a:rPr lang="en-US" smtClean="0"/>
              <a:t>7/15/14</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r>
              <a:rPr lang="en-US" dirty="0" smtClean="0"/>
              <a:t>XTGlobal</a:t>
            </a:r>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5FB5971F-7251-484D-8B9C-2FE6915556D3}" type="slidenum">
              <a:rPr lang="en-US" smtClean="0"/>
              <a:t>‹#›</a:t>
            </a:fld>
            <a:endParaRPr lang="en-US" dirty="0"/>
          </a:p>
        </p:txBody>
      </p:sp>
    </p:spTree>
    <p:extLst>
      <p:ext uri="{BB962C8B-B14F-4D97-AF65-F5344CB8AC3E}">
        <p14:creationId xmlns:p14="http://schemas.microsoft.com/office/powerpoint/2010/main" val="41368568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7F63FC-BCA7-4F44-BDE9-747481A2A384}" type="datetime1">
              <a:rPr lang="en-US" smtClean="0"/>
              <a:t>7/15/14</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r>
              <a:rPr lang="en-US" dirty="0" smtClean="0"/>
              <a:t>XTGlobal</a:t>
            </a:r>
            <a:endParaRPr lang="en-US"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7C220063-B93D-AB42-A21F-2574923948CD}" type="slidenum">
              <a:rPr lang="en-US" smtClean="0"/>
              <a:t>‹#›</a:t>
            </a:fld>
            <a:endParaRPr lang="en-US" dirty="0"/>
          </a:p>
        </p:txBody>
      </p:sp>
    </p:spTree>
    <p:extLst>
      <p:ext uri="{BB962C8B-B14F-4D97-AF65-F5344CB8AC3E}">
        <p14:creationId xmlns:p14="http://schemas.microsoft.com/office/powerpoint/2010/main" val="42165931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2E6E0B-1871-9D4B-964B-2E1716411A89}" type="datetime1">
              <a:rPr lang="en-US" smtClean="0"/>
              <a:t>7/15/14</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r>
              <a:rPr lang="en-US" dirty="0" smtClean="0"/>
              <a:t>XTGlobal</a:t>
            </a:r>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7C220063-B93D-AB42-A21F-2574923948CD}" type="slidenum">
              <a:rPr lang="en-US" smtClean="0"/>
              <a:t>‹#›</a:t>
            </a:fld>
            <a:endParaRPr lang="en-US" dirty="0"/>
          </a:p>
        </p:txBody>
      </p:sp>
    </p:spTree>
    <p:extLst>
      <p:ext uri="{BB962C8B-B14F-4D97-AF65-F5344CB8AC3E}">
        <p14:creationId xmlns:p14="http://schemas.microsoft.com/office/powerpoint/2010/main" val="17531810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365569-0537-A14F-A844-62D2D02D5449}" type="datetime1">
              <a:rPr lang="en-US" smtClean="0"/>
              <a:t>7/15/14</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r>
              <a:rPr lang="en-US" dirty="0" smtClean="0"/>
              <a:t>XTGlobal</a:t>
            </a:r>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7C220063-B93D-AB42-A21F-2574923948CD}" type="slidenum">
              <a:rPr lang="en-US" smtClean="0"/>
              <a:t>‹#›</a:t>
            </a:fld>
            <a:endParaRPr lang="en-US" dirty="0"/>
          </a:p>
        </p:txBody>
      </p:sp>
    </p:spTree>
    <p:extLst>
      <p:ext uri="{BB962C8B-B14F-4D97-AF65-F5344CB8AC3E}">
        <p14:creationId xmlns:p14="http://schemas.microsoft.com/office/powerpoint/2010/main" val="3922696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65123B5C-F0F4-9E41-AE63-7A25BB0E3D4F}" type="datetime1">
              <a:rPr lang="en-US" smtClean="0"/>
              <a:t>7/15/14</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r>
              <a:rPr lang="en-US" dirty="0" smtClean="0"/>
              <a:t>XTGlobal</a:t>
            </a:r>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5FB5971F-7251-484D-8B9C-2FE6915556D3}" type="slidenum">
              <a:rPr lang="en-US" smtClean="0"/>
              <a:t>‹#›</a:t>
            </a:fld>
            <a:endParaRPr lang="en-US" dirty="0"/>
          </a:p>
        </p:txBody>
      </p:sp>
    </p:spTree>
    <p:extLst>
      <p:ext uri="{BB962C8B-B14F-4D97-AF65-F5344CB8AC3E}">
        <p14:creationId xmlns:p14="http://schemas.microsoft.com/office/powerpoint/2010/main" val="3698213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443AAEC4-984E-E04F-A813-472AF2A62AAA}" type="datetime1">
              <a:rPr lang="en-US" smtClean="0"/>
              <a:t>7/15/14</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r>
              <a:rPr lang="en-US" dirty="0" smtClean="0"/>
              <a:t>XTGlobal</a:t>
            </a:r>
            <a:endParaRPr lang="en-US"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5FB5971F-7251-484D-8B9C-2FE6915556D3}" type="slidenum">
              <a:rPr lang="en-US" smtClean="0"/>
              <a:t>‹#›</a:t>
            </a:fld>
            <a:endParaRPr lang="en-US" dirty="0"/>
          </a:p>
        </p:txBody>
      </p:sp>
    </p:spTree>
    <p:extLst>
      <p:ext uri="{BB962C8B-B14F-4D97-AF65-F5344CB8AC3E}">
        <p14:creationId xmlns:p14="http://schemas.microsoft.com/office/powerpoint/2010/main" val="3594699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1FCC245B-AC1B-264D-8D1F-EFE8F0F146F5}" type="datetime1">
              <a:rPr lang="en-US" smtClean="0"/>
              <a:t>7/15/14</a:t>
            </a:fld>
            <a:endParaRPr lang="en-US" dirty="0"/>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r>
              <a:rPr lang="en-US" dirty="0" smtClean="0"/>
              <a:t>XTGlobal</a:t>
            </a:r>
            <a:endParaRPr lang="en-US" dirty="0"/>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p>
            <a:fld id="{5FB5971F-7251-484D-8B9C-2FE6915556D3}" type="slidenum">
              <a:rPr lang="en-US" smtClean="0"/>
              <a:t>‹#›</a:t>
            </a:fld>
            <a:endParaRPr lang="en-US" dirty="0"/>
          </a:p>
        </p:txBody>
      </p:sp>
    </p:spTree>
    <p:extLst>
      <p:ext uri="{BB962C8B-B14F-4D97-AF65-F5344CB8AC3E}">
        <p14:creationId xmlns:p14="http://schemas.microsoft.com/office/powerpoint/2010/main" val="525994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8BF21308-6A1B-1D46-BA83-D0F58DE7E656}" type="datetime1">
              <a:rPr lang="en-US" smtClean="0"/>
              <a:t>7/15/14</a:t>
            </a:fld>
            <a:endParaRPr lang="en-US" dirty="0"/>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r>
              <a:rPr lang="en-US" dirty="0" smtClean="0"/>
              <a:t>XTGlobal</a:t>
            </a:r>
            <a:endParaRPr lang="en-US" dirty="0"/>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5FB5971F-7251-484D-8B9C-2FE6915556D3}" type="slidenum">
              <a:rPr lang="en-US" smtClean="0"/>
              <a:t>‹#›</a:t>
            </a:fld>
            <a:endParaRPr lang="en-US" dirty="0"/>
          </a:p>
        </p:txBody>
      </p:sp>
    </p:spTree>
    <p:extLst>
      <p:ext uri="{BB962C8B-B14F-4D97-AF65-F5344CB8AC3E}">
        <p14:creationId xmlns:p14="http://schemas.microsoft.com/office/powerpoint/2010/main" val="428142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08EA3726-2651-C545-A258-373DFB736040}" type="datetime1">
              <a:rPr lang="en-US" smtClean="0"/>
              <a:t>7/15/14</a:t>
            </a:fld>
            <a:endParaRPr lang="en-US" dirty="0"/>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r>
              <a:rPr lang="en-US" dirty="0" smtClean="0"/>
              <a:t>XTGlobal</a:t>
            </a:r>
            <a:endParaRPr lang="en-US" dirty="0"/>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5FB5971F-7251-484D-8B9C-2FE6915556D3}" type="slidenum">
              <a:rPr lang="en-US" smtClean="0"/>
              <a:t>‹#›</a:t>
            </a:fld>
            <a:endParaRPr lang="en-US" dirty="0"/>
          </a:p>
        </p:txBody>
      </p:sp>
    </p:spTree>
    <p:extLst>
      <p:ext uri="{BB962C8B-B14F-4D97-AF65-F5344CB8AC3E}">
        <p14:creationId xmlns:p14="http://schemas.microsoft.com/office/powerpoint/2010/main" val="203548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2A20BC81-856D-6A4C-9C74-82A741D74458}" type="datetime1">
              <a:rPr lang="en-US" smtClean="0"/>
              <a:t>7/15/14</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r>
              <a:rPr lang="en-US" dirty="0" smtClean="0"/>
              <a:t>XTGlobal</a:t>
            </a:r>
            <a:endParaRPr lang="en-US"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5FB5971F-7251-484D-8B9C-2FE6915556D3}" type="slidenum">
              <a:rPr lang="en-US" smtClean="0"/>
              <a:t>‹#›</a:t>
            </a:fld>
            <a:endParaRPr lang="en-US" dirty="0"/>
          </a:p>
        </p:txBody>
      </p:sp>
    </p:spTree>
    <p:extLst>
      <p:ext uri="{BB962C8B-B14F-4D97-AF65-F5344CB8AC3E}">
        <p14:creationId xmlns:p14="http://schemas.microsoft.com/office/powerpoint/2010/main" val="3690581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B772C1B9-2FE2-8F4B-88E3-6AFB0D178BE6}" type="datetime1">
              <a:rPr lang="en-US" smtClean="0"/>
              <a:t>7/15/14</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r>
              <a:rPr lang="en-US" dirty="0" smtClean="0"/>
              <a:t>XTGlobal</a:t>
            </a:r>
            <a:endParaRPr lang="en-US"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5FB5971F-7251-484D-8B9C-2FE6915556D3}" type="slidenum">
              <a:rPr lang="en-US" smtClean="0"/>
              <a:t>‹#›</a:t>
            </a:fld>
            <a:endParaRPr lang="en-US" dirty="0"/>
          </a:p>
        </p:txBody>
      </p:sp>
    </p:spTree>
    <p:extLst>
      <p:ext uri="{BB962C8B-B14F-4D97-AF65-F5344CB8AC3E}">
        <p14:creationId xmlns:p14="http://schemas.microsoft.com/office/powerpoint/2010/main" val="13841403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png"/><Relationship Id="rId14"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XTGlobal_Wordmark.ai"/>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924800" y="4765196"/>
            <a:ext cx="685800" cy="342900"/>
          </a:xfrm>
          <a:prstGeom prst="rect">
            <a:avLst/>
          </a:prstGeom>
        </p:spPr>
      </p:pic>
      <p:cxnSp>
        <p:nvCxnSpPr>
          <p:cNvPr id="5" name="Straight Connector 4"/>
          <p:cNvCxnSpPr/>
          <p:nvPr userDrawn="1"/>
        </p:nvCxnSpPr>
        <p:spPr>
          <a:xfrm flipV="1">
            <a:off x="8718550" y="4752496"/>
            <a:ext cx="0" cy="380384"/>
          </a:xfrm>
          <a:prstGeom prst="line">
            <a:avLst/>
          </a:prstGeom>
          <a:ln w="3175" cmpd="tri">
            <a:solidFill>
              <a:schemeClr val="tx1">
                <a:lumMod val="85000"/>
                <a:lumOff val="1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6" name="Rectangle 5"/>
          <p:cNvSpPr/>
          <p:nvPr userDrawn="1"/>
        </p:nvSpPr>
        <p:spPr>
          <a:xfrm>
            <a:off x="8775700" y="4809566"/>
            <a:ext cx="312906" cy="215444"/>
          </a:xfrm>
          <a:prstGeom prst="rect">
            <a:avLst/>
          </a:prstGeom>
        </p:spPr>
        <p:txBody>
          <a:bodyPr wrap="none">
            <a:spAutoFit/>
          </a:bodyPr>
          <a:lstStyle/>
          <a:p>
            <a:fld id="{38F68BE9-DB0D-D447-B987-12842851767B}" type="slidenum">
              <a:rPr lang="en-US" sz="800" smtClean="0">
                <a:solidFill>
                  <a:schemeClr val="tx1">
                    <a:lumMod val="65000"/>
                    <a:lumOff val="35000"/>
                  </a:schemeClr>
                </a:solidFill>
              </a:rPr>
              <a:pPr/>
              <a:t>‹#›</a:t>
            </a:fld>
            <a:endParaRPr lang="en-US" sz="700" dirty="0" smtClean="0">
              <a:solidFill>
                <a:schemeClr val="tx1">
                  <a:lumMod val="65000"/>
                  <a:lumOff val="35000"/>
                </a:schemeClr>
              </a:solidFill>
              <a:cs typeface="Arial"/>
            </a:endParaRPr>
          </a:p>
        </p:txBody>
      </p:sp>
      <p:cxnSp>
        <p:nvCxnSpPr>
          <p:cNvPr id="7" name="Straight Connector 6"/>
          <p:cNvCxnSpPr/>
          <p:nvPr userDrawn="1"/>
        </p:nvCxnSpPr>
        <p:spPr>
          <a:xfrm flipH="1">
            <a:off x="0" y="4751880"/>
            <a:ext cx="9144000" cy="0"/>
          </a:xfrm>
          <a:prstGeom prst="line">
            <a:avLst/>
          </a:prstGeom>
          <a:ln w="3175" cmpd="tri">
            <a:solidFill>
              <a:schemeClr val="tx1">
                <a:lumMod val="85000"/>
                <a:lumOff val="15000"/>
              </a:schemeClr>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1095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2BDFD6D-6315-AC44-A10C-B72D12994941}" type="datetime1">
              <a:rPr lang="en-US" smtClean="0"/>
              <a:t>7/15/14</a:t>
            </a:fld>
            <a:endParaRPr lang="en-US" dirty="0"/>
          </a:p>
        </p:txBody>
      </p:sp>
      <p:pic>
        <p:nvPicPr>
          <p:cNvPr id="10" name="Picture 9" descr="IFO_logo_horizontal_no_tag.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698281" y="4669472"/>
            <a:ext cx="2267850" cy="323213"/>
          </a:xfrm>
          <a:prstGeom prst="rect">
            <a:avLst/>
          </a:prstGeom>
        </p:spPr>
      </p:pic>
      <p:pic>
        <p:nvPicPr>
          <p:cNvPr id="5" name="Picture 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175950" y="4640342"/>
            <a:ext cx="1393560" cy="447930"/>
          </a:xfrm>
          <a:prstGeom prst="rect">
            <a:avLst/>
          </a:prstGeom>
        </p:spPr>
      </p:pic>
    </p:spTree>
    <p:extLst>
      <p:ext uri="{BB962C8B-B14F-4D97-AF65-F5344CB8AC3E}">
        <p14:creationId xmlns:p14="http://schemas.microsoft.com/office/powerpoint/2010/main" val="3397728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g"/><Relationship Id="rId3" Type="http://schemas.openxmlformats.org/officeDocument/2006/relationships/image" Target="../media/image5.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microsoft.com/office/2007/relationships/hdphoto" Target="../media/hdphoto1.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ection SubTitles1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Rectangle 7"/>
          <p:cNvSpPr/>
          <p:nvPr/>
        </p:nvSpPr>
        <p:spPr>
          <a:xfrm>
            <a:off x="-4543" y="0"/>
            <a:ext cx="3845016" cy="5143499"/>
          </a:xfrm>
          <a:prstGeom prst="rect">
            <a:avLst/>
          </a:prstGeom>
          <a:solidFill>
            <a:srgbClr val="00293D">
              <a:alpha val="97000"/>
            </a:srgbClr>
          </a:soli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228600" y="2184587"/>
            <a:ext cx="3455836" cy="1095685"/>
          </a:xfrm>
          <a:prstGeom prst="rect">
            <a:avLst/>
          </a:prstGeom>
          <a:noFill/>
        </p:spPr>
        <p:txBody>
          <a:bodyPr wrap="square" rtlCol="0">
            <a:spAutoFit/>
          </a:bodyPr>
          <a:lstStyle/>
          <a:p>
            <a:pPr>
              <a:lnSpc>
                <a:spcPct val="90000"/>
              </a:lnSpc>
            </a:pPr>
            <a:r>
              <a:rPr lang="en-US" sz="2400" dirty="0">
                <a:solidFill>
                  <a:schemeClr val="bg1"/>
                </a:solidFill>
                <a:cs typeface="Franklin Gothic Medium"/>
              </a:rPr>
              <a:t>SUCCESSFUL BPO THROUGH TECHNOLOGY ENABLEMENT</a:t>
            </a:r>
          </a:p>
        </p:txBody>
      </p:sp>
      <p:pic>
        <p:nvPicPr>
          <p:cNvPr id="10" name="Picture 9" descr="primary_partial_reverse.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2365" y="1352550"/>
            <a:ext cx="1464338" cy="732169"/>
          </a:xfrm>
          <a:prstGeom prst="rect">
            <a:avLst/>
          </a:prstGeom>
        </p:spPr>
      </p:pic>
      <p:sp>
        <p:nvSpPr>
          <p:cNvPr id="14" name="Rectangle 13"/>
          <p:cNvSpPr/>
          <p:nvPr/>
        </p:nvSpPr>
        <p:spPr>
          <a:xfrm>
            <a:off x="304801" y="3429848"/>
            <a:ext cx="3124200" cy="45719"/>
          </a:xfrm>
          <a:prstGeom prst="rect">
            <a:avLst/>
          </a:prstGeom>
          <a:solidFill>
            <a:srgbClr val="69C9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15" name="Rectangle 14"/>
          <p:cNvSpPr/>
          <p:nvPr/>
        </p:nvSpPr>
        <p:spPr>
          <a:xfrm>
            <a:off x="228600" y="3582840"/>
            <a:ext cx="3200401" cy="230832"/>
          </a:xfrm>
          <a:prstGeom prst="rect">
            <a:avLst/>
          </a:prstGeom>
        </p:spPr>
        <p:txBody>
          <a:bodyPr wrap="square">
            <a:spAutoFit/>
          </a:bodyPr>
          <a:lstStyle/>
          <a:p>
            <a:r>
              <a:rPr lang="en-US" sz="900" dirty="0" smtClean="0">
                <a:solidFill>
                  <a:schemeClr val="bg1"/>
                </a:solidFill>
                <a:latin typeface="Arial"/>
                <a:cs typeface="Arial"/>
              </a:rPr>
              <a:t>TRANSFORMING COST CENTER </a:t>
            </a:r>
            <a:r>
              <a:rPr lang="en-US" sz="900" dirty="0">
                <a:solidFill>
                  <a:schemeClr val="bg1"/>
                </a:solidFill>
                <a:latin typeface="Arial"/>
                <a:cs typeface="Arial"/>
              </a:rPr>
              <a:t> </a:t>
            </a:r>
            <a:r>
              <a:rPr lang="en-US" sz="900" dirty="0" smtClean="0">
                <a:solidFill>
                  <a:schemeClr val="bg1"/>
                </a:solidFill>
                <a:latin typeface="Arial"/>
                <a:cs typeface="Arial"/>
              </a:rPr>
              <a:t>INTO VALUE CENTER</a:t>
            </a:r>
            <a:endParaRPr lang="en-US" sz="900" dirty="0">
              <a:solidFill>
                <a:schemeClr val="bg1"/>
              </a:solidFill>
              <a:latin typeface="Arial"/>
              <a:cs typeface="Arial"/>
            </a:endParaRPr>
          </a:p>
        </p:txBody>
      </p:sp>
    </p:spTree>
    <p:extLst>
      <p:ext uri="{BB962C8B-B14F-4D97-AF65-F5344CB8AC3E}">
        <p14:creationId xmlns:p14="http://schemas.microsoft.com/office/powerpoint/2010/main" val="1638909384"/>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ction SubTitles11.jpg"/>
          <p:cNvPicPr>
            <a:picLocks noChangeAspect="1"/>
          </p:cNvPicPr>
          <p:nvPr/>
        </p:nvPicPr>
        <p:blipFill rotWithShape="1">
          <a:blip r:embed="rId2">
            <a:extLst>
              <a:ext uri="{28A0092B-C50C-407E-A947-70E740481C1C}">
                <a14:useLocalDpi xmlns:a14="http://schemas.microsoft.com/office/drawing/2010/main" val="0"/>
              </a:ext>
            </a:extLst>
          </a:blip>
          <a:srcRect r="1818" b="1818"/>
          <a:stretch/>
        </p:blipFill>
        <p:spPr>
          <a:xfrm>
            <a:off x="-1" y="0"/>
            <a:ext cx="9144001" cy="5143500"/>
          </a:xfrm>
          <a:prstGeom prst="rect">
            <a:avLst/>
          </a:prstGeom>
        </p:spPr>
      </p:pic>
      <p:sp>
        <p:nvSpPr>
          <p:cNvPr id="4" name="TextBox 3"/>
          <p:cNvSpPr txBox="1"/>
          <p:nvPr/>
        </p:nvSpPr>
        <p:spPr>
          <a:xfrm>
            <a:off x="4640683" y="1504950"/>
            <a:ext cx="4427117" cy="3355790"/>
          </a:xfrm>
          <a:prstGeom prst="rect">
            <a:avLst/>
          </a:prstGeom>
          <a:noFill/>
        </p:spPr>
        <p:txBody>
          <a:bodyPr wrap="square" rtlCol="0">
            <a:spAutoFit/>
          </a:bodyPr>
          <a:lstStyle/>
          <a:p>
            <a:pPr lvl="0">
              <a:lnSpc>
                <a:spcPct val="120000"/>
              </a:lnSpc>
            </a:pPr>
            <a:r>
              <a:rPr lang="en-US" sz="1400" dirty="0">
                <a:solidFill>
                  <a:schemeClr val="bg1"/>
                </a:solidFill>
                <a:latin typeface="Arial"/>
                <a:cs typeface="Arial"/>
              </a:rPr>
              <a:t>As these </a:t>
            </a:r>
            <a:r>
              <a:rPr lang="en-US" sz="1400" dirty="0" smtClean="0">
                <a:solidFill>
                  <a:schemeClr val="bg1"/>
                </a:solidFill>
                <a:latin typeface="Arial"/>
                <a:cs typeface="Arial"/>
              </a:rPr>
              <a:t>concerns mount</a:t>
            </a:r>
            <a:r>
              <a:rPr lang="en-US" sz="1400" dirty="0">
                <a:solidFill>
                  <a:schemeClr val="bg1"/>
                </a:solidFill>
                <a:latin typeface="Arial"/>
                <a:cs typeface="Arial"/>
              </a:rPr>
              <a:t>, the industry has focused on a </a:t>
            </a:r>
            <a:r>
              <a:rPr lang="en-US" sz="1400" dirty="0" smtClean="0">
                <a:solidFill>
                  <a:schemeClr val="bg1"/>
                </a:solidFill>
                <a:latin typeface="Arial"/>
                <a:cs typeface="Arial"/>
              </a:rPr>
              <a:t>technical </a:t>
            </a:r>
            <a:r>
              <a:rPr lang="en-US" sz="1400" dirty="0">
                <a:solidFill>
                  <a:schemeClr val="bg1"/>
                </a:solidFill>
                <a:latin typeface="Arial"/>
                <a:cs typeface="Arial"/>
              </a:rPr>
              <a:t>and philosophical shift. </a:t>
            </a:r>
            <a:r>
              <a:rPr lang="en-US" sz="1400" dirty="0" smtClean="0">
                <a:solidFill>
                  <a:schemeClr val="bg1"/>
                </a:solidFill>
                <a:latin typeface="Arial"/>
                <a:cs typeface="Arial"/>
              </a:rPr>
              <a:t>Welcome to…. </a:t>
            </a:r>
            <a:r>
              <a:rPr lang="en-US" sz="1400" dirty="0" smtClean="0">
                <a:solidFill>
                  <a:srgbClr val="FFFFFF"/>
                </a:solidFill>
                <a:latin typeface="Arial"/>
                <a:cs typeface="Arial"/>
              </a:rPr>
              <a:t/>
            </a:r>
            <a:br>
              <a:rPr lang="en-US" sz="1400" dirty="0" smtClean="0">
                <a:solidFill>
                  <a:srgbClr val="FFFFFF"/>
                </a:solidFill>
                <a:latin typeface="Arial"/>
                <a:cs typeface="Arial"/>
              </a:rPr>
            </a:br>
            <a:r>
              <a:rPr lang="en-US" sz="1400" dirty="0" smtClean="0">
                <a:solidFill>
                  <a:srgbClr val="FFFFFF"/>
                </a:solidFill>
                <a:latin typeface="Arial"/>
                <a:cs typeface="Arial"/>
              </a:rPr>
              <a:t> </a:t>
            </a:r>
            <a:endParaRPr lang="en-US" sz="1400" dirty="0">
              <a:solidFill>
                <a:srgbClr val="FFFFFF"/>
              </a:solidFill>
              <a:latin typeface="Arial"/>
              <a:cs typeface="Arial"/>
            </a:endParaRPr>
          </a:p>
          <a:p>
            <a:pPr>
              <a:lnSpc>
                <a:spcPct val="80000"/>
              </a:lnSpc>
            </a:pPr>
            <a:r>
              <a:rPr lang="en-US" sz="5000" b="1" dirty="0" smtClean="0">
                <a:solidFill>
                  <a:srgbClr val="FFFFFF"/>
                </a:solidFill>
                <a:cs typeface="Arial"/>
              </a:rPr>
              <a:t>THE MOVEMENT </a:t>
            </a:r>
            <a:br>
              <a:rPr lang="en-US" sz="5000" b="1" dirty="0" smtClean="0">
                <a:solidFill>
                  <a:srgbClr val="FFFFFF"/>
                </a:solidFill>
                <a:cs typeface="Arial"/>
              </a:rPr>
            </a:br>
            <a:r>
              <a:rPr lang="en-US" sz="5000" b="1" dirty="0" smtClean="0">
                <a:solidFill>
                  <a:srgbClr val="FFFFFF"/>
                </a:solidFill>
                <a:cs typeface="Arial"/>
              </a:rPr>
              <a:t>TOWARDS IT </a:t>
            </a:r>
            <a:br>
              <a:rPr lang="en-US" sz="5000" b="1" dirty="0" smtClean="0">
                <a:solidFill>
                  <a:srgbClr val="FFFFFF"/>
                </a:solidFill>
                <a:cs typeface="Arial"/>
              </a:rPr>
            </a:br>
            <a:r>
              <a:rPr lang="en-US" sz="5000" b="1" dirty="0" smtClean="0">
                <a:solidFill>
                  <a:srgbClr val="FFFFFF"/>
                </a:solidFill>
                <a:cs typeface="Arial"/>
              </a:rPr>
              <a:t>ENABLEMENT</a:t>
            </a:r>
            <a:endParaRPr lang="en-US" sz="5000" b="1" dirty="0">
              <a:solidFill>
                <a:srgbClr val="FFFFFF"/>
              </a:solidFill>
              <a:cs typeface="Arial"/>
            </a:endParaRPr>
          </a:p>
        </p:txBody>
      </p:sp>
    </p:spTree>
    <p:extLst>
      <p:ext uri="{BB962C8B-B14F-4D97-AF65-F5344CB8AC3E}">
        <p14:creationId xmlns:p14="http://schemas.microsoft.com/office/powerpoint/2010/main" val="3842909822"/>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5120" y="285750"/>
            <a:ext cx="7218680" cy="2899256"/>
          </a:xfrm>
          <a:prstGeom prst="rect">
            <a:avLst/>
          </a:prstGeom>
        </p:spPr>
        <p:txBody>
          <a:bodyPr wrap="square">
            <a:spAutoFit/>
          </a:bodyPr>
          <a:lstStyle/>
          <a:p>
            <a:r>
              <a:rPr lang="en-US" sz="2400" b="1" dirty="0" smtClean="0">
                <a:latin typeface="Arial"/>
                <a:cs typeface="Arial"/>
              </a:rPr>
              <a:t>THE MOVEMENT TOWARD IT ENABLEMENT </a:t>
            </a:r>
            <a:br>
              <a:rPr lang="en-US" sz="2400" b="1" dirty="0" smtClean="0">
                <a:latin typeface="Arial"/>
                <a:cs typeface="Arial"/>
              </a:rPr>
            </a:br>
            <a:r>
              <a:rPr lang="en-US" sz="2400" b="1" dirty="0" smtClean="0">
                <a:latin typeface="Arial"/>
                <a:cs typeface="Arial"/>
              </a:rPr>
              <a:t>USHERS IN A NEW MENTALITY</a:t>
            </a:r>
            <a:endParaRPr lang="en-US" sz="2400" b="1" dirty="0">
              <a:latin typeface="Arial"/>
              <a:cs typeface="Arial"/>
            </a:endParaRPr>
          </a:p>
          <a:p>
            <a:pPr>
              <a:lnSpc>
                <a:spcPct val="150000"/>
              </a:lnSpc>
            </a:pPr>
            <a:endParaRPr lang="en-US" dirty="0" smtClean="0">
              <a:latin typeface="Arial"/>
              <a:cs typeface="Arial"/>
            </a:endParaRPr>
          </a:p>
          <a:p>
            <a:pPr marL="285750" indent="-285750">
              <a:lnSpc>
                <a:spcPct val="120000"/>
              </a:lnSpc>
              <a:buFont typeface="Wingdings" charset="2"/>
              <a:buChar char="ü"/>
            </a:pPr>
            <a:r>
              <a:rPr lang="en-US" dirty="0" smtClean="0">
                <a:latin typeface="Arial"/>
                <a:cs typeface="Arial"/>
              </a:rPr>
              <a:t>Focus </a:t>
            </a:r>
            <a:r>
              <a:rPr lang="en-US" dirty="0">
                <a:latin typeface="Arial"/>
                <a:cs typeface="Arial"/>
              </a:rPr>
              <a:t>away from </a:t>
            </a:r>
            <a:r>
              <a:rPr lang="en-US" dirty="0" smtClean="0">
                <a:latin typeface="Arial"/>
                <a:cs typeface="Arial"/>
              </a:rPr>
              <a:t>myopic cost reduction </a:t>
            </a:r>
            <a:r>
              <a:rPr lang="en-US" i="1" dirty="0" smtClean="0">
                <a:latin typeface="Arial"/>
                <a:cs typeface="Arial"/>
              </a:rPr>
              <a:t>“outsourcing” </a:t>
            </a:r>
            <a:r>
              <a:rPr lang="en-US" dirty="0">
                <a:latin typeface="Arial"/>
                <a:cs typeface="Arial"/>
              </a:rPr>
              <a:t>and more toward opportunity </a:t>
            </a:r>
            <a:r>
              <a:rPr lang="en-US" dirty="0" smtClean="0">
                <a:latin typeface="Arial"/>
                <a:cs typeface="Arial"/>
              </a:rPr>
              <a:t>realization</a:t>
            </a:r>
          </a:p>
          <a:p>
            <a:pPr marL="285750" indent="-285750">
              <a:lnSpc>
                <a:spcPct val="120000"/>
              </a:lnSpc>
              <a:buFont typeface="Wingdings" charset="2"/>
              <a:buChar char="ü"/>
            </a:pPr>
            <a:endParaRPr lang="en-US" dirty="0">
              <a:latin typeface="Arial"/>
              <a:cs typeface="Arial"/>
            </a:endParaRPr>
          </a:p>
          <a:p>
            <a:pPr marL="285750" indent="-285750">
              <a:lnSpc>
                <a:spcPct val="120000"/>
              </a:lnSpc>
              <a:buFont typeface="Wingdings" charset="2"/>
              <a:buChar char="ü"/>
            </a:pPr>
            <a:r>
              <a:rPr lang="en-US" dirty="0">
                <a:latin typeface="Arial"/>
                <a:cs typeface="Arial"/>
              </a:rPr>
              <a:t>Shifts toward utilizing emerging technology and expertise for strategic growth rather than simply process support</a:t>
            </a:r>
          </a:p>
        </p:txBody>
      </p:sp>
    </p:spTree>
    <p:extLst>
      <p:ext uri="{BB962C8B-B14F-4D97-AF65-F5344CB8AC3E}">
        <p14:creationId xmlns:p14="http://schemas.microsoft.com/office/powerpoint/2010/main" val="1335287541"/>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4923" y="342900"/>
            <a:ext cx="8174215" cy="461665"/>
          </a:xfrm>
          <a:prstGeom prst="rect">
            <a:avLst/>
          </a:prstGeom>
        </p:spPr>
        <p:txBody>
          <a:bodyPr wrap="square">
            <a:spAutoFit/>
          </a:bodyPr>
          <a:lstStyle/>
          <a:p>
            <a:pPr lvl="0"/>
            <a:r>
              <a:rPr lang="en-US" sz="2400" b="1" dirty="0" smtClean="0">
                <a:latin typeface="Arial"/>
                <a:cs typeface="Arial"/>
              </a:rPr>
              <a:t>THE BENEFITS OF PROACTIVE IT ENABLEMENT</a:t>
            </a:r>
          </a:p>
        </p:txBody>
      </p:sp>
      <p:graphicFrame>
        <p:nvGraphicFramePr>
          <p:cNvPr id="6" name="Table 5"/>
          <p:cNvGraphicFramePr>
            <a:graphicFrameLocks noGrp="1"/>
          </p:cNvGraphicFramePr>
          <p:nvPr>
            <p:extLst>
              <p:ext uri="{D42A27DB-BD31-4B8C-83A1-F6EECF244321}">
                <p14:modId xmlns:p14="http://schemas.microsoft.com/office/powerpoint/2010/main" val="2535275535"/>
              </p:ext>
            </p:extLst>
          </p:nvPr>
        </p:nvGraphicFramePr>
        <p:xfrm>
          <a:off x="471656" y="1394475"/>
          <a:ext cx="8103384" cy="2682240"/>
        </p:xfrm>
        <a:graphic>
          <a:graphicData uri="http://schemas.openxmlformats.org/drawingml/2006/table">
            <a:tbl>
              <a:tblPr firstRow="1" bandRow="1">
                <a:tableStyleId>{21E4AEA4-8DFA-4A89-87EB-49C32662AFE0}</a:tableStyleId>
              </a:tblPr>
              <a:tblGrid>
                <a:gridCol w="3620281"/>
                <a:gridCol w="4483103"/>
              </a:tblGrid>
              <a:tr h="536448">
                <a:tc>
                  <a:txBody>
                    <a:bodyPr/>
                    <a:lstStyle/>
                    <a:p>
                      <a:pPr algn="ctr"/>
                      <a:r>
                        <a:rPr lang="en-US" sz="1100" dirty="0" smtClean="0"/>
                        <a:t>The Benefits</a:t>
                      </a:r>
                      <a:endParaRPr lang="en-US" sz="1100" dirty="0">
                        <a:latin typeface="Arial"/>
                        <a:cs typeface="Arial"/>
                      </a:endParaRPr>
                    </a:p>
                  </a:txBody>
                  <a:tcPr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154A67"/>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dirty="0" smtClean="0"/>
                        <a:t>Achieved By</a:t>
                      </a:r>
                      <a:endParaRPr lang="en-US" sz="1100" dirty="0" smtClean="0">
                        <a:latin typeface="Arial"/>
                        <a:cs typeface="Arial"/>
                      </a:endParaRPr>
                    </a:p>
                  </a:txBody>
                  <a:tcPr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154A67"/>
                    </a:solidFill>
                  </a:tcPr>
                </a:tc>
              </a:tr>
              <a:tr h="536448">
                <a:tc>
                  <a:txBody>
                    <a:bodyPr/>
                    <a:lstStyle/>
                    <a:p>
                      <a:r>
                        <a:rPr lang="en-US" sz="1100" dirty="0" smtClean="0">
                          <a:latin typeface="Arial"/>
                        </a:rPr>
                        <a:t>Increased </a:t>
                      </a:r>
                      <a:r>
                        <a:rPr lang="en-US" sz="1100" dirty="0" smtClean="0">
                          <a:latin typeface="Arial"/>
                        </a:rPr>
                        <a:t>Visibility</a:t>
                      </a:r>
                      <a:endParaRPr lang="en-US" sz="1100" dirty="0">
                        <a:latin typeface="Arial"/>
                        <a:cs typeface="Arial"/>
                      </a:endParaRPr>
                    </a:p>
                  </a:txBody>
                  <a:tcPr marT="34290" marB="3429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100" dirty="0" smtClean="0">
                          <a:latin typeface="Arial"/>
                        </a:rPr>
                        <a:t>Utilizing</a:t>
                      </a:r>
                      <a:r>
                        <a:rPr lang="en-US" sz="1100" baseline="0" dirty="0" smtClean="0">
                          <a:latin typeface="Arial"/>
                        </a:rPr>
                        <a:t> the web</a:t>
                      </a:r>
                      <a:endParaRPr lang="en-US" sz="1100" baseline="0" dirty="0" smtClean="0">
                        <a:latin typeface="Arial"/>
                        <a:cs typeface="Arial"/>
                      </a:endParaRPr>
                    </a:p>
                  </a:txBody>
                  <a:tcPr marT="34290" marB="3429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r>
              <a:tr h="536448">
                <a:tc>
                  <a:txBody>
                    <a:bodyPr/>
                    <a:lstStyle/>
                    <a:p>
                      <a:r>
                        <a:rPr lang="en-US" sz="1100" dirty="0" smtClean="0">
                          <a:latin typeface="Arial"/>
                        </a:rPr>
                        <a:t>Retained </a:t>
                      </a:r>
                      <a:r>
                        <a:rPr lang="en-US" sz="1100" dirty="0" smtClean="0">
                          <a:latin typeface="Arial"/>
                        </a:rPr>
                        <a:t>Control</a:t>
                      </a:r>
                      <a:endParaRPr lang="en-US" sz="1100" dirty="0">
                        <a:latin typeface="Arial"/>
                        <a:cs typeface="Arial"/>
                      </a:endParaRPr>
                    </a:p>
                  </a:txBody>
                  <a:tcPr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100" dirty="0" smtClean="0">
                          <a:latin typeface="Arial"/>
                        </a:rPr>
                        <a:t>Utilizing business rules</a:t>
                      </a:r>
                      <a:endParaRPr lang="en-US" sz="1100" dirty="0">
                        <a:latin typeface="Arial"/>
                        <a:cs typeface="Arial"/>
                      </a:endParaRPr>
                    </a:p>
                  </a:txBody>
                  <a:tcPr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536448">
                <a:tc>
                  <a:txBody>
                    <a:bodyPr/>
                    <a:lstStyle/>
                    <a:p>
                      <a:r>
                        <a:rPr lang="en-US" sz="1100" dirty="0" smtClean="0">
                          <a:latin typeface="Arial"/>
                        </a:rPr>
                        <a:t>Retained </a:t>
                      </a:r>
                      <a:r>
                        <a:rPr lang="en-US" sz="1100" dirty="0" smtClean="0">
                          <a:latin typeface="Arial"/>
                        </a:rPr>
                        <a:t>Accountability</a:t>
                      </a:r>
                      <a:endParaRPr lang="en-US" sz="1100" dirty="0">
                        <a:latin typeface="Arial"/>
                        <a:cs typeface="Arial"/>
                      </a:endParaRPr>
                    </a:p>
                  </a:txBody>
                  <a:tcPr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r>
                        <a:rPr lang="en-US" sz="1100" dirty="0" smtClean="0">
                          <a:latin typeface="Arial"/>
                        </a:rPr>
                        <a:t>Utilizing roles</a:t>
                      </a:r>
                      <a:r>
                        <a:rPr lang="en-US" sz="1100" baseline="0" dirty="0" smtClean="0">
                          <a:latin typeface="Arial"/>
                        </a:rPr>
                        <a:t> &amp; permissions</a:t>
                      </a:r>
                      <a:endParaRPr lang="en-US" sz="1100" dirty="0">
                        <a:latin typeface="Arial"/>
                        <a:cs typeface="Arial"/>
                      </a:endParaRPr>
                    </a:p>
                  </a:txBody>
                  <a:tcPr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r>
              <a:tr h="536448">
                <a:tc>
                  <a:txBody>
                    <a:bodyPr/>
                    <a:lstStyle/>
                    <a:p>
                      <a:r>
                        <a:rPr lang="en-US" sz="1100" dirty="0" smtClean="0">
                          <a:latin typeface="Arial"/>
                        </a:rPr>
                        <a:t>Reduced </a:t>
                      </a:r>
                      <a:r>
                        <a:rPr lang="en-US" sz="1100" dirty="0" smtClean="0">
                          <a:latin typeface="Arial"/>
                        </a:rPr>
                        <a:t>Overhead</a:t>
                      </a:r>
                      <a:endParaRPr lang="en-US" sz="1100" dirty="0">
                        <a:latin typeface="Arial"/>
                        <a:cs typeface="Arial"/>
                      </a:endParaRPr>
                    </a:p>
                  </a:txBody>
                  <a:tcPr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100" dirty="0" smtClean="0">
                          <a:latin typeface="Arial"/>
                        </a:rPr>
                        <a:t>Utilizing SLAs</a:t>
                      </a:r>
                      <a:endParaRPr lang="en-US" sz="1100" dirty="0">
                        <a:latin typeface="Arial"/>
                        <a:cs typeface="Arial"/>
                      </a:endParaRPr>
                    </a:p>
                  </a:txBody>
                  <a:tcPr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7" name="Rectangle 6"/>
          <p:cNvSpPr/>
          <p:nvPr/>
        </p:nvSpPr>
        <p:spPr>
          <a:xfrm>
            <a:off x="488589" y="605792"/>
            <a:ext cx="7183642" cy="397545"/>
          </a:xfrm>
          <a:prstGeom prst="rect">
            <a:avLst/>
          </a:prstGeom>
        </p:spPr>
        <p:txBody>
          <a:bodyPr wrap="square">
            <a:spAutoFit/>
          </a:bodyPr>
          <a:lstStyle/>
          <a:p>
            <a:pPr>
              <a:lnSpc>
                <a:spcPct val="150000"/>
              </a:lnSpc>
            </a:pPr>
            <a:r>
              <a:rPr lang="en-US" sz="1400" dirty="0">
                <a:latin typeface="Arial"/>
                <a:cs typeface="Arial"/>
              </a:rPr>
              <a:t>Businesses stand to gain substantially through the enablement of </a:t>
            </a:r>
            <a:r>
              <a:rPr lang="en-US" sz="1400" dirty="0" smtClean="0">
                <a:latin typeface="Arial"/>
                <a:cs typeface="Arial"/>
              </a:rPr>
              <a:t>technology:</a:t>
            </a:r>
            <a:endParaRPr lang="en-US" sz="1400" dirty="0">
              <a:latin typeface="Arial"/>
              <a:cs typeface="Arial"/>
            </a:endParaRPr>
          </a:p>
        </p:txBody>
      </p:sp>
    </p:spTree>
    <p:extLst>
      <p:ext uri="{BB962C8B-B14F-4D97-AF65-F5344CB8AC3E}">
        <p14:creationId xmlns:p14="http://schemas.microsoft.com/office/powerpoint/2010/main" val="3788611053"/>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143500"/>
          </a:xfrm>
          <a:prstGeom prst="rect">
            <a:avLst/>
          </a:prstGeom>
          <a:solidFill>
            <a:srgbClr val="0029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7" name="Rectangle 6"/>
          <p:cNvSpPr/>
          <p:nvPr/>
        </p:nvSpPr>
        <p:spPr>
          <a:xfrm>
            <a:off x="228600" y="133350"/>
            <a:ext cx="7391400" cy="830997"/>
          </a:xfrm>
          <a:prstGeom prst="rect">
            <a:avLst/>
          </a:prstGeom>
        </p:spPr>
        <p:txBody>
          <a:bodyPr wrap="square">
            <a:spAutoFit/>
          </a:bodyPr>
          <a:lstStyle/>
          <a:p>
            <a:pPr lvl="0"/>
            <a:r>
              <a:rPr lang="en-US" sz="2400" dirty="0" smtClean="0">
                <a:solidFill>
                  <a:schemeClr val="bg1"/>
                </a:solidFill>
                <a:latin typeface="Franklin Gothic Medium"/>
                <a:cs typeface="Franklin Gothic Medium"/>
              </a:rPr>
              <a:t>THROUGH TECHNOLOGY, EXISTING BPO CONCERNS ARE MINIMIZED OR ELIMINATED ALTOGETHER</a:t>
            </a:r>
            <a:endParaRPr lang="en-US" sz="2400" dirty="0">
              <a:solidFill>
                <a:schemeClr val="bg1"/>
              </a:solidFill>
              <a:latin typeface="Franklin Gothic Medium"/>
              <a:cs typeface="Franklin Gothic Medium"/>
            </a:endParaRPr>
          </a:p>
        </p:txBody>
      </p:sp>
      <p:cxnSp>
        <p:nvCxnSpPr>
          <p:cNvPr id="8" name="Straight Connector 7"/>
          <p:cNvCxnSpPr/>
          <p:nvPr/>
        </p:nvCxnSpPr>
        <p:spPr>
          <a:xfrm>
            <a:off x="1168858" y="-628650"/>
            <a:ext cx="5335494" cy="0"/>
          </a:xfrm>
          <a:prstGeom prst="line">
            <a:avLst/>
          </a:prstGeom>
          <a:ln w="50800">
            <a:solidFill>
              <a:srgbClr val="69C9F2"/>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384432" y="3105150"/>
            <a:ext cx="8230973"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483860" y="3253313"/>
            <a:ext cx="2335540" cy="1379865"/>
          </a:xfrm>
          <a:prstGeom prst="rect">
            <a:avLst/>
          </a:prstGeom>
        </p:spPr>
        <p:txBody>
          <a:bodyPr wrap="square">
            <a:spAutoFit/>
          </a:bodyPr>
          <a:lstStyle/>
          <a:p>
            <a:r>
              <a:rPr lang="en-US" dirty="0" smtClean="0">
                <a:solidFill>
                  <a:srgbClr val="FFFFFF"/>
                </a:solidFill>
                <a:latin typeface="Franklin Gothic Medium"/>
                <a:cs typeface="Franklin Gothic Medium"/>
              </a:rPr>
              <a:t>INCREASED </a:t>
            </a:r>
            <a:r>
              <a:rPr lang="en-US" dirty="0" smtClean="0">
                <a:solidFill>
                  <a:srgbClr val="FFFFFF"/>
                </a:solidFill>
                <a:latin typeface="Franklin Gothic Medium"/>
                <a:cs typeface="Franklin Gothic Medium"/>
              </a:rPr>
              <a:t>VISIBILITY</a:t>
            </a:r>
          </a:p>
          <a:p>
            <a:pPr marL="285750" indent="-285750">
              <a:lnSpc>
                <a:spcPct val="120000"/>
              </a:lnSpc>
              <a:buFont typeface="Arial"/>
              <a:buChar char="•"/>
            </a:pPr>
            <a:r>
              <a:rPr lang="en-US" sz="1000" dirty="0">
                <a:solidFill>
                  <a:schemeClr val="bg1"/>
                </a:solidFill>
                <a:latin typeface="Arial"/>
                <a:cs typeface="Arial"/>
              </a:rPr>
              <a:t>Unlimited user licenses</a:t>
            </a:r>
          </a:p>
          <a:p>
            <a:pPr marL="285750" indent="-285750">
              <a:lnSpc>
                <a:spcPct val="120000"/>
              </a:lnSpc>
              <a:buFont typeface="Arial"/>
              <a:buChar char="•"/>
            </a:pPr>
            <a:r>
              <a:rPr lang="en-US" sz="1000" dirty="0">
                <a:solidFill>
                  <a:schemeClr val="bg1"/>
                </a:solidFill>
                <a:latin typeface="Arial"/>
                <a:cs typeface="Arial"/>
              </a:rPr>
              <a:t>Simultaneous access to data</a:t>
            </a:r>
          </a:p>
          <a:p>
            <a:pPr marL="285750" indent="-285750">
              <a:lnSpc>
                <a:spcPct val="120000"/>
              </a:lnSpc>
              <a:buFont typeface="Arial"/>
              <a:buChar char="•"/>
            </a:pPr>
            <a:r>
              <a:rPr lang="en-US" sz="1000" dirty="0">
                <a:solidFill>
                  <a:schemeClr val="bg1"/>
                </a:solidFill>
                <a:latin typeface="Arial"/>
                <a:cs typeface="Arial"/>
              </a:rPr>
              <a:t>Access from web-based devices</a:t>
            </a:r>
          </a:p>
          <a:p>
            <a:pPr marL="285750" indent="-285750">
              <a:lnSpc>
                <a:spcPct val="120000"/>
              </a:lnSpc>
              <a:buFont typeface="Arial"/>
              <a:buChar char="•"/>
            </a:pPr>
            <a:r>
              <a:rPr lang="en-US" sz="1000" dirty="0">
                <a:solidFill>
                  <a:schemeClr val="bg1"/>
                </a:solidFill>
                <a:latin typeface="Arial"/>
                <a:cs typeface="Arial"/>
              </a:rPr>
              <a:t>Knowledge transfer</a:t>
            </a:r>
          </a:p>
        </p:txBody>
      </p:sp>
      <p:sp>
        <p:nvSpPr>
          <p:cNvPr id="16" name="Rectangle 15"/>
          <p:cNvSpPr/>
          <p:nvPr/>
        </p:nvSpPr>
        <p:spPr>
          <a:xfrm>
            <a:off x="3276600" y="3253313"/>
            <a:ext cx="2311402" cy="1287532"/>
          </a:xfrm>
          <a:prstGeom prst="rect">
            <a:avLst/>
          </a:prstGeom>
        </p:spPr>
        <p:txBody>
          <a:bodyPr wrap="square">
            <a:spAutoFit/>
          </a:bodyPr>
          <a:lstStyle/>
          <a:p>
            <a:r>
              <a:rPr lang="en-US" dirty="0" smtClean="0">
                <a:solidFill>
                  <a:srgbClr val="FFFFFF"/>
                </a:solidFill>
                <a:latin typeface="Franklin Gothic Medium"/>
                <a:cs typeface="Franklin Gothic Medium"/>
              </a:rPr>
              <a:t>RETAINED </a:t>
            </a:r>
            <a:r>
              <a:rPr lang="en-US" dirty="0" smtClean="0">
                <a:solidFill>
                  <a:srgbClr val="FFFFFF"/>
                </a:solidFill>
                <a:latin typeface="Franklin Gothic Medium"/>
                <a:cs typeface="Franklin Gothic Medium"/>
              </a:rPr>
              <a:t>CONTROL</a:t>
            </a:r>
          </a:p>
          <a:p>
            <a:pPr marL="285750" indent="-285750">
              <a:lnSpc>
                <a:spcPct val="120000"/>
              </a:lnSpc>
              <a:buFont typeface="Arial"/>
              <a:buChar char="•"/>
            </a:pPr>
            <a:r>
              <a:rPr lang="en-US" sz="1000" dirty="0" smtClean="0">
                <a:solidFill>
                  <a:srgbClr val="FFFFFF"/>
                </a:solidFill>
                <a:latin typeface="Arial"/>
                <a:cs typeface="Arial"/>
              </a:rPr>
              <a:t>Technology tailored </a:t>
            </a:r>
            <a:r>
              <a:rPr lang="en-US" sz="1000" dirty="0">
                <a:solidFill>
                  <a:srgbClr val="FFFFFF"/>
                </a:solidFill>
                <a:latin typeface="Arial"/>
                <a:cs typeface="Arial"/>
              </a:rPr>
              <a:t>to your business processes</a:t>
            </a:r>
          </a:p>
          <a:p>
            <a:pPr marL="285750" indent="-285750">
              <a:lnSpc>
                <a:spcPct val="120000"/>
              </a:lnSpc>
              <a:buFont typeface="Arial"/>
              <a:buChar char="•"/>
            </a:pPr>
            <a:r>
              <a:rPr lang="en-US" sz="1000" dirty="0">
                <a:solidFill>
                  <a:srgbClr val="FFFFFF"/>
                </a:solidFill>
                <a:latin typeface="Arial"/>
                <a:cs typeface="Arial"/>
              </a:rPr>
              <a:t>Robust workflow </a:t>
            </a:r>
            <a:r>
              <a:rPr lang="en-US" sz="1000" dirty="0" smtClean="0">
                <a:solidFill>
                  <a:srgbClr val="FFFFFF"/>
                </a:solidFill>
                <a:latin typeface="Arial"/>
                <a:cs typeface="Arial"/>
              </a:rPr>
              <a:t>capabilities</a:t>
            </a:r>
          </a:p>
          <a:p>
            <a:pPr marL="285750" indent="-285750">
              <a:lnSpc>
                <a:spcPct val="120000"/>
              </a:lnSpc>
              <a:buFont typeface="Arial"/>
              <a:buChar char="•"/>
            </a:pPr>
            <a:r>
              <a:rPr lang="en-US" sz="1000" dirty="0" smtClean="0">
                <a:solidFill>
                  <a:srgbClr val="FFFFFF"/>
                </a:solidFill>
                <a:latin typeface="Arial"/>
                <a:cs typeface="Arial"/>
              </a:rPr>
              <a:t>Robust business rules</a:t>
            </a:r>
            <a:endParaRPr lang="en-US" sz="1000" dirty="0">
              <a:solidFill>
                <a:srgbClr val="FFFFFF"/>
              </a:solidFill>
              <a:latin typeface="Arial"/>
              <a:cs typeface="Arial"/>
            </a:endParaRPr>
          </a:p>
          <a:p>
            <a:pPr marL="285750" indent="-285750">
              <a:lnSpc>
                <a:spcPct val="120000"/>
              </a:lnSpc>
              <a:buFont typeface="Arial"/>
              <a:buChar char="•"/>
            </a:pPr>
            <a:r>
              <a:rPr lang="en-US" sz="1000" dirty="0">
                <a:solidFill>
                  <a:srgbClr val="FFFFFF"/>
                </a:solidFill>
                <a:latin typeface="Arial"/>
                <a:cs typeface="Arial"/>
              </a:rPr>
              <a:t>Issue trackers</a:t>
            </a:r>
          </a:p>
        </p:txBody>
      </p:sp>
      <p:sp>
        <p:nvSpPr>
          <p:cNvPr id="17" name="Rectangle 16"/>
          <p:cNvSpPr/>
          <p:nvPr/>
        </p:nvSpPr>
        <p:spPr>
          <a:xfrm>
            <a:off x="5791200" y="3253313"/>
            <a:ext cx="2868248" cy="1379865"/>
          </a:xfrm>
          <a:prstGeom prst="rect">
            <a:avLst/>
          </a:prstGeom>
        </p:spPr>
        <p:txBody>
          <a:bodyPr wrap="square">
            <a:spAutoFit/>
          </a:bodyPr>
          <a:lstStyle/>
          <a:p>
            <a:r>
              <a:rPr lang="en-US" dirty="0" smtClean="0">
                <a:solidFill>
                  <a:srgbClr val="FFFFFF"/>
                </a:solidFill>
                <a:latin typeface="Franklin Gothic Medium"/>
                <a:cs typeface="Franklin Gothic Medium"/>
              </a:rPr>
              <a:t>RETAINED </a:t>
            </a:r>
            <a:r>
              <a:rPr lang="en-US" dirty="0" smtClean="0">
                <a:solidFill>
                  <a:srgbClr val="FFFFFF"/>
                </a:solidFill>
                <a:latin typeface="Franklin Gothic Medium"/>
                <a:cs typeface="Franklin Gothic Medium"/>
              </a:rPr>
              <a:t>ACCOUNTABILITY</a:t>
            </a:r>
          </a:p>
          <a:p>
            <a:pPr marL="285750" indent="-285750">
              <a:lnSpc>
                <a:spcPct val="120000"/>
              </a:lnSpc>
              <a:buFont typeface="Arial"/>
              <a:buChar char="•"/>
            </a:pPr>
            <a:r>
              <a:rPr lang="en-US" sz="1000" dirty="0">
                <a:solidFill>
                  <a:srgbClr val="FFFFFF"/>
                </a:solidFill>
                <a:latin typeface="Arial"/>
                <a:cs typeface="Arial"/>
              </a:rPr>
              <a:t>Role-based access</a:t>
            </a:r>
          </a:p>
          <a:p>
            <a:pPr marL="285750" indent="-285750">
              <a:lnSpc>
                <a:spcPct val="120000"/>
              </a:lnSpc>
              <a:buFont typeface="Arial"/>
              <a:buChar char="•"/>
            </a:pPr>
            <a:r>
              <a:rPr lang="en-US" sz="1000" dirty="0">
                <a:solidFill>
                  <a:srgbClr val="FFFFFF"/>
                </a:solidFill>
                <a:latin typeface="Arial"/>
                <a:cs typeface="Arial"/>
              </a:rPr>
              <a:t>Detailed audit trails</a:t>
            </a:r>
          </a:p>
          <a:p>
            <a:pPr marL="285750" indent="-285750">
              <a:lnSpc>
                <a:spcPct val="120000"/>
              </a:lnSpc>
              <a:buFont typeface="Arial"/>
              <a:buChar char="•"/>
            </a:pPr>
            <a:r>
              <a:rPr lang="en-US" sz="1000" dirty="0">
                <a:solidFill>
                  <a:srgbClr val="FFFFFF"/>
                </a:solidFill>
                <a:latin typeface="Arial"/>
                <a:cs typeface="Arial"/>
              </a:rPr>
              <a:t>Configurable to account for nuances and preferences across multiple departments</a:t>
            </a:r>
          </a:p>
        </p:txBody>
      </p:sp>
      <p:pic>
        <p:nvPicPr>
          <p:cNvPr id="13" name="Picture 12" descr="Brand Icons.pdf"/>
          <p:cNvPicPr>
            <a:picLocks noChangeAspect="1"/>
          </p:cNvPicPr>
          <p:nvPr/>
        </p:nvPicPr>
        <p:blipFill rotWithShape="1">
          <a:blip r:embed="rId2">
            <a:extLst>
              <a:ext uri="{28A0092B-C50C-407E-A947-70E740481C1C}">
                <a14:useLocalDpi xmlns:a14="http://schemas.microsoft.com/office/drawing/2010/main" val="0"/>
              </a:ext>
            </a:extLst>
          </a:blip>
          <a:srcRect l="30285" t="59962" r="67699" b="38125"/>
          <a:stretch/>
        </p:blipFill>
        <p:spPr>
          <a:xfrm>
            <a:off x="3810000" y="1599595"/>
            <a:ext cx="1009954" cy="1239763"/>
          </a:xfrm>
          <a:prstGeom prst="rect">
            <a:avLst/>
          </a:prstGeom>
        </p:spPr>
      </p:pic>
      <p:pic>
        <p:nvPicPr>
          <p:cNvPr id="14" name="Picture 13" descr="Brand Icons.pdf"/>
          <p:cNvPicPr>
            <a:picLocks noChangeAspect="1"/>
          </p:cNvPicPr>
          <p:nvPr/>
        </p:nvPicPr>
        <p:blipFill rotWithShape="1">
          <a:blip r:embed="rId2">
            <a:extLst>
              <a:ext uri="{28A0092B-C50C-407E-A947-70E740481C1C}">
                <a14:useLocalDpi xmlns:a14="http://schemas.microsoft.com/office/drawing/2010/main" val="0"/>
              </a:ext>
            </a:extLst>
          </a:blip>
          <a:srcRect l="81844" t="56182" r="15543" b="41508"/>
          <a:stretch/>
        </p:blipFill>
        <p:spPr>
          <a:xfrm>
            <a:off x="997857" y="1548190"/>
            <a:ext cx="1173238" cy="1342572"/>
          </a:xfrm>
          <a:prstGeom prst="rect">
            <a:avLst/>
          </a:prstGeom>
        </p:spPr>
      </p:pic>
      <p:pic>
        <p:nvPicPr>
          <p:cNvPr id="38" name="Picture 37" descr="Brand Icons.pdf"/>
          <p:cNvPicPr>
            <a:picLocks noChangeAspect="1"/>
          </p:cNvPicPr>
          <p:nvPr/>
        </p:nvPicPr>
        <p:blipFill rotWithShape="1">
          <a:blip r:embed="rId2">
            <a:extLst>
              <a:ext uri="{28A0092B-C50C-407E-A947-70E740481C1C}">
                <a14:useLocalDpi xmlns:a14="http://schemas.microsoft.com/office/drawing/2010/main" val="0"/>
              </a:ext>
            </a:extLst>
          </a:blip>
          <a:srcRect l="29839" t="78064" r="67275" b="20012"/>
          <a:stretch/>
        </p:blipFill>
        <p:spPr>
          <a:xfrm>
            <a:off x="6553200" y="1666270"/>
            <a:ext cx="1282095" cy="1106413"/>
          </a:xfrm>
          <a:prstGeom prst="rect">
            <a:avLst/>
          </a:prstGeom>
        </p:spPr>
      </p:pic>
    </p:spTree>
    <p:extLst>
      <p:ext uri="{BB962C8B-B14F-4D97-AF65-F5344CB8AC3E}">
        <p14:creationId xmlns:p14="http://schemas.microsoft.com/office/powerpoint/2010/main" val="2246137889"/>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143500"/>
          </a:xfrm>
          <a:prstGeom prst="rect">
            <a:avLst/>
          </a:prstGeom>
          <a:solidFill>
            <a:srgbClr val="0029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7" name="Rectangle 6"/>
          <p:cNvSpPr/>
          <p:nvPr/>
        </p:nvSpPr>
        <p:spPr>
          <a:xfrm>
            <a:off x="228600" y="133350"/>
            <a:ext cx="7162800" cy="830997"/>
          </a:xfrm>
          <a:prstGeom prst="rect">
            <a:avLst/>
          </a:prstGeom>
        </p:spPr>
        <p:txBody>
          <a:bodyPr wrap="square">
            <a:spAutoFit/>
          </a:bodyPr>
          <a:lstStyle/>
          <a:p>
            <a:pPr lvl="0"/>
            <a:r>
              <a:rPr lang="en-US" sz="2400" dirty="0" smtClean="0">
                <a:solidFill>
                  <a:schemeClr val="bg1"/>
                </a:solidFill>
                <a:latin typeface="Franklin Gothic Medium"/>
                <a:cs typeface="Franklin Gothic Medium"/>
              </a:rPr>
              <a:t>THROUGH TECHNOLOGY, EXISTING BPO CONCERNS ARE MINIMIZED OR ELIMINATED ALTOGETHER</a:t>
            </a:r>
            <a:endParaRPr lang="en-US" sz="2400" dirty="0">
              <a:solidFill>
                <a:schemeClr val="bg1"/>
              </a:solidFill>
              <a:latin typeface="Franklin Gothic Medium"/>
              <a:cs typeface="Franklin Gothic Medium"/>
            </a:endParaRPr>
          </a:p>
        </p:txBody>
      </p:sp>
      <p:cxnSp>
        <p:nvCxnSpPr>
          <p:cNvPr id="8" name="Straight Connector 7"/>
          <p:cNvCxnSpPr/>
          <p:nvPr/>
        </p:nvCxnSpPr>
        <p:spPr>
          <a:xfrm>
            <a:off x="1168858" y="-628650"/>
            <a:ext cx="5335494" cy="0"/>
          </a:xfrm>
          <a:prstGeom prst="line">
            <a:avLst/>
          </a:prstGeom>
          <a:ln w="50800">
            <a:solidFill>
              <a:srgbClr val="69C9F2"/>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384432" y="3105150"/>
            <a:ext cx="8230973"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1017260" y="3253313"/>
            <a:ext cx="2640340" cy="918200"/>
          </a:xfrm>
          <a:prstGeom prst="rect">
            <a:avLst/>
          </a:prstGeom>
        </p:spPr>
        <p:txBody>
          <a:bodyPr wrap="square">
            <a:spAutoFit/>
          </a:bodyPr>
          <a:lstStyle/>
          <a:p>
            <a:r>
              <a:rPr lang="en-US" dirty="0" smtClean="0">
                <a:solidFill>
                  <a:srgbClr val="FFFFFF"/>
                </a:solidFill>
                <a:latin typeface="Franklin Gothic Medium"/>
                <a:cs typeface="Franklin Gothic Medium"/>
              </a:rPr>
              <a:t>RETAINED </a:t>
            </a:r>
            <a:r>
              <a:rPr lang="en-US" dirty="0" smtClean="0">
                <a:solidFill>
                  <a:srgbClr val="FFFFFF"/>
                </a:solidFill>
                <a:latin typeface="Franklin Gothic Medium"/>
                <a:cs typeface="Franklin Gothic Medium"/>
              </a:rPr>
              <a:t>QUALITY</a:t>
            </a:r>
          </a:p>
          <a:p>
            <a:pPr marL="285750" indent="-285750">
              <a:lnSpc>
                <a:spcPct val="120000"/>
              </a:lnSpc>
              <a:buFont typeface="Arial"/>
              <a:buChar char="•"/>
            </a:pPr>
            <a:r>
              <a:rPr lang="en-US" sz="1000" dirty="0">
                <a:solidFill>
                  <a:srgbClr val="FFFFFF"/>
                </a:solidFill>
                <a:latin typeface="Arial"/>
                <a:cs typeface="Arial"/>
              </a:rPr>
              <a:t>Uptime guarantees (99.985% uptime)</a:t>
            </a:r>
          </a:p>
          <a:p>
            <a:pPr marL="285750" indent="-285750">
              <a:lnSpc>
                <a:spcPct val="120000"/>
              </a:lnSpc>
              <a:buFont typeface="Arial"/>
              <a:buChar char="•"/>
            </a:pPr>
            <a:r>
              <a:rPr lang="en-US" sz="1000" dirty="0">
                <a:solidFill>
                  <a:srgbClr val="FFFFFF"/>
                </a:solidFill>
                <a:latin typeface="Arial"/>
                <a:cs typeface="Arial"/>
              </a:rPr>
              <a:t>Data quality guarantees (99%+</a:t>
            </a:r>
            <a:r>
              <a:rPr lang="en-US" sz="1000" dirty="0" smtClean="0">
                <a:solidFill>
                  <a:srgbClr val="FFFFFF"/>
                </a:solidFill>
                <a:latin typeface="Arial"/>
                <a:cs typeface="Arial"/>
              </a:rPr>
              <a:t>)</a:t>
            </a:r>
          </a:p>
          <a:p>
            <a:pPr marL="285750" indent="-285750">
              <a:lnSpc>
                <a:spcPct val="120000"/>
              </a:lnSpc>
              <a:buFont typeface="Arial"/>
              <a:buChar char="•"/>
            </a:pPr>
            <a:r>
              <a:rPr lang="en-US" sz="1000" dirty="0" smtClean="0">
                <a:solidFill>
                  <a:srgbClr val="FFFFFF"/>
                </a:solidFill>
                <a:latin typeface="Arial"/>
                <a:cs typeface="Arial"/>
              </a:rPr>
              <a:t>Performance-based SLA models</a:t>
            </a:r>
            <a:endParaRPr lang="en-US" sz="1000" dirty="0">
              <a:solidFill>
                <a:srgbClr val="FFFFFF"/>
              </a:solidFill>
              <a:latin typeface="Arial"/>
              <a:cs typeface="Arial"/>
            </a:endParaRPr>
          </a:p>
        </p:txBody>
      </p:sp>
      <p:sp>
        <p:nvSpPr>
          <p:cNvPr id="16" name="Rectangle 15"/>
          <p:cNvSpPr/>
          <p:nvPr/>
        </p:nvSpPr>
        <p:spPr>
          <a:xfrm>
            <a:off x="4800600" y="3253313"/>
            <a:ext cx="2667000" cy="1472198"/>
          </a:xfrm>
          <a:prstGeom prst="rect">
            <a:avLst/>
          </a:prstGeom>
        </p:spPr>
        <p:txBody>
          <a:bodyPr wrap="square">
            <a:spAutoFit/>
          </a:bodyPr>
          <a:lstStyle/>
          <a:p>
            <a:r>
              <a:rPr lang="en-US" dirty="0" smtClean="0">
                <a:solidFill>
                  <a:srgbClr val="FFFFFF"/>
                </a:solidFill>
                <a:latin typeface="Franklin Gothic Medium"/>
                <a:cs typeface="Franklin Gothic Medium"/>
              </a:rPr>
              <a:t>REDUCED </a:t>
            </a:r>
            <a:r>
              <a:rPr lang="en-US" dirty="0" smtClean="0">
                <a:solidFill>
                  <a:srgbClr val="FFFFFF"/>
                </a:solidFill>
                <a:latin typeface="Franklin Gothic Medium"/>
                <a:cs typeface="Franklin Gothic Medium"/>
              </a:rPr>
              <a:t>OVERHEAD</a:t>
            </a:r>
          </a:p>
          <a:p>
            <a:pPr marL="285750" indent="-285750">
              <a:lnSpc>
                <a:spcPct val="120000"/>
              </a:lnSpc>
              <a:buFont typeface="Arial"/>
              <a:buChar char="•"/>
            </a:pPr>
            <a:r>
              <a:rPr lang="en-US" sz="1000" dirty="0">
                <a:solidFill>
                  <a:srgbClr val="FFFFFF"/>
                </a:solidFill>
                <a:latin typeface="Arial"/>
                <a:cs typeface="Arial"/>
              </a:rPr>
              <a:t>Elimination of data entry</a:t>
            </a:r>
          </a:p>
          <a:p>
            <a:pPr marL="285750" indent="-285750">
              <a:lnSpc>
                <a:spcPct val="120000"/>
              </a:lnSpc>
              <a:buFont typeface="Arial"/>
              <a:buChar char="•"/>
            </a:pPr>
            <a:r>
              <a:rPr lang="en-US" sz="1000" dirty="0">
                <a:solidFill>
                  <a:srgbClr val="FFFFFF"/>
                </a:solidFill>
                <a:latin typeface="Arial"/>
                <a:cs typeface="Arial"/>
              </a:rPr>
              <a:t>Manual paper filing</a:t>
            </a:r>
          </a:p>
          <a:p>
            <a:pPr marL="285750" indent="-285750">
              <a:lnSpc>
                <a:spcPct val="120000"/>
              </a:lnSpc>
              <a:buFont typeface="Arial"/>
              <a:buChar char="•"/>
            </a:pPr>
            <a:r>
              <a:rPr lang="en-US" sz="1000" dirty="0">
                <a:solidFill>
                  <a:srgbClr val="FFFFFF"/>
                </a:solidFill>
                <a:latin typeface="Arial"/>
                <a:cs typeface="Arial"/>
              </a:rPr>
              <a:t>Research tasks for other departments</a:t>
            </a:r>
          </a:p>
          <a:p>
            <a:pPr marL="285750" indent="-285750">
              <a:lnSpc>
                <a:spcPct val="120000"/>
              </a:lnSpc>
              <a:buFont typeface="Arial"/>
              <a:buChar char="•"/>
            </a:pPr>
            <a:r>
              <a:rPr lang="en-US" sz="1000" dirty="0">
                <a:solidFill>
                  <a:srgbClr val="FFFFFF"/>
                </a:solidFill>
                <a:latin typeface="Arial"/>
                <a:cs typeface="Arial"/>
              </a:rPr>
              <a:t>Minimize vendor calls</a:t>
            </a:r>
          </a:p>
          <a:p>
            <a:pPr marL="285750" indent="-285750">
              <a:lnSpc>
                <a:spcPct val="120000"/>
              </a:lnSpc>
              <a:buFont typeface="Arial"/>
              <a:buChar char="•"/>
            </a:pPr>
            <a:r>
              <a:rPr lang="en-US" sz="1000" dirty="0">
                <a:solidFill>
                  <a:srgbClr val="FFFFFF"/>
                </a:solidFill>
                <a:latin typeface="Arial"/>
                <a:cs typeface="Arial"/>
              </a:rPr>
              <a:t>Walking approvals</a:t>
            </a:r>
          </a:p>
          <a:p>
            <a:pPr marL="285750" indent="-285750">
              <a:lnSpc>
                <a:spcPct val="120000"/>
              </a:lnSpc>
              <a:buFont typeface="Arial"/>
              <a:buChar char="•"/>
            </a:pPr>
            <a:r>
              <a:rPr lang="en-US" sz="1000" dirty="0">
                <a:solidFill>
                  <a:srgbClr val="FFFFFF"/>
                </a:solidFill>
                <a:latin typeface="Arial"/>
                <a:cs typeface="Arial"/>
              </a:rPr>
              <a:t>Exception handling</a:t>
            </a:r>
          </a:p>
        </p:txBody>
      </p:sp>
      <p:pic>
        <p:nvPicPr>
          <p:cNvPr id="13" name="Picture 12" descr="Brand Icons.pdf"/>
          <p:cNvPicPr>
            <a:picLocks noChangeAspect="1"/>
          </p:cNvPicPr>
          <p:nvPr/>
        </p:nvPicPr>
        <p:blipFill rotWithShape="1">
          <a:blip r:embed="rId2">
            <a:extLst>
              <a:ext uri="{28A0092B-C50C-407E-A947-70E740481C1C}">
                <a14:useLocalDpi xmlns:a14="http://schemas.microsoft.com/office/drawing/2010/main" val="0"/>
              </a:ext>
            </a:extLst>
          </a:blip>
          <a:srcRect l="71886" t="89932" r="23964" b="7498"/>
          <a:stretch/>
        </p:blipFill>
        <p:spPr>
          <a:xfrm>
            <a:off x="5067300" y="1504950"/>
            <a:ext cx="1752600" cy="1404743"/>
          </a:xfrm>
          <a:prstGeom prst="rect">
            <a:avLst/>
          </a:prstGeom>
        </p:spPr>
      </p:pic>
      <p:pic>
        <p:nvPicPr>
          <p:cNvPr id="14" name="Picture 13" descr="Brand Icons.pdf"/>
          <p:cNvPicPr>
            <a:picLocks noChangeAspect="1"/>
          </p:cNvPicPr>
          <p:nvPr/>
        </p:nvPicPr>
        <p:blipFill rotWithShape="1">
          <a:blip r:embed="rId2">
            <a:extLst>
              <a:ext uri="{28A0092B-C50C-407E-A947-70E740481C1C}">
                <a14:useLocalDpi xmlns:a14="http://schemas.microsoft.com/office/drawing/2010/main" val="0"/>
              </a:ext>
            </a:extLst>
          </a:blip>
          <a:srcRect l="77076" t="86238" r="20120" b="11707"/>
          <a:stretch/>
        </p:blipFill>
        <p:spPr>
          <a:xfrm>
            <a:off x="1695751" y="1808983"/>
            <a:ext cx="1199849" cy="1137297"/>
          </a:xfrm>
          <a:prstGeom prst="rect">
            <a:avLst/>
          </a:prstGeom>
        </p:spPr>
      </p:pic>
    </p:spTree>
    <p:extLst>
      <p:ext uri="{BB962C8B-B14F-4D97-AF65-F5344CB8AC3E}">
        <p14:creationId xmlns:p14="http://schemas.microsoft.com/office/powerpoint/2010/main" val="1155240524"/>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00600" y="1718519"/>
            <a:ext cx="4564050" cy="1043875"/>
          </a:xfrm>
          <a:prstGeom prst="rect">
            <a:avLst/>
          </a:prstGeom>
        </p:spPr>
        <p:txBody>
          <a:bodyPr wrap="square">
            <a:spAutoFit/>
          </a:bodyPr>
          <a:lstStyle/>
          <a:p>
            <a:pPr marL="285750" indent="-285750">
              <a:lnSpc>
                <a:spcPct val="150000"/>
              </a:lnSpc>
              <a:buFont typeface="Wingdings" charset="2"/>
              <a:buChar char="ü"/>
            </a:pPr>
            <a:r>
              <a:rPr lang="en-US" sz="1400" dirty="0" smtClean="0">
                <a:latin typeface="Arial"/>
                <a:cs typeface="Arial"/>
              </a:rPr>
              <a:t>Research into open credits</a:t>
            </a:r>
          </a:p>
          <a:p>
            <a:pPr marL="285750" indent="-285750">
              <a:lnSpc>
                <a:spcPct val="150000"/>
              </a:lnSpc>
              <a:buFont typeface="Wingdings" charset="2"/>
              <a:buChar char="ü"/>
            </a:pPr>
            <a:r>
              <a:rPr lang="en-US" sz="1400" dirty="0" smtClean="0">
                <a:latin typeface="Arial"/>
                <a:cs typeface="Arial"/>
              </a:rPr>
              <a:t>Time spent on payment term negotiation</a:t>
            </a:r>
          </a:p>
          <a:p>
            <a:pPr marL="285750" indent="-285750">
              <a:lnSpc>
                <a:spcPct val="150000"/>
              </a:lnSpc>
              <a:buFont typeface="Wingdings" charset="2"/>
              <a:buChar char="ü"/>
            </a:pPr>
            <a:r>
              <a:rPr lang="en-US" sz="1400" dirty="0" smtClean="0">
                <a:latin typeface="Arial"/>
                <a:cs typeface="Arial"/>
              </a:rPr>
              <a:t>Monitor approvals to avoid missed discounts</a:t>
            </a:r>
          </a:p>
        </p:txBody>
      </p:sp>
      <p:sp>
        <p:nvSpPr>
          <p:cNvPr id="9" name="Rectangle 8"/>
          <p:cNvSpPr/>
          <p:nvPr/>
        </p:nvSpPr>
        <p:spPr>
          <a:xfrm>
            <a:off x="-8467" y="0"/>
            <a:ext cx="4648200" cy="5143500"/>
          </a:xfrm>
          <a:prstGeom prst="rect">
            <a:avLst/>
          </a:prstGeom>
          <a:solidFill>
            <a:srgbClr val="00293D"/>
          </a:soli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12" name="Rectangle 11"/>
          <p:cNvSpPr/>
          <p:nvPr/>
        </p:nvSpPr>
        <p:spPr>
          <a:xfrm>
            <a:off x="533400" y="2190750"/>
            <a:ext cx="3133826" cy="875111"/>
          </a:xfrm>
          <a:prstGeom prst="rect">
            <a:avLst/>
          </a:prstGeom>
        </p:spPr>
        <p:txBody>
          <a:bodyPr wrap="square">
            <a:spAutoFit/>
          </a:bodyPr>
          <a:lstStyle/>
          <a:p>
            <a:pPr>
              <a:lnSpc>
                <a:spcPct val="90000"/>
              </a:lnSpc>
            </a:pPr>
            <a:r>
              <a:rPr lang="en-US" sz="2800" dirty="0" smtClean="0">
                <a:solidFill>
                  <a:schemeClr val="bg1"/>
                </a:solidFill>
                <a:latin typeface="Franklin Gothic Medium"/>
                <a:cs typeface="Franklin Gothic Medium"/>
              </a:rPr>
              <a:t>BECOMING A VALUE CENTER</a:t>
            </a:r>
          </a:p>
        </p:txBody>
      </p:sp>
    </p:spTree>
    <p:extLst>
      <p:ext uri="{BB962C8B-B14F-4D97-AF65-F5344CB8AC3E}">
        <p14:creationId xmlns:p14="http://schemas.microsoft.com/office/powerpoint/2010/main" val="1232458609"/>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ection SubTitles1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33800" y="209550"/>
            <a:ext cx="5275803" cy="2039533"/>
          </a:xfrm>
          <a:prstGeom prst="rect">
            <a:avLst/>
          </a:prstGeom>
          <a:noFill/>
        </p:spPr>
        <p:txBody>
          <a:bodyPr wrap="none" rtlCol="0">
            <a:spAutoFit/>
          </a:bodyPr>
          <a:lstStyle/>
          <a:p>
            <a:pPr algn="r">
              <a:lnSpc>
                <a:spcPct val="80000"/>
              </a:lnSpc>
            </a:pPr>
            <a:r>
              <a:rPr lang="en-US" sz="5200" spc="-150" dirty="0" smtClean="0">
                <a:solidFill>
                  <a:schemeClr val="bg1"/>
                </a:solidFill>
                <a:cs typeface="Arial"/>
              </a:rPr>
              <a:t>THE IMPORTANCE </a:t>
            </a:r>
          </a:p>
          <a:p>
            <a:pPr algn="r">
              <a:lnSpc>
                <a:spcPct val="80000"/>
              </a:lnSpc>
            </a:pPr>
            <a:r>
              <a:rPr lang="en-US" sz="5200" spc="-150" dirty="0" smtClean="0">
                <a:solidFill>
                  <a:schemeClr val="bg1"/>
                </a:solidFill>
                <a:cs typeface="Arial"/>
              </a:rPr>
              <a:t>OF A STRUCTURED </a:t>
            </a:r>
          </a:p>
          <a:p>
            <a:pPr algn="r">
              <a:lnSpc>
                <a:spcPct val="80000"/>
              </a:lnSpc>
            </a:pPr>
            <a:r>
              <a:rPr lang="en-US" sz="5200" spc="-150" dirty="0" smtClean="0">
                <a:solidFill>
                  <a:schemeClr val="bg1"/>
                </a:solidFill>
                <a:cs typeface="Arial"/>
              </a:rPr>
              <a:t>APPROACH</a:t>
            </a:r>
            <a:endParaRPr lang="en-US" sz="5200" spc="-150" dirty="0">
              <a:solidFill>
                <a:schemeClr val="bg1"/>
              </a:solidFill>
              <a:cs typeface="Arial"/>
            </a:endParaRPr>
          </a:p>
        </p:txBody>
      </p:sp>
      <p:sp>
        <p:nvSpPr>
          <p:cNvPr id="5" name="Rectangle 4"/>
          <p:cNvSpPr/>
          <p:nvPr/>
        </p:nvSpPr>
        <p:spPr>
          <a:xfrm>
            <a:off x="5791200" y="2724150"/>
            <a:ext cx="3136219" cy="1600438"/>
          </a:xfrm>
          <a:prstGeom prst="rect">
            <a:avLst/>
          </a:prstGeom>
        </p:spPr>
        <p:txBody>
          <a:bodyPr wrap="square">
            <a:spAutoFit/>
          </a:bodyPr>
          <a:lstStyle/>
          <a:p>
            <a:pPr algn="r"/>
            <a:r>
              <a:rPr lang="en-US" sz="1000" dirty="0" smtClean="0">
                <a:solidFill>
                  <a:srgbClr val="FFFFFF"/>
                </a:solidFill>
                <a:latin typeface="Arial"/>
                <a:cs typeface="Arial"/>
              </a:rPr>
              <a:t>“</a:t>
            </a:r>
            <a:r>
              <a:rPr lang="en-US" sz="1000" dirty="0">
                <a:solidFill>
                  <a:srgbClr val="FFFFFF"/>
                </a:solidFill>
                <a:latin typeface="Arial"/>
                <a:cs typeface="Arial"/>
              </a:rPr>
              <a:t>As organizations increasingly make outsourcing an integral part of their operations, a new breed of professionals skilled in the design, implementation and management of these complex business relationships has emerged.” </a:t>
            </a:r>
            <a:endParaRPr lang="en-US" sz="1000" dirty="0" smtClean="0">
              <a:solidFill>
                <a:srgbClr val="FFFFFF"/>
              </a:solidFill>
              <a:latin typeface="Arial"/>
              <a:cs typeface="Arial"/>
            </a:endParaRPr>
          </a:p>
          <a:p>
            <a:pPr algn="r"/>
            <a:endParaRPr lang="en-US" sz="1400" dirty="0">
              <a:solidFill>
                <a:srgbClr val="FFFFFF"/>
              </a:solidFill>
              <a:latin typeface="Arial"/>
              <a:cs typeface="Arial"/>
            </a:endParaRPr>
          </a:p>
          <a:p>
            <a:pPr algn="r"/>
            <a:r>
              <a:rPr lang="en-US" sz="1000" dirty="0">
                <a:solidFill>
                  <a:srgbClr val="69C9F2"/>
                </a:solidFill>
                <a:latin typeface="Arial"/>
                <a:cs typeface="Arial"/>
              </a:rPr>
              <a:t>Michael Corbett</a:t>
            </a:r>
          </a:p>
          <a:p>
            <a:pPr algn="r"/>
            <a:r>
              <a:rPr lang="en-US" sz="1000" b="1" dirty="0">
                <a:solidFill>
                  <a:srgbClr val="69C9F2"/>
                </a:solidFill>
                <a:latin typeface="Arial"/>
                <a:cs typeface="Arial"/>
              </a:rPr>
              <a:t>IAOP Chairman</a:t>
            </a:r>
            <a:endParaRPr lang="en-US" sz="1000" dirty="0">
              <a:solidFill>
                <a:srgbClr val="69C9F2"/>
              </a:solidFill>
              <a:latin typeface="Arial"/>
              <a:cs typeface="Arial"/>
            </a:endParaRPr>
          </a:p>
          <a:p>
            <a:pPr algn="r"/>
            <a:endParaRPr lang="en-US" sz="1400" dirty="0">
              <a:solidFill>
                <a:srgbClr val="FFFFFF"/>
              </a:solidFill>
              <a:latin typeface="Arial"/>
              <a:cs typeface="Arial"/>
            </a:endParaRPr>
          </a:p>
        </p:txBody>
      </p:sp>
    </p:spTree>
    <p:extLst>
      <p:ext uri="{BB962C8B-B14F-4D97-AF65-F5344CB8AC3E}">
        <p14:creationId xmlns:p14="http://schemas.microsoft.com/office/powerpoint/2010/main" val="4214556136"/>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8843" y="226399"/>
            <a:ext cx="7931013" cy="461665"/>
          </a:xfrm>
          <a:prstGeom prst="rect">
            <a:avLst/>
          </a:prstGeom>
        </p:spPr>
        <p:txBody>
          <a:bodyPr wrap="square">
            <a:spAutoFit/>
          </a:bodyPr>
          <a:lstStyle/>
          <a:p>
            <a:pPr lvl="0"/>
            <a:r>
              <a:rPr lang="en-US" sz="2400" b="1" dirty="0" smtClean="0">
                <a:solidFill>
                  <a:srgbClr val="272727"/>
                </a:solidFill>
                <a:cs typeface="Arial"/>
              </a:rPr>
              <a:t>THE IMPORTANCE OF A STRUCTURED APPROACH</a:t>
            </a:r>
          </a:p>
        </p:txBody>
      </p:sp>
      <p:sp>
        <p:nvSpPr>
          <p:cNvPr id="14" name="Oval 13"/>
          <p:cNvSpPr/>
          <p:nvPr/>
        </p:nvSpPr>
        <p:spPr>
          <a:xfrm>
            <a:off x="609600" y="895351"/>
            <a:ext cx="1143000" cy="1143000"/>
          </a:xfrm>
          <a:prstGeom prst="ellipse">
            <a:avLst/>
          </a:prstGeom>
          <a:solidFill>
            <a:schemeClr val="bg1">
              <a:alpha val="5000"/>
            </a:schemeClr>
          </a:solidFill>
          <a:ln>
            <a:noFill/>
          </a:ln>
          <a:effectLst>
            <a:reflection stA="14000" endPos="20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17" name="Rectangle 16"/>
          <p:cNvSpPr/>
          <p:nvPr/>
        </p:nvSpPr>
        <p:spPr>
          <a:xfrm>
            <a:off x="7041777" y="2419742"/>
            <a:ext cx="2015816" cy="1659942"/>
          </a:xfrm>
          <a:prstGeom prst="rect">
            <a:avLst/>
          </a:prstGeom>
        </p:spPr>
        <p:txBody>
          <a:bodyPr wrap="square">
            <a:spAutoFit/>
          </a:bodyPr>
          <a:lstStyle/>
          <a:p>
            <a:pPr lvl="0">
              <a:lnSpc>
                <a:spcPct val="90000"/>
              </a:lnSpc>
            </a:pPr>
            <a:r>
              <a:rPr lang="en-US" sz="1400" b="1" dirty="0">
                <a:solidFill>
                  <a:schemeClr val="bg1">
                    <a:lumMod val="85000"/>
                  </a:schemeClr>
                </a:solidFill>
                <a:latin typeface="Arial"/>
                <a:cs typeface="Arial"/>
              </a:rPr>
              <a:t>Establishment of </a:t>
            </a:r>
            <a:br>
              <a:rPr lang="en-US" sz="1400" b="1" dirty="0">
                <a:solidFill>
                  <a:schemeClr val="bg1">
                    <a:lumMod val="85000"/>
                  </a:schemeClr>
                </a:solidFill>
                <a:latin typeface="Arial"/>
                <a:cs typeface="Arial"/>
              </a:rPr>
            </a:br>
            <a:r>
              <a:rPr lang="en-US" sz="1400" b="1" dirty="0">
                <a:solidFill>
                  <a:schemeClr val="bg1">
                    <a:lumMod val="85000"/>
                  </a:schemeClr>
                </a:solidFill>
                <a:latin typeface="Arial"/>
                <a:cs typeface="Arial"/>
              </a:rPr>
              <a:t>Definition </a:t>
            </a:r>
            <a:br>
              <a:rPr lang="en-US" sz="1400" b="1" dirty="0">
                <a:solidFill>
                  <a:schemeClr val="bg1">
                    <a:lumMod val="85000"/>
                  </a:schemeClr>
                </a:solidFill>
                <a:latin typeface="Arial"/>
                <a:cs typeface="Arial"/>
              </a:rPr>
            </a:br>
            <a:r>
              <a:rPr lang="en-US" sz="1400" b="1" dirty="0">
                <a:solidFill>
                  <a:schemeClr val="bg1">
                    <a:lumMod val="85000"/>
                  </a:schemeClr>
                </a:solidFill>
                <a:latin typeface="Arial"/>
                <a:cs typeface="Arial"/>
              </a:rPr>
              <a:t>of Success</a:t>
            </a:r>
          </a:p>
          <a:p>
            <a:pPr>
              <a:lnSpc>
                <a:spcPct val="90000"/>
              </a:lnSpc>
            </a:pPr>
            <a:endParaRPr lang="en-US" sz="1100" dirty="0" smtClean="0">
              <a:solidFill>
                <a:schemeClr val="bg1">
                  <a:lumMod val="85000"/>
                </a:schemeClr>
              </a:solidFill>
              <a:latin typeface="Arial"/>
              <a:cs typeface="Arial"/>
            </a:endParaRPr>
          </a:p>
          <a:p>
            <a:pPr>
              <a:lnSpc>
                <a:spcPct val="90000"/>
              </a:lnSpc>
            </a:pPr>
            <a:r>
              <a:rPr lang="en-US" sz="1000" dirty="0" smtClean="0">
                <a:solidFill>
                  <a:schemeClr val="bg1">
                    <a:lumMod val="85000"/>
                  </a:schemeClr>
                </a:solidFill>
                <a:latin typeface="Arial"/>
                <a:cs typeface="Arial"/>
              </a:rPr>
              <a:t>Before embarking on any technical implementations, establish an agreed upon and </a:t>
            </a:r>
            <a:r>
              <a:rPr lang="en-US" sz="1000" dirty="0" smtClean="0">
                <a:solidFill>
                  <a:schemeClr val="bg1">
                    <a:lumMod val="85000"/>
                  </a:schemeClr>
                </a:solidFill>
                <a:latin typeface="Arial"/>
                <a:cs typeface="Arial"/>
              </a:rPr>
              <a:t>clearly-</a:t>
            </a:r>
            <a:r>
              <a:rPr lang="en-US" sz="1000" dirty="0" smtClean="0">
                <a:solidFill>
                  <a:schemeClr val="bg1">
                    <a:lumMod val="85000"/>
                  </a:schemeClr>
                </a:solidFill>
                <a:latin typeface="Arial"/>
                <a:cs typeface="Arial"/>
              </a:rPr>
              <a:t>defined measure of success, whether it be financial, operational, or both.</a:t>
            </a:r>
          </a:p>
        </p:txBody>
      </p:sp>
      <p:sp>
        <p:nvSpPr>
          <p:cNvPr id="18" name="Rectangle 17"/>
          <p:cNvSpPr/>
          <p:nvPr/>
        </p:nvSpPr>
        <p:spPr>
          <a:xfrm>
            <a:off x="4780784" y="2419742"/>
            <a:ext cx="2097491" cy="1521442"/>
          </a:xfrm>
          <a:prstGeom prst="rect">
            <a:avLst/>
          </a:prstGeom>
        </p:spPr>
        <p:txBody>
          <a:bodyPr wrap="square">
            <a:spAutoFit/>
          </a:bodyPr>
          <a:lstStyle/>
          <a:p>
            <a:pPr lvl="0">
              <a:lnSpc>
                <a:spcPct val="90000"/>
              </a:lnSpc>
            </a:pPr>
            <a:r>
              <a:rPr lang="en-US" sz="1400" b="1" dirty="0">
                <a:solidFill>
                  <a:schemeClr val="bg1">
                    <a:lumMod val="85000"/>
                  </a:schemeClr>
                </a:solidFill>
                <a:latin typeface="Arial"/>
                <a:cs typeface="Arial"/>
              </a:rPr>
              <a:t>Establishment of  </a:t>
            </a:r>
            <a:br>
              <a:rPr lang="en-US" sz="1400" b="1" dirty="0">
                <a:solidFill>
                  <a:schemeClr val="bg1">
                    <a:lumMod val="85000"/>
                  </a:schemeClr>
                </a:solidFill>
                <a:latin typeface="Arial"/>
                <a:cs typeface="Arial"/>
              </a:rPr>
            </a:br>
            <a:r>
              <a:rPr lang="en-US" sz="1400" b="1" dirty="0">
                <a:solidFill>
                  <a:schemeClr val="bg1">
                    <a:lumMod val="85000"/>
                  </a:schemeClr>
                </a:solidFill>
                <a:latin typeface="Arial"/>
                <a:cs typeface="Arial"/>
              </a:rPr>
              <a:t>Governance </a:t>
            </a:r>
            <a:br>
              <a:rPr lang="en-US" sz="1400" b="1" dirty="0">
                <a:solidFill>
                  <a:schemeClr val="bg1">
                    <a:lumMod val="85000"/>
                  </a:schemeClr>
                </a:solidFill>
                <a:latin typeface="Arial"/>
                <a:cs typeface="Arial"/>
              </a:rPr>
            </a:br>
            <a:r>
              <a:rPr lang="en-US" sz="1400" b="1" dirty="0">
                <a:solidFill>
                  <a:schemeClr val="bg1">
                    <a:lumMod val="85000"/>
                  </a:schemeClr>
                </a:solidFill>
                <a:latin typeface="Arial"/>
                <a:cs typeface="Arial"/>
              </a:rPr>
              <a:t>Models</a:t>
            </a:r>
          </a:p>
          <a:p>
            <a:pPr>
              <a:lnSpc>
                <a:spcPct val="90000"/>
              </a:lnSpc>
            </a:pPr>
            <a:endParaRPr lang="en-US" sz="1100" dirty="0" smtClean="0">
              <a:solidFill>
                <a:schemeClr val="bg1">
                  <a:lumMod val="85000"/>
                </a:schemeClr>
              </a:solidFill>
              <a:latin typeface="Arial"/>
              <a:cs typeface="Arial"/>
            </a:endParaRPr>
          </a:p>
          <a:p>
            <a:pPr>
              <a:lnSpc>
                <a:spcPct val="90000"/>
              </a:lnSpc>
            </a:pPr>
            <a:r>
              <a:rPr lang="en-US" sz="1000" dirty="0" smtClean="0">
                <a:solidFill>
                  <a:schemeClr val="bg1">
                    <a:lumMod val="85000"/>
                  </a:schemeClr>
                </a:solidFill>
                <a:latin typeface="Arial"/>
                <a:cs typeface="Arial"/>
              </a:rPr>
              <a:t>Define a well-structured governance model to aide in the initial and ongoing ownership of accountability, controls, compliance and quality.</a:t>
            </a:r>
          </a:p>
        </p:txBody>
      </p:sp>
      <p:sp>
        <p:nvSpPr>
          <p:cNvPr id="19" name="Rectangle 18"/>
          <p:cNvSpPr/>
          <p:nvPr/>
        </p:nvSpPr>
        <p:spPr>
          <a:xfrm>
            <a:off x="2446405" y="2419742"/>
            <a:ext cx="2134998" cy="1659942"/>
          </a:xfrm>
          <a:prstGeom prst="rect">
            <a:avLst/>
          </a:prstGeom>
        </p:spPr>
        <p:txBody>
          <a:bodyPr wrap="square">
            <a:spAutoFit/>
          </a:bodyPr>
          <a:lstStyle/>
          <a:p>
            <a:pPr lvl="0">
              <a:lnSpc>
                <a:spcPct val="90000"/>
              </a:lnSpc>
            </a:pPr>
            <a:r>
              <a:rPr lang="en-US" sz="1400" b="1" dirty="0">
                <a:solidFill>
                  <a:schemeClr val="bg1">
                    <a:lumMod val="85000"/>
                  </a:schemeClr>
                </a:solidFill>
                <a:latin typeface="Arial"/>
                <a:cs typeface="Arial"/>
              </a:rPr>
              <a:t>Definition of </a:t>
            </a:r>
            <a:br>
              <a:rPr lang="en-US" sz="1400" b="1" dirty="0">
                <a:solidFill>
                  <a:schemeClr val="bg1">
                    <a:lumMod val="85000"/>
                  </a:schemeClr>
                </a:solidFill>
                <a:latin typeface="Arial"/>
                <a:cs typeface="Arial"/>
              </a:rPr>
            </a:br>
            <a:r>
              <a:rPr lang="en-US" sz="1400" b="1" dirty="0">
                <a:solidFill>
                  <a:schemeClr val="bg1">
                    <a:lumMod val="85000"/>
                  </a:schemeClr>
                </a:solidFill>
                <a:latin typeface="Arial"/>
                <a:cs typeface="Arial"/>
              </a:rPr>
              <a:t>Project </a:t>
            </a:r>
            <a:br>
              <a:rPr lang="en-US" sz="1400" b="1" dirty="0">
                <a:solidFill>
                  <a:schemeClr val="bg1">
                    <a:lumMod val="85000"/>
                  </a:schemeClr>
                </a:solidFill>
                <a:latin typeface="Arial"/>
                <a:cs typeface="Arial"/>
              </a:rPr>
            </a:br>
            <a:r>
              <a:rPr lang="en-US" sz="1400" b="1" dirty="0">
                <a:solidFill>
                  <a:schemeClr val="bg1">
                    <a:lumMod val="85000"/>
                  </a:schemeClr>
                </a:solidFill>
                <a:latin typeface="Arial"/>
                <a:cs typeface="Arial"/>
              </a:rPr>
              <a:t>Structures</a:t>
            </a:r>
          </a:p>
          <a:p>
            <a:pPr>
              <a:lnSpc>
                <a:spcPct val="90000"/>
              </a:lnSpc>
            </a:pPr>
            <a:endParaRPr lang="en-US" sz="1100" dirty="0" smtClean="0">
              <a:solidFill>
                <a:schemeClr val="bg1">
                  <a:lumMod val="85000"/>
                </a:schemeClr>
              </a:solidFill>
              <a:latin typeface="Arial"/>
              <a:cs typeface="Arial"/>
            </a:endParaRPr>
          </a:p>
          <a:p>
            <a:pPr>
              <a:lnSpc>
                <a:spcPct val="90000"/>
              </a:lnSpc>
            </a:pPr>
            <a:r>
              <a:rPr lang="en-US" sz="1000" dirty="0" smtClean="0">
                <a:solidFill>
                  <a:schemeClr val="bg1">
                    <a:lumMod val="85000"/>
                  </a:schemeClr>
                </a:solidFill>
                <a:latin typeface="Arial"/>
                <a:cs typeface="Arial"/>
              </a:rPr>
              <a:t>Invest the time in a detailed requirements gathering and project milestones. From there, the project can be properly and correctly staffed to meet the needs of the project.</a:t>
            </a:r>
          </a:p>
        </p:txBody>
      </p:sp>
      <p:sp>
        <p:nvSpPr>
          <p:cNvPr id="30" name="Oval 29"/>
          <p:cNvSpPr/>
          <p:nvPr/>
        </p:nvSpPr>
        <p:spPr>
          <a:xfrm>
            <a:off x="2895600" y="895351"/>
            <a:ext cx="1143000" cy="1143000"/>
          </a:xfrm>
          <a:prstGeom prst="ellipse">
            <a:avLst/>
          </a:prstGeom>
          <a:solidFill>
            <a:schemeClr val="bg1">
              <a:alpha val="5000"/>
            </a:schemeClr>
          </a:solidFill>
          <a:ln>
            <a:noFill/>
          </a:ln>
          <a:effectLst>
            <a:reflection stA="14000" endPos="20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1" name="Oval 30"/>
          <p:cNvSpPr/>
          <p:nvPr/>
        </p:nvSpPr>
        <p:spPr>
          <a:xfrm>
            <a:off x="5181600" y="895351"/>
            <a:ext cx="1143000" cy="1143000"/>
          </a:xfrm>
          <a:prstGeom prst="ellipse">
            <a:avLst/>
          </a:prstGeom>
          <a:solidFill>
            <a:schemeClr val="bg1">
              <a:alpha val="5000"/>
            </a:schemeClr>
          </a:solidFill>
          <a:ln>
            <a:noFill/>
          </a:ln>
          <a:effectLst>
            <a:reflection stA="14000" endPos="20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2" name="Oval 31"/>
          <p:cNvSpPr/>
          <p:nvPr/>
        </p:nvSpPr>
        <p:spPr>
          <a:xfrm>
            <a:off x="7429500" y="895351"/>
            <a:ext cx="1143000" cy="1143000"/>
          </a:xfrm>
          <a:prstGeom prst="ellipse">
            <a:avLst/>
          </a:prstGeom>
          <a:solidFill>
            <a:schemeClr val="bg1">
              <a:alpha val="5000"/>
            </a:schemeClr>
          </a:solidFill>
          <a:ln>
            <a:noFill/>
          </a:ln>
          <a:effectLst>
            <a:reflection stA="14000" endPos="20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4" name="Rectangle 33"/>
          <p:cNvSpPr/>
          <p:nvPr/>
        </p:nvSpPr>
        <p:spPr>
          <a:xfrm>
            <a:off x="227076" y="2455468"/>
            <a:ext cx="2015816" cy="1659942"/>
          </a:xfrm>
          <a:prstGeom prst="rect">
            <a:avLst/>
          </a:prstGeom>
        </p:spPr>
        <p:txBody>
          <a:bodyPr wrap="square">
            <a:spAutoFit/>
          </a:bodyPr>
          <a:lstStyle/>
          <a:p>
            <a:pPr lvl="0">
              <a:lnSpc>
                <a:spcPct val="90000"/>
              </a:lnSpc>
            </a:pPr>
            <a:r>
              <a:rPr lang="en-US" sz="1400" b="1" dirty="0">
                <a:solidFill>
                  <a:srgbClr val="272727"/>
                </a:solidFill>
                <a:latin typeface="Arial"/>
                <a:cs typeface="Arial"/>
              </a:rPr>
              <a:t>Needs </a:t>
            </a:r>
            <a:br>
              <a:rPr lang="en-US" sz="1400" b="1" dirty="0">
                <a:solidFill>
                  <a:srgbClr val="272727"/>
                </a:solidFill>
                <a:latin typeface="Arial"/>
                <a:cs typeface="Arial"/>
              </a:rPr>
            </a:br>
            <a:r>
              <a:rPr lang="en-US" sz="1400" b="1" dirty="0">
                <a:solidFill>
                  <a:srgbClr val="272727"/>
                </a:solidFill>
                <a:latin typeface="Arial"/>
                <a:cs typeface="Arial"/>
              </a:rPr>
              <a:t>Assessment</a:t>
            </a:r>
          </a:p>
          <a:p>
            <a:pPr>
              <a:lnSpc>
                <a:spcPct val="90000"/>
              </a:lnSpc>
            </a:pPr>
            <a:endParaRPr lang="en-US" sz="1100" dirty="0" smtClean="0">
              <a:solidFill>
                <a:srgbClr val="272727"/>
              </a:solidFill>
              <a:latin typeface="Arial"/>
              <a:cs typeface="Arial"/>
            </a:endParaRPr>
          </a:p>
          <a:p>
            <a:pPr>
              <a:lnSpc>
                <a:spcPct val="90000"/>
              </a:lnSpc>
            </a:pPr>
            <a:r>
              <a:rPr lang="en-US" sz="1000" dirty="0" smtClean="0">
                <a:solidFill>
                  <a:srgbClr val="272727"/>
                </a:solidFill>
                <a:latin typeface="Arial"/>
                <a:cs typeface="Arial"/>
              </a:rPr>
              <a:t>Identity and address which processes are good candidates for outsourcing and which should remain in-house. Ensure that all stakeholders are consulted to provide a holistic needs assessment.</a:t>
            </a:r>
          </a:p>
        </p:txBody>
      </p:sp>
      <p:sp>
        <p:nvSpPr>
          <p:cNvPr id="2" name="Oval 1"/>
          <p:cNvSpPr/>
          <p:nvPr/>
        </p:nvSpPr>
        <p:spPr>
          <a:xfrm>
            <a:off x="575733" y="1276350"/>
            <a:ext cx="872067" cy="872067"/>
          </a:xfrm>
          <a:prstGeom prst="ellipse">
            <a:avLst/>
          </a:prstGeom>
          <a:solidFill>
            <a:srgbClr val="154A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762000" y="1310218"/>
            <a:ext cx="449195" cy="738664"/>
          </a:xfrm>
          <a:prstGeom prst="rect">
            <a:avLst/>
          </a:prstGeom>
        </p:spPr>
        <p:txBody>
          <a:bodyPr wrap="square">
            <a:spAutoFit/>
          </a:bodyPr>
          <a:lstStyle/>
          <a:p>
            <a:pPr lvl="0"/>
            <a:r>
              <a:rPr lang="en-US" sz="4200" b="1" dirty="0" smtClean="0">
                <a:solidFill>
                  <a:srgbClr val="FFFFFF"/>
                </a:solidFill>
                <a:cs typeface="Arial"/>
              </a:rPr>
              <a:t>1</a:t>
            </a:r>
          </a:p>
        </p:txBody>
      </p:sp>
      <p:sp>
        <p:nvSpPr>
          <p:cNvPr id="16" name="Oval 15"/>
          <p:cNvSpPr/>
          <p:nvPr/>
        </p:nvSpPr>
        <p:spPr>
          <a:xfrm>
            <a:off x="2709333" y="1276350"/>
            <a:ext cx="872067" cy="872067"/>
          </a:xfrm>
          <a:prstGeom prst="ellipse">
            <a:avLst/>
          </a:prstGeom>
          <a:solidFill>
            <a:srgbClr val="154A67">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p:nvSpPr>
        <p:spPr>
          <a:xfrm>
            <a:off x="2895600" y="1310218"/>
            <a:ext cx="449195" cy="738664"/>
          </a:xfrm>
          <a:prstGeom prst="rect">
            <a:avLst/>
          </a:prstGeom>
        </p:spPr>
        <p:txBody>
          <a:bodyPr wrap="square">
            <a:spAutoFit/>
          </a:bodyPr>
          <a:lstStyle/>
          <a:p>
            <a:pPr lvl="0"/>
            <a:r>
              <a:rPr lang="en-US" sz="4200" b="1" dirty="0" smtClean="0">
                <a:solidFill>
                  <a:srgbClr val="FFFFFF"/>
                </a:solidFill>
                <a:cs typeface="Arial"/>
              </a:rPr>
              <a:t>2</a:t>
            </a:r>
          </a:p>
        </p:txBody>
      </p:sp>
      <p:sp>
        <p:nvSpPr>
          <p:cNvPr id="21" name="Oval 20"/>
          <p:cNvSpPr/>
          <p:nvPr/>
        </p:nvSpPr>
        <p:spPr>
          <a:xfrm>
            <a:off x="5147733" y="1276350"/>
            <a:ext cx="872067" cy="872067"/>
          </a:xfrm>
          <a:prstGeom prst="ellipse">
            <a:avLst/>
          </a:prstGeom>
          <a:solidFill>
            <a:srgbClr val="154A67">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p:cNvSpPr/>
          <p:nvPr/>
        </p:nvSpPr>
        <p:spPr>
          <a:xfrm>
            <a:off x="5334000" y="1310218"/>
            <a:ext cx="449195" cy="738664"/>
          </a:xfrm>
          <a:prstGeom prst="rect">
            <a:avLst/>
          </a:prstGeom>
        </p:spPr>
        <p:txBody>
          <a:bodyPr wrap="square">
            <a:spAutoFit/>
          </a:bodyPr>
          <a:lstStyle/>
          <a:p>
            <a:pPr lvl="0"/>
            <a:r>
              <a:rPr lang="en-US" sz="4200" b="1" dirty="0" smtClean="0">
                <a:solidFill>
                  <a:srgbClr val="FFFFFF"/>
                </a:solidFill>
                <a:cs typeface="Arial"/>
              </a:rPr>
              <a:t>3</a:t>
            </a:r>
          </a:p>
        </p:txBody>
      </p:sp>
      <p:sp>
        <p:nvSpPr>
          <p:cNvPr id="23" name="Oval 22"/>
          <p:cNvSpPr/>
          <p:nvPr/>
        </p:nvSpPr>
        <p:spPr>
          <a:xfrm>
            <a:off x="7365538" y="1276350"/>
            <a:ext cx="872067" cy="872067"/>
          </a:xfrm>
          <a:prstGeom prst="ellipse">
            <a:avLst/>
          </a:prstGeom>
          <a:solidFill>
            <a:srgbClr val="154A67">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a:off x="7551805" y="1310218"/>
            <a:ext cx="449195" cy="738664"/>
          </a:xfrm>
          <a:prstGeom prst="rect">
            <a:avLst/>
          </a:prstGeom>
        </p:spPr>
        <p:txBody>
          <a:bodyPr wrap="square">
            <a:spAutoFit/>
          </a:bodyPr>
          <a:lstStyle/>
          <a:p>
            <a:pPr lvl="0"/>
            <a:r>
              <a:rPr lang="en-US" sz="4200" b="1" dirty="0" smtClean="0">
                <a:solidFill>
                  <a:srgbClr val="FFFFFF"/>
                </a:solidFill>
                <a:cs typeface="Arial"/>
              </a:rPr>
              <a:t>4</a:t>
            </a:r>
          </a:p>
        </p:txBody>
      </p:sp>
    </p:spTree>
    <p:extLst>
      <p:ext uri="{BB962C8B-B14F-4D97-AF65-F5344CB8AC3E}">
        <p14:creationId xmlns:p14="http://schemas.microsoft.com/office/powerpoint/2010/main" val="971826254"/>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8843" y="226399"/>
            <a:ext cx="7931013" cy="461665"/>
          </a:xfrm>
          <a:prstGeom prst="rect">
            <a:avLst/>
          </a:prstGeom>
        </p:spPr>
        <p:txBody>
          <a:bodyPr wrap="square">
            <a:spAutoFit/>
          </a:bodyPr>
          <a:lstStyle/>
          <a:p>
            <a:pPr lvl="0"/>
            <a:r>
              <a:rPr lang="en-US" sz="2400" b="1" dirty="0" smtClean="0">
                <a:solidFill>
                  <a:srgbClr val="272727"/>
                </a:solidFill>
                <a:cs typeface="Arial"/>
              </a:rPr>
              <a:t>THE IMPORTANCE OF A STRUCTURED APPROACH</a:t>
            </a:r>
          </a:p>
        </p:txBody>
      </p:sp>
      <p:sp>
        <p:nvSpPr>
          <p:cNvPr id="17" name="Rectangle 16"/>
          <p:cNvSpPr/>
          <p:nvPr/>
        </p:nvSpPr>
        <p:spPr>
          <a:xfrm>
            <a:off x="7050244" y="2423519"/>
            <a:ext cx="2015816" cy="1659942"/>
          </a:xfrm>
          <a:prstGeom prst="rect">
            <a:avLst/>
          </a:prstGeom>
        </p:spPr>
        <p:txBody>
          <a:bodyPr wrap="square">
            <a:spAutoFit/>
          </a:bodyPr>
          <a:lstStyle/>
          <a:p>
            <a:pPr lvl="0">
              <a:lnSpc>
                <a:spcPct val="90000"/>
              </a:lnSpc>
            </a:pPr>
            <a:r>
              <a:rPr lang="en-US" sz="1400" b="1" dirty="0">
                <a:solidFill>
                  <a:srgbClr val="D9D9D9"/>
                </a:solidFill>
                <a:latin typeface="Arial"/>
                <a:cs typeface="Arial"/>
              </a:rPr>
              <a:t>Establishment of </a:t>
            </a:r>
            <a:br>
              <a:rPr lang="en-US" sz="1400" b="1" dirty="0">
                <a:solidFill>
                  <a:srgbClr val="D9D9D9"/>
                </a:solidFill>
                <a:latin typeface="Arial"/>
                <a:cs typeface="Arial"/>
              </a:rPr>
            </a:br>
            <a:r>
              <a:rPr lang="en-US" sz="1400" b="1" dirty="0">
                <a:solidFill>
                  <a:srgbClr val="D9D9D9"/>
                </a:solidFill>
                <a:latin typeface="Arial"/>
                <a:cs typeface="Arial"/>
              </a:rPr>
              <a:t>Definition </a:t>
            </a:r>
            <a:br>
              <a:rPr lang="en-US" sz="1400" b="1" dirty="0">
                <a:solidFill>
                  <a:srgbClr val="D9D9D9"/>
                </a:solidFill>
                <a:latin typeface="Arial"/>
                <a:cs typeface="Arial"/>
              </a:rPr>
            </a:br>
            <a:r>
              <a:rPr lang="en-US" sz="1400" b="1" dirty="0">
                <a:solidFill>
                  <a:srgbClr val="D9D9D9"/>
                </a:solidFill>
                <a:latin typeface="Arial"/>
                <a:cs typeface="Arial"/>
              </a:rPr>
              <a:t>of Success</a:t>
            </a:r>
          </a:p>
          <a:p>
            <a:pPr>
              <a:lnSpc>
                <a:spcPct val="90000"/>
              </a:lnSpc>
            </a:pPr>
            <a:endParaRPr lang="en-US" sz="1100" dirty="0" smtClean="0">
              <a:solidFill>
                <a:srgbClr val="D9D9D9"/>
              </a:solidFill>
              <a:latin typeface="Arial"/>
              <a:cs typeface="Arial"/>
            </a:endParaRPr>
          </a:p>
          <a:p>
            <a:pPr>
              <a:lnSpc>
                <a:spcPct val="90000"/>
              </a:lnSpc>
            </a:pPr>
            <a:r>
              <a:rPr lang="en-US" sz="1000" dirty="0" smtClean="0">
                <a:solidFill>
                  <a:srgbClr val="D9D9D9"/>
                </a:solidFill>
                <a:latin typeface="Arial"/>
                <a:cs typeface="Arial"/>
              </a:rPr>
              <a:t>Before embarking on any technical implementations, establish an agreed upon and </a:t>
            </a:r>
            <a:r>
              <a:rPr lang="en-US" sz="1000" dirty="0" smtClean="0">
                <a:solidFill>
                  <a:srgbClr val="D9D9D9"/>
                </a:solidFill>
                <a:latin typeface="Arial"/>
                <a:cs typeface="Arial"/>
              </a:rPr>
              <a:t>clearly-</a:t>
            </a:r>
            <a:r>
              <a:rPr lang="en-US" sz="1000" dirty="0" smtClean="0">
                <a:solidFill>
                  <a:srgbClr val="D9D9D9"/>
                </a:solidFill>
                <a:latin typeface="Arial"/>
                <a:cs typeface="Arial"/>
              </a:rPr>
              <a:t>defined measure of success, whether it be financial, </a:t>
            </a:r>
            <a:r>
              <a:rPr lang="en-US" sz="1000" dirty="0">
                <a:solidFill>
                  <a:srgbClr val="D9D9D9"/>
                </a:solidFill>
                <a:latin typeface="Arial"/>
                <a:cs typeface="Arial"/>
              </a:rPr>
              <a:t>operational, or both.</a:t>
            </a:r>
          </a:p>
        </p:txBody>
      </p:sp>
      <p:sp>
        <p:nvSpPr>
          <p:cNvPr id="18" name="Rectangle 17"/>
          <p:cNvSpPr/>
          <p:nvPr/>
        </p:nvSpPr>
        <p:spPr>
          <a:xfrm>
            <a:off x="4793636" y="2423519"/>
            <a:ext cx="2097491" cy="1521442"/>
          </a:xfrm>
          <a:prstGeom prst="rect">
            <a:avLst/>
          </a:prstGeom>
        </p:spPr>
        <p:txBody>
          <a:bodyPr wrap="square">
            <a:spAutoFit/>
          </a:bodyPr>
          <a:lstStyle/>
          <a:p>
            <a:pPr lvl="0">
              <a:lnSpc>
                <a:spcPct val="90000"/>
              </a:lnSpc>
            </a:pPr>
            <a:r>
              <a:rPr lang="en-US" sz="1400" b="1" dirty="0">
                <a:solidFill>
                  <a:srgbClr val="D9D9D9"/>
                </a:solidFill>
                <a:latin typeface="Arial"/>
                <a:cs typeface="Arial"/>
              </a:rPr>
              <a:t>Establishment of  </a:t>
            </a:r>
            <a:br>
              <a:rPr lang="en-US" sz="1400" b="1" dirty="0">
                <a:solidFill>
                  <a:srgbClr val="D9D9D9"/>
                </a:solidFill>
                <a:latin typeface="Arial"/>
                <a:cs typeface="Arial"/>
              </a:rPr>
            </a:br>
            <a:r>
              <a:rPr lang="en-US" sz="1400" b="1" dirty="0">
                <a:solidFill>
                  <a:srgbClr val="D9D9D9"/>
                </a:solidFill>
                <a:latin typeface="Arial"/>
                <a:cs typeface="Arial"/>
              </a:rPr>
              <a:t>Governance </a:t>
            </a:r>
            <a:br>
              <a:rPr lang="en-US" sz="1400" b="1" dirty="0">
                <a:solidFill>
                  <a:srgbClr val="D9D9D9"/>
                </a:solidFill>
                <a:latin typeface="Arial"/>
                <a:cs typeface="Arial"/>
              </a:rPr>
            </a:br>
            <a:r>
              <a:rPr lang="en-US" sz="1400" b="1" dirty="0">
                <a:solidFill>
                  <a:srgbClr val="D9D9D9"/>
                </a:solidFill>
                <a:latin typeface="Arial"/>
                <a:cs typeface="Arial"/>
              </a:rPr>
              <a:t>Models</a:t>
            </a:r>
          </a:p>
          <a:p>
            <a:pPr>
              <a:lnSpc>
                <a:spcPct val="90000"/>
              </a:lnSpc>
            </a:pPr>
            <a:endParaRPr lang="en-US" sz="1100" dirty="0" smtClean="0">
              <a:solidFill>
                <a:srgbClr val="D9D9D9"/>
              </a:solidFill>
              <a:latin typeface="Arial"/>
              <a:cs typeface="Arial"/>
            </a:endParaRPr>
          </a:p>
          <a:p>
            <a:pPr>
              <a:lnSpc>
                <a:spcPct val="90000"/>
              </a:lnSpc>
            </a:pPr>
            <a:r>
              <a:rPr lang="en-US" sz="1000" dirty="0" smtClean="0">
                <a:solidFill>
                  <a:srgbClr val="D9D9D9"/>
                </a:solidFill>
                <a:latin typeface="Arial"/>
                <a:cs typeface="Arial"/>
              </a:rPr>
              <a:t>Define a well-structured governance model to aide in the initial and ongoing ownership of accountability, controls, compliance and quality.</a:t>
            </a:r>
          </a:p>
        </p:txBody>
      </p:sp>
      <p:sp>
        <p:nvSpPr>
          <p:cNvPr id="19" name="Rectangle 18"/>
          <p:cNvSpPr/>
          <p:nvPr/>
        </p:nvSpPr>
        <p:spPr>
          <a:xfrm>
            <a:off x="2446405" y="2422611"/>
            <a:ext cx="2134998" cy="1659942"/>
          </a:xfrm>
          <a:prstGeom prst="rect">
            <a:avLst/>
          </a:prstGeom>
        </p:spPr>
        <p:txBody>
          <a:bodyPr wrap="square">
            <a:spAutoFit/>
          </a:bodyPr>
          <a:lstStyle/>
          <a:p>
            <a:pPr lvl="0">
              <a:lnSpc>
                <a:spcPct val="90000"/>
              </a:lnSpc>
            </a:pPr>
            <a:r>
              <a:rPr lang="en-US" sz="1400" b="1" dirty="0">
                <a:solidFill>
                  <a:srgbClr val="272727"/>
                </a:solidFill>
                <a:latin typeface="Arial"/>
                <a:cs typeface="Arial"/>
              </a:rPr>
              <a:t>Definition of </a:t>
            </a:r>
            <a:br>
              <a:rPr lang="en-US" sz="1400" b="1" dirty="0">
                <a:solidFill>
                  <a:srgbClr val="272727"/>
                </a:solidFill>
                <a:latin typeface="Arial"/>
                <a:cs typeface="Arial"/>
              </a:rPr>
            </a:br>
            <a:r>
              <a:rPr lang="en-US" sz="1400" b="1" dirty="0">
                <a:solidFill>
                  <a:srgbClr val="272727"/>
                </a:solidFill>
                <a:latin typeface="Arial"/>
                <a:cs typeface="Arial"/>
              </a:rPr>
              <a:t>Project </a:t>
            </a:r>
            <a:br>
              <a:rPr lang="en-US" sz="1400" b="1" dirty="0">
                <a:solidFill>
                  <a:srgbClr val="272727"/>
                </a:solidFill>
                <a:latin typeface="Arial"/>
                <a:cs typeface="Arial"/>
              </a:rPr>
            </a:br>
            <a:r>
              <a:rPr lang="en-US" sz="1400" b="1" dirty="0">
                <a:solidFill>
                  <a:srgbClr val="272727"/>
                </a:solidFill>
                <a:latin typeface="Arial"/>
                <a:cs typeface="Arial"/>
              </a:rPr>
              <a:t>Structures</a:t>
            </a:r>
          </a:p>
          <a:p>
            <a:pPr>
              <a:lnSpc>
                <a:spcPct val="90000"/>
              </a:lnSpc>
            </a:pPr>
            <a:endParaRPr lang="en-US" sz="1100" dirty="0" smtClean="0">
              <a:solidFill>
                <a:srgbClr val="272727"/>
              </a:solidFill>
              <a:latin typeface="Arial"/>
              <a:cs typeface="Arial"/>
            </a:endParaRPr>
          </a:p>
          <a:p>
            <a:pPr>
              <a:lnSpc>
                <a:spcPct val="90000"/>
              </a:lnSpc>
            </a:pPr>
            <a:r>
              <a:rPr lang="en-US" sz="1000" dirty="0" smtClean="0">
                <a:solidFill>
                  <a:srgbClr val="272727"/>
                </a:solidFill>
                <a:latin typeface="Arial"/>
                <a:cs typeface="Arial"/>
              </a:rPr>
              <a:t>Invest the time in a detailed requirements gathering and project milestones. From there, the project can be properly and correctly staffed to meet the needs of the project.</a:t>
            </a:r>
          </a:p>
        </p:txBody>
      </p:sp>
      <p:sp>
        <p:nvSpPr>
          <p:cNvPr id="20" name="Rectangle 19"/>
          <p:cNvSpPr/>
          <p:nvPr/>
        </p:nvSpPr>
        <p:spPr>
          <a:xfrm>
            <a:off x="227076" y="2455468"/>
            <a:ext cx="2015816" cy="1604542"/>
          </a:xfrm>
          <a:prstGeom prst="rect">
            <a:avLst/>
          </a:prstGeom>
        </p:spPr>
        <p:txBody>
          <a:bodyPr wrap="square">
            <a:spAutoFit/>
          </a:bodyPr>
          <a:lstStyle/>
          <a:p>
            <a:pPr lvl="0">
              <a:lnSpc>
                <a:spcPct val="90000"/>
              </a:lnSpc>
            </a:pPr>
            <a:r>
              <a:rPr lang="en-US" sz="1400" b="1" dirty="0">
                <a:solidFill>
                  <a:srgbClr val="272727"/>
                </a:solidFill>
                <a:latin typeface="Arial"/>
                <a:cs typeface="Arial"/>
              </a:rPr>
              <a:t>Needs </a:t>
            </a:r>
            <a:br>
              <a:rPr lang="en-US" sz="1400" b="1" dirty="0">
                <a:solidFill>
                  <a:srgbClr val="272727"/>
                </a:solidFill>
                <a:latin typeface="Arial"/>
                <a:cs typeface="Arial"/>
              </a:rPr>
            </a:br>
            <a:r>
              <a:rPr lang="en-US" sz="1400" b="1" dirty="0">
                <a:solidFill>
                  <a:srgbClr val="272727"/>
                </a:solidFill>
                <a:latin typeface="Arial"/>
                <a:cs typeface="Arial"/>
              </a:rPr>
              <a:t>Assessment</a:t>
            </a:r>
          </a:p>
          <a:p>
            <a:pPr>
              <a:lnSpc>
                <a:spcPct val="90000"/>
              </a:lnSpc>
            </a:pPr>
            <a:endParaRPr lang="en-US" sz="1100" dirty="0" smtClean="0">
              <a:solidFill>
                <a:srgbClr val="272727"/>
              </a:solidFill>
              <a:latin typeface="Arial"/>
              <a:cs typeface="Arial"/>
            </a:endParaRPr>
          </a:p>
          <a:p>
            <a:pPr>
              <a:lnSpc>
                <a:spcPct val="90000"/>
              </a:lnSpc>
            </a:pPr>
            <a:r>
              <a:rPr lang="en-US" sz="1000" dirty="0" smtClean="0">
                <a:solidFill>
                  <a:srgbClr val="272727"/>
                </a:solidFill>
                <a:latin typeface="Arial"/>
                <a:cs typeface="Arial"/>
              </a:rPr>
              <a:t>Identity and address which processes are good candidates for outsourcing and which should remain in-house. Ensure that all stakeholders are consulted to provide a holistic needs assessment.</a:t>
            </a:r>
          </a:p>
        </p:txBody>
      </p:sp>
      <p:sp>
        <p:nvSpPr>
          <p:cNvPr id="31" name="Oval 30"/>
          <p:cNvSpPr/>
          <p:nvPr/>
        </p:nvSpPr>
        <p:spPr>
          <a:xfrm>
            <a:off x="609600" y="895351"/>
            <a:ext cx="1143000" cy="1143000"/>
          </a:xfrm>
          <a:prstGeom prst="ellipse">
            <a:avLst/>
          </a:prstGeom>
          <a:solidFill>
            <a:schemeClr val="bg1">
              <a:alpha val="5000"/>
            </a:schemeClr>
          </a:solidFill>
          <a:ln>
            <a:noFill/>
          </a:ln>
          <a:effectLst>
            <a:reflection stA="14000" endPos="20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2" name="Oval 31"/>
          <p:cNvSpPr/>
          <p:nvPr/>
        </p:nvSpPr>
        <p:spPr>
          <a:xfrm>
            <a:off x="2895600" y="895351"/>
            <a:ext cx="1143000" cy="1143000"/>
          </a:xfrm>
          <a:prstGeom prst="ellipse">
            <a:avLst/>
          </a:prstGeom>
          <a:solidFill>
            <a:schemeClr val="bg1">
              <a:alpha val="5000"/>
            </a:schemeClr>
          </a:solidFill>
          <a:ln>
            <a:noFill/>
          </a:ln>
          <a:effectLst>
            <a:reflection stA="14000" endPos="20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3" name="Oval 32"/>
          <p:cNvSpPr/>
          <p:nvPr/>
        </p:nvSpPr>
        <p:spPr>
          <a:xfrm>
            <a:off x="5181600" y="895351"/>
            <a:ext cx="1143000" cy="1143000"/>
          </a:xfrm>
          <a:prstGeom prst="ellipse">
            <a:avLst/>
          </a:prstGeom>
          <a:solidFill>
            <a:schemeClr val="bg1">
              <a:alpha val="5000"/>
            </a:schemeClr>
          </a:solidFill>
          <a:ln>
            <a:noFill/>
          </a:ln>
          <a:effectLst>
            <a:reflection stA="14000" endPos="20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4" name="Oval 33"/>
          <p:cNvSpPr/>
          <p:nvPr/>
        </p:nvSpPr>
        <p:spPr>
          <a:xfrm>
            <a:off x="7429500" y="895351"/>
            <a:ext cx="1143000" cy="1143000"/>
          </a:xfrm>
          <a:prstGeom prst="ellipse">
            <a:avLst/>
          </a:prstGeom>
          <a:solidFill>
            <a:schemeClr val="bg1">
              <a:alpha val="5000"/>
            </a:schemeClr>
          </a:solidFill>
          <a:ln>
            <a:noFill/>
          </a:ln>
          <a:effectLst>
            <a:reflection stA="14000" endPos="20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14" name="Oval 13"/>
          <p:cNvSpPr/>
          <p:nvPr/>
        </p:nvSpPr>
        <p:spPr>
          <a:xfrm>
            <a:off x="575733" y="1276350"/>
            <a:ext cx="872067" cy="872067"/>
          </a:xfrm>
          <a:prstGeom prst="ellipse">
            <a:avLst/>
          </a:prstGeom>
          <a:solidFill>
            <a:srgbClr val="154A67">
              <a:alpha val="9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762000" y="1310218"/>
            <a:ext cx="449195" cy="738664"/>
          </a:xfrm>
          <a:prstGeom prst="rect">
            <a:avLst/>
          </a:prstGeom>
        </p:spPr>
        <p:txBody>
          <a:bodyPr wrap="square">
            <a:spAutoFit/>
          </a:bodyPr>
          <a:lstStyle/>
          <a:p>
            <a:pPr lvl="0"/>
            <a:r>
              <a:rPr lang="en-US" sz="4200" b="1" dirty="0" smtClean="0">
                <a:solidFill>
                  <a:srgbClr val="FFFFFF"/>
                </a:solidFill>
                <a:cs typeface="Arial"/>
              </a:rPr>
              <a:t>1</a:t>
            </a:r>
          </a:p>
        </p:txBody>
      </p:sp>
      <p:sp>
        <p:nvSpPr>
          <p:cNvPr id="16" name="Oval 15"/>
          <p:cNvSpPr/>
          <p:nvPr/>
        </p:nvSpPr>
        <p:spPr>
          <a:xfrm>
            <a:off x="2709333" y="1276350"/>
            <a:ext cx="872067" cy="872067"/>
          </a:xfrm>
          <a:prstGeom prst="ellipse">
            <a:avLst/>
          </a:prstGeom>
          <a:solidFill>
            <a:srgbClr val="154A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p:cNvSpPr/>
          <p:nvPr/>
        </p:nvSpPr>
        <p:spPr>
          <a:xfrm>
            <a:off x="2895600" y="1310218"/>
            <a:ext cx="449195" cy="738664"/>
          </a:xfrm>
          <a:prstGeom prst="rect">
            <a:avLst/>
          </a:prstGeom>
        </p:spPr>
        <p:txBody>
          <a:bodyPr wrap="square">
            <a:spAutoFit/>
          </a:bodyPr>
          <a:lstStyle/>
          <a:p>
            <a:pPr lvl="0"/>
            <a:r>
              <a:rPr lang="en-US" sz="4200" b="1" dirty="0" smtClean="0">
                <a:solidFill>
                  <a:srgbClr val="FFFFFF"/>
                </a:solidFill>
                <a:cs typeface="Arial"/>
              </a:rPr>
              <a:t>2</a:t>
            </a:r>
          </a:p>
        </p:txBody>
      </p:sp>
      <p:sp>
        <p:nvSpPr>
          <p:cNvPr id="22" name="Oval 21"/>
          <p:cNvSpPr/>
          <p:nvPr/>
        </p:nvSpPr>
        <p:spPr>
          <a:xfrm>
            <a:off x="5147733" y="1276350"/>
            <a:ext cx="872067" cy="872067"/>
          </a:xfrm>
          <a:prstGeom prst="ellipse">
            <a:avLst/>
          </a:prstGeom>
          <a:solidFill>
            <a:srgbClr val="154A67">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p:cNvSpPr/>
          <p:nvPr/>
        </p:nvSpPr>
        <p:spPr>
          <a:xfrm>
            <a:off x="5334000" y="1310218"/>
            <a:ext cx="449195" cy="738664"/>
          </a:xfrm>
          <a:prstGeom prst="rect">
            <a:avLst/>
          </a:prstGeom>
        </p:spPr>
        <p:txBody>
          <a:bodyPr wrap="square">
            <a:spAutoFit/>
          </a:bodyPr>
          <a:lstStyle/>
          <a:p>
            <a:pPr lvl="0"/>
            <a:r>
              <a:rPr lang="en-US" sz="4200" b="1" dirty="0" smtClean="0">
                <a:solidFill>
                  <a:srgbClr val="FFFFFF"/>
                </a:solidFill>
                <a:cs typeface="Arial"/>
              </a:rPr>
              <a:t>3</a:t>
            </a:r>
          </a:p>
        </p:txBody>
      </p:sp>
      <p:sp>
        <p:nvSpPr>
          <p:cNvPr id="24" name="Oval 23"/>
          <p:cNvSpPr/>
          <p:nvPr/>
        </p:nvSpPr>
        <p:spPr>
          <a:xfrm>
            <a:off x="7365538" y="1276350"/>
            <a:ext cx="872067" cy="872067"/>
          </a:xfrm>
          <a:prstGeom prst="ellipse">
            <a:avLst/>
          </a:prstGeom>
          <a:solidFill>
            <a:srgbClr val="154A67">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a:off x="7551805" y="1310218"/>
            <a:ext cx="449195" cy="738664"/>
          </a:xfrm>
          <a:prstGeom prst="rect">
            <a:avLst/>
          </a:prstGeom>
        </p:spPr>
        <p:txBody>
          <a:bodyPr wrap="square">
            <a:spAutoFit/>
          </a:bodyPr>
          <a:lstStyle/>
          <a:p>
            <a:pPr lvl="0"/>
            <a:r>
              <a:rPr lang="en-US" sz="4200" b="1" dirty="0" smtClean="0">
                <a:solidFill>
                  <a:srgbClr val="FFFFFF"/>
                </a:solidFill>
                <a:cs typeface="Arial"/>
              </a:rPr>
              <a:t>4</a:t>
            </a:r>
          </a:p>
        </p:txBody>
      </p:sp>
    </p:spTree>
    <p:extLst>
      <p:ext uri="{BB962C8B-B14F-4D97-AF65-F5344CB8AC3E}">
        <p14:creationId xmlns:p14="http://schemas.microsoft.com/office/powerpoint/2010/main" val="36045660"/>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8843" y="226399"/>
            <a:ext cx="7931013" cy="461665"/>
          </a:xfrm>
          <a:prstGeom prst="rect">
            <a:avLst/>
          </a:prstGeom>
        </p:spPr>
        <p:txBody>
          <a:bodyPr wrap="square">
            <a:spAutoFit/>
          </a:bodyPr>
          <a:lstStyle/>
          <a:p>
            <a:pPr lvl="0"/>
            <a:r>
              <a:rPr lang="en-US" sz="2400" b="1" dirty="0" smtClean="0">
                <a:solidFill>
                  <a:srgbClr val="272727"/>
                </a:solidFill>
                <a:cs typeface="Arial"/>
              </a:rPr>
              <a:t>THE IMPORTANCE OF A STRUCTURED APPROACH</a:t>
            </a:r>
          </a:p>
        </p:txBody>
      </p:sp>
      <p:sp>
        <p:nvSpPr>
          <p:cNvPr id="18" name="Rectangle 17"/>
          <p:cNvSpPr/>
          <p:nvPr/>
        </p:nvSpPr>
        <p:spPr>
          <a:xfrm>
            <a:off x="4806336" y="2419350"/>
            <a:ext cx="2097491" cy="1521442"/>
          </a:xfrm>
          <a:prstGeom prst="rect">
            <a:avLst/>
          </a:prstGeom>
        </p:spPr>
        <p:txBody>
          <a:bodyPr wrap="square">
            <a:spAutoFit/>
          </a:bodyPr>
          <a:lstStyle/>
          <a:p>
            <a:pPr lvl="0">
              <a:lnSpc>
                <a:spcPct val="90000"/>
              </a:lnSpc>
            </a:pPr>
            <a:r>
              <a:rPr lang="en-US" sz="1400" b="1" dirty="0">
                <a:solidFill>
                  <a:srgbClr val="272727"/>
                </a:solidFill>
                <a:latin typeface="Arial"/>
                <a:cs typeface="Arial"/>
              </a:rPr>
              <a:t>Establishment of  </a:t>
            </a:r>
            <a:br>
              <a:rPr lang="en-US" sz="1400" b="1" dirty="0">
                <a:solidFill>
                  <a:srgbClr val="272727"/>
                </a:solidFill>
                <a:latin typeface="Arial"/>
                <a:cs typeface="Arial"/>
              </a:rPr>
            </a:br>
            <a:r>
              <a:rPr lang="en-US" sz="1400" b="1" dirty="0">
                <a:solidFill>
                  <a:srgbClr val="272727"/>
                </a:solidFill>
                <a:latin typeface="Arial"/>
                <a:cs typeface="Arial"/>
              </a:rPr>
              <a:t>Governance </a:t>
            </a:r>
            <a:br>
              <a:rPr lang="en-US" sz="1400" b="1" dirty="0">
                <a:solidFill>
                  <a:srgbClr val="272727"/>
                </a:solidFill>
                <a:latin typeface="Arial"/>
                <a:cs typeface="Arial"/>
              </a:rPr>
            </a:br>
            <a:r>
              <a:rPr lang="en-US" sz="1400" b="1" dirty="0">
                <a:solidFill>
                  <a:srgbClr val="272727"/>
                </a:solidFill>
                <a:latin typeface="Arial"/>
                <a:cs typeface="Arial"/>
              </a:rPr>
              <a:t>Models</a:t>
            </a:r>
          </a:p>
          <a:p>
            <a:pPr>
              <a:lnSpc>
                <a:spcPct val="90000"/>
              </a:lnSpc>
            </a:pPr>
            <a:endParaRPr lang="en-US" sz="1100" dirty="0" smtClean="0">
              <a:solidFill>
                <a:srgbClr val="272727"/>
              </a:solidFill>
              <a:latin typeface="Arial"/>
              <a:cs typeface="Arial"/>
            </a:endParaRPr>
          </a:p>
          <a:p>
            <a:pPr>
              <a:lnSpc>
                <a:spcPct val="90000"/>
              </a:lnSpc>
            </a:pPr>
            <a:r>
              <a:rPr lang="en-US" sz="1000" dirty="0" smtClean="0">
                <a:solidFill>
                  <a:srgbClr val="272727"/>
                </a:solidFill>
                <a:latin typeface="Arial"/>
                <a:cs typeface="Arial"/>
              </a:rPr>
              <a:t>Define a well-structured governance model to aide in the initial and ongoing ownership of accountability, controls, compliance and quality.</a:t>
            </a:r>
          </a:p>
        </p:txBody>
      </p:sp>
      <p:sp>
        <p:nvSpPr>
          <p:cNvPr id="19" name="Rectangle 18"/>
          <p:cNvSpPr/>
          <p:nvPr/>
        </p:nvSpPr>
        <p:spPr>
          <a:xfrm>
            <a:off x="2446405" y="2422611"/>
            <a:ext cx="2134998" cy="1659942"/>
          </a:xfrm>
          <a:prstGeom prst="rect">
            <a:avLst/>
          </a:prstGeom>
        </p:spPr>
        <p:txBody>
          <a:bodyPr wrap="square">
            <a:spAutoFit/>
          </a:bodyPr>
          <a:lstStyle/>
          <a:p>
            <a:pPr lvl="0">
              <a:lnSpc>
                <a:spcPct val="90000"/>
              </a:lnSpc>
            </a:pPr>
            <a:r>
              <a:rPr lang="en-US" sz="1400" b="1" dirty="0">
                <a:solidFill>
                  <a:srgbClr val="272727"/>
                </a:solidFill>
                <a:latin typeface="Arial"/>
                <a:cs typeface="Arial"/>
              </a:rPr>
              <a:t>Definition of </a:t>
            </a:r>
            <a:br>
              <a:rPr lang="en-US" sz="1400" b="1" dirty="0">
                <a:solidFill>
                  <a:srgbClr val="272727"/>
                </a:solidFill>
                <a:latin typeface="Arial"/>
                <a:cs typeface="Arial"/>
              </a:rPr>
            </a:br>
            <a:r>
              <a:rPr lang="en-US" sz="1400" b="1" dirty="0">
                <a:solidFill>
                  <a:srgbClr val="272727"/>
                </a:solidFill>
                <a:latin typeface="Arial"/>
                <a:cs typeface="Arial"/>
              </a:rPr>
              <a:t>Project </a:t>
            </a:r>
            <a:br>
              <a:rPr lang="en-US" sz="1400" b="1" dirty="0">
                <a:solidFill>
                  <a:srgbClr val="272727"/>
                </a:solidFill>
                <a:latin typeface="Arial"/>
                <a:cs typeface="Arial"/>
              </a:rPr>
            </a:br>
            <a:r>
              <a:rPr lang="en-US" sz="1400" b="1" dirty="0">
                <a:solidFill>
                  <a:srgbClr val="272727"/>
                </a:solidFill>
                <a:latin typeface="Arial"/>
                <a:cs typeface="Arial"/>
              </a:rPr>
              <a:t>Structures</a:t>
            </a:r>
          </a:p>
          <a:p>
            <a:pPr>
              <a:lnSpc>
                <a:spcPct val="90000"/>
              </a:lnSpc>
            </a:pPr>
            <a:endParaRPr lang="en-US" sz="1100" dirty="0" smtClean="0">
              <a:solidFill>
                <a:srgbClr val="272727"/>
              </a:solidFill>
              <a:latin typeface="Arial"/>
              <a:cs typeface="Arial"/>
            </a:endParaRPr>
          </a:p>
          <a:p>
            <a:pPr>
              <a:lnSpc>
                <a:spcPct val="90000"/>
              </a:lnSpc>
            </a:pPr>
            <a:r>
              <a:rPr lang="en-US" sz="1000" dirty="0" smtClean="0">
                <a:solidFill>
                  <a:srgbClr val="272727"/>
                </a:solidFill>
                <a:latin typeface="Arial"/>
                <a:cs typeface="Arial"/>
              </a:rPr>
              <a:t>Invest the time in a detailed requirements gathering and project milestones. From there, the project can be properly and correctly staffed to meet the needs of the project.</a:t>
            </a:r>
          </a:p>
        </p:txBody>
      </p:sp>
      <p:sp>
        <p:nvSpPr>
          <p:cNvPr id="44" name="Rectangle 43"/>
          <p:cNvSpPr/>
          <p:nvPr/>
        </p:nvSpPr>
        <p:spPr>
          <a:xfrm>
            <a:off x="227076" y="2455468"/>
            <a:ext cx="2015816" cy="1604542"/>
          </a:xfrm>
          <a:prstGeom prst="rect">
            <a:avLst/>
          </a:prstGeom>
        </p:spPr>
        <p:txBody>
          <a:bodyPr wrap="square">
            <a:spAutoFit/>
          </a:bodyPr>
          <a:lstStyle/>
          <a:p>
            <a:pPr lvl="0">
              <a:lnSpc>
                <a:spcPct val="90000"/>
              </a:lnSpc>
            </a:pPr>
            <a:r>
              <a:rPr lang="en-US" sz="1400" b="1" dirty="0">
                <a:solidFill>
                  <a:srgbClr val="272727"/>
                </a:solidFill>
                <a:latin typeface="Arial"/>
                <a:cs typeface="Arial"/>
              </a:rPr>
              <a:t>Needs </a:t>
            </a:r>
            <a:br>
              <a:rPr lang="en-US" sz="1400" b="1" dirty="0">
                <a:solidFill>
                  <a:srgbClr val="272727"/>
                </a:solidFill>
                <a:latin typeface="Arial"/>
                <a:cs typeface="Arial"/>
              </a:rPr>
            </a:br>
            <a:r>
              <a:rPr lang="en-US" sz="1400" b="1" dirty="0">
                <a:solidFill>
                  <a:srgbClr val="272727"/>
                </a:solidFill>
                <a:latin typeface="Arial"/>
                <a:cs typeface="Arial"/>
              </a:rPr>
              <a:t>Assessment</a:t>
            </a:r>
          </a:p>
          <a:p>
            <a:pPr>
              <a:lnSpc>
                <a:spcPct val="90000"/>
              </a:lnSpc>
            </a:pPr>
            <a:endParaRPr lang="en-US" sz="1100" dirty="0" smtClean="0">
              <a:solidFill>
                <a:srgbClr val="272727"/>
              </a:solidFill>
              <a:latin typeface="Arial"/>
              <a:cs typeface="Arial"/>
            </a:endParaRPr>
          </a:p>
          <a:p>
            <a:pPr>
              <a:lnSpc>
                <a:spcPct val="90000"/>
              </a:lnSpc>
            </a:pPr>
            <a:r>
              <a:rPr lang="en-US" sz="1000" dirty="0" smtClean="0">
                <a:solidFill>
                  <a:srgbClr val="272727"/>
                </a:solidFill>
                <a:latin typeface="Arial"/>
                <a:cs typeface="Arial"/>
              </a:rPr>
              <a:t>Identity and address which processes are good candidates for outsourcing and which should remain in-house. Ensure that all stakeholders are consulted to provide a holistic needs assessment.</a:t>
            </a:r>
          </a:p>
        </p:txBody>
      </p:sp>
      <p:sp>
        <p:nvSpPr>
          <p:cNvPr id="53" name="Rectangle 52"/>
          <p:cNvSpPr/>
          <p:nvPr/>
        </p:nvSpPr>
        <p:spPr>
          <a:xfrm>
            <a:off x="7050244" y="2423519"/>
            <a:ext cx="2015816" cy="1659942"/>
          </a:xfrm>
          <a:prstGeom prst="rect">
            <a:avLst/>
          </a:prstGeom>
        </p:spPr>
        <p:txBody>
          <a:bodyPr wrap="square">
            <a:spAutoFit/>
          </a:bodyPr>
          <a:lstStyle/>
          <a:p>
            <a:pPr lvl="0">
              <a:lnSpc>
                <a:spcPct val="90000"/>
              </a:lnSpc>
            </a:pPr>
            <a:r>
              <a:rPr lang="en-US" sz="1400" b="1" dirty="0">
                <a:solidFill>
                  <a:srgbClr val="D9D9D9"/>
                </a:solidFill>
                <a:latin typeface="Arial"/>
                <a:cs typeface="Arial"/>
              </a:rPr>
              <a:t>Establishment of </a:t>
            </a:r>
            <a:br>
              <a:rPr lang="en-US" sz="1400" b="1" dirty="0">
                <a:solidFill>
                  <a:srgbClr val="D9D9D9"/>
                </a:solidFill>
                <a:latin typeface="Arial"/>
                <a:cs typeface="Arial"/>
              </a:rPr>
            </a:br>
            <a:r>
              <a:rPr lang="en-US" sz="1400" b="1" dirty="0">
                <a:solidFill>
                  <a:srgbClr val="D9D9D9"/>
                </a:solidFill>
                <a:latin typeface="Arial"/>
                <a:cs typeface="Arial"/>
              </a:rPr>
              <a:t>Definition </a:t>
            </a:r>
            <a:br>
              <a:rPr lang="en-US" sz="1400" b="1" dirty="0">
                <a:solidFill>
                  <a:srgbClr val="D9D9D9"/>
                </a:solidFill>
                <a:latin typeface="Arial"/>
                <a:cs typeface="Arial"/>
              </a:rPr>
            </a:br>
            <a:r>
              <a:rPr lang="en-US" sz="1400" b="1" dirty="0">
                <a:solidFill>
                  <a:srgbClr val="D9D9D9"/>
                </a:solidFill>
                <a:latin typeface="Arial"/>
                <a:cs typeface="Arial"/>
              </a:rPr>
              <a:t>of Success</a:t>
            </a:r>
          </a:p>
          <a:p>
            <a:pPr>
              <a:lnSpc>
                <a:spcPct val="90000"/>
              </a:lnSpc>
            </a:pPr>
            <a:endParaRPr lang="en-US" sz="1100" dirty="0" smtClean="0">
              <a:solidFill>
                <a:srgbClr val="D9D9D9"/>
              </a:solidFill>
              <a:latin typeface="Arial"/>
              <a:cs typeface="Arial"/>
            </a:endParaRPr>
          </a:p>
          <a:p>
            <a:pPr>
              <a:lnSpc>
                <a:spcPct val="90000"/>
              </a:lnSpc>
            </a:pPr>
            <a:r>
              <a:rPr lang="en-US" sz="1000" dirty="0" smtClean="0">
                <a:solidFill>
                  <a:srgbClr val="D9D9D9"/>
                </a:solidFill>
                <a:latin typeface="Arial"/>
                <a:cs typeface="Arial"/>
              </a:rPr>
              <a:t>Before embarking on any technical implementations, establish an agreed upon and </a:t>
            </a:r>
            <a:r>
              <a:rPr lang="en-US" sz="1000" dirty="0" smtClean="0">
                <a:solidFill>
                  <a:srgbClr val="D9D9D9"/>
                </a:solidFill>
                <a:latin typeface="Arial"/>
                <a:cs typeface="Arial"/>
              </a:rPr>
              <a:t>clearly-</a:t>
            </a:r>
            <a:r>
              <a:rPr lang="en-US" sz="1000" dirty="0" smtClean="0">
                <a:solidFill>
                  <a:srgbClr val="D9D9D9"/>
                </a:solidFill>
                <a:latin typeface="Arial"/>
                <a:cs typeface="Arial"/>
              </a:rPr>
              <a:t>defined measure of success, whether it be financial, </a:t>
            </a:r>
            <a:r>
              <a:rPr lang="en-US" sz="1000" dirty="0">
                <a:solidFill>
                  <a:srgbClr val="D9D9D9"/>
                </a:solidFill>
                <a:latin typeface="Arial"/>
                <a:cs typeface="Arial"/>
              </a:rPr>
              <a:t>operational, or both.</a:t>
            </a:r>
          </a:p>
        </p:txBody>
      </p:sp>
      <p:sp>
        <p:nvSpPr>
          <p:cNvPr id="10" name="Oval 9"/>
          <p:cNvSpPr/>
          <p:nvPr/>
        </p:nvSpPr>
        <p:spPr>
          <a:xfrm>
            <a:off x="575733" y="1276350"/>
            <a:ext cx="872067" cy="872067"/>
          </a:xfrm>
          <a:prstGeom prst="ellipse">
            <a:avLst/>
          </a:prstGeom>
          <a:solidFill>
            <a:srgbClr val="154A67">
              <a:alpha val="9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762000" y="1310218"/>
            <a:ext cx="449195" cy="738664"/>
          </a:xfrm>
          <a:prstGeom prst="rect">
            <a:avLst/>
          </a:prstGeom>
        </p:spPr>
        <p:txBody>
          <a:bodyPr wrap="square">
            <a:spAutoFit/>
          </a:bodyPr>
          <a:lstStyle/>
          <a:p>
            <a:pPr lvl="0"/>
            <a:r>
              <a:rPr lang="en-US" sz="4200" b="1" dirty="0" smtClean="0">
                <a:solidFill>
                  <a:srgbClr val="FFFFFF"/>
                </a:solidFill>
                <a:cs typeface="Arial"/>
              </a:rPr>
              <a:t>1</a:t>
            </a:r>
          </a:p>
        </p:txBody>
      </p:sp>
      <p:sp>
        <p:nvSpPr>
          <p:cNvPr id="12" name="Oval 11"/>
          <p:cNvSpPr/>
          <p:nvPr/>
        </p:nvSpPr>
        <p:spPr>
          <a:xfrm>
            <a:off x="2709333" y="1276350"/>
            <a:ext cx="872067" cy="872067"/>
          </a:xfrm>
          <a:prstGeom prst="ellipse">
            <a:avLst/>
          </a:prstGeom>
          <a:solidFill>
            <a:srgbClr val="154A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2895600" y="1310218"/>
            <a:ext cx="449195" cy="738664"/>
          </a:xfrm>
          <a:prstGeom prst="rect">
            <a:avLst/>
          </a:prstGeom>
        </p:spPr>
        <p:txBody>
          <a:bodyPr wrap="square">
            <a:spAutoFit/>
          </a:bodyPr>
          <a:lstStyle/>
          <a:p>
            <a:pPr lvl="0"/>
            <a:r>
              <a:rPr lang="en-US" sz="4200" b="1" dirty="0" smtClean="0">
                <a:solidFill>
                  <a:srgbClr val="FFFFFF"/>
                </a:solidFill>
                <a:cs typeface="Arial"/>
              </a:rPr>
              <a:t>2</a:t>
            </a:r>
          </a:p>
        </p:txBody>
      </p:sp>
      <p:sp>
        <p:nvSpPr>
          <p:cNvPr id="14" name="Oval 13"/>
          <p:cNvSpPr/>
          <p:nvPr/>
        </p:nvSpPr>
        <p:spPr>
          <a:xfrm>
            <a:off x="5147733" y="1276350"/>
            <a:ext cx="872067" cy="872067"/>
          </a:xfrm>
          <a:prstGeom prst="ellipse">
            <a:avLst/>
          </a:prstGeom>
          <a:solidFill>
            <a:srgbClr val="154A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5334000" y="1310218"/>
            <a:ext cx="449195" cy="738664"/>
          </a:xfrm>
          <a:prstGeom prst="rect">
            <a:avLst/>
          </a:prstGeom>
        </p:spPr>
        <p:txBody>
          <a:bodyPr wrap="square">
            <a:spAutoFit/>
          </a:bodyPr>
          <a:lstStyle/>
          <a:p>
            <a:pPr lvl="0"/>
            <a:r>
              <a:rPr lang="en-US" sz="4200" b="1" dirty="0" smtClean="0">
                <a:solidFill>
                  <a:srgbClr val="FFFFFF"/>
                </a:solidFill>
                <a:cs typeface="Arial"/>
              </a:rPr>
              <a:t>3</a:t>
            </a:r>
          </a:p>
        </p:txBody>
      </p:sp>
      <p:sp>
        <p:nvSpPr>
          <p:cNvPr id="16" name="Oval 15"/>
          <p:cNvSpPr/>
          <p:nvPr/>
        </p:nvSpPr>
        <p:spPr>
          <a:xfrm>
            <a:off x="7365538" y="1276350"/>
            <a:ext cx="872067" cy="872067"/>
          </a:xfrm>
          <a:prstGeom prst="ellipse">
            <a:avLst/>
          </a:prstGeom>
          <a:solidFill>
            <a:srgbClr val="154A67">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7551805" y="1310218"/>
            <a:ext cx="449195" cy="738664"/>
          </a:xfrm>
          <a:prstGeom prst="rect">
            <a:avLst/>
          </a:prstGeom>
        </p:spPr>
        <p:txBody>
          <a:bodyPr wrap="square">
            <a:spAutoFit/>
          </a:bodyPr>
          <a:lstStyle/>
          <a:p>
            <a:pPr lvl="0"/>
            <a:r>
              <a:rPr lang="en-US" sz="4200" b="1" dirty="0" smtClean="0">
                <a:solidFill>
                  <a:srgbClr val="FFFFFF"/>
                </a:solidFill>
                <a:cs typeface="Arial"/>
              </a:rPr>
              <a:t>4</a:t>
            </a:r>
          </a:p>
        </p:txBody>
      </p:sp>
    </p:spTree>
    <p:extLst>
      <p:ext uri="{BB962C8B-B14F-4D97-AF65-F5344CB8AC3E}">
        <p14:creationId xmlns:p14="http://schemas.microsoft.com/office/powerpoint/2010/main" val="3703921708"/>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5968" y="1583845"/>
            <a:ext cx="4258732" cy="1913344"/>
          </a:xfrm>
          <a:prstGeom prst="rect">
            <a:avLst/>
          </a:prstGeom>
          <a:noFill/>
        </p:spPr>
        <p:txBody>
          <a:bodyPr wrap="square" rtlCol="0">
            <a:spAutoFit/>
          </a:bodyPr>
          <a:lstStyle/>
          <a:p>
            <a:pPr lvl="0">
              <a:lnSpc>
                <a:spcPct val="200000"/>
              </a:lnSpc>
            </a:pPr>
            <a:r>
              <a:rPr lang="en-US" sz="1000" dirty="0">
                <a:solidFill>
                  <a:srgbClr val="000000"/>
                </a:solidFill>
                <a:latin typeface="Arial"/>
                <a:cs typeface="Arial"/>
              </a:rPr>
              <a:t>THE CURRENT BPO LANDSCAPE</a:t>
            </a:r>
          </a:p>
          <a:p>
            <a:pPr>
              <a:lnSpc>
                <a:spcPct val="200000"/>
              </a:lnSpc>
            </a:pPr>
            <a:r>
              <a:rPr lang="en-US" sz="1000" dirty="0">
                <a:solidFill>
                  <a:srgbClr val="000000"/>
                </a:solidFill>
                <a:latin typeface="Arial"/>
                <a:cs typeface="Arial"/>
              </a:rPr>
              <a:t>ADDRESSING THE ISSUES OF BPO</a:t>
            </a:r>
          </a:p>
          <a:p>
            <a:pPr>
              <a:lnSpc>
                <a:spcPct val="200000"/>
              </a:lnSpc>
            </a:pPr>
            <a:r>
              <a:rPr lang="en-US" sz="1000" dirty="0">
                <a:solidFill>
                  <a:srgbClr val="000000"/>
                </a:solidFill>
                <a:latin typeface="Arial"/>
                <a:cs typeface="Arial"/>
              </a:rPr>
              <a:t>THE SHIFT TO ITES</a:t>
            </a:r>
          </a:p>
          <a:p>
            <a:pPr lvl="0">
              <a:lnSpc>
                <a:spcPct val="200000"/>
              </a:lnSpc>
            </a:pPr>
            <a:r>
              <a:rPr lang="en-US" sz="1000" dirty="0">
                <a:solidFill>
                  <a:srgbClr val="000000"/>
                </a:solidFill>
                <a:latin typeface="Arial"/>
                <a:cs typeface="Arial"/>
              </a:rPr>
              <a:t>THE BENEFITS OF PROACTIVE IT ENABLEMENT</a:t>
            </a:r>
          </a:p>
          <a:p>
            <a:pPr>
              <a:lnSpc>
                <a:spcPct val="200000"/>
              </a:lnSpc>
            </a:pPr>
            <a:r>
              <a:rPr lang="en-US" sz="1000" dirty="0">
                <a:solidFill>
                  <a:srgbClr val="000000"/>
                </a:solidFill>
                <a:latin typeface="Arial"/>
                <a:cs typeface="Arial"/>
              </a:rPr>
              <a:t>THE IMPORTANCE OF A STRUCTURED APPROACH</a:t>
            </a:r>
          </a:p>
          <a:p>
            <a:pPr lvl="0">
              <a:lnSpc>
                <a:spcPct val="200000"/>
              </a:lnSpc>
            </a:pPr>
            <a:r>
              <a:rPr lang="en-US" sz="1000" dirty="0">
                <a:solidFill>
                  <a:srgbClr val="000000"/>
                </a:solidFill>
                <a:latin typeface="Arial"/>
                <a:cs typeface="Arial"/>
              </a:rPr>
              <a:t>TAKING STRATEGIC ADVANTAGE OF THE BENEFITS</a:t>
            </a:r>
          </a:p>
        </p:txBody>
      </p:sp>
      <p:sp>
        <p:nvSpPr>
          <p:cNvPr id="7" name="Rectangle 6"/>
          <p:cNvSpPr/>
          <p:nvPr/>
        </p:nvSpPr>
        <p:spPr>
          <a:xfrm>
            <a:off x="351368" y="825500"/>
            <a:ext cx="2362200" cy="584776"/>
          </a:xfrm>
          <a:prstGeom prst="rect">
            <a:avLst/>
          </a:prstGeom>
        </p:spPr>
        <p:txBody>
          <a:bodyPr wrap="square">
            <a:spAutoFit/>
          </a:bodyPr>
          <a:lstStyle/>
          <a:p>
            <a:r>
              <a:rPr lang="en-US" sz="3200" dirty="0" smtClean="0">
                <a:solidFill>
                  <a:srgbClr val="272727"/>
                </a:solidFill>
                <a:latin typeface="Franklin Gothic Medium"/>
                <a:cs typeface="Franklin Gothic Medium"/>
              </a:rPr>
              <a:t>AGENDA</a:t>
            </a:r>
            <a:endParaRPr lang="en-US" sz="3200" dirty="0">
              <a:solidFill>
                <a:srgbClr val="272727"/>
              </a:solidFill>
              <a:latin typeface="Franklin Gothic Medium"/>
              <a:cs typeface="Franklin Gothic Medium"/>
            </a:endParaRPr>
          </a:p>
        </p:txBody>
      </p:sp>
      <p:cxnSp>
        <p:nvCxnSpPr>
          <p:cNvPr id="3" name="Straight Connector 2"/>
          <p:cNvCxnSpPr/>
          <p:nvPr/>
        </p:nvCxnSpPr>
        <p:spPr>
          <a:xfrm>
            <a:off x="425450" y="2012950"/>
            <a:ext cx="3048000" cy="0"/>
          </a:xfrm>
          <a:prstGeom prst="line">
            <a:avLst/>
          </a:prstGeom>
          <a:ln w="635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425450" y="2311400"/>
            <a:ext cx="3048000" cy="0"/>
          </a:xfrm>
          <a:prstGeom prst="line">
            <a:avLst/>
          </a:prstGeom>
          <a:ln w="635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425450" y="2590800"/>
            <a:ext cx="3048000" cy="0"/>
          </a:xfrm>
          <a:prstGeom prst="line">
            <a:avLst/>
          </a:prstGeom>
          <a:ln w="635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425450" y="2901950"/>
            <a:ext cx="3048000" cy="0"/>
          </a:xfrm>
          <a:prstGeom prst="line">
            <a:avLst/>
          </a:prstGeom>
          <a:ln w="635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425450" y="3203040"/>
            <a:ext cx="3048000" cy="0"/>
          </a:xfrm>
          <a:prstGeom prst="line">
            <a:avLst/>
          </a:prstGeom>
          <a:ln w="635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425450" y="1539019"/>
            <a:ext cx="3048000" cy="0"/>
          </a:xfrm>
          <a:prstGeom prst="line">
            <a:avLst/>
          </a:prstGeom>
          <a:ln w="50800">
            <a:solidFill>
              <a:srgbClr val="69C9F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3357539"/>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8843" y="226399"/>
            <a:ext cx="7931013" cy="461665"/>
          </a:xfrm>
          <a:prstGeom prst="rect">
            <a:avLst/>
          </a:prstGeom>
        </p:spPr>
        <p:txBody>
          <a:bodyPr wrap="square">
            <a:spAutoFit/>
          </a:bodyPr>
          <a:lstStyle/>
          <a:p>
            <a:pPr lvl="0"/>
            <a:r>
              <a:rPr lang="en-US" sz="2400" b="1" dirty="0" smtClean="0">
                <a:solidFill>
                  <a:srgbClr val="272727"/>
                </a:solidFill>
                <a:cs typeface="Arial"/>
              </a:rPr>
              <a:t>THE IMPORTANCE OF A STRUCTURED APPROACH</a:t>
            </a:r>
          </a:p>
        </p:txBody>
      </p:sp>
      <p:sp>
        <p:nvSpPr>
          <p:cNvPr id="17" name="Rectangle 16"/>
          <p:cNvSpPr/>
          <p:nvPr/>
        </p:nvSpPr>
        <p:spPr>
          <a:xfrm>
            <a:off x="7055167" y="2410998"/>
            <a:ext cx="2015816" cy="1659942"/>
          </a:xfrm>
          <a:prstGeom prst="rect">
            <a:avLst/>
          </a:prstGeom>
        </p:spPr>
        <p:txBody>
          <a:bodyPr wrap="square">
            <a:spAutoFit/>
          </a:bodyPr>
          <a:lstStyle/>
          <a:p>
            <a:pPr lvl="0">
              <a:lnSpc>
                <a:spcPct val="90000"/>
              </a:lnSpc>
            </a:pPr>
            <a:r>
              <a:rPr lang="en-US" sz="1400" b="1" dirty="0">
                <a:solidFill>
                  <a:srgbClr val="272727"/>
                </a:solidFill>
                <a:latin typeface="Arial"/>
                <a:cs typeface="Arial"/>
              </a:rPr>
              <a:t>Establishment of </a:t>
            </a:r>
            <a:br>
              <a:rPr lang="en-US" sz="1400" b="1" dirty="0">
                <a:solidFill>
                  <a:srgbClr val="272727"/>
                </a:solidFill>
                <a:latin typeface="Arial"/>
                <a:cs typeface="Arial"/>
              </a:rPr>
            </a:br>
            <a:r>
              <a:rPr lang="en-US" sz="1400" b="1" dirty="0">
                <a:solidFill>
                  <a:srgbClr val="272727"/>
                </a:solidFill>
                <a:latin typeface="Arial"/>
                <a:cs typeface="Arial"/>
              </a:rPr>
              <a:t>Definition </a:t>
            </a:r>
            <a:br>
              <a:rPr lang="en-US" sz="1400" b="1" dirty="0">
                <a:solidFill>
                  <a:srgbClr val="272727"/>
                </a:solidFill>
                <a:latin typeface="Arial"/>
                <a:cs typeface="Arial"/>
              </a:rPr>
            </a:br>
            <a:r>
              <a:rPr lang="en-US" sz="1400" b="1" dirty="0">
                <a:solidFill>
                  <a:srgbClr val="272727"/>
                </a:solidFill>
                <a:latin typeface="Arial"/>
                <a:cs typeface="Arial"/>
              </a:rPr>
              <a:t>of Success</a:t>
            </a:r>
          </a:p>
          <a:p>
            <a:pPr>
              <a:lnSpc>
                <a:spcPct val="90000"/>
              </a:lnSpc>
            </a:pPr>
            <a:endParaRPr lang="en-US" sz="1100" dirty="0" smtClean="0">
              <a:solidFill>
                <a:srgbClr val="272727"/>
              </a:solidFill>
              <a:latin typeface="Arial"/>
              <a:cs typeface="Arial"/>
            </a:endParaRPr>
          </a:p>
          <a:p>
            <a:pPr>
              <a:lnSpc>
                <a:spcPct val="90000"/>
              </a:lnSpc>
            </a:pPr>
            <a:r>
              <a:rPr lang="en-US" sz="1000" dirty="0" smtClean="0">
                <a:solidFill>
                  <a:srgbClr val="272727"/>
                </a:solidFill>
                <a:latin typeface="Arial"/>
                <a:cs typeface="Arial"/>
              </a:rPr>
              <a:t>Before embarking on any technical implementations, establish an agreed upon and </a:t>
            </a:r>
            <a:r>
              <a:rPr lang="en-US" sz="1000" dirty="0" smtClean="0">
                <a:solidFill>
                  <a:srgbClr val="272727"/>
                </a:solidFill>
                <a:latin typeface="Arial"/>
                <a:cs typeface="Arial"/>
              </a:rPr>
              <a:t>clearly-</a:t>
            </a:r>
            <a:r>
              <a:rPr lang="en-US" sz="1000" dirty="0" smtClean="0">
                <a:solidFill>
                  <a:srgbClr val="272727"/>
                </a:solidFill>
                <a:latin typeface="Arial"/>
                <a:cs typeface="Arial"/>
              </a:rPr>
              <a:t>defined measure of success, whether it be financial, operational, or both.</a:t>
            </a:r>
          </a:p>
        </p:txBody>
      </p:sp>
      <p:sp>
        <p:nvSpPr>
          <p:cNvPr id="53" name="Rectangle 52"/>
          <p:cNvSpPr/>
          <p:nvPr/>
        </p:nvSpPr>
        <p:spPr>
          <a:xfrm>
            <a:off x="227076" y="2455468"/>
            <a:ext cx="2015816" cy="1659942"/>
          </a:xfrm>
          <a:prstGeom prst="rect">
            <a:avLst/>
          </a:prstGeom>
        </p:spPr>
        <p:txBody>
          <a:bodyPr wrap="square">
            <a:spAutoFit/>
          </a:bodyPr>
          <a:lstStyle/>
          <a:p>
            <a:pPr lvl="0">
              <a:lnSpc>
                <a:spcPct val="90000"/>
              </a:lnSpc>
            </a:pPr>
            <a:r>
              <a:rPr lang="en-US" sz="1400" b="1" dirty="0">
                <a:solidFill>
                  <a:srgbClr val="272727"/>
                </a:solidFill>
                <a:latin typeface="Arial"/>
                <a:cs typeface="Arial"/>
              </a:rPr>
              <a:t>Needs </a:t>
            </a:r>
            <a:br>
              <a:rPr lang="en-US" sz="1400" b="1" dirty="0">
                <a:solidFill>
                  <a:srgbClr val="272727"/>
                </a:solidFill>
                <a:latin typeface="Arial"/>
                <a:cs typeface="Arial"/>
              </a:rPr>
            </a:br>
            <a:r>
              <a:rPr lang="en-US" sz="1400" b="1" dirty="0">
                <a:solidFill>
                  <a:srgbClr val="272727"/>
                </a:solidFill>
                <a:latin typeface="Arial"/>
                <a:cs typeface="Arial"/>
              </a:rPr>
              <a:t>Assessment</a:t>
            </a:r>
          </a:p>
          <a:p>
            <a:pPr>
              <a:lnSpc>
                <a:spcPct val="90000"/>
              </a:lnSpc>
            </a:pPr>
            <a:endParaRPr lang="en-US" sz="1100" dirty="0" smtClean="0">
              <a:solidFill>
                <a:srgbClr val="272727"/>
              </a:solidFill>
              <a:latin typeface="Arial"/>
              <a:cs typeface="Arial"/>
            </a:endParaRPr>
          </a:p>
          <a:p>
            <a:pPr>
              <a:lnSpc>
                <a:spcPct val="90000"/>
              </a:lnSpc>
            </a:pPr>
            <a:r>
              <a:rPr lang="en-US" sz="1000" dirty="0" smtClean="0">
                <a:solidFill>
                  <a:srgbClr val="272727"/>
                </a:solidFill>
                <a:latin typeface="Arial"/>
                <a:cs typeface="Arial"/>
              </a:rPr>
              <a:t>Identity and address which processes are good candidates for outsourcing and which should remain in-house. Ensure that all stakeholders are consulted to provide a holistic needs assessment.</a:t>
            </a:r>
          </a:p>
        </p:txBody>
      </p:sp>
      <p:sp>
        <p:nvSpPr>
          <p:cNvPr id="54" name="Rectangle 53"/>
          <p:cNvSpPr/>
          <p:nvPr/>
        </p:nvSpPr>
        <p:spPr>
          <a:xfrm>
            <a:off x="2446405" y="2422611"/>
            <a:ext cx="2134998" cy="1659942"/>
          </a:xfrm>
          <a:prstGeom prst="rect">
            <a:avLst/>
          </a:prstGeom>
        </p:spPr>
        <p:txBody>
          <a:bodyPr wrap="square">
            <a:spAutoFit/>
          </a:bodyPr>
          <a:lstStyle/>
          <a:p>
            <a:pPr lvl="0">
              <a:lnSpc>
                <a:spcPct val="90000"/>
              </a:lnSpc>
            </a:pPr>
            <a:r>
              <a:rPr lang="en-US" sz="1400" b="1" dirty="0">
                <a:solidFill>
                  <a:srgbClr val="272727"/>
                </a:solidFill>
                <a:latin typeface="Arial"/>
                <a:cs typeface="Arial"/>
              </a:rPr>
              <a:t>Definition of </a:t>
            </a:r>
            <a:br>
              <a:rPr lang="en-US" sz="1400" b="1" dirty="0">
                <a:solidFill>
                  <a:srgbClr val="272727"/>
                </a:solidFill>
                <a:latin typeface="Arial"/>
                <a:cs typeface="Arial"/>
              </a:rPr>
            </a:br>
            <a:r>
              <a:rPr lang="en-US" sz="1400" b="1" dirty="0">
                <a:solidFill>
                  <a:srgbClr val="272727"/>
                </a:solidFill>
                <a:latin typeface="Arial"/>
                <a:cs typeface="Arial"/>
              </a:rPr>
              <a:t>Project </a:t>
            </a:r>
            <a:br>
              <a:rPr lang="en-US" sz="1400" b="1" dirty="0">
                <a:solidFill>
                  <a:srgbClr val="272727"/>
                </a:solidFill>
                <a:latin typeface="Arial"/>
                <a:cs typeface="Arial"/>
              </a:rPr>
            </a:br>
            <a:r>
              <a:rPr lang="en-US" sz="1400" b="1" dirty="0">
                <a:solidFill>
                  <a:srgbClr val="272727"/>
                </a:solidFill>
                <a:latin typeface="Arial"/>
                <a:cs typeface="Arial"/>
              </a:rPr>
              <a:t>Structures</a:t>
            </a:r>
          </a:p>
          <a:p>
            <a:pPr>
              <a:lnSpc>
                <a:spcPct val="90000"/>
              </a:lnSpc>
            </a:pPr>
            <a:endParaRPr lang="en-US" sz="1100" dirty="0" smtClean="0">
              <a:solidFill>
                <a:srgbClr val="272727"/>
              </a:solidFill>
              <a:latin typeface="Arial"/>
              <a:cs typeface="Arial"/>
            </a:endParaRPr>
          </a:p>
          <a:p>
            <a:pPr>
              <a:lnSpc>
                <a:spcPct val="90000"/>
              </a:lnSpc>
            </a:pPr>
            <a:r>
              <a:rPr lang="en-US" sz="1000" dirty="0" smtClean="0">
                <a:solidFill>
                  <a:srgbClr val="272727"/>
                </a:solidFill>
                <a:latin typeface="Arial"/>
                <a:cs typeface="Arial"/>
              </a:rPr>
              <a:t>Invest the time in a detailed requirements gathering and project milestones. From there, the project can be properly and correctly staffed to meet the needs of the project.</a:t>
            </a:r>
          </a:p>
        </p:txBody>
      </p:sp>
      <p:sp>
        <p:nvSpPr>
          <p:cNvPr id="55" name="Rectangle 54"/>
          <p:cNvSpPr/>
          <p:nvPr/>
        </p:nvSpPr>
        <p:spPr>
          <a:xfrm>
            <a:off x="4806336" y="2419350"/>
            <a:ext cx="2097491" cy="1521442"/>
          </a:xfrm>
          <a:prstGeom prst="rect">
            <a:avLst/>
          </a:prstGeom>
        </p:spPr>
        <p:txBody>
          <a:bodyPr wrap="square">
            <a:spAutoFit/>
          </a:bodyPr>
          <a:lstStyle/>
          <a:p>
            <a:pPr lvl="0">
              <a:lnSpc>
                <a:spcPct val="90000"/>
              </a:lnSpc>
            </a:pPr>
            <a:r>
              <a:rPr lang="en-US" sz="1400" b="1" dirty="0">
                <a:solidFill>
                  <a:srgbClr val="272727"/>
                </a:solidFill>
                <a:latin typeface="Arial"/>
                <a:cs typeface="Arial"/>
              </a:rPr>
              <a:t>Establishment of  </a:t>
            </a:r>
            <a:br>
              <a:rPr lang="en-US" sz="1400" b="1" dirty="0">
                <a:solidFill>
                  <a:srgbClr val="272727"/>
                </a:solidFill>
                <a:latin typeface="Arial"/>
                <a:cs typeface="Arial"/>
              </a:rPr>
            </a:br>
            <a:r>
              <a:rPr lang="en-US" sz="1400" b="1" dirty="0">
                <a:solidFill>
                  <a:srgbClr val="272727"/>
                </a:solidFill>
                <a:latin typeface="Arial"/>
                <a:cs typeface="Arial"/>
              </a:rPr>
              <a:t>Governance </a:t>
            </a:r>
            <a:br>
              <a:rPr lang="en-US" sz="1400" b="1" dirty="0">
                <a:solidFill>
                  <a:srgbClr val="272727"/>
                </a:solidFill>
                <a:latin typeface="Arial"/>
                <a:cs typeface="Arial"/>
              </a:rPr>
            </a:br>
            <a:r>
              <a:rPr lang="en-US" sz="1400" b="1" dirty="0">
                <a:solidFill>
                  <a:srgbClr val="272727"/>
                </a:solidFill>
                <a:latin typeface="Arial"/>
                <a:cs typeface="Arial"/>
              </a:rPr>
              <a:t>Models</a:t>
            </a:r>
          </a:p>
          <a:p>
            <a:pPr>
              <a:lnSpc>
                <a:spcPct val="90000"/>
              </a:lnSpc>
            </a:pPr>
            <a:endParaRPr lang="en-US" sz="1100" dirty="0" smtClean="0">
              <a:solidFill>
                <a:srgbClr val="272727"/>
              </a:solidFill>
              <a:latin typeface="Arial"/>
              <a:cs typeface="Arial"/>
            </a:endParaRPr>
          </a:p>
          <a:p>
            <a:pPr>
              <a:lnSpc>
                <a:spcPct val="90000"/>
              </a:lnSpc>
            </a:pPr>
            <a:r>
              <a:rPr lang="en-US" sz="1000" dirty="0" smtClean="0">
                <a:solidFill>
                  <a:srgbClr val="272727"/>
                </a:solidFill>
                <a:latin typeface="Arial"/>
                <a:cs typeface="Arial"/>
              </a:rPr>
              <a:t>Define a well-structured governance model to aide in the initial and ongoing ownership of accountability, controls, compliance and quality.</a:t>
            </a:r>
          </a:p>
        </p:txBody>
      </p:sp>
      <p:sp>
        <p:nvSpPr>
          <p:cNvPr id="10" name="Oval 9"/>
          <p:cNvSpPr/>
          <p:nvPr/>
        </p:nvSpPr>
        <p:spPr>
          <a:xfrm>
            <a:off x="575733" y="1276350"/>
            <a:ext cx="872067" cy="872067"/>
          </a:xfrm>
          <a:prstGeom prst="ellipse">
            <a:avLst/>
          </a:prstGeom>
          <a:solidFill>
            <a:srgbClr val="154A67">
              <a:alpha val="9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762000" y="1310218"/>
            <a:ext cx="449195" cy="738664"/>
          </a:xfrm>
          <a:prstGeom prst="rect">
            <a:avLst/>
          </a:prstGeom>
        </p:spPr>
        <p:txBody>
          <a:bodyPr wrap="square">
            <a:spAutoFit/>
          </a:bodyPr>
          <a:lstStyle/>
          <a:p>
            <a:pPr lvl="0"/>
            <a:r>
              <a:rPr lang="en-US" sz="4200" b="1" dirty="0" smtClean="0">
                <a:solidFill>
                  <a:srgbClr val="FFFFFF"/>
                </a:solidFill>
                <a:cs typeface="Arial"/>
              </a:rPr>
              <a:t>1</a:t>
            </a:r>
          </a:p>
        </p:txBody>
      </p:sp>
      <p:sp>
        <p:nvSpPr>
          <p:cNvPr id="12" name="Oval 11"/>
          <p:cNvSpPr/>
          <p:nvPr/>
        </p:nvSpPr>
        <p:spPr>
          <a:xfrm>
            <a:off x="2709333" y="1276350"/>
            <a:ext cx="872067" cy="872067"/>
          </a:xfrm>
          <a:prstGeom prst="ellipse">
            <a:avLst/>
          </a:prstGeom>
          <a:solidFill>
            <a:srgbClr val="154A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2895600" y="1310218"/>
            <a:ext cx="449195" cy="738664"/>
          </a:xfrm>
          <a:prstGeom prst="rect">
            <a:avLst/>
          </a:prstGeom>
        </p:spPr>
        <p:txBody>
          <a:bodyPr wrap="square">
            <a:spAutoFit/>
          </a:bodyPr>
          <a:lstStyle/>
          <a:p>
            <a:pPr lvl="0"/>
            <a:r>
              <a:rPr lang="en-US" sz="4200" b="1" dirty="0" smtClean="0">
                <a:solidFill>
                  <a:srgbClr val="FFFFFF"/>
                </a:solidFill>
                <a:cs typeface="Arial"/>
              </a:rPr>
              <a:t>2</a:t>
            </a:r>
          </a:p>
        </p:txBody>
      </p:sp>
      <p:sp>
        <p:nvSpPr>
          <p:cNvPr id="14" name="Oval 13"/>
          <p:cNvSpPr/>
          <p:nvPr/>
        </p:nvSpPr>
        <p:spPr>
          <a:xfrm>
            <a:off x="5147733" y="1276350"/>
            <a:ext cx="872067" cy="872067"/>
          </a:xfrm>
          <a:prstGeom prst="ellipse">
            <a:avLst/>
          </a:prstGeom>
          <a:solidFill>
            <a:srgbClr val="154A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5334000" y="1310218"/>
            <a:ext cx="449195" cy="738664"/>
          </a:xfrm>
          <a:prstGeom prst="rect">
            <a:avLst/>
          </a:prstGeom>
        </p:spPr>
        <p:txBody>
          <a:bodyPr wrap="square">
            <a:spAutoFit/>
          </a:bodyPr>
          <a:lstStyle/>
          <a:p>
            <a:pPr lvl="0"/>
            <a:r>
              <a:rPr lang="en-US" sz="4200" b="1" dirty="0" smtClean="0">
                <a:solidFill>
                  <a:srgbClr val="FFFFFF"/>
                </a:solidFill>
                <a:cs typeface="Arial"/>
              </a:rPr>
              <a:t>3</a:t>
            </a:r>
          </a:p>
        </p:txBody>
      </p:sp>
      <p:sp>
        <p:nvSpPr>
          <p:cNvPr id="16" name="Oval 15"/>
          <p:cNvSpPr/>
          <p:nvPr/>
        </p:nvSpPr>
        <p:spPr>
          <a:xfrm>
            <a:off x="7365538" y="1276350"/>
            <a:ext cx="872067" cy="872067"/>
          </a:xfrm>
          <a:prstGeom prst="ellipse">
            <a:avLst/>
          </a:prstGeom>
          <a:solidFill>
            <a:srgbClr val="154A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p:nvSpPr>
        <p:spPr>
          <a:xfrm>
            <a:off x="7551805" y="1310218"/>
            <a:ext cx="449195" cy="738664"/>
          </a:xfrm>
          <a:prstGeom prst="rect">
            <a:avLst/>
          </a:prstGeom>
        </p:spPr>
        <p:txBody>
          <a:bodyPr wrap="square">
            <a:spAutoFit/>
          </a:bodyPr>
          <a:lstStyle/>
          <a:p>
            <a:pPr lvl="0"/>
            <a:r>
              <a:rPr lang="en-US" sz="4200" b="1" dirty="0" smtClean="0">
                <a:solidFill>
                  <a:srgbClr val="FFFFFF"/>
                </a:solidFill>
                <a:cs typeface="Arial"/>
              </a:rPr>
              <a:t>4</a:t>
            </a:r>
          </a:p>
        </p:txBody>
      </p:sp>
    </p:spTree>
    <p:extLst>
      <p:ext uri="{BB962C8B-B14F-4D97-AF65-F5344CB8AC3E}">
        <p14:creationId xmlns:p14="http://schemas.microsoft.com/office/powerpoint/2010/main" val="2147695683"/>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72118" y="1367049"/>
            <a:ext cx="4119483" cy="2462213"/>
          </a:xfrm>
          <a:prstGeom prst="rect">
            <a:avLst/>
          </a:prstGeom>
        </p:spPr>
        <p:txBody>
          <a:bodyPr wrap="square">
            <a:spAutoFit/>
          </a:bodyPr>
          <a:lstStyle/>
          <a:p>
            <a:pPr marL="285750" indent="-285750">
              <a:buFont typeface="Wingdings" charset="2"/>
              <a:buChar char="ü"/>
            </a:pPr>
            <a:r>
              <a:rPr lang="en-US" sz="1400" dirty="0" smtClean="0">
                <a:latin typeface="Arial"/>
                <a:cs typeface="Arial"/>
              </a:rPr>
              <a:t>Free </a:t>
            </a:r>
            <a:r>
              <a:rPr lang="en-US" sz="1400" dirty="0">
                <a:latin typeface="Arial"/>
                <a:cs typeface="Arial"/>
              </a:rPr>
              <a:t>management to focus on using internal resources </a:t>
            </a:r>
            <a:r>
              <a:rPr lang="en-US" sz="1400" dirty="0" smtClean="0">
                <a:latin typeface="Arial"/>
                <a:cs typeface="Arial"/>
              </a:rPr>
              <a:t>strategically</a:t>
            </a:r>
            <a:br>
              <a:rPr lang="en-US" sz="1400" dirty="0" smtClean="0">
                <a:latin typeface="Arial"/>
                <a:cs typeface="Arial"/>
              </a:rPr>
            </a:br>
            <a:endParaRPr lang="en-US" sz="1400" dirty="0">
              <a:latin typeface="Arial"/>
              <a:cs typeface="Arial"/>
            </a:endParaRPr>
          </a:p>
          <a:p>
            <a:pPr marL="285750" indent="-285750">
              <a:buFont typeface="Wingdings" charset="2"/>
              <a:buChar char="ü"/>
            </a:pPr>
            <a:r>
              <a:rPr lang="en-US" sz="1400" dirty="0">
                <a:latin typeface="Arial"/>
                <a:cs typeface="Arial"/>
              </a:rPr>
              <a:t>Allocation of realized benefits to re-invest in key </a:t>
            </a:r>
            <a:r>
              <a:rPr lang="en-US" sz="1400" dirty="0" smtClean="0">
                <a:latin typeface="Arial"/>
                <a:cs typeface="Arial"/>
              </a:rPr>
              <a:t>initiatives</a:t>
            </a:r>
            <a:br>
              <a:rPr lang="en-US" sz="1400" dirty="0" smtClean="0">
                <a:latin typeface="Arial"/>
                <a:cs typeface="Arial"/>
              </a:rPr>
            </a:br>
            <a:endParaRPr lang="en-US" sz="1400" dirty="0">
              <a:latin typeface="Arial"/>
              <a:cs typeface="Arial"/>
            </a:endParaRPr>
          </a:p>
          <a:p>
            <a:pPr marL="285750" indent="-285750">
              <a:buFont typeface="Wingdings" charset="2"/>
              <a:buChar char="ü"/>
            </a:pPr>
            <a:r>
              <a:rPr lang="en-US" sz="1400" dirty="0">
                <a:latin typeface="Arial"/>
                <a:cs typeface="Arial"/>
              </a:rPr>
              <a:t>Maintain positive internal workforce by reduction of laborious and </a:t>
            </a:r>
            <a:r>
              <a:rPr lang="en-US" sz="1400" dirty="0" smtClean="0">
                <a:latin typeface="Arial"/>
                <a:cs typeface="Arial"/>
              </a:rPr>
              <a:t>tedious processes</a:t>
            </a:r>
            <a:br>
              <a:rPr lang="en-US" sz="1400" dirty="0" smtClean="0">
                <a:latin typeface="Arial"/>
                <a:cs typeface="Arial"/>
              </a:rPr>
            </a:br>
            <a:endParaRPr lang="en-US" sz="1400" dirty="0">
              <a:latin typeface="Arial"/>
              <a:cs typeface="Arial"/>
            </a:endParaRPr>
          </a:p>
          <a:p>
            <a:pPr marL="285750" indent="-285750">
              <a:buFont typeface="Wingdings" charset="2"/>
              <a:buChar char="ü"/>
            </a:pPr>
            <a:r>
              <a:rPr lang="en-US" sz="1400" dirty="0" smtClean="0">
                <a:latin typeface="Arial"/>
                <a:cs typeface="Arial"/>
              </a:rPr>
              <a:t>Retain </a:t>
            </a:r>
            <a:r>
              <a:rPr lang="en-US" sz="1400" dirty="0">
                <a:latin typeface="Arial"/>
                <a:cs typeface="Arial"/>
              </a:rPr>
              <a:t>the desired levels of control and process </a:t>
            </a:r>
            <a:r>
              <a:rPr lang="en-US" sz="1400" dirty="0" smtClean="0">
                <a:latin typeface="Arial"/>
                <a:cs typeface="Arial"/>
              </a:rPr>
              <a:t>visibility</a:t>
            </a:r>
            <a:endParaRPr lang="en-US" sz="1400" dirty="0">
              <a:latin typeface="Arial"/>
              <a:cs typeface="Arial"/>
            </a:endParaRPr>
          </a:p>
        </p:txBody>
      </p:sp>
      <p:cxnSp>
        <p:nvCxnSpPr>
          <p:cNvPr id="6" name="Straight Connector 5"/>
          <p:cNvCxnSpPr/>
          <p:nvPr/>
        </p:nvCxnSpPr>
        <p:spPr>
          <a:xfrm flipV="1">
            <a:off x="4589604" y="923987"/>
            <a:ext cx="0" cy="2894367"/>
          </a:xfrm>
          <a:prstGeom prst="line">
            <a:avLst/>
          </a:prstGeom>
          <a:ln w="3175" cmpd="tri">
            <a:solidFill>
              <a:schemeClr val="tx1">
                <a:lumMod val="85000"/>
                <a:lumOff val="1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8467" y="0"/>
            <a:ext cx="4648200" cy="5143500"/>
          </a:xfrm>
          <a:prstGeom prst="rect">
            <a:avLst/>
          </a:prstGeom>
          <a:solidFill>
            <a:srgbClr val="00293D"/>
          </a:soli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12" name="Rectangle 11"/>
          <p:cNvSpPr/>
          <p:nvPr/>
        </p:nvSpPr>
        <p:spPr>
          <a:xfrm>
            <a:off x="218974" y="1887283"/>
            <a:ext cx="3133826" cy="1262910"/>
          </a:xfrm>
          <a:prstGeom prst="rect">
            <a:avLst/>
          </a:prstGeom>
        </p:spPr>
        <p:txBody>
          <a:bodyPr wrap="square">
            <a:spAutoFit/>
          </a:bodyPr>
          <a:lstStyle/>
          <a:p>
            <a:pPr>
              <a:lnSpc>
                <a:spcPct val="90000"/>
              </a:lnSpc>
            </a:pPr>
            <a:r>
              <a:rPr lang="en-US" sz="2800" dirty="0" smtClean="0">
                <a:solidFill>
                  <a:schemeClr val="bg1"/>
                </a:solidFill>
                <a:latin typeface="Franklin Gothic Medium"/>
                <a:cs typeface="Franklin Gothic Medium"/>
              </a:rPr>
              <a:t>TAKING STRATEGIC ADVANTAGE OF THE BENEFITS</a:t>
            </a:r>
          </a:p>
        </p:txBody>
      </p:sp>
    </p:spTree>
    <p:extLst>
      <p:ext uri="{BB962C8B-B14F-4D97-AF65-F5344CB8AC3E}">
        <p14:creationId xmlns:p14="http://schemas.microsoft.com/office/powerpoint/2010/main" val="1170783956"/>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ection SubTitles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4859867" y="133350"/>
            <a:ext cx="4132005" cy="2062103"/>
          </a:xfrm>
          <a:prstGeom prst="rect">
            <a:avLst/>
          </a:prstGeom>
        </p:spPr>
        <p:txBody>
          <a:bodyPr wrap="square">
            <a:spAutoFit/>
          </a:bodyPr>
          <a:lstStyle/>
          <a:p>
            <a:pPr algn="r"/>
            <a:r>
              <a:rPr lang="en-US" b="1" cap="all" dirty="0" smtClean="0">
                <a:cs typeface="Arial"/>
              </a:rPr>
              <a:t>“</a:t>
            </a:r>
            <a:r>
              <a:rPr lang="en-US" b="1" cap="all" dirty="0">
                <a:cs typeface="Arial"/>
              </a:rPr>
              <a:t>The No. 1 advantage of outsourcing effectively is the ability to free your time to concentrate on more important aspects of business ownership.” </a:t>
            </a:r>
            <a:endParaRPr lang="en-US" b="1" cap="all" dirty="0" smtClean="0">
              <a:cs typeface="Arial"/>
            </a:endParaRPr>
          </a:p>
          <a:p>
            <a:pPr algn="r"/>
            <a:endParaRPr lang="en-US" dirty="0">
              <a:solidFill>
                <a:srgbClr val="000000"/>
              </a:solidFill>
              <a:cs typeface="Arial"/>
            </a:endParaRPr>
          </a:p>
          <a:p>
            <a:pPr algn="r"/>
            <a:r>
              <a:rPr lang="en-US" sz="1000" dirty="0">
                <a:solidFill>
                  <a:srgbClr val="000000"/>
                </a:solidFill>
                <a:cs typeface="Arial"/>
              </a:rPr>
              <a:t>Michael Corbett</a:t>
            </a:r>
          </a:p>
          <a:p>
            <a:pPr algn="r"/>
            <a:r>
              <a:rPr lang="en-US" sz="1000" b="1" dirty="0">
                <a:solidFill>
                  <a:srgbClr val="000000"/>
                </a:solidFill>
                <a:cs typeface="Arial"/>
              </a:rPr>
              <a:t>IAOP Chairman</a:t>
            </a:r>
            <a:endParaRPr lang="en-US" sz="1000" dirty="0">
              <a:solidFill>
                <a:srgbClr val="000000"/>
              </a:solidFill>
              <a:cs typeface="Arial"/>
            </a:endParaRPr>
          </a:p>
        </p:txBody>
      </p:sp>
    </p:spTree>
    <p:extLst>
      <p:ext uri="{BB962C8B-B14F-4D97-AF65-F5344CB8AC3E}">
        <p14:creationId xmlns:p14="http://schemas.microsoft.com/office/powerpoint/2010/main" val="3891601783"/>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260668"/>
          </a:xfrm>
          <a:prstGeom prst="rect">
            <a:avLst/>
          </a:prstGeom>
          <a:solidFill>
            <a:srgbClr val="00293D"/>
          </a:soli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8" name="Rectangle 7"/>
          <p:cNvSpPr/>
          <p:nvPr/>
        </p:nvSpPr>
        <p:spPr>
          <a:xfrm>
            <a:off x="2343248" y="1885950"/>
            <a:ext cx="4701018" cy="1742785"/>
          </a:xfrm>
          <a:prstGeom prst="rect">
            <a:avLst/>
          </a:prstGeom>
        </p:spPr>
        <p:txBody>
          <a:bodyPr wrap="square">
            <a:spAutoFit/>
          </a:bodyPr>
          <a:lstStyle/>
          <a:p>
            <a:pPr>
              <a:lnSpc>
                <a:spcPct val="150000"/>
              </a:lnSpc>
            </a:pPr>
            <a:r>
              <a:rPr lang="en-US" sz="900" dirty="0" smtClean="0">
                <a:solidFill>
                  <a:srgbClr val="FFFFFF"/>
                </a:solidFill>
                <a:latin typeface="Arial"/>
                <a:cs typeface="Arial"/>
              </a:rPr>
              <a:t>Through a concentrated commitment to quality, efficiency and service, XTGlobal is proud to provide end-to-end technology solutions for companies large and small. Streamline AP and document processing workflows with our customized automation solutions. Reduce overhead and operational inefficiencies with our extensive business process outsourcing (BPO) services. Staff technical resources and projects with our IT staffing services, and leverage our roster of experienced developers to serve your custom technology needs. Enhance productivity, minimize process bottlenecks and right-size your technical resources, all while realizing dramatic cost savings to your organization. </a:t>
            </a:r>
            <a:endParaRPr lang="en-US" sz="900" dirty="0">
              <a:solidFill>
                <a:srgbClr val="FFFFFF"/>
              </a:solidFill>
              <a:latin typeface="Arial"/>
              <a:cs typeface="Arial"/>
            </a:endParaRPr>
          </a:p>
        </p:txBody>
      </p:sp>
      <p:pic>
        <p:nvPicPr>
          <p:cNvPr id="5" name="Picture 4" descr="primary_partial_reverse.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0641" y="1047750"/>
            <a:ext cx="1706232" cy="853116"/>
          </a:xfrm>
          <a:prstGeom prst="rect">
            <a:avLst/>
          </a:prstGeom>
        </p:spPr>
      </p:pic>
      <p:sp>
        <p:nvSpPr>
          <p:cNvPr id="7" name="Rectangle 6"/>
          <p:cNvSpPr/>
          <p:nvPr/>
        </p:nvSpPr>
        <p:spPr>
          <a:xfrm>
            <a:off x="2544836" y="4743410"/>
            <a:ext cx="4297843" cy="266740"/>
          </a:xfrm>
          <a:prstGeom prst="rect">
            <a:avLst/>
          </a:prstGeom>
        </p:spPr>
        <p:txBody>
          <a:bodyPr wrap="square">
            <a:spAutoFit/>
          </a:bodyPr>
          <a:lstStyle/>
          <a:p>
            <a:pPr>
              <a:lnSpc>
                <a:spcPct val="150000"/>
              </a:lnSpc>
            </a:pPr>
            <a:r>
              <a:rPr lang="en-US" sz="800" dirty="0" smtClean="0">
                <a:solidFill>
                  <a:srgbClr val="FFFFFF"/>
                </a:solidFill>
                <a:latin typeface="Arial"/>
                <a:cs typeface="Arial"/>
              </a:rPr>
              <a:t>2701  Dallas Parkway, Suite 550  |  Plano TX, 75093  |   866.446.2910  |  www.xtglobal.com            </a:t>
            </a:r>
            <a:endParaRPr lang="en-US" sz="800" dirty="0">
              <a:solidFill>
                <a:srgbClr val="FFFFFF"/>
              </a:solidFill>
              <a:latin typeface="Arial"/>
              <a:cs typeface="Arial"/>
            </a:endParaRPr>
          </a:p>
        </p:txBody>
      </p:sp>
    </p:spTree>
    <p:extLst>
      <p:ext uri="{BB962C8B-B14F-4D97-AF65-F5344CB8AC3E}">
        <p14:creationId xmlns:p14="http://schemas.microsoft.com/office/powerpoint/2010/main" val="125183425"/>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37050"/>
            <a:ext cx="5943600" cy="461665"/>
          </a:xfrm>
          <a:prstGeom prst="rect">
            <a:avLst/>
          </a:prstGeom>
        </p:spPr>
        <p:txBody>
          <a:bodyPr wrap="square">
            <a:spAutoFit/>
          </a:bodyPr>
          <a:lstStyle/>
          <a:p>
            <a:pPr lvl="0"/>
            <a:r>
              <a:rPr lang="en-US" sz="2400" b="1" dirty="0">
                <a:latin typeface="+mj-lt"/>
                <a:cs typeface="Arial"/>
              </a:rPr>
              <a:t>THE CURRENT B</a:t>
            </a:r>
            <a:r>
              <a:rPr lang="en-US" sz="2400" b="1" dirty="0" smtClean="0">
                <a:latin typeface="+mj-lt"/>
                <a:cs typeface="Arial"/>
              </a:rPr>
              <a:t>PO </a:t>
            </a:r>
            <a:r>
              <a:rPr lang="en-US" sz="2400" b="1" dirty="0">
                <a:latin typeface="+mj-lt"/>
                <a:cs typeface="Arial"/>
              </a:rPr>
              <a:t>LANDSCAPE</a:t>
            </a:r>
          </a:p>
        </p:txBody>
      </p:sp>
      <p:sp>
        <p:nvSpPr>
          <p:cNvPr id="6" name="Rectangle 5"/>
          <p:cNvSpPr/>
          <p:nvPr/>
        </p:nvSpPr>
        <p:spPr>
          <a:xfrm>
            <a:off x="228600" y="971550"/>
            <a:ext cx="4172937" cy="246221"/>
          </a:xfrm>
          <a:prstGeom prst="rect">
            <a:avLst/>
          </a:prstGeom>
        </p:spPr>
        <p:txBody>
          <a:bodyPr wrap="none">
            <a:spAutoFit/>
          </a:bodyPr>
          <a:lstStyle/>
          <a:p>
            <a:r>
              <a:rPr lang="en-US" sz="1000" dirty="0" smtClean="0">
                <a:solidFill>
                  <a:srgbClr val="000000"/>
                </a:solidFill>
                <a:latin typeface="Arial"/>
                <a:cs typeface="Arial"/>
              </a:rPr>
              <a:t>What exactly IS process outsourcing, and what are the primary types?</a:t>
            </a:r>
          </a:p>
        </p:txBody>
      </p:sp>
      <p:graphicFrame>
        <p:nvGraphicFramePr>
          <p:cNvPr id="12" name="Table 11"/>
          <p:cNvGraphicFramePr>
            <a:graphicFrameLocks noGrp="1"/>
          </p:cNvGraphicFramePr>
          <p:nvPr>
            <p:extLst>
              <p:ext uri="{D42A27DB-BD31-4B8C-83A1-F6EECF244321}">
                <p14:modId xmlns:p14="http://schemas.microsoft.com/office/powerpoint/2010/main" val="3898379904"/>
              </p:ext>
            </p:extLst>
          </p:nvPr>
        </p:nvGraphicFramePr>
        <p:xfrm>
          <a:off x="304800" y="1276350"/>
          <a:ext cx="8458200" cy="2667000"/>
        </p:xfrm>
        <a:graphic>
          <a:graphicData uri="http://schemas.openxmlformats.org/drawingml/2006/table">
            <a:tbl>
              <a:tblPr firstRow="1">
                <a:tableStyleId>{69012ECD-51FC-41F1-AA8D-1B2483CD663E}</a:tableStyleId>
              </a:tblPr>
              <a:tblGrid>
                <a:gridCol w="4128408"/>
                <a:gridCol w="4329792"/>
              </a:tblGrid>
              <a:tr h="533400">
                <a:tc>
                  <a:txBody>
                    <a:bodyPr/>
                    <a:lstStyle/>
                    <a:p>
                      <a:pPr algn="l"/>
                      <a:r>
                        <a:rPr lang="en-US" sz="1200" b="0" spc="0" dirty="0" smtClean="0">
                          <a:latin typeface="+mn-lt"/>
                          <a:cs typeface="Arial"/>
                        </a:rPr>
                        <a:t>Types</a:t>
                      </a:r>
                      <a:r>
                        <a:rPr lang="en-US" sz="1200" b="0" spc="0" baseline="0" dirty="0" smtClean="0">
                          <a:latin typeface="+mn-lt"/>
                          <a:cs typeface="Arial"/>
                        </a:rPr>
                        <a:t> of Process Outsourcing</a:t>
                      </a:r>
                      <a:endParaRPr lang="en-US" sz="1200" b="0" spc="0" dirty="0">
                        <a:latin typeface="+mn-lt"/>
                        <a:cs typeface="Arial"/>
                      </a:endParaRPr>
                    </a:p>
                  </a:txBody>
                  <a:tcPr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154A67"/>
                    </a:solidFill>
                  </a:tcPr>
                </a:tc>
                <a:tc>
                  <a:txBody>
                    <a:bodyPr/>
                    <a:lstStyle/>
                    <a:p>
                      <a:pPr algn="l"/>
                      <a:r>
                        <a:rPr lang="en-US" sz="1200" dirty="0" smtClean="0"/>
                        <a:t>Process Examples</a:t>
                      </a:r>
                      <a:endParaRPr lang="en-US" sz="1200" dirty="0">
                        <a:latin typeface="Franklin Gothic Medium"/>
                        <a:cs typeface="Franklin Gothic Medium"/>
                      </a:endParaRPr>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154A67"/>
                    </a:solidFill>
                  </a:tcPr>
                </a:tc>
              </a:tr>
              <a:tr h="533400">
                <a:tc>
                  <a:txBody>
                    <a:bodyPr/>
                    <a:lstStyle/>
                    <a:p>
                      <a:pPr algn="l"/>
                      <a:r>
                        <a:rPr lang="en-US" sz="900" dirty="0" smtClean="0">
                          <a:latin typeface="Arial"/>
                          <a:cs typeface="Arial"/>
                        </a:rPr>
                        <a:t>Standard BPO</a:t>
                      </a:r>
                      <a:endParaRPr lang="en-US" sz="900" dirty="0">
                        <a:latin typeface="Arial"/>
                        <a:cs typeface="Arial"/>
                      </a:endParaRPr>
                    </a:p>
                  </a:txBody>
                  <a:tcPr marT="34290" marB="34290" anchor="ctr">
                    <a:lnL w="9525" cap="flat" cmpd="sng" algn="ctr">
                      <a:noFill/>
                      <a:prstDash val="solid"/>
                    </a:lnL>
                    <a:lnR>
                      <a:noFill/>
                    </a:lnR>
                    <a:lnT w="9525" cap="flat" cmpd="sng" algn="ctr">
                      <a:noFill/>
                      <a:prstDash val="solid"/>
                    </a:lnT>
                    <a:lnB>
                      <a:noFill/>
                    </a:lnB>
                    <a:lnTlToBr w="12700" cmpd="sng">
                      <a:noFill/>
                      <a:prstDash val="solid"/>
                    </a:lnTlToBr>
                    <a:lnBlToTr w="12700" cmpd="sng">
                      <a:noFill/>
                      <a:prstDash val="solid"/>
                    </a:lnBlToTr>
                  </a:tcPr>
                </a:tc>
                <a:tc>
                  <a:txBody>
                    <a:bodyPr/>
                    <a:lstStyle/>
                    <a:p>
                      <a:pPr algn="l"/>
                      <a:r>
                        <a:rPr lang="en-US" sz="900" dirty="0" smtClean="0">
                          <a:latin typeface="Arial"/>
                          <a:cs typeface="Arial"/>
                        </a:rPr>
                        <a:t>Customer Support, Technical Support,</a:t>
                      </a:r>
                      <a:r>
                        <a:rPr lang="en-US" sz="900" baseline="0" dirty="0" smtClean="0">
                          <a:latin typeface="Arial"/>
                          <a:cs typeface="Arial"/>
                        </a:rPr>
                        <a:t> Marketing</a:t>
                      </a:r>
                      <a:endParaRPr lang="en-US" sz="900" dirty="0">
                        <a:latin typeface="Arial"/>
                        <a:cs typeface="Arial"/>
                      </a:endParaRPr>
                    </a:p>
                  </a:txBody>
                  <a:tcPr marT="34290" marB="34290" anchor="ctr">
                    <a:lnL>
                      <a:noFill/>
                    </a:lnL>
                    <a:lnR>
                      <a:noFill/>
                    </a:lnR>
                    <a:lnT w="9525" cap="flat" cmpd="sng" algn="ctr">
                      <a:noFill/>
                      <a:prstDash val="solid"/>
                    </a:lnT>
                    <a:lnB>
                      <a:noFill/>
                    </a:lnB>
                    <a:lnTlToBr w="12700" cmpd="sng">
                      <a:noFill/>
                      <a:prstDash val="solid"/>
                    </a:lnTlToBr>
                    <a:lnBlToTr w="12700" cmpd="sng">
                      <a:noFill/>
                      <a:prstDash val="solid"/>
                    </a:lnBlToTr>
                  </a:tcPr>
                </a:tc>
              </a:tr>
              <a:tr h="533400">
                <a:tc>
                  <a:txBody>
                    <a:bodyPr/>
                    <a:lstStyle/>
                    <a:p>
                      <a:pPr algn="l"/>
                      <a:r>
                        <a:rPr lang="en-US" sz="900" dirty="0" smtClean="0">
                          <a:latin typeface="Arial"/>
                          <a:cs typeface="Arial"/>
                        </a:rPr>
                        <a:t>Non-Voice BPO</a:t>
                      </a:r>
                      <a:endParaRPr lang="en-US" sz="900" dirty="0">
                        <a:latin typeface="Arial"/>
                        <a:cs typeface="Arial"/>
                      </a:endParaRPr>
                    </a:p>
                  </a:txBody>
                  <a:tcPr marT="34290" marB="34290" anchor="ctr">
                    <a:lnL w="9525" cap="flat" cmpd="sng" algn="ctr">
                      <a:noFill/>
                      <a:prstDash val="solid"/>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l"/>
                      <a:r>
                        <a:rPr lang="en-US" sz="900" dirty="0" smtClean="0">
                          <a:latin typeface="Arial"/>
                          <a:cs typeface="Arial"/>
                        </a:rPr>
                        <a:t>Payroll,</a:t>
                      </a:r>
                      <a:r>
                        <a:rPr lang="en-US" sz="900" baseline="0" dirty="0" smtClean="0">
                          <a:latin typeface="Arial"/>
                          <a:cs typeface="Arial"/>
                        </a:rPr>
                        <a:t> Data Entry, Quality Assurance</a:t>
                      </a:r>
                      <a:endParaRPr lang="en-US" sz="900" dirty="0">
                        <a:latin typeface="Arial"/>
                        <a:cs typeface="Arial"/>
                      </a:endParaRPr>
                    </a:p>
                  </a:txBody>
                  <a:tcPr marT="34290" marB="3429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r>
              <a:tr h="533400">
                <a:tc>
                  <a:txBody>
                    <a:bodyPr/>
                    <a:lstStyle/>
                    <a:p>
                      <a:pPr algn="l"/>
                      <a:r>
                        <a:rPr lang="en-US" sz="900" dirty="0" smtClean="0">
                          <a:latin typeface="Arial"/>
                          <a:cs typeface="Arial"/>
                        </a:rPr>
                        <a:t>KPO</a:t>
                      </a:r>
                      <a:endParaRPr lang="en-US" sz="900" dirty="0">
                        <a:latin typeface="Arial"/>
                        <a:cs typeface="Arial"/>
                      </a:endParaRPr>
                    </a:p>
                  </a:txBody>
                  <a:tcPr marT="34290" marB="34290" anchor="ctr">
                    <a:lnL w="9525" cap="flat" cmpd="sng" algn="ctr">
                      <a:noFill/>
                      <a:prstDash val="solid"/>
                    </a:lnL>
                    <a:lnR>
                      <a:noFill/>
                    </a:lnR>
                    <a:lnT>
                      <a:noFill/>
                    </a:lnT>
                    <a:lnB w="9525" cap="flat" cmpd="sng" algn="ctr">
                      <a:noFill/>
                      <a:prstDash val="solid"/>
                    </a:lnB>
                    <a:lnTlToBr w="12700" cmpd="sng">
                      <a:noFill/>
                      <a:prstDash val="solid"/>
                    </a:lnTlToBr>
                    <a:lnBlToTr w="12700" cmpd="sng">
                      <a:noFill/>
                      <a:prstDash val="solid"/>
                    </a:lnBlToTr>
                  </a:tcPr>
                </a:tc>
                <a:tc>
                  <a:txBody>
                    <a:bodyPr/>
                    <a:lstStyle/>
                    <a:p>
                      <a:pPr algn="l"/>
                      <a:r>
                        <a:rPr lang="en-US" sz="900" dirty="0" smtClean="0">
                          <a:latin typeface="Arial"/>
                          <a:cs typeface="Arial"/>
                        </a:rPr>
                        <a:t>Accounting, Research, Content Development</a:t>
                      </a:r>
                      <a:endParaRPr lang="en-US" sz="900" dirty="0">
                        <a:latin typeface="Arial"/>
                        <a:cs typeface="Arial"/>
                      </a:endParaRPr>
                    </a:p>
                  </a:txBody>
                  <a:tcPr marT="34290" marB="34290" anchor="ctr">
                    <a:lnL>
                      <a:noFill/>
                    </a:lnL>
                    <a:lnR>
                      <a:noFill/>
                    </a:lnR>
                    <a:lnT>
                      <a:noFill/>
                    </a:lnT>
                    <a:lnB w="9525" cap="flat" cmpd="sng" algn="ctr">
                      <a:noFill/>
                      <a:prstDash val="solid"/>
                    </a:lnB>
                    <a:lnTlToBr w="12700" cmpd="sng">
                      <a:noFill/>
                      <a:prstDash val="solid"/>
                    </a:lnTlToBr>
                    <a:lnBlToTr w="12700" cmpd="sng">
                      <a:noFill/>
                      <a:prstDash val="solid"/>
                    </a:lnBlToTr>
                  </a:tcPr>
                </a:tc>
              </a:tr>
              <a:tr h="533400">
                <a:tc>
                  <a:txBody>
                    <a:bodyPr/>
                    <a:lstStyle/>
                    <a:p>
                      <a:pPr algn="l"/>
                      <a:r>
                        <a:rPr lang="en-US" sz="900" dirty="0" smtClean="0">
                          <a:latin typeface="Arial"/>
                          <a:cs typeface="Arial"/>
                        </a:rPr>
                        <a:t>LPO</a:t>
                      </a:r>
                      <a:endParaRPr lang="en-US" sz="900" dirty="0">
                        <a:latin typeface="Arial"/>
                        <a:cs typeface="Arial"/>
                      </a:endParaRPr>
                    </a:p>
                  </a:txBody>
                  <a:tcPr marT="34290" marB="34290" anchor="ctr">
                    <a:lnL w="9525" cap="flat" cmpd="sng" algn="ctr">
                      <a:noFill/>
                      <a:prstDash val="solid"/>
                    </a:lnL>
                    <a:lnR>
                      <a:noFill/>
                    </a:lnR>
                    <a:lnT>
                      <a:noFill/>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algn="l"/>
                      <a:r>
                        <a:rPr lang="en-US" sz="900" dirty="0" smtClean="0">
                          <a:latin typeface="Arial"/>
                          <a:cs typeface="Arial"/>
                        </a:rPr>
                        <a:t>Litigation</a:t>
                      </a:r>
                      <a:r>
                        <a:rPr lang="en-US" sz="900" baseline="0" dirty="0" smtClean="0">
                          <a:latin typeface="Arial"/>
                          <a:cs typeface="Arial"/>
                        </a:rPr>
                        <a:t> Services, Contract &amp; Business Services</a:t>
                      </a:r>
                      <a:endParaRPr lang="en-US" sz="900" dirty="0">
                        <a:latin typeface="Arial"/>
                        <a:cs typeface="Arial"/>
                      </a:endParaRPr>
                    </a:p>
                  </a:txBody>
                  <a:tcPr marT="34290" marB="34290" anchor="ctr">
                    <a:lnL>
                      <a:noFill/>
                    </a:lnL>
                    <a:lnR>
                      <a:noFill/>
                    </a:lnR>
                    <a:lnT>
                      <a:noFill/>
                    </a:lnT>
                    <a:lnB w="9525" cap="flat" cmpd="sng" algn="ctr">
                      <a:noFill/>
                      <a:prstDash val="solid"/>
                    </a:lnB>
                    <a:lnTlToBr w="12700" cmpd="sng">
                      <a:noFill/>
                      <a:prstDash val="solid"/>
                    </a:lnTlToBr>
                    <a:lnBlToTr w="12700" cmpd="sng">
                      <a:noFill/>
                      <a:prstDash val="solid"/>
                    </a:lnBlToTr>
                    <a:solidFill>
                      <a:schemeClr val="bg1">
                        <a:lumMod val="95000"/>
                      </a:schemeClr>
                    </a:solidFill>
                  </a:tcPr>
                </a:tc>
              </a:tr>
            </a:tbl>
          </a:graphicData>
        </a:graphic>
      </p:graphicFrame>
    </p:spTree>
    <p:extLst>
      <p:ext uri="{BB962C8B-B14F-4D97-AF65-F5344CB8AC3E}">
        <p14:creationId xmlns:p14="http://schemas.microsoft.com/office/powerpoint/2010/main" val="730806695"/>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6744" y="342900"/>
            <a:ext cx="5368256" cy="461665"/>
          </a:xfrm>
          <a:prstGeom prst="rect">
            <a:avLst/>
          </a:prstGeom>
        </p:spPr>
        <p:txBody>
          <a:bodyPr wrap="square">
            <a:spAutoFit/>
          </a:bodyPr>
          <a:lstStyle/>
          <a:p>
            <a:pPr lvl="0"/>
            <a:r>
              <a:rPr lang="en-US" sz="2400" b="1" dirty="0" smtClean="0">
                <a:cs typeface="Arial"/>
              </a:rPr>
              <a:t>ADDRESSING THE ISSUES OF BPO</a:t>
            </a:r>
          </a:p>
        </p:txBody>
      </p:sp>
      <p:graphicFrame>
        <p:nvGraphicFramePr>
          <p:cNvPr id="10" name="Table 9"/>
          <p:cNvGraphicFramePr>
            <a:graphicFrameLocks noGrp="1"/>
          </p:cNvGraphicFramePr>
          <p:nvPr>
            <p:extLst>
              <p:ext uri="{D42A27DB-BD31-4B8C-83A1-F6EECF244321}">
                <p14:modId xmlns:p14="http://schemas.microsoft.com/office/powerpoint/2010/main" val="3664383971"/>
              </p:ext>
            </p:extLst>
          </p:nvPr>
        </p:nvGraphicFramePr>
        <p:xfrm>
          <a:off x="381000" y="1200150"/>
          <a:ext cx="8458200" cy="2667000"/>
        </p:xfrm>
        <a:graphic>
          <a:graphicData uri="http://schemas.openxmlformats.org/drawingml/2006/table">
            <a:tbl>
              <a:tblPr firstRow="1">
                <a:tableStyleId>{69012ECD-51FC-41F1-AA8D-1B2483CD663E}</a:tableStyleId>
              </a:tblPr>
              <a:tblGrid>
                <a:gridCol w="4128408"/>
                <a:gridCol w="4329792"/>
              </a:tblGrid>
              <a:tr h="533400">
                <a:tc>
                  <a:txBody>
                    <a:bodyPr/>
                    <a:lstStyle/>
                    <a:p>
                      <a:pPr algn="l"/>
                      <a:r>
                        <a:rPr lang="en-US" sz="1200" b="0" spc="0" dirty="0" smtClean="0">
                          <a:latin typeface="+mn-lt"/>
                          <a:cs typeface="Arial"/>
                        </a:rPr>
                        <a:t>Common Barriers</a:t>
                      </a:r>
                      <a:r>
                        <a:rPr lang="en-US" sz="1200" b="0" spc="0" baseline="0" dirty="0" smtClean="0">
                          <a:latin typeface="+mn-lt"/>
                          <a:cs typeface="Arial"/>
                        </a:rPr>
                        <a:t> to Entry</a:t>
                      </a:r>
                      <a:endParaRPr lang="en-US" sz="1200" b="0" spc="0" dirty="0">
                        <a:latin typeface="+mn-lt"/>
                        <a:cs typeface="Arial"/>
                      </a:endParaRPr>
                    </a:p>
                  </a:txBody>
                  <a:tcPr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154A67"/>
                    </a:solidFill>
                  </a:tcPr>
                </a:tc>
                <a:tc>
                  <a:txBody>
                    <a:bodyPr/>
                    <a:lstStyle/>
                    <a:p>
                      <a:pPr algn="l"/>
                      <a:r>
                        <a:rPr lang="en-US" sz="1200" dirty="0" smtClean="0"/>
                        <a:t>Related Concerns</a:t>
                      </a:r>
                      <a:endParaRPr lang="en-US" sz="1200" dirty="0">
                        <a:latin typeface="Franklin Gothic Medium"/>
                        <a:cs typeface="Franklin Gothic Medium"/>
                      </a:endParaRPr>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154A67"/>
                    </a:solidFill>
                  </a:tcPr>
                </a:tc>
              </a:tr>
              <a:tr h="533400">
                <a:tc>
                  <a:txBody>
                    <a:bodyPr/>
                    <a:lstStyle/>
                    <a:p>
                      <a:r>
                        <a:rPr lang="en-US" sz="1000" dirty="0" smtClean="0">
                          <a:latin typeface="Arial"/>
                          <a:cs typeface="Arial"/>
                        </a:rPr>
                        <a:t>Concerns Regarding Risk</a:t>
                      </a:r>
                      <a:endParaRPr lang="en-US" sz="1000" dirty="0">
                        <a:latin typeface="Arial"/>
                        <a:cs typeface="Arial"/>
                      </a:endParaRPr>
                    </a:p>
                  </a:txBody>
                  <a:tcPr marT="34290" marB="34290" anchor="ctr">
                    <a:lnL w="9525" cap="flat" cmpd="sng" algn="ctr">
                      <a:noFill/>
                      <a:prstDash val="solid"/>
                    </a:lnL>
                    <a:lnR>
                      <a:noFill/>
                    </a:lnR>
                    <a:lnT w="9525" cap="flat" cmpd="sng" algn="ctr">
                      <a:noFill/>
                      <a:prstDash val="solid"/>
                    </a:lnT>
                    <a:lnB>
                      <a:noFill/>
                    </a:lnB>
                    <a:lnTlToBr w="12700" cmpd="sng">
                      <a:noFill/>
                      <a:prstDash val="solid"/>
                    </a:lnTlToBr>
                    <a:lnBlToTr w="12700" cmpd="sng">
                      <a:noFill/>
                      <a:prstDash val="solid"/>
                    </a:lnBlToTr>
                  </a:tcPr>
                </a:tc>
                <a:tc>
                  <a:txBody>
                    <a:bodyPr/>
                    <a:lstStyle/>
                    <a:p>
                      <a:r>
                        <a:rPr lang="en-US" sz="1000" dirty="0" smtClean="0">
                          <a:latin typeface="Arial"/>
                          <a:cs typeface="Arial"/>
                        </a:rPr>
                        <a:t>Lost time and resources into a failed implementation</a:t>
                      </a:r>
                      <a:endParaRPr lang="en-US" sz="1000" dirty="0">
                        <a:latin typeface="Arial"/>
                        <a:cs typeface="Arial"/>
                      </a:endParaRPr>
                    </a:p>
                  </a:txBody>
                  <a:tcPr marT="34290" marB="34290" anchor="ctr">
                    <a:lnL>
                      <a:noFill/>
                    </a:lnL>
                    <a:lnR>
                      <a:noFill/>
                    </a:lnR>
                    <a:lnT w="9525" cap="flat" cmpd="sng" algn="ctr">
                      <a:noFill/>
                      <a:prstDash val="solid"/>
                    </a:lnT>
                    <a:lnB>
                      <a:noFill/>
                    </a:lnB>
                    <a:lnTlToBr w="12700" cmpd="sng">
                      <a:noFill/>
                      <a:prstDash val="solid"/>
                    </a:lnTlToBr>
                    <a:lnBlToTr w="12700" cmpd="sng">
                      <a:noFill/>
                      <a:prstDash val="solid"/>
                    </a:lnBlToTr>
                  </a:tcPr>
                </a:tc>
              </a:tr>
              <a:tr h="533400">
                <a:tc>
                  <a:txBody>
                    <a:bodyPr/>
                    <a:lstStyle/>
                    <a:p>
                      <a:r>
                        <a:rPr lang="en-US" sz="1000" dirty="0" smtClean="0">
                          <a:latin typeface="Arial"/>
                          <a:cs typeface="Arial"/>
                        </a:rPr>
                        <a:t>Concerns Regarding </a:t>
                      </a:r>
                      <a:r>
                        <a:rPr lang="en-US" sz="1000" baseline="0" dirty="0" smtClean="0">
                          <a:latin typeface="Arial"/>
                          <a:cs typeface="Arial"/>
                        </a:rPr>
                        <a:t>Quality</a:t>
                      </a:r>
                      <a:endParaRPr lang="en-US" sz="1000" dirty="0">
                        <a:latin typeface="Arial"/>
                        <a:cs typeface="Arial"/>
                      </a:endParaRPr>
                    </a:p>
                  </a:txBody>
                  <a:tcPr marT="34290" marB="34290" anchor="ctr">
                    <a:lnL w="9525" cap="flat" cmpd="sng" algn="ctr">
                      <a:noFill/>
                      <a:prstDash val="solid"/>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r>
                        <a:rPr lang="en-US" sz="1000" dirty="0" smtClean="0">
                          <a:latin typeface="Arial"/>
                          <a:cs typeface="Arial"/>
                        </a:rPr>
                        <a:t>Inaccurate</a:t>
                      </a:r>
                      <a:r>
                        <a:rPr lang="en-US" sz="1000" baseline="0" dirty="0" smtClean="0">
                          <a:latin typeface="Arial"/>
                          <a:cs typeface="Arial"/>
                        </a:rPr>
                        <a:t> deliverables and costly errors</a:t>
                      </a:r>
                      <a:endParaRPr lang="en-US" sz="1000" dirty="0">
                        <a:latin typeface="Arial"/>
                        <a:cs typeface="Arial"/>
                      </a:endParaRPr>
                    </a:p>
                  </a:txBody>
                  <a:tcPr marT="34290" marB="3429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r>
              <a:tr h="533400">
                <a:tc>
                  <a:txBody>
                    <a:bodyPr/>
                    <a:lstStyle/>
                    <a:p>
                      <a:r>
                        <a:rPr lang="en-US" sz="1000" dirty="0" smtClean="0">
                          <a:latin typeface="Arial"/>
                          <a:cs typeface="Arial"/>
                        </a:rPr>
                        <a:t>Concerns Regarding Loss of Control</a:t>
                      </a:r>
                      <a:endParaRPr lang="en-US" sz="1000" dirty="0">
                        <a:latin typeface="Arial"/>
                        <a:cs typeface="Arial"/>
                      </a:endParaRPr>
                    </a:p>
                  </a:txBody>
                  <a:tcPr marT="34290" marB="34290" anchor="ctr">
                    <a:lnL w="9525" cap="flat" cmpd="sng" algn="ctr">
                      <a:noFill/>
                      <a:prstDash val="solid"/>
                    </a:lnL>
                    <a:lnR>
                      <a:noFill/>
                    </a:lnR>
                    <a:lnT>
                      <a:noFill/>
                    </a:lnT>
                    <a:lnB w="9525" cap="flat" cmpd="sng" algn="ctr">
                      <a:noFill/>
                      <a:prstDash val="solid"/>
                    </a:lnB>
                    <a:lnTlToBr w="12700" cmpd="sng">
                      <a:noFill/>
                      <a:prstDash val="solid"/>
                    </a:lnTlToBr>
                    <a:lnBlToTr w="12700" cmpd="sng">
                      <a:noFill/>
                      <a:prstDash val="solid"/>
                    </a:lnBlToTr>
                  </a:tcPr>
                </a:tc>
                <a:tc>
                  <a:txBody>
                    <a:bodyPr/>
                    <a:lstStyle/>
                    <a:p>
                      <a:r>
                        <a:rPr lang="en-US" sz="1000" dirty="0" smtClean="0">
                          <a:latin typeface="Arial"/>
                          <a:cs typeface="Arial"/>
                        </a:rPr>
                        <a:t>Knowledge gaps and inability to affect process change</a:t>
                      </a:r>
                      <a:endParaRPr lang="en-US" sz="1000" dirty="0">
                        <a:latin typeface="Arial"/>
                        <a:cs typeface="Arial"/>
                      </a:endParaRPr>
                    </a:p>
                  </a:txBody>
                  <a:tcPr marT="34290" marB="34290" anchor="ctr">
                    <a:lnL>
                      <a:noFill/>
                    </a:lnL>
                    <a:lnR>
                      <a:noFill/>
                    </a:lnR>
                    <a:lnT>
                      <a:noFill/>
                    </a:lnT>
                    <a:lnB w="9525" cap="flat" cmpd="sng" algn="ctr">
                      <a:noFill/>
                      <a:prstDash val="solid"/>
                    </a:lnB>
                    <a:lnTlToBr w="12700" cmpd="sng">
                      <a:noFill/>
                      <a:prstDash val="solid"/>
                    </a:lnTlToBr>
                    <a:lnBlToTr w="12700" cmpd="sng">
                      <a:noFill/>
                      <a:prstDash val="solid"/>
                    </a:lnBlToTr>
                  </a:tcPr>
                </a:tc>
              </a:tr>
              <a:tr h="533400">
                <a:tc>
                  <a:txBody>
                    <a:bodyPr/>
                    <a:lstStyle/>
                    <a:p>
                      <a:r>
                        <a:rPr lang="en-US" sz="1000" dirty="0" smtClean="0">
                          <a:latin typeface="Arial"/>
                          <a:cs typeface="Arial"/>
                        </a:rPr>
                        <a:t>Concerns Regarding Cost</a:t>
                      </a:r>
                      <a:endParaRPr lang="en-US" sz="1000" dirty="0">
                        <a:latin typeface="Arial"/>
                        <a:cs typeface="Arial"/>
                      </a:endParaRPr>
                    </a:p>
                  </a:txBody>
                  <a:tcPr marT="34290" marB="34290" anchor="ctr">
                    <a:lnL w="9525" cap="flat" cmpd="sng" algn="ctr">
                      <a:noFill/>
                      <a:prstDash val="solid"/>
                    </a:lnL>
                    <a:lnR>
                      <a:noFill/>
                    </a:lnR>
                    <a:lnT>
                      <a:noFill/>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r>
                        <a:rPr lang="en-US" sz="1000" dirty="0" smtClean="0">
                          <a:latin typeface="Arial"/>
                          <a:cs typeface="Arial"/>
                        </a:rPr>
                        <a:t>Upfront capital investment and prolonging of ROI</a:t>
                      </a:r>
                      <a:endParaRPr lang="en-US" sz="1000" dirty="0">
                        <a:latin typeface="Arial"/>
                        <a:cs typeface="Arial"/>
                      </a:endParaRPr>
                    </a:p>
                  </a:txBody>
                  <a:tcPr marT="34290" marB="34290" anchor="ctr">
                    <a:lnL>
                      <a:noFill/>
                    </a:lnL>
                    <a:lnR>
                      <a:noFill/>
                    </a:lnR>
                    <a:lnT>
                      <a:noFill/>
                    </a:lnT>
                    <a:lnB w="9525" cap="flat" cmpd="sng" algn="ctr">
                      <a:noFill/>
                      <a:prstDash val="solid"/>
                    </a:lnB>
                    <a:lnTlToBr w="12700" cmpd="sng">
                      <a:noFill/>
                      <a:prstDash val="solid"/>
                    </a:lnTlToBr>
                    <a:lnBlToTr w="12700" cmpd="sng">
                      <a:noFill/>
                      <a:prstDash val="solid"/>
                    </a:lnBlToTr>
                    <a:solidFill>
                      <a:schemeClr val="bg1">
                        <a:lumMod val="95000"/>
                      </a:schemeClr>
                    </a:solidFill>
                  </a:tcPr>
                </a:tc>
              </a:tr>
            </a:tbl>
          </a:graphicData>
        </a:graphic>
      </p:graphicFrame>
    </p:spTree>
    <p:extLst>
      <p:ext uri="{BB962C8B-B14F-4D97-AF65-F5344CB8AC3E}">
        <p14:creationId xmlns:p14="http://schemas.microsoft.com/office/powerpoint/2010/main" val="3717419321"/>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4-03-11 at 9.32.53 AM.png"/>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2000" contrast="46000"/>
                    </a14:imgEffect>
                  </a14:imgLayer>
                </a14:imgProps>
              </a:ext>
              <a:ext uri="{28A0092B-C50C-407E-A947-70E740481C1C}">
                <a14:useLocalDpi xmlns:a14="http://schemas.microsoft.com/office/drawing/2010/main" val="0"/>
              </a:ext>
            </a:extLst>
          </a:blip>
          <a:srcRect l="2556" t="37451" r="4478" b="2431"/>
          <a:stretch/>
        </p:blipFill>
        <p:spPr>
          <a:xfrm>
            <a:off x="-50800" y="0"/>
            <a:ext cx="9201150" cy="5162550"/>
          </a:xfrm>
          <a:prstGeom prst="rect">
            <a:avLst/>
          </a:prstGeom>
        </p:spPr>
      </p:pic>
      <p:sp>
        <p:nvSpPr>
          <p:cNvPr id="6" name="Rectangle 5"/>
          <p:cNvSpPr/>
          <p:nvPr/>
        </p:nvSpPr>
        <p:spPr>
          <a:xfrm>
            <a:off x="-50800" y="0"/>
            <a:ext cx="9201150" cy="5162550"/>
          </a:xfrm>
          <a:prstGeom prst="rect">
            <a:avLst/>
          </a:prstGeom>
          <a:solidFill>
            <a:srgbClr val="161A1D">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4" name="Rectangle 3"/>
          <p:cNvSpPr/>
          <p:nvPr/>
        </p:nvSpPr>
        <p:spPr>
          <a:xfrm>
            <a:off x="590550" y="1123950"/>
            <a:ext cx="6953250" cy="2539670"/>
          </a:xfrm>
          <a:prstGeom prst="rect">
            <a:avLst/>
          </a:prstGeom>
        </p:spPr>
        <p:txBody>
          <a:bodyPr wrap="square">
            <a:spAutoFit/>
          </a:bodyPr>
          <a:lstStyle/>
          <a:p>
            <a:pPr lvl="0">
              <a:lnSpc>
                <a:spcPct val="90000"/>
              </a:lnSpc>
            </a:pPr>
            <a:r>
              <a:rPr lang="en-US" sz="4600" b="1" dirty="0" smtClean="0">
                <a:solidFill>
                  <a:srgbClr val="FFFFFF"/>
                </a:solidFill>
                <a:cs typeface="Arial"/>
              </a:rPr>
              <a:t>BPO IS AN OPERATIONAL TRAINWRECK &amp; CANNOT BE SUCCESSFUL </a:t>
            </a:r>
            <a:r>
              <a:rPr lang="en-US" sz="5200" b="1" dirty="0" smtClean="0">
                <a:solidFill>
                  <a:srgbClr val="FFFFFF"/>
                </a:solidFill>
                <a:cs typeface="Arial"/>
              </a:rPr>
              <a:t/>
            </a:r>
            <a:br>
              <a:rPr lang="en-US" sz="5200" b="1" dirty="0" smtClean="0">
                <a:solidFill>
                  <a:srgbClr val="FFFFFF"/>
                </a:solidFill>
                <a:cs typeface="Arial"/>
              </a:rPr>
            </a:br>
            <a:r>
              <a:rPr lang="en-US" sz="3800" b="1" dirty="0" smtClean="0">
                <a:solidFill>
                  <a:srgbClr val="69C9F2"/>
                </a:solidFill>
                <a:cs typeface="Arial"/>
              </a:rPr>
              <a:t>( or can it? )</a:t>
            </a:r>
          </a:p>
        </p:txBody>
      </p:sp>
    </p:spTree>
    <p:extLst>
      <p:ext uri="{BB962C8B-B14F-4D97-AF65-F5344CB8AC3E}">
        <p14:creationId xmlns:p14="http://schemas.microsoft.com/office/powerpoint/2010/main" val="4105353544"/>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33479" y="1456509"/>
            <a:ext cx="3851684" cy="2182649"/>
          </a:xfrm>
          <a:prstGeom prst="rect">
            <a:avLst/>
          </a:prstGeom>
        </p:spPr>
        <p:txBody>
          <a:bodyPr wrap="square">
            <a:spAutoFit/>
          </a:bodyPr>
          <a:lstStyle/>
          <a:p>
            <a:r>
              <a:rPr lang="en-US" sz="1400" dirty="0" smtClean="0">
                <a:latin typeface="Arial"/>
                <a:cs typeface="Arial"/>
              </a:rPr>
              <a:t>There is substantial concern among business managers surrounding the risk of the decision to implement a BPO solution. These concerns surround:</a:t>
            </a:r>
          </a:p>
          <a:p>
            <a:endParaRPr lang="en-US" dirty="0" smtClean="0">
              <a:latin typeface="Arial"/>
              <a:cs typeface="Arial"/>
            </a:endParaRPr>
          </a:p>
          <a:p>
            <a:pPr marL="285750" indent="-285750">
              <a:lnSpc>
                <a:spcPct val="150000"/>
              </a:lnSpc>
              <a:buFont typeface="Arial"/>
              <a:buChar char="•"/>
            </a:pPr>
            <a:r>
              <a:rPr lang="en-US" sz="1400" dirty="0" smtClean="0">
                <a:latin typeface="Arial"/>
                <a:cs typeface="Arial"/>
              </a:rPr>
              <a:t>The potential for a failed implementation</a:t>
            </a:r>
          </a:p>
          <a:p>
            <a:pPr marL="285750" indent="-285750">
              <a:lnSpc>
                <a:spcPct val="150000"/>
              </a:lnSpc>
              <a:buFont typeface="Arial"/>
              <a:buChar char="•"/>
            </a:pPr>
            <a:r>
              <a:rPr lang="en-US" sz="1400" dirty="0" smtClean="0">
                <a:latin typeface="Arial"/>
                <a:cs typeface="Arial"/>
              </a:rPr>
              <a:t>Misdirected resources</a:t>
            </a:r>
          </a:p>
          <a:p>
            <a:pPr marL="285750" indent="-285750">
              <a:lnSpc>
                <a:spcPct val="150000"/>
              </a:lnSpc>
              <a:buFont typeface="Arial"/>
              <a:buChar char="•"/>
            </a:pPr>
            <a:r>
              <a:rPr lang="en-US" sz="1400" dirty="0" smtClean="0">
                <a:latin typeface="Arial"/>
                <a:cs typeface="Arial"/>
              </a:rPr>
              <a:t>Wasted time</a:t>
            </a:r>
          </a:p>
        </p:txBody>
      </p:sp>
      <p:sp>
        <p:nvSpPr>
          <p:cNvPr id="8" name="Rectangle 7"/>
          <p:cNvSpPr/>
          <p:nvPr/>
        </p:nvSpPr>
        <p:spPr>
          <a:xfrm>
            <a:off x="0" y="-19050"/>
            <a:ext cx="4114800" cy="5260668"/>
          </a:xfrm>
          <a:prstGeom prst="rect">
            <a:avLst/>
          </a:prstGeom>
          <a:solidFill>
            <a:srgbClr val="00293D"/>
          </a:soli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12" name="Rectangle 11"/>
          <p:cNvSpPr/>
          <p:nvPr/>
        </p:nvSpPr>
        <p:spPr>
          <a:xfrm>
            <a:off x="228600" y="1779378"/>
            <a:ext cx="3657600" cy="45719"/>
          </a:xfrm>
          <a:prstGeom prst="rect">
            <a:avLst/>
          </a:prstGeom>
          <a:solidFill>
            <a:srgbClr val="69C9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13" name="Rectangle 12"/>
          <p:cNvSpPr/>
          <p:nvPr/>
        </p:nvSpPr>
        <p:spPr>
          <a:xfrm>
            <a:off x="170493" y="2038350"/>
            <a:ext cx="3715707" cy="875111"/>
          </a:xfrm>
          <a:prstGeom prst="rect">
            <a:avLst/>
          </a:prstGeom>
        </p:spPr>
        <p:txBody>
          <a:bodyPr wrap="square">
            <a:spAutoFit/>
          </a:bodyPr>
          <a:lstStyle/>
          <a:p>
            <a:pPr>
              <a:lnSpc>
                <a:spcPct val="90000"/>
              </a:lnSpc>
            </a:pPr>
            <a:r>
              <a:rPr lang="en-US" sz="2800" dirty="0" smtClean="0">
                <a:solidFill>
                  <a:schemeClr val="bg1"/>
                </a:solidFill>
                <a:latin typeface="Franklin Gothic Medium"/>
                <a:cs typeface="Franklin Gothic Medium"/>
              </a:rPr>
              <a:t>CONCERNS REGARDING RISK</a:t>
            </a:r>
            <a:endParaRPr lang="en-US" sz="2800" dirty="0" smtClean="0">
              <a:solidFill>
                <a:schemeClr val="bg1"/>
              </a:solidFill>
              <a:latin typeface="Franklin Gothic Medium"/>
              <a:cs typeface="Franklin Gothic Medium"/>
            </a:endParaRPr>
          </a:p>
        </p:txBody>
      </p:sp>
      <p:sp>
        <p:nvSpPr>
          <p:cNvPr id="14" name="Rectangle 13"/>
          <p:cNvSpPr/>
          <p:nvPr/>
        </p:nvSpPr>
        <p:spPr>
          <a:xfrm>
            <a:off x="152400" y="1461968"/>
            <a:ext cx="2185559" cy="261610"/>
          </a:xfrm>
          <a:prstGeom prst="rect">
            <a:avLst/>
          </a:prstGeom>
        </p:spPr>
        <p:txBody>
          <a:bodyPr wrap="square">
            <a:spAutoFit/>
          </a:bodyPr>
          <a:lstStyle/>
          <a:p>
            <a:r>
              <a:rPr lang="en-US" sz="1100" dirty="0" smtClean="0">
                <a:solidFill>
                  <a:schemeClr val="bg1"/>
                </a:solidFill>
                <a:latin typeface="Arial"/>
                <a:cs typeface="Arial"/>
              </a:rPr>
              <a:t>BPO BARRIERS TO ENTRY</a:t>
            </a:r>
            <a:endParaRPr lang="en-US" sz="1100" dirty="0">
              <a:solidFill>
                <a:schemeClr val="bg1"/>
              </a:solidFill>
              <a:latin typeface="Arial"/>
              <a:cs typeface="Arial"/>
            </a:endParaRPr>
          </a:p>
        </p:txBody>
      </p:sp>
      <p:sp>
        <p:nvSpPr>
          <p:cNvPr id="2" name="TextBox 1"/>
          <p:cNvSpPr txBox="1"/>
          <p:nvPr/>
        </p:nvSpPr>
        <p:spPr>
          <a:xfrm>
            <a:off x="-2328333" y="34544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193172710"/>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4114800" cy="5260668"/>
          </a:xfrm>
          <a:prstGeom prst="rect">
            <a:avLst/>
          </a:prstGeom>
          <a:solidFill>
            <a:srgbClr val="00293D"/>
          </a:soli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4" name="Rectangle 3"/>
          <p:cNvSpPr/>
          <p:nvPr/>
        </p:nvSpPr>
        <p:spPr>
          <a:xfrm>
            <a:off x="4628967" y="1296725"/>
            <a:ext cx="4342969" cy="2377574"/>
          </a:xfrm>
          <a:prstGeom prst="rect">
            <a:avLst/>
          </a:prstGeom>
        </p:spPr>
        <p:txBody>
          <a:bodyPr wrap="square">
            <a:spAutoFit/>
          </a:bodyPr>
          <a:lstStyle/>
          <a:p>
            <a:r>
              <a:rPr lang="en-US" sz="1400" dirty="0" smtClean="0">
                <a:latin typeface="Arial"/>
                <a:cs typeface="Arial"/>
              </a:rPr>
              <a:t>In addition, there is also concern surrounding the quality of work to be delivered by a BPO partner. These concerns include:</a:t>
            </a:r>
          </a:p>
          <a:p>
            <a:endParaRPr lang="en-US" dirty="0" smtClean="0">
              <a:latin typeface="Arial"/>
              <a:cs typeface="Arial"/>
            </a:endParaRPr>
          </a:p>
          <a:p>
            <a:pPr marL="285750" indent="-285750">
              <a:lnSpc>
                <a:spcPct val="150000"/>
              </a:lnSpc>
              <a:buFont typeface="Arial"/>
              <a:buChar char="•"/>
            </a:pPr>
            <a:r>
              <a:rPr lang="en-US" sz="1400" dirty="0" smtClean="0">
                <a:latin typeface="Arial"/>
                <a:cs typeface="Arial"/>
              </a:rPr>
              <a:t>The quality of deliverables and processes</a:t>
            </a:r>
          </a:p>
          <a:p>
            <a:pPr marL="285750" indent="-285750">
              <a:lnSpc>
                <a:spcPct val="150000"/>
              </a:lnSpc>
              <a:buFont typeface="Arial"/>
              <a:buChar char="•"/>
            </a:pPr>
            <a:r>
              <a:rPr lang="en-US" sz="1400" dirty="0" smtClean="0">
                <a:latin typeface="Arial"/>
                <a:cs typeface="Arial"/>
              </a:rPr>
              <a:t>Added costs due to internal quality oversight</a:t>
            </a:r>
          </a:p>
          <a:p>
            <a:pPr marL="285750" indent="-285750">
              <a:lnSpc>
                <a:spcPct val="150000"/>
              </a:lnSpc>
              <a:buFont typeface="Arial"/>
              <a:buChar char="•"/>
            </a:pPr>
            <a:r>
              <a:rPr lang="en-US" sz="1400" dirty="0" smtClean="0">
                <a:latin typeface="Arial"/>
                <a:cs typeface="Arial"/>
              </a:rPr>
              <a:t>Financial repercussions due to inaccurate data</a:t>
            </a:r>
          </a:p>
          <a:p>
            <a:pPr marL="285750" indent="-285750">
              <a:lnSpc>
                <a:spcPct val="150000"/>
              </a:lnSpc>
              <a:buFont typeface="Arial"/>
              <a:buChar char="•"/>
            </a:pPr>
            <a:endParaRPr lang="en-US" dirty="0" smtClean="0">
              <a:latin typeface="Arial"/>
              <a:cs typeface="Arial"/>
            </a:endParaRPr>
          </a:p>
        </p:txBody>
      </p:sp>
      <p:cxnSp>
        <p:nvCxnSpPr>
          <p:cNvPr id="6" name="Straight Connector 5"/>
          <p:cNvCxnSpPr/>
          <p:nvPr/>
        </p:nvCxnSpPr>
        <p:spPr>
          <a:xfrm flipV="1">
            <a:off x="-5743685" y="651333"/>
            <a:ext cx="0" cy="2894367"/>
          </a:xfrm>
          <a:prstGeom prst="line">
            <a:avLst/>
          </a:prstGeom>
          <a:ln w="3175" cmpd="tri">
            <a:solidFill>
              <a:schemeClr val="tx1">
                <a:lumMod val="85000"/>
                <a:lumOff val="1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228600" y="1779378"/>
            <a:ext cx="3657600" cy="45719"/>
          </a:xfrm>
          <a:prstGeom prst="rect">
            <a:avLst/>
          </a:prstGeom>
          <a:solidFill>
            <a:srgbClr val="69C9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15" name="Rectangle 14"/>
          <p:cNvSpPr/>
          <p:nvPr/>
        </p:nvSpPr>
        <p:spPr>
          <a:xfrm>
            <a:off x="152400" y="1461968"/>
            <a:ext cx="2185559" cy="261610"/>
          </a:xfrm>
          <a:prstGeom prst="rect">
            <a:avLst/>
          </a:prstGeom>
        </p:spPr>
        <p:txBody>
          <a:bodyPr wrap="square">
            <a:spAutoFit/>
          </a:bodyPr>
          <a:lstStyle/>
          <a:p>
            <a:r>
              <a:rPr lang="en-US" sz="1100" dirty="0" smtClean="0">
                <a:solidFill>
                  <a:schemeClr val="bg1"/>
                </a:solidFill>
                <a:latin typeface="Arial"/>
                <a:cs typeface="Arial"/>
              </a:rPr>
              <a:t>BPO BARRIERS TO ENTRY</a:t>
            </a:r>
            <a:endParaRPr lang="en-US" sz="1100" dirty="0">
              <a:solidFill>
                <a:schemeClr val="bg1"/>
              </a:solidFill>
              <a:latin typeface="Arial"/>
              <a:cs typeface="Arial"/>
            </a:endParaRPr>
          </a:p>
        </p:txBody>
      </p:sp>
      <p:sp>
        <p:nvSpPr>
          <p:cNvPr id="17" name="Rectangle 16"/>
          <p:cNvSpPr/>
          <p:nvPr/>
        </p:nvSpPr>
        <p:spPr>
          <a:xfrm>
            <a:off x="170493" y="2038350"/>
            <a:ext cx="3410907" cy="1262910"/>
          </a:xfrm>
          <a:prstGeom prst="rect">
            <a:avLst/>
          </a:prstGeom>
        </p:spPr>
        <p:txBody>
          <a:bodyPr wrap="square">
            <a:spAutoFit/>
          </a:bodyPr>
          <a:lstStyle/>
          <a:p>
            <a:pPr>
              <a:lnSpc>
                <a:spcPct val="90000"/>
              </a:lnSpc>
            </a:pPr>
            <a:r>
              <a:rPr lang="en-US" sz="2800" dirty="0" smtClean="0">
                <a:solidFill>
                  <a:schemeClr val="bg1"/>
                </a:solidFill>
                <a:latin typeface="Franklin Gothic Medium"/>
                <a:cs typeface="Franklin Gothic Medium"/>
              </a:rPr>
              <a:t>CONCERNS REGARDING QUALITY</a:t>
            </a:r>
            <a:endParaRPr lang="en-US" sz="2800" dirty="0" smtClean="0">
              <a:solidFill>
                <a:schemeClr val="bg1"/>
              </a:solidFill>
              <a:latin typeface="Franklin Gothic Medium"/>
              <a:cs typeface="Franklin Gothic Medium"/>
            </a:endParaRPr>
          </a:p>
        </p:txBody>
      </p:sp>
    </p:spTree>
    <p:extLst>
      <p:ext uri="{BB962C8B-B14F-4D97-AF65-F5344CB8AC3E}">
        <p14:creationId xmlns:p14="http://schemas.microsoft.com/office/powerpoint/2010/main" val="3353199122"/>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4114800" cy="5260668"/>
          </a:xfrm>
          <a:prstGeom prst="rect">
            <a:avLst/>
          </a:prstGeom>
          <a:solidFill>
            <a:srgbClr val="00293D"/>
          </a:soli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5" name="Rectangle 4"/>
          <p:cNvSpPr/>
          <p:nvPr/>
        </p:nvSpPr>
        <p:spPr>
          <a:xfrm>
            <a:off x="4876800" y="1314451"/>
            <a:ext cx="3728259" cy="2954655"/>
          </a:xfrm>
          <a:prstGeom prst="rect">
            <a:avLst/>
          </a:prstGeom>
        </p:spPr>
        <p:txBody>
          <a:bodyPr wrap="square">
            <a:spAutoFit/>
          </a:bodyPr>
          <a:lstStyle/>
          <a:p>
            <a:r>
              <a:rPr lang="en-US" sz="1400" dirty="0">
                <a:latin typeface="Arial"/>
                <a:cs typeface="Arial"/>
              </a:rPr>
              <a:t>A with many business managers, the thought of exporting components of their business is an uncomfortable thought. Among the concerns are:</a:t>
            </a:r>
          </a:p>
          <a:p>
            <a:endParaRPr lang="en-US" sz="1400" dirty="0">
              <a:latin typeface="Arial"/>
              <a:cs typeface="Arial"/>
            </a:endParaRPr>
          </a:p>
          <a:p>
            <a:pPr marL="285750" indent="-285750">
              <a:buFont typeface="Arial"/>
              <a:buChar char="•"/>
            </a:pPr>
            <a:r>
              <a:rPr lang="en-US" sz="1400" dirty="0">
                <a:latin typeface="Arial"/>
                <a:cs typeface="Arial"/>
              </a:rPr>
              <a:t>Knowledge gaps </a:t>
            </a:r>
            <a:r>
              <a:rPr lang="en-US" sz="1400" dirty="0" smtClean="0">
                <a:latin typeface="Arial"/>
                <a:cs typeface="Arial"/>
              </a:rPr>
              <a:t>within BPO employees</a:t>
            </a:r>
            <a:br>
              <a:rPr lang="en-US" sz="1400" dirty="0" smtClean="0">
                <a:latin typeface="Arial"/>
                <a:cs typeface="Arial"/>
              </a:rPr>
            </a:br>
            <a:endParaRPr lang="en-US" sz="1400" dirty="0">
              <a:latin typeface="Arial"/>
              <a:cs typeface="Arial"/>
            </a:endParaRPr>
          </a:p>
          <a:p>
            <a:pPr marL="285750" indent="-285750">
              <a:buFont typeface="Arial"/>
              <a:buChar char="•"/>
            </a:pPr>
            <a:r>
              <a:rPr lang="en-US" sz="1400" dirty="0">
                <a:latin typeface="Arial"/>
                <a:cs typeface="Arial"/>
              </a:rPr>
              <a:t>The inability to manage and affect process </a:t>
            </a:r>
            <a:r>
              <a:rPr lang="en-US" sz="1400" dirty="0" smtClean="0">
                <a:latin typeface="Arial"/>
                <a:cs typeface="Arial"/>
              </a:rPr>
              <a:t>changes</a:t>
            </a:r>
            <a:br>
              <a:rPr lang="en-US" sz="1400" dirty="0" smtClean="0">
                <a:latin typeface="Arial"/>
                <a:cs typeface="Arial"/>
              </a:rPr>
            </a:br>
            <a:endParaRPr lang="en-US" sz="1400" dirty="0">
              <a:latin typeface="Arial"/>
              <a:cs typeface="Arial"/>
            </a:endParaRPr>
          </a:p>
          <a:p>
            <a:pPr marL="285750" indent="-285750">
              <a:buFont typeface="Arial"/>
              <a:buChar char="•"/>
            </a:pPr>
            <a:r>
              <a:rPr lang="en-US" sz="1400" dirty="0">
                <a:latin typeface="Arial"/>
                <a:cs typeface="Arial"/>
              </a:rPr>
              <a:t>The lack of day-to-day visibility into the process</a:t>
            </a:r>
          </a:p>
          <a:p>
            <a:pPr marL="285750" indent="-285750">
              <a:buFont typeface="Arial"/>
              <a:buChar char="•"/>
            </a:pPr>
            <a:endParaRPr lang="en-US" dirty="0" smtClean="0">
              <a:latin typeface="Arial"/>
              <a:cs typeface="Arial"/>
            </a:endParaRPr>
          </a:p>
        </p:txBody>
      </p:sp>
      <p:sp>
        <p:nvSpPr>
          <p:cNvPr id="8" name="Rectangle 7"/>
          <p:cNvSpPr/>
          <p:nvPr/>
        </p:nvSpPr>
        <p:spPr>
          <a:xfrm>
            <a:off x="170493" y="2038350"/>
            <a:ext cx="3563307" cy="1262910"/>
          </a:xfrm>
          <a:prstGeom prst="rect">
            <a:avLst/>
          </a:prstGeom>
        </p:spPr>
        <p:txBody>
          <a:bodyPr wrap="square">
            <a:spAutoFit/>
          </a:bodyPr>
          <a:lstStyle/>
          <a:p>
            <a:pPr>
              <a:lnSpc>
                <a:spcPct val="90000"/>
              </a:lnSpc>
            </a:pPr>
            <a:r>
              <a:rPr lang="en-US" sz="2800" dirty="0" smtClean="0">
                <a:solidFill>
                  <a:schemeClr val="bg1"/>
                </a:solidFill>
                <a:latin typeface="Franklin Gothic Medium"/>
                <a:cs typeface="Franklin Gothic Medium"/>
              </a:rPr>
              <a:t>CONCERNS REGARDING LOSS OF CONTROL</a:t>
            </a:r>
            <a:endParaRPr lang="en-US" sz="2800" dirty="0" smtClean="0">
              <a:solidFill>
                <a:schemeClr val="bg1"/>
              </a:solidFill>
              <a:latin typeface="Franklin Gothic Medium"/>
              <a:cs typeface="Franklin Gothic Medium"/>
            </a:endParaRPr>
          </a:p>
        </p:txBody>
      </p:sp>
      <p:sp>
        <p:nvSpPr>
          <p:cNvPr id="12" name="Rectangle 11"/>
          <p:cNvSpPr/>
          <p:nvPr/>
        </p:nvSpPr>
        <p:spPr>
          <a:xfrm>
            <a:off x="228600" y="1779378"/>
            <a:ext cx="3657600" cy="45719"/>
          </a:xfrm>
          <a:prstGeom prst="rect">
            <a:avLst/>
          </a:prstGeom>
          <a:solidFill>
            <a:srgbClr val="69C9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13" name="Rectangle 12"/>
          <p:cNvSpPr/>
          <p:nvPr/>
        </p:nvSpPr>
        <p:spPr>
          <a:xfrm>
            <a:off x="152400" y="1461968"/>
            <a:ext cx="2185559" cy="261610"/>
          </a:xfrm>
          <a:prstGeom prst="rect">
            <a:avLst/>
          </a:prstGeom>
        </p:spPr>
        <p:txBody>
          <a:bodyPr wrap="square">
            <a:spAutoFit/>
          </a:bodyPr>
          <a:lstStyle/>
          <a:p>
            <a:r>
              <a:rPr lang="en-US" sz="1100" dirty="0" smtClean="0">
                <a:solidFill>
                  <a:schemeClr val="bg1"/>
                </a:solidFill>
                <a:latin typeface="Arial"/>
                <a:cs typeface="Arial"/>
              </a:rPr>
              <a:t>BPO BARRIERS TO ENTRY</a:t>
            </a:r>
            <a:endParaRPr lang="en-US" sz="1100" dirty="0">
              <a:solidFill>
                <a:schemeClr val="bg1"/>
              </a:solidFill>
              <a:latin typeface="Arial"/>
              <a:cs typeface="Arial"/>
            </a:endParaRPr>
          </a:p>
        </p:txBody>
      </p:sp>
    </p:spTree>
    <p:extLst>
      <p:ext uri="{BB962C8B-B14F-4D97-AF65-F5344CB8AC3E}">
        <p14:creationId xmlns:p14="http://schemas.microsoft.com/office/powerpoint/2010/main" val="667455581"/>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4114800" cy="5260668"/>
          </a:xfrm>
          <a:prstGeom prst="rect">
            <a:avLst/>
          </a:prstGeom>
          <a:solidFill>
            <a:srgbClr val="00293D"/>
          </a:soli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5" name="Rectangle 4"/>
          <p:cNvSpPr/>
          <p:nvPr/>
        </p:nvSpPr>
        <p:spPr>
          <a:xfrm>
            <a:off x="4704542" y="1255992"/>
            <a:ext cx="4236259" cy="2982868"/>
          </a:xfrm>
          <a:prstGeom prst="rect">
            <a:avLst/>
          </a:prstGeom>
        </p:spPr>
        <p:txBody>
          <a:bodyPr wrap="square">
            <a:spAutoFit/>
          </a:bodyPr>
          <a:lstStyle/>
          <a:p>
            <a:r>
              <a:rPr lang="en-US" sz="1400" dirty="0">
                <a:latin typeface="Arial"/>
                <a:cs typeface="Arial"/>
              </a:rPr>
              <a:t>Not surprisingly, business managers are concerned with the financial outlay required to effectively implement a BPO program. Included within this concern are:</a:t>
            </a:r>
          </a:p>
          <a:p>
            <a:endParaRPr lang="en-US" sz="1400" dirty="0">
              <a:latin typeface="Arial"/>
              <a:cs typeface="Arial"/>
            </a:endParaRPr>
          </a:p>
          <a:p>
            <a:pPr marL="285750" indent="-285750">
              <a:buFont typeface="Arial"/>
              <a:buChar char="•"/>
            </a:pPr>
            <a:r>
              <a:rPr lang="en-US" sz="1400" dirty="0">
                <a:latin typeface="Arial"/>
                <a:cs typeface="Arial"/>
              </a:rPr>
              <a:t>Concerns with large initial outlay and implementation expense</a:t>
            </a:r>
          </a:p>
          <a:p>
            <a:pPr marL="285750" indent="-285750">
              <a:buFont typeface="Arial"/>
              <a:buChar char="•"/>
            </a:pPr>
            <a:endParaRPr lang="en-US" sz="1400" dirty="0">
              <a:latin typeface="Arial"/>
              <a:cs typeface="Arial"/>
            </a:endParaRPr>
          </a:p>
          <a:p>
            <a:pPr marL="285750" indent="-285750">
              <a:buFont typeface="Arial"/>
              <a:buChar char="•"/>
            </a:pPr>
            <a:r>
              <a:rPr lang="en-US" sz="1400" dirty="0">
                <a:latin typeface="Arial"/>
                <a:cs typeface="Arial"/>
              </a:rPr>
              <a:t>Concerns with the timeline for seeing substantial returns on investment</a:t>
            </a:r>
          </a:p>
          <a:p>
            <a:endParaRPr lang="en-US" sz="1400" dirty="0">
              <a:latin typeface="Arial"/>
              <a:cs typeface="Arial"/>
            </a:endParaRPr>
          </a:p>
          <a:p>
            <a:pPr marL="285750" indent="-285750">
              <a:buFont typeface="Arial"/>
              <a:buChar char="•"/>
            </a:pPr>
            <a:r>
              <a:rPr lang="en-US" sz="1400" dirty="0">
                <a:latin typeface="Arial"/>
                <a:cs typeface="Arial"/>
              </a:rPr>
              <a:t>Concerns with ongoing program overhead</a:t>
            </a:r>
          </a:p>
          <a:p>
            <a:pPr marL="285750" indent="-285750">
              <a:lnSpc>
                <a:spcPct val="150000"/>
              </a:lnSpc>
              <a:buFont typeface="Arial"/>
              <a:buChar char="•"/>
            </a:pPr>
            <a:endParaRPr lang="en-US" sz="1400" dirty="0" smtClean="0">
              <a:latin typeface="Arial"/>
              <a:cs typeface="Arial"/>
            </a:endParaRPr>
          </a:p>
        </p:txBody>
      </p:sp>
      <p:sp>
        <p:nvSpPr>
          <p:cNvPr id="8" name="Rectangle 7"/>
          <p:cNvSpPr/>
          <p:nvPr/>
        </p:nvSpPr>
        <p:spPr>
          <a:xfrm>
            <a:off x="170493" y="2038350"/>
            <a:ext cx="3410907" cy="875111"/>
          </a:xfrm>
          <a:prstGeom prst="rect">
            <a:avLst/>
          </a:prstGeom>
        </p:spPr>
        <p:txBody>
          <a:bodyPr wrap="square">
            <a:spAutoFit/>
          </a:bodyPr>
          <a:lstStyle/>
          <a:p>
            <a:pPr>
              <a:lnSpc>
                <a:spcPct val="90000"/>
              </a:lnSpc>
            </a:pPr>
            <a:r>
              <a:rPr lang="en-US" sz="2800" dirty="0" smtClean="0">
                <a:solidFill>
                  <a:schemeClr val="bg1"/>
                </a:solidFill>
                <a:latin typeface="Franklin Gothic Medium"/>
                <a:cs typeface="Franklin Gothic Medium"/>
              </a:rPr>
              <a:t>CONCERNS REGARDING COST </a:t>
            </a:r>
            <a:endParaRPr lang="en-US" sz="2800" dirty="0" smtClean="0">
              <a:solidFill>
                <a:schemeClr val="bg1"/>
              </a:solidFill>
              <a:latin typeface="Franklin Gothic Medium"/>
              <a:cs typeface="Franklin Gothic Medium"/>
            </a:endParaRPr>
          </a:p>
        </p:txBody>
      </p:sp>
      <p:sp>
        <p:nvSpPr>
          <p:cNvPr id="12" name="Rectangle 11"/>
          <p:cNvSpPr/>
          <p:nvPr/>
        </p:nvSpPr>
        <p:spPr>
          <a:xfrm>
            <a:off x="228600" y="1779378"/>
            <a:ext cx="3657600" cy="45719"/>
          </a:xfrm>
          <a:prstGeom prst="rect">
            <a:avLst/>
          </a:prstGeom>
          <a:solidFill>
            <a:srgbClr val="69C9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13" name="Rectangle 12"/>
          <p:cNvSpPr/>
          <p:nvPr/>
        </p:nvSpPr>
        <p:spPr>
          <a:xfrm>
            <a:off x="152400" y="1461968"/>
            <a:ext cx="2185559" cy="261610"/>
          </a:xfrm>
          <a:prstGeom prst="rect">
            <a:avLst/>
          </a:prstGeom>
        </p:spPr>
        <p:txBody>
          <a:bodyPr wrap="square">
            <a:spAutoFit/>
          </a:bodyPr>
          <a:lstStyle/>
          <a:p>
            <a:r>
              <a:rPr lang="en-US" sz="1100" dirty="0" smtClean="0">
                <a:solidFill>
                  <a:schemeClr val="bg1"/>
                </a:solidFill>
                <a:latin typeface="Arial"/>
                <a:cs typeface="Arial"/>
              </a:rPr>
              <a:t>BPO BARRIERS TO ENTRY</a:t>
            </a:r>
            <a:endParaRPr lang="en-US" sz="1100" dirty="0">
              <a:solidFill>
                <a:schemeClr val="bg1"/>
              </a:solidFill>
              <a:latin typeface="Arial"/>
              <a:cs typeface="Arial"/>
            </a:endParaRPr>
          </a:p>
        </p:txBody>
      </p:sp>
    </p:spTree>
    <p:extLst>
      <p:ext uri="{BB962C8B-B14F-4D97-AF65-F5344CB8AC3E}">
        <p14:creationId xmlns:p14="http://schemas.microsoft.com/office/powerpoint/2010/main" val="3663065584"/>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1">
      <a:dk1>
        <a:srgbClr val="000000"/>
      </a:dk1>
      <a:lt1>
        <a:sysClr val="window" lastClr="FFFFFF"/>
      </a:lt1>
      <a:dk2>
        <a:srgbClr val="131719"/>
      </a:dk2>
      <a:lt2>
        <a:srgbClr val="F1F0F0"/>
      </a:lt2>
      <a:accent1>
        <a:srgbClr val="5CB7DC"/>
      </a:accent1>
      <a:accent2>
        <a:srgbClr val="183245"/>
      </a:accent2>
      <a:accent3>
        <a:srgbClr val="131719"/>
      </a:accent3>
      <a:accent4>
        <a:srgbClr val="273032"/>
      </a:accent4>
      <a:accent5>
        <a:srgbClr val="54666D"/>
      </a:accent5>
      <a:accent6>
        <a:srgbClr val="3F4D50"/>
      </a:accent6>
      <a:hlink>
        <a:srgbClr val="5CB7DC"/>
      </a:hlink>
      <a:folHlink>
        <a:srgbClr val="54666D"/>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26374</TotalTime>
  <Words>852</Words>
  <Application>Microsoft Macintosh PowerPoint</Application>
  <PresentationFormat>On-screen Show (16:9)</PresentationFormat>
  <Paragraphs>222</Paragraphs>
  <Slides>23</Slides>
  <Notes>0</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IFO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Stern</dc:creator>
  <cp:lastModifiedBy>Wes Wilkins</cp:lastModifiedBy>
  <cp:revision>155</cp:revision>
  <dcterms:created xsi:type="dcterms:W3CDTF">2012-12-06T17:46:31Z</dcterms:created>
  <dcterms:modified xsi:type="dcterms:W3CDTF">2014-07-15T21:36:21Z</dcterms:modified>
</cp:coreProperties>
</file>