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2" r:id="rId3"/>
    <p:sldId id="273" r:id="rId4"/>
    <p:sldId id="274" r:id="rId5"/>
    <p:sldId id="256" r:id="rId6"/>
    <p:sldId id="263" r:id="rId7"/>
    <p:sldId id="271" r:id="rId8"/>
    <p:sldId id="258" r:id="rId9"/>
    <p:sldId id="267" r:id="rId10"/>
    <p:sldId id="264" r:id="rId11"/>
    <p:sldId id="265" r:id="rId12"/>
    <p:sldId id="266" r:id="rId13"/>
    <p:sldId id="268" r:id="rId14"/>
    <p:sldId id="270" r:id="rId15"/>
    <p:sldId id="276" r:id="rId16"/>
    <p:sldId id="259" r:id="rId17"/>
    <p:sldId id="272"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9395" autoAdjust="0"/>
  </p:normalViewPr>
  <p:slideViewPr>
    <p:cSldViewPr showGuides="1">
      <p:cViewPr>
        <p:scale>
          <a:sx n="90" d="100"/>
          <a:sy n="90" d="100"/>
        </p:scale>
        <p:origin x="-830" y="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1ABC2-EAAC-9641-ACCC-7358DECDFDFE}" type="datetimeFigureOut">
              <a:rPr lang="en-US" smtClean="0"/>
              <a:t>11/10/2015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F98AD-5054-1340-9EB4-8A79A26FEB27}" type="slidenum">
              <a:rPr lang="en-US" smtClean="0"/>
              <a:t>‹#›</a:t>
            </a:fld>
            <a:endParaRPr lang="en-US"/>
          </a:p>
        </p:txBody>
      </p:sp>
    </p:spTree>
    <p:extLst>
      <p:ext uri="{BB962C8B-B14F-4D97-AF65-F5344CB8AC3E}">
        <p14:creationId xmlns:p14="http://schemas.microsoft.com/office/powerpoint/2010/main" val="473629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smtClean="0">
                <a:solidFill>
                  <a:prstClr val="black"/>
                </a:solidFill>
              </a:rPr>
              <a:t>1. WHY IS FOOD SAFETY IMPORTANT ESPECIALLY AROUND THE HOLIDAYS? </a:t>
            </a:r>
          </a:p>
          <a:p>
            <a:pPr marL="228600" lvl="0" indent="-228600">
              <a:lnSpc>
                <a:spcPct val="90000"/>
              </a:lnSpc>
              <a:spcBef>
                <a:spcPts val="1000"/>
              </a:spcBef>
              <a:buFont typeface="+mj-lt"/>
              <a:buAutoNum type="arabicParenR"/>
            </a:pPr>
            <a:r>
              <a:rPr lang="en-US" sz="1200" dirty="0" smtClean="0">
                <a:solidFill>
                  <a:prstClr val="black"/>
                </a:solidFill>
              </a:rPr>
              <a:t>The folks we are serving</a:t>
            </a:r>
            <a:r>
              <a:rPr lang="en-US" sz="1200" baseline="0" dirty="0" smtClean="0">
                <a:solidFill>
                  <a:prstClr val="black"/>
                </a:solidFill>
              </a:rPr>
              <a:t> </a:t>
            </a:r>
            <a:r>
              <a:rPr lang="en-US" sz="1200" baseline="0" dirty="0" err="1" smtClean="0">
                <a:solidFill>
                  <a:prstClr val="black"/>
                </a:solidFill>
              </a:rPr>
              <a:t>Kalei</a:t>
            </a:r>
            <a:r>
              <a:rPr lang="en-US" sz="1200" baseline="0" dirty="0" smtClean="0">
                <a:solidFill>
                  <a:prstClr val="black"/>
                </a:solidFill>
              </a:rPr>
              <a:t> are usually older, which means because of aging and or illness, their immune system weakens, making them more susceptible to foodborne illness. And, as if that is not a good enough answer….think of the Thanksgiving meal and all the trimmings.</a:t>
            </a:r>
          </a:p>
          <a:p>
            <a:pPr marL="228600" lvl="0" indent="-228600">
              <a:lnSpc>
                <a:spcPct val="90000"/>
              </a:lnSpc>
              <a:spcBef>
                <a:spcPts val="1000"/>
              </a:spcBef>
              <a:buFont typeface="+mj-lt"/>
              <a:buAutoNum type="arabicParenR"/>
            </a:pPr>
            <a:r>
              <a:rPr lang="en-US" sz="1200" dirty="0" smtClean="0">
                <a:solidFill>
                  <a:prstClr val="black"/>
                </a:solidFill>
              </a:rPr>
              <a:t>Cooks are preparing special foods they might not usually serve;</a:t>
            </a:r>
            <a:r>
              <a:rPr lang="en-US" sz="1200" baseline="0" dirty="0" smtClean="0">
                <a:solidFill>
                  <a:prstClr val="black"/>
                </a:solidFill>
              </a:rPr>
              <a:t> with spending a lot of time spent in the kitchen. </a:t>
            </a:r>
            <a:r>
              <a:rPr lang="en-US" sz="1200" b="1" baseline="0" dirty="0" smtClean="0">
                <a:solidFill>
                  <a:prstClr val="black"/>
                </a:solidFill>
              </a:rPr>
              <a:t>This means more ‘food handling’ which means more </a:t>
            </a:r>
            <a:r>
              <a:rPr lang="en-US" sz="1200" b="1" baseline="0" dirty="0" err="1" smtClean="0">
                <a:solidFill>
                  <a:prstClr val="black"/>
                </a:solidFill>
              </a:rPr>
              <a:t>handwashing</a:t>
            </a:r>
            <a:r>
              <a:rPr lang="en-US" sz="1200" b="1" baseline="0" dirty="0" smtClean="0">
                <a:solidFill>
                  <a:prstClr val="black"/>
                </a:solidFill>
              </a:rPr>
              <a:t> is needed</a:t>
            </a:r>
            <a:endParaRPr lang="en-US" sz="1200" b="1" dirty="0" smtClean="0">
              <a:solidFill>
                <a:prstClr val="black"/>
              </a:solidFill>
            </a:endParaRPr>
          </a:p>
          <a:p>
            <a:pPr marL="228600" lvl="0" indent="-228600">
              <a:lnSpc>
                <a:spcPct val="90000"/>
              </a:lnSpc>
              <a:spcBef>
                <a:spcPts val="1000"/>
              </a:spcBef>
              <a:buFont typeface="+mj-lt"/>
              <a:buAutoNum type="arabicParenR"/>
            </a:pPr>
            <a:r>
              <a:rPr lang="en-US" sz="1200" dirty="0" smtClean="0">
                <a:solidFill>
                  <a:prstClr val="black"/>
                </a:solidFill>
              </a:rPr>
              <a:t>More foods are being prepared at different times and temperatures.- </a:t>
            </a:r>
            <a:r>
              <a:rPr lang="en-US" sz="1200" b="1" baseline="0" dirty="0" smtClean="0">
                <a:solidFill>
                  <a:prstClr val="black"/>
                </a:solidFill>
              </a:rPr>
              <a:t>Which means more ‘food holding’ which means proper holding times and temperatures.</a:t>
            </a:r>
          </a:p>
          <a:p>
            <a:pPr marL="0" lvl="0" indent="0">
              <a:lnSpc>
                <a:spcPct val="90000"/>
              </a:lnSpc>
              <a:spcBef>
                <a:spcPts val="1000"/>
              </a:spcBef>
              <a:buFont typeface="+mj-lt"/>
              <a:buNone/>
            </a:pPr>
            <a:endParaRPr lang="en-US" sz="1200" b="0" baseline="0" dirty="0" smtClean="0">
              <a:solidFill>
                <a:prstClr val="black"/>
              </a:solidFill>
            </a:endParaRPr>
          </a:p>
          <a:p>
            <a:pPr marL="0" lvl="0" indent="0">
              <a:lnSpc>
                <a:spcPct val="90000"/>
              </a:lnSpc>
              <a:spcBef>
                <a:spcPts val="1000"/>
              </a:spcBef>
              <a:buFont typeface="+mj-lt"/>
              <a:buNone/>
            </a:pPr>
            <a:r>
              <a:rPr lang="en-US" sz="1200" b="0" baseline="0" dirty="0" smtClean="0">
                <a:solidFill>
                  <a:prstClr val="black"/>
                </a:solidFill>
              </a:rPr>
              <a:t>Did you know that the top 2 food factors that contribute to foodborne illness is </a:t>
            </a:r>
            <a:r>
              <a:rPr lang="en-US" sz="1200" b="1" baseline="0" dirty="0" smtClean="0">
                <a:solidFill>
                  <a:prstClr val="black"/>
                </a:solidFill>
              </a:rPr>
              <a:t>Improper Holding and Poor Personal Hygiene(</a:t>
            </a:r>
            <a:r>
              <a:rPr lang="en-US" sz="1200" b="1" baseline="0" dirty="0" err="1" smtClean="0">
                <a:solidFill>
                  <a:prstClr val="black"/>
                </a:solidFill>
              </a:rPr>
              <a:t>handwashing</a:t>
            </a:r>
            <a:r>
              <a:rPr lang="en-US" sz="1200" b="1" baseline="0" dirty="0" smtClean="0">
                <a:solidFill>
                  <a:prstClr val="black"/>
                </a:solidFill>
              </a:rPr>
              <a:t>)? </a:t>
            </a:r>
            <a:r>
              <a:rPr lang="en-US" dirty="0" smtClean="0"/>
              <a:t>------------------------------</a:t>
            </a: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C206422B-5605-4278-9A60-81FF9118EC89}" type="slidenum">
              <a:rPr lang="en-US" smtClean="0"/>
              <a:t>2</a:t>
            </a:fld>
            <a:endParaRPr lang="en-US"/>
          </a:p>
        </p:txBody>
      </p:sp>
    </p:spTree>
    <p:extLst>
      <p:ext uri="{BB962C8B-B14F-4D97-AF65-F5344CB8AC3E}">
        <p14:creationId xmlns:p14="http://schemas.microsoft.com/office/powerpoint/2010/main" val="187959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 WHAT IS ONE</a:t>
            </a:r>
            <a:r>
              <a:rPr lang="en-US" baseline="0" dirty="0" smtClean="0"/>
              <a:t> OF THE MOST EFFICIENT WAYS OF REDUCING THE RISK OF FOODBORNE ILLNESS?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 you have a thermometer?</a:t>
            </a:r>
            <a:endParaRPr lang="en-US" dirty="0" smtClean="0"/>
          </a:p>
          <a:p>
            <a:endParaRPr lang="en-US" b="1" i="1" u="sng" dirty="0" smtClean="0"/>
          </a:p>
        </p:txBody>
      </p:sp>
      <p:sp>
        <p:nvSpPr>
          <p:cNvPr id="4" name="Slide Number Placeholder 3"/>
          <p:cNvSpPr>
            <a:spLocks noGrp="1"/>
          </p:cNvSpPr>
          <p:nvPr>
            <p:ph type="sldNum" sz="quarter" idx="10"/>
          </p:nvPr>
        </p:nvSpPr>
        <p:spPr/>
        <p:txBody>
          <a:bodyPr/>
          <a:lstStyle/>
          <a:p>
            <a:fld id="{904F98AD-5054-1340-9EB4-8A79A26FEB27}" type="slidenum">
              <a:rPr lang="en-US" smtClean="0"/>
              <a:t>11</a:t>
            </a:fld>
            <a:endParaRPr lang="en-US"/>
          </a:p>
        </p:txBody>
      </p:sp>
    </p:spTree>
    <p:extLst>
      <p:ext uri="{BB962C8B-B14F-4D97-AF65-F5344CB8AC3E}">
        <p14:creationId xmlns:p14="http://schemas.microsoft.com/office/powerpoint/2010/main" val="425606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dirty="0" smtClean="0"/>
              <a:t>9. IS IT TRUE SOME BACTERIA ACTUALLY GROW IN THE REFRIGERATOR? Yes- </a:t>
            </a:r>
            <a:r>
              <a:rPr lang="en-US" b="0" i="0" u="none" baseline="0" dirty="0" smtClean="0"/>
              <a:t>listeria and bachelor’s bacteria; need it cold! Colder is better.</a:t>
            </a:r>
            <a:endParaRPr lang="en-US" b="0" i="0" u="none" dirty="0" smtClean="0"/>
          </a:p>
          <a:p>
            <a:endParaRPr lang="en-US" b="0" i="0" u="none" dirty="0" smtClean="0"/>
          </a:p>
          <a:p>
            <a:r>
              <a:rPr lang="en-US" b="0" i="0" u="none" dirty="0" smtClean="0"/>
              <a:t>10. DO</a:t>
            </a:r>
            <a:r>
              <a:rPr lang="en-US" b="0" i="0" u="none" baseline="0" dirty="0" smtClean="0"/>
              <a:t> ALL PIES NEED TO BE REFRIGERATED? No-</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b="1" dirty="0" smtClean="0"/>
              <a:t>Fruit pies keep at room temperature for a few days</a:t>
            </a:r>
            <a:r>
              <a:rPr lang="en-US" sz="1200" dirty="0" smtClean="0"/>
              <a:t>; you can store them, loosely covered, in the refrigerator for up to two days longer for quality measures.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u="none" baseline="0" dirty="0" smtClean="0"/>
          </a:p>
          <a:p>
            <a:r>
              <a:rPr lang="en-US" sz="1200" dirty="0" smtClean="0"/>
              <a:t>But you want to Be sure to </a:t>
            </a:r>
            <a:r>
              <a:rPr lang="en-US" sz="1200" b="1" dirty="0" smtClean="0"/>
              <a:t>refrigerate pies containing eggs </a:t>
            </a:r>
            <a:r>
              <a:rPr lang="en-US" sz="1200" dirty="0" smtClean="0"/>
              <a:t>(pumpkin, pecan, custard and cream pies). Lemon meringue and all types of chiffon pies refrigerate up to</a:t>
            </a:r>
          </a:p>
          <a:p>
            <a:pPr marL="0" indent="0">
              <a:buNone/>
            </a:pPr>
            <a:r>
              <a:rPr lang="en-US" sz="1200" dirty="0" smtClean="0"/>
              <a:t>2-3 days.</a:t>
            </a:r>
          </a:p>
          <a:p>
            <a:endParaRPr lang="en-US"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u="none" baseline="0" dirty="0" smtClean="0"/>
              <a:t>Retail stores like Walmart that sell commercially produced pumpkin &amp; pecan pies have </a:t>
            </a:r>
            <a:r>
              <a:rPr lang="en-US" b="0" i="0" u="none" baseline="0" dirty="0" err="1" smtClean="0"/>
              <a:t>perservatives</a:t>
            </a:r>
            <a:r>
              <a:rPr lang="en-US" b="0" i="0" u="none" baseline="0" dirty="0" smtClean="0"/>
              <a:t>  </a:t>
            </a:r>
            <a:r>
              <a:rPr lang="en-US" sz="1200" dirty="0" smtClean="0">
                <a:solidFill>
                  <a:srgbClr val="FF0000"/>
                </a:solidFill>
              </a:rPr>
              <a:t>and other ingredients added to make them shelf-stable. Once you have cut into the store-bought pies, they should be refrigerated</a:t>
            </a:r>
            <a:r>
              <a:rPr lang="en-US" sz="1200" baseline="0" dirty="0" smtClean="0">
                <a:solidFill>
                  <a:srgbClr val="FF0000"/>
                </a:solidFill>
              </a:rPr>
              <a:t> and will hold 2-3 days.</a:t>
            </a:r>
            <a:endParaRPr lang="en-US" sz="1200" dirty="0" smtClean="0">
              <a:solidFill>
                <a:srgbClr val="FF0000"/>
              </a:solidFill>
            </a:endParaRPr>
          </a:p>
          <a:p>
            <a:endParaRPr lang="en-US" sz="1200" dirty="0" smtClean="0"/>
          </a:p>
          <a:p>
            <a:endParaRPr lang="en-US" b="0" i="0" u="none" dirty="0" smtClean="0"/>
          </a:p>
          <a:p>
            <a:endParaRPr lang="en-US" b="0" i="0" u="none" dirty="0" smtClean="0"/>
          </a:p>
        </p:txBody>
      </p:sp>
      <p:sp>
        <p:nvSpPr>
          <p:cNvPr id="4" name="Slide Number Placeholder 3"/>
          <p:cNvSpPr>
            <a:spLocks noGrp="1"/>
          </p:cNvSpPr>
          <p:nvPr>
            <p:ph type="sldNum" sz="quarter" idx="10"/>
          </p:nvPr>
        </p:nvSpPr>
        <p:spPr/>
        <p:txBody>
          <a:bodyPr/>
          <a:lstStyle/>
          <a:p>
            <a:fld id="{904F98AD-5054-1340-9EB4-8A79A26FEB27}" type="slidenum">
              <a:rPr lang="en-US" smtClean="0"/>
              <a:t>12</a:t>
            </a:fld>
            <a:endParaRPr lang="en-US"/>
          </a:p>
        </p:txBody>
      </p:sp>
    </p:spTree>
    <p:extLst>
      <p:ext uri="{BB962C8B-B14F-4D97-AF65-F5344CB8AC3E}">
        <p14:creationId xmlns:p14="http://schemas.microsoft.com/office/powerpoint/2010/main" val="1613460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t>E-Book contains Time table for Turkey Roasting</a:t>
            </a:r>
            <a:r>
              <a:rPr lang="en-US" b="1" i="0" u="none" baseline="0" dirty="0" smtClean="0"/>
              <a:t> with and without stuffing</a:t>
            </a:r>
          </a:p>
        </p:txBody>
      </p:sp>
      <p:sp>
        <p:nvSpPr>
          <p:cNvPr id="4" name="Slide Number Placeholder 3"/>
          <p:cNvSpPr>
            <a:spLocks noGrp="1"/>
          </p:cNvSpPr>
          <p:nvPr>
            <p:ph type="sldNum" sz="quarter" idx="10"/>
          </p:nvPr>
        </p:nvSpPr>
        <p:spPr/>
        <p:txBody>
          <a:bodyPr/>
          <a:lstStyle/>
          <a:p>
            <a:fld id="{904F98AD-5054-1340-9EB4-8A79A26FEB27}" type="slidenum">
              <a:rPr lang="en-US" smtClean="0"/>
              <a:t>13</a:t>
            </a:fld>
            <a:endParaRPr lang="en-US"/>
          </a:p>
        </p:txBody>
      </p:sp>
    </p:spTree>
    <p:extLst>
      <p:ext uri="{BB962C8B-B14F-4D97-AF65-F5344CB8AC3E}">
        <p14:creationId xmlns:p14="http://schemas.microsoft.com/office/powerpoint/2010/main" val="191077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If you follow our easy</a:t>
            </a:r>
            <a:r>
              <a:rPr lang="en-US" baseline="0" dirty="0" smtClean="0"/>
              <a:t> tips, you too can serve a healthy holiday meal. </a:t>
            </a:r>
            <a:endParaRPr lang="en-US" dirty="0" smtClean="0"/>
          </a:p>
        </p:txBody>
      </p:sp>
      <p:sp>
        <p:nvSpPr>
          <p:cNvPr id="4" name="Slide Number Placeholder 3"/>
          <p:cNvSpPr>
            <a:spLocks noGrp="1"/>
          </p:cNvSpPr>
          <p:nvPr>
            <p:ph type="sldNum" sz="quarter" idx="10"/>
          </p:nvPr>
        </p:nvSpPr>
        <p:spPr/>
        <p:txBody>
          <a:bodyPr/>
          <a:lstStyle/>
          <a:p>
            <a:fld id="{904F98AD-5054-1340-9EB4-8A79A26FEB27}" type="slidenum">
              <a:rPr lang="en-US" smtClean="0"/>
              <a:t>14</a:t>
            </a:fld>
            <a:endParaRPr lang="en-US"/>
          </a:p>
        </p:txBody>
      </p:sp>
    </p:spTree>
    <p:extLst>
      <p:ext uri="{BB962C8B-B14F-4D97-AF65-F5344CB8AC3E}">
        <p14:creationId xmlns:p14="http://schemas.microsoft.com/office/powerpoint/2010/main" val="1601818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a:t>
            </a:r>
            <a:r>
              <a:rPr lang="en-US" b="1" baseline="0" dirty="0" smtClean="0"/>
              <a:t> you need to earn (1) CEU in Nutrition &amp; Food Safety, please consider The Inside Scoop on Safe Holiday Cooking for more information and resources regarding Food Handling. You will love how we have made learning FUN!</a:t>
            </a:r>
            <a:endParaRPr lang="en-US" b="1" dirty="0"/>
          </a:p>
        </p:txBody>
      </p:sp>
      <p:sp>
        <p:nvSpPr>
          <p:cNvPr id="4" name="Slide Number Placeholder 3"/>
          <p:cNvSpPr>
            <a:spLocks noGrp="1"/>
          </p:cNvSpPr>
          <p:nvPr>
            <p:ph type="sldNum" sz="quarter" idx="10"/>
          </p:nvPr>
        </p:nvSpPr>
        <p:spPr/>
        <p:txBody>
          <a:bodyPr/>
          <a:lstStyle/>
          <a:p>
            <a:fld id="{904F98AD-5054-1340-9EB4-8A79A26FEB27}" type="slidenum">
              <a:rPr lang="en-US" smtClean="0"/>
              <a:t>15</a:t>
            </a:fld>
            <a:endParaRPr lang="en-US"/>
          </a:p>
        </p:txBody>
      </p:sp>
    </p:spTree>
    <p:extLst>
      <p:ext uri="{BB962C8B-B14F-4D97-AF65-F5344CB8AC3E}">
        <p14:creationId xmlns:p14="http://schemas.microsoft.com/office/powerpoint/2010/main" val="1813051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just a quick word about our manual, The Inside</a:t>
            </a:r>
            <a:r>
              <a:rPr lang="en-US" baseline="0" dirty="0" smtClean="0"/>
              <a:t> Scoop on Informed Choice. It too is written in a fun way using fictional characters to explain the process necessary when someone makes a risky decision about their meals. It also has forms for improving Customer service and Survey compliance regarding your food service.</a:t>
            </a:r>
          </a:p>
          <a:p>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16</a:t>
            </a:fld>
            <a:endParaRPr lang="en-US"/>
          </a:p>
        </p:txBody>
      </p:sp>
    </p:spTree>
    <p:extLst>
      <p:ext uri="{BB962C8B-B14F-4D97-AF65-F5344CB8AC3E}">
        <p14:creationId xmlns:p14="http://schemas.microsoft.com/office/powerpoint/2010/main" val="871134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C206422B-5605-4278-9A60-81FF9118EC89}" type="slidenum">
              <a:rPr lang="en-US" smtClean="0"/>
              <a:t>17</a:t>
            </a:fld>
            <a:endParaRPr lang="en-US"/>
          </a:p>
        </p:txBody>
      </p:sp>
    </p:spTree>
    <p:extLst>
      <p:ext uri="{BB962C8B-B14F-4D97-AF65-F5344CB8AC3E}">
        <p14:creationId xmlns:p14="http://schemas.microsoft.com/office/powerpoint/2010/main" val="1429624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HOW DO</a:t>
            </a:r>
            <a:r>
              <a:rPr lang="en-US" baseline="0" dirty="0" smtClean="0"/>
              <a:t> YOU GET READY FOR A HOLIDAY MEAL?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Well, the</a:t>
            </a:r>
            <a:r>
              <a:rPr lang="en-US" baseline="0" dirty="0" smtClean="0"/>
              <a:t> 2 areas we just mentions, Food Holding and Personal Hygiene are explained in the </a:t>
            </a:r>
            <a:r>
              <a:rPr lang="en-US" dirty="0" smtClean="0"/>
              <a:t>4 core</a:t>
            </a:r>
            <a:r>
              <a:rPr lang="en-US" baseline="0" dirty="0" smtClean="0"/>
              <a:t> objectives of Food Safety: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Bacteria can spread so keep </a:t>
            </a:r>
            <a:r>
              <a:rPr lang="en-US" b="1" baseline="0" dirty="0" smtClean="0"/>
              <a:t>clean</a:t>
            </a:r>
            <a:r>
              <a:rPr lang="en-US" baseline="0" dirty="0" smtClean="0"/>
              <a:t> hands, working area, equipment and food.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1" baseline="0" dirty="0" smtClean="0"/>
              <a:t>Separate</a:t>
            </a:r>
            <a:r>
              <a:rPr lang="en-US" baseline="0" dirty="0" smtClean="0"/>
              <a:t> raw and ready to eat foods, keep cutting boards separate and use different plates when transferring from raw to cooked foods.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Bacteria can be killed so </a:t>
            </a:r>
            <a:r>
              <a:rPr lang="en-US" b="1" baseline="0" dirty="0" smtClean="0"/>
              <a:t>cook</a:t>
            </a:r>
            <a:r>
              <a:rPr lang="en-US" baseline="0" dirty="0" smtClean="0"/>
              <a:t> proper temp.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Bacterial grows at room temperature, so </a:t>
            </a:r>
            <a:r>
              <a:rPr lang="en-US" b="1" baseline="0" dirty="0" smtClean="0"/>
              <a:t>chill</a:t>
            </a:r>
            <a:r>
              <a:rPr lang="en-US" baseline="0" dirty="0" smtClean="0"/>
              <a:t> quickly.</a:t>
            </a:r>
          </a:p>
          <a:p>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3</a:t>
            </a:fld>
            <a:endParaRPr lang="en-US"/>
          </a:p>
        </p:txBody>
      </p:sp>
    </p:spTree>
    <p:extLst>
      <p:ext uri="{BB962C8B-B14F-4D97-AF65-F5344CB8AC3E}">
        <p14:creationId xmlns:p14="http://schemas.microsoft.com/office/powerpoint/2010/main" val="29118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smtClean="0"/>
              <a:t>3. WHAT’S THIS I HEAR ABOUT THE DIRTY DOZEN?</a:t>
            </a:r>
            <a:endParaRPr lang="en-US" b="0" i="0" u="none" baseline="0" dirty="0" smtClean="0"/>
          </a:p>
          <a:p>
            <a:endParaRPr lang="en-US" b="0" i="0" u="none" dirty="0" smtClean="0"/>
          </a:p>
          <a:p>
            <a:r>
              <a:rPr lang="en-US" b="0" i="0" u="none" dirty="0" smtClean="0"/>
              <a:t>I</a:t>
            </a:r>
            <a:r>
              <a:rPr lang="en-US" b="0" i="0" u="none" baseline="0" dirty="0" smtClean="0"/>
              <a:t> will keep you guessing </a:t>
            </a:r>
            <a:r>
              <a:rPr lang="en-US" b="0" i="0" u="none" baseline="0" dirty="0" err="1" smtClean="0"/>
              <a:t>Kalei</a:t>
            </a:r>
            <a:r>
              <a:rPr lang="en-US" b="0" i="0" u="none" baseline="0" dirty="0" smtClean="0"/>
              <a:t> for a minute abut the Dirty Dozen while I talk about proper cleaning procedures. We start with our keeping our own hands clean don’t we?</a:t>
            </a:r>
          </a:p>
          <a:p>
            <a:r>
              <a:rPr lang="en-US" b="0" i="0" u="none" baseline="0" dirty="0" smtClean="0"/>
              <a:t>Wash your hands with warm water and soap for at least 20 seconds before and after handling food.</a:t>
            </a:r>
          </a:p>
          <a:p>
            <a:endParaRPr lang="en-US" b="0" i="0" u="none" dirty="0" smtClean="0"/>
          </a:p>
          <a:p>
            <a:r>
              <a:rPr lang="en-US" b="1" i="1" u="sng" dirty="0" smtClean="0"/>
              <a:t>E-Book “Inside Scoop on Safe Holiday Cooking”         Handout to post for  </a:t>
            </a:r>
            <a:r>
              <a:rPr lang="en-US" b="1" i="1" u="sng" dirty="0" err="1" smtClean="0"/>
              <a:t>handwashing</a:t>
            </a:r>
            <a:r>
              <a:rPr lang="en-US" b="1" i="1" u="sng" dirty="0" smtClean="0"/>
              <a:t> </a:t>
            </a:r>
            <a:r>
              <a:rPr lang="en-US" b="0" i="0" u="none" dirty="0" smtClean="0"/>
              <a:t>- not a bad idea</a:t>
            </a:r>
            <a:r>
              <a:rPr lang="en-US" b="0" i="0" u="none" baseline="0" dirty="0" smtClean="0"/>
              <a:t> to have available and talk about it often with residents, families, visitors and care partners.</a:t>
            </a:r>
            <a:endParaRPr lang="en-US" b="0" i="0" u="none" dirty="0" smtClean="0"/>
          </a:p>
          <a:p>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4</a:t>
            </a:fld>
            <a:endParaRPr lang="en-US"/>
          </a:p>
        </p:txBody>
      </p:sp>
    </p:spTree>
    <p:extLst>
      <p:ext uri="{BB962C8B-B14F-4D97-AF65-F5344CB8AC3E}">
        <p14:creationId xmlns:p14="http://schemas.microsoft.com/office/powerpoint/2010/main" val="2116459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Fruits &amp; Vegetables: Harmful bacteria that may be in the soil or water where produce grows may come in contact with the fruits and vegetables and contaminate them. Or, fresh produce may become contaminated after it is harvested, such as during preparation or storage. </a:t>
            </a:r>
            <a:endParaRPr lang="en-US" dirty="0" smtClean="0"/>
          </a:p>
          <a:p>
            <a:r>
              <a:rPr lang="en-US" sz="1200" kern="1200" dirty="0" smtClean="0">
                <a:solidFill>
                  <a:schemeClr val="tx1"/>
                </a:solidFill>
                <a:effectLst/>
                <a:latin typeface="+mn-lt"/>
                <a:ea typeface="+mn-ea"/>
                <a:cs typeface="+mn-cs"/>
              </a:rPr>
              <a:t>Eating contaminated produce (or fruit and vegetable juices made </a:t>
            </a:r>
            <a:endParaRPr lang="en-US" dirty="0" smtClean="0"/>
          </a:p>
          <a:p>
            <a:r>
              <a:rPr lang="en-US" sz="1200" kern="1200" dirty="0" smtClean="0">
                <a:solidFill>
                  <a:schemeClr val="tx1"/>
                </a:solidFill>
                <a:effectLst/>
                <a:latin typeface="+mn-lt"/>
                <a:ea typeface="+mn-ea"/>
                <a:cs typeface="+mn-cs"/>
              </a:rPr>
              <a:t>from contaminated produce) can lead to foodborne illness, which can cause serious - and sometimes fatal - infections. --------------------------------------------</a:t>
            </a:r>
          </a:p>
          <a:p>
            <a:r>
              <a:rPr lang="en-US" sz="1200" kern="1200" dirty="0" smtClean="0">
                <a:solidFill>
                  <a:schemeClr val="tx1"/>
                </a:solidFill>
                <a:effectLst/>
                <a:latin typeface="+mn-lt"/>
                <a:ea typeface="+mn-ea"/>
                <a:cs typeface="+mn-cs"/>
              </a:rPr>
              <a:t>Cut away any damaged or bruised areas on fresh fruits and vegetables before preparing and/or eating. Produce that looks rotten should be discarded. </a:t>
            </a:r>
            <a:endParaRPr lang="en-US" dirty="0" smtClean="0">
              <a:effectLst/>
            </a:endParaRPr>
          </a:p>
          <a:p>
            <a:r>
              <a:rPr lang="en-US" sz="1200" dirty="0" smtClean="0">
                <a:effectLst/>
                <a:latin typeface="Wingdings" charset="2"/>
              </a:rPr>
              <a:t>l </a:t>
            </a:r>
            <a:r>
              <a:rPr lang="en-US" sz="1200" kern="1200" dirty="0" smtClean="0">
                <a:solidFill>
                  <a:schemeClr val="tx1"/>
                </a:solidFill>
                <a:effectLst/>
                <a:latin typeface="+mn-lt"/>
                <a:ea typeface="+mn-ea"/>
                <a:cs typeface="+mn-cs"/>
              </a:rPr>
              <a:t>All produce should be thoroughly washed before eating. This includes produce grown conventionally or organically at home, or produce that is purchased from a grocery store or farmer's market. Wash fruits and vegetables under running water just before eating, cutting or cooking. </a:t>
            </a:r>
            <a:endParaRPr lang="en-US" dirty="0" smtClean="0">
              <a:effectLst/>
            </a:endParaRPr>
          </a:p>
          <a:p>
            <a:r>
              <a:rPr lang="en-US" sz="1200" dirty="0" smtClean="0">
                <a:effectLst/>
                <a:latin typeface="Wingdings" charset="2"/>
              </a:rPr>
              <a:t>l </a:t>
            </a:r>
            <a:r>
              <a:rPr lang="en-US" sz="1200" kern="1200" dirty="0" smtClean="0">
                <a:solidFill>
                  <a:schemeClr val="tx1"/>
                </a:solidFill>
                <a:effectLst/>
                <a:latin typeface="+mn-lt"/>
                <a:ea typeface="+mn-ea"/>
                <a:cs typeface="+mn-cs"/>
              </a:rPr>
              <a:t>Even if you plan to peel the produce before eating, it is still important to wash it first. </a:t>
            </a:r>
            <a:endParaRPr lang="en-US" dirty="0" smtClean="0">
              <a:effectLst/>
            </a:endParaRPr>
          </a:p>
          <a:p>
            <a:r>
              <a:rPr lang="en-US" sz="1200" dirty="0" smtClean="0">
                <a:effectLst/>
                <a:latin typeface="Wingdings" charset="2"/>
              </a:rPr>
              <a:t>l </a:t>
            </a:r>
            <a:r>
              <a:rPr lang="en-US" sz="1200" kern="1200" dirty="0" smtClean="0">
                <a:solidFill>
                  <a:schemeClr val="tx1"/>
                </a:solidFill>
                <a:effectLst/>
                <a:latin typeface="+mn-lt"/>
                <a:ea typeface="+mn-ea"/>
                <a:cs typeface="+mn-cs"/>
              </a:rPr>
              <a:t>Washing fruits and vegetables with soap or detergent or using commercial produce washes is not recommended. </a:t>
            </a:r>
            <a:endParaRPr lang="en-US" dirty="0" smtClean="0">
              <a:effectLst/>
            </a:endParaRPr>
          </a:p>
          <a:p>
            <a:r>
              <a:rPr lang="en-US" sz="1200" dirty="0" smtClean="0">
                <a:effectLst/>
                <a:latin typeface="Wingdings" charset="2"/>
              </a:rPr>
              <a:t>l </a:t>
            </a:r>
            <a:r>
              <a:rPr lang="en-US" sz="1200" kern="1200" dirty="0" smtClean="0">
                <a:solidFill>
                  <a:schemeClr val="tx1"/>
                </a:solidFill>
                <a:effectLst/>
                <a:latin typeface="+mn-lt"/>
                <a:ea typeface="+mn-ea"/>
                <a:cs typeface="+mn-cs"/>
              </a:rPr>
              <a:t>Scrub firm produce, such as melons and cucumbers, with a clean produce brush.</a:t>
            </a:r>
            <a:br>
              <a:rPr lang="en-US" sz="1200" kern="1200" dirty="0" smtClean="0">
                <a:solidFill>
                  <a:schemeClr val="tx1"/>
                </a:solidFill>
                <a:effectLst/>
                <a:latin typeface="+mn-lt"/>
                <a:ea typeface="+mn-ea"/>
                <a:cs typeface="+mn-cs"/>
              </a:rPr>
            </a:br>
            <a:r>
              <a:rPr lang="en-US" sz="1200" dirty="0" smtClean="0">
                <a:effectLst/>
                <a:latin typeface="Wingdings" charset="2"/>
              </a:rPr>
              <a:t>l </a:t>
            </a:r>
            <a:r>
              <a:rPr lang="en-US" sz="1200" kern="1200" dirty="0" smtClean="0">
                <a:solidFill>
                  <a:schemeClr val="tx1"/>
                </a:solidFill>
                <a:effectLst/>
                <a:latin typeface="+mn-lt"/>
                <a:ea typeface="+mn-ea"/>
                <a:cs typeface="+mn-cs"/>
              </a:rPr>
              <a:t>Drying produce with a clean cloth towel or paper towel may further reduce bacteria </a:t>
            </a:r>
            <a:endParaRPr lang="en-US" dirty="0" smtClean="0">
              <a:effectLst/>
            </a:endParaRPr>
          </a:p>
          <a:p>
            <a:r>
              <a:rPr lang="en-US" sz="1200" kern="1200" dirty="0" smtClean="0">
                <a:solidFill>
                  <a:schemeClr val="tx1"/>
                </a:solidFill>
                <a:effectLst/>
                <a:latin typeface="+mn-lt"/>
                <a:ea typeface="+mn-ea"/>
                <a:cs typeface="+mn-cs"/>
              </a:rPr>
              <a:t>that may be present. </a:t>
            </a:r>
            <a:endParaRPr lang="en-US"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What about the Dirty Dozen??</a:t>
            </a:r>
          </a:p>
          <a:p>
            <a:r>
              <a:rPr lang="en-US" b="1" i="1" u="sng" dirty="0" smtClean="0"/>
              <a:t>E-Book has List of the</a:t>
            </a:r>
            <a:r>
              <a:rPr lang="en-US" b="1" i="1" u="sng" baseline="0" dirty="0" smtClean="0"/>
              <a:t> Dirty Dozen : </a:t>
            </a:r>
            <a:r>
              <a:rPr lang="en-US" sz="1200" b="0" i="0" kern="1200" dirty="0" smtClean="0">
                <a:solidFill>
                  <a:schemeClr val="tx1"/>
                </a:solidFill>
                <a:effectLst/>
                <a:latin typeface="+mn-lt"/>
                <a:ea typeface="+mn-ea"/>
                <a:cs typeface="+mn-cs"/>
              </a:rPr>
              <a:t>A single grape tested positive for 15 pesticides. The same was true for a single sweet bell pepper. Single samples of celery, cherry tomatoes and sweet bell peppers tested positive for 13 different pesticides, each.</a:t>
            </a:r>
          </a:p>
          <a:p>
            <a:r>
              <a:rPr lang="en-US" sz="1200" b="0" i="0" kern="1200" dirty="0" err="1" smtClean="0">
                <a:solidFill>
                  <a:schemeClr val="tx1"/>
                </a:solidFill>
                <a:effectLst/>
                <a:latin typeface="+mn-lt"/>
                <a:ea typeface="+mn-ea"/>
                <a:cs typeface="+mn-cs"/>
              </a:rPr>
              <a:t>Apples,Grapes,Celery,Cherry</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tomatoes,Sweet</a:t>
            </a:r>
            <a:r>
              <a:rPr lang="en-US" sz="1200" b="0" i="0" kern="1200" dirty="0" smtClean="0">
                <a:solidFill>
                  <a:schemeClr val="tx1"/>
                </a:solidFill>
                <a:effectLst/>
                <a:latin typeface="+mn-lt"/>
                <a:ea typeface="+mn-ea"/>
                <a:cs typeface="+mn-cs"/>
              </a:rPr>
              <a:t> bell </a:t>
            </a:r>
            <a:r>
              <a:rPr lang="en-US" sz="1200" b="0" i="0" kern="1200" dirty="0" err="1" smtClean="0">
                <a:solidFill>
                  <a:schemeClr val="tx1"/>
                </a:solidFill>
                <a:effectLst/>
                <a:latin typeface="+mn-lt"/>
                <a:ea typeface="+mn-ea"/>
                <a:cs typeface="+mn-cs"/>
              </a:rPr>
              <a:t>peppers,Cucumbers,Hot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peppers,Imported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nectarines,Peaches,Potatoes,Spinach,Strawberries</a:t>
            </a:r>
            <a:endParaRPr lang="en-US" b="1" i="1" u="sng" baseline="0" dirty="0" smtClean="0"/>
          </a:p>
          <a:p>
            <a:r>
              <a:rPr lang="en-US" b="1" i="1" u="sng" baseline="0" dirty="0" smtClean="0"/>
              <a:t>List of Clean: </a:t>
            </a:r>
            <a:r>
              <a:rPr lang="en-US" sz="1200" b="1" i="1" u="sng" kern="1200" dirty="0" smtClean="0">
                <a:solidFill>
                  <a:schemeClr val="tx1"/>
                </a:solidFill>
                <a:effectLst/>
                <a:latin typeface="+mn-lt"/>
                <a:ea typeface="+mn-ea"/>
                <a:cs typeface="+mn-cs"/>
              </a:rPr>
              <a:t>The Clean Fifteen: Least likely to be contaminated</a:t>
            </a:r>
          </a:p>
          <a:p>
            <a:r>
              <a:rPr lang="en-US" sz="1200" b="0" i="0" kern="1200" dirty="0" err="1" smtClean="0">
                <a:solidFill>
                  <a:schemeClr val="tx1"/>
                </a:solidFill>
                <a:effectLst/>
                <a:latin typeface="+mn-lt"/>
                <a:ea typeface="+mn-ea"/>
                <a:cs typeface="+mn-cs"/>
              </a:rPr>
              <a:t>Asparagus,Avocados,Cabbage,Cantaloupe,Sweet</a:t>
            </a:r>
            <a:r>
              <a:rPr lang="en-US" sz="1200" b="0" i="0" kern="1200" dirty="0" smtClean="0">
                <a:solidFill>
                  <a:schemeClr val="tx1"/>
                </a:solidFill>
                <a:effectLst/>
                <a:latin typeface="+mn-lt"/>
                <a:ea typeface="+mn-ea"/>
                <a:cs typeface="+mn-cs"/>
              </a:rPr>
              <a:t> corn,Eggplant,Grapefruit,Kiwi,Mangos,Mushrooms,Onion,Papaya,Pineapple,Frozen sweet </a:t>
            </a:r>
            <a:r>
              <a:rPr lang="en-US" sz="1200" b="0" i="0" kern="1200" dirty="0" err="1" smtClean="0">
                <a:solidFill>
                  <a:schemeClr val="tx1"/>
                </a:solidFill>
                <a:effectLst/>
                <a:latin typeface="+mn-lt"/>
                <a:ea typeface="+mn-ea"/>
                <a:cs typeface="+mn-cs"/>
              </a:rPr>
              <a:t>peas,Sweet</a:t>
            </a:r>
            <a:r>
              <a:rPr lang="en-US" sz="1200" b="0" i="0" kern="1200" dirty="0" smtClean="0">
                <a:solidFill>
                  <a:schemeClr val="tx1"/>
                </a:solidFill>
                <a:effectLst/>
                <a:latin typeface="+mn-lt"/>
                <a:ea typeface="+mn-ea"/>
                <a:cs typeface="+mn-cs"/>
              </a:rPr>
              <a:t> potatoes</a:t>
            </a:r>
          </a:p>
          <a:p>
            <a:endParaRPr lang="en-US" dirty="0" smtClean="0"/>
          </a:p>
          <a:p>
            <a:r>
              <a:rPr lang="en-US" dirty="0" smtClean="0"/>
              <a:t>4. DOES THIS MEAN WE SHOULD</a:t>
            </a:r>
            <a:r>
              <a:rPr lang="en-US" baseline="0" dirty="0" smtClean="0"/>
              <a:t> RINSE THE TURKEY?</a:t>
            </a:r>
            <a:endParaRPr lang="en-US" dirty="0" smtClean="0"/>
          </a:p>
        </p:txBody>
      </p:sp>
      <p:sp>
        <p:nvSpPr>
          <p:cNvPr id="4" name="Slide Number Placeholder 3"/>
          <p:cNvSpPr>
            <a:spLocks noGrp="1"/>
          </p:cNvSpPr>
          <p:nvPr>
            <p:ph type="sldNum" sz="quarter" idx="10"/>
          </p:nvPr>
        </p:nvSpPr>
        <p:spPr/>
        <p:txBody>
          <a:bodyPr/>
          <a:lstStyle/>
          <a:p>
            <a:fld id="{904F98AD-5054-1340-9EB4-8A79A26FEB27}" type="slidenum">
              <a:rPr lang="en-US" smtClean="0"/>
              <a:t>5</a:t>
            </a:fld>
            <a:endParaRPr lang="en-US"/>
          </a:p>
        </p:txBody>
      </p:sp>
    </p:spTree>
    <p:extLst>
      <p:ext uri="{BB962C8B-B14F-4D97-AF65-F5344CB8AC3E}">
        <p14:creationId xmlns:p14="http://schemas.microsoft.com/office/powerpoint/2010/main" val="172427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HOW</a:t>
            </a:r>
            <a:r>
              <a:rPr lang="en-US" baseline="0" dirty="0" smtClean="0"/>
              <a:t> DO WE PROPERLY USE </a:t>
            </a:r>
            <a:r>
              <a:rPr lang="en-US" dirty="0" smtClean="0"/>
              <a:t>SPONGES AND CLOTHES IN AN ASSISTED LIVING FACILITY? They sit at room temperature which is the danger zone so they need to be cleaned often.</a:t>
            </a:r>
            <a:r>
              <a:rPr lang="en-US" baseline="0" dirty="0" smtClean="0"/>
              <a:t> Read slide</a:t>
            </a:r>
            <a:endParaRPr lang="en-US" dirty="0" smtClean="0"/>
          </a:p>
          <a:p>
            <a:endParaRPr lang="en-US" dirty="0" smtClean="0"/>
          </a:p>
          <a:p>
            <a:r>
              <a:rPr lang="en-US" dirty="0" smtClean="0"/>
              <a:t>-according to </a:t>
            </a:r>
            <a:r>
              <a:rPr lang="en-US" b="0" i="1" u="sng" baseline="0" dirty="0" smtClean="0">
                <a:solidFill>
                  <a:srgbClr val="FF0000"/>
                </a:solidFill>
              </a:rPr>
              <a:t>the Florida Department of Health; their Food Hygiene</a:t>
            </a:r>
            <a:r>
              <a:rPr lang="en-US" b="0" i="0" u="none" baseline="0" dirty="0" smtClean="0">
                <a:solidFill>
                  <a:schemeClr val="tx1"/>
                </a:solidFill>
              </a:rPr>
              <a:t> </a:t>
            </a:r>
            <a:r>
              <a:rPr lang="en-US" b="0" baseline="0" dirty="0" smtClean="0"/>
              <a:t>code, 64E-12, </a:t>
            </a:r>
          </a:p>
          <a:p>
            <a:r>
              <a:rPr lang="en-US" dirty="0" smtClean="0"/>
              <a:t> it depends on how many</a:t>
            </a:r>
            <a:r>
              <a:rPr lang="en-US" baseline="0" dirty="0" smtClean="0"/>
              <a:t> residents your are serving? Over 5 residents creates Tier II with more food codes required.</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dirty="0" smtClean="0">
                <a:solidFill>
                  <a:srgbClr val="FF0000"/>
                </a:solidFill>
              </a:rPr>
              <a:t>E-book</a:t>
            </a:r>
            <a:r>
              <a:rPr lang="en-US" b="1" i="1" u="sng" baseline="0" dirty="0" smtClean="0">
                <a:solidFill>
                  <a:srgbClr val="FF0000"/>
                </a:solidFill>
              </a:rPr>
              <a:t> contains COPY OF THE  ALF Florida Administrative Code, 58A,  different Tiers of the Florida Department of Health; Food Hygiene Rule (64E-12) according to the size of ALF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baseline="0" dirty="0" smtClean="0">
              <a:solidFill>
                <a:srgbClr val="FF0000"/>
              </a:solidFill>
            </a:endParaRPr>
          </a:p>
          <a:p>
            <a:r>
              <a:rPr lang="en-US" b="1" i="1" u="sng" baseline="0" dirty="0" err="1" smtClean="0">
                <a:solidFill>
                  <a:srgbClr val="FF0000"/>
                </a:solidFill>
              </a:rPr>
              <a:t>v</a:t>
            </a:r>
            <a:r>
              <a:rPr lang="en-US" sz="1200" kern="1200" dirty="0" err="1" smtClean="0">
                <a:solidFill>
                  <a:schemeClr val="tx1"/>
                </a:solidFill>
                <a:effectLst/>
                <a:latin typeface="+mn-lt"/>
                <a:ea typeface="+mn-ea"/>
                <a:cs typeface="+mn-cs"/>
              </a:rPr>
              <a:t>Tier</a:t>
            </a:r>
            <a:r>
              <a:rPr lang="en-US" sz="1200" kern="1200" dirty="0" smtClean="0">
                <a:solidFill>
                  <a:schemeClr val="tx1"/>
                </a:solidFill>
                <a:effectLst/>
                <a:latin typeface="+mn-lt"/>
                <a:ea typeface="+mn-ea"/>
                <a:cs typeface="+mn-cs"/>
              </a:rPr>
              <a:t> 1. Facilities meeting the definition of “adult family-care home” regardless of the number of residents as defined in Section 429.65(2), F.S., and other community based residential facilities with a maximum capacity to house </a:t>
            </a:r>
            <a:r>
              <a:rPr lang="en-US" sz="1200" b="1" kern="1200" dirty="0" smtClean="0">
                <a:solidFill>
                  <a:schemeClr val="tx1"/>
                </a:solidFill>
                <a:effectLst/>
                <a:latin typeface="+mn-lt"/>
                <a:ea typeface="+mn-ea"/>
                <a:cs typeface="+mn-cs"/>
              </a:rPr>
              <a:t>up to 5 </a:t>
            </a:r>
            <a:r>
              <a:rPr lang="en-US" sz="1200" kern="1200" dirty="0" smtClean="0">
                <a:solidFill>
                  <a:schemeClr val="tx1"/>
                </a:solidFill>
                <a:effectLst/>
                <a:latin typeface="+mn-lt"/>
                <a:ea typeface="+mn-ea"/>
                <a:cs typeface="+mn-cs"/>
              </a:rPr>
              <a:t>residents, shall comply with the following requirements: </a:t>
            </a:r>
            <a:endParaRPr lang="en-US" dirty="0" smtClean="0"/>
          </a:p>
          <a:p>
            <a:pPr marL="228600" indent="-228600">
              <a:buAutoNum type="alphaLcParenBoth"/>
            </a:pPr>
            <a:r>
              <a:rPr lang="en-US" sz="1200" kern="1200" dirty="0" smtClean="0">
                <a:solidFill>
                  <a:schemeClr val="tx1"/>
                </a:solidFill>
                <a:effectLst/>
                <a:latin typeface="+mn-lt"/>
                <a:ea typeface="+mn-ea"/>
                <a:cs typeface="+mn-cs"/>
              </a:rPr>
              <a:t>Food used in the facility shall be clean, wholesome, free from spoilage and safe for human consumption.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v</a:t>
            </a:r>
            <a:r>
              <a:rPr lang="en-US" sz="1200" kern="1200" dirty="0" err="1" smtClean="0">
                <a:solidFill>
                  <a:schemeClr val="tx1"/>
                </a:solidFill>
                <a:effectLst/>
                <a:latin typeface="+mn-lt"/>
                <a:ea typeface="+mn-ea"/>
                <a:cs typeface="+mn-cs"/>
              </a:rPr>
              <a:t>Tier</a:t>
            </a:r>
            <a:r>
              <a:rPr lang="en-US" sz="1200" kern="1200" dirty="0" smtClean="0">
                <a:solidFill>
                  <a:schemeClr val="tx1"/>
                </a:solidFill>
                <a:effectLst/>
                <a:latin typeface="+mn-lt"/>
                <a:ea typeface="+mn-ea"/>
                <a:cs typeface="+mn-cs"/>
              </a:rPr>
              <a:t> II. Except as described in subsection (1) above, if food service is provided in a facility with a maximum capacity to house from </a:t>
            </a:r>
            <a:r>
              <a:rPr lang="en-US" sz="1200" b="1" kern="1200" dirty="0" smtClean="0">
                <a:solidFill>
                  <a:schemeClr val="tx1"/>
                </a:solidFill>
                <a:effectLst/>
                <a:latin typeface="+mn-lt"/>
                <a:ea typeface="+mn-ea"/>
                <a:cs typeface="+mn-cs"/>
              </a:rPr>
              <a:t>6 to 10 residents</a:t>
            </a:r>
            <a:r>
              <a:rPr lang="en-US" sz="1200" kern="1200" dirty="0" smtClean="0">
                <a:solidFill>
                  <a:schemeClr val="tx1"/>
                </a:solidFill>
                <a:effectLst/>
                <a:latin typeface="+mn-lt"/>
                <a:ea typeface="+mn-ea"/>
                <a:cs typeface="+mn-cs"/>
              </a:rPr>
              <a:t>, the facility shall comply with the following requirements: </a:t>
            </a:r>
            <a:endParaRPr lang="en-US" dirty="0" smtClean="0"/>
          </a:p>
          <a:p>
            <a:pPr marL="0" indent="0">
              <a:buNone/>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i="1" u="sng"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6</a:t>
            </a:fld>
            <a:endParaRPr lang="en-US"/>
          </a:p>
        </p:txBody>
      </p:sp>
    </p:spTree>
    <p:extLst>
      <p:ext uri="{BB962C8B-B14F-4D97-AF65-F5344CB8AC3E}">
        <p14:creationId xmlns:p14="http://schemas.microsoft.com/office/powerpoint/2010/main" val="138519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four objectives of safe</a:t>
            </a:r>
            <a:r>
              <a:rPr lang="en-US" baseline="0" dirty="0" smtClean="0"/>
              <a:t> food handling is to keep from contaminating food by separating as much as possible. </a:t>
            </a:r>
          </a:p>
          <a:p>
            <a:r>
              <a:rPr lang="en-US" dirty="0" smtClean="0"/>
              <a:t>There</a:t>
            </a:r>
            <a:r>
              <a:rPr lang="en-US" baseline="0" dirty="0" smtClean="0"/>
              <a:t> are so many ways to contaminate food and it starts before the food enters your house and increases the more food is handled during the preparation of the holiday meal. </a:t>
            </a:r>
            <a:r>
              <a:rPr lang="en-US" b="1" baseline="0" dirty="0" smtClean="0"/>
              <a:t>which can becomes a challenge --to keep foods from contamination.</a:t>
            </a:r>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7</a:t>
            </a:fld>
            <a:endParaRPr lang="en-US"/>
          </a:p>
        </p:txBody>
      </p:sp>
    </p:spTree>
    <p:extLst>
      <p:ext uri="{BB962C8B-B14F-4D97-AF65-F5344CB8AC3E}">
        <p14:creationId xmlns:p14="http://schemas.microsoft.com/office/powerpoint/2010/main" val="298004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 HOW</a:t>
            </a:r>
            <a:r>
              <a:rPr lang="en-US" baseline="0" dirty="0" smtClean="0"/>
              <a:t> COULD THE GROCERY STORE CONTAMINATE YOUR FOOD?</a:t>
            </a:r>
          </a:p>
          <a:p>
            <a:r>
              <a:rPr lang="en-US" baseline="0" dirty="0" smtClean="0"/>
              <a:t>Watch as the bag boy or girl place items in your grocery bags. Are they putting raw foods with ready to eat foods? If so, that is one way foods could become contaminated while still in the store. Follow these steps to keep foods </a:t>
            </a:r>
            <a:r>
              <a:rPr lang="en-US" baseline="0" dirty="0" err="1" smtClean="0"/>
              <a:t>separted</a:t>
            </a:r>
            <a:r>
              <a:rPr lang="en-US" baseline="0" dirty="0" smtClean="0">
                <a:sym typeface="Wingdings"/>
              </a:rPr>
              <a:t>- read slide</a:t>
            </a:r>
            <a:endParaRPr lang="en-US" baseline="0" dirty="0" smtClean="0"/>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u="sng" baseline="0" dirty="0" smtClean="0"/>
              <a:t>E-book contains 2 illustrations of properly </a:t>
            </a:r>
            <a:r>
              <a:rPr lang="en-US" b="1" i="1" u="sng" baseline="0" dirty="0" err="1" smtClean="0"/>
              <a:t>separting</a:t>
            </a:r>
            <a:r>
              <a:rPr lang="en-US" b="1" i="1" u="sng" baseline="0" dirty="0" smtClean="0"/>
              <a:t> foods in the refrigerator and a poster size illustration of proper handling techniques when serving</a:t>
            </a:r>
          </a:p>
          <a:p>
            <a:endParaRPr lang="en-US" b="1" i="1" u="sng" dirty="0"/>
          </a:p>
        </p:txBody>
      </p:sp>
      <p:sp>
        <p:nvSpPr>
          <p:cNvPr id="4" name="Slide Number Placeholder 3"/>
          <p:cNvSpPr>
            <a:spLocks noGrp="1"/>
          </p:cNvSpPr>
          <p:nvPr>
            <p:ph type="sldNum" sz="quarter" idx="10"/>
          </p:nvPr>
        </p:nvSpPr>
        <p:spPr/>
        <p:txBody>
          <a:bodyPr/>
          <a:lstStyle/>
          <a:p>
            <a:fld id="{904F98AD-5054-1340-9EB4-8A79A26FEB27}" type="slidenum">
              <a:rPr lang="en-US" smtClean="0"/>
              <a:t>8</a:t>
            </a:fld>
            <a:endParaRPr lang="en-US"/>
          </a:p>
        </p:txBody>
      </p:sp>
    </p:spTree>
    <p:extLst>
      <p:ext uri="{BB962C8B-B14F-4D97-AF65-F5344CB8AC3E}">
        <p14:creationId xmlns:p14="http://schemas.microsoft.com/office/powerpoint/2010/main" val="608248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dirty="0" smtClean="0"/>
              <a:t>Do you have a thermometer- for cooking and chilling</a:t>
            </a:r>
            <a:endParaRPr lang="en-US" b="1" i="0" u="none" baseline="0" dirty="0" smtClean="0"/>
          </a:p>
        </p:txBody>
      </p:sp>
      <p:sp>
        <p:nvSpPr>
          <p:cNvPr id="4" name="Slide Number Placeholder 3"/>
          <p:cNvSpPr>
            <a:spLocks noGrp="1"/>
          </p:cNvSpPr>
          <p:nvPr>
            <p:ph type="sldNum" sz="quarter" idx="10"/>
          </p:nvPr>
        </p:nvSpPr>
        <p:spPr/>
        <p:txBody>
          <a:bodyPr/>
          <a:lstStyle/>
          <a:p>
            <a:fld id="{904F98AD-5054-1340-9EB4-8A79A26FEB27}" type="slidenum">
              <a:rPr lang="en-US" smtClean="0"/>
              <a:t>9</a:t>
            </a:fld>
            <a:endParaRPr lang="en-US"/>
          </a:p>
        </p:txBody>
      </p:sp>
    </p:spTree>
    <p:extLst>
      <p:ext uri="{BB962C8B-B14F-4D97-AF65-F5344CB8AC3E}">
        <p14:creationId xmlns:p14="http://schemas.microsoft.com/office/powerpoint/2010/main" val="476379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 DID</a:t>
            </a:r>
            <a:r>
              <a:rPr lang="en-US" baseline="0" dirty="0" smtClean="0"/>
              <a:t> THE FOOD CODE CHANGE FOR COOKING TEMPERATURE FOR TURKEY?</a:t>
            </a:r>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smtClean="0"/>
              <a:t>Used to be 180 and changed to 165 degrees.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0"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0" u="none" dirty="0" smtClean="0"/>
              <a:t>E-Book contains Time table for Turkey Roasting</a:t>
            </a:r>
            <a:r>
              <a:rPr lang="en-US" b="1" i="0" u="none" baseline="0" dirty="0" smtClean="0"/>
              <a:t> with and without stuffing</a:t>
            </a:r>
          </a:p>
          <a:p>
            <a:endParaRPr lang="en-US" dirty="0"/>
          </a:p>
        </p:txBody>
      </p:sp>
      <p:sp>
        <p:nvSpPr>
          <p:cNvPr id="4" name="Slide Number Placeholder 3"/>
          <p:cNvSpPr>
            <a:spLocks noGrp="1"/>
          </p:cNvSpPr>
          <p:nvPr>
            <p:ph type="sldNum" sz="quarter" idx="10"/>
          </p:nvPr>
        </p:nvSpPr>
        <p:spPr/>
        <p:txBody>
          <a:bodyPr/>
          <a:lstStyle/>
          <a:p>
            <a:fld id="{904F98AD-5054-1340-9EB4-8A79A26FEB27}" type="slidenum">
              <a:rPr lang="en-US" smtClean="0"/>
              <a:t>10</a:t>
            </a:fld>
            <a:endParaRPr lang="en-US"/>
          </a:p>
        </p:txBody>
      </p:sp>
    </p:spTree>
    <p:extLst>
      <p:ext uri="{BB962C8B-B14F-4D97-AF65-F5344CB8AC3E}">
        <p14:creationId xmlns:p14="http://schemas.microsoft.com/office/powerpoint/2010/main" val="83393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FD60C-60AF-4EDF-A8CE-11B4410A649F}"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147650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D60C-60AF-4EDF-A8CE-11B4410A649F}"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285807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D60C-60AF-4EDF-A8CE-11B4410A649F}"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3646212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674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3216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82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190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676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320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93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12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FD60C-60AF-4EDF-A8CE-11B4410A649F}"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879958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3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87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3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FD60C-60AF-4EDF-A8CE-11B4410A649F}" type="datetimeFigureOut">
              <a:rPr lang="en-US" smtClean="0"/>
              <a:t>11/10/2015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114283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FD60C-60AF-4EDF-A8CE-11B4410A649F}"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48970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FD60C-60AF-4EDF-A8CE-11B4410A649F}" type="datetimeFigureOut">
              <a:rPr lang="en-US" smtClean="0"/>
              <a:t>11/10/2015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3043841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FD60C-60AF-4EDF-A8CE-11B4410A649F}" type="datetimeFigureOut">
              <a:rPr lang="en-US" smtClean="0"/>
              <a:t>11/10/2015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4026968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FD60C-60AF-4EDF-A8CE-11B4410A649F}" type="datetimeFigureOut">
              <a:rPr lang="en-US" smtClean="0"/>
              <a:t>11/10/2015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221532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D60C-60AF-4EDF-A8CE-11B4410A649F}"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376306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FD60C-60AF-4EDF-A8CE-11B4410A649F}" type="datetimeFigureOut">
              <a:rPr lang="en-US" smtClean="0"/>
              <a:t>11/10/2015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4C748-72DB-480F-B692-167DA66B9BD3}" type="slidenum">
              <a:rPr lang="en-US" smtClean="0"/>
              <a:t>‹#›</a:t>
            </a:fld>
            <a:endParaRPr lang="en-US"/>
          </a:p>
        </p:txBody>
      </p:sp>
    </p:spTree>
    <p:extLst>
      <p:ext uri="{BB962C8B-B14F-4D97-AF65-F5344CB8AC3E}">
        <p14:creationId xmlns:p14="http://schemas.microsoft.com/office/powerpoint/2010/main" val="46684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FD60C-60AF-4EDF-A8CE-11B4410A649F}" type="datetimeFigureOut">
              <a:rPr lang="en-US" smtClean="0"/>
              <a:t>11/10/2015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4C748-72DB-480F-B692-167DA66B9BD3}" type="slidenum">
              <a:rPr lang="en-US" smtClean="0"/>
              <a:t>‹#›</a:t>
            </a:fld>
            <a:endParaRPr lang="en-US"/>
          </a:p>
        </p:txBody>
      </p:sp>
    </p:spTree>
    <p:extLst>
      <p:ext uri="{BB962C8B-B14F-4D97-AF65-F5344CB8AC3E}">
        <p14:creationId xmlns:p14="http://schemas.microsoft.com/office/powerpoint/2010/main" val="4046766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6AC3A-9B0B-4BE2-8352-D81C628C7E03}" type="datetimeFigureOut">
              <a:rPr lang="en-US" smtClean="0">
                <a:solidFill>
                  <a:prstClr val="black">
                    <a:tint val="75000"/>
                  </a:prstClr>
                </a:solidFill>
              </a:rPr>
              <a:pPr/>
              <a:t>11/10/2015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EF38B-9EBA-477C-A2BD-E6A34F524B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219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24516" y="-3044"/>
            <a:ext cx="6619484" cy="3231654"/>
          </a:xfrm>
          <a:prstGeom prst="rect">
            <a:avLst/>
          </a:prstGeom>
        </p:spPr>
        <p:txBody>
          <a:bodyPr wrap="square">
            <a:spAutoFit/>
          </a:bodyPr>
          <a:lstStyle/>
          <a:p>
            <a:r>
              <a:rPr lang="en-US" sz="2400" b="1" dirty="0" smtClean="0">
                <a:solidFill>
                  <a:srgbClr val="00B050"/>
                </a:solidFill>
                <a:latin typeface="+mj-lt"/>
              </a:rPr>
              <a:t>ABOUT </a:t>
            </a:r>
            <a:r>
              <a:rPr lang="en-US" sz="2400" b="1" dirty="0">
                <a:solidFill>
                  <a:srgbClr val="00B050"/>
                </a:solidFill>
                <a:latin typeface="+mj-lt"/>
              </a:rPr>
              <a:t>BALANCED SENIOR NUTRITION</a:t>
            </a:r>
            <a:endParaRPr lang="en-US" b="1" dirty="0">
              <a:solidFill>
                <a:srgbClr val="00B050"/>
              </a:solidFill>
              <a:latin typeface="+mj-lt"/>
            </a:endParaRPr>
          </a:p>
          <a:p>
            <a:r>
              <a:rPr lang="en-US" dirty="0">
                <a:solidFill>
                  <a:srgbClr val="333333"/>
                </a:solidFill>
              </a:rPr>
              <a:t> </a:t>
            </a:r>
            <a:endParaRPr lang="en-US" sz="1400" dirty="0">
              <a:solidFill>
                <a:srgbClr val="222222"/>
              </a:solidFill>
            </a:endParaRPr>
          </a:p>
          <a:p>
            <a:r>
              <a:rPr lang="en-US" dirty="0">
                <a:solidFill>
                  <a:srgbClr val="333333"/>
                </a:solidFill>
                <a:latin typeface="Cambria" panose="02040503050406030204" pitchFamily="18" charset="0"/>
              </a:rPr>
              <a:t>Diane Hall founded Balanced Senior Nutrition because of her heartfelt desire to</a:t>
            </a:r>
            <a:r>
              <a:rPr lang="en-US" dirty="0">
                <a:solidFill>
                  <a:srgbClr val="222222"/>
                </a:solidFill>
                <a:latin typeface="Cambria" panose="02040503050406030204" pitchFamily="18" charset="0"/>
              </a:rPr>
              <a:t> help older adults by balancing the best possible nutritional care with a quality, independent life. Her</a:t>
            </a:r>
            <a:r>
              <a:rPr lang="en-US" dirty="0">
                <a:solidFill>
                  <a:srgbClr val="333333"/>
                </a:solidFill>
                <a:latin typeface="Cambria" panose="02040503050406030204" pitchFamily="18" charset="0"/>
              </a:rPr>
              <a:t> end goal is to create a warm, home-like and safe dining environment in which seniors can thrive.</a:t>
            </a:r>
            <a:endParaRPr lang="en-US" sz="1400" dirty="0">
              <a:solidFill>
                <a:srgbClr val="222222"/>
              </a:solidFill>
              <a:latin typeface="Cambria" panose="02040503050406030204" pitchFamily="18" charset="0"/>
            </a:endParaRPr>
          </a:p>
          <a:p>
            <a:r>
              <a:rPr lang="en-US" dirty="0">
                <a:solidFill>
                  <a:srgbClr val="222222"/>
                </a:solidFill>
                <a:latin typeface="Cambria" panose="02040503050406030204" pitchFamily="18" charset="0"/>
              </a:rPr>
              <a:t> </a:t>
            </a:r>
            <a:endParaRPr lang="en-US" sz="1400" dirty="0">
              <a:solidFill>
                <a:srgbClr val="222222"/>
              </a:solidFill>
              <a:latin typeface="Cambria" panose="02040503050406030204" pitchFamily="18" charset="0"/>
            </a:endParaRPr>
          </a:p>
          <a:p>
            <a:r>
              <a:rPr lang="en-US" dirty="0">
                <a:solidFill>
                  <a:srgbClr val="222222"/>
                </a:solidFill>
                <a:latin typeface="Cambria" panose="02040503050406030204" pitchFamily="18" charset="0"/>
              </a:rPr>
              <a:t>Diane and her team of long term care specialists share this focus with our clients – ALFs, SNFs and continuing care communities through</a:t>
            </a:r>
            <a:r>
              <a:rPr lang="en-US" dirty="0" smtClean="0">
                <a:solidFill>
                  <a:srgbClr val="222222"/>
                </a:solidFill>
                <a:latin typeface="Cambria" panose="02040503050406030204" pitchFamily="18" charset="0"/>
              </a:rPr>
              <a:t>:</a:t>
            </a:r>
            <a:endParaRPr lang="en-US" sz="1400" dirty="0">
              <a:solidFill>
                <a:srgbClr val="222222"/>
              </a:solidFill>
              <a:latin typeface="Cambria" panose="02040503050406030204"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20000">
            <a:off x="272687" y="162626"/>
            <a:ext cx="1939452" cy="2492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rot="21150489">
            <a:off x="559057" y="2711109"/>
            <a:ext cx="1980288" cy="461665"/>
          </a:xfrm>
          <a:prstGeom prst="rect">
            <a:avLst/>
          </a:prstGeom>
          <a:noFill/>
        </p:spPr>
        <p:txBody>
          <a:bodyPr wrap="square" rtlCol="0">
            <a:spAutoFit/>
          </a:bodyPr>
          <a:lstStyle/>
          <a:p>
            <a:r>
              <a:rPr lang="en-US" sz="1200" b="1" dirty="0" smtClean="0">
                <a:solidFill>
                  <a:schemeClr val="accent5">
                    <a:lumMod val="75000"/>
                  </a:schemeClr>
                </a:solidFill>
                <a:latin typeface="Cambria" panose="02040503050406030204" pitchFamily="18" charset="0"/>
              </a:rPr>
              <a:t>Diane Hall, RD, LD, NHA President</a:t>
            </a:r>
            <a:endParaRPr lang="en-US" sz="1050" b="1" dirty="0">
              <a:solidFill>
                <a:schemeClr val="accent5">
                  <a:lumMod val="75000"/>
                </a:schemeClr>
              </a:solidFill>
              <a:latin typeface="Cambria" panose="020405030504060302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476880894"/>
              </p:ext>
            </p:extLst>
          </p:nvPr>
        </p:nvGraphicFramePr>
        <p:xfrm>
          <a:off x="533400" y="3276600"/>
          <a:ext cx="8420100" cy="3213579"/>
        </p:xfrm>
        <a:graphic>
          <a:graphicData uri="http://schemas.openxmlformats.org/drawingml/2006/table">
            <a:tbl>
              <a:tblPr firstRow="1" bandRow="1">
                <a:tableStyleId>{F5AB1C69-6EDB-4FF4-983F-18BD219EF322}</a:tableStyleId>
              </a:tblPr>
              <a:tblGrid>
                <a:gridCol w="4210050"/>
                <a:gridCol w="4210050"/>
              </a:tblGrid>
              <a:tr h="3213579">
                <a:tc>
                  <a:txBody>
                    <a:bodyPr/>
                    <a:lstStyle/>
                    <a:p>
                      <a:pPr marL="742950" indent="-285750">
                        <a:spcAft>
                          <a:spcPts val="1000"/>
                        </a:spcAft>
                        <a:buFont typeface="Arial" panose="020B0604020202020204" pitchFamily="34" charset="0"/>
                        <a:buChar char="•"/>
                      </a:pPr>
                      <a:endParaRPr lang="en-US" sz="2400" b="1" dirty="0" smtClean="0">
                        <a:solidFill>
                          <a:schemeClr val="accent5">
                            <a:lumMod val="75000"/>
                          </a:schemeClr>
                        </a:solidFill>
                      </a:endParaRPr>
                    </a:p>
                    <a:p>
                      <a:pPr marL="742950" marR="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lang="en-US" sz="2400" b="1" dirty="0" smtClean="0">
                          <a:solidFill>
                            <a:schemeClr val="accent5">
                              <a:lumMod val="75000"/>
                            </a:schemeClr>
                          </a:solidFill>
                        </a:rPr>
                        <a:t>Clinical Dietitian Services</a:t>
                      </a:r>
                    </a:p>
                    <a:p>
                      <a:pPr marL="742950" indent="-285750">
                        <a:spcAft>
                          <a:spcPts val="1000"/>
                        </a:spcAft>
                        <a:buFont typeface="Arial" panose="020B0604020202020204" pitchFamily="34" charset="0"/>
                        <a:buChar char="•"/>
                      </a:pPr>
                      <a:r>
                        <a:rPr lang="en-US" sz="2400" b="1" dirty="0" smtClean="0">
                          <a:solidFill>
                            <a:schemeClr val="accent5">
                              <a:lumMod val="75000"/>
                            </a:schemeClr>
                          </a:solidFill>
                        </a:rPr>
                        <a:t>Enhanced Dining Services</a:t>
                      </a:r>
                    </a:p>
                    <a:p>
                      <a:pPr marL="742950" indent="-285750">
                        <a:spcAft>
                          <a:spcPts val="1000"/>
                        </a:spcAft>
                        <a:buFont typeface="Arial" panose="020B0604020202020204" pitchFamily="34" charset="0"/>
                        <a:buChar char="•"/>
                      </a:pPr>
                      <a:r>
                        <a:rPr lang="en-US" sz="2400" b="1" dirty="0" smtClean="0">
                          <a:solidFill>
                            <a:schemeClr val="accent5">
                              <a:lumMod val="75000"/>
                            </a:schemeClr>
                          </a:solidFill>
                        </a:rPr>
                        <a:t>Food Safety Training and Certification</a:t>
                      </a:r>
                      <a:r>
                        <a:rPr lang="en-US" sz="1000" b="1" i="0" dirty="0" smtClean="0">
                          <a:solidFill>
                            <a:schemeClr val="accent5">
                              <a:lumMod val="75000"/>
                            </a:schemeClr>
                          </a:solidFill>
                          <a:effectLst/>
                          <a:latin typeface="Times New Roman"/>
                        </a:rPr>
                        <a:t> </a:t>
                      </a:r>
                    </a:p>
                    <a:p>
                      <a:endParaRPr lang="en-US" sz="2400" dirty="0"/>
                    </a:p>
                  </a:txBody>
                  <a:tcPr>
                    <a:solidFill>
                      <a:schemeClr val="bg1"/>
                    </a:solidFill>
                  </a:tcPr>
                </a:tc>
                <a:tc>
                  <a:txBody>
                    <a:bodyPr/>
                    <a:lstStyle/>
                    <a:p>
                      <a:pPr marL="742950" indent="-285750">
                        <a:spcAft>
                          <a:spcPts val="1000"/>
                        </a:spcAft>
                        <a:buFont typeface="Arial" panose="020B0604020202020204" pitchFamily="34" charset="0"/>
                        <a:buChar char="•"/>
                      </a:pPr>
                      <a:endParaRPr lang="en-US" sz="2400" b="1" dirty="0" smtClean="0">
                        <a:solidFill>
                          <a:schemeClr val="accent5">
                            <a:lumMod val="75000"/>
                          </a:schemeClr>
                        </a:solidFill>
                      </a:endParaRPr>
                    </a:p>
                    <a:p>
                      <a:pPr marL="742950" indent="-285750">
                        <a:spcAft>
                          <a:spcPts val="1000"/>
                        </a:spcAft>
                        <a:buFont typeface="Arial" panose="020B0604020202020204" pitchFamily="34" charset="0"/>
                        <a:buChar char="•"/>
                      </a:pPr>
                      <a:r>
                        <a:rPr lang="en-US" sz="2400" b="1" dirty="0" smtClean="0">
                          <a:solidFill>
                            <a:schemeClr val="accent5">
                              <a:lumMod val="75000"/>
                            </a:schemeClr>
                          </a:solidFill>
                        </a:rPr>
                        <a:t>Customized menus</a:t>
                      </a:r>
                    </a:p>
                    <a:p>
                      <a:pPr marL="742950" indent="-285750">
                        <a:spcAft>
                          <a:spcPts val="1000"/>
                        </a:spcAft>
                        <a:buFont typeface="Arial" panose="020B0604020202020204" pitchFamily="34" charset="0"/>
                        <a:buChar char="•"/>
                      </a:pPr>
                      <a:r>
                        <a:rPr lang="en-US" sz="2400" b="1" dirty="0" smtClean="0">
                          <a:solidFill>
                            <a:schemeClr val="accent5">
                              <a:lumMod val="75000"/>
                            </a:schemeClr>
                          </a:solidFill>
                        </a:rPr>
                        <a:t>Mock Surveys</a:t>
                      </a:r>
                    </a:p>
                    <a:p>
                      <a:pPr marL="742950" indent="-285750">
                        <a:spcAft>
                          <a:spcPts val="1000"/>
                        </a:spcAft>
                        <a:buFont typeface="Arial" panose="020B0604020202020204" pitchFamily="34" charset="0"/>
                        <a:buChar char="•"/>
                      </a:pPr>
                      <a:r>
                        <a:rPr lang="en-US" sz="2400" b="1" dirty="0" smtClean="0">
                          <a:solidFill>
                            <a:schemeClr val="accent5">
                              <a:lumMod val="75000"/>
                            </a:schemeClr>
                          </a:solidFill>
                        </a:rPr>
                        <a:t>Continuing Education Programs</a:t>
                      </a:r>
                      <a:endParaRPr lang="en-US" sz="1800" b="1" dirty="0" smtClean="0">
                        <a:solidFill>
                          <a:schemeClr val="accent5">
                            <a:lumMod val="75000"/>
                          </a:schemeClr>
                        </a:solidFill>
                      </a:endParaRPr>
                    </a:p>
                    <a:p>
                      <a:r>
                        <a:rPr lang="en-US" sz="2400" b="0" i="0" dirty="0" smtClean="0">
                          <a:solidFill>
                            <a:schemeClr val="accent5">
                              <a:lumMod val="75000"/>
                            </a:schemeClr>
                          </a:solidFill>
                          <a:effectLst/>
                          <a:latin typeface="Times New Roman"/>
                        </a:rPr>
                        <a:t> </a:t>
                      </a:r>
                      <a:endParaRPr lang="en-US" sz="1600" dirty="0" smtClean="0">
                        <a:solidFill>
                          <a:schemeClr val="accent5">
                            <a:lumMod val="75000"/>
                          </a:schemeClr>
                        </a:solidFill>
                      </a:endParaRPr>
                    </a:p>
                    <a:p>
                      <a:endParaRPr lang="en-US" sz="2400" dirty="0"/>
                    </a:p>
                  </a:txBody>
                  <a:tcPr>
                    <a:solidFill>
                      <a:schemeClr val="bg1"/>
                    </a:solidFill>
                  </a:tcPr>
                </a:tc>
              </a:tr>
            </a:tbl>
          </a:graphicData>
        </a:graphic>
      </p:graphicFrame>
      <p:pic>
        <p:nvPicPr>
          <p:cNvPr id="1027" name="Picture 3" descr="C:\Egnyte\Shared\BSN Logo files &amp; business cards\Balanced Care Logo Teal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594590"/>
            <a:ext cx="3238500" cy="107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31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9038"/>
            <a:ext cx="91440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1721018"/>
            <a:ext cx="7315200" cy="1015663"/>
          </a:xfrm>
          <a:prstGeom prst="rect">
            <a:avLst/>
          </a:prstGeom>
          <a:solidFill>
            <a:schemeClr val="accent6">
              <a:lumMod val="75000"/>
            </a:schemeClr>
          </a:solidFill>
          <a:ln w="57150">
            <a:solidFill>
              <a:schemeClr val="tx1"/>
            </a:solidFill>
          </a:ln>
        </p:spPr>
        <p:txBody>
          <a:bodyPr wrap="square" rtlCol="0">
            <a:spAutoFit/>
          </a:bodyPr>
          <a:lstStyle/>
          <a:p>
            <a:r>
              <a:rPr lang="en-US" sz="2000" b="1" dirty="0" smtClean="0">
                <a:solidFill>
                  <a:srgbClr val="FFFF00"/>
                </a:solidFill>
              </a:rPr>
              <a:t>COOK</a:t>
            </a:r>
            <a:r>
              <a:rPr lang="en-US" sz="2000" b="1" dirty="0">
                <a:solidFill>
                  <a:srgbClr val="FFFF00"/>
                </a:solidFill>
              </a:rPr>
              <a:t>: </a:t>
            </a:r>
            <a:r>
              <a:rPr lang="en-US" sz="2000" dirty="0">
                <a:solidFill>
                  <a:schemeClr val="bg1"/>
                </a:solidFill>
              </a:rPr>
              <a:t>Food is safely cooked when it reaches a high enough internal temperature to kill the harmful bacteria that cause foodborne illness. </a:t>
            </a:r>
          </a:p>
        </p:txBody>
      </p:sp>
      <p:sp>
        <p:nvSpPr>
          <p:cNvPr id="5" name="TextBox 4"/>
          <p:cNvSpPr txBox="1"/>
          <p:nvPr/>
        </p:nvSpPr>
        <p:spPr>
          <a:xfrm>
            <a:off x="990600" y="2819400"/>
            <a:ext cx="7315200" cy="3785652"/>
          </a:xfrm>
          <a:prstGeom prst="rect">
            <a:avLst/>
          </a:prstGeom>
          <a:solidFill>
            <a:schemeClr val="accent6">
              <a:lumMod val="20000"/>
              <a:lumOff val="80000"/>
            </a:schemeClr>
          </a:solidFill>
        </p:spPr>
        <p:txBody>
          <a:bodyPr wrap="square" rtlCol="0">
            <a:spAutoFit/>
          </a:bodyPr>
          <a:lstStyle/>
          <a:p>
            <a:pPr marL="285750" indent="-285750">
              <a:buFont typeface="Wingdings" panose="05000000000000000000" pitchFamily="2" charset="2"/>
              <a:buChar char="ü"/>
            </a:pPr>
            <a:r>
              <a:rPr lang="en-US" sz="2000" dirty="0" smtClean="0"/>
              <a:t>Use </a:t>
            </a:r>
            <a:r>
              <a:rPr lang="en-US" sz="2000" dirty="0"/>
              <a:t>a food thermometer which measures the internal temperature of cooked turkey to make sure it is cooked to a safe internal temperature.</a:t>
            </a:r>
          </a:p>
          <a:p>
            <a:pPr marL="285750" indent="-285750">
              <a:buFont typeface="Wingdings" panose="05000000000000000000" pitchFamily="2" charset="2"/>
              <a:buChar char="ü"/>
            </a:pPr>
            <a:r>
              <a:rPr lang="en-US" sz="2000" dirty="0"/>
              <a:t> Check the internal temperature in the innermost part of the thigh and wing and the thickest part of the breast with a food </a:t>
            </a:r>
            <a:r>
              <a:rPr lang="en-US" sz="2000" dirty="0" smtClean="0"/>
              <a:t>thermometer</a:t>
            </a:r>
            <a:r>
              <a:rPr lang="en-US" sz="2000" dirty="0"/>
              <a:t> </a:t>
            </a:r>
            <a:r>
              <a:rPr lang="en-US" sz="2000" dirty="0" smtClean="0"/>
              <a:t>and cook until 165 F.</a:t>
            </a:r>
            <a:endParaRPr lang="en-US" sz="2000" dirty="0"/>
          </a:p>
          <a:p>
            <a:pPr marL="285750" indent="-285750">
              <a:buFont typeface="Wingdings" panose="05000000000000000000" pitchFamily="2" charset="2"/>
              <a:buChar char="ü"/>
            </a:pPr>
            <a:r>
              <a:rPr lang="en-US" sz="2000" dirty="0" smtClean="0"/>
              <a:t>Make </a:t>
            </a:r>
            <a:r>
              <a:rPr lang="en-US" sz="2000" dirty="0"/>
              <a:t>sure there are no cold spots in food (where bacteria can survive) when cooking in a microwave oven. For best results, cover food, stir and rotate for even cooking. If there is no turntable, rotate the dish by hand once or twice during cooking.</a:t>
            </a:r>
          </a:p>
          <a:p>
            <a:pPr marL="285750" indent="-285750">
              <a:buFont typeface="Wingdings" panose="05000000000000000000" pitchFamily="2" charset="2"/>
              <a:buChar char="ü"/>
            </a:pPr>
            <a:r>
              <a:rPr lang="en-US" sz="2000" dirty="0" smtClean="0"/>
              <a:t>Bring </a:t>
            </a:r>
            <a:r>
              <a:rPr lang="en-US" sz="2000" dirty="0"/>
              <a:t>turkey gravy to a boil when reheating. Heat other leftovers thoroughly to 165°F.</a:t>
            </a:r>
          </a:p>
        </p:txBody>
      </p:sp>
      <p:pic>
        <p:nvPicPr>
          <p:cNvPr id="6" name="Picture 5" descr="C:\Users\Vince\Downloads\Cook_.jpg"/>
          <p:cNvPicPr/>
          <p:nvPr/>
        </p:nvPicPr>
        <p:blipFill>
          <a:blip r:embed="rId4">
            <a:extLst>
              <a:ext uri="{28A0092B-C50C-407E-A947-70E740481C1C}">
                <a14:useLocalDpi xmlns:a14="http://schemas.microsoft.com/office/drawing/2010/main" val="0"/>
              </a:ext>
            </a:extLst>
          </a:blip>
          <a:srcRect/>
          <a:stretch>
            <a:fillRect/>
          </a:stretch>
        </p:blipFill>
        <p:spPr bwMode="auto">
          <a:xfrm>
            <a:off x="6016942" y="159605"/>
            <a:ext cx="2288858" cy="1478694"/>
          </a:xfrm>
          <a:prstGeom prst="rect">
            <a:avLst/>
          </a:prstGeom>
          <a:noFill/>
          <a:ln>
            <a:noFill/>
          </a:ln>
        </p:spPr>
      </p:pic>
    </p:spTree>
    <p:extLst>
      <p:ext uri="{BB962C8B-B14F-4D97-AF65-F5344CB8AC3E}">
        <p14:creationId xmlns:p14="http://schemas.microsoft.com/office/powerpoint/2010/main" val="2612575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71" y="589572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Vince\Downloads\Chill_.jpg"/>
          <p:cNvPicPr/>
          <p:nvPr/>
        </p:nvPicPr>
        <p:blipFill>
          <a:blip r:embed="rId5">
            <a:extLst>
              <a:ext uri="{28A0092B-C50C-407E-A947-70E740481C1C}">
                <a14:useLocalDpi xmlns:a14="http://schemas.microsoft.com/office/drawing/2010/main" val="0"/>
              </a:ext>
            </a:extLst>
          </a:blip>
          <a:srcRect/>
          <a:stretch>
            <a:fillRect/>
          </a:stretch>
        </p:blipFill>
        <p:spPr bwMode="auto">
          <a:xfrm>
            <a:off x="2506132" y="1638300"/>
            <a:ext cx="4428067" cy="3581400"/>
          </a:xfrm>
          <a:prstGeom prst="rect">
            <a:avLst/>
          </a:prstGeom>
          <a:noFill/>
          <a:ln>
            <a:noFill/>
          </a:ln>
        </p:spPr>
      </p:pic>
      <p:pic>
        <p:nvPicPr>
          <p:cNvPr id="5"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88977"/>
            <a:ext cx="2804541" cy="9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746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71" y="589572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927" y="2421932"/>
            <a:ext cx="7977573" cy="1015663"/>
          </a:xfrm>
          <a:prstGeom prst="rect">
            <a:avLst/>
          </a:prstGeom>
          <a:solidFill>
            <a:schemeClr val="accent1">
              <a:lumMod val="60000"/>
              <a:lumOff val="40000"/>
            </a:schemeClr>
          </a:solidFill>
          <a:ln w="57150">
            <a:solidFill>
              <a:schemeClr val="tx1"/>
            </a:solidFill>
          </a:ln>
        </p:spPr>
        <p:txBody>
          <a:bodyPr wrap="square" rtlCol="0">
            <a:spAutoFit/>
          </a:bodyPr>
          <a:lstStyle/>
          <a:p>
            <a:pPr lvl="0"/>
            <a:r>
              <a:rPr lang="en-US" sz="2000" b="1" dirty="0" smtClean="0">
                <a:solidFill>
                  <a:srgbClr val="FFFF00"/>
                </a:solidFill>
              </a:rPr>
              <a:t>CHILL</a:t>
            </a:r>
            <a:r>
              <a:rPr lang="en-US" sz="2000" b="1" dirty="0">
                <a:solidFill>
                  <a:srgbClr val="FFFF00"/>
                </a:solidFill>
              </a:rPr>
              <a:t>: </a:t>
            </a:r>
            <a:r>
              <a:rPr lang="en-US" sz="2000" dirty="0">
                <a:solidFill>
                  <a:schemeClr val="bg1"/>
                </a:solidFill>
              </a:rPr>
              <a:t>Bacteria spreads fastest at temperatures between 40F and 140F, so chilling food properly is one of the most effective ways to reduce the risk of foodborne illness.</a:t>
            </a:r>
          </a:p>
        </p:txBody>
      </p:sp>
      <p:sp>
        <p:nvSpPr>
          <p:cNvPr id="6" name="TextBox 5"/>
          <p:cNvSpPr txBox="1"/>
          <p:nvPr/>
        </p:nvSpPr>
        <p:spPr>
          <a:xfrm>
            <a:off x="571500" y="3500821"/>
            <a:ext cx="8001000" cy="3477875"/>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ü"/>
            </a:pPr>
            <a:r>
              <a:rPr lang="en-US" sz="2000" dirty="0"/>
              <a:t>Refrigerate foods quickly because cold temperatures slow the growth of harmful bacteria. Do not over-stuff the refrigerator. Cold air must circulate to help keep food safe. </a:t>
            </a:r>
            <a:endParaRPr lang="en-US" sz="2000" dirty="0" smtClean="0"/>
          </a:p>
          <a:p>
            <a:pPr marL="285750" indent="-285750">
              <a:buFont typeface="Wingdings" panose="05000000000000000000" pitchFamily="2" charset="2"/>
              <a:buChar char="ü"/>
            </a:pPr>
            <a:r>
              <a:rPr lang="en-US" sz="2000" dirty="0" smtClean="0"/>
              <a:t>Keep </a:t>
            </a:r>
            <a:r>
              <a:rPr lang="en-US" sz="2000" dirty="0"/>
              <a:t>a constant refrigerator temperature of 40°F or </a:t>
            </a:r>
            <a:r>
              <a:rPr lang="en-US" sz="2000" dirty="0" smtClean="0"/>
              <a:t>below.</a:t>
            </a:r>
          </a:p>
          <a:p>
            <a:pPr marL="285750" indent="-285750">
              <a:buFont typeface="Wingdings" panose="05000000000000000000" pitchFamily="2" charset="2"/>
              <a:buChar char="ü"/>
            </a:pPr>
            <a:r>
              <a:rPr lang="en-US" sz="2000" dirty="0" smtClean="0"/>
              <a:t>Use </a:t>
            </a:r>
            <a:r>
              <a:rPr lang="en-US" sz="2000" dirty="0"/>
              <a:t>an appliance thermometer to be sure the temperature is consistently 40°F or below. The freezer temperature should be 0°F or below. </a:t>
            </a:r>
            <a:endParaRPr lang="en-US" sz="2000" dirty="0" smtClean="0"/>
          </a:p>
          <a:p>
            <a:pPr marL="285750" indent="-285750">
              <a:buFont typeface="Wingdings" panose="05000000000000000000" pitchFamily="2" charset="2"/>
              <a:buChar char="ü"/>
            </a:pPr>
            <a:r>
              <a:rPr lang="en-US" sz="2000" dirty="0" smtClean="0"/>
              <a:t>Refrigerate </a:t>
            </a:r>
            <a:r>
              <a:rPr lang="en-US" sz="2000" dirty="0"/>
              <a:t>or freeze the turkey as soon as you get home from the </a:t>
            </a:r>
            <a:r>
              <a:rPr lang="en-US" sz="2000" dirty="0" smtClean="0"/>
              <a:t>store.</a:t>
            </a:r>
          </a:p>
          <a:p>
            <a:pPr marL="285750" indent="-285750">
              <a:buFont typeface="Wingdings" panose="05000000000000000000" pitchFamily="2" charset="2"/>
              <a:buChar char="ü"/>
            </a:pPr>
            <a:r>
              <a:rPr lang="en-US" sz="2000" dirty="0" smtClean="0"/>
              <a:t>To thaw </a:t>
            </a:r>
            <a:r>
              <a:rPr lang="en-US" sz="2000" dirty="0"/>
              <a:t>a turkey, </a:t>
            </a:r>
            <a:r>
              <a:rPr lang="en-US" sz="2000" dirty="0" smtClean="0"/>
              <a:t>refrigerate one </a:t>
            </a:r>
            <a:r>
              <a:rPr lang="en-US" sz="2000" dirty="0"/>
              <a:t>day for every 4-5 pounds. So plan ahead, and get the turkey out of the freezer 3-4 days </a:t>
            </a:r>
            <a:r>
              <a:rPr lang="en-US" sz="2000" dirty="0" smtClean="0"/>
              <a:t>ahead.</a:t>
            </a:r>
            <a:endParaRPr lang="en-US" sz="2000" dirty="0"/>
          </a:p>
          <a:p>
            <a:pPr marL="285750" indent="-285750">
              <a:buFont typeface="Wingdings" panose="05000000000000000000" pitchFamily="2" charset="2"/>
              <a:buChar char="ü"/>
            </a:pPr>
            <a:endParaRPr lang="en-US" sz="2000" dirty="0" smtClean="0"/>
          </a:p>
        </p:txBody>
      </p:sp>
      <p:pic>
        <p:nvPicPr>
          <p:cNvPr id="9" name="Picture 8" descr="C:\Users\Vince\Downloads\Chill_.jpg"/>
          <p:cNvPicPr/>
          <p:nvPr/>
        </p:nvPicPr>
        <p:blipFill>
          <a:blip r:embed="rId5">
            <a:extLst>
              <a:ext uri="{28A0092B-C50C-407E-A947-70E740481C1C}">
                <a14:useLocalDpi xmlns:a14="http://schemas.microsoft.com/office/drawing/2010/main" val="0"/>
              </a:ext>
            </a:extLst>
          </a:blip>
          <a:srcRect/>
          <a:stretch>
            <a:fillRect/>
          </a:stretch>
        </p:blipFill>
        <p:spPr bwMode="auto">
          <a:xfrm>
            <a:off x="6834187" y="444226"/>
            <a:ext cx="1761740" cy="1977706"/>
          </a:xfrm>
          <a:prstGeom prst="rect">
            <a:avLst/>
          </a:prstGeom>
          <a:noFill/>
          <a:ln>
            <a:noFill/>
          </a:ln>
        </p:spPr>
      </p:pic>
    </p:spTree>
    <p:extLst>
      <p:ext uri="{BB962C8B-B14F-4D97-AF65-F5344CB8AC3E}">
        <p14:creationId xmlns:p14="http://schemas.microsoft.com/office/powerpoint/2010/main" val="88983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71" y="589572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96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4902" y="2302498"/>
            <a:ext cx="8224838" cy="400110"/>
          </a:xfrm>
          <a:prstGeom prst="rect">
            <a:avLst/>
          </a:prstGeom>
          <a:solidFill>
            <a:schemeClr val="accent1">
              <a:lumMod val="60000"/>
              <a:lumOff val="40000"/>
            </a:schemeClr>
          </a:solidFill>
          <a:ln w="57150">
            <a:solidFill>
              <a:schemeClr val="tx1"/>
            </a:solidFill>
          </a:ln>
        </p:spPr>
        <p:txBody>
          <a:bodyPr wrap="square" rtlCol="0">
            <a:spAutoFit/>
          </a:bodyPr>
          <a:lstStyle/>
          <a:p>
            <a:pPr lvl="0"/>
            <a:r>
              <a:rPr lang="en-US" sz="2000" dirty="0" smtClean="0">
                <a:solidFill>
                  <a:srgbClr val="FFFF00"/>
                </a:solidFill>
              </a:rPr>
              <a:t>CHILL: </a:t>
            </a:r>
            <a:r>
              <a:rPr lang="en-US" sz="2000" dirty="0">
                <a:solidFill>
                  <a:schemeClr val="bg1"/>
                </a:solidFill>
              </a:rPr>
              <a:t>L</a:t>
            </a:r>
            <a:r>
              <a:rPr lang="en-US" sz="2000" dirty="0" smtClean="0">
                <a:solidFill>
                  <a:schemeClr val="bg1"/>
                </a:solidFill>
              </a:rPr>
              <a:t>eftovers and refrigerate food promptly. </a:t>
            </a:r>
            <a:endParaRPr lang="en-US" sz="2000" dirty="0">
              <a:solidFill>
                <a:schemeClr val="bg1"/>
              </a:solidFill>
            </a:endParaRPr>
          </a:p>
        </p:txBody>
      </p:sp>
      <p:sp>
        <p:nvSpPr>
          <p:cNvPr id="6" name="TextBox 5"/>
          <p:cNvSpPr txBox="1"/>
          <p:nvPr/>
        </p:nvSpPr>
        <p:spPr>
          <a:xfrm>
            <a:off x="394902" y="2725621"/>
            <a:ext cx="8191501" cy="2862322"/>
          </a:xfrm>
          <a:prstGeom prst="rect">
            <a:avLst/>
          </a:prstGeom>
          <a:solidFill>
            <a:schemeClr val="accent1">
              <a:lumMod val="20000"/>
              <a:lumOff val="80000"/>
            </a:schemeClr>
          </a:solidFill>
        </p:spPr>
        <p:txBody>
          <a:bodyPr wrap="square" rtlCol="0">
            <a:spAutoFit/>
          </a:bodyPr>
          <a:lstStyle/>
          <a:p>
            <a:pPr marL="285750" indent="-285750">
              <a:buFont typeface="Wingdings" panose="05000000000000000000" pitchFamily="2" charset="2"/>
              <a:buChar char="ü"/>
            </a:pPr>
            <a:r>
              <a:rPr lang="en-US" sz="2000" dirty="0" smtClean="0"/>
              <a:t>Throw </a:t>
            </a:r>
            <a:r>
              <a:rPr lang="en-US" sz="2000" dirty="0"/>
              <a:t>away </a:t>
            </a:r>
            <a:r>
              <a:rPr lang="en-US" sz="2000" dirty="0" smtClean="0"/>
              <a:t>perishable (turkey, cooked green bean and sweet potato casseroles) if </a:t>
            </a:r>
            <a:r>
              <a:rPr lang="en-US" sz="2000" dirty="0"/>
              <a:t>at room temp &gt; 2 hours, unless shelf-stable like cookies, crackers, bread and whole </a:t>
            </a:r>
            <a:r>
              <a:rPr lang="en-US" sz="2000" dirty="0" smtClean="0"/>
              <a:t>fruit.</a:t>
            </a:r>
            <a:endParaRPr lang="en-US" sz="2000" dirty="0"/>
          </a:p>
          <a:p>
            <a:pPr marL="285750" indent="-285750">
              <a:buFont typeface="Wingdings" panose="05000000000000000000" pitchFamily="2" charset="2"/>
              <a:buChar char="ü"/>
            </a:pPr>
            <a:r>
              <a:rPr lang="en-US" sz="2000" dirty="0" smtClean="0"/>
              <a:t>Inside </a:t>
            </a:r>
            <a:r>
              <a:rPr lang="en-US" sz="2000" dirty="0"/>
              <a:t>temp of turkey must be at 70 degrees within 2 hours of dropping below 140F.</a:t>
            </a:r>
          </a:p>
          <a:p>
            <a:pPr marL="285750" indent="-285750">
              <a:buFont typeface="Wingdings" panose="05000000000000000000" pitchFamily="2" charset="2"/>
              <a:buChar char="ü"/>
            </a:pPr>
            <a:r>
              <a:rPr lang="en-US" sz="2000" dirty="0" smtClean="0"/>
              <a:t>Divide </a:t>
            </a:r>
            <a:r>
              <a:rPr lang="en-US" sz="2000" dirty="0"/>
              <a:t>leftovers into shallow containers or smaller pieces for quicker </a:t>
            </a:r>
            <a:r>
              <a:rPr lang="en-US" sz="2000" dirty="0" smtClean="0"/>
              <a:t>cooling.</a:t>
            </a:r>
            <a:endParaRPr lang="en-US" sz="2000" dirty="0"/>
          </a:p>
          <a:p>
            <a:pPr marL="285750" indent="-285750">
              <a:buFont typeface="Wingdings" panose="05000000000000000000" pitchFamily="2" charset="2"/>
              <a:buChar char="ü"/>
            </a:pPr>
            <a:r>
              <a:rPr lang="en-US" sz="2000" dirty="0" smtClean="0"/>
              <a:t>Eat </a:t>
            </a:r>
            <a:r>
              <a:rPr lang="en-US" sz="2000" dirty="0"/>
              <a:t>or freeze leftovers within 3-4 days.  Gravy is a different story. You should eat or freeze gravy within 2 days. </a:t>
            </a:r>
          </a:p>
        </p:txBody>
      </p:sp>
      <p:pic>
        <p:nvPicPr>
          <p:cNvPr id="9" name="Picture 8" descr="C:\Users\Vince\Downloads\Chill_.jpg"/>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81000"/>
            <a:ext cx="1761740" cy="1888532"/>
          </a:xfrm>
          <a:prstGeom prst="rect">
            <a:avLst/>
          </a:prstGeom>
          <a:noFill/>
          <a:ln>
            <a:noFill/>
          </a:ln>
        </p:spPr>
      </p:pic>
    </p:spTree>
    <p:extLst>
      <p:ext uri="{BB962C8B-B14F-4D97-AF65-F5344CB8AC3E}">
        <p14:creationId xmlns:p14="http://schemas.microsoft.com/office/powerpoint/2010/main" val="297263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7"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4181475"/>
            <a:ext cx="7886700" cy="1427560"/>
          </a:xfrm>
        </p:spPr>
        <p:txBody>
          <a:bodyPr>
            <a:normAutofit/>
          </a:bodyPr>
          <a:lstStyle/>
          <a:p>
            <a:r>
              <a:rPr lang="en-US" sz="2400" dirty="0"/>
              <a:t>For a copy of this presentation, go to the</a:t>
            </a:r>
            <a:br>
              <a:rPr lang="en-US" sz="2400" dirty="0"/>
            </a:br>
            <a:r>
              <a:rPr lang="en-US" sz="2400" dirty="0"/>
              <a:t>Balanced Senior Nutrition website at </a:t>
            </a:r>
            <a:br>
              <a:rPr lang="en-US" sz="2400" dirty="0"/>
            </a:br>
            <a:r>
              <a:rPr lang="en-US" sz="2400" dirty="0"/>
              <a:t>www. seniornutrition.net/resources</a:t>
            </a:r>
          </a:p>
        </p:txBody>
      </p:sp>
      <p:pic>
        <p:nvPicPr>
          <p:cNvPr id="1026" name="Picture 3"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43780"/>
            <a:ext cx="1981200" cy="26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p:nvPr/>
        </p:nvSpPr>
        <p:spPr>
          <a:xfrm>
            <a:off x="2667000" y="381000"/>
            <a:ext cx="4724400" cy="2057400"/>
          </a:xfrm>
          <a:prstGeom prst="wedgeRectCallout">
            <a:avLst>
              <a:gd name="adj1" fmla="val -55420"/>
              <a:gd name="adj2" fmla="val 700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Have a Happy and Healthy Thanksgiving Filled with Many Blessings!</a:t>
            </a:r>
          </a:p>
        </p:txBody>
      </p:sp>
    </p:spTree>
    <p:extLst>
      <p:ext uri="{BB962C8B-B14F-4D97-AF65-F5344CB8AC3E}">
        <p14:creationId xmlns:p14="http://schemas.microsoft.com/office/powerpoint/2010/main" val="1640184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26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67053"/>
            <a:ext cx="8686800" cy="400110"/>
          </a:xfrm>
          <a:prstGeom prst="rect">
            <a:avLst/>
          </a:prstGeom>
          <a:solidFill>
            <a:schemeClr val="accent6"/>
          </a:solidFill>
          <a:ln w="57150">
            <a:solidFill>
              <a:schemeClr val="tx1"/>
            </a:solidFill>
          </a:ln>
        </p:spPr>
        <p:txBody>
          <a:bodyPr wrap="square" rtlCol="0">
            <a:spAutoFit/>
          </a:bodyPr>
          <a:lstStyle/>
          <a:p>
            <a:pPr algn="ctr"/>
            <a:r>
              <a:rPr lang="en-US" sz="2000" b="1" dirty="0" smtClean="0">
                <a:solidFill>
                  <a:schemeClr val="bg1"/>
                </a:solidFill>
              </a:rPr>
              <a:t>INTRODUCING  an E-Book of a Different Sort — IT’S FUN TO READ!</a:t>
            </a:r>
            <a:endParaRPr lang="en-US" sz="2000" b="1" dirty="0">
              <a:solidFill>
                <a:schemeClr val="bg1"/>
              </a:solidFill>
            </a:endParaRPr>
          </a:p>
        </p:txBody>
      </p:sp>
      <p:sp>
        <p:nvSpPr>
          <p:cNvPr id="5" name="TextBox 4"/>
          <p:cNvSpPr txBox="1"/>
          <p:nvPr/>
        </p:nvSpPr>
        <p:spPr>
          <a:xfrm>
            <a:off x="3200400" y="2133599"/>
            <a:ext cx="5809486" cy="3170099"/>
          </a:xfrm>
          <a:prstGeom prst="rect">
            <a:avLst/>
          </a:prstGeom>
          <a:solidFill>
            <a:schemeClr val="accent6">
              <a:lumMod val="20000"/>
              <a:lumOff val="80000"/>
            </a:schemeClr>
          </a:solidFill>
        </p:spPr>
        <p:txBody>
          <a:bodyPr wrap="square" rtlCol="0">
            <a:spAutoFit/>
          </a:bodyPr>
          <a:lstStyle/>
          <a:p>
            <a:r>
              <a:rPr lang="en-US" sz="2000" b="1" dirty="0" smtClean="0"/>
              <a:t>Earn (1) One CEU through our E-Book; “The Inside Scoop on Safe Holiday Cooking”</a:t>
            </a:r>
          </a:p>
          <a:p>
            <a:endParaRPr lang="en-US" sz="2000" dirty="0"/>
          </a:p>
          <a:p>
            <a:pPr marL="285750" indent="-285750">
              <a:buFont typeface="Wingdings" panose="05000000000000000000" pitchFamily="2" charset="2"/>
              <a:buChar char="ü"/>
            </a:pPr>
            <a:r>
              <a:rPr lang="en-US" sz="2000" dirty="0" smtClean="0"/>
              <a:t>Learn the (4) four core objectives of food safety.</a:t>
            </a:r>
          </a:p>
          <a:p>
            <a:endParaRPr lang="en-US" sz="2000" dirty="0"/>
          </a:p>
          <a:p>
            <a:pPr marL="285750" indent="-285750">
              <a:buFont typeface="Wingdings" panose="05000000000000000000" pitchFamily="2" charset="2"/>
              <a:buChar char="ü"/>
            </a:pPr>
            <a:r>
              <a:rPr lang="en-US" sz="2000" dirty="0" smtClean="0"/>
              <a:t>Prepare holiday meals with safe food handling practices.</a:t>
            </a:r>
          </a:p>
          <a:p>
            <a:endParaRPr lang="en-US" sz="2000" dirty="0"/>
          </a:p>
          <a:p>
            <a:pPr marL="285750" indent="-285750">
              <a:buFont typeface="Wingdings" panose="05000000000000000000" pitchFamily="2" charset="2"/>
              <a:buChar char="ü"/>
            </a:pPr>
            <a:r>
              <a:rPr lang="en-US" sz="2000" dirty="0" smtClean="0"/>
              <a:t>Use our forms to </a:t>
            </a:r>
            <a:r>
              <a:rPr lang="en-US" sz="2000" dirty="0"/>
              <a:t>meet state </a:t>
            </a:r>
            <a:r>
              <a:rPr lang="en-US" sz="2000" dirty="0" smtClean="0"/>
              <a:t>requirements and the federal food code.</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21246658">
            <a:off x="205604" y="1774368"/>
            <a:ext cx="2889461" cy="373930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685800"/>
            <a:ext cx="7391400" cy="830997"/>
          </a:xfrm>
          <a:prstGeom prst="rect">
            <a:avLst/>
          </a:prstGeom>
          <a:noFill/>
        </p:spPr>
        <p:txBody>
          <a:bodyPr wrap="square" rtlCol="0">
            <a:spAutoFit/>
          </a:bodyPr>
          <a:lstStyle/>
          <a:p>
            <a:pPr algn="ctr"/>
            <a:r>
              <a:rPr lang="en-US" sz="2400" b="1" dirty="0" smtClean="0">
                <a:solidFill>
                  <a:schemeClr val="accent6">
                    <a:lumMod val="75000"/>
                  </a:schemeClr>
                </a:solidFill>
                <a:latin typeface="AdLib BT" panose="04040805040B02020603" pitchFamily="82" charset="0"/>
              </a:rPr>
              <a:t>Told through the eyes of the fictionalized residents and staff from Pioneer Village</a:t>
            </a:r>
            <a:endParaRPr lang="en-US" sz="2400" b="1" dirty="0">
              <a:solidFill>
                <a:schemeClr val="accent6">
                  <a:lumMod val="75000"/>
                </a:schemeClr>
              </a:solidFill>
              <a:latin typeface="AdLib BT" panose="04040805040B02020603" pitchFamily="82" charset="0"/>
            </a:endParaRPr>
          </a:p>
        </p:txBody>
      </p:sp>
      <p:pic>
        <p:nvPicPr>
          <p:cNvPr id="8" name="Picture 3" descr="C:\Egnyte\Shared\BSN Logo files &amp; business cards\Balanced Care Logo Tea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771242"/>
            <a:ext cx="2804541" cy="9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239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167053"/>
            <a:ext cx="8686800" cy="400110"/>
          </a:xfrm>
          <a:prstGeom prst="rect">
            <a:avLst/>
          </a:prstGeom>
          <a:solidFill>
            <a:schemeClr val="accent3"/>
          </a:solidFill>
          <a:ln w="57150">
            <a:solidFill>
              <a:schemeClr val="tx1"/>
            </a:solidFill>
          </a:ln>
        </p:spPr>
        <p:txBody>
          <a:bodyPr wrap="square" rtlCol="0">
            <a:spAutoFit/>
          </a:bodyPr>
          <a:lstStyle/>
          <a:p>
            <a:pPr algn="ctr"/>
            <a:r>
              <a:rPr lang="en-US" sz="2000" b="1" dirty="0" smtClean="0">
                <a:solidFill>
                  <a:schemeClr val="bg1"/>
                </a:solidFill>
              </a:rPr>
              <a:t>INTRODUCING a How-to-Guide of a Different Sort — IT’S FUN TO READ!</a:t>
            </a:r>
            <a:endParaRPr lang="en-US" sz="2000" b="1" dirty="0">
              <a:solidFill>
                <a:schemeClr val="bg1"/>
              </a:solidFill>
            </a:endParaRPr>
          </a:p>
        </p:txBody>
      </p:sp>
      <p:sp>
        <p:nvSpPr>
          <p:cNvPr id="5" name="TextBox 4"/>
          <p:cNvSpPr txBox="1"/>
          <p:nvPr/>
        </p:nvSpPr>
        <p:spPr>
          <a:xfrm>
            <a:off x="3279273" y="2057400"/>
            <a:ext cx="5809486" cy="4093428"/>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ü"/>
            </a:pPr>
            <a:r>
              <a:rPr lang="en-US" sz="2000" dirty="0" smtClean="0"/>
              <a:t>Why </a:t>
            </a:r>
            <a:r>
              <a:rPr lang="en-US" sz="2000" dirty="0"/>
              <a:t>informed consent is critical </a:t>
            </a:r>
            <a:r>
              <a:rPr lang="en-US" sz="2000" dirty="0" smtClean="0"/>
              <a:t>when someone </a:t>
            </a:r>
            <a:r>
              <a:rPr lang="en-US" sz="2000" dirty="0"/>
              <a:t>makes a risky decision related to </a:t>
            </a:r>
            <a:r>
              <a:rPr lang="en-US" sz="2000" dirty="0" smtClean="0"/>
              <a:t>meals.</a:t>
            </a:r>
          </a:p>
          <a:p>
            <a:endParaRPr lang="en-US" sz="2000" dirty="0"/>
          </a:p>
          <a:p>
            <a:pPr marL="285750" indent="-285750">
              <a:buFont typeface="Wingdings" panose="05000000000000000000" pitchFamily="2" charset="2"/>
              <a:buChar char="ü"/>
            </a:pPr>
            <a:r>
              <a:rPr lang="en-US" sz="2000" dirty="0" smtClean="0"/>
              <a:t>Boost </a:t>
            </a:r>
            <a:r>
              <a:rPr lang="en-US" sz="2000" dirty="0"/>
              <a:t>appetites and battle weight loss by making the change to real food </a:t>
            </a:r>
            <a:r>
              <a:rPr lang="en-US" sz="2000" dirty="0" smtClean="0"/>
              <a:t>first.</a:t>
            </a:r>
          </a:p>
          <a:p>
            <a:endParaRPr lang="en-US" sz="2000" dirty="0"/>
          </a:p>
          <a:p>
            <a:pPr marL="285750" indent="-285750">
              <a:buFont typeface="Wingdings" panose="05000000000000000000" pitchFamily="2" charset="2"/>
              <a:buChar char="ü"/>
            </a:pPr>
            <a:r>
              <a:rPr lang="en-US" sz="2000" dirty="0" smtClean="0"/>
              <a:t>Use </a:t>
            </a:r>
            <a:r>
              <a:rPr lang="en-US" sz="2000" dirty="0"/>
              <a:t>our </a:t>
            </a:r>
            <a:r>
              <a:rPr lang="en-US" sz="2000" dirty="0" smtClean="0"/>
              <a:t>Dining </a:t>
            </a:r>
            <a:r>
              <a:rPr lang="en-US" sz="2000" dirty="0"/>
              <a:t>A</a:t>
            </a:r>
            <a:r>
              <a:rPr lang="en-US" sz="2000" dirty="0" smtClean="0"/>
              <a:t>ssessments </a:t>
            </a:r>
            <a:r>
              <a:rPr lang="en-US" sz="2000" dirty="0"/>
              <a:t>and </a:t>
            </a:r>
            <a:r>
              <a:rPr lang="en-US" sz="2000" dirty="0" smtClean="0"/>
              <a:t>Surveys forms while </a:t>
            </a:r>
            <a:r>
              <a:rPr lang="en-US" sz="2000" dirty="0"/>
              <a:t>applying Quality Assurance </a:t>
            </a:r>
            <a:r>
              <a:rPr lang="en-US" sz="2000" dirty="0" smtClean="0"/>
              <a:t>and Performance </a:t>
            </a:r>
            <a:r>
              <a:rPr lang="en-US" sz="2000" dirty="0"/>
              <a:t>Improvement (QAPI) </a:t>
            </a:r>
            <a:r>
              <a:rPr lang="en-US" sz="2000" dirty="0" smtClean="0"/>
              <a:t>processes, to achieve true, individualized dining.</a:t>
            </a:r>
          </a:p>
          <a:p>
            <a:endParaRPr lang="en-US" sz="2000" dirty="0"/>
          </a:p>
          <a:p>
            <a:pPr marL="285750" indent="-285750">
              <a:buFont typeface="Wingdings" panose="05000000000000000000" pitchFamily="2" charset="2"/>
              <a:buChar char="ü"/>
            </a:pPr>
            <a:r>
              <a:rPr lang="en-US" sz="2000" dirty="0" smtClean="0"/>
              <a:t>Create </a:t>
            </a:r>
            <a:r>
              <a:rPr lang="en-US" sz="2000" dirty="0"/>
              <a:t>self-directed care plans, step-by-step, using the comprehensive forms in this </a:t>
            </a:r>
            <a:r>
              <a:rPr lang="en-US" sz="2000" dirty="0" smtClean="0"/>
              <a:t>guidebook.</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246658">
            <a:off x="205604" y="1774367"/>
            <a:ext cx="2889463" cy="373930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0" y="685800"/>
            <a:ext cx="7391400" cy="830997"/>
          </a:xfrm>
          <a:prstGeom prst="rect">
            <a:avLst/>
          </a:prstGeom>
          <a:noFill/>
        </p:spPr>
        <p:txBody>
          <a:bodyPr wrap="square" rtlCol="0">
            <a:spAutoFit/>
          </a:bodyPr>
          <a:lstStyle/>
          <a:p>
            <a:pPr algn="ctr"/>
            <a:r>
              <a:rPr lang="en-US" sz="2400" b="1" dirty="0" smtClean="0">
                <a:solidFill>
                  <a:schemeClr val="accent5">
                    <a:lumMod val="75000"/>
                  </a:schemeClr>
                </a:solidFill>
                <a:latin typeface="AdLib BT" panose="04040805040B02020603" pitchFamily="82" charset="0"/>
              </a:rPr>
              <a:t>Told through the eyes of the fictionalized residents and staff from Pioneer Village</a:t>
            </a:r>
            <a:endParaRPr lang="en-US" sz="2400" b="1" dirty="0">
              <a:solidFill>
                <a:schemeClr val="accent5">
                  <a:lumMod val="75000"/>
                </a:schemeClr>
              </a:solidFill>
              <a:latin typeface="AdLib BT" panose="04040805040B02020603" pitchFamily="82" charset="0"/>
            </a:endParaRPr>
          </a:p>
        </p:txBody>
      </p:sp>
      <p:pic>
        <p:nvPicPr>
          <p:cNvPr id="8" name="Picture 3" descr="C:\Egnyte\Shared\BSN Logo files &amp; business cards\Balanced Care Logo Tea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307" y="5864780"/>
            <a:ext cx="2804541" cy="9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1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572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ttp://www.fightbac.org/wp-content/uploads/2015/08/iStock_000017503469_Larg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71600"/>
            <a:ext cx="6553199" cy="3733800"/>
          </a:xfrm>
          <a:prstGeom prst="rect">
            <a:avLst/>
          </a:prstGeom>
          <a:noFill/>
          <a:ln w="57150">
            <a:solidFill>
              <a:schemeClr val="tx1"/>
            </a:solidFill>
          </a:ln>
        </p:spPr>
      </p:pic>
      <p:pic>
        <p:nvPicPr>
          <p:cNvPr id="6" name="Picture 3" descr="C:\Egnyte\Shared\BSN Logo files &amp; business cards\Balanced Care Logo Tea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94590"/>
            <a:ext cx="3238500" cy="1079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1219200" y="152401"/>
            <a:ext cx="6705600" cy="1143000"/>
          </a:xfrm>
          <a:prstGeom prst="rect">
            <a:avLst/>
          </a:prstGeom>
          <a:solidFill>
            <a:schemeClr val="accent6"/>
          </a:solidFill>
          <a:ln w="571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smtClean="0">
                <a:solidFill>
                  <a:schemeClr val="bg1"/>
                </a:solidFill>
              </a:rPr>
              <a:t>Safe Holiday Cooking</a:t>
            </a:r>
            <a:endParaRPr lang="en-US" sz="3300" b="1" dirty="0">
              <a:solidFill>
                <a:schemeClr val="bg1"/>
              </a:solidFill>
            </a:endParaRPr>
          </a:p>
        </p:txBody>
      </p:sp>
    </p:spTree>
    <p:extLst>
      <p:ext uri="{BB962C8B-B14F-4D97-AF65-F5344CB8AC3E}">
        <p14:creationId xmlns:p14="http://schemas.microsoft.com/office/powerpoint/2010/main" val="1092545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3149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67"/>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http://www.fightbac.org/wp-content/uploads/2015/08/iStock_000017503469_Large-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371600"/>
            <a:ext cx="6553199" cy="3733800"/>
          </a:xfrm>
          <a:prstGeom prst="rect">
            <a:avLst/>
          </a:prstGeom>
          <a:noFill/>
          <a:ln w="57150">
            <a:solidFill>
              <a:schemeClr val="tx1"/>
            </a:solidFill>
          </a:ln>
        </p:spPr>
      </p:pic>
      <p:pic>
        <p:nvPicPr>
          <p:cNvPr id="6" name="Picture 3" descr="C:\Egnyte\Shared\BSN Logo files &amp; business cards\Balanced Care Logo Teal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594590"/>
            <a:ext cx="3238500" cy="10795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204789" y="152401"/>
            <a:ext cx="8734421" cy="1143000"/>
          </a:xfrm>
          <a:prstGeom prst="rect">
            <a:avLst/>
          </a:prstGeom>
          <a:solidFill>
            <a:schemeClr val="accent6"/>
          </a:solidFill>
          <a:ln w="5715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smtClean="0">
                <a:solidFill>
                  <a:schemeClr val="bg1"/>
                </a:solidFill>
              </a:rPr>
              <a:t>The Inside Scoop To Safe Holiday Cooking</a:t>
            </a:r>
            <a:endParaRPr lang="en-US" sz="3300" b="1" dirty="0">
              <a:solidFill>
                <a:schemeClr val="bg1"/>
              </a:solidFill>
            </a:endParaRPr>
          </a:p>
        </p:txBody>
      </p:sp>
    </p:spTree>
    <p:extLst>
      <p:ext uri="{BB962C8B-B14F-4D97-AF65-F5344CB8AC3E}">
        <p14:creationId xmlns:p14="http://schemas.microsoft.com/office/powerpoint/2010/main" val="1018719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76"/>
            <a:ext cx="9144000" cy="706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204789" y="609600"/>
            <a:ext cx="8734421" cy="1143000"/>
          </a:xfrm>
          <a:solidFill>
            <a:schemeClr val="accent6"/>
          </a:solidFill>
          <a:ln w="57150">
            <a:solidFill>
              <a:schemeClr val="tx1"/>
            </a:solidFill>
          </a:ln>
        </p:spPr>
        <p:txBody>
          <a:bodyPr>
            <a:normAutofit/>
          </a:bodyPr>
          <a:lstStyle/>
          <a:p>
            <a:r>
              <a:rPr lang="en-US" sz="3300" b="1" dirty="0" smtClean="0">
                <a:solidFill>
                  <a:schemeClr val="bg1"/>
                </a:solidFill>
              </a:rPr>
              <a:t>The Inside Scoop To Safe Holiday Cooking</a:t>
            </a:r>
            <a:endParaRPr lang="en-US" sz="3300" b="1" dirty="0">
              <a:solidFill>
                <a:schemeClr val="bg1"/>
              </a:solidFill>
            </a:endParaRPr>
          </a:p>
        </p:txBody>
      </p:sp>
      <p:pic>
        <p:nvPicPr>
          <p:cNvPr id="5" name="Content Placeholder 4" descr="C:\Users\Vince\Downloads\Clean_.jpg"/>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38398" y="2214562"/>
            <a:ext cx="2286001" cy="1999044"/>
          </a:xfrm>
          <a:prstGeom prst="rect">
            <a:avLst/>
          </a:prstGeom>
          <a:noFill/>
          <a:ln>
            <a:noFill/>
          </a:ln>
        </p:spPr>
      </p:pic>
      <p:pic>
        <p:nvPicPr>
          <p:cNvPr id="6" name="Picture 5" descr="C:\Users\Vince\Downloads\Separate_.jpg"/>
          <p:cNvPicPr/>
          <p:nvPr/>
        </p:nvPicPr>
        <p:blipFill>
          <a:blip r:embed="rId5">
            <a:extLst>
              <a:ext uri="{28A0092B-C50C-407E-A947-70E740481C1C}">
                <a14:useLocalDpi xmlns:a14="http://schemas.microsoft.com/office/drawing/2010/main" val="0"/>
              </a:ext>
            </a:extLst>
          </a:blip>
          <a:srcRect/>
          <a:stretch>
            <a:fillRect/>
          </a:stretch>
        </p:blipFill>
        <p:spPr bwMode="auto">
          <a:xfrm>
            <a:off x="381000" y="4213606"/>
            <a:ext cx="2209801" cy="1882394"/>
          </a:xfrm>
          <a:prstGeom prst="rect">
            <a:avLst/>
          </a:prstGeom>
          <a:noFill/>
          <a:ln w="57150">
            <a:solidFill>
              <a:schemeClr val="tx1"/>
            </a:solidFill>
          </a:ln>
        </p:spPr>
      </p:pic>
      <p:pic>
        <p:nvPicPr>
          <p:cNvPr id="7" name="Picture 6" descr="C:\Users\Vince\Downloads\Cook_.jpg"/>
          <p:cNvPicPr/>
          <p:nvPr/>
        </p:nvPicPr>
        <p:blipFill>
          <a:blip r:embed="rId6">
            <a:extLst>
              <a:ext uri="{28A0092B-C50C-407E-A947-70E740481C1C}">
                <a14:useLocalDpi xmlns:a14="http://schemas.microsoft.com/office/drawing/2010/main" val="0"/>
              </a:ext>
            </a:extLst>
          </a:blip>
          <a:srcRect/>
          <a:stretch>
            <a:fillRect/>
          </a:stretch>
        </p:blipFill>
        <p:spPr bwMode="auto">
          <a:xfrm>
            <a:off x="4619623" y="4194998"/>
            <a:ext cx="2162173" cy="1901002"/>
          </a:xfrm>
          <a:prstGeom prst="rect">
            <a:avLst/>
          </a:prstGeom>
          <a:noFill/>
          <a:ln w="57150">
            <a:solidFill>
              <a:schemeClr val="tx1"/>
            </a:solidFill>
          </a:ln>
        </p:spPr>
      </p:pic>
      <p:pic>
        <p:nvPicPr>
          <p:cNvPr id="8" name="Picture 7" descr="C:\Users\Vince\Downloads\Chill_.jpg"/>
          <p:cNvPicPr/>
          <p:nvPr/>
        </p:nvPicPr>
        <p:blipFill>
          <a:blip r:embed="rId7">
            <a:extLst>
              <a:ext uri="{28A0092B-C50C-407E-A947-70E740481C1C}">
                <a14:useLocalDpi xmlns:a14="http://schemas.microsoft.com/office/drawing/2010/main" val="0"/>
              </a:ext>
            </a:extLst>
          </a:blip>
          <a:srcRect/>
          <a:stretch>
            <a:fillRect/>
          </a:stretch>
        </p:blipFill>
        <p:spPr bwMode="auto">
          <a:xfrm>
            <a:off x="6629399" y="2221484"/>
            <a:ext cx="2333622" cy="1992121"/>
          </a:xfrm>
          <a:prstGeom prst="rect">
            <a:avLst/>
          </a:prstGeom>
          <a:noFill/>
          <a:ln>
            <a:noFill/>
          </a:ln>
        </p:spPr>
      </p:pic>
    </p:spTree>
    <p:extLst>
      <p:ext uri="{BB962C8B-B14F-4D97-AF65-F5344CB8AC3E}">
        <p14:creationId xmlns:p14="http://schemas.microsoft.com/office/powerpoint/2010/main" val="1146630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Egnyte\Shared\BSN Logo files &amp; business cards\Balanced Care Logo Teal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71500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Vince\Downloads\Clean_.jpg"/>
          <p:cNvPicPr/>
          <p:nvPr/>
        </p:nvPicPr>
        <p:blipFill>
          <a:blip r:embed="rId5">
            <a:extLst>
              <a:ext uri="{28A0092B-C50C-407E-A947-70E740481C1C}">
                <a14:useLocalDpi xmlns:a14="http://schemas.microsoft.com/office/drawing/2010/main" val="0"/>
              </a:ext>
            </a:extLst>
          </a:blip>
          <a:srcRect/>
          <a:stretch>
            <a:fillRect/>
          </a:stretch>
        </p:blipFill>
        <p:spPr bwMode="auto">
          <a:xfrm>
            <a:off x="2105000" y="1617134"/>
            <a:ext cx="4937760" cy="3623733"/>
          </a:xfrm>
          <a:prstGeom prst="rect">
            <a:avLst/>
          </a:prstGeom>
          <a:noFill/>
          <a:ln>
            <a:noFill/>
          </a:ln>
        </p:spPr>
      </p:pic>
    </p:spTree>
    <p:extLst>
      <p:ext uri="{BB962C8B-B14F-4D97-AF65-F5344CB8AC3E}">
        <p14:creationId xmlns:p14="http://schemas.microsoft.com/office/powerpoint/2010/main" val="97549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9637" y="1457325"/>
            <a:ext cx="7315200" cy="707886"/>
          </a:xfrm>
          <a:prstGeom prst="rect">
            <a:avLst/>
          </a:prstGeom>
          <a:solidFill>
            <a:schemeClr val="accent5"/>
          </a:solidFill>
          <a:ln w="57150">
            <a:solidFill>
              <a:schemeClr val="tx1"/>
            </a:solidFill>
          </a:ln>
        </p:spPr>
        <p:txBody>
          <a:bodyPr wrap="square" rtlCol="0">
            <a:spAutoFit/>
          </a:bodyPr>
          <a:lstStyle/>
          <a:p>
            <a:pPr lvl="0"/>
            <a:r>
              <a:rPr lang="en-US" sz="2000" b="1" dirty="0">
                <a:solidFill>
                  <a:srgbClr val="FFFF00"/>
                </a:solidFill>
              </a:rPr>
              <a:t>CLEAN</a:t>
            </a:r>
            <a:r>
              <a:rPr lang="en-US" sz="2000" b="1" dirty="0">
                <a:solidFill>
                  <a:schemeClr val="bg1"/>
                </a:solidFill>
              </a:rPr>
              <a:t>:</a:t>
            </a:r>
            <a:r>
              <a:rPr lang="en-US" sz="2000" dirty="0">
                <a:solidFill>
                  <a:schemeClr val="bg1"/>
                </a:solidFill>
              </a:rPr>
              <a:t> Bacteria can spread throughout the kitchen and get on hands, cutting boards, knives and </a:t>
            </a:r>
            <a:r>
              <a:rPr lang="en-US" sz="2000" dirty="0" smtClean="0">
                <a:solidFill>
                  <a:schemeClr val="bg1"/>
                </a:solidFill>
              </a:rPr>
              <a:t>countertops and even in foods. </a:t>
            </a:r>
            <a:endParaRPr lang="en-US" sz="2000" dirty="0">
              <a:solidFill>
                <a:schemeClr val="bg1"/>
              </a:solidFill>
            </a:endParaRPr>
          </a:p>
        </p:txBody>
      </p:sp>
      <p:sp>
        <p:nvSpPr>
          <p:cNvPr id="5" name="TextBox 4"/>
          <p:cNvSpPr txBox="1"/>
          <p:nvPr/>
        </p:nvSpPr>
        <p:spPr>
          <a:xfrm>
            <a:off x="909637" y="2286000"/>
            <a:ext cx="7315200" cy="3477875"/>
          </a:xfrm>
          <a:prstGeom prst="rect">
            <a:avLst/>
          </a:prstGeom>
          <a:solidFill>
            <a:schemeClr val="accent5">
              <a:lumMod val="40000"/>
              <a:lumOff val="60000"/>
            </a:schemeClr>
          </a:solidFill>
        </p:spPr>
        <p:txBody>
          <a:bodyPr wrap="square" rtlCol="0">
            <a:spAutoFit/>
          </a:bodyPr>
          <a:lstStyle/>
          <a:p>
            <a:endParaRPr lang="en-US" sz="2000" dirty="0" smtClean="0"/>
          </a:p>
          <a:p>
            <a:pPr marL="285750" indent="-285750">
              <a:buFont typeface="Wingdings" panose="05000000000000000000" pitchFamily="2" charset="2"/>
              <a:buChar char="ü"/>
            </a:pPr>
            <a:r>
              <a:rPr lang="en-US" sz="2000" dirty="0"/>
              <a:t>When handling raw turkey and eggs, </a:t>
            </a:r>
            <a:r>
              <a:rPr lang="en-US" sz="2000" dirty="0" smtClean="0"/>
              <a:t>wash your hands before and after. </a:t>
            </a:r>
            <a:endParaRPr lang="en-US" sz="2000" dirty="0"/>
          </a:p>
          <a:p>
            <a:pPr marL="285750" lvl="0" indent="-285750">
              <a:buFont typeface="Wingdings" panose="05000000000000000000" pitchFamily="2" charset="2"/>
              <a:buChar char="ü"/>
            </a:pPr>
            <a:r>
              <a:rPr lang="en-US" sz="2000" dirty="0"/>
              <a:t>Wash your cutting boards, dishes, </a:t>
            </a:r>
            <a:r>
              <a:rPr lang="en-US" sz="2000" dirty="0" smtClean="0"/>
              <a:t>utensils, counter and table tops </a:t>
            </a:r>
            <a:r>
              <a:rPr lang="en-US" sz="2000" dirty="0"/>
              <a:t>with hot soapy water </a:t>
            </a:r>
            <a:r>
              <a:rPr lang="en-US" sz="2000" dirty="0" smtClean="0"/>
              <a:t>or in </a:t>
            </a:r>
            <a:r>
              <a:rPr lang="en-US" sz="2000" dirty="0" err="1" smtClean="0"/>
              <a:t>dishmachine</a:t>
            </a:r>
            <a:r>
              <a:rPr lang="en-US" sz="2000" dirty="0" smtClean="0"/>
              <a:t> after </a:t>
            </a:r>
            <a:r>
              <a:rPr lang="en-US" sz="2000" dirty="0"/>
              <a:t>preparing each food item and before you go on to the next </a:t>
            </a:r>
            <a:r>
              <a:rPr lang="en-US" sz="2000" dirty="0" smtClean="0"/>
              <a:t>recipe. </a:t>
            </a:r>
          </a:p>
          <a:p>
            <a:pPr marL="285750" lvl="0" indent="-285750">
              <a:buFont typeface="Wingdings" panose="05000000000000000000" pitchFamily="2" charset="2"/>
              <a:buChar char="ü"/>
            </a:pPr>
            <a:r>
              <a:rPr lang="en-US" sz="2000" dirty="0"/>
              <a:t>S</a:t>
            </a:r>
            <a:r>
              <a:rPr lang="en-US" sz="2000" dirty="0" smtClean="0"/>
              <a:t>anitize </a:t>
            </a:r>
            <a:r>
              <a:rPr lang="en-US" sz="2000" dirty="0"/>
              <a:t>the counters and the cutting </a:t>
            </a:r>
            <a:r>
              <a:rPr lang="en-US" sz="2000" dirty="0" smtClean="0"/>
              <a:t>boards </a:t>
            </a:r>
            <a:r>
              <a:rPr lang="en-US" sz="2000" dirty="0"/>
              <a:t>with 1 tablespoon unscented bleach to 1 gallon of water. </a:t>
            </a:r>
          </a:p>
          <a:p>
            <a:pPr marL="285750" indent="-285750">
              <a:buFont typeface="Wingdings" panose="05000000000000000000" pitchFamily="2" charset="2"/>
              <a:buChar char="ü"/>
            </a:pPr>
            <a:r>
              <a:rPr lang="en-US" sz="2000" dirty="0" smtClean="0"/>
              <a:t>Rub </a:t>
            </a:r>
            <a:r>
              <a:rPr lang="en-US" sz="2000" dirty="0"/>
              <a:t>firm-skin fruits and vegetables under running tap </a:t>
            </a:r>
            <a:r>
              <a:rPr lang="en-US" sz="2000" dirty="0" smtClean="0"/>
              <a:t>water </a:t>
            </a:r>
            <a:r>
              <a:rPr lang="en-US" sz="2000" dirty="0"/>
              <a:t>with a clean vegetable </a:t>
            </a:r>
            <a:r>
              <a:rPr lang="en-US" sz="2000" dirty="0" smtClean="0"/>
              <a:t>brush. Do this even though the skins and rinds are not intended for consumption.</a:t>
            </a:r>
            <a:endParaRPr lang="en-US" sz="2000" dirty="0"/>
          </a:p>
        </p:txBody>
      </p:sp>
      <p:pic>
        <p:nvPicPr>
          <p:cNvPr id="6" name="Picture 5" descr="C:\Users\Vince\Downloads\Clean_.jpg"/>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3133"/>
            <a:ext cx="2457450" cy="1354667"/>
          </a:xfrm>
          <a:prstGeom prst="rect">
            <a:avLst/>
          </a:prstGeom>
          <a:noFill/>
          <a:ln>
            <a:noFill/>
          </a:ln>
        </p:spPr>
      </p:pic>
    </p:spTree>
    <p:extLst>
      <p:ext uri="{BB962C8B-B14F-4D97-AF65-F5344CB8AC3E}">
        <p14:creationId xmlns:p14="http://schemas.microsoft.com/office/powerpoint/2010/main" val="2184652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 y="-1693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042987" y="1524001"/>
            <a:ext cx="7315200" cy="400110"/>
          </a:xfrm>
          <a:prstGeom prst="rect">
            <a:avLst/>
          </a:prstGeom>
          <a:solidFill>
            <a:schemeClr val="accent5"/>
          </a:solidFill>
          <a:ln w="57150">
            <a:solidFill>
              <a:schemeClr val="tx1"/>
            </a:solidFill>
          </a:ln>
        </p:spPr>
        <p:txBody>
          <a:bodyPr wrap="square" rtlCol="0">
            <a:spAutoFit/>
          </a:bodyPr>
          <a:lstStyle/>
          <a:p>
            <a:pPr lvl="0"/>
            <a:r>
              <a:rPr lang="en-US" sz="2000" b="1" dirty="0" smtClean="0">
                <a:solidFill>
                  <a:srgbClr val="FFFF00"/>
                </a:solidFill>
              </a:rPr>
              <a:t>CLEAN</a:t>
            </a:r>
            <a:r>
              <a:rPr lang="en-US" sz="2000" b="1" dirty="0" smtClean="0">
                <a:solidFill>
                  <a:schemeClr val="bg1"/>
                </a:solidFill>
              </a:rPr>
              <a:t>: </a:t>
            </a:r>
            <a:r>
              <a:rPr lang="en-US" sz="2000" dirty="0">
                <a:solidFill>
                  <a:schemeClr val="bg1"/>
                </a:solidFill>
              </a:rPr>
              <a:t>D</a:t>
            </a:r>
            <a:r>
              <a:rPr lang="en-US" sz="2000" dirty="0" smtClean="0">
                <a:solidFill>
                  <a:schemeClr val="bg1"/>
                </a:solidFill>
              </a:rPr>
              <a:t>on’t forget the sponges and dishcloths</a:t>
            </a:r>
            <a:r>
              <a:rPr lang="en-US" sz="2000" b="1" dirty="0" smtClean="0">
                <a:solidFill>
                  <a:schemeClr val="bg1"/>
                </a:solidFill>
              </a:rPr>
              <a:t>.</a:t>
            </a:r>
            <a:r>
              <a:rPr lang="en-US" sz="2000" dirty="0" smtClean="0">
                <a:solidFill>
                  <a:schemeClr val="bg1"/>
                </a:solidFill>
              </a:rPr>
              <a:t> </a:t>
            </a:r>
            <a:endParaRPr lang="en-US" sz="2000" dirty="0">
              <a:solidFill>
                <a:schemeClr val="bg1"/>
              </a:solidFill>
            </a:endParaRPr>
          </a:p>
        </p:txBody>
      </p:sp>
      <p:sp>
        <p:nvSpPr>
          <p:cNvPr id="5" name="TextBox 4"/>
          <p:cNvSpPr txBox="1"/>
          <p:nvPr/>
        </p:nvSpPr>
        <p:spPr>
          <a:xfrm>
            <a:off x="1062037" y="2057400"/>
            <a:ext cx="7315200" cy="3170099"/>
          </a:xfrm>
          <a:prstGeom prst="rect">
            <a:avLst/>
          </a:prstGeom>
          <a:solidFill>
            <a:schemeClr val="accent5">
              <a:lumMod val="40000"/>
              <a:lumOff val="60000"/>
            </a:schemeClr>
          </a:solidFill>
        </p:spPr>
        <p:txBody>
          <a:bodyPr wrap="square" rtlCol="0">
            <a:spAutoFit/>
          </a:bodyPr>
          <a:lstStyle/>
          <a:p>
            <a:pPr marL="285750" indent="-285750">
              <a:buFont typeface="Wingdings" panose="05000000000000000000" pitchFamily="2" charset="2"/>
              <a:buChar char="ü"/>
            </a:pPr>
            <a:r>
              <a:rPr lang="en-US" sz="2000" dirty="0" smtClean="0"/>
              <a:t>Clean </a:t>
            </a:r>
            <a:r>
              <a:rPr lang="en-US" sz="2000" dirty="0"/>
              <a:t>sponges and dishcloths daily in dishwasher with a drying cycle, or microwave a </a:t>
            </a:r>
            <a:r>
              <a:rPr lang="en-US" sz="2000" dirty="0" smtClean="0"/>
              <a:t>damp sponge </a:t>
            </a:r>
            <a:r>
              <a:rPr lang="en-US" sz="2000" dirty="0"/>
              <a:t>for one </a:t>
            </a:r>
            <a:r>
              <a:rPr lang="en-US" sz="2000" dirty="0" smtClean="0"/>
              <a:t>minute.</a:t>
            </a:r>
            <a:endParaRPr lang="en-US" sz="2000" dirty="0"/>
          </a:p>
          <a:p>
            <a:pPr marL="285750" indent="-285750">
              <a:buFont typeface="Wingdings" panose="05000000000000000000" pitchFamily="2" charset="2"/>
              <a:buChar char="ü"/>
            </a:pPr>
            <a:r>
              <a:rPr lang="en-US" sz="2000" dirty="0" smtClean="0"/>
              <a:t>Replace </a:t>
            </a:r>
            <a:r>
              <a:rPr lang="en-US" sz="2000" dirty="0"/>
              <a:t>sponges and dish </a:t>
            </a:r>
            <a:r>
              <a:rPr lang="en-US" sz="2000" dirty="0" smtClean="0"/>
              <a:t>cloths </a:t>
            </a:r>
            <a:r>
              <a:rPr lang="en-US" sz="2000" dirty="0"/>
              <a:t>frequently.  Discard if </a:t>
            </a:r>
            <a:r>
              <a:rPr lang="en-US" sz="2000" dirty="0" smtClean="0"/>
              <a:t>the sponge </a:t>
            </a:r>
            <a:r>
              <a:rPr lang="en-US" sz="2000" dirty="0"/>
              <a:t>starts to smell.</a:t>
            </a:r>
          </a:p>
          <a:p>
            <a:pPr marL="285750" indent="-285750">
              <a:buFont typeface="Wingdings" panose="05000000000000000000" pitchFamily="2" charset="2"/>
              <a:buChar char="ü"/>
            </a:pPr>
            <a:r>
              <a:rPr lang="en-US" sz="2000" dirty="0" smtClean="0"/>
              <a:t>Store </a:t>
            </a:r>
            <a:r>
              <a:rPr lang="en-US" sz="2000" dirty="0"/>
              <a:t>sponges and cloths in a dry </a:t>
            </a:r>
            <a:r>
              <a:rPr lang="en-US" sz="2000" dirty="0" smtClean="0"/>
              <a:t>location.</a:t>
            </a:r>
            <a:endParaRPr lang="en-US" sz="2000" dirty="0"/>
          </a:p>
          <a:p>
            <a:pPr marL="285750" indent="-285750">
              <a:buFont typeface="Wingdings" panose="05000000000000000000" pitchFamily="2" charset="2"/>
              <a:buChar char="ü"/>
            </a:pPr>
            <a:r>
              <a:rPr lang="en-US" sz="2000" dirty="0" smtClean="0"/>
              <a:t>Don’t </a:t>
            </a:r>
            <a:r>
              <a:rPr lang="en-US" sz="2000" dirty="0"/>
              <a:t>use sponges on countertops. Consider using paper towels to clean up kitchen surfaces. </a:t>
            </a:r>
          </a:p>
          <a:p>
            <a:pPr marL="285750" indent="-285750">
              <a:buFont typeface="Wingdings" panose="05000000000000000000" pitchFamily="2" charset="2"/>
              <a:buChar char="ü"/>
            </a:pPr>
            <a:r>
              <a:rPr lang="en-US" sz="2000" dirty="0" smtClean="0"/>
              <a:t>Don’t </a:t>
            </a:r>
            <a:r>
              <a:rPr lang="en-US" sz="2000" dirty="0"/>
              <a:t>wipe up spills from the turkey, use a paper towel or disinfectant wipe </a:t>
            </a:r>
            <a:r>
              <a:rPr lang="en-US" sz="2000" dirty="0" smtClean="0"/>
              <a:t>instead.</a:t>
            </a:r>
          </a:p>
          <a:p>
            <a:pPr marL="285750" indent="-285750">
              <a:buFont typeface="Wingdings" panose="05000000000000000000" pitchFamily="2" charset="2"/>
              <a:buChar char="ü"/>
            </a:pPr>
            <a:endParaRPr lang="en-US" sz="2000" dirty="0"/>
          </a:p>
        </p:txBody>
      </p:sp>
      <p:pic>
        <p:nvPicPr>
          <p:cNvPr id="6" name="Picture 5" descr="C:\Users\Vince\Downloads\Clean_.jpg"/>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52401"/>
            <a:ext cx="2728912" cy="1371600"/>
          </a:xfrm>
          <a:prstGeom prst="rect">
            <a:avLst/>
          </a:prstGeom>
          <a:noFill/>
          <a:ln>
            <a:noFill/>
          </a:ln>
        </p:spPr>
      </p:pic>
    </p:spTree>
    <p:extLst>
      <p:ext uri="{BB962C8B-B14F-4D97-AF65-F5344CB8AC3E}">
        <p14:creationId xmlns:p14="http://schemas.microsoft.com/office/powerpoint/2010/main" val="287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71" y="589572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Users\Vince\Downloads\Separate_.jpg"/>
          <p:cNvPicPr/>
          <p:nvPr/>
        </p:nvPicPr>
        <p:blipFill>
          <a:blip r:embed="rId5">
            <a:extLst>
              <a:ext uri="{28A0092B-C50C-407E-A947-70E740481C1C}">
                <a14:useLocalDpi xmlns:a14="http://schemas.microsoft.com/office/drawing/2010/main" val="0"/>
              </a:ext>
            </a:extLst>
          </a:blip>
          <a:srcRect/>
          <a:stretch>
            <a:fillRect/>
          </a:stretch>
        </p:blipFill>
        <p:spPr bwMode="auto">
          <a:xfrm>
            <a:off x="2206941" y="1466025"/>
            <a:ext cx="4730115" cy="3925950"/>
          </a:xfrm>
          <a:prstGeom prst="rect">
            <a:avLst/>
          </a:prstGeom>
          <a:noFill/>
          <a:ln>
            <a:noFill/>
          </a:ln>
        </p:spPr>
      </p:pic>
      <p:pic>
        <p:nvPicPr>
          <p:cNvPr id="10"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689600"/>
            <a:ext cx="2804541" cy="9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837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3"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3373" y="2267010"/>
            <a:ext cx="8534400" cy="707886"/>
          </a:xfrm>
          <a:prstGeom prst="rect">
            <a:avLst/>
          </a:prstGeom>
          <a:solidFill>
            <a:schemeClr val="accent3"/>
          </a:solidFill>
          <a:ln w="57150">
            <a:solidFill>
              <a:schemeClr val="tx1"/>
            </a:solidFill>
          </a:ln>
        </p:spPr>
        <p:txBody>
          <a:bodyPr wrap="square" rtlCol="0">
            <a:spAutoFit/>
          </a:bodyPr>
          <a:lstStyle/>
          <a:p>
            <a:pPr lvl="0"/>
            <a:r>
              <a:rPr lang="en-US" sz="2000" b="1" dirty="0" smtClean="0">
                <a:solidFill>
                  <a:srgbClr val="FFFF00"/>
                </a:solidFill>
              </a:rPr>
              <a:t>SEPARATE</a:t>
            </a:r>
            <a:r>
              <a:rPr lang="en-US" sz="2000" b="1" dirty="0">
                <a:solidFill>
                  <a:srgbClr val="FFFF00"/>
                </a:solidFill>
              </a:rPr>
              <a:t>:</a:t>
            </a:r>
            <a:r>
              <a:rPr lang="en-US" sz="2000" dirty="0">
                <a:solidFill>
                  <a:srgbClr val="FFFF00"/>
                </a:solidFill>
              </a:rPr>
              <a:t> </a:t>
            </a:r>
            <a:r>
              <a:rPr lang="en-US" sz="2000" dirty="0">
                <a:solidFill>
                  <a:schemeClr val="bg1"/>
                </a:solidFill>
              </a:rPr>
              <a:t>Cross contamination is how bacteria </a:t>
            </a:r>
            <a:r>
              <a:rPr lang="en-US" sz="2000" dirty="0" smtClean="0">
                <a:solidFill>
                  <a:schemeClr val="bg1"/>
                </a:solidFill>
              </a:rPr>
              <a:t>spreads.</a:t>
            </a:r>
          </a:p>
          <a:p>
            <a:pPr lvl="0"/>
            <a:r>
              <a:rPr lang="en-US" sz="2000" dirty="0" smtClean="0">
                <a:solidFill>
                  <a:schemeClr val="bg1"/>
                </a:solidFill>
              </a:rPr>
              <a:t>From the grocery store to serving the dinner table…….</a:t>
            </a:r>
            <a:endParaRPr lang="en-US" sz="2000" dirty="0">
              <a:solidFill>
                <a:schemeClr val="bg1"/>
              </a:solidFill>
            </a:endParaRPr>
          </a:p>
        </p:txBody>
      </p:sp>
      <p:sp>
        <p:nvSpPr>
          <p:cNvPr id="5" name="TextBox 4"/>
          <p:cNvSpPr txBox="1"/>
          <p:nvPr/>
        </p:nvSpPr>
        <p:spPr>
          <a:xfrm>
            <a:off x="333373" y="3124200"/>
            <a:ext cx="8534400" cy="3477875"/>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ü"/>
            </a:pPr>
            <a:endParaRPr lang="en-US" sz="2000" dirty="0" smtClean="0"/>
          </a:p>
          <a:p>
            <a:pPr marL="285750" indent="-285750">
              <a:buFont typeface="Wingdings" panose="05000000000000000000" pitchFamily="2" charset="2"/>
              <a:buChar char="ü"/>
            </a:pPr>
            <a:r>
              <a:rPr lang="en-US" sz="2000" dirty="0" smtClean="0"/>
              <a:t>Separate </a:t>
            </a:r>
            <a:r>
              <a:rPr lang="en-US" sz="2000" dirty="0"/>
              <a:t>raw turkey and eggs from fresh fruits and vegetables in your grocery shopping cart, grocery bags and in your refrigerator</a:t>
            </a:r>
            <a:r>
              <a:rPr lang="en-US" sz="2000" dirty="0" smtClean="0"/>
              <a:t>.</a:t>
            </a:r>
          </a:p>
          <a:p>
            <a:pPr marL="285750" indent="-285750">
              <a:buFont typeface="Wingdings" panose="05000000000000000000" pitchFamily="2" charset="2"/>
              <a:buChar char="ü"/>
            </a:pPr>
            <a:r>
              <a:rPr lang="en-US" sz="2000" dirty="0"/>
              <a:t>Use one cutting board for fresh produce and a separate one for raw </a:t>
            </a:r>
            <a:r>
              <a:rPr lang="en-US" sz="2000" dirty="0" smtClean="0"/>
              <a:t>meat.</a:t>
            </a:r>
            <a:endParaRPr lang="en-US" sz="2000" dirty="0"/>
          </a:p>
          <a:p>
            <a:pPr marL="285750" lvl="0" indent="-285750">
              <a:buFont typeface="Wingdings" panose="05000000000000000000" pitchFamily="2" charset="2"/>
              <a:buChar char="ü"/>
            </a:pPr>
            <a:r>
              <a:rPr lang="en-US" sz="2000" dirty="0"/>
              <a:t>Never place cooked food on a plate that previously held </a:t>
            </a:r>
            <a:r>
              <a:rPr lang="en-US" sz="2000" dirty="0" smtClean="0"/>
              <a:t>raw turkey. </a:t>
            </a:r>
            <a:r>
              <a:rPr lang="en-US" sz="2000" dirty="0"/>
              <a:t>When handling raw turkey, keep it and its juices away from ready-to-eat foods. </a:t>
            </a:r>
            <a:r>
              <a:rPr lang="en-US" sz="2000" dirty="0" smtClean="0"/>
              <a:t>Don’t </a:t>
            </a:r>
            <a:r>
              <a:rPr lang="en-US" sz="2000" dirty="0"/>
              <a:t>let cooked casseroles and dinner rolls (ready-to-eat)come into contact with raw turkey and its juices. </a:t>
            </a:r>
            <a:endParaRPr lang="en-US" sz="2000" dirty="0" smtClean="0"/>
          </a:p>
          <a:p>
            <a:pPr marL="285750" lvl="0" indent="-285750">
              <a:buFont typeface="Wingdings" panose="05000000000000000000" pitchFamily="2" charset="2"/>
              <a:buChar char="ü"/>
            </a:pPr>
            <a:r>
              <a:rPr lang="en-US" sz="2000" dirty="0" smtClean="0"/>
              <a:t>Do not touch food contact surfaces such as plates, bowls and glasses when serving.</a:t>
            </a:r>
            <a:endParaRPr lang="en-US" sz="2000" dirty="0"/>
          </a:p>
          <a:p>
            <a:pPr marL="285750" indent="-285750">
              <a:buFont typeface="Wingdings" panose="05000000000000000000" pitchFamily="2" charset="2"/>
              <a:buChar char="ü"/>
            </a:pPr>
            <a:endParaRPr lang="en-US" sz="2000" dirty="0"/>
          </a:p>
        </p:txBody>
      </p:sp>
      <p:pic>
        <p:nvPicPr>
          <p:cNvPr id="6" name="Picture 5" descr="C:\Users\Vince\Downloads\Separate_.jpg"/>
          <p:cNvPicPr/>
          <p:nvPr/>
        </p:nvPicPr>
        <p:blipFill>
          <a:blip r:embed="rId4">
            <a:extLst>
              <a:ext uri="{28A0092B-C50C-407E-A947-70E740481C1C}">
                <a14:useLocalDpi xmlns:a14="http://schemas.microsoft.com/office/drawing/2010/main" val="0"/>
              </a:ext>
            </a:extLst>
          </a:blip>
          <a:srcRect/>
          <a:stretch>
            <a:fillRect/>
          </a:stretch>
        </p:blipFill>
        <p:spPr bwMode="auto">
          <a:xfrm>
            <a:off x="7005637" y="304800"/>
            <a:ext cx="1862136" cy="1962210"/>
          </a:xfrm>
          <a:prstGeom prst="rect">
            <a:avLst/>
          </a:prstGeom>
          <a:noFill/>
          <a:ln>
            <a:noFill/>
          </a:ln>
        </p:spPr>
      </p:pic>
    </p:spTree>
    <p:extLst>
      <p:ext uri="{BB962C8B-B14F-4D97-AF65-F5344CB8AC3E}">
        <p14:creationId xmlns:p14="http://schemas.microsoft.com/office/powerpoint/2010/main" val="37497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071" y="5895720"/>
            <a:ext cx="2804541" cy="9348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C:\Users\Vince\Downloads\Cook_.jpg"/>
          <p:cNvPicPr/>
          <p:nvPr/>
        </p:nvPicPr>
        <p:blipFill>
          <a:blip r:embed="rId5">
            <a:extLst>
              <a:ext uri="{28A0092B-C50C-407E-A947-70E740481C1C}">
                <a14:useLocalDpi xmlns:a14="http://schemas.microsoft.com/office/drawing/2010/main" val="0"/>
              </a:ext>
            </a:extLst>
          </a:blip>
          <a:srcRect/>
          <a:stretch>
            <a:fillRect/>
          </a:stretch>
        </p:blipFill>
        <p:spPr bwMode="auto">
          <a:xfrm>
            <a:off x="2435542" y="1485900"/>
            <a:ext cx="4498658" cy="3886200"/>
          </a:xfrm>
          <a:prstGeom prst="rect">
            <a:avLst/>
          </a:prstGeom>
          <a:noFill/>
          <a:ln>
            <a:noFill/>
          </a:ln>
        </p:spPr>
      </p:pic>
      <p:pic>
        <p:nvPicPr>
          <p:cNvPr id="5" name="Picture 3" descr="C:\Egnyte\Shared\BSN Logo files &amp; business cards\Balanced Care Logo Teal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67" y="5650166"/>
            <a:ext cx="2804541" cy="93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09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2128</Words>
  <Application>Microsoft Office PowerPoint</Application>
  <PresentationFormat>On-screen Show (4:3)</PresentationFormat>
  <Paragraphs>164</Paragraphs>
  <Slides>18</Slides>
  <Notes>16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1_Office Theme</vt:lpstr>
      <vt:lpstr>PowerPoint Presentation</vt:lpstr>
      <vt:lpstr>PowerPoint Presentation</vt:lpstr>
      <vt:lpstr>The Inside Scoop To Safe Holiday Cooking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a copy of this presentation, go to the Balanced Senior Nutrition website at  www. seniornutrition.net/resources</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dc:creator>
  <cp:lastModifiedBy>Vince</cp:lastModifiedBy>
  <cp:revision>48</cp:revision>
  <dcterms:created xsi:type="dcterms:W3CDTF">2015-11-06T14:34:56Z</dcterms:created>
  <dcterms:modified xsi:type="dcterms:W3CDTF">2015-11-10T17:44:10Z</dcterms:modified>
</cp:coreProperties>
</file>