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8" r:id="rId2"/>
    <p:sldId id="274" r:id="rId3"/>
    <p:sldId id="275" r:id="rId4"/>
    <p:sldId id="268" r:id="rId5"/>
    <p:sldId id="279" r:id="rId6"/>
    <p:sldId id="280" r:id="rId7"/>
    <p:sldId id="281" r:id="rId8"/>
    <p:sldId id="276" r:id="rId9"/>
    <p:sldId id="256" r:id="rId10"/>
    <p:sldId id="257" r:id="rId11"/>
    <p:sldId id="261" r:id="rId12"/>
    <p:sldId id="259" r:id="rId13"/>
    <p:sldId id="263" r:id="rId14"/>
    <p:sldId id="277" r:id="rId15"/>
    <p:sldId id="258" r:id="rId16"/>
    <p:sldId id="260" r:id="rId17"/>
    <p:sldId id="262" r:id="rId18"/>
    <p:sldId id="264"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4343"/>
    <a:srgbClr val="589CEB"/>
    <a:srgbClr val="D8621D"/>
    <a:srgbClr val="71AA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0DE156-A9E9-497A-83A7-25407792CABB}" type="datetimeFigureOut">
              <a:rPr lang="en-US" smtClean="0"/>
              <a:t>6/18/2013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8B48E8-F571-45D8-A176-D40444ABEB71}" type="slidenum">
              <a:rPr lang="en-US" smtClean="0"/>
              <a:t>‹#›</a:t>
            </a:fld>
            <a:endParaRPr lang="en-US"/>
          </a:p>
        </p:txBody>
      </p:sp>
    </p:spTree>
    <p:extLst>
      <p:ext uri="{BB962C8B-B14F-4D97-AF65-F5344CB8AC3E}">
        <p14:creationId xmlns:p14="http://schemas.microsoft.com/office/powerpoint/2010/main" val="616630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41D69-8DD8-F74D-A965-467C9E7DA60E}" type="slidenum">
              <a:rPr lang="en-US" smtClean="0"/>
              <a:t>3</a:t>
            </a:fld>
            <a:endParaRPr lang="en-US"/>
          </a:p>
        </p:txBody>
      </p:sp>
    </p:spTree>
    <p:extLst>
      <p:ext uri="{BB962C8B-B14F-4D97-AF65-F5344CB8AC3E}">
        <p14:creationId xmlns:p14="http://schemas.microsoft.com/office/powerpoint/2010/main" val="2147682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41D69-8DD8-F74D-A965-467C9E7DA60E}" type="slidenum">
              <a:rPr lang="en-US" smtClean="0"/>
              <a:t>8</a:t>
            </a:fld>
            <a:endParaRPr lang="en-US"/>
          </a:p>
        </p:txBody>
      </p:sp>
    </p:spTree>
    <p:extLst>
      <p:ext uri="{BB962C8B-B14F-4D97-AF65-F5344CB8AC3E}">
        <p14:creationId xmlns:p14="http://schemas.microsoft.com/office/powerpoint/2010/main" val="2147682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8B48E8-F571-45D8-A176-D40444ABEB71}" type="slidenum">
              <a:rPr lang="en-US" smtClean="0"/>
              <a:t>9</a:t>
            </a:fld>
            <a:endParaRPr lang="en-US"/>
          </a:p>
        </p:txBody>
      </p:sp>
    </p:spTree>
    <p:extLst>
      <p:ext uri="{BB962C8B-B14F-4D97-AF65-F5344CB8AC3E}">
        <p14:creationId xmlns:p14="http://schemas.microsoft.com/office/powerpoint/2010/main" val="1602934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8B48E8-F571-45D8-A176-D40444ABEB71}" type="slidenum">
              <a:rPr lang="en-US" smtClean="0"/>
              <a:t>10</a:t>
            </a:fld>
            <a:endParaRPr lang="en-US"/>
          </a:p>
        </p:txBody>
      </p:sp>
    </p:spTree>
    <p:extLst>
      <p:ext uri="{BB962C8B-B14F-4D97-AF65-F5344CB8AC3E}">
        <p14:creationId xmlns:p14="http://schemas.microsoft.com/office/powerpoint/2010/main" val="2561546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41D69-8DD8-F74D-A965-467C9E7DA60E}" type="slidenum">
              <a:rPr lang="en-US" smtClean="0"/>
              <a:t>14</a:t>
            </a:fld>
            <a:endParaRPr lang="en-US"/>
          </a:p>
        </p:txBody>
      </p:sp>
    </p:spTree>
    <p:extLst>
      <p:ext uri="{BB962C8B-B14F-4D97-AF65-F5344CB8AC3E}">
        <p14:creationId xmlns:p14="http://schemas.microsoft.com/office/powerpoint/2010/main" val="2147682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DD2369-C15B-49B0-A302-12B383575091}" type="datetimeFigureOut">
              <a:rPr lang="en-US" smtClean="0"/>
              <a:t>6/18/2013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2744215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DD2369-C15B-49B0-A302-12B383575091}" type="datetimeFigureOut">
              <a:rPr lang="en-US" smtClean="0"/>
              <a:t>6/18/2013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3975574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DD2369-C15B-49B0-A302-12B383575091}" type="datetimeFigureOut">
              <a:rPr lang="en-US" smtClean="0"/>
              <a:t>6/18/2013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3429751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No Backgroun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a:lvl1pPr>
          </a:lstStyle>
          <a:p>
            <a:fld id="{BB342D3F-0964-674F-886D-75E26F7BF682}" type="slidenum">
              <a:rPr lang="en-US"/>
              <a:pPr/>
              <a:t>‹#›</a:t>
            </a:fld>
            <a:endParaRPr lang="en-US"/>
          </a:p>
        </p:txBody>
      </p:sp>
    </p:spTree>
    <p:extLst>
      <p:ext uri="{BB962C8B-B14F-4D97-AF65-F5344CB8AC3E}">
        <p14:creationId xmlns:p14="http://schemas.microsoft.com/office/powerpoint/2010/main" val="174765221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DD2369-C15B-49B0-A302-12B383575091}" type="datetimeFigureOut">
              <a:rPr lang="en-US" smtClean="0"/>
              <a:t>6/18/2013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3922233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DD2369-C15B-49B0-A302-12B383575091}" type="datetimeFigureOut">
              <a:rPr lang="en-US" smtClean="0"/>
              <a:t>6/18/2013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2219967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DD2369-C15B-49B0-A302-12B383575091}" type="datetimeFigureOut">
              <a:rPr lang="en-US" smtClean="0"/>
              <a:t>6/18/2013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1761696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DD2369-C15B-49B0-A302-12B383575091}" type="datetimeFigureOut">
              <a:rPr lang="en-US" smtClean="0"/>
              <a:t>6/18/2013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518490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DD2369-C15B-49B0-A302-12B383575091}" type="datetimeFigureOut">
              <a:rPr lang="en-US" smtClean="0"/>
              <a:t>6/18/2013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2218442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DD2369-C15B-49B0-A302-12B383575091}" type="datetimeFigureOut">
              <a:rPr lang="en-US" smtClean="0"/>
              <a:t>6/18/2013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221612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DD2369-C15B-49B0-A302-12B383575091}" type="datetimeFigureOut">
              <a:rPr lang="en-US" smtClean="0"/>
              <a:t>6/18/2013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2840655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DD2369-C15B-49B0-A302-12B383575091}" type="datetimeFigureOut">
              <a:rPr lang="en-US" smtClean="0"/>
              <a:t>6/18/2013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1999091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D2369-C15B-49B0-A302-12B383575091}" type="datetimeFigureOut">
              <a:rPr lang="en-US" smtClean="0"/>
              <a:t>6/18/2013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BAD2D-A1A9-46C8-958E-76970C0ED3B0}" type="slidenum">
              <a:rPr lang="en-US" smtClean="0"/>
              <a:t>‹#›</a:t>
            </a:fld>
            <a:endParaRPr lang="en-US"/>
          </a:p>
        </p:txBody>
      </p:sp>
    </p:spTree>
    <p:extLst>
      <p:ext uri="{BB962C8B-B14F-4D97-AF65-F5344CB8AC3E}">
        <p14:creationId xmlns:p14="http://schemas.microsoft.com/office/powerpoint/2010/main" val="1938408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hubspot.com/free-trial?source=hseb-ebooks-mql-pag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066800"/>
            <a:ext cx="4082448" cy="4025944"/>
          </a:xfrm>
          <a:prstGeom prst="ellipse">
            <a:avLst/>
          </a:prstGeom>
          <a:ln w="63500">
            <a:solidFill>
              <a:srgbClr val="434343"/>
            </a:solidFill>
          </a:ln>
        </p:spPr>
      </p:pic>
      <p:pic>
        <p:nvPicPr>
          <p:cNvPr id="12" name="Picture 2" descr="C:\Users\mgeorgieva.HUBSPOT\Desktop\hubspot_logo_P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6019800"/>
            <a:ext cx="1491054" cy="56691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81000" y="1752600"/>
            <a:ext cx="4191000" cy="2862322"/>
          </a:xfrm>
          <a:prstGeom prst="rect">
            <a:avLst/>
          </a:prstGeom>
          <a:noFill/>
        </p:spPr>
        <p:txBody>
          <a:bodyPr wrap="square" rtlCol="0">
            <a:spAutoFit/>
          </a:bodyPr>
          <a:lstStyle/>
          <a:p>
            <a:r>
              <a:rPr lang="en-US" sz="4500" b="1" dirty="0" smtClean="0">
                <a:solidFill>
                  <a:srgbClr val="434343"/>
                </a:solidFill>
                <a:latin typeface="Franklin Gothic Book" pitchFamily="34" charset="0"/>
              </a:rPr>
              <a:t>A Marketer’s </a:t>
            </a:r>
          </a:p>
          <a:p>
            <a:r>
              <a:rPr lang="en-US" sz="4500" b="1" dirty="0" smtClean="0">
                <a:solidFill>
                  <a:srgbClr val="434343"/>
                </a:solidFill>
                <a:latin typeface="Franklin Gothic Book" pitchFamily="34" charset="0"/>
              </a:rPr>
              <a:t>Template </a:t>
            </a:r>
          </a:p>
          <a:p>
            <a:r>
              <a:rPr lang="en-US" sz="4500" b="1" dirty="0" smtClean="0">
                <a:solidFill>
                  <a:srgbClr val="434343"/>
                </a:solidFill>
                <a:latin typeface="Franklin Gothic Book" pitchFamily="34" charset="0"/>
              </a:rPr>
              <a:t>for Creating </a:t>
            </a:r>
          </a:p>
          <a:p>
            <a:r>
              <a:rPr lang="en-US" sz="4500" b="1" dirty="0" smtClean="0">
                <a:solidFill>
                  <a:srgbClr val="434343"/>
                </a:solidFill>
                <a:latin typeface="Franklin Gothic Book" pitchFamily="34" charset="0"/>
              </a:rPr>
              <a:t>Buyer Personas</a:t>
            </a:r>
            <a:endParaRPr lang="en-US" sz="4500" b="1" dirty="0">
              <a:solidFill>
                <a:srgbClr val="434343"/>
              </a:solidFill>
              <a:latin typeface="Franklin Gothic Book" pitchFamily="34" charset="0"/>
            </a:endParaRPr>
          </a:p>
        </p:txBody>
      </p:sp>
      <p:grpSp>
        <p:nvGrpSpPr>
          <p:cNvPr id="16" name="Group 15"/>
          <p:cNvGrpSpPr/>
          <p:nvPr/>
        </p:nvGrpSpPr>
        <p:grpSpPr>
          <a:xfrm>
            <a:off x="4343400" y="1088486"/>
            <a:ext cx="1861668" cy="1664719"/>
            <a:chOff x="-4699196" y="6163608"/>
            <a:chExt cx="1861668" cy="1664719"/>
          </a:xfrm>
        </p:grpSpPr>
        <p:sp>
          <p:nvSpPr>
            <p:cNvPr id="17" name="TextBox 16"/>
            <p:cNvSpPr txBox="1"/>
            <p:nvPr/>
          </p:nvSpPr>
          <p:spPr>
            <a:xfrm rot="940237">
              <a:off x="-4699196" y="6350999"/>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8" name="TextBox 17"/>
            <p:cNvSpPr txBox="1"/>
            <p:nvPr/>
          </p:nvSpPr>
          <p:spPr>
            <a:xfrm rot="944614">
              <a:off x="-4614407" y="6613860"/>
              <a:ext cx="1776879" cy="1015663"/>
            </a:xfrm>
            <a:prstGeom prst="rect">
              <a:avLst/>
            </a:prstGeom>
            <a:noFill/>
          </p:spPr>
          <p:txBody>
            <a:bodyPr wrap="square" rtlCol="0">
              <a:spAutoFit/>
            </a:bodyPr>
            <a:lstStyle/>
            <a:p>
              <a:r>
                <a:rPr lang="en-US" sz="2000" dirty="0" smtClean="0">
                  <a:latin typeface="Franklin Gothic Book" pitchFamily="34" charset="0"/>
                  <a:ea typeface="Tahoma" pitchFamily="34" charset="0"/>
                  <a:cs typeface="Lucida Grande" pitchFamily="2" charset="0"/>
                </a:rPr>
                <a:t>[name]</a:t>
              </a:r>
            </a:p>
            <a:p>
              <a:r>
                <a:rPr lang="en-US" sz="2000" dirty="0" smtClean="0">
                  <a:latin typeface="Franklin Gothic Book" pitchFamily="34" charset="0"/>
                  <a:ea typeface="Tahoma" pitchFamily="34" charset="0"/>
                  <a:cs typeface="Lucida Grande" pitchFamily="2" charset="0"/>
                </a:rPr>
                <a:t>[demographic]</a:t>
              </a:r>
            </a:p>
            <a:p>
              <a:r>
                <a:rPr lang="en-US" sz="2000" dirty="0" smtClean="0">
                  <a:latin typeface="Franklin Gothic Book" pitchFamily="34" charset="0"/>
                  <a:ea typeface="Tahoma" pitchFamily="34" charset="0"/>
                  <a:cs typeface="Lucida Grande" pitchFamily="2" charset="0"/>
                </a:rPr>
                <a:t>[goals]</a:t>
              </a:r>
              <a:endParaRPr lang="en-US" sz="2000" dirty="0">
                <a:latin typeface="Franklin Gothic Book" pitchFamily="34" charset="0"/>
                <a:ea typeface="Tahoma" pitchFamily="34" charset="0"/>
                <a:cs typeface="Lucida Grande" pitchFamily="2" charset="0"/>
              </a:endParaRPr>
            </a:p>
          </p:txBody>
        </p:sp>
        <p:sp>
          <p:nvSpPr>
            <p:cNvPr id="19" name="Oval 18"/>
            <p:cNvSpPr/>
            <p:nvPr/>
          </p:nvSpPr>
          <p:spPr>
            <a:xfrm>
              <a:off x="-4013396" y="6163608"/>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01484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4102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4572000" cy="4691063"/>
          </a:xfrm>
        </p:spPr>
        <p:txBody>
          <a:bodyPr>
            <a:normAutofit lnSpcReduction="10000"/>
          </a:bodyPr>
          <a:lstStyle/>
          <a:p>
            <a:r>
              <a:rPr lang="en-US" sz="1600" b="1" dirty="0" smtClean="0">
                <a:solidFill>
                  <a:srgbClr val="434343"/>
                </a:solidFill>
                <a:latin typeface="Verdana" pitchFamily="34" charset="0"/>
                <a:ea typeface="Verdana" pitchFamily="34" charset="0"/>
                <a:cs typeface="Verdana" pitchFamily="34" charset="0"/>
              </a:rPr>
              <a:t>BACKGROUND:</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Basic details about persona’s role</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Key information about the persona’s company</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Relevant background info, like education or hobbies</a:t>
            </a:r>
          </a:p>
          <a:p>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DEMOGRAPHICS: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Gender</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Age Range</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HH Income (Consider a spouse’s income, if relevant)</a:t>
            </a:r>
          </a:p>
          <a:p>
            <a:pPr marL="285750" indent="-285750">
              <a:buFont typeface="Arial" pitchFamily="34" charset="0"/>
              <a:buChar char="•"/>
            </a:pPr>
            <a:r>
              <a:rPr lang="en-US" sz="1600" dirty="0" err="1" smtClean="0">
                <a:solidFill>
                  <a:srgbClr val="434343"/>
                </a:solidFill>
                <a:latin typeface="Verdana" pitchFamily="34" charset="0"/>
                <a:ea typeface="Verdana" pitchFamily="34" charset="0"/>
                <a:cs typeface="Verdana" pitchFamily="34" charset="0"/>
              </a:rPr>
              <a:t>Urbanicity</a:t>
            </a:r>
            <a:r>
              <a:rPr lang="en-US" sz="1600" dirty="0" smtClean="0">
                <a:solidFill>
                  <a:srgbClr val="434343"/>
                </a:solidFill>
                <a:latin typeface="Verdana" pitchFamily="34" charset="0"/>
                <a:ea typeface="Verdana" pitchFamily="34" charset="0"/>
                <a:cs typeface="Verdana" pitchFamily="34" charset="0"/>
              </a:rPr>
              <a:t> (Is your persona urban, suburban, or rural?)</a:t>
            </a:r>
          </a:p>
          <a:p>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IDENTIFIERS:</a:t>
            </a:r>
            <a:endParaRPr lang="en-US" sz="1600" b="1" dirty="0">
              <a:solidFill>
                <a:srgbClr val="434343"/>
              </a:solidFill>
              <a:latin typeface="Verdana" pitchFamily="34" charset="0"/>
              <a:ea typeface="Verdana" pitchFamily="34" charset="0"/>
              <a:cs typeface="Verdana" pitchFamily="34" charset="0"/>
            </a:endParaRP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Buzz words</a:t>
            </a:r>
            <a:endParaRPr lang="en-US" sz="1600" dirty="0">
              <a:solidFill>
                <a:srgbClr val="434343"/>
              </a:solidFill>
              <a:latin typeface="Verdana" pitchFamily="34" charset="0"/>
              <a:ea typeface="Verdana" pitchFamily="34" charset="0"/>
              <a:cs typeface="Verdana" pitchFamily="34" charset="0"/>
            </a:endParaRP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Mannerisms</a:t>
            </a:r>
            <a:endParaRPr lang="en-US" sz="1600" dirty="0">
              <a:solidFill>
                <a:srgbClr val="434343"/>
              </a:solidFill>
              <a:latin typeface="Verdana" pitchFamily="34" charset="0"/>
              <a:ea typeface="Verdana" pitchFamily="34" charset="0"/>
              <a:cs typeface="Verdana" pitchFamily="34" charset="0"/>
            </a:endParaRPr>
          </a:p>
          <a:p>
            <a:endParaRPr lang="en-US" sz="1600" dirty="0" smtClean="0">
              <a:latin typeface="Verdana" pitchFamily="34" charset="0"/>
              <a:ea typeface="Verdana" pitchFamily="34" charset="0"/>
              <a:cs typeface="Verdana" pitchFamily="34" charset="0"/>
            </a:endParaRPr>
          </a:p>
        </p:txBody>
      </p:sp>
      <p:grpSp>
        <p:nvGrpSpPr>
          <p:cNvPr id="5" name="Group 4"/>
          <p:cNvGrpSpPr/>
          <p:nvPr/>
        </p:nvGrpSpPr>
        <p:grpSpPr>
          <a:xfrm rot="19069657">
            <a:off x="4558246" y="2372089"/>
            <a:ext cx="1845091" cy="1534005"/>
            <a:chOff x="-4699196" y="6294322"/>
            <a:chExt cx="1845091" cy="1534005"/>
          </a:xfrm>
        </p:grpSpPr>
        <p:sp>
          <p:nvSpPr>
            <p:cNvPr id="6" name="TextBox 5"/>
            <p:cNvSpPr txBox="1"/>
            <p:nvPr/>
          </p:nvSpPr>
          <p:spPr>
            <a:xfrm rot="940237">
              <a:off x="-4699196" y="6350999"/>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7" name="TextBox 6"/>
            <p:cNvSpPr txBox="1"/>
            <p:nvPr/>
          </p:nvSpPr>
          <p:spPr>
            <a:xfrm rot="944614">
              <a:off x="-4613324" y="6529089"/>
              <a:ext cx="1719173" cy="1169551"/>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You can find this information by administering online surveys of your target audience.</a:t>
              </a:r>
              <a:endParaRPr lang="en-US" sz="1400" dirty="0">
                <a:latin typeface="Franklin Gothic Book" pitchFamily="34" charset="0"/>
                <a:ea typeface="Tahoma" pitchFamily="34" charset="0"/>
                <a:cs typeface="Lucida Grande" pitchFamily="2" charset="0"/>
              </a:endParaRPr>
            </a:p>
          </p:txBody>
        </p:sp>
        <p:sp>
          <p:nvSpPr>
            <p:cNvPr id="9" name="Oval 8"/>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08703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4102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4419600"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GOALS: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Persona’s primary goal</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Persona’s secondary goal</a:t>
            </a:r>
          </a:p>
          <a:p>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CHALLENGES: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Primary challenge to persona’s success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Secondary challenge to persona’s success</a:t>
            </a:r>
          </a:p>
          <a:p>
            <a:pPr marL="285750" indent="-285750">
              <a:buFont typeface="Arial" pitchFamily="34" charset="0"/>
              <a:buChar char="•"/>
            </a:pPr>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HOW WE HELP:</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How you solve your persona’s challenges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How you help your persona achieve goals</a:t>
            </a:r>
            <a:endParaRPr lang="en-US" sz="1600" dirty="0">
              <a:solidFill>
                <a:srgbClr val="434343"/>
              </a:solidFill>
              <a:latin typeface="Verdana" pitchFamily="34" charset="0"/>
              <a:ea typeface="Verdana" pitchFamily="34" charset="0"/>
              <a:cs typeface="Verdana" pitchFamily="34" charset="0"/>
            </a:endParaRPr>
          </a:p>
          <a:p>
            <a:endParaRPr lang="en-US" sz="1600" dirty="0" smtClean="0">
              <a:solidFill>
                <a:srgbClr val="434343"/>
              </a:solidFill>
              <a:latin typeface="Verdana" pitchFamily="34" charset="0"/>
              <a:ea typeface="Verdana" pitchFamily="34" charset="0"/>
              <a:cs typeface="Verdana" pitchFamily="34" charset="0"/>
            </a:endParaRPr>
          </a:p>
        </p:txBody>
      </p:sp>
      <p:grpSp>
        <p:nvGrpSpPr>
          <p:cNvPr id="5" name="Group 4"/>
          <p:cNvGrpSpPr/>
          <p:nvPr/>
        </p:nvGrpSpPr>
        <p:grpSpPr>
          <a:xfrm rot="21088547">
            <a:off x="4249409" y="1704687"/>
            <a:ext cx="1845091" cy="1615605"/>
            <a:chOff x="-4570134" y="6690281"/>
            <a:chExt cx="1845091" cy="1615605"/>
          </a:xfrm>
        </p:grpSpPr>
        <p:sp>
          <p:nvSpPr>
            <p:cNvPr id="6" name="TextBox 5"/>
            <p:cNvSpPr txBox="1"/>
            <p:nvPr/>
          </p:nvSpPr>
          <p:spPr>
            <a:xfrm rot="940237">
              <a:off x="-4570134" y="6818748"/>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8" name="TextBox 7"/>
            <p:cNvSpPr txBox="1"/>
            <p:nvPr/>
          </p:nvSpPr>
          <p:spPr>
            <a:xfrm rot="944614">
              <a:off x="-4489024" y="6920891"/>
              <a:ext cx="1719173" cy="1384995"/>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Conduct interviews with your target audience to learn about their goals and challenges in more detail.</a:t>
              </a:r>
              <a:endParaRPr lang="en-US" sz="1400" dirty="0">
                <a:latin typeface="Franklin Gothic Book" pitchFamily="34" charset="0"/>
                <a:ea typeface="Tahoma" pitchFamily="34" charset="0"/>
                <a:cs typeface="Lucida Grande" pitchFamily="2" charset="0"/>
              </a:endParaRPr>
            </a:p>
          </p:txBody>
        </p:sp>
        <p:sp>
          <p:nvSpPr>
            <p:cNvPr id="9" name="Oval 8"/>
            <p:cNvSpPr/>
            <p:nvPr/>
          </p:nvSpPr>
          <p:spPr>
            <a:xfrm>
              <a:off x="-3496463" y="6690281"/>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02686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3340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3810000"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REAL QUOTES: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Include a few real quotes – taken during your interviews </a:t>
            </a:r>
            <a:r>
              <a:rPr lang="en-US" sz="1600" dirty="0">
                <a:solidFill>
                  <a:srgbClr val="434343"/>
                </a:solidFill>
                <a:latin typeface="Verdana" pitchFamily="34" charset="0"/>
                <a:ea typeface="Verdana" pitchFamily="34" charset="0"/>
                <a:cs typeface="Verdana" pitchFamily="34" charset="0"/>
              </a:rPr>
              <a:t>– </a:t>
            </a:r>
            <a:r>
              <a:rPr lang="en-US" sz="1600" dirty="0" smtClean="0">
                <a:solidFill>
                  <a:srgbClr val="434343"/>
                </a:solidFill>
                <a:latin typeface="Verdana" pitchFamily="34" charset="0"/>
                <a:ea typeface="Verdana" pitchFamily="34" charset="0"/>
                <a:cs typeface="Verdana" pitchFamily="34" charset="0"/>
              </a:rPr>
              <a:t>that represent your persona well. This will make it easier for employees to relate to and understand your persona.</a:t>
            </a:r>
          </a:p>
          <a:p>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COMMON OBJECTIONS: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Identify the most common objections your persona will raise during the sales process.</a:t>
            </a:r>
          </a:p>
          <a:p>
            <a:endParaRPr lang="en-US" sz="1600" dirty="0">
              <a:latin typeface="Verdana" pitchFamily="34" charset="0"/>
              <a:ea typeface="Verdana" pitchFamily="34" charset="0"/>
              <a:cs typeface="Verdana" pitchFamily="34" charset="0"/>
            </a:endParaRPr>
          </a:p>
        </p:txBody>
      </p:sp>
      <p:grpSp>
        <p:nvGrpSpPr>
          <p:cNvPr id="5" name="Group 4"/>
          <p:cNvGrpSpPr/>
          <p:nvPr/>
        </p:nvGrpSpPr>
        <p:grpSpPr>
          <a:xfrm rot="21334291">
            <a:off x="4455177" y="1926005"/>
            <a:ext cx="1845091" cy="1601738"/>
            <a:chOff x="-1357381" y="3917007"/>
            <a:chExt cx="1845091" cy="1601738"/>
          </a:xfrm>
        </p:grpSpPr>
        <p:sp>
          <p:nvSpPr>
            <p:cNvPr id="6" name="TextBox 5"/>
            <p:cNvSpPr txBox="1"/>
            <p:nvPr/>
          </p:nvSpPr>
          <p:spPr>
            <a:xfrm rot="265709">
              <a:off x="-1357381" y="4041417"/>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7" name="TextBox 6"/>
            <p:cNvSpPr txBox="1"/>
            <p:nvPr/>
          </p:nvSpPr>
          <p:spPr>
            <a:xfrm rot="270086">
              <a:off x="-1271510" y="4111785"/>
              <a:ext cx="1719173" cy="1384995"/>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Identifying common objections will help your sales team be better prepared during their conversations.</a:t>
              </a:r>
              <a:endParaRPr lang="en-US" sz="1400" dirty="0">
                <a:latin typeface="Franklin Gothic Book" pitchFamily="34" charset="0"/>
                <a:ea typeface="Tahoma" pitchFamily="34" charset="0"/>
                <a:cs typeface="Lucida Grande" pitchFamily="2" charset="0"/>
              </a:endParaRPr>
            </a:p>
          </p:txBody>
        </p:sp>
        <p:sp>
          <p:nvSpPr>
            <p:cNvPr id="9" name="Oval 8"/>
            <p:cNvSpPr/>
            <p:nvPr/>
          </p:nvSpPr>
          <p:spPr>
            <a:xfrm>
              <a:off x="-416665" y="3917007"/>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668805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257800" cy="1162050"/>
          </a:xfrm>
        </p:spPr>
        <p:txBody>
          <a:bodyPr anchor="ctr">
            <a:no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3276600"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MARKETING MESSAGING:</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How should you describe your solution to your persona?</a:t>
            </a:r>
          </a:p>
          <a:p>
            <a:pPr marL="285750" indent="-285750">
              <a:buFont typeface="Arial" pitchFamily="34" charset="0"/>
              <a:buChar char="•"/>
            </a:pPr>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ELEVATOR PITCH:</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Make </a:t>
            </a:r>
            <a:r>
              <a:rPr lang="en-US" sz="1600" dirty="0">
                <a:solidFill>
                  <a:srgbClr val="434343"/>
                </a:solidFill>
                <a:latin typeface="Verdana" pitchFamily="34" charset="0"/>
                <a:ea typeface="Verdana" pitchFamily="34" charset="0"/>
                <a:cs typeface="Verdana" pitchFamily="34" charset="0"/>
              </a:rPr>
              <a:t>describing your solution simple and </a:t>
            </a:r>
            <a:r>
              <a:rPr lang="en-US" sz="1600" dirty="0" smtClean="0">
                <a:solidFill>
                  <a:srgbClr val="434343"/>
                </a:solidFill>
                <a:latin typeface="Verdana" pitchFamily="34" charset="0"/>
                <a:ea typeface="Verdana" pitchFamily="34" charset="0"/>
                <a:cs typeface="Verdana" pitchFamily="34" charset="0"/>
              </a:rPr>
              <a:t>consistent across everyone in your company.</a:t>
            </a:r>
          </a:p>
        </p:txBody>
      </p:sp>
      <p:grpSp>
        <p:nvGrpSpPr>
          <p:cNvPr id="6" name="Group 5"/>
          <p:cNvGrpSpPr/>
          <p:nvPr/>
        </p:nvGrpSpPr>
        <p:grpSpPr>
          <a:xfrm>
            <a:off x="3962400" y="3124200"/>
            <a:ext cx="1845091" cy="1534005"/>
            <a:chOff x="-4699196" y="6294322"/>
            <a:chExt cx="1845091" cy="1534005"/>
          </a:xfrm>
        </p:grpSpPr>
        <p:sp>
          <p:nvSpPr>
            <p:cNvPr id="7" name="TextBox 6"/>
            <p:cNvSpPr txBox="1"/>
            <p:nvPr/>
          </p:nvSpPr>
          <p:spPr>
            <a:xfrm rot="940237">
              <a:off x="-4699196" y="6350999"/>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8" name="TextBox 7"/>
            <p:cNvSpPr txBox="1"/>
            <p:nvPr/>
          </p:nvSpPr>
          <p:spPr>
            <a:xfrm rot="944614">
              <a:off x="-4613324" y="6421368"/>
              <a:ext cx="1719173" cy="1384995"/>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Establishing your messaging prepares your entire organization to convey the same message.</a:t>
              </a:r>
              <a:endParaRPr lang="en-US" sz="1400" dirty="0">
                <a:latin typeface="Franklin Gothic Book" pitchFamily="34" charset="0"/>
                <a:ea typeface="Tahoma" pitchFamily="34" charset="0"/>
                <a:cs typeface="Lucida Grande" pitchFamily="2" charset="0"/>
              </a:endParaRPr>
            </a:p>
          </p:txBody>
        </p:sp>
        <p:sp>
          <p:nvSpPr>
            <p:cNvPr id="9" name="Oval 8"/>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Group 9"/>
          <p:cNvGrpSpPr/>
          <p:nvPr/>
        </p:nvGrpSpPr>
        <p:grpSpPr>
          <a:xfrm rot="19578132">
            <a:off x="7128532" y="4802564"/>
            <a:ext cx="1845091" cy="1534005"/>
            <a:chOff x="-4699196" y="6294322"/>
            <a:chExt cx="1845091" cy="1534005"/>
          </a:xfrm>
        </p:grpSpPr>
        <p:sp>
          <p:nvSpPr>
            <p:cNvPr id="11" name="TextBox 10"/>
            <p:cNvSpPr txBox="1"/>
            <p:nvPr/>
          </p:nvSpPr>
          <p:spPr>
            <a:xfrm rot="940237">
              <a:off x="-4699196" y="6350999"/>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2" name="TextBox 11"/>
            <p:cNvSpPr txBox="1"/>
            <p:nvPr/>
          </p:nvSpPr>
          <p:spPr>
            <a:xfrm rot="944614">
              <a:off x="-4613325" y="6421367"/>
              <a:ext cx="1719173" cy="1384995"/>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Including a real photo from Creative Commons or iStockphoto helps everyone envision the same person.</a:t>
              </a:r>
              <a:endParaRPr lang="en-US" sz="1400" dirty="0">
                <a:latin typeface="Franklin Gothic Book" pitchFamily="34" charset="0"/>
                <a:ea typeface="Tahoma" pitchFamily="34" charset="0"/>
                <a:cs typeface="Lucida Grande" pitchFamily="2" charset="0"/>
              </a:endParaRPr>
            </a:p>
          </p:txBody>
        </p:sp>
        <p:sp>
          <p:nvSpPr>
            <p:cNvPr id="13" name="Oval 12"/>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470552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
        <p:cNvGrpSpPr/>
        <p:nvPr/>
      </p:nvGrpSpPr>
      <p:grpSpPr>
        <a:xfrm>
          <a:off x="0" y="0"/>
          <a:ext cx="0" cy="0"/>
          <a:chOff x="0" y="0"/>
          <a:chExt cx="0" cy="0"/>
        </a:xfrm>
      </p:grpSpPr>
      <p:sp>
        <p:nvSpPr>
          <p:cNvPr id="7" name="Oval 6"/>
          <p:cNvSpPr>
            <a:spLocks noChangeAspect="1"/>
          </p:cNvSpPr>
          <p:nvPr/>
        </p:nvSpPr>
        <p:spPr bwMode="auto">
          <a:xfrm>
            <a:off x="3964898" y="2895600"/>
            <a:ext cx="4572000" cy="4572000"/>
          </a:xfrm>
          <a:prstGeom prst="ellipse">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400" dirty="0" smtClean="0">
              <a:solidFill>
                <a:srgbClr val="4C545B"/>
              </a:solidFill>
              <a:latin typeface="Franklin Gothic Book"/>
              <a:ea typeface="ＭＳ Ｐゴシック" pitchFamily="1" charset="-128"/>
            </a:endParaRPr>
          </a:p>
        </p:txBody>
      </p:sp>
      <p:sp>
        <p:nvSpPr>
          <p:cNvPr id="8" name="Title 1"/>
          <p:cNvSpPr txBox="1">
            <a:spLocks/>
          </p:cNvSpPr>
          <p:nvPr/>
        </p:nvSpPr>
        <p:spPr bwMode="auto">
          <a:xfrm>
            <a:off x="5737404" y="4741023"/>
            <a:ext cx="2584832" cy="7159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800" b="0" kern="1200">
                <a:solidFill>
                  <a:schemeClr val="bg1"/>
                </a:solidFill>
                <a:latin typeface="+mj-lt"/>
                <a:ea typeface="+mj-ea"/>
                <a:cs typeface="+mj-cs"/>
              </a:defRPr>
            </a:lvl1pPr>
            <a:lvl2pPr algn="l" rtl="0" eaLnBrk="1" fontAlgn="base" hangingPunct="1">
              <a:spcBef>
                <a:spcPct val="0"/>
              </a:spcBef>
              <a:spcAft>
                <a:spcPct val="0"/>
              </a:spcAft>
              <a:defRPr sz="2600">
                <a:solidFill>
                  <a:schemeClr val="bg1"/>
                </a:solidFill>
                <a:latin typeface="Arial" charset="0"/>
              </a:defRPr>
            </a:lvl2pPr>
            <a:lvl3pPr algn="l" rtl="0" eaLnBrk="1" fontAlgn="base" hangingPunct="1">
              <a:spcBef>
                <a:spcPct val="0"/>
              </a:spcBef>
              <a:spcAft>
                <a:spcPct val="0"/>
              </a:spcAft>
              <a:defRPr sz="2600">
                <a:solidFill>
                  <a:schemeClr val="bg1"/>
                </a:solidFill>
                <a:latin typeface="Arial" charset="0"/>
              </a:defRPr>
            </a:lvl3pPr>
            <a:lvl4pPr algn="l" rtl="0" eaLnBrk="1" fontAlgn="base" hangingPunct="1">
              <a:spcBef>
                <a:spcPct val="0"/>
              </a:spcBef>
              <a:spcAft>
                <a:spcPct val="0"/>
              </a:spcAft>
              <a:defRPr sz="2600">
                <a:solidFill>
                  <a:schemeClr val="bg1"/>
                </a:solidFill>
                <a:latin typeface="Arial" charset="0"/>
              </a:defRPr>
            </a:lvl4pPr>
            <a:lvl5pPr algn="l" rtl="0" eaLnBrk="1" fontAlgn="base" hangingPunct="1">
              <a:spcBef>
                <a:spcPct val="0"/>
              </a:spcBef>
              <a:spcAft>
                <a:spcPct val="0"/>
              </a:spcAft>
              <a:defRPr sz="2600">
                <a:solidFill>
                  <a:schemeClr val="bg1"/>
                </a:solidFill>
                <a:latin typeface="Arial" charset="0"/>
              </a:defRPr>
            </a:lvl5pPr>
            <a:lvl6pPr marL="457200" algn="ctr" rtl="0" eaLnBrk="1" fontAlgn="base" hangingPunct="1">
              <a:spcBef>
                <a:spcPct val="0"/>
              </a:spcBef>
              <a:spcAft>
                <a:spcPct val="0"/>
              </a:spcAft>
              <a:defRPr sz="2800">
                <a:solidFill>
                  <a:schemeClr val="bg1"/>
                </a:solidFill>
                <a:latin typeface="Arial" charset="0"/>
              </a:defRPr>
            </a:lvl6pPr>
            <a:lvl7pPr marL="914400" algn="ctr" rtl="0" eaLnBrk="1" fontAlgn="base" hangingPunct="1">
              <a:spcBef>
                <a:spcPct val="0"/>
              </a:spcBef>
              <a:spcAft>
                <a:spcPct val="0"/>
              </a:spcAft>
              <a:defRPr sz="2800">
                <a:solidFill>
                  <a:schemeClr val="bg1"/>
                </a:solidFill>
                <a:latin typeface="Arial" charset="0"/>
              </a:defRPr>
            </a:lvl7pPr>
            <a:lvl8pPr marL="1371600" algn="ctr" rtl="0" eaLnBrk="1" fontAlgn="base" hangingPunct="1">
              <a:spcBef>
                <a:spcPct val="0"/>
              </a:spcBef>
              <a:spcAft>
                <a:spcPct val="0"/>
              </a:spcAft>
              <a:defRPr sz="2800">
                <a:solidFill>
                  <a:schemeClr val="bg1"/>
                </a:solidFill>
                <a:latin typeface="Arial" charset="0"/>
              </a:defRPr>
            </a:lvl8pPr>
            <a:lvl9pPr marL="1828800" algn="ctr" rtl="0" eaLnBrk="1" fontAlgn="base" hangingPunct="1">
              <a:spcBef>
                <a:spcPct val="0"/>
              </a:spcBef>
              <a:spcAft>
                <a:spcPct val="0"/>
              </a:spcAft>
              <a:defRPr sz="2800">
                <a:solidFill>
                  <a:schemeClr val="bg1"/>
                </a:solidFill>
                <a:latin typeface="Arial" charset="0"/>
              </a:defRPr>
            </a:lvl9pPr>
          </a:lstStyle>
          <a:p>
            <a:pPr defTabSz="914400">
              <a:lnSpc>
                <a:spcPct val="80000"/>
              </a:lnSpc>
            </a:pPr>
            <a:r>
              <a:rPr lang="en-US" sz="3200" dirty="0" smtClean="0">
                <a:solidFill>
                  <a:srgbClr val="434343"/>
                </a:solidFill>
                <a:latin typeface="Franklin Gothic Book"/>
                <a:cs typeface="Franklin Gothic Book"/>
              </a:rPr>
              <a:t>An Example of a Complete Buyer Persona</a:t>
            </a:r>
            <a:endParaRPr lang="en-US" sz="3200" dirty="0">
              <a:solidFill>
                <a:srgbClr val="434343"/>
              </a:solidFill>
              <a:latin typeface="Franklin Gothic Book"/>
              <a:cs typeface="Franklin Gothic Book"/>
            </a:endParaRPr>
          </a:p>
        </p:txBody>
      </p:sp>
      <p:sp>
        <p:nvSpPr>
          <p:cNvPr id="5" name="TextBox 4"/>
          <p:cNvSpPr txBox="1"/>
          <p:nvPr/>
        </p:nvSpPr>
        <p:spPr>
          <a:xfrm>
            <a:off x="4172324" y="3701465"/>
            <a:ext cx="990600" cy="2646878"/>
          </a:xfrm>
          <a:prstGeom prst="rect">
            <a:avLst/>
          </a:prstGeom>
          <a:noFill/>
        </p:spPr>
        <p:txBody>
          <a:bodyPr wrap="square" rtlCol="0">
            <a:spAutoFit/>
          </a:bodyPr>
          <a:lstStyle/>
          <a:p>
            <a:pPr algn="ctr" defTabSz="914400"/>
            <a:r>
              <a:rPr lang="en-US" sz="16600" dirty="0" smtClean="0">
                <a:solidFill>
                  <a:srgbClr val="434343"/>
                </a:solidFill>
                <a:latin typeface="Franklin Gothic Book"/>
                <a:cs typeface="Franklin Gothic Book"/>
              </a:rPr>
              <a:t>3</a:t>
            </a:r>
            <a:endParaRPr lang="en-US" sz="16600" dirty="0">
              <a:solidFill>
                <a:srgbClr val="434343"/>
              </a:solidFill>
              <a:latin typeface="Franklin Gothic Book"/>
              <a:cs typeface="Franklin Gothic Book"/>
            </a:endParaRPr>
          </a:p>
        </p:txBody>
      </p:sp>
      <p:cxnSp>
        <p:nvCxnSpPr>
          <p:cNvPr id="3" name="Straight Connector 2"/>
          <p:cNvCxnSpPr/>
          <p:nvPr/>
        </p:nvCxnSpPr>
        <p:spPr>
          <a:xfrm>
            <a:off x="5590980" y="4065992"/>
            <a:ext cx="0" cy="2166470"/>
          </a:xfrm>
          <a:prstGeom prst="line">
            <a:avLst/>
          </a:prstGeom>
          <a:ln w="57150" cap="rnd" cmpd="sng">
            <a:solidFill>
              <a:srgbClr val="434343"/>
            </a:solidFill>
            <a:prstDash val="sysDot"/>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49740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47244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Sample Sally</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4724400" cy="4691063"/>
          </a:xfrm>
        </p:spPr>
        <p:txBody>
          <a:bodyPr>
            <a:normAutofit lnSpcReduction="10000"/>
          </a:bodyPr>
          <a:lstStyle/>
          <a:p>
            <a:r>
              <a:rPr lang="en-US" sz="1600" b="1" dirty="0" smtClean="0">
                <a:solidFill>
                  <a:srgbClr val="434343"/>
                </a:solidFill>
                <a:latin typeface="Verdana" pitchFamily="34" charset="0"/>
                <a:ea typeface="Verdana" pitchFamily="34" charset="0"/>
                <a:cs typeface="Verdana" pitchFamily="34" charset="0"/>
              </a:rPr>
              <a:t>BACKGROUND:</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Head of Human Resources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Worked at the same company for 10 years; worked her way up from HR Associate</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Married with 2 children (10 and 8)</a:t>
            </a:r>
          </a:p>
          <a:p>
            <a:pPr marL="285750" indent="-285750">
              <a:buFont typeface="Arial" pitchFamily="34" charset="0"/>
              <a:buChar char="•"/>
            </a:pPr>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DEMOGRAPHICS: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Skews female</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Age 30-45</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Dual HH Income: $140,000</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Suburban</a:t>
            </a:r>
          </a:p>
          <a:p>
            <a:pPr marL="285750" indent="-285750">
              <a:buFont typeface="Arial" pitchFamily="34" charset="0"/>
              <a:buChar char="•"/>
            </a:pPr>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IDENTIFIERS: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Calm demeanor</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Probably has an assistant screening calls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Asks to receive collateral mailed/printed</a:t>
            </a:r>
          </a:p>
          <a:p>
            <a:pPr marL="285750" indent="-285750">
              <a:buFont typeface="Arial" pitchFamily="34" charset="0"/>
              <a:buChar char="•"/>
            </a:pPr>
            <a:endParaRPr lang="en-US" sz="1600" dirty="0" smtClean="0">
              <a:latin typeface="Verdana" pitchFamily="34" charset="0"/>
              <a:ea typeface="Verdana" pitchFamily="34" charset="0"/>
              <a:cs typeface="Verdana" pitchFamily="34" charset="0"/>
            </a:endParaRPr>
          </a:p>
          <a:p>
            <a:endParaRPr lang="en-US" sz="1600" dirty="0" smtClean="0">
              <a:latin typeface="Verdana" pitchFamily="34" charset="0"/>
              <a:ea typeface="Verdana" pitchFamily="34" charset="0"/>
              <a:cs typeface="Verdana"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2049" y="1600200"/>
            <a:ext cx="4483983" cy="3581400"/>
          </a:xfrm>
          <a:prstGeom prst="rect">
            <a:avLst/>
          </a:prstGeom>
        </p:spPr>
      </p:pic>
    </p:spTree>
    <p:extLst>
      <p:ext uri="{BB962C8B-B14F-4D97-AF65-F5344CB8AC3E}">
        <p14:creationId xmlns:p14="http://schemas.microsoft.com/office/powerpoint/2010/main" val="41983741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47244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Sample Sally</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3886200"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GOALS: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Keep employees happy and turnover low</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Support legal and finance teams</a:t>
            </a:r>
          </a:p>
          <a:p>
            <a:pPr marL="285750" indent="-285750">
              <a:buFont typeface="Arial" pitchFamily="34" charset="0"/>
              <a:buChar char="•"/>
            </a:pPr>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CHALLENGES: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Getting everything done with a small staff</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Rolling out changes to the entire company</a:t>
            </a:r>
          </a:p>
          <a:p>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HOW WE HELP:</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Make it easy to manage all employee data in one place</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Integrate with legal and finance teams’ systems</a:t>
            </a:r>
            <a:endParaRPr lang="en-US" sz="1600" dirty="0">
              <a:solidFill>
                <a:srgbClr val="434343"/>
              </a:solidFill>
              <a:latin typeface="Verdana" pitchFamily="34" charset="0"/>
              <a:ea typeface="Verdana" pitchFamily="34" charset="0"/>
              <a:cs typeface="Verdana"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2049" y="1600200"/>
            <a:ext cx="4483983" cy="3581400"/>
          </a:xfrm>
          <a:prstGeom prst="rect">
            <a:avLst/>
          </a:prstGeom>
        </p:spPr>
      </p:pic>
    </p:spTree>
    <p:extLst>
      <p:ext uri="{BB962C8B-B14F-4D97-AF65-F5344CB8AC3E}">
        <p14:creationId xmlns:p14="http://schemas.microsoft.com/office/powerpoint/2010/main" val="37811709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47244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Sample Sally</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2049" y="1600200"/>
            <a:ext cx="4483983" cy="3581400"/>
          </a:xfrm>
          <a:prstGeom prst="rect">
            <a:avLst/>
          </a:prstGeom>
        </p:spPr>
      </p:pic>
      <p:sp>
        <p:nvSpPr>
          <p:cNvPr id="4" name="Text Placeholder 3"/>
          <p:cNvSpPr>
            <a:spLocks noGrp="1"/>
          </p:cNvSpPr>
          <p:nvPr>
            <p:ph type="body" sz="half" idx="2"/>
          </p:nvPr>
        </p:nvSpPr>
        <p:spPr>
          <a:xfrm>
            <a:off x="457199" y="1557337"/>
            <a:ext cx="4495801"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REAL QUOTES: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“It’s been difficult getting company-wide adoption of new technologies in the past.”</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 don’t have time to train new employees on a million different databases and platforms.”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“I’ve had to deal with so many painful integrations with other departments’ databases and software.”</a:t>
            </a:r>
          </a:p>
          <a:p>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COMMON OBJECTIONS: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I’m worried I’ll lose data transitioning to a new system.</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 don’t want to have to train the entire company on how to use a new system.</a:t>
            </a:r>
          </a:p>
          <a:p>
            <a:pPr marL="285750" indent="-285750">
              <a:buFont typeface="Arial" pitchFamily="34" charset="0"/>
              <a:buChar char="•"/>
            </a:pPr>
            <a:endParaRPr lang="en-US"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59823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47244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Sample Sally</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4214849"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MARKETING MESSAGING:</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Integrated HR Database Management</a:t>
            </a:r>
          </a:p>
          <a:p>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ELEVATOR PITCH:</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We give you an intuitive database that integrates with your existing software and platforms, and lifetime training to help new employees get up to speed quickly.</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2049" y="1600200"/>
            <a:ext cx="4483983" cy="3581400"/>
          </a:xfrm>
          <a:prstGeom prst="rect">
            <a:avLst/>
          </a:prstGeom>
        </p:spPr>
      </p:pic>
    </p:spTree>
    <p:extLst>
      <p:ext uri="{BB962C8B-B14F-4D97-AF65-F5344CB8AC3E}">
        <p14:creationId xmlns:p14="http://schemas.microsoft.com/office/powerpoint/2010/main" val="10380160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4648008"/>
            <a:ext cx="8487960" cy="1371792"/>
          </a:xfrm>
          <a:prstGeom prst="rect">
            <a:avLst/>
          </a:prstGeom>
        </p:spPr>
      </p:pic>
      <p:sp>
        <p:nvSpPr>
          <p:cNvPr id="11" name="TextBox 10"/>
          <p:cNvSpPr txBox="1"/>
          <p:nvPr/>
        </p:nvSpPr>
        <p:spPr>
          <a:xfrm>
            <a:off x="0" y="2362200"/>
            <a:ext cx="9144000" cy="1477328"/>
          </a:xfrm>
          <a:prstGeom prst="rect">
            <a:avLst/>
          </a:prstGeom>
          <a:noFill/>
        </p:spPr>
        <p:txBody>
          <a:bodyPr wrap="square" rtlCol="0">
            <a:spAutoFit/>
          </a:bodyPr>
          <a:lstStyle/>
          <a:p>
            <a:pPr algn="ctr"/>
            <a:r>
              <a:rPr lang="en-US" sz="2500" b="1" dirty="0" smtClean="0">
                <a:solidFill>
                  <a:srgbClr val="434343"/>
                </a:solidFill>
                <a:latin typeface="Franklin Gothic Book" pitchFamily="34" charset="0"/>
              </a:rPr>
              <a:t>Sign up for a Free 30-Day Trial </a:t>
            </a:r>
            <a:br>
              <a:rPr lang="en-US" sz="2500" b="1" dirty="0" smtClean="0">
                <a:solidFill>
                  <a:srgbClr val="434343"/>
                </a:solidFill>
                <a:latin typeface="Franklin Gothic Book" pitchFamily="34" charset="0"/>
              </a:rPr>
            </a:br>
            <a:r>
              <a:rPr lang="en-US" sz="2500" b="1" dirty="0" smtClean="0">
                <a:solidFill>
                  <a:srgbClr val="434343"/>
                </a:solidFill>
                <a:latin typeface="Franklin Gothic Book" pitchFamily="34" charset="0"/>
              </a:rPr>
              <a:t>of HubSpot’s </a:t>
            </a:r>
            <a:r>
              <a:rPr lang="en-US" sz="2500" b="1" dirty="0" smtClean="0">
                <a:solidFill>
                  <a:srgbClr val="434343"/>
                </a:solidFill>
                <a:latin typeface="Franklin Gothic Book" pitchFamily="34" charset="0"/>
                <a:hlinkClick r:id="rId2"/>
              </a:rPr>
              <a:t>Marketing Software</a:t>
            </a:r>
            <a:r>
              <a:rPr lang="en-US" sz="2500" b="1" dirty="0" smtClean="0">
                <a:solidFill>
                  <a:srgbClr val="434343"/>
                </a:solidFill>
                <a:latin typeface="Franklin Gothic Book" pitchFamily="34" charset="0"/>
              </a:rPr>
              <a:t>: </a:t>
            </a:r>
            <a:r>
              <a:rPr lang="en-US" sz="4000" b="1" dirty="0" smtClean="0">
                <a:solidFill>
                  <a:srgbClr val="434343"/>
                </a:solidFill>
                <a:latin typeface="Franklin Gothic Book" pitchFamily="34" charset="0"/>
              </a:rPr>
              <a:t>http</a:t>
            </a:r>
            <a:r>
              <a:rPr lang="en-US" sz="4000" b="1" dirty="0">
                <a:solidFill>
                  <a:srgbClr val="434343"/>
                </a:solidFill>
                <a:latin typeface="Franklin Gothic Book" pitchFamily="34" charset="0"/>
              </a:rPr>
              <a:t>://bit.ly/HSFreeTrial12</a:t>
            </a:r>
          </a:p>
        </p:txBody>
      </p:sp>
      <p:sp>
        <p:nvSpPr>
          <p:cNvPr id="12" name="TextBox 11"/>
          <p:cNvSpPr txBox="1"/>
          <p:nvPr/>
        </p:nvSpPr>
        <p:spPr>
          <a:xfrm>
            <a:off x="0" y="552271"/>
            <a:ext cx="9144000" cy="830997"/>
          </a:xfrm>
          <a:prstGeom prst="rect">
            <a:avLst/>
          </a:prstGeom>
          <a:noFill/>
        </p:spPr>
        <p:txBody>
          <a:bodyPr wrap="square" rtlCol="0">
            <a:spAutoFit/>
          </a:bodyPr>
          <a:lstStyle/>
          <a:p>
            <a:pPr algn="ctr"/>
            <a:r>
              <a:rPr lang="en-US" sz="2400" b="1" dirty="0" smtClean="0">
                <a:solidFill>
                  <a:srgbClr val="434343"/>
                </a:solidFill>
                <a:latin typeface="Franklin Gothic Book" pitchFamily="34" charset="0"/>
              </a:rPr>
              <a:t>Want to see if your new personas have </a:t>
            </a:r>
            <a:br>
              <a:rPr lang="en-US" sz="2400" b="1" dirty="0" smtClean="0">
                <a:solidFill>
                  <a:srgbClr val="434343"/>
                </a:solidFill>
                <a:latin typeface="Franklin Gothic Book" pitchFamily="34" charset="0"/>
              </a:rPr>
            </a:br>
            <a:r>
              <a:rPr lang="en-US" sz="2400" b="1" dirty="0" smtClean="0">
                <a:solidFill>
                  <a:srgbClr val="434343"/>
                </a:solidFill>
                <a:latin typeface="Franklin Gothic Book" pitchFamily="34" charset="0"/>
              </a:rPr>
              <a:t>helped your sales and marketing efforts?</a:t>
            </a:r>
            <a:endParaRPr lang="en-US" sz="2400" b="1" dirty="0">
              <a:solidFill>
                <a:srgbClr val="434343"/>
              </a:solidFill>
              <a:latin typeface="Franklin Gothic Book" pitchFamily="34" charset="0"/>
            </a:endParaRPr>
          </a:p>
        </p:txBody>
      </p:sp>
    </p:spTree>
    <p:extLst>
      <p:ext uri="{BB962C8B-B14F-4D97-AF65-F5344CB8AC3E}">
        <p14:creationId xmlns:p14="http://schemas.microsoft.com/office/powerpoint/2010/main" val="2774310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714485" y="1601227"/>
            <a:ext cx="6684447" cy="104384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4" name="Rectangle 33"/>
          <p:cNvSpPr/>
          <p:nvPr/>
        </p:nvSpPr>
        <p:spPr>
          <a:xfrm>
            <a:off x="1800244" y="2518822"/>
            <a:ext cx="6684447" cy="573664"/>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0640" tIns="40640" rIns="40640" bIns="4064" numCol="1" spcCol="1270" anchor="ctr" anchorCtr="0">
            <a:noAutofit/>
          </a:bodyPr>
          <a:lstStyle/>
          <a:p>
            <a:pPr lvl="0" algn="l" defTabSz="1422400">
              <a:lnSpc>
                <a:spcPct val="90000"/>
              </a:lnSpc>
              <a:spcBef>
                <a:spcPct val="0"/>
              </a:spcBef>
              <a:spcAft>
                <a:spcPct val="35000"/>
              </a:spcAft>
            </a:pPr>
            <a:r>
              <a:rPr lang="en-US" sz="2800" kern="1200" dirty="0" smtClean="0">
                <a:solidFill>
                  <a:srgbClr val="404040"/>
                </a:solidFill>
                <a:latin typeface="Franklin Gothic Book" pitchFamily="34" charset="0"/>
                <a:cs typeface="News Gothic MT"/>
              </a:rPr>
              <a:t>A Brief Introduction to Buyer Personas</a:t>
            </a:r>
            <a:endParaRPr lang="en-US" sz="2800" kern="1200" dirty="0">
              <a:solidFill>
                <a:srgbClr val="404040"/>
              </a:solidFill>
              <a:latin typeface="Franklin Gothic Book" pitchFamily="34" charset="0"/>
              <a:cs typeface="News Gothic MT"/>
            </a:endParaRPr>
          </a:p>
        </p:txBody>
      </p:sp>
      <p:sp>
        <p:nvSpPr>
          <p:cNvPr id="35" name="Rectangle 34"/>
          <p:cNvSpPr/>
          <p:nvPr/>
        </p:nvSpPr>
        <p:spPr>
          <a:xfrm>
            <a:off x="1800244" y="3619597"/>
            <a:ext cx="6684447" cy="573664"/>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0640" tIns="40640" rIns="40640" bIns="4064" numCol="1" spcCol="1270" anchor="ctr" anchorCtr="0">
            <a:noAutofit/>
          </a:bodyPr>
          <a:lstStyle/>
          <a:p>
            <a:pPr lvl="0" algn="l" defTabSz="1422400">
              <a:lnSpc>
                <a:spcPct val="90000"/>
              </a:lnSpc>
              <a:spcBef>
                <a:spcPct val="0"/>
              </a:spcBef>
              <a:spcAft>
                <a:spcPct val="35000"/>
              </a:spcAft>
            </a:pPr>
            <a:r>
              <a:rPr lang="en-US" sz="2800" kern="1200" dirty="0" smtClean="0">
                <a:solidFill>
                  <a:srgbClr val="404040"/>
                </a:solidFill>
                <a:latin typeface="Franklin Gothic Book" pitchFamily="34" charset="0"/>
                <a:cs typeface="News Gothic MT"/>
              </a:rPr>
              <a:t>How to Present Your Buyer Persona</a:t>
            </a:r>
            <a:endParaRPr lang="en-US" sz="2800" kern="1200" dirty="0">
              <a:solidFill>
                <a:srgbClr val="404040"/>
              </a:solidFill>
              <a:latin typeface="Franklin Gothic Book" pitchFamily="34" charset="0"/>
              <a:cs typeface="News Gothic MT"/>
            </a:endParaRPr>
          </a:p>
        </p:txBody>
      </p:sp>
      <p:sp>
        <p:nvSpPr>
          <p:cNvPr id="36" name="Rectangle 35"/>
          <p:cNvSpPr/>
          <p:nvPr/>
        </p:nvSpPr>
        <p:spPr>
          <a:xfrm>
            <a:off x="1800244" y="4652640"/>
            <a:ext cx="6684447" cy="573664"/>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0640" tIns="40640" rIns="40640" bIns="4064" numCol="1" spcCol="1270" anchor="ctr" anchorCtr="0">
            <a:noAutofit/>
          </a:bodyPr>
          <a:lstStyle/>
          <a:p>
            <a:pPr lvl="0" algn="l" defTabSz="1422400">
              <a:lnSpc>
                <a:spcPct val="90000"/>
              </a:lnSpc>
              <a:spcBef>
                <a:spcPct val="0"/>
              </a:spcBef>
              <a:spcAft>
                <a:spcPct val="35000"/>
              </a:spcAft>
            </a:pPr>
            <a:r>
              <a:rPr lang="en-US" sz="2800" dirty="0" smtClean="0">
                <a:solidFill>
                  <a:srgbClr val="404040"/>
                </a:solidFill>
                <a:latin typeface="Franklin Gothic Book" pitchFamily="34" charset="0"/>
                <a:cs typeface="News Gothic MT"/>
              </a:rPr>
              <a:t>An Example of a Complete Buyer Persona</a:t>
            </a:r>
            <a:endParaRPr lang="en-US" sz="2800" kern="1200" dirty="0">
              <a:solidFill>
                <a:srgbClr val="404040"/>
              </a:solidFill>
              <a:latin typeface="Franklin Gothic Book" pitchFamily="34" charset="0"/>
              <a:cs typeface="News Gothic MT"/>
            </a:endParaRPr>
          </a:p>
        </p:txBody>
      </p:sp>
      <p:cxnSp>
        <p:nvCxnSpPr>
          <p:cNvPr id="37" name="Straight Connector 36"/>
          <p:cNvCxnSpPr/>
          <p:nvPr/>
        </p:nvCxnSpPr>
        <p:spPr>
          <a:xfrm>
            <a:off x="0" y="2822587"/>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38" name="Oval 37"/>
          <p:cNvSpPr>
            <a:spLocks noChangeAspect="1"/>
          </p:cNvSpPr>
          <p:nvPr/>
        </p:nvSpPr>
        <p:spPr>
          <a:xfrm>
            <a:off x="657726" y="2361154"/>
            <a:ext cx="914400" cy="914400"/>
          </a:xfrm>
          <a:prstGeom prst="ellipse">
            <a:avLst/>
          </a:prstGeom>
          <a:solidFill>
            <a:srgbClr val="E36F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39" name="TextBox 38"/>
          <p:cNvSpPr txBox="1"/>
          <p:nvPr/>
        </p:nvSpPr>
        <p:spPr>
          <a:xfrm>
            <a:off x="626074" y="2361154"/>
            <a:ext cx="990600" cy="830997"/>
          </a:xfrm>
          <a:prstGeom prst="rect">
            <a:avLst/>
          </a:prstGeom>
          <a:noFill/>
        </p:spPr>
        <p:txBody>
          <a:bodyPr wrap="square" rtlCol="0">
            <a:spAutoFit/>
          </a:bodyPr>
          <a:lstStyle/>
          <a:p>
            <a:pPr algn="ctr"/>
            <a:r>
              <a:rPr lang="en-US" sz="4800" dirty="0" smtClean="0">
                <a:solidFill>
                  <a:srgbClr val="FFFFFF"/>
                </a:solidFill>
                <a:latin typeface="Franklin Gothic Medium"/>
                <a:cs typeface="Franklin Gothic Medium"/>
              </a:rPr>
              <a:t>1</a:t>
            </a:r>
            <a:endParaRPr lang="en-US" sz="4800" dirty="0">
              <a:solidFill>
                <a:srgbClr val="FFFFFF"/>
              </a:solidFill>
              <a:latin typeface="Franklin Gothic Medium"/>
              <a:cs typeface="Franklin Gothic Medium"/>
            </a:endParaRPr>
          </a:p>
        </p:txBody>
      </p:sp>
      <p:sp>
        <p:nvSpPr>
          <p:cNvPr id="40" name="Oval 39"/>
          <p:cNvSpPr>
            <a:spLocks noChangeAspect="1"/>
          </p:cNvSpPr>
          <p:nvPr/>
        </p:nvSpPr>
        <p:spPr>
          <a:xfrm>
            <a:off x="657726" y="3444996"/>
            <a:ext cx="914400" cy="914400"/>
          </a:xfrm>
          <a:prstGeom prst="ellipse">
            <a:avLst/>
          </a:prstGeom>
          <a:solidFill>
            <a:srgbClr val="71AA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cxnSp>
        <p:nvCxnSpPr>
          <p:cNvPr id="41" name="Straight Connector 40"/>
          <p:cNvCxnSpPr/>
          <p:nvPr/>
        </p:nvCxnSpPr>
        <p:spPr>
          <a:xfrm>
            <a:off x="4586" y="3906429"/>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643689" y="3473842"/>
            <a:ext cx="990600" cy="830997"/>
          </a:xfrm>
          <a:prstGeom prst="rect">
            <a:avLst/>
          </a:prstGeom>
          <a:noFill/>
        </p:spPr>
        <p:txBody>
          <a:bodyPr wrap="square" rtlCol="0">
            <a:spAutoFit/>
          </a:bodyPr>
          <a:lstStyle/>
          <a:p>
            <a:pPr algn="ctr"/>
            <a:r>
              <a:rPr lang="en-US" sz="4800" dirty="0" smtClean="0">
                <a:solidFill>
                  <a:srgbClr val="FFFFFF"/>
                </a:solidFill>
                <a:latin typeface="Franklin Gothic Medium"/>
                <a:cs typeface="Franklin Gothic Medium"/>
              </a:rPr>
              <a:t>2</a:t>
            </a:r>
            <a:endParaRPr lang="en-US" sz="4800" dirty="0">
              <a:solidFill>
                <a:srgbClr val="FFFFFF"/>
              </a:solidFill>
              <a:latin typeface="Franklin Gothic Medium"/>
              <a:cs typeface="Franklin Gothic Medium"/>
            </a:endParaRPr>
          </a:p>
        </p:txBody>
      </p:sp>
      <p:sp>
        <p:nvSpPr>
          <p:cNvPr id="43" name="Oval 42"/>
          <p:cNvSpPr>
            <a:spLocks noChangeAspect="1"/>
          </p:cNvSpPr>
          <p:nvPr/>
        </p:nvSpPr>
        <p:spPr>
          <a:xfrm>
            <a:off x="695826" y="4478039"/>
            <a:ext cx="914400" cy="914400"/>
          </a:xfrm>
          <a:prstGeom prst="ellipse">
            <a:avLst/>
          </a:prstGeom>
          <a:solidFill>
            <a:srgbClr val="43434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cxnSp>
        <p:nvCxnSpPr>
          <p:cNvPr id="44" name="Straight Connector 43"/>
          <p:cNvCxnSpPr/>
          <p:nvPr/>
        </p:nvCxnSpPr>
        <p:spPr>
          <a:xfrm>
            <a:off x="4586" y="4939472"/>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667228" y="4523973"/>
            <a:ext cx="990600" cy="830997"/>
          </a:xfrm>
          <a:prstGeom prst="rect">
            <a:avLst/>
          </a:prstGeom>
          <a:noFill/>
        </p:spPr>
        <p:txBody>
          <a:bodyPr wrap="square" rtlCol="0">
            <a:spAutoFit/>
          </a:bodyPr>
          <a:lstStyle/>
          <a:p>
            <a:pPr algn="ctr"/>
            <a:r>
              <a:rPr lang="en-US" sz="4800" dirty="0" smtClean="0">
                <a:solidFill>
                  <a:srgbClr val="FFFFFF"/>
                </a:solidFill>
                <a:latin typeface="Franklin Gothic Medium"/>
                <a:cs typeface="Franklin Gothic Medium"/>
              </a:rPr>
              <a:t>3</a:t>
            </a:r>
            <a:endParaRPr lang="en-US" sz="4800" dirty="0">
              <a:solidFill>
                <a:srgbClr val="FFFFFF"/>
              </a:solidFill>
              <a:latin typeface="Franklin Gothic Medium"/>
              <a:cs typeface="Franklin Gothic Medium"/>
            </a:endParaRPr>
          </a:p>
        </p:txBody>
      </p:sp>
      <p:sp>
        <p:nvSpPr>
          <p:cNvPr id="57" name="Title 1"/>
          <p:cNvSpPr txBox="1">
            <a:spLocks/>
          </p:cNvSpPr>
          <p:nvPr/>
        </p:nvSpPr>
        <p:spPr>
          <a:xfrm>
            <a:off x="357187" y="914400"/>
            <a:ext cx="3986213" cy="625078"/>
          </a:xfrm>
          <a:prstGeom prst="rect">
            <a:avLst/>
          </a:prstGeom>
        </p:spPr>
        <p:txBody>
          <a:bodyPr/>
          <a:lstStyle>
            <a:lvl1pPr algn="l" rtl="0" fontAlgn="base">
              <a:spcBef>
                <a:spcPct val="0"/>
              </a:spcBef>
              <a:spcAft>
                <a:spcPct val="0"/>
              </a:spcAft>
              <a:defRPr sz="3600">
                <a:solidFill>
                  <a:schemeClr val="tx1"/>
                </a:solidFill>
                <a:latin typeface="+mj-lt"/>
                <a:ea typeface="+mj-ea"/>
                <a:cs typeface="+mj-cs"/>
                <a:sym typeface="Helvetica Neue Bold Condensed" charset="0"/>
              </a:defRPr>
            </a:lvl1pPr>
            <a:lvl2pPr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2pPr>
            <a:lvl3pPr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3pPr>
            <a:lvl4pPr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4pPr>
            <a:lvl5pPr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5pPr>
            <a:lvl6pPr marL="321377"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6pPr>
            <a:lvl7pPr marL="642757"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7pPr>
            <a:lvl8pPr marL="964134"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8pPr>
            <a:lvl9pPr marL="1285513"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9pPr>
          </a:lstStyle>
          <a:p>
            <a:pPr lvl="0" defTabSz="1422400">
              <a:lnSpc>
                <a:spcPct val="90000"/>
              </a:lnSpc>
              <a:spcAft>
                <a:spcPct val="35000"/>
              </a:spcAft>
            </a:pPr>
            <a:r>
              <a:rPr lang="en-US" dirty="0" smtClean="0">
                <a:solidFill>
                  <a:srgbClr val="404040"/>
                </a:solidFill>
                <a:latin typeface="Franklin Gothic Book" pitchFamily="34" charset="0"/>
                <a:cs typeface="News Gothic MT"/>
              </a:rPr>
              <a:t>Table of Contents</a:t>
            </a:r>
            <a:endParaRPr lang="en-US" dirty="0">
              <a:solidFill>
                <a:srgbClr val="404040"/>
              </a:solidFill>
              <a:latin typeface="Franklin Gothic Book" pitchFamily="34" charset="0"/>
              <a:cs typeface="News Gothic MT"/>
            </a:endParaRPr>
          </a:p>
        </p:txBody>
      </p:sp>
    </p:spTree>
    <p:extLst>
      <p:ext uri="{BB962C8B-B14F-4D97-AF65-F5344CB8AC3E}">
        <p14:creationId xmlns:p14="http://schemas.microsoft.com/office/powerpoint/2010/main" val="174862278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8621D"/>
        </a:solidFill>
        <a:effectLst/>
      </p:bgPr>
    </p:bg>
    <p:spTree>
      <p:nvGrpSpPr>
        <p:cNvPr id="1" name=""/>
        <p:cNvGrpSpPr/>
        <p:nvPr/>
      </p:nvGrpSpPr>
      <p:grpSpPr>
        <a:xfrm>
          <a:off x="0" y="0"/>
          <a:ext cx="0" cy="0"/>
          <a:chOff x="0" y="0"/>
          <a:chExt cx="0" cy="0"/>
        </a:xfrm>
      </p:grpSpPr>
      <p:sp>
        <p:nvSpPr>
          <p:cNvPr id="7" name="Oval 6"/>
          <p:cNvSpPr>
            <a:spLocks noChangeAspect="1"/>
          </p:cNvSpPr>
          <p:nvPr/>
        </p:nvSpPr>
        <p:spPr bwMode="auto">
          <a:xfrm>
            <a:off x="3964898" y="2895600"/>
            <a:ext cx="4572000" cy="4572000"/>
          </a:xfrm>
          <a:prstGeom prst="ellipse">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400" dirty="0" smtClean="0">
              <a:solidFill>
                <a:srgbClr val="4C545B"/>
              </a:solidFill>
              <a:latin typeface="Franklin Gothic Book"/>
              <a:ea typeface="ＭＳ Ｐゴシック" pitchFamily="1" charset="-128"/>
            </a:endParaRPr>
          </a:p>
        </p:txBody>
      </p:sp>
      <p:sp>
        <p:nvSpPr>
          <p:cNvPr id="8" name="Title 1"/>
          <p:cNvSpPr txBox="1">
            <a:spLocks/>
          </p:cNvSpPr>
          <p:nvPr/>
        </p:nvSpPr>
        <p:spPr bwMode="auto">
          <a:xfrm>
            <a:off x="5737404" y="4741023"/>
            <a:ext cx="2584832" cy="7159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800" b="0" kern="1200">
                <a:solidFill>
                  <a:schemeClr val="bg1"/>
                </a:solidFill>
                <a:latin typeface="+mj-lt"/>
                <a:ea typeface="+mj-ea"/>
                <a:cs typeface="+mj-cs"/>
              </a:defRPr>
            </a:lvl1pPr>
            <a:lvl2pPr algn="l" rtl="0" eaLnBrk="1" fontAlgn="base" hangingPunct="1">
              <a:spcBef>
                <a:spcPct val="0"/>
              </a:spcBef>
              <a:spcAft>
                <a:spcPct val="0"/>
              </a:spcAft>
              <a:defRPr sz="2600">
                <a:solidFill>
                  <a:schemeClr val="bg1"/>
                </a:solidFill>
                <a:latin typeface="Arial" charset="0"/>
              </a:defRPr>
            </a:lvl2pPr>
            <a:lvl3pPr algn="l" rtl="0" eaLnBrk="1" fontAlgn="base" hangingPunct="1">
              <a:spcBef>
                <a:spcPct val="0"/>
              </a:spcBef>
              <a:spcAft>
                <a:spcPct val="0"/>
              </a:spcAft>
              <a:defRPr sz="2600">
                <a:solidFill>
                  <a:schemeClr val="bg1"/>
                </a:solidFill>
                <a:latin typeface="Arial" charset="0"/>
              </a:defRPr>
            </a:lvl3pPr>
            <a:lvl4pPr algn="l" rtl="0" eaLnBrk="1" fontAlgn="base" hangingPunct="1">
              <a:spcBef>
                <a:spcPct val="0"/>
              </a:spcBef>
              <a:spcAft>
                <a:spcPct val="0"/>
              </a:spcAft>
              <a:defRPr sz="2600">
                <a:solidFill>
                  <a:schemeClr val="bg1"/>
                </a:solidFill>
                <a:latin typeface="Arial" charset="0"/>
              </a:defRPr>
            </a:lvl4pPr>
            <a:lvl5pPr algn="l" rtl="0" eaLnBrk="1" fontAlgn="base" hangingPunct="1">
              <a:spcBef>
                <a:spcPct val="0"/>
              </a:spcBef>
              <a:spcAft>
                <a:spcPct val="0"/>
              </a:spcAft>
              <a:defRPr sz="2600">
                <a:solidFill>
                  <a:schemeClr val="bg1"/>
                </a:solidFill>
                <a:latin typeface="Arial" charset="0"/>
              </a:defRPr>
            </a:lvl5pPr>
            <a:lvl6pPr marL="457200" algn="ctr" rtl="0" eaLnBrk="1" fontAlgn="base" hangingPunct="1">
              <a:spcBef>
                <a:spcPct val="0"/>
              </a:spcBef>
              <a:spcAft>
                <a:spcPct val="0"/>
              </a:spcAft>
              <a:defRPr sz="2800">
                <a:solidFill>
                  <a:schemeClr val="bg1"/>
                </a:solidFill>
                <a:latin typeface="Arial" charset="0"/>
              </a:defRPr>
            </a:lvl6pPr>
            <a:lvl7pPr marL="914400" algn="ctr" rtl="0" eaLnBrk="1" fontAlgn="base" hangingPunct="1">
              <a:spcBef>
                <a:spcPct val="0"/>
              </a:spcBef>
              <a:spcAft>
                <a:spcPct val="0"/>
              </a:spcAft>
              <a:defRPr sz="2800">
                <a:solidFill>
                  <a:schemeClr val="bg1"/>
                </a:solidFill>
                <a:latin typeface="Arial" charset="0"/>
              </a:defRPr>
            </a:lvl7pPr>
            <a:lvl8pPr marL="1371600" algn="ctr" rtl="0" eaLnBrk="1" fontAlgn="base" hangingPunct="1">
              <a:spcBef>
                <a:spcPct val="0"/>
              </a:spcBef>
              <a:spcAft>
                <a:spcPct val="0"/>
              </a:spcAft>
              <a:defRPr sz="2800">
                <a:solidFill>
                  <a:schemeClr val="bg1"/>
                </a:solidFill>
                <a:latin typeface="Arial" charset="0"/>
              </a:defRPr>
            </a:lvl8pPr>
            <a:lvl9pPr marL="1828800" algn="ctr" rtl="0" eaLnBrk="1" fontAlgn="base" hangingPunct="1">
              <a:spcBef>
                <a:spcPct val="0"/>
              </a:spcBef>
              <a:spcAft>
                <a:spcPct val="0"/>
              </a:spcAft>
              <a:defRPr sz="2800">
                <a:solidFill>
                  <a:schemeClr val="bg1"/>
                </a:solidFill>
                <a:latin typeface="Arial" charset="0"/>
              </a:defRPr>
            </a:lvl9pPr>
          </a:lstStyle>
          <a:p>
            <a:pPr defTabSz="914400">
              <a:lnSpc>
                <a:spcPct val="80000"/>
              </a:lnSpc>
            </a:pPr>
            <a:r>
              <a:rPr lang="en-US" sz="3200" dirty="0" smtClean="0">
                <a:solidFill>
                  <a:srgbClr val="434343"/>
                </a:solidFill>
                <a:latin typeface="Franklin Gothic Book"/>
                <a:cs typeface="Franklin Gothic Book"/>
              </a:rPr>
              <a:t>A Brief Introduction to Buyer Personas</a:t>
            </a:r>
            <a:endParaRPr lang="en-US" sz="3200" dirty="0">
              <a:solidFill>
                <a:srgbClr val="434343"/>
              </a:solidFill>
              <a:latin typeface="Franklin Gothic Book"/>
              <a:cs typeface="Franklin Gothic Book"/>
            </a:endParaRPr>
          </a:p>
        </p:txBody>
      </p:sp>
      <p:sp>
        <p:nvSpPr>
          <p:cNvPr id="5" name="TextBox 4"/>
          <p:cNvSpPr txBox="1"/>
          <p:nvPr/>
        </p:nvSpPr>
        <p:spPr>
          <a:xfrm>
            <a:off x="4343400" y="3701465"/>
            <a:ext cx="990600" cy="2646878"/>
          </a:xfrm>
          <a:prstGeom prst="rect">
            <a:avLst/>
          </a:prstGeom>
          <a:noFill/>
        </p:spPr>
        <p:txBody>
          <a:bodyPr wrap="square" rtlCol="0">
            <a:spAutoFit/>
          </a:bodyPr>
          <a:lstStyle/>
          <a:p>
            <a:pPr algn="ctr" defTabSz="914400"/>
            <a:r>
              <a:rPr lang="en-US" sz="16600" dirty="0" smtClean="0">
                <a:solidFill>
                  <a:srgbClr val="434343"/>
                </a:solidFill>
                <a:latin typeface="Franklin Gothic Book"/>
                <a:cs typeface="Franklin Gothic Book"/>
              </a:rPr>
              <a:t>1</a:t>
            </a:r>
            <a:endParaRPr lang="en-US" sz="16600" dirty="0">
              <a:solidFill>
                <a:srgbClr val="434343"/>
              </a:solidFill>
              <a:latin typeface="Franklin Gothic Book"/>
              <a:cs typeface="Franklin Gothic Book"/>
            </a:endParaRPr>
          </a:p>
        </p:txBody>
      </p:sp>
      <p:cxnSp>
        <p:nvCxnSpPr>
          <p:cNvPr id="3" name="Straight Connector 2"/>
          <p:cNvCxnSpPr/>
          <p:nvPr/>
        </p:nvCxnSpPr>
        <p:spPr>
          <a:xfrm>
            <a:off x="5590980" y="4065992"/>
            <a:ext cx="0" cy="2166470"/>
          </a:xfrm>
          <a:prstGeom prst="line">
            <a:avLst/>
          </a:prstGeom>
          <a:ln w="57150" cap="rnd" cmpd="sng">
            <a:solidFill>
              <a:srgbClr val="434343"/>
            </a:solidFill>
            <a:prstDash val="sysDot"/>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5873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295400"/>
            <a:ext cx="4572000" cy="1828800"/>
          </a:xfrm>
        </p:spPr>
        <p:txBody>
          <a:bodyPr>
            <a:normAutofit/>
          </a:bodyPr>
          <a:lstStyle/>
          <a:p>
            <a:pPr algn="l"/>
            <a:r>
              <a:rPr lang="en-US" sz="4000" dirty="0" smtClean="0">
                <a:solidFill>
                  <a:srgbClr val="434343"/>
                </a:solidFill>
                <a:latin typeface="Franklin Gothic Medium" pitchFamily="34" charset="0"/>
              </a:rPr>
              <a:t>What Are Buyer Personas?</a:t>
            </a:r>
            <a:endParaRPr lang="en-US" sz="4000" dirty="0">
              <a:solidFill>
                <a:srgbClr val="434343"/>
              </a:solidFill>
              <a:latin typeface="Franklin Gothic Medium" pitchFamily="34" charset="0"/>
            </a:endParaRPr>
          </a:p>
        </p:txBody>
      </p:sp>
      <p:sp>
        <p:nvSpPr>
          <p:cNvPr id="4" name="Content Placeholder 2"/>
          <p:cNvSpPr txBox="1">
            <a:spLocks/>
          </p:cNvSpPr>
          <p:nvPr/>
        </p:nvSpPr>
        <p:spPr>
          <a:xfrm>
            <a:off x="1219200" y="4038600"/>
            <a:ext cx="6858000" cy="152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dirty="0" smtClean="0">
                <a:latin typeface="Franklin Gothic Book" pitchFamily="34" charset="0"/>
              </a:rPr>
              <a:t>Buyer personas are fictional representations of your ideal customers. They are based on real data about customer demographics and online behavior, along with educated speculation about their personal histories, motivations, and concerns.</a:t>
            </a:r>
            <a:endParaRPr lang="en-US" sz="1800" dirty="0">
              <a:latin typeface="Franklin Gothic Book" pitchFamily="34" charset="0"/>
            </a:endParaRPr>
          </a:p>
        </p:txBody>
      </p:sp>
      <p:grpSp>
        <p:nvGrpSpPr>
          <p:cNvPr id="8" name="Group 7"/>
          <p:cNvGrpSpPr/>
          <p:nvPr/>
        </p:nvGrpSpPr>
        <p:grpSpPr>
          <a:xfrm>
            <a:off x="52578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5105400" y="533400"/>
              <a:ext cx="26670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0" dirty="0" smtClean="0">
                  <a:solidFill>
                    <a:schemeClr val="bg1"/>
                  </a:solidFill>
                  <a:latin typeface="Franklin Gothic Medium" pitchFamily="34" charset="0"/>
                </a:rPr>
                <a:t>?</a:t>
              </a:r>
              <a:endParaRPr lang="en-US" sz="20000" dirty="0">
                <a:solidFill>
                  <a:schemeClr val="bg1"/>
                </a:solidFill>
                <a:latin typeface="Franklin Gothic Medium" pitchFamily="34" charset="0"/>
              </a:endParaRPr>
            </a:p>
          </p:txBody>
        </p:sp>
      </p:grpSp>
    </p:spTree>
    <p:extLst>
      <p:ext uri="{BB962C8B-B14F-4D97-AF65-F5344CB8AC3E}">
        <p14:creationId xmlns:p14="http://schemas.microsoft.com/office/powerpoint/2010/main" val="2450318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4572000" cy="1828800"/>
          </a:xfrm>
        </p:spPr>
        <p:txBody>
          <a:bodyPr>
            <a:normAutofit fontScale="90000"/>
          </a:bodyPr>
          <a:lstStyle/>
          <a:p>
            <a:pPr algn="l"/>
            <a:r>
              <a:rPr lang="en-US" dirty="0" smtClean="0">
                <a:solidFill>
                  <a:srgbClr val="434343"/>
                </a:solidFill>
                <a:latin typeface="Franklin Gothic Medium" pitchFamily="34" charset="0"/>
              </a:rPr>
              <a:t>How Are Buyer Personas Created?</a:t>
            </a:r>
            <a:endParaRPr lang="en-US" dirty="0">
              <a:solidFill>
                <a:srgbClr val="434343"/>
              </a:solidFill>
              <a:latin typeface="Franklin Gothic Medium" pitchFamily="34" charset="0"/>
            </a:endParaRPr>
          </a:p>
        </p:txBody>
      </p:sp>
      <p:sp>
        <p:nvSpPr>
          <p:cNvPr id="4" name="Content Placeholder 2"/>
          <p:cNvSpPr txBox="1">
            <a:spLocks/>
          </p:cNvSpPr>
          <p:nvPr/>
        </p:nvSpPr>
        <p:spPr>
          <a:xfrm>
            <a:off x="1219200" y="4038600"/>
            <a:ext cx="6858000" cy="15240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a:latin typeface="Franklin Gothic Book" pitchFamily="34" charset="0"/>
              </a:rPr>
              <a:t>Buyer personas are created through research, surveys, and interviews of your target audience. That includes a mix of customers – both “good” and “bad” -- prospects, and those outside of your contact database </a:t>
            </a:r>
            <a:r>
              <a:rPr lang="en-US" sz="1800" dirty="0" smtClean="0">
                <a:latin typeface="Franklin Gothic Book" pitchFamily="34" charset="0"/>
              </a:rPr>
              <a:t>who </a:t>
            </a:r>
            <a:r>
              <a:rPr lang="en-US" sz="1800" dirty="0">
                <a:latin typeface="Franklin Gothic Book" pitchFamily="34" charset="0"/>
              </a:rPr>
              <a:t>might align with your target audience. You’ll collect data that is both qualitative and quantitative to paint a picture of who your ideal customer is, what they value, and how your solution fits into their daily lives.</a:t>
            </a:r>
          </a:p>
        </p:txBody>
      </p:sp>
      <p:grpSp>
        <p:nvGrpSpPr>
          <p:cNvPr id="8" name="Group 7"/>
          <p:cNvGrpSpPr/>
          <p:nvPr/>
        </p:nvGrpSpPr>
        <p:grpSpPr>
          <a:xfrm>
            <a:off x="58674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5105400" y="533400"/>
              <a:ext cx="26670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0" dirty="0" smtClean="0">
                  <a:solidFill>
                    <a:schemeClr val="bg1"/>
                  </a:solidFill>
                  <a:latin typeface="Franklin Gothic Medium" pitchFamily="34" charset="0"/>
                </a:rPr>
                <a:t>?</a:t>
              </a:r>
              <a:endParaRPr lang="en-US" sz="20000" dirty="0">
                <a:solidFill>
                  <a:schemeClr val="bg1"/>
                </a:solidFill>
                <a:latin typeface="Franklin Gothic Medium" pitchFamily="34" charset="0"/>
              </a:endParaRPr>
            </a:p>
          </p:txBody>
        </p:sp>
      </p:grpSp>
    </p:spTree>
    <p:extLst>
      <p:ext uri="{BB962C8B-B14F-4D97-AF65-F5344CB8AC3E}">
        <p14:creationId xmlns:p14="http://schemas.microsoft.com/office/powerpoint/2010/main" val="1361428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3962400" cy="1828800"/>
          </a:xfrm>
        </p:spPr>
        <p:txBody>
          <a:bodyPr>
            <a:normAutofit fontScale="90000"/>
          </a:bodyPr>
          <a:lstStyle/>
          <a:p>
            <a:pPr algn="l"/>
            <a:r>
              <a:rPr lang="en-US" dirty="0" smtClean="0">
                <a:solidFill>
                  <a:srgbClr val="434343"/>
                </a:solidFill>
                <a:latin typeface="Franklin Gothic Medium" pitchFamily="34" charset="0"/>
              </a:rPr>
              <a:t>How Do You Socialize A</a:t>
            </a:r>
            <a:br>
              <a:rPr lang="en-US" dirty="0" smtClean="0">
                <a:solidFill>
                  <a:srgbClr val="434343"/>
                </a:solidFill>
                <a:latin typeface="Franklin Gothic Medium" pitchFamily="34" charset="0"/>
              </a:rPr>
            </a:br>
            <a:r>
              <a:rPr lang="en-US" dirty="0" smtClean="0">
                <a:solidFill>
                  <a:srgbClr val="434343"/>
                </a:solidFill>
                <a:latin typeface="Franklin Gothic Medium" pitchFamily="34" charset="0"/>
              </a:rPr>
              <a:t>Buyer Persona?</a:t>
            </a:r>
            <a:endParaRPr lang="en-US" dirty="0">
              <a:solidFill>
                <a:srgbClr val="434343"/>
              </a:solidFill>
              <a:latin typeface="Franklin Gothic Medium" pitchFamily="34" charset="0"/>
            </a:endParaRPr>
          </a:p>
        </p:txBody>
      </p:sp>
      <p:sp>
        <p:nvSpPr>
          <p:cNvPr id="4" name="Content Placeholder 2"/>
          <p:cNvSpPr txBox="1">
            <a:spLocks/>
          </p:cNvSpPr>
          <p:nvPr/>
        </p:nvSpPr>
        <p:spPr>
          <a:xfrm>
            <a:off x="1219200" y="4038600"/>
            <a:ext cx="6858000" cy="2438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a:latin typeface="Franklin Gothic Book" pitchFamily="34" charset="0"/>
              </a:rPr>
              <a:t>So you’ve done the research and conducted all the interviews … you’ve finally figured out who your buyer persona is. Congratulations! But how do you communicate that new understanding of your target customer with your entire organization? After all, if your sales and marketing teams don’t </a:t>
            </a:r>
            <a:r>
              <a:rPr lang="en-US" sz="1800" dirty="0" smtClean="0">
                <a:latin typeface="Franklin Gothic Book" pitchFamily="34" charset="0"/>
              </a:rPr>
              <a:t>understand who they’re speaking to, </a:t>
            </a:r>
            <a:r>
              <a:rPr lang="en-US" sz="1800" dirty="0">
                <a:latin typeface="Franklin Gothic Book" pitchFamily="34" charset="0"/>
              </a:rPr>
              <a:t>it’s hard to craft a message that really resonates</a:t>
            </a:r>
            <a:r>
              <a:rPr lang="en-US" sz="1800" dirty="0" smtClean="0">
                <a:latin typeface="Franklin Gothic Book" pitchFamily="34" charset="0"/>
              </a:rPr>
              <a:t>.</a:t>
            </a:r>
            <a:endParaRPr lang="en-US" sz="1800" dirty="0">
              <a:latin typeface="Franklin Gothic Book" pitchFamily="34" charset="0"/>
            </a:endParaRPr>
          </a:p>
        </p:txBody>
      </p:sp>
      <p:grpSp>
        <p:nvGrpSpPr>
          <p:cNvPr id="8" name="Group 7"/>
          <p:cNvGrpSpPr/>
          <p:nvPr/>
        </p:nvGrpSpPr>
        <p:grpSpPr>
          <a:xfrm>
            <a:off x="58674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5105400" y="533400"/>
              <a:ext cx="26670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0" dirty="0" smtClean="0">
                  <a:solidFill>
                    <a:schemeClr val="bg1"/>
                  </a:solidFill>
                  <a:latin typeface="Franklin Gothic Medium" pitchFamily="34" charset="0"/>
                </a:rPr>
                <a:t>?</a:t>
              </a:r>
              <a:endParaRPr lang="en-US" sz="20000" dirty="0">
                <a:solidFill>
                  <a:schemeClr val="bg1"/>
                </a:solidFill>
                <a:latin typeface="Franklin Gothic Medium" pitchFamily="34" charset="0"/>
              </a:endParaRPr>
            </a:p>
          </p:txBody>
        </p:sp>
      </p:grpSp>
    </p:spTree>
    <p:extLst>
      <p:ext uri="{BB962C8B-B14F-4D97-AF65-F5344CB8AC3E}">
        <p14:creationId xmlns:p14="http://schemas.microsoft.com/office/powerpoint/2010/main" val="93148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5181600" cy="1828800"/>
          </a:xfrm>
        </p:spPr>
        <p:txBody>
          <a:bodyPr>
            <a:normAutofit/>
          </a:bodyPr>
          <a:lstStyle/>
          <a:p>
            <a:pPr algn="l"/>
            <a:r>
              <a:rPr lang="en-US" dirty="0" smtClean="0">
                <a:solidFill>
                  <a:srgbClr val="434343"/>
                </a:solidFill>
                <a:latin typeface="Franklin Gothic Medium" pitchFamily="34" charset="0"/>
              </a:rPr>
              <a:t>Use This Template!</a:t>
            </a:r>
            <a:endParaRPr lang="en-US" dirty="0">
              <a:solidFill>
                <a:srgbClr val="434343"/>
              </a:solidFill>
              <a:latin typeface="Franklin Gothic Medium" pitchFamily="34" charset="0"/>
            </a:endParaRPr>
          </a:p>
        </p:txBody>
      </p:sp>
      <p:sp>
        <p:nvSpPr>
          <p:cNvPr id="4" name="Content Placeholder 2"/>
          <p:cNvSpPr txBox="1">
            <a:spLocks/>
          </p:cNvSpPr>
          <p:nvPr/>
        </p:nvSpPr>
        <p:spPr>
          <a:xfrm>
            <a:off x="1219200" y="3200400"/>
            <a:ext cx="6858000" cy="2819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smtClean="0">
                <a:latin typeface="Franklin Gothic Book" pitchFamily="34" charset="0"/>
              </a:rPr>
              <a:t>That’s </a:t>
            </a:r>
            <a:r>
              <a:rPr lang="en-US" sz="1800" dirty="0">
                <a:latin typeface="Franklin Gothic Book" pitchFamily="34" charset="0"/>
              </a:rPr>
              <a:t>why we’ve created this handy-dandy PowerPoint – so you can quickly explain your buyer </a:t>
            </a:r>
            <a:r>
              <a:rPr lang="en-US" sz="1800" dirty="0" smtClean="0">
                <a:latin typeface="Franklin Gothic Book" pitchFamily="34" charset="0"/>
              </a:rPr>
              <a:t>persona </a:t>
            </a:r>
            <a:r>
              <a:rPr lang="en-US" sz="1800" dirty="0">
                <a:latin typeface="Franklin Gothic Book" pitchFamily="34" charset="0"/>
              </a:rPr>
              <a:t>and disseminate </a:t>
            </a:r>
            <a:r>
              <a:rPr lang="en-US" sz="1800" dirty="0" smtClean="0">
                <a:latin typeface="Franklin Gothic Book" pitchFamily="34" charset="0"/>
              </a:rPr>
              <a:t>that </a:t>
            </a:r>
            <a:r>
              <a:rPr lang="en-US" sz="1800" dirty="0">
                <a:latin typeface="Franklin Gothic Book" pitchFamily="34" charset="0"/>
              </a:rPr>
              <a:t>information across the organization in a palatable, organized format. This template will walk you through how to input and format the information you’ve collected about your persona in a way that’s extremely easy for your entire company to understand. And since your research is already done, this is the easy part! </a:t>
            </a:r>
          </a:p>
        </p:txBody>
      </p:sp>
    </p:spTree>
    <p:extLst>
      <p:ext uri="{BB962C8B-B14F-4D97-AF65-F5344CB8AC3E}">
        <p14:creationId xmlns:p14="http://schemas.microsoft.com/office/powerpoint/2010/main" val="4021713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71AADC"/>
        </a:solidFill>
        <a:effectLst/>
      </p:bgPr>
    </p:bg>
    <p:spTree>
      <p:nvGrpSpPr>
        <p:cNvPr id="1" name=""/>
        <p:cNvGrpSpPr/>
        <p:nvPr/>
      </p:nvGrpSpPr>
      <p:grpSpPr>
        <a:xfrm>
          <a:off x="0" y="0"/>
          <a:ext cx="0" cy="0"/>
          <a:chOff x="0" y="0"/>
          <a:chExt cx="0" cy="0"/>
        </a:xfrm>
      </p:grpSpPr>
      <p:sp>
        <p:nvSpPr>
          <p:cNvPr id="7" name="Oval 6"/>
          <p:cNvSpPr>
            <a:spLocks noChangeAspect="1"/>
          </p:cNvSpPr>
          <p:nvPr/>
        </p:nvSpPr>
        <p:spPr bwMode="auto">
          <a:xfrm>
            <a:off x="3964898" y="2895600"/>
            <a:ext cx="4572000" cy="4572000"/>
          </a:xfrm>
          <a:prstGeom prst="ellipse">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400" dirty="0" smtClean="0">
              <a:solidFill>
                <a:srgbClr val="4C545B"/>
              </a:solidFill>
              <a:latin typeface="Franklin Gothic Book"/>
              <a:ea typeface="ＭＳ Ｐゴシック" pitchFamily="1" charset="-128"/>
            </a:endParaRPr>
          </a:p>
        </p:txBody>
      </p:sp>
      <p:sp>
        <p:nvSpPr>
          <p:cNvPr id="8" name="Title 1"/>
          <p:cNvSpPr txBox="1">
            <a:spLocks/>
          </p:cNvSpPr>
          <p:nvPr/>
        </p:nvSpPr>
        <p:spPr bwMode="auto">
          <a:xfrm>
            <a:off x="5737404" y="4741023"/>
            <a:ext cx="2584832" cy="7159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800" b="0" kern="1200">
                <a:solidFill>
                  <a:schemeClr val="bg1"/>
                </a:solidFill>
                <a:latin typeface="+mj-lt"/>
                <a:ea typeface="+mj-ea"/>
                <a:cs typeface="+mj-cs"/>
              </a:defRPr>
            </a:lvl1pPr>
            <a:lvl2pPr algn="l" rtl="0" eaLnBrk="1" fontAlgn="base" hangingPunct="1">
              <a:spcBef>
                <a:spcPct val="0"/>
              </a:spcBef>
              <a:spcAft>
                <a:spcPct val="0"/>
              </a:spcAft>
              <a:defRPr sz="2600">
                <a:solidFill>
                  <a:schemeClr val="bg1"/>
                </a:solidFill>
                <a:latin typeface="Arial" charset="0"/>
              </a:defRPr>
            </a:lvl2pPr>
            <a:lvl3pPr algn="l" rtl="0" eaLnBrk="1" fontAlgn="base" hangingPunct="1">
              <a:spcBef>
                <a:spcPct val="0"/>
              </a:spcBef>
              <a:spcAft>
                <a:spcPct val="0"/>
              </a:spcAft>
              <a:defRPr sz="2600">
                <a:solidFill>
                  <a:schemeClr val="bg1"/>
                </a:solidFill>
                <a:latin typeface="Arial" charset="0"/>
              </a:defRPr>
            </a:lvl3pPr>
            <a:lvl4pPr algn="l" rtl="0" eaLnBrk="1" fontAlgn="base" hangingPunct="1">
              <a:spcBef>
                <a:spcPct val="0"/>
              </a:spcBef>
              <a:spcAft>
                <a:spcPct val="0"/>
              </a:spcAft>
              <a:defRPr sz="2600">
                <a:solidFill>
                  <a:schemeClr val="bg1"/>
                </a:solidFill>
                <a:latin typeface="Arial" charset="0"/>
              </a:defRPr>
            </a:lvl4pPr>
            <a:lvl5pPr algn="l" rtl="0" eaLnBrk="1" fontAlgn="base" hangingPunct="1">
              <a:spcBef>
                <a:spcPct val="0"/>
              </a:spcBef>
              <a:spcAft>
                <a:spcPct val="0"/>
              </a:spcAft>
              <a:defRPr sz="2600">
                <a:solidFill>
                  <a:schemeClr val="bg1"/>
                </a:solidFill>
                <a:latin typeface="Arial" charset="0"/>
              </a:defRPr>
            </a:lvl5pPr>
            <a:lvl6pPr marL="457200" algn="ctr" rtl="0" eaLnBrk="1" fontAlgn="base" hangingPunct="1">
              <a:spcBef>
                <a:spcPct val="0"/>
              </a:spcBef>
              <a:spcAft>
                <a:spcPct val="0"/>
              </a:spcAft>
              <a:defRPr sz="2800">
                <a:solidFill>
                  <a:schemeClr val="bg1"/>
                </a:solidFill>
                <a:latin typeface="Arial" charset="0"/>
              </a:defRPr>
            </a:lvl6pPr>
            <a:lvl7pPr marL="914400" algn="ctr" rtl="0" eaLnBrk="1" fontAlgn="base" hangingPunct="1">
              <a:spcBef>
                <a:spcPct val="0"/>
              </a:spcBef>
              <a:spcAft>
                <a:spcPct val="0"/>
              </a:spcAft>
              <a:defRPr sz="2800">
                <a:solidFill>
                  <a:schemeClr val="bg1"/>
                </a:solidFill>
                <a:latin typeface="Arial" charset="0"/>
              </a:defRPr>
            </a:lvl7pPr>
            <a:lvl8pPr marL="1371600" algn="ctr" rtl="0" eaLnBrk="1" fontAlgn="base" hangingPunct="1">
              <a:spcBef>
                <a:spcPct val="0"/>
              </a:spcBef>
              <a:spcAft>
                <a:spcPct val="0"/>
              </a:spcAft>
              <a:defRPr sz="2800">
                <a:solidFill>
                  <a:schemeClr val="bg1"/>
                </a:solidFill>
                <a:latin typeface="Arial" charset="0"/>
              </a:defRPr>
            </a:lvl8pPr>
            <a:lvl9pPr marL="1828800" algn="ctr" rtl="0" eaLnBrk="1" fontAlgn="base" hangingPunct="1">
              <a:spcBef>
                <a:spcPct val="0"/>
              </a:spcBef>
              <a:spcAft>
                <a:spcPct val="0"/>
              </a:spcAft>
              <a:defRPr sz="2800">
                <a:solidFill>
                  <a:schemeClr val="bg1"/>
                </a:solidFill>
                <a:latin typeface="Arial" charset="0"/>
              </a:defRPr>
            </a:lvl9pPr>
          </a:lstStyle>
          <a:p>
            <a:pPr defTabSz="914400">
              <a:lnSpc>
                <a:spcPct val="80000"/>
              </a:lnSpc>
            </a:pPr>
            <a:r>
              <a:rPr lang="en-US" sz="3200" dirty="0" smtClean="0">
                <a:solidFill>
                  <a:srgbClr val="434343"/>
                </a:solidFill>
                <a:latin typeface="Franklin Gothic Book"/>
                <a:cs typeface="Franklin Gothic Book"/>
              </a:rPr>
              <a:t>How to Present Your Buyer Persona</a:t>
            </a:r>
            <a:endParaRPr lang="en-US" sz="3200" dirty="0">
              <a:solidFill>
                <a:srgbClr val="434343"/>
              </a:solidFill>
              <a:latin typeface="Franklin Gothic Book"/>
              <a:cs typeface="Franklin Gothic Book"/>
            </a:endParaRPr>
          </a:p>
        </p:txBody>
      </p:sp>
      <p:sp>
        <p:nvSpPr>
          <p:cNvPr id="5" name="TextBox 4"/>
          <p:cNvSpPr txBox="1"/>
          <p:nvPr/>
        </p:nvSpPr>
        <p:spPr>
          <a:xfrm>
            <a:off x="4343400" y="3701176"/>
            <a:ext cx="990600" cy="2646878"/>
          </a:xfrm>
          <a:prstGeom prst="rect">
            <a:avLst/>
          </a:prstGeom>
          <a:noFill/>
        </p:spPr>
        <p:txBody>
          <a:bodyPr wrap="square" rtlCol="0">
            <a:spAutoFit/>
          </a:bodyPr>
          <a:lstStyle/>
          <a:p>
            <a:pPr algn="ctr" defTabSz="914400"/>
            <a:r>
              <a:rPr lang="en-US" sz="16600" dirty="0" smtClean="0">
                <a:solidFill>
                  <a:srgbClr val="434343"/>
                </a:solidFill>
                <a:latin typeface="Franklin Gothic Book"/>
                <a:cs typeface="Franklin Gothic Book"/>
              </a:rPr>
              <a:t>2</a:t>
            </a:r>
            <a:endParaRPr lang="en-US" sz="16600" dirty="0">
              <a:solidFill>
                <a:srgbClr val="434343"/>
              </a:solidFill>
              <a:latin typeface="Franklin Gothic Book"/>
              <a:cs typeface="Franklin Gothic Book"/>
            </a:endParaRPr>
          </a:p>
        </p:txBody>
      </p:sp>
      <p:cxnSp>
        <p:nvCxnSpPr>
          <p:cNvPr id="3" name="Straight Connector 2"/>
          <p:cNvCxnSpPr/>
          <p:nvPr/>
        </p:nvCxnSpPr>
        <p:spPr>
          <a:xfrm>
            <a:off x="5590980" y="4065992"/>
            <a:ext cx="0" cy="2166470"/>
          </a:xfrm>
          <a:prstGeom prst="line">
            <a:avLst/>
          </a:prstGeom>
          <a:ln w="57150" cap="rnd" cmpd="sng">
            <a:solidFill>
              <a:srgbClr val="434343"/>
            </a:solidFill>
            <a:prstDash val="sysDot"/>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4887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Verdana" pitchFamily="34" charset="0"/>
                <a:ea typeface="Verdana" pitchFamily="34" charset="0"/>
                <a:cs typeface="Verdana" pitchFamily="34" charset="0"/>
              </a:rPr>
              <a:t>Company ABC</a:t>
            </a:r>
            <a:br>
              <a:rPr lang="en-US" dirty="0" smtClean="0">
                <a:latin typeface="Verdana" pitchFamily="34" charset="0"/>
                <a:ea typeface="Verdana" pitchFamily="34" charset="0"/>
                <a:cs typeface="Verdana" pitchFamily="34" charset="0"/>
              </a:rPr>
            </a:br>
            <a:r>
              <a:rPr lang="en-US" dirty="0" smtClean="0">
                <a:latin typeface="Verdana" pitchFamily="34" charset="0"/>
                <a:ea typeface="Verdana" pitchFamily="34" charset="0"/>
                <a:cs typeface="Verdana" pitchFamily="34" charset="0"/>
              </a:rPr>
              <a:t>Buyer Persona Overview</a:t>
            </a:r>
            <a:endParaRPr lang="en-US" dirty="0">
              <a:latin typeface="Verdana" pitchFamily="34" charset="0"/>
              <a:ea typeface="Verdana" pitchFamily="34" charset="0"/>
              <a:cs typeface="Verdana" pitchFamily="34" charset="0"/>
            </a:endParaRPr>
          </a:p>
        </p:txBody>
      </p:sp>
      <p:sp>
        <p:nvSpPr>
          <p:cNvPr id="3" name="Subtitle 2"/>
          <p:cNvSpPr>
            <a:spLocks noGrp="1"/>
          </p:cNvSpPr>
          <p:nvPr>
            <p:ph type="subTitle" idx="1"/>
          </p:nvPr>
        </p:nvSpPr>
        <p:spPr/>
        <p:txBody>
          <a:bodyPr/>
          <a:lstStyle/>
          <a:p>
            <a:endParaRPr lang="en-US" dirty="0" smtClean="0">
              <a:solidFill>
                <a:srgbClr val="434343"/>
              </a:solidFill>
              <a:latin typeface="Franklin Gothic Book" pitchFamily="34" charset="0"/>
            </a:endParaRPr>
          </a:p>
          <a:p>
            <a:r>
              <a:rPr lang="en-US" dirty="0" smtClean="0">
                <a:solidFill>
                  <a:schemeClr val="tx1"/>
                </a:solidFill>
                <a:latin typeface="Verdana" pitchFamily="34" charset="0"/>
                <a:ea typeface="Verdana" pitchFamily="34" charset="0"/>
                <a:cs typeface="Verdana" pitchFamily="34" charset="0"/>
              </a:rPr>
              <a:t>Month, Year</a:t>
            </a:r>
            <a:endParaRPr lang="en-US" dirty="0">
              <a:solidFill>
                <a:schemeClr val="tx1"/>
              </a:solidFill>
              <a:latin typeface="Verdana" pitchFamily="34" charset="0"/>
              <a:ea typeface="Verdana" pitchFamily="34" charset="0"/>
              <a:cs typeface="Verdana" pitchFamily="34" charset="0"/>
            </a:endParaRPr>
          </a:p>
        </p:txBody>
      </p:sp>
      <p:grpSp>
        <p:nvGrpSpPr>
          <p:cNvPr id="4" name="Group 3"/>
          <p:cNvGrpSpPr/>
          <p:nvPr/>
        </p:nvGrpSpPr>
        <p:grpSpPr>
          <a:xfrm>
            <a:off x="652029" y="735061"/>
            <a:ext cx="1845091" cy="1534005"/>
            <a:chOff x="-4699196" y="6294322"/>
            <a:chExt cx="1845091" cy="1534005"/>
          </a:xfrm>
        </p:grpSpPr>
        <p:sp>
          <p:nvSpPr>
            <p:cNvPr id="5" name="TextBox 4"/>
            <p:cNvSpPr txBox="1"/>
            <p:nvPr/>
          </p:nvSpPr>
          <p:spPr>
            <a:xfrm rot="940237">
              <a:off x="-4699196" y="6350999"/>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6" name="TextBox 5"/>
            <p:cNvSpPr txBox="1"/>
            <p:nvPr/>
          </p:nvSpPr>
          <p:spPr>
            <a:xfrm rot="944614">
              <a:off x="-4613777" y="6532369"/>
              <a:ext cx="1743351" cy="1169551"/>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Insert your company name, as well as the month and year in the gray text on this slide.</a:t>
              </a:r>
              <a:endParaRPr lang="en-US" sz="1400" dirty="0">
                <a:latin typeface="Franklin Gothic Book" pitchFamily="34" charset="0"/>
                <a:ea typeface="Tahoma" pitchFamily="34" charset="0"/>
                <a:cs typeface="Lucida Grande" pitchFamily="2" charset="0"/>
              </a:endParaRPr>
            </a:p>
          </p:txBody>
        </p:sp>
        <p:sp>
          <p:nvSpPr>
            <p:cNvPr id="7" name="Oval 6"/>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10086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724</TotalTime>
  <Words>888</Words>
  <Application>Microsoft Office PowerPoint</Application>
  <PresentationFormat>On-screen Show (4:3)</PresentationFormat>
  <Paragraphs>150</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What Are Buyer Personas?</vt:lpstr>
      <vt:lpstr>How Are Buyer Personas Created?</vt:lpstr>
      <vt:lpstr>How Do You Socialize A Buyer Persona?</vt:lpstr>
      <vt:lpstr>Use This Template!</vt:lpstr>
      <vt:lpstr>PowerPoint Presentation</vt:lpstr>
      <vt:lpstr>Company ABC Buyer Persona Overview</vt:lpstr>
      <vt:lpstr>Persona Name</vt:lpstr>
      <vt:lpstr>Persona Name</vt:lpstr>
      <vt:lpstr>Persona Name</vt:lpstr>
      <vt:lpstr>Persona Name</vt:lpstr>
      <vt:lpstr>PowerPoint Presentation</vt:lpstr>
      <vt:lpstr>Sample Sally</vt:lpstr>
      <vt:lpstr>Sample Sally</vt:lpstr>
      <vt:lpstr>Sample Sally</vt:lpstr>
      <vt:lpstr>Sample Sally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ABC’s Customer Personas</dc:title>
  <dc:creator>Ellie Mirman</dc:creator>
  <cp:lastModifiedBy>Sydney Graham</cp:lastModifiedBy>
  <cp:revision>59</cp:revision>
  <dcterms:created xsi:type="dcterms:W3CDTF">2012-08-15T22:15:16Z</dcterms:created>
  <dcterms:modified xsi:type="dcterms:W3CDTF">2013-06-18T15:14:39Z</dcterms:modified>
</cp:coreProperties>
</file>