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53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C19A69-D1B1-4FF1-AB4A-40ECA9DC7280}" type="datetimeFigureOut">
              <a:rPr lang="en-US" smtClean="0"/>
              <a:pPr/>
              <a:t>8/5/2014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EAD181-AF97-4388-816E-3B9D0FF57C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C19A69-D1B1-4FF1-AB4A-40ECA9DC7280}" type="datetimeFigureOut">
              <a:rPr lang="en-US" smtClean="0"/>
              <a:pPr/>
              <a:t>8/5/2014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EAD181-AF97-4388-816E-3B9D0FF57C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C19A69-D1B1-4FF1-AB4A-40ECA9DC7280}" type="datetimeFigureOut">
              <a:rPr lang="en-US" smtClean="0"/>
              <a:pPr/>
              <a:t>8/5/2014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EAD181-AF97-4388-816E-3B9D0FF57C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C19A69-D1B1-4FF1-AB4A-40ECA9DC7280}" type="datetimeFigureOut">
              <a:rPr lang="en-US" smtClean="0"/>
              <a:pPr/>
              <a:t>8/5/2014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EAD181-AF97-4388-816E-3B9D0FF57C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C19A69-D1B1-4FF1-AB4A-40ECA9DC7280}" type="datetimeFigureOut">
              <a:rPr lang="en-US" smtClean="0"/>
              <a:pPr/>
              <a:t>8/5/2014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EAD181-AF97-4388-816E-3B9D0FF57CF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C19A69-D1B1-4FF1-AB4A-40ECA9DC7280}" type="datetimeFigureOut">
              <a:rPr lang="en-US" smtClean="0"/>
              <a:pPr/>
              <a:t>8/5/2014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EAD181-AF97-4388-816E-3B9D0FF57C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C19A69-D1B1-4FF1-AB4A-40ECA9DC7280}" type="datetimeFigureOut">
              <a:rPr lang="en-US" smtClean="0"/>
              <a:pPr/>
              <a:t>8/5/2014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EAD181-AF97-4388-816E-3B9D0FF57C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C19A69-D1B1-4FF1-AB4A-40ECA9DC7280}" type="datetimeFigureOut">
              <a:rPr lang="en-US" smtClean="0"/>
              <a:pPr/>
              <a:t>8/5/2014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EAD181-AF97-4388-816E-3B9D0FF57C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C19A69-D1B1-4FF1-AB4A-40ECA9DC7280}" type="datetimeFigureOut">
              <a:rPr lang="en-US" smtClean="0"/>
              <a:pPr/>
              <a:t>8/5/2014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EAD181-AF97-4388-816E-3B9D0FF57C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C19A69-D1B1-4FF1-AB4A-40ECA9DC7280}" type="datetimeFigureOut">
              <a:rPr lang="en-US" smtClean="0"/>
              <a:pPr/>
              <a:t>8/5/2014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EAD181-AF97-4388-816E-3B9D0FF57C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C19A69-D1B1-4FF1-AB4A-40ECA9DC7280}" type="datetimeFigureOut">
              <a:rPr lang="en-US" smtClean="0"/>
              <a:pPr/>
              <a:t>8/5/2014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EAD181-AF97-4388-816E-3B9D0FF57CF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C19A69-D1B1-4FF1-AB4A-40ECA9DC7280}" type="datetimeFigureOut">
              <a:rPr lang="en-US" smtClean="0"/>
              <a:pPr/>
              <a:t>8/5/2014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EAD181-AF97-4388-816E-3B9D0FF57CF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0" y="0"/>
            <a:ext cx="9144000" cy="6858000"/>
            <a:chOff x="0" y="0"/>
            <a:chExt cx="9144000" cy="6858000"/>
          </a:xfrm>
        </p:grpSpPr>
        <p:pic>
          <p:nvPicPr>
            <p:cNvPr id="21" name="Picture 3"/>
            <p:cNvPicPr>
              <a:picLocks noChangeAspect="1" noChangeArrowheads="1"/>
            </p:cNvPicPr>
            <p:nvPr/>
          </p:nvPicPr>
          <p:blipFill>
            <a:blip r:embed="rId2" cstate="print"/>
            <a:srcRect/>
            <a:stretch>
              <a:fillRect/>
            </a:stretch>
          </p:blipFill>
          <p:spPr bwMode="auto">
            <a:xfrm>
              <a:off x="0" y="0"/>
              <a:ext cx="4648200" cy="6858000"/>
            </a:xfrm>
            <a:prstGeom prst="rect">
              <a:avLst/>
            </a:prstGeom>
            <a:noFill/>
            <a:ln w="9525">
              <a:noFill/>
              <a:miter lim="800000"/>
              <a:headEnd/>
              <a:tailEnd/>
            </a:ln>
          </p:spPr>
        </p:pic>
        <p:pic>
          <p:nvPicPr>
            <p:cNvPr id="22" name="Picture 3"/>
            <p:cNvPicPr>
              <a:picLocks noChangeAspect="1" noChangeArrowheads="1"/>
            </p:cNvPicPr>
            <p:nvPr/>
          </p:nvPicPr>
          <p:blipFill>
            <a:blip r:embed="rId2" cstate="print"/>
            <a:srcRect/>
            <a:stretch>
              <a:fillRect/>
            </a:stretch>
          </p:blipFill>
          <p:spPr bwMode="auto">
            <a:xfrm>
              <a:off x="4648200" y="0"/>
              <a:ext cx="4495800" cy="6858000"/>
            </a:xfrm>
            <a:prstGeom prst="rect">
              <a:avLst/>
            </a:prstGeom>
            <a:noFill/>
            <a:ln w="9525">
              <a:noFill/>
              <a:miter lim="800000"/>
              <a:headEnd/>
              <a:tailEnd/>
            </a:ln>
          </p:spPr>
        </p:pic>
        <p:pic>
          <p:nvPicPr>
            <p:cNvPr id="23" name="Picture 2"/>
            <p:cNvPicPr>
              <a:picLocks noChangeAspect="1" noChangeArrowheads="1"/>
            </p:cNvPicPr>
            <p:nvPr/>
          </p:nvPicPr>
          <p:blipFill>
            <a:blip r:embed="rId3" cstate="print"/>
            <a:srcRect/>
            <a:stretch>
              <a:fillRect/>
            </a:stretch>
          </p:blipFill>
          <p:spPr bwMode="auto">
            <a:xfrm>
              <a:off x="0" y="0"/>
              <a:ext cx="2200275" cy="742950"/>
            </a:xfrm>
            <a:prstGeom prst="rect">
              <a:avLst/>
            </a:prstGeom>
            <a:noFill/>
            <a:ln w="9525">
              <a:noFill/>
              <a:miter lim="800000"/>
              <a:headEnd/>
              <a:tailEnd/>
            </a:ln>
          </p:spPr>
        </p:pic>
      </p:grpSp>
      <p:sp>
        <p:nvSpPr>
          <p:cNvPr id="24" name="TextBox 23"/>
          <p:cNvSpPr txBox="1"/>
          <p:nvPr/>
        </p:nvSpPr>
        <p:spPr>
          <a:xfrm>
            <a:off x="685800" y="1752600"/>
            <a:ext cx="8077200" cy="4524315"/>
          </a:xfrm>
          <a:prstGeom prst="rect">
            <a:avLst/>
          </a:prstGeom>
          <a:noFill/>
        </p:spPr>
        <p:txBody>
          <a:bodyPr wrap="square" rtlCol="0">
            <a:spAutoFit/>
          </a:bodyPr>
          <a:lstStyle/>
          <a:p>
            <a:r>
              <a:rPr lang="en-US" dirty="0"/>
              <a:t> </a:t>
            </a:r>
            <a:r>
              <a:rPr lang="en-US" b="1" i="1" dirty="0"/>
              <a:t>Subject: </a:t>
            </a:r>
            <a:r>
              <a:rPr lang="en-US" i="1" dirty="0"/>
              <a:t>Did you get the information you were looking for?</a:t>
            </a:r>
            <a:endParaRPr lang="en-US" dirty="0"/>
          </a:p>
          <a:p>
            <a:r>
              <a:rPr lang="en-US" i="1" dirty="0"/>
              <a:t>Hi [lead</a:t>
            </a:r>
            <a:r>
              <a:rPr lang="en-US" i="1" dirty="0" smtClean="0"/>
              <a:t>],</a:t>
            </a:r>
          </a:p>
          <a:p>
            <a:endParaRPr lang="en-US" dirty="0"/>
          </a:p>
          <a:p>
            <a:r>
              <a:rPr lang="en-US" i="1" dirty="0"/>
              <a:t>Just wanted to make sure you were able to access the [document downloaded by lead] PDF on our website</a:t>
            </a:r>
            <a:r>
              <a:rPr lang="en-US" i="1" dirty="0" smtClean="0"/>
              <a:t>.</a:t>
            </a:r>
          </a:p>
          <a:p>
            <a:endParaRPr lang="en-US" dirty="0"/>
          </a:p>
          <a:p>
            <a:r>
              <a:rPr lang="en-US" i="1" dirty="0"/>
              <a:t>I was browsing your website (website URL) and [say something insightful about their business/site that relates to the document they downloaded</a:t>
            </a:r>
            <a:r>
              <a:rPr lang="en-US" i="1" dirty="0" smtClean="0"/>
              <a:t>].</a:t>
            </a:r>
          </a:p>
          <a:p>
            <a:endParaRPr lang="en-US" dirty="0"/>
          </a:p>
          <a:p>
            <a:r>
              <a:rPr lang="en-US" i="1" dirty="0"/>
              <a:t>If you would like some helpful advice on [major topic of downloaded content] at [lead company name] I would be happy to give you some time on a quick call. I am available [date and time you have available</a:t>
            </a:r>
            <a:r>
              <a:rPr lang="en-US" i="1" dirty="0" smtClean="0"/>
              <a:t>].</a:t>
            </a:r>
          </a:p>
          <a:p>
            <a:endParaRPr lang="en-US" dirty="0"/>
          </a:p>
          <a:p>
            <a:r>
              <a:rPr lang="en-US" i="1" dirty="0"/>
              <a:t>Thanks [lead],</a:t>
            </a:r>
            <a:endParaRPr lang="en-US" dirty="0"/>
          </a:p>
          <a:p>
            <a:r>
              <a:rPr lang="en-US" i="1" dirty="0"/>
              <a:t>-[Your name]</a:t>
            </a:r>
            <a:endParaRPr lang="en-US" dirty="0"/>
          </a:p>
          <a:p>
            <a:endParaRPr lang="en-US" dirty="0"/>
          </a:p>
        </p:txBody>
      </p:sp>
      <p:sp>
        <p:nvSpPr>
          <p:cNvPr id="25" name="TextBox 24"/>
          <p:cNvSpPr txBox="1"/>
          <p:nvPr/>
        </p:nvSpPr>
        <p:spPr>
          <a:xfrm>
            <a:off x="609600" y="838200"/>
            <a:ext cx="8305800" cy="830997"/>
          </a:xfrm>
          <a:prstGeom prst="rect">
            <a:avLst/>
          </a:prstGeom>
          <a:noFill/>
        </p:spPr>
        <p:txBody>
          <a:bodyPr wrap="square" rtlCol="0">
            <a:spAutoFit/>
          </a:bodyPr>
          <a:lstStyle/>
          <a:p>
            <a:r>
              <a:rPr lang="en-US" sz="2400" b="1" dirty="0"/>
              <a:t>How to approach an awareness stage lead via email</a:t>
            </a:r>
          </a:p>
          <a:p>
            <a:endParaRPr lang="en-US" sz="2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0"/>
            <a:ext cx="9144000" cy="6858000"/>
            <a:chOff x="0" y="0"/>
            <a:chExt cx="9144000" cy="6858000"/>
          </a:xfrm>
        </p:grpSpPr>
        <p:pic>
          <p:nvPicPr>
            <p:cNvPr id="9" name="Picture 3"/>
            <p:cNvPicPr>
              <a:picLocks noChangeAspect="1" noChangeArrowheads="1"/>
            </p:cNvPicPr>
            <p:nvPr/>
          </p:nvPicPr>
          <p:blipFill>
            <a:blip r:embed="rId2" cstate="print"/>
            <a:srcRect/>
            <a:stretch>
              <a:fillRect/>
            </a:stretch>
          </p:blipFill>
          <p:spPr bwMode="auto">
            <a:xfrm>
              <a:off x="0" y="0"/>
              <a:ext cx="4648200" cy="6858000"/>
            </a:xfrm>
            <a:prstGeom prst="rect">
              <a:avLst/>
            </a:prstGeom>
            <a:noFill/>
            <a:ln w="9525">
              <a:noFill/>
              <a:miter lim="800000"/>
              <a:headEnd/>
              <a:tailEnd/>
            </a:ln>
          </p:spPr>
        </p:pic>
        <p:pic>
          <p:nvPicPr>
            <p:cNvPr id="10" name="Picture 3"/>
            <p:cNvPicPr>
              <a:picLocks noChangeAspect="1" noChangeArrowheads="1"/>
            </p:cNvPicPr>
            <p:nvPr/>
          </p:nvPicPr>
          <p:blipFill>
            <a:blip r:embed="rId2" cstate="print"/>
            <a:srcRect/>
            <a:stretch>
              <a:fillRect/>
            </a:stretch>
          </p:blipFill>
          <p:spPr bwMode="auto">
            <a:xfrm>
              <a:off x="4648200" y="0"/>
              <a:ext cx="4495800" cy="6858000"/>
            </a:xfrm>
            <a:prstGeom prst="rect">
              <a:avLst/>
            </a:prstGeom>
            <a:noFill/>
            <a:ln w="9525">
              <a:noFill/>
              <a:miter lim="800000"/>
              <a:headEnd/>
              <a:tailEnd/>
            </a:ln>
          </p:spPr>
        </p:pic>
        <p:pic>
          <p:nvPicPr>
            <p:cNvPr id="11" name="Picture 2"/>
            <p:cNvPicPr>
              <a:picLocks noChangeAspect="1" noChangeArrowheads="1"/>
            </p:cNvPicPr>
            <p:nvPr/>
          </p:nvPicPr>
          <p:blipFill>
            <a:blip r:embed="rId3" cstate="print"/>
            <a:srcRect/>
            <a:stretch>
              <a:fillRect/>
            </a:stretch>
          </p:blipFill>
          <p:spPr bwMode="auto">
            <a:xfrm>
              <a:off x="0" y="0"/>
              <a:ext cx="2200275" cy="742950"/>
            </a:xfrm>
            <a:prstGeom prst="rect">
              <a:avLst/>
            </a:prstGeom>
            <a:noFill/>
            <a:ln w="9525">
              <a:noFill/>
              <a:miter lim="800000"/>
              <a:headEnd/>
              <a:tailEnd/>
            </a:ln>
          </p:spPr>
        </p:pic>
      </p:grpSp>
      <p:sp>
        <p:nvSpPr>
          <p:cNvPr id="12" name="TextBox 11"/>
          <p:cNvSpPr txBox="1"/>
          <p:nvPr/>
        </p:nvSpPr>
        <p:spPr>
          <a:xfrm>
            <a:off x="1066800" y="838200"/>
            <a:ext cx="7696200" cy="830997"/>
          </a:xfrm>
          <a:prstGeom prst="rect">
            <a:avLst/>
          </a:prstGeom>
          <a:noFill/>
        </p:spPr>
        <p:txBody>
          <a:bodyPr wrap="square" rtlCol="0">
            <a:spAutoFit/>
          </a:bodyPr>
          <a:lstStyle/>
          <a:p>
            <a:r>
              <a:rPr lang="en-US" sz="2400" b="1" dirty="0" smtClean="0"/>
              <a:t>Following up with an awareness stage lead after the call</a:t>
            </a:r>
            <a:endParaRPr lang="en-US" sz="2400" b="1" dirty="0"/>
          </a:p>
          <a:p>
            <a:endParaRPr lang="en-US" sz="2400" b="1" dirty="0"/>
          </a:p>
        </p:txBody>
      </p:sp>
      <p:sp>
        <p:nvSpPr>
          <p:cNvPr id="14" name="TextBox 13"/>
          <p:cNvSpPr txBox="1"/>
          <p:nvPr/>
        </p:nvSpPr>
        <p:spPr>
          <a:xfrm>
            <a:off x="1600200" y="1502688"/>
            <a:ext cx="6248400" cy="5632311"/>
          </a:xfrm>
          <a:prstGeom prst="rect">
            <a:avLst/>
          </a:prstGeom>
          <a:noFill/>
        </p:spPr>
        <p:txBody>
          <a:bodyPr wrap="square" rtlCol="0">
            <a:spAutoFit/>
          </a:bodyPr>
          <a:lstStyle/>
          <a:p>
            <a:r>
              <a:rPr lang="en-US" b="1" i="1" dirty="0"/>
              <a:t>Subject: Helpful resources</a:t>
            </a:r>
            <a:endParaRPr lang="en-US" dirty="0"/>
          </a:p>
          <a:p>
            <a:r>
              <a:rPr lang="en-US" i="1" dirty="0"/>
              <a:t>Great chatting with you today [name]. </a:t>
            </a:r>
            <a:endParaRPr lang="en-US" i="1" dirty="0" smtClean="0"/>
          </a:p>
          <a:p>
            <a:endParaRPr lang="en-US" dirty="0"/>
          </a:p>
          <a:p>
            <a:r>
              <a:rPr lang="en-US" i="1" dirty="0"/>
              <a:t>I mentioned on the call that I would follow up with some helpful resources. [give an overview of the resources attached and their relevance to the lead’s situation</a:t>
            </a:r>
            <a:r>
              <a:rPr lang="en-US" i="1" dirty="0" smtClean="0"/>
              <a:t>].</a:t>
            </a:r>
          </a:p>
          <a:p>
            <a:endParaRPr lang="en-US" dirty="0"/>
          </a:p>
          <a:p>
            <a:pPr>
              <a:buFont typeface="Arial" pitchFamily="34" charset="0"/>
              <a:buChar char="•"/>
            </a:pPr>
            <a:r>
              <a:rPr lang="en-US" i="1" dirty="0" smtClean="0"/>
              <a:t>   Link</a:t>
            </a:r>
            <a:endParaRPr lang="en-US" dirty="0"/>
          </a:p>
          <a:p>
            <a:pPr>
              <a:buFont typeface="Arial" pitchFamily="34" charset="0"/>
              <a:buChar char="•"/>
            </a:pPr>
            <a:r>
              <a:rPr lang="en-US" i="1" dirty="0" smtClean="0"/>
              <a:t>   Link</a:t>
            </a:r>
            <a:endParaRPr lang="en-US" dirty="0"/>
          </a:p>
          <a:p>
            <a:pPr>
              <a:buFont typeface="Arial" pitchFamily="34" charset="0"/>
              <a:buChar char="•"/>
            </a:pPr>
            <a:r>
              <a:rPr lang="en-US" i="1" smtClean="0"/>
              <a:t>   Link</a:t>
            </a:r>
            <a:endParaRPr lang="en-US" i="1" dirty="0" smtClean="0"/>
          </a:p>
          <a:p>
            <a:endParaRPr lang="en-US" dirty="0"/>
          </a:p>
          <a:p>
            <a:r>
              <a:rPr lang="en-US" i="1" dirty="0"/>
              <a:t>I’ve also attached the worksheet I mentioned in our call. It’s designed to help us see what you are doing now and where the best opportunities for improvement lie. It should take 20 minutes or so to complete</a:t>
            </a:r>
            <a:r>
              <a:rPr lang="en-US" i="1" dirty="0" smtClean="0"/>
              <a:t>.</a:t>
            </a:r>
          </a:p>
          <a:p>
            <a:endParaRPr lang="en-US" dirty="0"/>
          </a:p>
          <a:p>
            <a:r>
              <a:rPr lang="en-US" i="1" dirty="0"/>
              <a:t>Please let me know if you have any questions</a:t>
            </a:r>
            <a:endParaRPr lang="en-US" dirty="0"/>
          </a:p>
          <a:p>
            <a:r>
              <a:rPr lang="en-US" i="1" dirty="0"/>
              <a:t>-[your name]</a:t>
            </a:r>
            <a:endParaRPr lang="en-US" dirty="0"/>
          </a:p>
          <a:p>
            <a:r>
              <a:rPr lang="en-US" dirty="0"/>
              <a:t>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240</Words>
  <Application>Microsoft Office PowerPoint</Application>
  <PresentationFormat>On-screen Show (4:3)</PresentationFormat>
  <Paragraphs>27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dholmes</dc:creator>
  <cp:lastModifiedBy>dholmes</cp:lastModifiedBy>
  <cp:revision>23</cp:revision>
  <dcterms:created xsi:type="dcterms:W3CDTF">2014-07-25T14:40:58Z</dcterms:created>
  <dcterms:modified xsi:type="dcterms:W3CDTF">2014-08-05T12:50:48Z</dcterms:modified>
</cp:coreProperties>
</file>