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8" r:id="rId3"/>
    <p:sldId id="259" r:id="rId4"/>
    <p:sldId id="260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76" r:id="rId13"/>
    <p:sldId id="309" r:id="rId14"/>
    <p:sldId id="310" r:id="rId15"/>
    <p:sldId id="311" r:id="rId16"/>
    <p:sldId id="312" r:id="rId17"/>
    <p:sldId id="313" r:id="rId18"/>
    <p:sldId id="278" r:id="rId19"/>
    <p:sldId id="316" r:id="rId20"/>
    <p:sldId id="314" r:id="rId21"/>
    <p:sldId id="319" r:id="rId22"/>
    <p:sldId id="322" r:id="rId23"/>
    <p:sldId id="324" r:id="rId24"/>
    <p:sldId id="325" r:id="rId25"/>
    <p:sldId id="332" r:id="rId26"/>
    <p:sldId id="326" r:id="rId27"/>
    <p:sldId id="327" r:id="rId28"/>
    <p:sldId id="330" r:id="rId29"/>
    <p:sldId id="331" r:id="rId30"/>
    <p:sldId id="323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78400" autoAdjust="0"/>
  </p:normalViewPr>
  <p:slideViewPr>
    <p:cSldViewPr showGuides="1">
      <p:cViewPr varScale="1">
        <p:scale>
          <a:sx n="115" d="100"/>
          <a:sy n="115" d="100"/>
        </p:scale>
        <p:origin x="-162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55B24-AA33-47CE-9996-BF8DCCC0EB4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5019F-0427-489C-B680-9047F39E2A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6512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FB0C9-3D92-4C5A-83C9-7041B1D9C359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8ED11-B4D6-4005-B056-D0F0002D23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96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8ED11-B4D6-4005-B056-D0F0002D23C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8440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883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1790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632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2866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032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5618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014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96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602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602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8ED11-B4D6-4005-B056-D0F0002D23C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6927EE-7375-4FC6-A0CB-84FB57D4998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460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11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593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366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2308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8440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D1423A-CF46-4897-8D7B-B5060D66EBC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20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099E9A-6776-4E1B-A1E9-8B02C7212DB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ub-headline_wide lef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112"/>
            <a:ext cx="5257800" cy="731520"/>
          </a:xfrm>
        </p:spPr>
        <p:txBody>
          <a:bodyPr>
            <a:no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966"/>
            <a:ext cx="5257800" cy="2919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2" y="895349"/>
            <a:ext cx="2971801" cy="3657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4693775"/>
            <a:ext cx="4114800" cy="361950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0862001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E7FFFF"/>
                </a:solidFill>
              </a:defRPr>
            </a:lvl1pPr>
            <a:lvl2pPr>
              <a:defRPr>
                <a:solidFill>
                  <a:srgbClr val="E7FFFF"/>
                </a:solidFill>
              </a:defRPr>
            </a:lvl2pPr>
            <a:lvl3pPr>
              <a:defRPr>
                <a:solidFill>
                  <a:srgbClr val="E7FFFF"/>
                </a:solidFill>
              </a:defRPr>
            </a:lvl3pPr>
            <a:lvl4pPr>
              <a:defRPr>
                <a:solidFill>
                  <a:srgbClr val="E7FFFF"/>
                </a:solidFill>
              </a:defRPr>
            </a:lvl4pPr>
            <a:lvl5pPr>
              <a:defRPr>
                <a:solidFill>
                  <a:srgbClr val="E7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7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205979"/>
            <a:ext cx="8229600" cy="857250"/>
          </a:xfrm>
        </p:spPr>
        <p:txBody>
          <a:bodyPr/>
          <a:lstStyle>
            <a:lvl1pPr>
              <a:defRPr>
                <a:solidFill>
                  <a:srgbClr val="0099C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48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00151"/>
            <a:ext cx="46482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205979"/>
            <a:ext cx="8229600" cy="857250"/>
          </a:xfrm>
        </p:spPr>
        <p:txBody>
          <a:bodyPr/>
          <a:lstStyle>
            <a:lvl1pPr>
              <a:defRPr>
                <a:solidFill>
                  <a:srgbClr val="E7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48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E7FFFF"/>
                </a:solidFill>
              </a:defRPr>
            </a:lvl1pPr>
            <a:lvl2pPr>
              <a:defRPr sz="2400">
                <a:solidFill>
                  <a:srgbClr val="E7FFFF"/>
                </a:solidFill>
              </a:defRPr>
            </a:lvl2pPr>
            <a:lvl3pPr>
              <a:defRPr sz="2000">
                <a:solidFill>
                  <a:srgbClr val="E7FFFF"/>
                </a:solidFill>
              </a:defRPr>
            </a:lvl3pPr>
            <a:lvl4pPr>
              <a:defRPr sz="1800">
                <a:solidFill>
                  <a:srgbClr val="E7FFFF"/>
                </a:solidFill>
              </a:defRPr>
            </a:lvl4pPr>
            <a:lvl5pPr>
              <a:defRPr sz="1800">
                <a:solidFill>
                  <a:srgbClr val="E7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200151"/>
            <a:ext cx="4648200" cy="3394472"/>
          </a:xfrm>
        </p:spPr>
        <p:txBody>
          <a:bodyPr/>
          <a:lstStyle>
            <a:lvl1pPr>
              <a:defRPr sz="2800">
                <a:solidFill>
                  <a:srgbClr val="E7FFFF"/>
                </a:solidFill>
              </a:defRPr>
            </a:lvl1pPr>
            <a:lvl2pPr>
              <a:defRPr sz="2400">
                <a:solidFill>
                  <a:srgbClr val="E7FFFF"/>
                </a:solidFill>
              </a:defRPr>
            </a:lvl2pPr>
            <a:lvl3pPr>
              <a:defRPr sz="2000">
                <a:solidFill>
                  <a:srgbClr val="E7FFFF"/>
                </a:solidFill>
              </a:defRPr>
            </a:lvl3pPr>
            <a:lvl4pPr>
              <a:defRPr sz="1800">
                <a:solidFill>
                  <a:srgbClr val="E7FFFF"/>
                </a:solidFill>
              </a:defRPr>
            </a:lvl4pPr>
            <a:lvl5pPr>
              <a:defRPr sz="1800">
                <a:solidFill>
                  <a:srgbClr val="E7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5388-2969-4D58-9BB0-936710902F9F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65AB-45A3-4F6F-9CBC-AE0AED7322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00B0F0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D4D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D4D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D4D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14550"/>
            <a:ext cx="5562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What is Energy Monitoring?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512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Crestron Calculated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229600" cy="33944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Supported by every Crestron processor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No special products required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Lowest hardware cost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Great initial solution for starter retrofit applications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Works perfectly with Crestron’s range of wired and wireless dimmers and switches, including 120/240/277V</a:t>
            </a:r>
          </a:p>
        </p:txBody>
      </p:sp>
    </p:spTree>
    <p:extLst>
      <p:ext uri="{BB962C8B-B14F-4D97-AF65-F5344CB8AC3E}">
        <p14:creationId xmlns:p14="http://schemas.microsoft.com/office/powerpoint/2010/main" xmlns="" val="205894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Crestron Current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Crestron products include optional “PM” version to deliver current monitoring data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Green Light® Power Pack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Green Light® Integrated Lighting System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Green Light® DALI Ballasts</a:t>
            </a:r>
          </a:p>
        </p:txBody>
      </p:sp>
    </p:spTree>
    <p:extLst>
      <p:ext uri="{BB962C8B-B14F-4D97-AF65-F5344CB8AC3E}">
        <p14:creationId xmlns:p14="http://schemas.microsoft.com/office/powerpoint/2010/main" xmlns="" val="35197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Crestron Energy Monitoring Solution</a:t>
            </a:r>
            <a:endParaRPr lang="en-US" dirty="0"/>
          </a:p>
        </p:txBody>
      </p:sp>
      <p:sp>
        <p:nvSpPr>
          <p:cNvPr id="194565" name="Content Placeholder 5"/>
          <p:cNvSpPr>
            <a:spLocks noGrp="1"/>
          </p:cNvSpPr>
          <p:nvPr>
            <p:ph sz="half" idx="2"/>
          </p:nvPr>
        </p:nvSpPr>
        <p:spPr>
          <a:xfrm>
            <a:off x="533400" y="895350"/>
            <a:ext cx="3886200" cy="205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u="sng" dirty="0" smtClean="0">
                <a:solidFill>
                  <a:schemeClr val="tx1"/>
                </a:solidFill>
              </a:rPr>
              <a:t>GLS-EM-MCU:  Metering Control Unit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Ethernet based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Main Panel Feed Monitoring </a:t>
            </a:r>
          </a:p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and/or Branch Monitoring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3962400" y="1181100"/>
            <a:ext cx="4800600" cy="3306302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Power metering across 3 phases (main legs)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Reports data to control system and Fusion EM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Monitors &amp; logs Voltage, Current, &amp; Active Power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Monitors up to 84 individual branch circuits (With GLS-EM-CTI)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Installs next to an electrical panel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Operable with 100-347V, split and 3 phase systems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Non-volatile memory reliability stores internally logged data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800" dirty="0" smtClean="0">
              <a:solidFill>
                <a:schemeClr val="tx1"/>
              </a:solidFill>
            </a:endParaRPr>
          </a:p>
        </p:txBody>
      </p:sp>
      <p:pic>
        <p:nvPicPr>
          <p:cNvPr id="3073" name="Picture 1" descr="GLS-EM-MCU&#10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11" y="2419350"/>
            <a:ext cx="3251301" cy="2201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0446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GLS-EM-MCU – Parts and Pieces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GLS-EM-MCU: Mains monitor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GLS-EM-CTI-*: Branch monitors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GLS-CT-*: Current transformers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These come in standard and high accuracy models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HA might allow us to claim revenue grade metering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4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GLS-EM-MCU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Main monitor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Need one per panel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Monitors three main feeds and four pulse inputs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Can support four branch monitors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Up to 84 branches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100-347VAC (Yes, 347!)</a:t>
            </a:r>
          </a:p>
        </p:txBody>
      </p:sp>
    </p:spTree>
    <p:extLst>
      <p:ext uri="{BB962C8B-B14F-4D97-AF65-F5344CB8AC3E}">
        <p14:creationId xmlns:p14="http://schemas.microsoft.com/office/powerpoint/2010/main" xmlns="" val="41805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GLS-EM-CTI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Branch monitors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Comes in 6, 15 and 21 branch options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Specific for two and three phase systems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Connects to the GLS-EM-MCU via a 7-wire bus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Also has a pass-through for next GLS-EM-CTI unit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Reports through the GLS-EM-MCU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7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GLS-CT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229600" cy="339447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Current transformers – every monitored leg needs one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Comes in multiple varieties: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50A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200A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400A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600A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High Accuracy/Standard Accuracy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High accuracy version has factory calibration to remove small errors due to manufacturing differences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Improves error from 5% to &lt;1% (May allow us to claim revenue grade – still investigating)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03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3185" y="166970"/>
            <a:ext cx="4142939" cy="4460875"/>
          </a:xfrm>
        </p:spPr>
      </p:pic>
    </p:spTree>
    <p:extLst>
      <p:ext uri="{BB962C8B-B14F-4D97-AF65-F5344CB8AC3E}">
        <p14:creationId xmlns:p14="http://schemas.microsoft.com/office/powerpoint/2010/main" xmlns="" val="20062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47750"/>
            <a:ext cx="8229600" cy="36575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Real Time Information - Power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Voltage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Active Power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Pulse Rate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Historical Information – Energy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Voltage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Current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Active Power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Energy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Pulse Usage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Power Factor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Energy Meter (aggregated)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Pule Meter (aggregated)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eackmann\Desktop\gls-em-ct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00150"/>
            <a:ext cx="2438400" cy="252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97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Pulse Metering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Allows for inclusion of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party metering devices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Keeps precise count of pulse rate and pulse count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Typically used for water or natural gas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24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7750"/>
            <a:ext cx="8759952" cy="33944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The lighting control industry being driven to manage energy holistically and to show ROI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Energy costs are going to go up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Changing regulations are impacting local building codes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Clean energy is expensive and unreliable for the supply side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Being green is not just a marketing strategy, it’s a necessity to be efficient and reduce operating expenses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1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and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Often, for larger buildings, the main feed is much larger than 600A. How does this get monitored?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For these large installations the feed is typically broken up into multiple, parallel, 600A (or less) feeds 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Our tools allow us to clamp one CT onto one parallel feed and instruct the monitor to compensate for the fact that multiple feeds are in use (Basic multiplication)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89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Monitoring Technologies - 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1550"/>
            <a:ext cx="822960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Three monitoring technologies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Guessed/Estimated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Supported by all Crestron products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Not as accurate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Current Measurement Only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Supported by Crestron PM option products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Mid-level accuracy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Power Measurement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Measured by a dedicated device: GLS-EM-MCU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Most accurate option for measurement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0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229600" cy="33944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All of these work well independently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real power is harnessed when you bring these technologies together into a overarching energy management strategy</a:t>
            </a:r>
          </a:p>
        </p:txBody>
      </p:sp>
    </p:spTree>
    <p:extLst>
      <p:ext uri="{BB962C8B-B14F-4D97-AF65-F5344CB8AC3E}">
        <p14:creationId xmlns:p14="http://schemas.microsoft.com/office/powerpoint/2010/main" xmlns="" val="26532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Next Step… Energy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59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205979"/>
            <a:ext cx="8836152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Making the Transition from Monitoring to </a:t>
            </a:r>
            <a:r>
              <a:rPr lang="en-US" b="1" dirty="0" smtClean="0"/>
              <a:t>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848" y="1047750"/>
            <a:ext cx="8836152" cy="3394472"/>
          </a:xfrm>
        </p:spPr>
        <p:txBody>
          <a:bodyPr/>
          <a:lstStyle/>
          <a:p>
            <a:r>
              <a:rPr lang="en-US" dirty="0" smtClean="0"/>
              <a:t>Using the data gathered from the energy monitoring hardware and software, the facility manager realizes there’s an opportunity for savings</a:t>
            </a:r>
          </a:p>
          <a:p>
            <a:r>
              <a:rPr lang="en-US" dirty="0" smtClean="0"/>
              <a:t>Now that there are metrics, the goal is to make the numbers move</a:t>
            </a:r>
          </a:p>
          <a:p>
            <a:pPr lvl="1"/>
            <a:r>
              <a:rPr lang="en-US" dirty="0" smtClean="0"/>
              <a:t>We do this via our control products and Fusion™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5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458200" cy="3124200"/>
          </a:xfrm>
        </p:spPr>
        <p:txBody>
          <a:bodyPr>
            <a:noAutofit/>
          </a:bodyPr>
          <a:lstStyle/>
          <a:p>
            <a:pPr fontAlgn="base"/>
            <a:r>
              <a:rPr lang="en-US" sz="2400" dirty="0" smtClean="0"/>
              <a:t>Metering your energy consumption and collecting the data by using an energy monitoring software</a:t>
            </a:r>
          </a:p>
          <a:p>
            <a:pPr fontAlgn="base"/>
            <a:r>
              <a:rPr lang="en-US" sz="2400" dirty="0" smtClean="0"/>
              <a:t>Uncover places to save energy - such as making upgrades or replacing inefficient equipment</a:t>
            </a:r>
          </a:p>
          <a:p>
            <a:pPr fontAlgn="base"/>
            <a:r>
              <a:rPr lang="en-US" sz="2400" dirty="0" smtClean="0"/>
              <a:t>Putting into place energy saving functions – such as demand response settings or eliminating wasted energy in unoccupied spaces</a:t>
            </a:r>
          </a:p>
          <a:p>
            <a:pPr fontAlgn="base"/>
            <a:r>
              <a:rPr lang="en-US" sz="2400" dirty="0" smtClean="0"/>
              <a:t>Tracking progress by analyzing the real-time data and comparing with historical information to what these efforts are actually achieving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5448" y="205979"/>
            <a:ext cx="8836152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What are the </a:t>
            </a:r>
            <a:r>
              <a:rPr lang="en-US" smtClean="0"/>
              <a:t>steps </a:t>
            </a:r>
            <a:r>
              <a:rPr lang="en-US" smtClean="0"/>
              <a:t>involved?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 txBox="1">
            <a:spLocks/>
          </p:cNvSpPr>
          <p:nvPr/>
        </p:nvSpPr>
        <p:spPr>
          <a:xfrm>
            <a:off x="228600" y="895350"/>
            <a:ext cx="4495800" cy="4040188"/>
          </a:xfrm>
          <a:prstGeom prst="rect">
            <a:avLst/>
          </a:prstGeom>
        </p:spPr>
        <p:txBody>
          <a:bodyPr/>
          <a:lstStyle/>
          <a:p>
            <a:pPr algn="l" eaLnBrk="0" hangingPunct="0">
              <a:spcBef>
                <a:spcPct val="20000"/>
              </a:spcBef>
              <a:buClr>
                <a:srgbClr val="376092"/>
              </a:buClr>
              <a:buFont typeface="Wingdings" pitchFamily="2" charset="2"/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Arial Narrow" pitchFamily="34" charset="0"/>
                <a:cs typeface="+mn-cs"/>
              </a:rPr>
              <a:t>6-Part Panel-Based Energy Management System:</a:t>
            </a:r>
          </a:p>
          <a:p>
            <a:pPr marL="342900" indent="-342900" algn="l" eaLnBrk="0" hangingPunct="0">
              <a:spcBef>
                <a:spcPct val="20000"/>
              </a:spcBef>
              <a:buClr>
                <a:srgbClr val="376092"/>
              </a:buClr>
              <a:buFont typeface="Wingdings" pitchFamily="2" charset="2"/>
              <a:buNone/>
              <a:defRPr/>
            </a:pPr>
            <a:endParaRPr lang="en-US" sz="600" b="1" u="sng" dirty="0">
              <a:solidFill>
                <a:srgbClr val="00B050"/>
              </a:solidFill>
              <a:latin typeface="Arial Narrow" pitchFamily="34" charset="0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b="1" dirty="0">
                <a:latin typeface="Arial Narrow" pitchFamily="34" charset="0"/>
                <a:cs typeface="+mn-cs"/>
              </a:rPr>
              <a:t>Electrical Panel</a:t>
            </a:r>
          </a:p>
          <a:p>
            <a:pPr marL="342900" indent="-342900" algn="l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400" dirty="0">
              <a:latin typeface="Arial Narrow" pitchFamily="34" charset="0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1400" b="1" dirty="0">
                <a:latin typeface="Arial Narrow" pitchFamily="34" charset="0"/>
                <a:cs typeface="+mn-cs"/>
              </a:rPr>
              <a:t>Current Transformers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dirty="0">
                <a:latin typeface="Arial Narrow" pitchFamily="34" charset="0"/>
                <a:cs typeface="+mn-cs"/>
              </a:rPr>
              <a:t>	(GLS-EM-CT)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400" dirty="0">
              <a:latin typeface="Arial Narrow" pitchFamily="34" charset="0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AutoNum type="arabicPeriod" startAt="3"/>
              <a:defRPr/>
            </a:pPr>
            <a:r>
              <a:rPr lang="en-US" sz="1400" b="1" dirty="0">
                <a:latin typeface="Arial Narrow" pitchFamily="34" charset="0"/>
                <a:cs typeface="+mn-cs"/>
              </a:rPr>
              <a:t>Current </a:t>
            </a:r>
            <a:r>
              <a:rPr lang="en-US" sz="1400" b="1" dirty="0" smtClean="0">
                <a:latin typeface="Arial Narrow" pitchFamily="34" charset="0"/>
                <a:cs typeface="+mn-cs"/>
              </a:rPr>
              <a:t>Transformer </a:t>
            </a:r>
            <a:r>
              <a:rPr lang="en-US" sz="1400" b="1" dirty="0">
                <a:latin typeface="Arial Narrow" pitchFamily="34" charset="0"/>
                <a:cs typeface="+mn-cs"/>
              </a:rPr>
              <a:t>Interface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dirty="0">
                <a:latin typeface="Arial Narrow" pitchFamily="34" charset="0"/>
                <a:cs typeface="+mn-cs"/>
              </a:rPr>
              <a:t>	(GLS-EM-CTI)</a:t>
            </a:r>
          </a:p>
          <a:p>
            <a:pPr marL="342900" indent="-342900" algn="l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US" sz="400" dirty="0">
              <a:latin typeface="Arial Narrow" pitchFamily="34" charset="0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>
                <a:latin typeface="Arial Narrow" pitchFamily="34" charset="0"/>
                <a:cs typeface="+mn-cs"/>
              </a:rPr>
              <a:t>4.	Meter Control Unit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dirty="0">
                <a:latin typeface="Arial Narrow" pitchFamily="34" charset="0"/>
                <a:cs typeface="+mn-cs"/>
              </a:rPr>
              <a:t>	(</a:t>
            </a:r>
            <a:r>
              <a:rPr lang="en-US" sz="1400" dirty="0" smtClean="0">
                <a:latin typeface="Arial Narrow" pitchFamily="34" charset="0"/>
                <a:cs typeface="+mn-cs"/>
              </a:rPr>
              <a:t>GLS-EM-MCU)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 smtClean="0">
                <a:latin typeface="Arial Narrow" pitchFamily="34" charset="0"/>
              </a:rPr>
              <a:t>5. 	Control Processor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dirty="0" smtClean="0">
                <a:latin typeface="Arial Narrow" pitchFamily="34" charset="0"/>
              </a:rPr>
              <a:t>	(MC3)</a:t>
            </a:r>
            <a:endParaRPr lang="en-US" sz="1400" b="1" dirty="0">
              <a:latin typeface="Arial Narrow" pitchFamily="34" charset="0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400" b="1" dirty="0">
              <a:latin typeface="Arial Narrow" pitchFamily="34" charset="0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b="1" dirty="0">
                <a:latin typeface="Arial Narrow" pitchFamily="34" charset="0"/>
                <a:cs typeface="+mn-cs"/>
              </a:rPr>
              <a:t>6.	Analysis Software </a:t>
            </a:r>
          </a:p>
          <a:p>
            <a:pPr marL="342900" indent="-342900" algn="l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1400" dirty="0">
                <a:latin typeface="Arial Narrow" pitchFamily="34" charset="0"/>
                <a:cs typeface="+mn-cs"/>
              </a:rPr>
              <a:t>	(</a:t>
            </a:r>
            <a:r>
              <a:rPr lang="en-US" sz="1400" dirty="0" smtClean="0">
                <a:latin typeface="Arial Narrow" pitchFamily="34" charset="0"/>
                <a:cs typeface="+mn-cs"/>
              </a:rPr>
              <a:t>Fusion)</a:t>
            </a:r>
            <a:endParaRPr lang="en-US" sz="1400" dirty="0">
              <a:latin typeface="Arial Narrow" pitchFamily="34" charset="0"/>
              <a:cs typeface="+mn-cs"/>
            </a:endParaRPr>
          </a:p>
          <a:p>
            <a:pPr marL="342900" indent="-342900" algn="l" eaLnBrk="0" hangingPunct="0">
              <a:spcBef>
                <a:spcPct val="20000"/>
              </a:spcBef>
              <a:buClr>
                <a:srgbClr val="376092"/>
              </a:buClr>
              <a:buFont typeface="Wingdings" pitchFamily="2" charset="2"/>
              <a:buChar char="§"/>
              <a:defRPr/>
            </a:pPr>
            <a:endParaRPr lang="en-US" sz="1400" dirty="0">
              <a:latin typeface="Arial Narrow" pitchFamily="34" charset="0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6152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Crestron Energy Management</a:t>
            </a:r>
            <a:endParaRPr lang="en-US" dirty="0"/>
          </a:p>
        </p:txBody>
      </p:sp>
      <p:pic>
        <p:nvPicPr>
          <p:cNvPr id="8" name="Picture 7" descr="GLS-EM application rev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9550"/>
            <a:ext cx="3935715" cy="4381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c3_beauty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1885950"/>
            <a:ext cx="2327395" cy="163729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047750"/>
            <a:ext cx="6324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Arial Narrow" pitchFamily="34" charset="0"/>
              </a:rPr>
              <a:t>Seamless integration of lighting, shades, HVAC, security, IT, and AV with existing building management systems and other devices – no other gateway needed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 Narrow" pitchFamily="34" charset="0"/>
              </a:rPr>
              <a:t>Direct connection over BACnet/IP through Crestron 3 Series Control Processors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Arial Narrow" pitchFamily="34" charset="0"/>
              </a:rPr>
              <a:t>Works with BACnet/IP, </a:t>
            </a:r>
            <a:r>
              <a:rPr lang="en-US" sz="2400" dirty="0" err="1" smtClean="0">
                <a:latin typeface="Arial Narrow" pitchFamily="34" charset="0"/>
              </a:rPr>
              <a:t>LonWorks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Modbus</a:t>
            </a:r>
            <a:r>
              <a:rPr lang="en-US" sz="2400" dirty="0" smtClean="0">
                <a:latin typeface="Arial Narrow" pitchFamily="34" charset="0"/>
              </a:rPr>
              <a:t>, KNX and others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5448" y="205979"/>
            <a:ext cx="8836152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Crestron Building Management System Gateway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it all together: Monitor, Manage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382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Crestron solution for the management of information and resources within the building to reduce energy consumption, save time and money is Fusion EM™</a:t>
            </a:r>
          </a:p>
          <a:p>
            <a:pPr>
              <a:buNone/>
            </a:pPr>
            <a:r>
              <a:rPr lang="en-US" sz="1800" dirty="0" smtClean="0"/>
              <a:t> </a:t>
            </a:r>
          </a:p>
          <a:p>
            <a:pPr>
              <a:buNone/>
            </a:pPr>
            <a:r>
              <a:rPr lang="en-US" sz="1800" dirty="0" smtClean="0"/>
              <a:t>Fusion  EM is the tool that allows you to </a:t>
            </a:r>
            <a:r>
              <a:rPr lang="en-US" sz="1800" b="1" dirty="0" smtClean="0"/>
              <a:t>Monitor, Manage and Control </a:t>
            </a:r>
            <a:r>
              <a:rPr lang="en-US" sz="1800" dirty="0" smtClean="0"/>
              <a:t>your entire operation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800350"/>
            <a:ext cx="344214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Bringing it all together: Monitor, Manage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52578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Monitor:</a:t>
            </a:r>
            <a:r>
              <a:rPr lang="en-US" sz="1600" dirty="0" smtClean="0">
                <a:solidFill>
                  <a:schemeClr val="tx1"/>
                </a:solidFill>
              </a:rPr>
              <a:t> See all energy resources including data analysis from your energy monitoring devices. Compare historical vs. real-time energy usage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Manage:</a:t>
            </a:r>
            <a:r>
              <a:rPr lang="en-US" sz="1600" dirty="0" smtClean="0">
                <a:solidFill>
                  <a:schemeClr val="tx1"/>
                </a:solidFill>
              </a:rPr>
              <a:t>  Use the software to implement change and automate functions and schedule events such as:</a:t>
            </a:r>
          </a:p>
          <a:p>
            <a:pPr marL="233363" lvl="1" indent="-233363"/>
            <a:r>
              <a:rPr lang="en-US" sz="1400" dirty="0" smtClean="0">
                <a:solidFill>
                  <a:schemeClr val="tx1"/>
                </a:solidFill>
              </a:rPr>
              <a:t>Temperature and lighting level set points</a:t>
            </a:r>
          </a:p>
          <a:p>
            <a:pPr marL="233363" lvl="1" indent="-233363"/>
            <a:r>
              <a:rPr lang="en-US" sz="1400" dirty="0" smtClean="0">
                <a:solidFill>
                  <a:schemeClr val="tx1"/>
                </a:solidFill>
              </a:rPr>
              <a:t>Demand response settings</a:t>
            </a:r>
          </a:p>
          <a:p>
            <a:pPr marL="233363" lvl="1" indent="-233363"/>
            <a:r>
              <a:rPr lang="en-US" sz="1400" dirty="0" smtClean="0">
                <a:solidFill>
                  <a:schemeClr val="tx1"/>
                </a:solidFill>
              </a:rPr>
              <a:t>Global lighting and climate control for unoccupied spaces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Control:</a:t>
            </a:r>
            <a:r>
              <a:rPr lang="en-US" sz="1600" dirty="0" smtClean="0">
                <a:solidFill>
                  <a:schemeClr val="tx1"/>
                </a:solidFill>
              </a:rPr>
              <a:t> Anticipate needs based on the occupants and usage. By using Fusion for predictive management of the facility you can ensure they are being utilized efficiently</a:t>
            </a:r>
          </a:p>
        </p:txBody>
      </p:sp>
      <p:pic>
        <p:nvPicPr>
          <p:cNvPr id="5" name="Picture 4" descr="FusionEM_EnergyUsage_Month_SAMPL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504950"/>
            <a:ext cx="329184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you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200151"/>
            <a:ext cx="8759952" cy="339447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Products that can actually help lower operating costs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Products help owners and facility managers prove that they’re doing the right thing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Transition from simply monitoring energy usage to management of energy</a:t>
            </a:r>
          </a:p>
        </p:txBody>
      </p:sp>
    </p:spTree>
    <p:extLst>
      <p:ext uri="{BB962C8B-B14F-4D97-AF65-F5344CB8AC3E}">
        <p14:creationId xmlns:p14="http://schemas.microsoft.com/office/powerpoint/2010/main" xmlns="" val="42692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Thank you!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Want more information?</a:t>
            </a:r>
            <a:br>
              <a:rPr lang="en-US" dirty="0" smtClean="0"/>
            </a:br>
            <a:r>
              <a:rPr lang="en-US" dirty="0" smtClean="0"/>
              <a:t>Call us at 855.263.8454 or visit crestron.com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59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b="1" dirty="0" smtClean="0"/>
              <a:t>Monitoring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200151"/>
            <a:ext cx="8229600" cy="21335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Hardware and software that connects to your energy resources to provide a defined baseline of energy consumption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Knowing is the start – you need to see what your energy usage is as a starting point</a:t>
            </a:r>
          </a:p>
        </p:txBody>
      </p:sp>
    </p:spTree>
    <p:extLst>
      <p:ext uri="{BB962C8B-B14F-4D97-AF65-F5344CB8AC3E}">
        <p14:creationId xmlns:p14="http://schemas.microsoft.com/office/powerpoint/2010/main" xmlns="" val="22933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Energy Monitoring Technologies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597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Calculated -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5344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If we know that a load is 50W and it’s at 50%, can’t we just assume it’s using 25W?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Not really…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We can get fairly close with load profiling, but the wattage numbers don’t scale linearly  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Commercially, ballasts are very difficult to accurately profile</a:t>
            </a:r>
          </a:p>
          <a:p>
            <a:pPr lvl="1"/>
            <a:r>
              <a:rPr lang="en-US" sz="2600" dirty="0" smtClean="0">
                <a:solidFill>
                  <a:schemeClr val="tx1"/>
                </a:solidFill>
              </a:rPr>
              <a:t>The numbers produced by these guesses can be off by 20%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Really only works for lighting, not all loads</a:t>
            </a:r>
          </a:p>
        </p:txBody>
      </p:sp>
    </p:spTree>
    <p:extLst>
      <p:ext uri="{BB962C8B-B14F-4D97-AF65-F5344CB8AC3E}">
        <p14:creationId xmlns:p14="http://schemas.microsoft.com/office/powerpoint/2010/main" xmlns="" val="19057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Monitoring -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7750"/>
            <a:ext cx="853440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Assume that the voltage is stable and measure the actual current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P=I*V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Can provide fairly accurate results for stable voltages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Has a problem with active loads, like ballasts</a:t>
            </a:r>
          </a:p>
          <a:p>
            <a:pPr lvl="2"/>
            <a:r>
              <a:rPr lang="en-US" sz="2100" dirty="0" smtClean="0">
                <a:solidFill>
                  <a:schemeClr val="tx1"/>
                </a:solidFill>
              </a:rPr>
              <a:t>Power factor correction helps in the “on” state</a:t>
            </a:r>
          </a:p>
          <a:p>
            <a:pPr lvl="2"/>
            <a:r>
              <a:rPr lang="en-US" sz="2100" dirty="0" smtClean="0">
                <a:solidFill>
                  <a:schemeClr val="tx1"/>
                </a:solidFill>
              </a:rPr>
              <a:t>“Off” state will read much higher than actual power due to phase shifts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Can expect a 10% error in measurements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be used for non-lighting loads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9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Metering -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" y="1200151"/>
            <a:ext cx="8836152" cy="33944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Samples real voltage and real current at high frequencies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Compensates for phase offsets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Doesn’t get fooled by voltage drops or non-linear current scaling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Expensive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Errors can be smaller than 1%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Useful for measuring ANY electrical load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6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Crestron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Whatever your level of energy sustainability, we can help make an impact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We have calculated, current monitoring and power metering solutions to help you grow and evolve your level of energy management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1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estronTea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CrestronTeamplate</Template>
  <TotalTime>6356</TotalTime>
  <Words>1224</Words>
  <Application>Microsoft Office PowerPoint</Application>
  <PresentationFormat>On-screen Show (16:9)</PresentationFormat>
  <Paragraphs>199</Paragraphs>
  <Slides>30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CrestronTeamplate</vt:lpstr>
      <vt:lpstr>What is Energy Monitoring?</vt:lpstr>
      <vt:lpstr>Market Direction</vt:lpstr>
      <vt:lpstr>What do you need?</vt:lpstr>
      <vt:lpstr>Energy Monitoring</vt:lpstr>
      <vt:lpstr>Energy Monitoring Technologies</vt:lpstr>
      <vt:lpstr>Calculated - Good</vt:lpstr>
      <vt:lpstr>Current Monitoring - Better</vt:lpstr>
      <vt:lpstr>Power Metering - Best</vt:lpstr>
      <vt:lpstr>Crestron Solution</vt:lpstr>
      <vt:lpstr>Crestron Calculated Solutions</vt:lpstr>
      <vt:lpstr>Crestron Current Monitoring</vt:lpstr>
      <vt:lpstr>Crestron Energy Monitoring Solution</vt:lpstr>
      <vt:lpstr>GLS-EM-MCU – Parts and Pieces</vt:lpstr>
      <vt:lpstr>GLS-EM-MCU</vt:lpstr>
      <vt:lpstr>GLS-EM-CTI</vt:lpstr>
      <vt:lpstr>GLS-CT</vt:lpstr>
      <vt:lpstr>Slide 17</vt:lpstr>
      <vt:lpstr>Available Information</vt:lpstr>
      <vt:lpstr>Pulse Metering</vt:lpstr>
      <vt:lpstr>Odds and Ends</vt:lpstr>
      <vt:lpstr>Energy Monitoring Technologies - Recap</vt:lpstr>
      <vt:lpstr>Bringing It All Together</vt:lpstr>
      <vt:lpstr>The Next Step… Energy Management</vt:lpstr>
      <vt:lpstr>Making the Transition from Monitoring to Management</vt:lpstr>
      <vt:lpstr>What are the steps involved?</vt:lpstr>
      <vt:lpstr>Crestron Energy Management</vt:lpstr>
      <vt:lpstr>Crestron Building Management System Gateway</vt:lpstr>
      <vt:lpstr>Bringing it all together: Monitor, Manage AND Control</vt:lpstr>
      <vt:lpstr>Bringing it all together: Monitor, Manage AND Control</vt:lpstr>
      <vt:lpstr>Thank you! Want more information? Call us at 855.263.8454 or visit crestron.com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Ackmann</dc:creator>
  <cp:lastModifiedBy>cbarbiero</cp:lastModifiedBy>
  <cp:revision>87</cp:revision>
  <cp:lastPrinted>2012-05-01T13:47:56Z</cp:lastPrinted>
  <dcterms:created xsi:type="dcterms:W3CDTF">2012-04-30T14:40:46Z</dcterms:created>
  <dcterms:modified xsi:type="dcterms:W3CDTF">2013-01-09T21:54:54Z</dcterms:modified>
</cp:coreProperties>
</file>