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0"/>
  </p:notesMasterIdLst>
  <p:sldIdLst>
    <p:sldId id="257" r:id="rId2"/>
    <p:sldId id="259" r:id="rId3"/>
    <p:sldId id="260" r:id="rId4"/>
    <p:sldId id="262" r:id="rId5"/>
    <p:sldId id="261" r:id="rId6"/>
    <p:sldId id="263" r:id="rId7"/>
    <p:sldId id="308" r:id="rId8"/>
    <p:sldId id="264" r:id="rId9"/>
    <p:sldId id="266" r:id="rId10"/>
    <p:sldId id="268" r:id="rId11"/>
    <p:sldId id="269" r:id="rId12"/>
    <p:sldId id="265" r:id="rId13"/>
    <p:sldId id="295" r:id="rId14"/>
    <p:sldId id="267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96" r:id="rId25"/>
    <p:sldId id="294" r:id="rId26"/>
    <p:sldId id="279" r:id="rId27"/>
    <p:sldId id="280" r:id="rId28"/>
    <p:sldId id="281" r:id="rId29"/>
    <p:sldId id="285" r:id="rId30"/>
    <p:sldId id="282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8" r:id="rId40"/>
    <p:sldId id="299" r:id="rId41"/>
    <p:sldId id="300" r:id="rId42"/>
    <p:sldId id="301" r:id="rId43"/>
    <p:sldId id="302" r:id="rId44"/>
    <p:sldId id="303" r:id="rId45"/>
    <p:sldId id="304" r:id="rId46"/>
    <p:sldId id="305" r:id="rId47"/>
    <p:sldId id="307" r:id="rId48"/>
    <p:sldId id="306" r:id="rId49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4" autoAdjust="0"/>
    <p:restoredTop sz="94606" autoAdjust="0"/>
  </p:normalViewPr>
  <p:slideViewPr>
    <p:cSldViewPr snapToGrid="0" snapToObjects="1">
      <p:cViewPr varScale="1">
        <p:scale>
          <a:sx n="148" d="100"/>
          <a:sy n="148" d="100"/>
        </p:scale>
        <p:origin x="-392" y="-10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notesMaster" Target="notesMasters/notesMaster1.xml"/><Relationship Id="rId51" Type="http://schemas.openxmlformats.org/officeDocument/2006/relationships/printerSettings" Target="printerSettings/printerSettings1.bin"/><Relationship Id="rId52" Type="http://schemas.openxmlformats.org/officeDocument/2006/relationships/presProps" Target="presProps.xml"/><Relationship Id="rId53" Type="http://schemas.openxmlformats.org/officeDocument/2006/relationships/viewProps" Target="viewProps.xml"/><Relationship Id="rId54" Type="http://schemas.openxmlformats.org/officeDocument/2006/relationships/theme" Target="theme/theme1.xml"/><Relationship Id="rId55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24D3FB-048C-6442-BAC4-9345159E575B}" type="datetimeFigureOut">
              <a:rPr lang="en-US" smtClean="0"/>
              <a:t>9/25/13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F9C18C-9656-5242-8999-8F7A85EE23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646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Collection</a:t>
            </a:r>
            <a:r>
              <a:rPr lang="en-US" baseline="0" dirty="0" smtClean="0"/>
              <a:t> of useful inbound marketing resources. </a:t>
            </a:r>
          </a:p>
          <a:p>
            <a:r>
              <a:rPr lang="en-US" baseline="0" dirty="0" smtClean="0"/>
              <a:t>Connect with Austin </a:t>
            </a:r>
            <a:r>
              <a:rPr lang="en-US" baseline="0" dirty="0" err="1" smtClean="0"/>
              <a:t>HubSpot</a:t>
            </a:r>
            <a:r>
              <a:rPr lang="en-US" baseline="0" dirty="0" smtClean="0"/>
              <a:t> User Group on LinkedIn - http://</a:t>
            </a:r>
            <a:r>
              <a:rPr lang="en-US" baseline="0" dirty="0" err="1" smtClean="0"/>
              <a:t>www.linkedin.com</a:t>
            </a:r>
            <a:r>
              <a:rPr lang="en-US" baseline="0" dirty="0" smtClean="0"/>
              <a:t>/groups/Austin-HubSpot-User-Group-HUG-4095357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F9C18C-9656-5242-8999-8F7A85EE238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5880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Collection</a:t>
            </a:r>
            <a:r>
              <a:rPr lang="en-US" baseline="0" dirty="0" smtClean="0"/>
              <a:t> of useful inbound marketing resources. </a:t>
            </a:r>
          </a:p>
          <a:p>
            <a:r>
              <a:rPr lang="en-US" baseline="0" dirty="0" smtClean="0"/>
              <a:t>Connect with Austin </a:t>
            </a:r>
            <a:r>
              <a:rPr lang="en-US" baseline="0" dirty="0" err="1" smtClean="0"/>
              <a:t>HubSpot</a:t>
            </a:r>
            <a:r>
              <a:rPr lang="en-US" baseline="0" dirty="0" smtClean="0"/>
              <a:t> User Group on LinkedIn - http://</a:t>
            </a:r>
            <a:r>
              <a:rPr lang="en-US" baseline="0" dirty="0" err="1" smtClean="0"/>
              <a:t>www.linkedin.com</a:t>
            </a:r>
            <a:r>
              <a:rPr lang="en-US" baseline="0" dirty="0" smtClean="0"/>
              <a:t>/groups/Austin-HubSpot-User-Group-HUG-4095357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F9C18C-9656-5242-8999-8F7A85EE238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5880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Collection</a:t>
            </a:r>
            <a:r>
              <a:rPr lang="en-US" baseline="0" dirty="0" smtClean="0"/>
              <a:t> of useful inbound marketing resources. </a:t>
            </a:r>
          </a:p>
          <a:p>
            <a:r>
              <a:rPr lang="en-US" baseline="0" dirty="0" smtClean="0"/>
              <a:t>Connect with Austin </a:t>
            </a:r>
            <a:r>
              <a:rPr lang="en-US" baseline="0" dirty="0" err="1" smtClean="0"/>
              <a:t>HubSpot</a:t>
            </a:r>
            <a:r>
              <a:rPr lang="en-US" baseline="0" dirty="0" smtClean="0"/>
              <a:t> User Group on LinkedIn - http://</a:t>
            </a:r>
            <a:r>
              <a:rPr lang="en-US" baseline="0" dirty="0" err="1" smtClean="0"/>
              <a:t>www.linkedin.com</a:t>
            </a:r>
            <a:r>
              <a:rPr lang="en-US" baseline="0" dirty="0" smtClean="0"/>
              <a:t>/groups/Austin-HubSpot-User-Group-HUG-4095357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F9C18C-9656-5242-8999-8F7A85EE238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5880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Connect with Austin </a:t>
            </a:r>
            <a:r>
              <a:rPr lang="en-US" baseline="0" dirty="0" err="1" smtClean="0"/>
              <a:t>HubSpot</a:t>
            </a:r>
            <a:r>
              <a:rPr lang="en-US" baseline="0" dirty="0" smtClean="0"/>
              <a:t> User Group on LinkedIn - http://</a:t>
            </a:r>
            <a:r>
              <a:rPr lang="en-US" baseline="0" dirty="0" err="1" smtClean="0"/>
              <a:t>www.linkedin.com</a:t>
            </a:r>
            <a:r>
              <a:rPr lang="en-US" baseline="0" dirty="0" smtClean="0"/>
              <a:t>/groups/Austin-HubSpot-User-Group-HUG-4095357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F9C18C-9656-5242-8999-8F7A85EE238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5880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F9C18C-9656-5242-8999-8F7A85EE238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5880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9903B8-2DDE-964C-B027-664B334B82FD}" type="datetimeFigureOut">
              <a:rPr lang="en-US" smtClean="0"/>
              <a:t>9/25/13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3E41F-67FF-8C46-AE61-5DDD28986B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9358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9903B8-2DDE-964C-B027-664B334B82FD}" type="datetimeFigureOut">
              <a:rPr lang="en-US" smtClean="0"/>
              <a:t>9/25/13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3E41F-67FF-8C46-AE61-5DDD28986B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1859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9903B8-2DDE-964C-B027-664B334B82FD}" type="datetimeFigureOut">
              <a:rPr lang="en-US" smtClean="0"/>
              <a:t>9/25/13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3E41F-67FF-8C46-AE61-5DDD28986B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9228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9903B8-2DDE-964C-B027-664B334B82FD}" type="datetimeFigureOut">
              <a:rPr lang="en-US" smtClean="0"/>
              <a:t>9/25/13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3E41F-67FF-8C46-AE61-5DDD28986B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6737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9903B8-2DDE-964C-B027-664B334B82FD}" type="datetimeFigureOut">
              <a:rPr lang="en-US" smtClean="0"/>
              <a:t>9/25/13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3E41F-67FF-8C46-AE61-5DDD28986B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8324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9903B8-2DDE-964C-B027-664B334B82FD}" type="datetimeFigureOut">
              <a:rPr lang="en-US" smtClean="0"/>
              <a:t>9/25/13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3E41F-67FF-8C46-AE61-5DDD28986B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3113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9903B8-2DDE-964C-B027-664B334B82FD}" type="datetimeFigureOut">
              <a:rPr lang="en-US" smtClean="0"/>
              <a:t>9/25/13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3E41F-67FF-8C46-AE61-5DDD28986B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9730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9903B8-2DDE-964C-B027-664B334B82FD}" type="datetimeFigureOut">
              <a:rPr lang="en-US" smtClean="0"/>
              <a:t>9/25/13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3E41F-67FF-8C46-AE61-5DDD28986B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4777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9903B8-2DDE-964C-B027-664B334B82FD}" type="datetimeFigureOut">
              <a:rPr lang="en-US" smtClean="0"/>
              <a:t>9/25/13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3E41F-67FF-8C46-AE61-5DDD28986B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8802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9903B8-2DDE-964C-B027-664B334B82FD}" type="datetimeFigureOut">
              <a:rPr lang="en-US" smtClean="0"/>
              <a:t>9/25/13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3E41F-67FF-8C46-AE61-5DDD28986B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184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9903B8-2DDE-964C-B027-664B334B82FD}" type="datetimeFigureOut">
              <a:rPr lang="en-US" smtClean="0"/>
              <a:t>9/25/13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3E41F-67FF-8C46-AE61-5DDD28986B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5992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9903B8-2DDE-964C-B027-664B334B82FD}" type="datetimeFigureOut">
              <a:rPr lang="en-US" smtClean="0"/>
              <a:t>9/25/13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53E41F-67FF-8C46-AE61-5DDD28986B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681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inkedin.com/groups/Austin-HubSpot-User-Group-HUG-4095357" TargetMode="External"/><Relationship Id="rId4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inkedin.com/groups/Austin-HubSpot-User-Group-HUG-4095357" TargetMode="External"/><Relationship Id="rId4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blog.hubspot.com/google-encrypting-all-searches-nj" TargetMode="External"/><Relationship Id="rId4" Type="http://schemas.openxmlformats.org/officeDocument/2006/relationships/hyperlink" Target="http://t.co/Y4f8v9ifn0" TargetMode="External"/><Relationship Id="rId5" Type="http://schemas.openxmlformats.org/officeDocument/2006/relationships/hyperlink" Target="http://greenfroggms.com/2013/09/25/google-encrypts-search-what-this-means-for-marketers/" TargetMode="External"/><Relationship Id="rId6" Type="http://schemas.openxmlformats.org/officeDocument/2006/relationships/hyperlink" Target="http://www.linkedin.com/groups/Austin-HubSpot-User-Group-HUG-4095357" TargetMode="External"/><Relationship Id="rId7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e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e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e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em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em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em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em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em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em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em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em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em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em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em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em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emf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blog.hubspot.com/anatomy-of-5-star-subject-line-ht" TargetMode="External"/><Relationship Id="rId3" Type="http://schemas.openxmlformats.org/officeDocument/2006/relationships/hyperlink" Target="http://blog.hubspot.com/expert-email-marketing-pains-solutions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my.charitywater.org/austin-hugs-for-clean-water" TargetMode="External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Austin.hubspotusergroups.com" TargetMode="External"/><Relationship Id="rId4" Type="http://schemas.openxmlformats.org/officeDocument/2006/relationships/hyperlink" Target="http://www.linkedin.com/groups/Austin-HubSpot-User-Group-HUG-4095357" TargetMode="External"/><Relationship Id="rId5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http://www.inbound.com/hs-fs/hub/146726/file-280698732-pdf/Inbound_Expert_Videos/Sarah_Goliger.pdf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4545"/>
            <a:ext cx="7772400" cy="939932"/>
          </a:xfrm>
        </p:spPr>
        <p:txBody>
          <a:bodyPr>
            <a:normAutofit fontScale="90000"/>
          </a:bodyPr>
          <a:lstStyle/>
          <a:p>
            <a:r>
              <a:rPr lang="en-US" sz="4000" dirty="0" smtClean="0"/>
              <a:t>Austin </a:t>
            </a:r>
            <a:r>
              <a:rPr lang="en-US" sz="4000" dirty="0" err="1" smtClean="0"/>
              <a:t>HubSpot</a:t>
            </a:r>
            <a:r>
              <a:rPr lang="en-US" sz="4000" dirty="0" smtClean="0"/>
              <a:t> User Group</a:t>
            </a:r>
            <a:br>
              <a:rPr lang="en-US" sz="4000" dirty="0" smtClean="0"/>
            </a:br>
            <a:r>
              <a:rPr lang="en-US" sz="4000" dirty="0" smtClean="0"/>
              <a:t>Agenda - August 2013</a:t>
            </a:r>
            <a:endParaRPr lang="en-US" sz="4000" dirty="0"/>
          </a:p>
        </p:txBody>
      </p:sp>
      <p:sp>
        <p:nvSpPr>
          <p:cNvPr id="5" name="TextBox 4"/>
          <p:cNvSpPr txBox="1"/>
          <p:nvPr/>
        </p:nvSpPr>
        <p:spPr>
          <a:xfrm>
            <a:off x="1445259" y="1278906"/>
            <a:ext cx="690929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11:30 - 11:45	Sign </a:t>
            </a:r>
            <a:r>
              <a:rPr lang="en-US" sz="2400" dirty="0" smtClean="0"/>
              <a:t>in/Networking/Order lunch</a:t>
            </a:r>
            <a:endParaRPr lang="en-US" sz="2400" dirty="0" smtClean="0"/>
          </a:p>
          <a:p>
            <a:endParaRPr lang="en-US" sz="2400" dirty="0"/>
          </a:p>
          <a:p>
            <a:r>
              <a:rPr lang="en-US" sz="2400" dirty="0" smtClean="0"/>
              <a:t>11:45 - 12:00	</a:t>
            </a:r>
            <a:r>
              <a:rPr lang="en-US" sz="2400" dirty="0" smtClean="0"/>
              <a:t>Announcements</a:t>
            </a:r>
            <a:endParaRPr lang="en-US" sz="2400" dirty="0" smtClean="0"/>
          </a:p>
          <a:p>
            <a:endParaRPr lang="en-US" sz="2400" dirty="0"/>
          </a:p>
          <a:p>
            <a:r>
              <a:rPr lang="en-US" sz="2400" dirty="0" smtClean="0"/>
              <a:t>12:00 - 12:30	</a:t>
            </a:r>
            <a:r>
              <a:rPr lang="en-US" sz="2400" dirty="0" smtClean="0"/>
              <a:t>Emails and list segmenting</a:t>
            </a:r>
            <a:endParaRPr lang="en-US" sz="2400" dirty="0" smtClean="0"/>
          </a:p>
          <a:p>
            <a:endParaRPr lang="en-US" sz="2400" dirty="0"/>
          </a:p>
          <a:p>
            <a:r>
              <a:rPr lang="en-US" sz="2400" dirty="0" smtClean="0"/>
              <a:t>12:30 - 1:00	Questions and wrap up</a:t>
            </a:r>
          </a:p>
        </p:txBody>
      </p:sp>
      <p:pic>
        <p:nvPicPr>
          <p:cNvPr id="6" name="Picture 5" descr="austin hug.jpg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3614" y="3528174"/>
            <a:ext cx="1732925" cy="1411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7089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rah_Goliger (dragged)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3772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rah_Goliger (dragged)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6872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arah_Goliger (dragged)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5920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are some of your email goals?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06609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rah_Goliger (dragged)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5888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rah_Goliger (dragged)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4046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rah_Goliger (dragged)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0161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rah_Goliger (dragged)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0161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rah_Goliger (dragged)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0161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rah_Goliger (dragged)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0161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4545"/>
            <a:ext cx="7772400" cy="939932"/>
          </a:xfrm>
        </p:spPr>
        <p:txBody>
          <a:bodyPr>
            <a:normAutofit fontScale="90000"/>
          </a:bodyPr>
          <a:lstStyle/>
          <a:p>
            <a:r>
              <a:rPr lang="en-US" sz="4000" dirty="0" smtClean="0"/>
              <a:t>Meetings Through the End of the Year</a:t>
            </a:r>
            <a:endParaRPr lang="en-US" sz="4000" dirty="0"/>
          </a:p>
        </p:txBody>
      </p:sp>
      <p:sp>
        <p:nvSpPr>
          <p:cNvPr id="5" name="TextBox 4"/>
          <p:cNvSpPr txBox="1"/>
          <p:nvPr/>
        </p:nvSpPr>
        <p:spPr>
          <a:xfrm>
            <a:off x="940708" y="1138292"/>
            <a:ext cx="704357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 smtClean="0"/>
          </a:p>
          <a:p>
            <a:pPr marL="285750" indent="-285750">
              <a:buFont typeface="Arial"/>
              <a:buChar char="•"/>
            </a:pPr>
            <a:r>
              <a:rPr lang="en-US" sz="3200" dirty="0" smtClean="0"/>
              <a:t>October 24 at the Flying </a:t>
            </a:r>
            <a:r>
              <a:rPr lang="en-US" sz="3200" dirty="0"/>
              <a:t>S</a:t>
            </a:r>
            <a:r>
              <a:rPr lang="en-US" sz="3200" dirty="0" smtClean="0"/>
              <a:t>aucer</a:t>
            </a:r>
            <a:endParaRPr lang="en-US" sz="3200" dirty="0" smtClean="0"/>
          </a:p>
          <a:p>
            <a:pPr marL="285750" indent="-285750">
              <a:buFont typeface="Arial"/>
              <a:buChar char="•"/>
            </a:pPr>
            <a:r>
              <a:rPr lang="en-US" sz="3200" dirty="0" smtClean="0"/>
              <a:t>November </a:t>
            </a:r>
            <a:r>
              <a:rPr lang="en-US" sz="3200" dirty="0" smtClean="0"/>
              <a:t>14 at the Flying Saucer</a:t>
            </a:r>
            <a:endParaRPr lang="en-US" sz="3200" dirty="0" smtClean="0"/>
          </a:p>
          <a:p>
            <a:pPr marL="285750" indent="-285750">
              <a:buFont typeface="Arial"/>
              <a:buChar char="•"/>
            </a:pPr>
            <a:r>
              <a:rPr lang="en-US" sz="3200" dirty="0" smtClean="0"/>
              <a:t>December </a:t>
            </a:r>
            <a:r>
              <a:rPr lang="en-US" sz="3200" dirty="0" smtClean="0"/>
              <a:t> - maybe a happy hour?</a:t>
            </a:r>
            <a:endParaRPr lang="en-US" sz="3200" dirty="0" smtClean="0"/>
          </a:p>
          <a:p>
            <a:endParaRPr lang="en-US" sz="2400" dirty="0" smtClean="0"/>
          </a:p>
          <a:p>
            <a:endParaRPr lang="en-US" sz="2400" dirty="0"/>
          </a:p>
        </p:txBody>
      </p:sp>
      <p:pic>
        <p:nvPicPr>
          <p:cNvPr id="7" name="Picture 6" descr="austin hug.jpg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3614" y="3528174"/>
            <a:ext cx="1732925" cy="1411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3866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rah_Goliger (dragged)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0161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rah_Goliger (dragged)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0161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rah_Goliger (dragged)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0161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rah_Goliger (dragged)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0161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Possible Segmentation Options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Segment by Persona</a:t>
            </a:r>
          </a:p>
          <a:p>
            <a:pPr lvl="1"/>
            <a:r>
              <a:rPr lang="en-US" dirty="0" smtClean="0"/>
              <a:t>Government buyers vs. private sectors</a:t>
            </a:r>
          </a:p>
          <a:p>
            <a:r>
              <a:rPr lang="en-US" dirty="0" smtClean="0"/>
              <a:t>Segment by Sales Cycle</a:t>
            </a:r>
          </a:p>
          <a:p>
            <a:pPr lvl="1"/>
            <a:r>
              <a:rPr lang="en-US" dirty="0" smtClean="0"/>
              <a:t>Just beginning to research vs. talking to sales</a:t>
            </a:r>
          </a:p>
          <a:p>
            <a:r>
              <a:rPr lang="en-US" dirty="0" smtClean="0"/>
              <a:t>Segment by Location	</a:t>
            </a:r>
          </a:p>
          <a:p>
            <a:pPr lvl="1"/>
            <a:r>
              <a:rPr lang="en-US" dirty="0" smtClean="0"/>
              <a:t>Regional vs. National</a:t>
            </a:r>
          </a:p>
        </p:txBody>
      </p:sp>
    </p:spTree>
    <p:extLst>
      <p:ext uri="{BB962C8B-B14F-4D97-AF65-F5344CB8AC3E}">
        <p14:creationId xmlns:p14="http://schemas.microsoft.com/office/powerpoint/2010/main" val="15181693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are some ways you segment?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63041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rah_Goliger (dragged)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0161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rah_Goliger (dragged)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170308" y="4342208"/>
            <a:ext cx="2660072" cy="45481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01613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rah_Goliger (dragged)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01613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rah_Goliger (dragged)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3904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4545"/>
            <a:ext cx="7772400" cy="939932"/>
          </a:xfrm>
        </p:spPr>
        <p:txBody>
          <a:bodyPr>
            <a:normAutofit/>
          </a:bodyPr>
          <a:lstStyle/>
          <a:p>
            <a:r>
              <a:rPr lang="en-US" sz="4000" dirty="0" smtClean="0"/>
              <a:t>Austin </a:t>
            </a:r>
            <a:r>
              <a:rPr lang="en-US" sz="4000" dirty="0" err="1" smtClean="0"/>
              <a:t>HubSpot</a:t>
            </a:r>
            <a:r>
              <a:rPr lang="en-US" sz="4000" dirty="0" smtClean="0"/>
              <a:t> User Group</a:t>
            </a:r>
            <a:endParaRPr lang="en-US" sz="4000" dirty="0"/>
          </a:p>
        </p:txBody>
      </p:sp>
      <p:sp>
        <p:nvSpPr>
          <p:cNvPr id="5" name="TextBox 4"/>
          <p:cNvSpPr txBox="1"/>
          <p:nvPr/>
        </p:nvSpPr>
        <p:spPr>
          <a:xfrm>
            <a:off x="685800" y="1138292"/>
            <a:ext cx="704357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Announcements:</a:t>
            </a:r>
            <a:endParaRPr lang="en-US" dirty="0" smtClean="0"/>
          </a:p>
          <a:p>
            <a:pPr marL="285750" indent="-285750">
              <a:buFontTx/>
              <a:buChar char="-"/>
            </a:pPr>
            <a:r>
              <a:rPr lang="en-US" dirty="0" smtClean="0"/>
              <a:t>Google’s not sharing keyword data anymore</a:t>
            </a:r>
          </a:p>
          <a:p>
            <a:pPr marL="285750" indent="-285750">
              <a:buFontTx/>
              <a:buChar char="-"/>
            </a:pPr>
            <a:endParaRPr lang="en-US" dirty="0" smtClean="0"/>
          </a:p>
          <a:p>
            <a:r>
              <a:rPr lang="en-US" sz="2400" dirty="0" smtClean="0"/>
              <a:t>Resources on the switch:</a:t>
            </a:r>
          </a:p>
          <a:p>
            <a:pPr marL="285750" indent="-285750">
              <a:buFontTx/>
              <a:buChar char="-"/>
            </a:pPr>
            <a:r>
              <a:rPr lang="en-US" dirty="0" err="1" smtClean="0">
                <a:hlinkClick r:id="rId3"/>
              </a:rPr>
              <a:t>HubSpot</a:t>
            </a:r>
            <a:r>
              <a:rPr lang="en-US" dirty="0" smtClean="0">
                <a:hlinkClick r:id="rId3"/>
              </a:rPr>
              <a:t> Blog on the Shift</a:t>
            </a:r>
            <a:endParaRPr lang="en-US" dirty="0" smtClean="0"/>
          </a:p>
          <a:p>
            <a:pPr marL="285750" indent="-285750">
              <a:buFontTx/>
              <a:buChar char="-"/>
            </a:pPr>
            <a:r>
              <a:rPr lang="en-US" dirty="0" smtClean="0">
                <a:hlinkClick r:id="rId4"/>
              </a:rPr>
              <a:t>Moz Whiteboard Tuesday</a:t>
            </a:r>
            <a:r>
              <a:rPr lang="en-US" dirty="0" smtClean="0"/>
              <a:t> </a:t>
            </a:r>
          </a:p>
          <a:p>
            <a:pPr marL="285750" indent="-285750">
              <a:buFontTx/>
              <a:buChar char="-"/>
            </a:pPr>
            <a:r>
              <a:rPr lang="en-US" dirty="0">
                <a:hlinkClick r:id="rId5"/>
              </a:rPr>
              <a:t>http://greenfroggms.com/2013/09/25/google-encrypts-search-what-this-means-for-marketers</a:t>
            </a:r>
            <a:r>
              <a:rPr lang="en-US" dirty="0" smtClean="0">
                <a:hlinkClick r:id="rId5"/>
              </a:rPr>
              <a:t>/</a:t>
            </a:r>
            <a:endParaRPr lang="en-US" dirty="0" smtClean="0"/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endParaRPr lang="en-US" dirty="0"/>
          </a:p>
        </p:txBody>
      </p:sp>
      <p:pic>
        <p:nvPicPr>
          <p:cNvPr id="7" name="Picture 6" descr="austin hug.jpg">
            <a:hlinkClick r:id="rId6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3614" y="3528174"/>
            <a:ext cx="1732925" cy="1411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7405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rah_Goliger (dragged)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01613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rah_Goliger (dragged)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58718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rah_Goliger (dragged)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58718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rah_Goliger (dragged)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58718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rah_Goliger (dragged)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58718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rah_Goliger (dragged)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58718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rah_Goliger (dragged)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58718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rah_Goliger (dragged)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58718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rah_Goliger (dragged)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58718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rah_Goliger (dragged)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8331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October Meeting Topic Options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Dealing with the Keyword debacle</a:t>
            </a:r>
          </a:p>
          <a:p>
            <a:pPr lvl="1"/>
            <a:r>
              <a:rPr lang="en-US" dirty="0" smtClean="0"/>
              <a:t>Pull in an SEO expert</a:t>
            </a:r>
          </a:p>
          <a:p>
            <a:pPr lvl="1"/>
            <a:r>
              <a:rPr lang="en-US" dirty="0" smtClean="0"/>
              <a:t>Discuss workarounds</a:t>
            </a:r>
          </a:p>
          <a:p>
            <a:r>
              <a:rPr lang="en-US" dirty="0" smtClean="0"/>
              <a:t>Sales-marketing alignment</a:t>
            </a:r>
          </a:p>
          <a:p>
            <a:pPr lvl="1"/>
            <a:r>
              <a:rPr lang="en-US" dirty="0" err="1" smtClean="0"/>
              <a:t>HubSpot</a:t>
            </a:r>
            <a:r>
              <a:rPr lang="en-US" dirty="0" smtClean="0"/>
              <a:t> people call in</a:t>
            </a:r>
          </a:p>
          <a:p>
            <a:pPr lvl="1"/>
            <a:r>
              <a:rPr lang="en-US" dirty="0" smtClean="0"/>
              <a:t>Talk about Signals </a:t>
            </a:r>
          </a:p>
          <a:p>
            <a:pPr lvl="1"/>
            <a:r>
              <a:rPr lang="en-US" dirty="0" smtClean="0"/>
              <a:t>How to help your sales team close leads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858240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rah_Goliger (dragged)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83310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rah_Goliger (dragged)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89442" y="1973731"/>
            <a:ext cx="1132675" cy="148458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83310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rah_Goliger (dragged)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83310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rah_Goliger (dragged)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83310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rah_Goliger (dragged)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83310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rah_Goliger (dragged)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83310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rah_Goliger (dragged)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83310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How are you optimizing your emails?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923560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Resources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hlinkClick r:id="rId2"/>
              </a:rPr>
              <a:t>Anatomy of a five star subject line</a:t>
            </a:r>
            <a:endParaRPr lang="en-US" dirty="0" smtClean="0"/>
          </a:p>
          <a:p>
            <a:r>
              <a:rPr lang="en-US" dirty="0" smtClean="0">
                <a:hlinkClick r:id="rId3"/>
              </a:rPr>
              <a:t>How 7 Experts Solve Their Most Painful Email Marketing Problems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48331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88047" y="4800971"/>
            <a:ext cx="74150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</a:t>
            </a:r>
            <a:r>
              <a:rPr lang="en-US" dirty="0" smtClean="0"/>
              <a:t>ocal </a:t>
            </a:r>
            <a:r>
              <a:rPr lang="en-US" dirty="0"/>
              <a:t>campaign URL - </a:t>
            </a:r>
            <a:r>
              <a:rPr lang="en-US" u="sng" dirty="0">
                <a:hlinkClick r:id="rId3"/>
              </a:rPr>
              <a:t>http://my.charitywater.org/austin-hugs-for-clean-water </a:t>
            </a:r>
            <a:endParaRPr lang="en-US" dirty="0"/>
          </a:p>
        </p:txBody>
      </p:sp>
      <p:pic>
        <p:nvPicPr>
          <p:cNvPr id="7" name="Picture 6" descr="Screen Shot 2013-09-25 at 2.00.51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286" y="162122"/>
            <a:ext cx="6725697" cy="4274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0239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4545"/>
            <a:ext cx="7772400" cy="939932"/>
          </a:xfrm>
        </p:spPr>
        <p:txBody>
          <a:bodyPr>
            <a:normAutofit/>
          </a:bodyPr>
          <a:lstStyle/>
          <a:p>
            <a:r>
              <a:rPr lang="en-US" sz="4000" dirty="0" smtClean="0"/>
              <a:t>New Website!</a:t>
            </a:r>
            <a:endParaRPr lang="en-US" sz="4000" dirty="0"/>
          </a:p>
        </p:txBody>
      </p:sp>
      <p:sp>
        <p:nvSpPr>
          <p:cNvPr id="4" name="TextBox 3"/>
          <p:cNvSpPr txBox="1"/>
          <p:nvPr/>
        </p:nvSpPr>
        <p:spPr>
          <a:xfrm>
            <a:off x="685800" y="1015445"/>
            <a:ext cx="7772400" cy="2885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/>
              <a:t>We have a new website</a:t>
            </a:r>
          </a:p>
          <a:p>
            <a:pPr>
              <a:lnSpc>
                <a:spcPct val="150000"/>
              </a:lnSpc>
            </a:pPr>
            <a:r>
              <a:rPr lang="en-US" dirty="0" err="1" smtClean="0">
                <a:hlinkClick r:id="rId3"/>
              </a:rPr>
              <a:t>Austin.hubspotusergroups.com</a:t>
            </a:r>
            <a:endParaRPr lang="en-US" dirty="0" smtClean="0"/>
          </a:p>
          <a:p>
            <a:pPr>
              <a:lnSpc>
                <a:spcPct val="150000"/>
              </a:lnSpc>
            </a:pPr>
            <a:r>
              <a:rPr lang="en-US" dirty="0" smtClean="0"/>
              <a:t>Brand new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Want to use it to better communicate, post old presentations, etc.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If you’d like to help with that, we’re looking for people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For now, sign up there so we can make sure you get the emails.</a:t>
            </a:r>
            <a:endParaRPr lang="en-US" dirty="0"/>
          </a:p>
        </p:txBody>
      </p:sp>
      <p:pic>
        <p:nvPicPr>
          <p:cNvPr id="7" name="Picture 6" descr="austin hug.jpg">
            <a:hlinkClick r:id="rId4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3614" y="3528174"/>
            <a:ext cx="1732925" cy="1411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1261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Introductions!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Name</a:t>
            </a:r>
          </a:p>
          <a:p>
            <a:r>
              <a:rPr lang="en-US" dirty="0" smtClean="0"/>
              <a:t>Company</a:t>
            </a:r>
            <a:endParaRPr lang="en-US" dirty="0"/>
          </a:p>
          <a:p>
            <a:r>
              <a:rPr lang="en-US" dirty="0" smtClean="0"/>
              <a:t>How long have you been using </a:t>
            </a:r>
            <a:r>
              <a:rPr lang="en-US" dirty="0" err="1" smtClean="0"/>
              <a:t>HubSpot</a:t>
            </a:r>
            <a:r>
              <a:rPr lang="en-US" dirty="0" smtClean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0494237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Email and List Segmentation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hlinkClick r:id="rId2"/>
              </a:rPr>
              <a:t>Modified from This Presentation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51110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rah_Goliger (dragged)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8807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318</TotalTime>
  <Words>409</Words>
  <Application>Microsoft Macintosh PowerPoint</Application>
  <PresentationFormat>On-screen Show (16:9)</PresentationFormat>
  <Paragraphs>68</Paragraphs>
  <Slides>48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49" baseType="lpstr">
      <vt:lpstr>Office Theme</vt:lpstr>
      <vt:lpstr>Austin HubSpot User Group Agenda - August 2013</vt:lpstr>
      <vt:lpstr>Meetings Through the End of the Year</vt:lpstr>
      <vt:lpstr>Austin HubSpot User Group</vt:lpstr>
      <vt:lpstr>October Meeting Topic Options</vt:lpstr>
      <vt:lpstr>PowerPoint Presentation</vt:lpstr>
      <vt:lpstr>New Website!</vt:lpstr>
      <vt:lpstr>Introductions!</vt:lpstr>
      <vt:lpstr>Email and List Segmentation</vt:lpstr>
      <vt:lpstr>PowerPoint Presentation</vt:lpstr>
      <vt:lpstr>PowerPoint Presentation</vt:lpstr>
      <vt:lpstr>PowerPoint Presentation</vt:lpstr>
      <vt:lpstr>PowerPoint Presentation</vt:lpstr>
      <vt:lpstr>What are some of your email goals?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Possible Segmentation Options</vt:lpstr>
      <vt:lpstr>What are some ways you segment?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are you optimizing your emails?</vt:lpstr>
      <vt:lpstr>Other Resources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Austin HubSpot User Group Resources - Jan 2013</dc:title>
  <dc:creator>Apple</dc:creator>
  <cp:lastModifiedBy>Parker Short</cp:lastModifiedBy>
  <cp:revision>37</cp:revision>
  <dcterms:created xsi:type="dcterms:W3CDTF">2013-01-31T15:26:39Z</dcterms:created>
  <dcterms:modified xsi:type="dcterms:W3CDTF">2013-09-25T20:36:58Z</dcterms:modified>
</cp:coreProperties>
</file>