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1"/>
  </p:notesMasterIdLst>
  <p:sldIdLst>
    <p:sldId id="324" r:id="rId6"/>
    <p:sldId id="317" r:id="rId7"/>
    <p:sldId id="325" r:id="rId8"/>
    <p:sldId id="332" r:id="rId9"/>
    <p:sldId id="380" r:id="rId10"/>
    <p:sldId id="381" r:id="rId11"/>
    <p:sldId id="382" r:id="rId12"/>
    <p:sldId id="389" r:id="rId13"/>
    <p:sldId id="390" r:id="rId14"/>
    <p:sldId id="383" r:id="rId15"/>
    <p:sldId id="391" r:id="rId16"/>
    <p:sldId id="387" r:id="rId17"/>
    <p:sldId id="388" r:id="rId18"/>
    <p:sldId id="368" r:id="rId19"/>
    <p:sldId id="316" r:id="rId2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bout GSX" id="{9DA3007B-9B55-4DCD-B205-14430649FD9E}">
          <p14:sldIdLst>
            <p14:sldId id="324"/>
            <p14:sldId id="317"/>
            <p14:sldId id="325"/>
            <p14:sldId id="332"/>
          </p14:sldIdLst>
        </p14:section>
        <p14:section name="SharePoint monitoring" id="{DE6EADB7-E304-4A4C-9538-204F66CE13AC}">
          <p14:sldIdLst>
            <p14:sldId id="380"/>
            <p14:sldId id="381"/>
            <p14:sldId id="382"/>
            <p14:sldId id="389"/>
            <p14:sldId id="390"/>
            <p14:sldId id="383"/>
            <p14:sldId id="391"/>
            <p14:sldId id="387"/>
            <p14:sldId id="388"/>
          </p14:sldIdLst>
        </p14:section>
        <p14:section name="GSX Integration" id="{3BB82F0F-AD3E-44D5-871E-F1B47C40D7EE}">
          <p14:sldIdLst>
            <p14:sldId id="368"/>
          </p14:sldIdLst>
        </p14:section>
        <p14:section name="GSX About Final" id="{E0F38F74-DEBA-4B2D-9E7F-69D5AE2007F6}">
          <p14:sldIdLst>
            <p14:sldId id="31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54CC"/>
    <a:srgbClr val="6600CC"/>
    <a:srgbClr val="FF3300"/>
    <a:srgbClr val="5BB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8" autoAdjust="0"/>
    <p:restoredTop sz="85573" autoAdjust="0"/>
  </p:normalViewPr>
  <p:slideViewPr>
    <p:cSldViewPr snapToGrid="0">
      <p:cViewPr varScale="1">
        <p:scale>
          <a:sx n="100" d="100"/>
          <a:sy n="100" d="100"/>
        </p:scale>
        <p:origin x="-852" y="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DFEFC5-DD4D-45D2-864E-48669804AC3C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38241E-53DE-4C2F-8FCF-3B313EAD4B52}">
      <dgm:prSet phldrT="[Text]" custT="1"/>
      <dgm:spPr/>
      <dgm:t>
        <a:bodyPr/>
        <a:lstStyle/>
        <a:p>
          <a:r>
            <a:rPr lang="en-US" sz="1400" b="1" noProof="0" dirty="0" smtClean="0"/>
            <a:t>Address</a:t>
          </a:r>
          <a:r>
            <a:rPr lang="fr-FR" sz="1400" b="1" dirty="0" smtClean="0"/>
            <a:t> Book</a:t>
          </a:r>
          <a:endParaRPr lang="en-US" sz="1400" b="1" dirty="0"/>
        </a:p>
      </dgm:t>
    </dgm:pt>
    <dgm:pt modelId="{0B53F106-2070-4FE0-9E1A-BC0755A586E1}" type="parTrans" cxnId="{82EBF24B-56D3-4DCC-A9CD-3CF22D5C45AE}">
      <dgm:prSet/>
      <dgm:spPr/>
      <dgm:t>
        <a:bodyPr/>
        <a:lstStyle/>
        <a:p>
          <a:endParaRPr lang="en-US"/>
        </a:p>
      </dgm:t>
    </dgm:pt>
    <dgm:pt modelId="{CE7AE977-7842-4A63-B1B5-436B5FA6BAD2}" type="sibTrans" cxnId="{82EBF24B-56D3-4DCC-A9CD-3CF22D5C45AE}">
      <dgm:prSet/>
      <dgm:spPr/>
      <dgm:t>
        <a:bodyPr/>
        <a:lstStyle/>
        <a:p>
          <a:endParaRPr lang="en-US"/>
        </a:p>
      </dgm:t>
    </dgm:pt>
    <dgm:pt modelId="{C310EE21-082C-4B58-B464-BB7E06B1C962}">
      <dgm:prSet phldrT="[Text]" custT="1"/>
      <dgm:spPr/>
      <dgm:t>
        <a:bodyPr/>
        <a:lstStyle/>
        <a:p>
          <a:r>
            <a:rPr lang="fr-FR" sz="1400" b="1" dirty="0" smtClean="0"/>
            <a:t>Client </a:t>
          </a:r>
          <a:r>
            <a:rPr lang="fr-FR" sz="1400" b="1" dirty="0" err="1" smtClean="0"/>
            <a:t>Authentication</a:t>
          </a:r>
          <a:endParaRPr lang="en-US" sz="1400" b="1" dirty="0"/>
        </a:p>
      </dgm:t>
    </dgm:pt>
    <dgm:pt modelId="{F2CF5AFC-1EE2-4158-ACF3-6BC258AA8D31}" type="parTrans" cxnId="{BAF2BE4F-A795-4293-BD35-583FC9553048}">
      <dgm:prSet/>
      <dgm:spPr/>
      <dgm:t>
        <a:bodyPr/>
        <a:lstStyle/>
        <a:p>
          <a:endParaRPr lang="en-US"/>
        </a:p>
      </dgm:t>
    </dgm:pt>
    <dgm:pt modelId="{F1229774-5E64-4028-83A0-9C90199ABBD3}" type="sibTrans" cxnId="{BAF2BE4F-A795-4293-BD35-583FC9553048}">
      <dgm:prSet/>
      <dgm:spPr/>
      <dgm:t>
        <a:bodyPr/>
        <a:lstStyle/>
        <a:p>
          <a:endParaRPr lang="en-US"/>
        </a:p>
      </dgm:t>
    </dgm:pt>
    <dgm:pt modelId="{E095FAFA-3612-40D4-8094-EB82B05DE2B2}">
      <dgm:prSet phldrT="[Text]" custT="1"/>
      <dgm:spPr/>
      <dgm:t>
        <a:bodyPr/>
        <a:lstStyle/>
        <a:p>
          <a:r>
            <a:rPr lang="en-US" sz="1400" b="1" noProof="0" dirty="0" smtClean="0"/>
            <a:t>Presence</a:t>
          </a:r>
          <a:endParaRPr lang="en-US" sz="1400" b="1" noProof="0" dirty="0"/>
        </a:p>
      </dgm:t>
    </dgm:pt>
    <dgm:pt modelId="{0CAFF8C8-8979-48D4-9B2F-1F08EEAF3EAA}" type="parTrans" cxnId="{5935D875-BB82-479B-A4ED-1EAE7EE2D444}">
      <dgm:prSet/>
      <dgm:spPr/>
      <dgm:t>
        <a:bodyPr/>
        <a:lstStyle/>
        <a:p>
          <a:endParaRPr lang="en-US"/>
        </a:p>
      </dgm:t>
    </dgm:pt>
    <dgm:pt modelId="{3A3658CB-A070-4DD5-93DC-A3F1D0BD0A2F}" type="sibTrans" cxnId="{5935D875-BB82-479B-A4ED-1EAE7EE2D444}">
      <dgm:prSet/>
      <dgm:spPr/>
      <dgm:t>
        <a:bodyPr/>
        <a:lstStyle/>
        <a:p>
          <a:endParaRPr lang="en-US"/>
        </a:p>
      </dgm:t>
    </dgm:pt>
    <dgm:pt modelId="{C7514970-1D20-4EC0-8D3C-0EBB3CEB544A}">
      <dgm:prSet phldrT="[Text]" custT="1"/>
      <dgm:spPr/>
      <dgm:t>
        <a:bodyPr/>
        <a:lstStyle/>
        <a:p>
          <a:r>
            <a:rPr lang="fr-FR" sz="1400" b="1" dirty="0" smtClean="0"/>
            <a:t>LIS Configuration</a:t>
          </a:r>
          <a:endParaRPr lang="en-US" sz="1400" b="1" dirty="0"/>
        </a:p>
      </dgm:t>
    </dgm:pt>
    <dgm:pt modelId="{362BFD3F-7053-4B4E-BFFF-4AAE0893CD30}" type="parTrans" cxnId="{1E548070-C532-43B0-89C2-A0FA79487A20}">
      <dgm:prSet/>
      <dgm:spPr/>
      <dgm:t>
        <a:bodyPr/>
        <a:lstStyle/>
        <a:p>
          <a:endParaRPr lang="en-US"/>
        </a:p>
      </dgm:t>
    </dgm:pt>
    <dgm:pt modelId="{62205A0C-59A1-4F16-87A5-3905420C4AB6}" type="sibTrans" cxnId="{1E548070-C532-43B0-89C2-A0FA79487A20}">
      <dgm:prSet/>
      <dgm:spPr/>
      <dgm:t>
        <a:bodyPr/>
        <a:lstStyle/>
        <a:p>
          <a:endParaRPr lang="en-US"/>
        </a:p>
      </dgm:t>
    </dgm:pt>
    <dgm:pt modelId="{4354EBF1-088F-4A6E-9792-BADA99E131F1}" type="pres">
      <dgm:prSet presAssocID="{D7DFEFC5-DD4D-45D2-864E-48669804AC3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5C2856-ACF8-4B61-83EC-0F081E4371A1}" type="pres">
      <dgm:prSet presAssocID="{D7DFEFC5-DD4D-45D2-864E-48669804AC3C}" presName="children" presStyleCnt="0"/>
      <dgm:spPr/>
    </dgm:pt>
    <dgm:pt modelId="{A4212028-CD02-4FA9-B38D-D17F51EBE4A2}" type="pres">
      <dgm:prSet presAssocID="{D7DFEFC5-DD4D-45D2-864E-48669804AC3C}" presName="childPlaceholder" presStyleCnt="0"/>
      <dgm:spPr/>
    </dgm:pt>
    <dgm:pt modelId="{C897EEF6-E672-43CB-BE19-2A742A78FC03}" type="pres">
      <dgm:prSet presAssocID="{D7DFEFC5-DD4D-45D2-864E-48669804AC3C}" presName="circle" presStyleCnt="0"/>
      <dgm:spPr/>
    </dgm:pt>
    <dgm:pt modelId="{24D3D837-BF06-4976-AF06-F9D61CB666BE}" type="pres">
      <dgm:prSet presAssocID="{D7DFEFC5-DD4D-45D2-864E-48669804AC3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098C27-40F6-462C-95D8-B47BB99F1F39}" type="pres">
      <dgm:prSet presAssocID="{D7DFEFC5-DD4D-45D2-864E-48669804AC3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95A6D1-0D0C-4DF7-A7A9-B2738688891D}" type="pres">
      <dgm:prSet presAssocID="{D7DFEFC5-DD4D-45D2-864E-48669804AC3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2E4584-34DC-44DD-A195-09D88BD9B857}" type="pres">
      <dgm:prSet presAssocID="{D7DFEFC5-DD4D-45D2-864E-48669804AC3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EDC8CE-700B-412A-ADDE-F59427389893}" type="pres">
      <dgm:prSet presAssocID="{D7DFEFC5-DD4D-45D2-864E-48669804AC3C}" presName="quadrantPlaceholder" presStyleCnt="0"/>
      <dgm:spPr/>
    </dgm:pt>
    <dgm:pt modelId="{923861D1-156A-48D7-84BF-CC3C3D9A12A2}" type="pres">
      <dgm:prSet presAssocID="{D7DFEFC5-DD4D-45D2-864E-48669804AC3C}" presName="center1" presStyleLbl="fgShp" presStyleIdx="0" presStyleCnt="2"/>
      <dgm:spPr/>
    </dgm:pt>
    <dgm:pt modelId="{BC962E96-ED66-49CC-A954-CD133BA29BA8}" type="pres">
      <dgm:prSet presAssocID="{D7DFEFC5-DD4D-45D2-864E-48669804AC3C}" presName="center2" presStyleLbl="fgShp" presStyleIdx="1" presStyleCnt="2"/>
      <dgm:spPr/>
    </dgm:pt>
  </dgm:ptLst>
  <dgm:cxnLst>
    <dgm:cxn modelId="{5935D875-BB82-479B-A4ED-1EAE7EE2D444}" srcId="{D7DFEFC5-DD4D-45D2-864E-48669804AC3C}" destId="{E095FAFA-3612-40D4-8094-EB82B05DE2B2}" srcOrd="2" destOrd="0" parTransId="{0CAFF8C8-8979-48D4-9B2F-1F08EEAF3EAA}" sibTransId="{3A3658CB-A070-4DD5-93DC-A3F1D0BD0A2F}"/>
    <dgm:cxn modelId="{A76C7267-5740-418F-A869-3185E0012CBD}" type="presOf" srcId="{E238241E-53DE-4C2F-8FCF-3B313EAD4B52}" destId="{24D3D837-BF06-4976-AF06-F9D61CB666BE}" srcOrd="0" destOrd="0" presId="urn:microsoft.com/office/officeart/2005/8/layout/cycle4"/>
    <dgm:cxn modelId="{1D7AA3F5-4FB8-4BA0-817D-BF720F2C3C1D}" type="presOf" srcId="{E095FAFA-3612-40D4-8094-EB82B05DE2B2}" destId="{3F95A6D1-0D0C-4DF7-A7A9-B2738688891D}" srcOrd="0" destOrd="0" presId="urn:microsoft.com/office/officeart/2005/8/layout/cycle4"/>
    <dgm:cxn modelId="{82EBF24B-56D3-4DCC-A9CD-3CF22D5C45AE}" srcId="{D7DFEFC5-DD4D-45D2-864E-48669804AC3C}" destId="{E238241E-53DE-4C2F-8FCF-3B313EAD4B52}" srcOrd="0" destOrd="0" parTransId="{0B53F106-2070-4FE0-9E1A-BC0755A586E1}" sibTransId="{CE7AE977-7842-4A63-B1B5-436B5FA6BAD2}"/>
    <dgm:cxn modelId="{5C8F6B34-9F0F-480E-A8BB-B2505E25902D}" type="presOf" srcId="{D7DFEFC5-DD4D-45D2-864E-48669804AC3C}" destId="{4354EBF1-088F-4A6E-9792-BADA99E131F1}" srcOrd="0" destOrd="0" presId="urn:microsoft.com/office/officeart/2005/8/layout/cycle4"/>
    <dgm:cxn modelId="{62341CED-9B2A-430B-8F8B-09090EC93E15}" type="presOf" srcId="{C7514970-1D20-4EC0-8D3C-0EBB3CEB544A}" destId="{802E4584-34DC-44DD-A195-09D88BD9B857}" srcOrd="0" destOrd="0" presId="urn:microsoft.com/office/officeart/2005/8/layout/cycle4"/>
    <dgm:cxn modelId="{1E548070-C532-43B0-89C2-A0FA79487A20}" srcId="{D7DFEFC5-DD4D-45D2-864E-48669804AC3C}" destId="{C7514970-1D20-4EC0-8D3C-0EBB3CEB544A}" srcOrd="3" destOrd="0" parTransId="{362BFD3F-7053-4B4E-BFFF-4AAE0893CD30}" sibTransId="{62205A0C-59A1-4F16-87A5-3905420C4AB6}"/>
    <dgm:cxn modelId="{BAF2BE4F-A795-4293-BD35-583FC9553048}" srcId="{D7DFEFC5-DD4D-45D2-864E-48669804AC3C}" destId="{C310EE21-082C-4B58-B464-BB7E06B1C962}" srcOrd="1" destOrd="0" parTransId="{F2CF5AFC-1EE2-4158-ACF3-6BC258AA8D31}" sibTransId="{F1229774-5E64-4028-83A0-9C90199ABBD3}"/>
    <dgm:cxn modelId="{BB155219-5990-4329-A836-8484650357D3}" type="presOf" srcId="{C310EE21-082C-4B58-B464-BB7E06B1C962}" destId="{2C098C27-40F6-462C-95D8-B47BB99F1F39}" srcOrd="0" destOrd="0" presId="urn:microsoft.com/office/officeart/2005/8/layout/cycle4"/>
    <dgm:cxn modelId="{50172C4C-AD2F-4B6F-8F3D-6F1F3F21243A}" type="presParOf" srcId="{4354EBF1-088F-4A6E-9792-BADA99E131F1}" destId="{415C2856-ACF8-4B61-83EC-0F081E4371A1}" srcOrd="0" destOrd="0" presId="urn:microsoft.com/office/officeart/2005/8/layout/cycle4"/>
    <dgm:cxn modelId="{36EC931E-C8C2-429F-A900-04A36070466C}" type="presParOf" srcId="{415C2856-ACF8-4B61-83EC-0F081E4371A1}" destId="{A4212028-CD02-4FA9-B38D-D17F51EBE4A2}" srcOrd="0" destOrd="0" presId="urn:microsoft.com/office/officeart/2005/8/layout/cycle4"/>
    <dgm:cxn modelId="{4CF3A848-214E-4956-844A-690B7929ED6C}" type="presParOf" srcId="{4354EBF1-088F-4A6E-9792-BADA99E131F1}" destId="{C897EEF6-E672-43CB-BE19-2A742A78FC03}" srcOrd="1" destOrd="0" presId="urn:microsoft.com/office/officeart/2005/8/layout/cycle4"/>
    <dgm:cxn modelId="{EFFE71BF-44AB-4B07-8EE7-5C98D4961F28}" type="presParOf" srcId="{C897EEF6-E672-43CB-BE19-2A742A78FC03}" destId="{24D3D837-BF06-4976-AF06-F9D61CB666BE}" srcOrd="0" destOrd="0" presId="urn:microsoft.com/office/officeart/2005/8/layout/cycle4"/>
    <dgm:cxn modelId="{DC9ADF96-8FB1-4B28-8291-083C197C1AF5}" type="presParOf" srcId="{C897EEF6-E672-43CB-BE19-2A742A78FC03}" destId="{2C098C27-40F6-462C-95D8-B47BB99F1F39}" srcOrd="1" destOrd="0" presId="urn:microsoft.com/office/officeart/2005/8/layout/cycle4"/>
    <dgm:cxn modelId="{0347DA36-ADB6-4519-99CE-0C11F5C7BDBF}" type="presParOf" srcId="{C897EEF6-E672-43CB-BE19-2A742A78FC03}" destId="{3F95A6D1-0D0C-4DF7-A7A9-B2738688891D}" srcOrd="2" destOrd="0" presId="urn:microsoft.com/office/officeart/2005/8/layout/cycle4"/>
    <dgm:cxn modelId="{BE534665-26BD-4638-8168-D192E78E1128}" type="presParOf" srcId="{C897EEF6-E672-43CB-BE19-2A742A78FC03}" destId="{802E4584-34DC-44DD-A195-09D88BD9B857}" srcOrd="3" destOrd="0" presId="urn:microsoft.com/office/officeart/2005/8/layout/cycle4"/>
    <dgm:cxn modelId="{637E57DC-853D-4AD2-BE1D-CECDE0E47873}" type="presParOf" srcId="{C897EEF6-E672-43CB-BE19-2A742A78FC03}" destId="{F8EDC8CE-700B-412A-ADDE-F59427389893}" srcOrd="4" destOrd="0" presId="urn:microsoft.com/office/officeart/2005/8/layout/cycle4"/>
    <dgm:cxn modelId="{637CDB4D-153A-40F6-AAB5-8D28520D632C}" type="presParOf" srcId="{4354EBF1-088F-4A6E-9792-BADA99E131F1}" destId="{923861D1-156A-48D7-84BF-CC3C3D9A12A2}" srcOrd="2" destOrd="0" presId="urn:microsoft.com/office/officeart/2005/8/layout/cycle4"/>
    <dgm:cxn modelId="{125FBD8C-538F-4BCD-AB31-48AB9CBD967C}" type="presParOf" srcId="{4354EBF1-088F-4A6E-9792-BADA99E131F1}" destId="{BC962E96-ED66-49CC-A954-CD133BA29BA8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D6CA61-2C63-4CC6-ADF0-4F4CD4E8031D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57F21E03-3C07-4FEA-92C0-06357346B368}">
      <dgm:prSet phldrT="[Text]"/>
      <dgm:spPr/>
      <dgm:t>
        <a:bodyPr/>
        <a:lstStyle/>
        <a:p>
          <a:r>
            <a:rPr lang="fr-FR" b="1" dirty="0" smtClean="0">
              <a:solidFill>
                <a:schemeClr val="bg1"/>
              </a:solidFill>
            </a:rPr>
            <a:t>Performance </a:t>
          </a:r>
          <a:r>
            <a:rPr lang="en-US" b="1" noProof="0" dirty="0" smtClean="0">
              <a:solidFill>
                <a:schemeClr val="bg1"/>
              </a:solidFill>
            </a:rPr>
            <a:t>Counters</a:t>
          </a:r>
          <a:endParaRPr lang="en-US" b="1" noProof="0" dirty="0">
            <a:solidFill>
              <a:schemeClr val="bg1"/>
            </a:solidFill>
          </a:endParaRPr>
        </a:p>
      </dgm:t>
    </dgm:pt>
    <dgm:pt modelId="{1E56534B-B606-48D4-AC17-BB7E168C884E}" type="parTrans" cxnId="{48901288-E9B3-4C9B-B04B-B8C9B816BAD4}">
      <dgm:prSet/>
      <dgm:spPr/>
      <dgm:t>
        <a:bodyPr/>
        <a:lstStyle/>
        <a:p>
          <a:endParaRPr lang="en-US"/>
        </a:p>
      </dgm:t>
    </dgm:pt>
    <dgm:pt modelId="{BEB1C51D-CB9E-44C4-B46B-5B18F10A65B5}" type="sibTrans" cxnId="{48901288-E9B3-4C9B-B04B-B8C9B816BAD4}">
      <dgm:prSet/>
      <dgm:spPr/>
      <dgm:t>
        <a:bodyPr/>
        <a:lstStyle/>
        <a:p>
          <a:endParaRPr lang="en-US"/>
        </a:p>
      </dgm:t>
    </dgm:pt>
    <dgm:pt modelId="{DC41B779-2EA4-4B84-AE41-D1B8E8BD6E27}">
      <dgm:prSet phldrT="[Text]"/>
      <dgm:spPr/>
      <dgm:t>
        <a:bodyPr/>
        <a:lstStyle/>
        <a:p>
          <a:r>
            <a:rPr lang="fr-FR" b="1" dirty="0" smtClean="0">
              <a:solidFill>
                <a:schemeClr val="bg1"/>
              </a:solidFill>
            </a:rPr>
            <a:t>Windows Services</a:t>
          </a:r>
          <a:endParaRPr lang="en-US" b="1" dirty="0">
            <a:solidFill>
              <a:schemeClr val="bg1"/>
            </a:solidFill>
          </a:endParaRPr>
        </a:p>
      </dgm:t>
    </dgm:pt>
    <dgm:pt modelId="{347CFCCA-1BE7-46FF-A1DD-6F379FEBC2DA}" type="parTrans" cxnId="{14A5DE46-AB07-439B-96AB-EB551404DC2E}">
      <dgm:prSet/>
      <dgm:spPr/>
      <dgm:t>
        <a:bodyPr/>
        <a:lstStyle/>
        <a:p>
          <a:endParaRPr lang="en-US"/>
        </a:p>
      </dgm:t>
    </dgm:pt>
    <dgm:pt modelId="{2FFA9E04-771D-48AA-961E-C526475EF517}" type="sibTrans" cxnId="{14A5DE46-AB07-439B-96AB-EB551404DC2E}">
      <dgm:prSet/>
      <dgm:spPr/>
      <dgm:t>
        <a:bodyPr/>
        <a:lstStyle/>
        <a:p>
          <a:endParaRPr lang="en-US"/>
        </a:p>
      </dgm:t>
    </dgm:pt>
    <dgm:pt modelId="{D507736B-D424-45EC-B713-CB55EACCD90B}">
      <dgm:prSet phldrT="[Text]"/>
      <dgm:spPr/>
      <dgm:t>
        <a:bodyPr/>
        <a:lstStyle/>
        <a:p>
          <a:r>
            <a:rPr lang="fr-FR" b="1" dirty="0" smtClean="0">
              <a:solidFill>
                <a:schemeClr val="bg1"/>
              </a:solidFill>
            </a:rPr>
            <a:t>System </a:t>
          </a:r>
          <a:r>
            <a:rPr lang="en-US" b="1" noProof="0" dirty="0" smtClean="0">
              <a:solidFill>
                <a:schemeClr val="bg1"/>
              </a:solidFill>
            </a:rPr>
            <a:t>Statistics</a:t>
          </a:r>
          <a:endParaRPr lang="en-US" b="1" noProof="0" dirty="0">
            <a:solidFill>
              <a:schemeClr val="bg1"/>
            </a:solidFill>
          </a:endParaRPr>
        </a:p>
      </dgm:t>
    </dgm:pt>
    <dgm:pt modelId="{66794074-48C0-4463-B645-E67FC9C66F70}" type="parTrans" cxnId="{F8EA575D-D351-4805-8961-202000B99C1D}">
      <dgm:prSet/>
      <dgm:spPr/>
      <dgm:t>
        <a:bodyPr/>
        <a:lstStyle/>
        <a:p>
          <a:endParaRPr lang="en-US"/>
        </a:p>
      </dgm:t>
    </dgm:pt>
    <dgm:pt modelId="{A279CCD4-6261-4DB1-95D4-0CEF5EE2D99F}" type="sibTrans" cxnId="{F8EA575D-D351-4805-8961-202000B99C1D}">
      <dgm:prSet/>
      <dgm:spPr/>
      <dgm:t>
        <a:bodyPr/>
        <a:lstStyle/>
        <a:p>
          <a:endParaRPr lang="en-US"/>
        </a:p>
      </dgm:t>
    </dgm:pt>
    <dgm:pt modelId="{78292E37-B1FA-4E0E-BA47-8D388F78ADD2}" type="pres">
      <dgm:prSet presAssocID="{5CD6CA61-2C63-4CC6-ADF0-4F4CD4E8031D}" presName="Name0" presStyleCnt="0">
        <dgm:presLayoutVars>
          <dgm:dir/>
          <dgm:animLvl val="lvl"/>
          <dgm:resizeHandles val="exact"/>
        </dgm:presLayoutVars>
      </dgm:prSet>
      <dgm:spPr/>
    </dgm:pt>
    <dgm:pt modelId="{5CF4AAAF-0652-491C-8853-A63B65C3CD05}" type="pres">
      <dgm:prSet presAssocID="{5CD6CA61-2C63-4CC6-ADF0-4F4CD4E8031D}" presName="dummy" presStyleCnt="0"/>
      <dgm:spPr/>
    </dgm:pt>
    <dgm:pt modelId="{50C31C79-A299-4E69-8357-A248222B7294}" type="pres">
      <dgm:prSet presAssocID="{5CD6CA61-2C63-4CC6-ADF0-4F4CD4E8031D}" presName="linH" presStyleCnt="0"/>
      <dgm:spPr/>
    </dgm:pt>
    <dgm:pt modelId="{FEEF3D6C-6FBF-412E-A0ED-5B387FBA4CBE}" type="pres">
      <dgm:prSet presAssocID="{5CD6CA61-2C63-4CC6-ADF0-4F4CD4E8031D}" presName="padding1" presStyleCnt="0"/>
      <dgm:spPr/>
    </dgm:pt>
    <dgm:pt modelId="{0BBFA76F-DEE0-426D-8916-C1D4A37D5ACA}" type="pres">
      <dgm:prSet presAssocID="{57F21E03-3C07-4FEA-92C0-06357346B368}" presName="linV" presStyleCnt="0"/>
      <dgm:spPr/>
    </dgm:pt>
    <dgm:pt modelId="{283F520F-87A5-4901-9F3E-5D18EE183977}" type="pres">
      <dgm:prSet presAssocID="{57F21E03-3C07-4FEA-92C0-06357346B368}" presName="spVertical1" presStyleCnt="0"/>
      <dgm:spPr/>
    </dgm:pt>
    <dgm:pt modelId="{A4FA8774-8719-4807-BA0A-8E2B196CFFCB}" type="pres">
      <dgm:prSet presAssocID="{57F21E03-3C07-4FEA-92C0-06357346B368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2E7D9-62BD-4341-A16B-114C69FB1CFE}" type="pres">
      <dgm:prSet presAssocID="{57F21E03-3C07-4FEA-92C0-06357346B368}" presName="spVertical2" presStyleCnt="0"/>
      <dgm:spPr/>
    </dgm:pt>
    <dgm:pt modelId="{CAA822FC-1D54-46AE-816B-59D70446953A}" type="pres">
      <dgm:prSet presAssocID="{57F21E03-3C07-4FEA-92C0-06357346B368}" presName="spVertical3" presStyleCnt="0"/>
      <dgm:spPr/>
    </dgm:pt>
    <dgm:pt modelId="{3AF0F9BF-037E-4972-9FF2-1B91803EE89A}" type="pres">
      <dgm:prSet presAssocID="{BEB1C51D-CB9E-44C4-B46B-5B18F10A65B5}" presName="space" presStyleCnt="0"/>
      <dgm:spPr/>
    </dgm:pt>
    <dgm:pt modelId="{8A33D368-9C47-4D2D-833F-C74DCDEEB59C}" type="pres">
      <dgm:prSet presAssocID="{DC41B779-2EA4-4B84-AE41-D1B8E8BD6E27}" presName="linV" presStyleCnt="0"/>
      <dgm:spPr/>
    </dgm:pt>
    <dgm:pt modelId="{52F8881C-91A4-486A-96E8-38BBFB47B4BF}" type="pres">
      <dgm:prSet presAssocID="{DC41B779-2EA4-4B84-AE41-D1B8E8BD6E27}" presName="spVertical1" presStyleCnt="0"/>
      <dgm:spPr/>
    </dgm:pt>
    <dgm:pt modelId="{BACBAD05-71F0-4462-848C-70F6B4A65B85}" type="pres">
      <dgm:prSet presAssocID="{DC41B779-2EA4-4B84-AE41-D1B8E8BD6E27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A23D3A-A1EE-4C8B-BA87-3B0906F412B7}" type="pres">
      <dgm:prSet presAssocID="{DC41B779-2EA4-4B84-AE41-D1B8E8BD6E27}" presName="spVertical2" presStyleCnt="0"/>
      <dgm:spPr/>
    </dgm:pt>
    <dgm:pt modelId="{A72257EC-40F6-4914-9D38-BE2AD165A4C1}" type="pres">
      <dgm:prSet presAssocID="{DC41B779-2EA4-4B84-AE41-D1B8E8BD6E27}" presName="spVertical3" presStyleCnt="0"/>
      <dgm:spPr/>
    </dgm:pt>
    <dgm:pt modelId="{51A32D4D-464D-4BB1-A66A-5116337BA4F6}" type="pres">
      <dgm:prSet presAssocID="{2FFA9E04-771D-48AA-961E-C526475EF517}" presName="space" presStyleCnt="0"/>
      <dgm:spPr/>
    </dgm:pt>
    <dgm:pt modelId="{064D400D-BD11-4132-B8D8-EEE1B6D04633}" type="pres">
      <dgm:prSet presAssocID="{D507736B-D424-45EC-B713-CB55EACCD90B}" presName="linV" presStyleCnt="0"/>
      <dgm:spPr/>
    </dgm:pt>
    <dgm:pt modelId="{4172AB22-6A5B-44E2-9BBE-EECCF3254D32}" type="pres">
      <dgm:prSet presAssocID="{D507736B-D424-45EC-B713-CB55EACCD90B}" presName="spVertical1" presStyleCnt="0"/>
      <dgm:spPr/>
    </dgm:pt>
    <dgm:pt modelId="{4F865C69-BAB7-41F6-81E7-32D603395526}" type="pres">
      <dgm:prSet presAssocID="{D507736B-D424-45EC-B713-CB55EACCD90B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D20A4-3198-462B-8CF8-62E96F9EA975}" type="pres">
      <dgm:prSet presAssocID="{D507736B-D424-45EC-B713-CB55EACCD90B}" presName="spVertical2" presStyleCnt="0"/>
      <dgm:spPr/>
    </dgm:pt>
    <dgm:pt modelId="{1D05ECCD-E02C-4BA0-B7DD-95DC56F19397}" type="pres">
      <dgm:prSet presAssocID="{D507736B-D424-45EC-B713-CB55EACCD90B}" presName="spVertical3" presStyleCnt="0"/>
      <dgm:spPr/>
    </dgm:pt>
    <dgm:pt modelId="{B4063C08-959E-4649-838E-84959CCBE4EC}" type="pres">
      <dgm:prSet presAssocID="{5CD6CA61-2C63-4CC6-ADF0-4F4CD4E8031D}" presName="padding2" presStyleCnt="0"/>
      <dgm:spPr/>
    </dgm:pt>
    <dgm:pt modelId="{2DD1EFAE-9271-49C3-A2BC-84EF0C0C807F}" type="pres">
      <dgm:prSet presAssocID="{5CD6CA61-2C63-4CC6-ADF0-4F4CD4E8031D}" presName="negArrow" presStyleCnt="0"/>
      <dgm:spPr/>
    </dgm:pt>
    <dgm:pt modelId="{F0581A99-EF96-419B-943D-1A7EBDE4CF04}" type="pres">
      <dgm:prSet presAssocID="{5CD6CA61-2C63-4CC6-ADF0-4F4CD4E8031D}" presName="backgroundArrow" presStyleLbl="node1" presStyleIdx="0" presStyleCnt="1" custLinFactNeighborY="610"/>
      <dgm:spPr/>
    </dgm:pt>
  </dgm:ptLst>
  <dgm:cxnLst>
    <dgm:cxn modelId="{5B774482-1336-4087-B63E-0389B2CA0B33}" type="presOf" srcId="{57F21E03-3C07-4FEA-92C0-06357346B368}" destId="{A4FA8774-8719-4807-BA0A-8E2B196CFFCB}" srcOrd="0" destOrd="0" presId="urn:microsoft.com/office/officeart/2005/8/layout/hProcess3"/>
    <dgm:cxn modelId="{48901288-E9B3-4C9B-B04B-B8C9B816BAD4}" srcId="{5CD6CA61-2C63-4CC6-ADF0-4F4CD4E8031D}" destId="{57F21E03-3C07-4FEA-92C0-06357346B368}" srcOrd="0" destOrd="0" parTransId="{1E56534B-B606-48D4-AC17-BB7E168C884E}" sibTransId="{BEB1C51D-CB9E-44C4-B46B-5B18F10A65B5}"/>
    <dgm:cxn modelId="{AA24F20A-B9C0-45B4-B4FF-777A295CB43F}" type="presOf" srcId="{5CD6CA61-2C63-4CC6-ADF0-4F4CD4E8031D}" destId="{78292E37-B1FA-4E0E-BA47-8D388F78ADD2}" srcOrd="0" destOrd="0" presId="urn:microsoft.com/office/officeart/2005/8/layout/hProcess3"/>
    <dgm:cxn modelId="{F8EA575D-D351-4805-8961-202000B99C1D}" srcId="{5CD6CA61-2C63-4CC6-ADF0-4F4CD4E8031D}" destId="{D507736B-D424-45EC-B713-CB55EACCD90B}" srcOrd="2" destOrd="0" parTransId="{66794074-48C0-4463-B645-E67FC9C66F70}" sibTransId="{A279CCD4-6261-4DB1-95D4-0CEF5EE2D99F}"/>
    <dgm:cxn modelId="{698BC418-59A4-4CB8-A9A8-76051D522783}" type="presOf" srcId="{DC41B779-2EA4-4B84-AE41-D1B8E8BD6E27}" destId="{BACBAD05-71F0-4462-848C-70F6B4A65B85}" srcOrd="0" destOrd="0" presId="urn:microsoft.com/office/officeart/2005/8/layout/hProcess3"/>
    <dgm:cxn modelId="{14A5DE46-AB07-439B-96AB-EB551404DC2E}" srcId="{5CD6CA61-2C63-4CC6-ADF0-4F4CD4E8031D}" destId="{DC41B779-2EA4-4B84-AE41-D1B8E8BD6E27}" srcOrd="1" destOrd="0" parTransId="{347CFCCA-1BE7-46FF-A1DD-6F379FEBC2DA}" sibTransId="{2FFA9E04-771D-48AA-961E-C526475EF517}"/>
    <dgm:cxn modelId="{A0F19992-DE27-4851-8ABC-09D3AAD6CE30}" type="presOf" srcId="{D507736B-D424-45EC-B713-CB55EACCD90B}" destId="{4F865C69-BAB7-41F6-81E7-32D603395526}" srcOrd="0" destOrd="0" presId="urn:microsoft.com/office/officeart/2005/8/layout/hProcess3"/>
    <dgm:cxn modelId="{5C5D648A-1F13-4E94-81B6-61BF2D380B11}" type="presParOf" srcId="{78292E37-B1FA-4E0E-BA47-8D388F78ADD2}" destId="{5CF4AAAF-0652-491C-8853-A63B65C3CD05}" srcOrd="0" destOrd="0" presId="urn:microsoft.com/office/officeart/2005/8/layout/hProcess3"/>
    <dgm:cxn modelId="{02CE32FD-2235-4CE2-A952-7AC1327440DD}" type="presParOf" srcId="{78292E37-B1FA-4E0E-BA47-8D388F78ADD2}" destId="{50C31C79-A299-4E69-8357-A248222B7294}" srcOrd="1" destOrd="0" presId="urn:microsoft.com/office/officeart/2005/8/layout/hProcess3"/>
    <dgm:cxn modelId="{F0F30046-F332-434F-A8BF-22F75C6EF68F}" type="presParOf" srcId="{50C31C79-A299-4E69-8357-A248222B7294}" destId="{FEEF3D6C-6FBF-412E-A0ED-5B387FBA4CBE}" srcOrd="0" destOrd="0" presId="urn:microsoft.com/office/officeart/2005/8/layout/hProcess3"/>
    <dgm:cxn modelId="{5D259F76-4C8B-466B-8401-C409F9973605}" type="presParOf" srcId="{50C31C79-A299-4E69-8357-A248222B7294}" destId="{0BBFA76F-DEE0-426D-8916-C1D4A37D5ACA}" srcOrd="1" destOrd="0" presId="urn:microsoft.com/office/officeart/2005/8/layout/hProcess3"/>
    <dgm:cxn modelId="{0EC53DCF-24B2-41EA-A9AF-43EE31E0FD66}" type="presParOf" srcId="{0BBFA76F-DEE0-426D-8916-C1D4A37D5ACA}" destId="{283F520F-87A5-4901-9F3E-5D18EE183977}" srcOrd="0" destOrd="0" presId="urn:microsoft.com/office/officeart/2005/8/layout/hProcess3"/>
    <dgm:cxn modelId="{1C92A039-5DB6-4F53-A27B-9EC23199985F}" type="presParOf" srcId="{0BBFA76F-DEE0-426D-8916-C1D4A37D5ACA}" destId="{A4FA8774-8719-4807-BA0A-8E2B196CFFCB}" srcOrd="1" destOrd="0" presId="urn:microsoft.com/office/officeart/2005/8/layout/hProcess3"/>
    <dgm:cxn modelId="{434AC4F7-14EA-4544-BC8F-5A025B6A7AF7}" type="presParOf" srcId="{0BBFA76F-DEE0-426D-8916-C1D4A37D5ACA}" destId="{3E92E7D9-62BD-4341-A16B-114C69FB1CFE}" srcOrd="2" destOrd="0" presId="urn:microsoft.com/office/officeart/2005/8/layout/hProcess3"/>
    <dgm:cxn modelId="{95562791-9CA3-4C10-9E0A-3CB1E4676B5A}" type="presParOf" srcId="{0BBFA76F-DEE0-426D-8916-C1D4A37D5ACA}" destId="{CAA822FC-1D54-46AE-816B-59D70446953A}" srcOrd="3" destOrd="0" presId="urn:microsoft.com/office/officeart/2005/8/layout/hProcess3"/>
    <dgm:cxn modelId="{49C0EB15-06AD-40FD-8CEE-E13A494D0C6C}" type="presParOf" srcId="{50C31C79-A299-4E69-8357-A248222B7294}" destId="{3AF0F9BF-037E-4972-9FF2-1B91803EE89A}" srcOrd="2" destOrd="0" presId="urn:microsoft.com/office/officeart/2005/8/layout/hProcess3"/>
    <dgm:cxn modelId="{1A93D738-9429-42C2-815E-57953FC8C059}" type="presParOf" srcId="{50C31C79-A299-4E69-8357-A248222B7294}" destId="{8A33D368-9C47-4D2D-833F-C74DCDEEB59C}" srcOrd="3" destOrd="0" presId="urn:microsoft.com/office/officeart/2005/8/layout/hProcess3"/>
    <dgm:cxn modelId="{740A6D44-639C-4A66-9C8C-03435939E171}" type="presParOf" srcId="{8A33D368-9C47-4D2D-833F-C74DCDEEB59C}" destId="{52F8881C-91A4-486A-96E8-38BBFB47B4BF}" srcOrd="0" destOrd="0" presId="urn:microsoft.com/office/officeart/2005/8/layout/hProcess3"/>
    <dgm:cxn modelId="{1ABA8898-3A6E-41C3-9DA6-F48D63BC4091}" type="presParOf" srcId="{8A33D368-9C47-4D2D-833F-C74DCDEEB59C}" destId="{BACBAD05-71F0-4462-848C-70F6B4A65B85}" srcOrd="1" destOrd="0" presId="urn:microsoft.com/office/officeart/2005/8/layout/hProcess3"/>
    <dgm:cxn modelId="{D167B08E-4453-4573-ACFA-144E248B5324}" type="presParOf" srcId="{8A33D368-9C47-4D2D-833F-C74DCDEEB59C}" destId="{8EA23D3A-A1EE-4C8B-BA87-3B0906F412B7}" srcOrd="2" destOrd="0" presId="urn:microsoft.com/office/officeart/2005/8/layout/hProcess3"/>
    <dgm:cxn modelId="{8A5B2722-0BF1-4D1F-B0C5-BE0C334F9EEA}" type="presParOf" srcId="{8A33D368-9C47-4D2D-833F-C74DCDEEB59C}" destId="{A72257EC-40F6-4914-9D38-BE2AD165A4C1}" srcOrd="3" destOrd="0" presId="urn:microsoft.com/office/officeart/2005/8/layout/hProcess3"/>
    <dgm:cxn modelId="{25B62F0A-1303-4967-8D87-DAEC566570F6}" type="presParOf" srcId="{50C31C79-A299-4E69-8357-A248222B7294}" destId="{51A32D4D-464D-4BB1-A66A-5116337BA4F6}" srcOrd="4" destOrd="0" presId="urn:microsoft.com/office/officeart/2005/8/layout/hProcess3"/>
    <dgm:cxn modelId="{FB63DF25-0C25-468C-8B10-06882A43AFF5}" type="presParOf" srcId="{50C31C79-A299-4E69-8357-A248222B7294}" destId="{064D400D-BD11-4132-B8D8-EEE1B6D04633}" srcOrd="5" destOrd="0" presId="urn:microsoft.com/office/officeart/2005/8/layout/hProcess3"/>
    <dgm:cxn modelId="{3719539F-D23A-4B2F-9387-9DA9F683956C}" type="presParOf" srcId="{064D400D-BD11-4132-B8D8-EEE1B6D04633}" destId="{4172AB22-6A5B-44E2-9BBE-EECCF3254D32}" srcOrd="0" destOrd="0" presId="urn:microsoft.com/office/officeart/2005/8/layout/hProcess3"/>
    <dgm:cxn modelId="{DE0118FF-5C49-4DAE-81C5-45356A1B45CC}" type="presParOf" srcId="{064D400D-BD11-4132-B8D8-EEE1B6D04633}" destId="{4F865C69-BAB7-41F6-81E7-32D603395526}" srcOrd="1" destOrd="0" presId="urn:microsoft.com/office/officeart/2005/8/layout/hProcess3"/>
    <dgm:cxn modelId="{0204E77E-4508-48A8-9154-85A89A854770}" type="presParOf" srcId="{064D400D-BD11-4132-B8D8-EEE1B6D04633}" destId="{287D20A4-3198-462B-8CF8-62E96F9EA975}" srcOrd="2" destOrd="0" presId="urn:microsoft.com/office/officeart/2005/8/layout/hProcess3"/>
    <dgm:cxn modelId="{D87790D5-3376-483A-ABA3-6FF30E935395}" type="presParOf" srcId="{064D400D-BD11-4132-B8D8-EEE1B6D04633}" destId="{1D05ECCD-E02C-4BA0-B7DD-95DC56F19397}" srcOrd="3" destOrd="0" presId="urn:microsoft.com/office/officeart/2005/8/layout/hProcess3"/>
    <dgm:cxn modelId="{304537DE-6AA0-4214-8478-59FBEE0C9C3F}" type="presParOf" srcId="{50C31C79-A299-4E69-8357-A248222B7294}" destId="{B4063C08-959E-4649-838E-84959CCBE4EC}" srcOrd="6" destOrd="0" presId="urn:microsoft.com/office/officeart/2005/8/layout/hProcess3"/>
    <dgm:cxn modelId="{31860CC9-B1B8-4CCD-934D-16711F8C67E5}" type="presParOf" srcId="{50C31C79-A299-4E69-8357-A248222B7294}" destId="{2DD1EFAE-9271-49C3-A2BC-84EF0C0C807F}" srcOrd="7" destOrd="0" presId="urn:microsoft.com/office/officeart/2005/8/layout/hProcess3"/>
    <dgm:cxn modelId="{14514B01-246A-4BE7-A613-96F0316487E3}" type="presParOf" srcId="{50C31C79-A299-4E69-8357-A248222B7294}" destId="{F0581A99-EF96-419B-943D-1A7EBDE4CF04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D3D837-BF06-4976-AF06-F9D61CB666BE}">
      <dsp:nvSpPr>
        <dsp:cNvPr id="0" name=""/>
        <dsp:cNvSpPr/>
      </dsp:nvSpPr>
      <dsp:spPr>
        <a:xfrm>
          <a:off x="705006" y="345183"/>
          <a:ext cx="1474723" cy="147472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Address</a:t>
          </a:r>
          <a:r>
            <a:rPr lang="fr-FR" sz="1400" b="1" kern="1200" dirty="0" smtClean="0"/>
            <a:t> Book</a:t>
          </a:r>
          <a:endParaRPr lang="en-US" sz="1400" b="1" kern="1200" dirty="0"/>
        </a:p>
      </dsp:txBody>
      <dsp:txXfrm>
        <a:off x="1136942" y="777119"/>
        <a:ext cx="1042787" cy="1042787"/>
      </dsp:txXfrm>
    </dsp:sp>
    <dsp:sp modelId="{2C098C27-40F6-462C-95D8-B47BB99F1F39}">
      <dsp:nvSpPr>
        <dsp:cNvPr id="0" name=""/>
        <dsp:cNvSpPr/>
      </dsp:nvSpPr>
      <dsp:spPr>
        <a:xfrm rot="5400000">
          <a:off x="2247846" y="345183"/>
          <a:ext cx="1474723" cy="147472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Client </a:t>
          </a:r>
          <a:r>
            <a:rPr lang="fr-FR" sz="1400" b="1" kern="1200" dirty="0" err="1" smtClean="0"/>
            <a:t>Authentication</a:t>
          </a:r>
          <a:endParaRPr lang="en-US" sz="1400" b="1" kern="1200" dirty="0"/>
        </a:p>
      </dsp:txBody>
      <dsp:txXfrm rot="-5400000">
        <a:off x="2247846" y="777119"/>
        <a:ext cx="1042787" cy="1042787"/>
      </dsp:txXfrm>
    </dsp:sp>
    <dsp:sp modelId="{3F95A6D1-0D0C-4DF7-A7A9-B2738688891D}">
      <dsp:nvSpPr>
        <dsp:cNvPr id="0" name=""/>
        <dsp:cNvSpPr/>
      </dsp:nvSpPr>
      <dsp:spPr>
        <a:xfrm rot="10800000">
          <a:off x="2247846" y="1888023"/>
          <a:ext cx="1474723" cy="147472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Presence</a:t>
          </a:r>
          <a:endParaRPr lang="en-US" sz="1400" b="1" kern="1200" noProof="0" dirty="0"/>
        </a:p>
      </dsp:txBody>
      <dsp:txXfrm rot="10800000">
        <a:off x="2247846" y="1888023"/>
        <a:ext cx="1042787" cy="1042787"/>
      </dsp:txXfrm>
    </dsp:sp>
    <dsp:sp modelId="{802E4584-34DC-44DD-A195-09D88BD9B857}">
      <dsp:nvSpPr>
        <dsp:cNvPr id="0" name=""/>
        <dsp:cNvSpPr/>
      </dsp:nvSpPr>
      <dsp:spPr>
        <a:xfrm rot="16200000">
          <a:off x="705006" y="1888023"/>
          <a:ext cx="1474723" cy="147472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LIS Configuration</a:t>
          </a:r>
          <a:endParaRPr lang="en-US" sz="1400" b="1" kern="1200" dirty="0"/>
        </a:p>
      </dsp:txBody>
      <dsp:txXfrm rot="5400000">
        <a:off x="1136942" y="1888023"/>
        <a:ext cx="1042787" cy="1042787"/>
      </dsp:txXfrm>
    </dsp:sp>
    <dsp:sp modelId="{923861D1-156A-48D7-84BF-CC3C3D9A12A2}">
      <dsp:nvSpPr>
        <dsp:cNvPr id="0" name=""/>
        <dsp:cNvSpPr/>
      </dsp:nvSpPr>
      <dsp:spPr>
        <a:xfrm>
          <a:off x="1959202" y="1547440"/>
          <a:ext cx="509171" cy="44275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962E96-ED66-49CC-A954-CD133BA29BA8}">
      <dsp:nvSpPr>
        <dsp:cNvPr id="0" name=""/>
        <dsp:cNvSpPr/>
      </dsp:nvSpPr>
      <dsp:spPr>
        <a:xfrm rot="10800000">
          <a:off x="1959202" y="1717731"/>
          <a:ext cx="509171" cy="44275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581A99-EF96-419B-943D-1A7EBDE4CF04}">
      <dsp:nvSpPr>
        <dsp:cNvPr id="0" name=""/>
        <dsp:cNvSpPr/>
      </dsp:nvSpPr>
      <dsp:spPr>
        <a:xfrm>
          <a:off x="0" y="1023459"/>
          <a:ext cx="4517616" cy="1561403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865C69-BAB7-41F6-81E7-32D603395526}">
      <dsp:nvSpPr>
        <dsp:cNvPr id="0" name=""/>
        <dsp:cNvSpPr/>
      </dsp:nvSpPr>
      <dsp:spPr>
        <a:xfrm>
          <a:off x="2977258" y="1404285"/>
          <a:ext cx="1088595" cy="780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bg1"/>
              </a:solidFill>
            </a:rPr>
            <a:t>System </a:t>
          </a:r>
          <a:r>
            <a:rPr lang="en-US" sz="1600" b="1" kern="1200" noProof="0" dirty="0" smtClean="0">
              <a:solidFill>
                <a:schemeClr val="bg1"/>
              </a:solidFill>
            </a:rPr>
            <a:t>Statistics</a:t>
          </a:r>
          <a:endParaRPr lang="en-US" sz="1600" b="1" kern="1200" noProof="0" dirty="0">
            <a:solidFill>
              <a:schemeClr val="bg1"/>
            </a:solidFill>
          </a:endParaRPr>
        </a:p>
      </dsp:txBody>
      <dsp:txXfrm>
        <a:off x="2977258" y="1404285"/>
        <a:ext cx="1088595" cy="780701"/>
      </dsp:txXfrm>
    </dsp:sp>
    <dsp:sp modelId="{BACBAD05-71F0-4462-848C-70F6B4A65B85}">
      <dsp:nvSpPr>
        <dsp:cNvPr id="0" name=""/>
        <dsp:cNvSpPr/>
      </dsp:nvSpPr>
      <dsp:spPr>
        <a:xfrm>
          <a:off x="1670944" y="1404285"/>
          <a:ext cx="1088595" cy="780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bg1"/>
              </a:solidFill>
            </a:rPr>
            <a:t>Windows Services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1670944" y="1404285"/>
        <a:ext cx="1088595" cy="780701"/>
      </dsp:txXfrm>
    </dsp:sp>
    <dsp:sp modelId="{A4FA8774-8719-4807-BA0A-8E2B196CFFCB}">
      <dsp:nvSpPr>
        <dsp:cNvPr id="0" name=""/>
        <dsp:cNvSpPr/>
      </dsp:nvSpPr>
      <dsp:spPr>
        <a:xfrm>
          <a:off x="364629" y="1404285"/>
          <a:ext cx="1088595" cy="780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chemeClr val="bg1"/>
              </a:solidFill>
            </a:rPr>
            <a:t>Performance </a:t>
          </a:r>
          <a:r>
            <a:rPr lang="en-US" sz="1600" b="1" kern="1200" noProof="0" dirty="0" smtClean="0">
              <a:solidFill>
                <a:schemeClr val="bg1"/>
              </a:solidFill>
            </a:rPr>
            <a:t>Counters</a:t>
          </a:r>
          <a:endParaRPr lang="en-US" sz="1600" b="1" kern="1200" noProof="0" dirty="0">
            <a:solidFill>
              <a:schemeClr val="bg1"/>
            </a:solidFill>
          </a:endParaRPr>
        </a:p>
      </dsp:txBody>
      <dsp:txXfrm>
        <a:off x="364629" y="1404285"/>
        <a:ext cx="1088595" cy="780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1CF743C-977E-4234-ADAA-0D2262303EAE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9B5B603-D9EF-42B5-8515-A39E8DBFC18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689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404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998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917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17DFD-26D0-45B4-B47C-C4393B594A4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3108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898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41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295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Instant Message between 2 users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78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536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275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681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5B603-D9EF-42B5-8515-A39E8DBFC18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83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5144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4" y="0"/>
            <a:ext cx="8362951" cy="1325563"/>
          </a:xfrm>
        </p:spPr>
        <p:txBody>
          <a:bodyPr>
            <a:normAutofit/>
          </a:bodyPr>
          <a:lstStyle>
            <a:lvl1pPr>
              <a:defRPr sz="3400">
                <a:solidFill>
                  <a:schemeClr val="accent4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16024-282E-4BE3-99D5-9857FC0C2479}" type="datetime1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GSX Solutions©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1587" y="457833"/>
            <a:ext cx="2079501" cy="57344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0" y="151447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420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2B40A-956B-4157-BEB7-3B72688C2168}" type="datetime1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GSX Solutions©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7049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8427" y="340427"/>
            <a:ext cx="3290374" cy="90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026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FC61-6355-481E-9530-694EDCF18E69}" type="datetime1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GSX Solutions©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8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022C5-D657-4EEE-814F-674F7F763091}" type="datetime1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GSX Solutions©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606BC-8AB3-4269-911F-2A8DC2C0517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8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7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50.png"/><Relationship Id="rId7" Type="http://schemas.openxmlformats.org/officeDocument/2006/relationships/diagramData" Target="../diagrams/data1.xml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microsoft.com/office/2007/relationships/diagramDrawing" Target="../diagrams/drawing1.xml"/><Relationship Id="rId5" Type="http://schemas.openxmlformats.org/officeDocument/2006/relationships/image" Target="../media/image43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9.png"/><Relationship Id="rId9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microsoft.com/office/2007/relationships/diagramDrawing" Target="../diagrams/drawing2.xml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diagramQuickStyle" Target="../diagrams/quickStyle2.xml"/><Relationship Id="rId5" Type="http://schemas.openxmlformats.org/officeDocument/2006/relationships/image" Target="../media/image54.png"/><Relationship Id="rId10" Type="http://schemas.openxmlformats.org/officeDocument/2006/relationships/diagramLayout" Target="../diagrams/layout2.xml"/><Relationship Id="rId4" Type="http://schemas.openxmlformats.org/officeDocument/2006/relationships/image" Target="../media/image53.png"/><Relationship Id="rId9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hyperlink" Target="mailto:sales@gsx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21" Type="http://schemas.openxmlformats.org/officeDocument/2006/relationships/image" Target="../media/image35.jpe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33.jpe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0.png"/><Relationship Id="rId4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48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lock Arc 19"/>
          <p:cNvSpPr/>
          <p:nvPr/>
        </p:nvSpPr>
        <p:spPr>
          <a:xfrm rot="5400000">
            <a:off x="558432" y="1560902"/>
            <a:ext cx="4404093" cy="4404093"/>
          </a:xfrm>
          <a:prstGeom prst="blockArc">
            <a:avLst>
              <a:gd name="adj1" fmla="val 10800000"/>
              <a:gd name="adj2" fmla="val 10786518"/>
              <a:gd name="adj3" fmla="val 2650"/>
            </a:avLst>
          </a:prstGeom>
          <a:gradFill flip="none" rotWithShape="1">
            <a:gsLst>
              <a:gs pos="0">
                <a:srgbClr val="2783A1"/>
              </a:gs>
              <a:gs pos="50000">
                <a:srgbClr val="53B6D5"/>
              </a:gs>
              <a:gs pos="100000">
                <a:srgbClr val="174C5D"/>
              </a:gs>
            </a:gsLst>
            <a:lin ang="54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765" y="2208807"/>
            <a:ext cx="3271426" cy="3193535"/>
          </a:xfrm>
          <a:prstGeom prst="rect">
            <a:avLst/>
          </a:prstGeom>
          <a:effectLst/>
        </p:spPr>
      </p:pic>
      <p:sp>
        <p:nvSpPr>
          <p:cNvPr id="48" name="AutoShape 26"/>
          <p:cNvSpPr>
            <a:spLocks noChangeAspect="1" noChangeArrowheads="1" noTextEdit="1"/>
          </p:cNvSpPr>
          <p:nvPr/>
        </p:nvSpPr>
        <p:spPr bwMode="auto">
          <a:xfrm flipH="1">
            <a:off x="3509079" y="5276352"/>
            <a:ext cx="3818633" cy="153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7053" y="2139877"/>
            <a:ext cx="7419975" cy="1100138"/>
          </a:xfrm>
        </p:spPr>
        <p:txBody>
          <a:bodyPr>
            <a:normAutofit fontScale="90000"/>
          </a:bodyPr>
          <a:lstStyle/>
          <a:p>
            <a:pPr algn="r"/>
            <a:r>
              <a:rPr lang="en-US" sz="5000" dirty="0" smtClean="0">
                <a:solidFill>
                  <a:schemeClr val="accent4"/>
                </a:solidFill>
                <a:latin typeface="Trebuchet MS" panose="020B0603020202020204" pitchFamily="34" charset="0"/>
              </a:rPr>
              <a:t>GSX Monitor &amp; Analyzer for Microsoft Lync 2013</a:t>
            </a:r>
            <a:endParaRPr lang="en-US" sz="5000" dirty="0">
              <a:latin typeface="Trebuchet MS" panose="020B06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38361" y="3270384"/>
            <a:ext cx="655737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latin typeface="Trebuchet MS" panose="020B0603020202020204" pitchFamily="34" charset="0"/>
              </a:rPr>
              <a:t>When End User Performance...</a:t>
            </a:r>
          </a:p>
          <a:p>
            <a:r>
              <a:rPr lang="en-GB" sz="3600" dirty="0">
                <a:latin typeface="Trebuchet MS" panose="020B0603020202020204" pitchFamily="34" charset="0"/>
              </a:rPr>
              <a:t>	</a:t>
            </a:r>
            <a:r>
              <a:rPr lang="en-GB" sz="3600" dirty="0" smtClean="0">
                <a:latin typeface="Trebuchet MS" panose="020B0603020202020204" pitchFamily="34" charset="0"/>
              </a:rPr>
              <a:t>			... Matters!</a:t>
            </a:r>
            <a:endParaRPr lang="en-GB" sz="3600" dirty="0">
              <a:latin typeface="Trebuchet MS" panose="020B0603020202020204" pitchFamily="34" charset="0"/>
            </a:endParaRPr>
          </a:p>
        </p:txBody>
      </p:sp>
      <p:sp>
        <p:nvSpPr>
          <p:cNvPr id="4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GSX Solutions© 2014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692" y="1207682"/>
            <a:ext cx="731572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35" y="2457043"/>
            <a:ext cx="746268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04" y="4770071"/>
            <a:ext cx="730549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814" y="4770071"/>
            <a:ext cx="741362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 descr="C:\Users\aseliet\Documents\ASEliet\logos\BOTE2013_Finalist_Partne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6949" y="4457860"/>
            <a:ext cx="988985" cy="1059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9" name="Picture 3" descr="C:\Users\aseliet\Documents\ASEliet\logos\BOTE2012_finalist_Ptr_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1168" y="4457860"/>
            <a:ext cx="989124" cy="1059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3" name="Picture 5" descr="C:\Users\aseliet\Documents\ASEliet\logos\MSExchngeOr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309" y="4680490"/>
            <a:ext cx="894860" cy="521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128" y="2457043"/>
            <a:ext cx="69769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7977735" y="5682814"/>
            <a:ext cx="4046426" cy="1043912"/>
            <a:chOff x="6195581" y="5250471"/>
            <a:chExt cx="4485625" cy="1079205"/>
          </a:xfrm>
        </p:grpSpPr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11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195581" y="5262644"/>
              <a:ext cx="2188697" cy="880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12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360176" y="5250471"/>
              <a:ext cx="2321030" cy="1079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Picture 2" descr="Logo_MicrosoftSilverMessaging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758" y="5696114"/>
            <a:ext cx="1968962" cy="83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80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968" y="4985572"/>
            <a:ext cx="5467350" cy="1233350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5443" y="-2565"/>
            <a:ext cx="9031856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Ensure availability of your Lync 2013 Front End Servers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1455" y="2516721"/>
            <a:ext cx="756381" cy="74993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EE8E0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9" y="895898"/>
            <a:ext cx="517685" cy="62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Espace réservé du numéro de diapositive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10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4021455" y="1613359"/>
            <a:ext cx="7953375" cy="3707930"/>
            <a:chOff x="1400175" y="2040460"/>
            <a:chExt cx="10248900" cy="4493690"/>
          </a:xfrm>
        </p:grpSpPr>
        <p:grpSp>
          <p:nvGrpSpPr>
            <p:cNvPr id="11" name="Group 10"/>
            <p:cNvGrpSpPr/>
            <p:nvPr/>
          </p:nvGrpSpPr>
          <p:grpSpPr>
            <a:xfrm>
              <a:off x="1400175" y="2286000"/>
              <a:ext cx="3581400" cy="1828800"/>
              <a:chOff x="1400175" y="2286000"/>
              <a:chExt cx="3581400" cy="1828800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1400175" y="2286000"/>
                <a:ext cx="3581400" cy="18288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425807" y="2397147"/>
                <a:ext cx="3295650" cy="1510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>
                  <a:spcBef>
                    <a:spcPts val="600"/>
                  </a:spcBef>
                  <a:buBlip>
                    <a:blip r:embed="rId6"/>
                  </a:buBlip>
                </a:pPr>
                <a:r>
                  <a:rPr lang="en-US" sz="1400" dirty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Discover address book server URL from reading Lync </a:t>
                </a: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topology</a:t>
                </a:r>
              </a:p>
              <a:p>
                <a:pPr marL="285750" marR="0" lvl="0" indent="-285750">
                  <a:spcBef>
                    <a:spcPts val="600"/>
                  </a:spcBef>
                  <a:buBlip>
                    <a:blip r:embed="rId6"/>
                  </a:buBlip>
                </a:pP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Download </a:t>
                </a:r>
                <a:r>
                  <a:rPr lang="en-US" sz="1400" dirty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</a:t>
                </a: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address book </a:t>
                </a:r>
                <a:r>
                  <a:rPr lang="en-US" sz="1400" dirty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service file (ABS</a:t>
                </a: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1400" dirty="0">
                  <a:solidFill>
                    <a:srgbClr val="262626"/>
                  </a:solidFill>
                  <a:latin typeface="Trebuchet MS" panose="020B0603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400175" y="4428865"/>
              <a:ext cx="3581400" cy="1828800"/>
              <a:chOff x="1400175" y="4428865"/>
              <a:chExt cx="3581400" cy="18288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1400175" y="4428865"/>
                <a:ext cx="3581400" cy="18288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425804" y="4721672"/>
                <a:ext cx="3295650" cy="1249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>
                  <a:spcBef>
                    <a:spcPts val="600"/>
                  </a:spcBef>
                  <a:buBlip>
                    <a:blip r:embed="rId6"/>
                  </a:buBlip>
                </a:pP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Discover the LIS URI as a Perform a certificate authentication</a:t>
                </a:r>
              </a:p>
              <a:p>
                <a:pPr marL="285750" marR="0" lvl="0" indent="-285750">
                  <a:spcBef>
                    <a:spcPts val="600"/>
                  </a:spcBef>
                  <a:buBlip>
                    <a:blip r:embed="rId6"/>
                  </a:buBlip>
                </a:pP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Query </a:t>
                </a:r>
                <a:r>
                  <a:rPr lang="fr-FR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LIS</a:t>
                </a:r>
                <a:endParaRPr lang="en-US" sz="1400" dirty="0">
                  <a:solidFill>
                    <a:srgbClr val="262626"/>
                  </a:solidFill>
                  <a:latin typeface="Trebuchet MS" panose="020B0603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8067675" y="2181224"/>
              <a:ext cx="3581400" cy="2055262"/>
              <a:chOff x="8067675" y="2181224"/>
              <a:chExt cx="3581400" cy="2055262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8067675" y="2181224"/>
                <a:ext cx="3581400" cy="2032261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8090015" y="2209860"/>
                <a:ext cx="3486150" cy="20266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marR="0" lvl="0" indent="-285750">
                  <a:spcBef>
                    <a:spcPts val="1000"/>
                  </a:spcBef>
                  <a:buBlip>
                    <a:blip r:embed="rId6"/>
                  </a:buBlip>
                </a:pP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Authentication </a:t>
                </a:r>
                <a:r>
                  <a:rPr lang="en-US" sz="1400" dirty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of a user against </a:t>
                </a: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Active Directory</a:t>
                </a:r>
              </a:p>
              <a:p>
                <a:pPr marL="285750" marR="0" lvl="0" indent="-285750">
                  <a:spcBef>
                    <a:spcPts val="1000"/>
                  </a:spcBef>
                  <a:buBlip>
                    <a:blip r:embed="rId6"/>
                  </a:buBlip>
                </a:pP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</a:t>
                </a:r>
                <a:r>
                  <a:rPr lang="fr-FR" sz="1400" dirty="0" err="1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ownload</a:t>
                </a:r>
                <a:r>
                  <a:rPr lang="fr-FR" sz="1400" dirty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 CS </a:t>
                </a: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certificate for that </a:t>
                </a:r>
                <a:r>
                  <a:rPr lang="fr-FR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user</a:t>
                </a:r>
              </a:p>
              <a:p>
                <a:pPr marL="285750" marR="0" lvl="0" indent="-285750">
                  <a:spcBef>
                    <a:spcPts val="1000"/>
                  </a:spcBef>
                  <a:buBlip>
                    <a:blip r:embed="rId6"/>
                  </a:buBlip>
                </a:pP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Register  </a:t>
                </a:r>
                <a:r>
                  <a:rPr lang="en-US" sz="1400" dirty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user against the </a:t>
                </a:r>
                <a:r>
                  <a:rPr lang="en-US" sz="1600" dirty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Lync Registrar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8067675" y="4347038"/>
              <a:ext cx="3581400" cy="1828800"/>
              <a:chOff x="8067675" y="4347038"/>
              <a:chExt cx="3581400" cy="182880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8067675" y="4347038"/>
                <a:ext cx="3581400" cy="18288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8093306" y="4585163"/>
                <a:ext cx="3457575" cy="1156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>
                  <a:spcBef>
                    <a:spcPts val="600"/>
                  </a:spcBef>
                  <a:buBlip>
                    <a:blip r:embed="rId6"/>
                  </a:buBlip>
                </a:pPr>
                <a:r>
                  <a:rPr lang="en-US" sz="1400" dirty="0" smtClean="0">
                    <a:solidFill>
                      <a:srgbClr val="262626"/>
                    </a:solidFill>
                    <a:latin typeface="Trebuchet MS" panose="020B0603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Register and authenticate 2 users Subscription &amp; Publishing Presence   Verification of status</a:t>
                </a:r>
                <a:endParaRPr lang="en-US" sz="1400" dirty="0">
                  <a:solidFill>
                    <a:srgbClr val="262626"/>
                  </a:solidFill>
                  <a:latin typeface="Trebuchet MS" panose="020B0603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aphicFrame>
          <p:nvGraphicFramePr>
            <p:cNvPr id="3" name="Diagram 2"/>
            <p:cNvGraphicFramePr/>
            <p:nvPr>
              <p:extLst>
                <p:ext uri="{D42A27DB-BD31-4B8C-83A1-F6EECF244321}">
                  <p14:modId xmlns:p14="http://schemas.microsoft.com/office/powerpoint/2010/main" val="1345363409"/>
                </p:ext>
              </p:extLst>
            </p:nvPr>
          </p:nvGraphicFramePr>
          <p:xfrm>
            <a:off x="3465822" y="2040460"/>
            <a:ext cx="5705475" cy="449369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721" y="5176613"/>
            <a:ext cx="3888271" cy="1042309"/>
          </a:xfrm>
          <a:prstGeom prst="rect">
            <a:avLst/>
          </a:prstGeom>
          <a:ln>
            <a:noFill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371693" y="2068856"/>
            <a:ext cx="35147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Trebuchet MS" panose="020B0603020202020204" pitchFamily="34" charset="0"/>
              </a:rPr>
              <a:t>Test every critical services provided by the front </a:t>
            </a:r>
            <a:r>
              <a:rPr lang="en-US" dirty="0">
                <a:solidFill>
                  <a:schemeClr val="accent6"/>
                </a:solidFill>
                <a:latin typeface="Trebuchet MS" panose="020B0603020202020204" pitchFamily="34" charset="0"/>
              </a:rPr>
              <a:t>e</a:t>
            </a:r>
            <a:r>
              <a:rPr lang="en-US" dirty="0" smtClean="0">
                <a:solidFill>
                  <a:schemeClr val="accent6"/>
                </a:solidFill>
                <a:latin typeface="Trebuchet MS" panose="020B0603020202020204" pitchFamily="34" charset="0"/>
              </a:rPr>
              <a:t>nd Server!</a:t>
            </a:r>
          </a:p>
          <a:p>
            <a:endParaRPr lang="en-US" dirty="0" smtClean="0">
              <a:solidFill>
                <a:schemeClr val="accent6"/>
              </a:solidFill>
              <a:latin typeface="Trebuchet MS" panose="020B0603020202020204" pitchFamily="34" charset="0"/>
            </a:endParaRPr>
          </a:p>
          <a:p>
            <a:r>
              <a:rPr lang="en-US" dirty="0" smtClean="0">
                <a:solidFill>
                  <a:schemeClr val="accent6"/>
                </a:solidFill>
                <a:latin typeface="Trebuchet MS" panose="020B0603020202020204" pitchFamily="34" charset="0"/>
              </a:rPr>
              <a:t>Check latency and be alerted before any user impact!</a:t>
            </a:r>
          </a:p>
          <a:p>
            <a:endParaRPr lang="en-US" dirty="0" smtClean="0">
              <a:solidFill>
                <a:schemeClr val="accent6"/>
              </a:solidFill>
              <a:latin typeface="Trebuchet MS" panose="020B0603020202020204" pitchFamily="34" charset="0"/>
            </a:endParaRPr>
          </a:p>
          <a:p>
            <a:r>
              <a:rPr lang="en-US" dirty="0" smtClean="0">
                <a:solidFill>
                  <a:schemeClr val="accent6"/>
                </a:solidFill>
                <a:latin typeface="Trebuchet MS" panose="020B0603020202020204" pitchFamily="34" charset="0"/>
              </a:rPr>
              <a:t>Get detailed alert on each step of every tests!</a:t>
            </a:r>
            <a:endParaRPr lang="en-US" dirty="0">
              <a:solidFill>
                <a:schemeClr val="accent6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46036" y="1832017"/>
            <a:ext cx="1896088" cy="1564709"/>
            <a:chOff x="257393" y="1771124"/>
            <a:chExt cx="1896088" cy="1564709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257393" y="1771124"/>
              <a:ext cx="0" cy="15647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57393" y="1771124"/>
              <a:ext cx="1896088" cy="516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698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5443" y="-2565"/>
            <a:ext cx="9031856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Troubleshoot quality of service issue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1422188"/>
            <a:ext cx="12192000" cy="94933"/>
          </a:xfrm>
          <a:prstGeom prst="rect">
            <a:avLst/>
          </a:prstGeom>
          <a:gradFill>
            <a:gsLst>
              <a:gs pos="0">
                <a:srgbClr val="DE000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95898"/>
            <a:ext cx="521750" cy="61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Espace réservé du numéro de diapositive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11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96" y="1696986"/>
            <a:ext cx="2306584" cy="16054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224" y="5159311"/>
            <a:ext cx="2117023" cy="113036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525" y="1531353"/>
            <a:ext cx="2975975" cy="181783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704" y="5161026"/>
            <a:ext cx="1708796" cy="112864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670" y="3456201"/>
            <a:ext cx="5118830" cy="1566386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22" name="Group 21"/>
          <p:cNvGrpSpPr/>
          <p:nvPr/>
        </p:nvGrpSpPr>
        <p:grpSpPr>
          <a:xfrm rot="10800000">
            <a:off x="10049762" y="4881511"/>
            <a:ext cx="1896088" cy="1564709"/>
            <a:chOff x="257393" y="1771124"/>
            <a:chExt cx="1896088" cy="1564709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257393" y="1771124"/>
              <a:ext cx="0" cy="15647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57393" y="1771124"/>
              <a:ext cx="1896088" cy="516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294596" y="3406749"/>
            <a:ext cx="5791200" cy="120032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rebuchet MS" panose="020B0603020202020204" pitchFamily="34" charset="0"/>
              </a:rPr>
              <a:t>GSX Monitor &amp; Analyzer retrieves the performance counters you need to troubleshoot the quality of service that you deliver to your users! </a:t>
            </a:r>
          </a:p>
          <a:p>
            <a:r>
              <a:rPr lang="en-US" i="1" dirty="0" smtClean="0">
                <a:latin typeface="Trebuchet MS" panose="020B0603020202020204" pitchFamily="34" charset="0"/>
              </a:rPr>
              <a:t>Stop being blinded, follow the statistics!</a:t>
            </a:r>
            <a:endParaRPr lang="en-US" i="1" dirty="0">
              <a:latin typeface="Trebuchet MS" panose="020B0603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09600" y="4239394"/>
            <a:ext cx="6255435" cy="2206827"/>
            <a:chOff x="-6010" y="4623726"/>
            <a:chExt cx="6255435" cy="2206827"/>
          </a:xfrm>
        </p:grpSpPr>
        <p:sp>
          <p:nvSpPr>
            <p:cNvPr id="25" name="TextBox 24"/>
            <p:cNvSpPr txBox="1"/>
            <p:nvPr/>
          </p:nvSpPr>
          <p:spPr>
            <a:xfrm>
              <a:off x="98765" y="5280359"/>
              <a:ext cx="568815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latin typeface="Trebuchet MS" panose="020B0603020202020204" pitchFamily="34" charset="0"/>
                </a:rPr>
                <a:t>% of space used by storage DB, average time to create a conference call, time out AD, queue latency, </a:t>
              </a:r>
              <a:r>
                <a:rPr lang="en-US" sz="1400" i="1" dirty="0" err="1" smtClean="0">
                  <a:latin typeface="Trebuchet MS" panose="020B0603020202020204" pitchFamily="34" charset="0"/>
                </a:rPr>
                <a:t>Sproc</a:t>
              </a:r>
              <a:r>
                <a:rPr lang="en-US" sz="1400" i="1" dirty="0" smtClean="0">
                  <a:latin typeface="Trebuchet MS" panose="020B0603020202020204" pitchFamily="34" charset="0"/>
                </a:rPr>
                <a:t> latency, MCU health states and latency, flow-controlled connections, incoming message time, data loss events, throttle SIP connections, etc. </a:t>
              </a:r>
              <a:r>
                <a:rPr lang="en-US" sz="1400" b="1" i="1" u="sng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and much more!</a:t>
              </a:r>
              <a:endParaRPr lang="en-US" sz="1400" b="1" i="1" u="sng" dirty="0">
                <a:solidFill>
                  <a:schemeClr val="accent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-6010" y="4623726"/>
              <a:ext cx="6255435" cy="2206827"/>
            </a:xfrm>
            <a:prstGeom prst="rightArrow">
              <a:avLst/>
            </a:prstGeom>
            <a:noFill/>
            <a:ln w="349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rebuchet MS" panose="020B0603020202020204" pitchFamily="34" charset="0"/>
              </a:endParaRPr>
            </a:p>
          </p:txBody>
        </p:sp>
      </p:grpSp>
      <p:graphicFrame>
        <p:nvGraphicFramePr>
          <p:cNvPr id="28" name="Diagram 15"/>
          <p:cNvGraphicFramePr/>
          <p:nvPr>
            <p:extLst>
              <p:ext uri="{D42A27DB-BD31-4B8C-83A1-F6EECF244321}">
                <p14:modId xmlns:p14="http://schemas.microsoft.com/office/powerpoint/2010/main" val="2534451174"/>
              </p:ext>
            </p:extLst>
          </p:nvPr>
        </p:nvGraphicFramePr>
        <p:xfrm>
          <a:off x="3130959" y="689025"/>
          <a:ext cx="4517616" cy="3589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02400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7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2516" y="0"/>
            <a:ext cx="8688159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One Reporting tool for all </a:t>
            </a:r>
            <a:r>
              <a:rPr lang="en-US" b="1" dirty="0" smtClean="0">
                <a:solidFill>
                  <a:schemeClr val="accent1"/>
                </a:solidFill>
              </a:rPr>
              <a:t>your </a:t>
            </a:r>
            <a:r>
              <a:rPr lang="en-US" b="1" dirty="0" err="1">
                <a:solidFill>
                  <a:schemeClr val="accent1"/>
                </a:solidFill>
              </a:rPr>
              <a:t>Lync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end </a:t>
            </a:r>
            <a:r>
              <a:rPr lang="en-US" b="1" dirty="0">
                <a:solidFill>
                  <a:schemeClr val="accent1"/>
                </a:solidFill>
              </a:rPr>
              <a:t>u</a:t>
            </a:r>
            <a:r>
              <a:rPr lang="en-US" b="1" dirty="0" smtClean="0">
                <a:solidFill>
                  <a:schemeClr val="accent1"/>
                </a:solidFill>
              </a:rPr>
              <a:t>ser </a:t>
            </a:r>
            <a:r>
              <a:rPr lang="en-US" b="1" dirty="0">
                <a:solidFill>
                  <a:schemeClr val="accent1"/>
                </a:solidFill>
              </a:rPr>
              <a:t>tests &amp; performance statistics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GSX Solutions© 2014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/>
              <a:t>12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431424"/>
            <a:ext cx="12192000" cy="94933"/>
          </a:xfrm>
          <a:prstGeom prst="rect">
            <a:avLst/>
          </a:prstGeom>
          <a:solidFill>
            <a:srgbClr val="F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190500" y="1711371"/>
            <a:ext cx="7828704" cy="16890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sz="1600" dirty="0" smtClean="0"/>
              <a:t> Compare instantly the performance of your scenarios across your front </a:t>
            </a:r>
            <a:r>
              <a:rPr lang="en-US" sz="1600" dirty="0"/>
              <a:t>e</a:t>
            </a:r>
            <a:r>
              <a:rPr lang="en-US" sz="1600" dirty="0" smtClean="0"/>
              <a:t>nd Server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sz="1600" dirty="0" smtClean="0"/>
              <a:t> Detect </a:t>
            </a:r>
            <a:r>
              <a:rPr lang="en-US" sz="1600" dirty="0"/>
              <a:t>in </a:t>
            </a:r>
            <a:r>
              <a:rPr lang="en-US" sz="1600" dirty="0" smtClean="0"/>
              <a:t>few seconds </a:t>
            </a:r>
            <a:r>
              <a:rPr lang="en-US" sz="1600" dirty="0"/>
              <a:t>b</a:t>
            </a:r>
            <a:r>
              <a:rPr lang="en-US" sz="1600" dirty="0" smtClean="0"/>
              <a:t>ottlenecks </a:t>
            </a:r>
            <a:r>
              <a:rPr lang="en-US" sz="1600" dirty="0"/>
              <a:t>in your </a:t>
            </a:r>
            <a:r>
              <a:rPr lang="en-US" sz="1600" dirty="0" smtClean="0"/>
              <a:t>environment</a:t>
            </a:r>
            <a:endParaRPr lang="en-US" sz="1600" dirty="0"/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sz="1600" dirty="0"/>
              <a:t> </a:t>
            </a:r>
            <a:r>
              <a:rPr lang="en-US" sz="1600" dirty="0" smtClean="0"/>
              <a:t>Access through profiles for instant Self-Service </a:t>
            </a:r>
            <a:r>
              <a:rPr lang="en-US" sz="1600" dirty="0"/>
              <a:t>R</a:t>
            </a:r>
            <a:r>
              <a:rPr lang="en-US" sz="1600" dirty="0" smtClean="0"/>
              <a:t>eports</a:t>
            </a:r>
            <a:endParaRPr lang="en-US" sz="1600" dirty="0"/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sz="1600" dirty="0"/>
              <a:t> Automatic PDF reports </a:t>
            </a:r>
            <a:r>
              <a:rPr lang="en-US" sz="1600" dirty="0" smtClean="0"/>
              <a:t>for </a:t>
            </a:r>
            <a:r>
              <a:rPr lang="en-US" sz="1600" dirty="0"/>
              <a:t>management, service </a:t>
            </a:r>
            <a:r>
              <a:rPr lang="en-US" sz="1600" dirty="0" smtClean="0"/>
              <a:t>line &amp; customers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fr-FR" sz="1600" dirty="0" smtClean="0"/>
              <a:t> Trend and </a:t>
            </a:r>
            <a:r>
              <a:rPr lang="en-US" sz="1600" dirty="0" smtClean="0"/>
              <a:t>forecast</a:t>
            </a:r>
            <a:r>
              <a:rPr lang="fr-FR" sz="1600" dirty="0" smtClean="0"/>
              <a:t> System, Usage &amp; Infrastructure </a:t>
            </a:r>
            <a:r>
              <a:rPr lang="en-US" sz="1600" dirty="0"/>
              <a:t>S</a:t>
            </a:r>
            <a:r>
              <a:rPr lang="en-US" sz="1600" dirty="0" smtClean="0"/>
              <a:t>tatistics</a:t>
            </a:r>
            <a:endParaRPr lang="en-US" sz="2400" dirty="0" smtClean="0"/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US" sz="32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89226"/>
            <a:ext cx="522515" cy="627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7732258" y="1935396"/>
            <a:ext cx="4118637" cy="4498741"/>
            <a:chOff x="7027408" y="2040171"/>
            <a:chExt cx="4118637" cy="44987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9322" y="3755614"/>
              <a:ext cx="2746723" cy="278329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7408" y="2040171"/>
              <a:ext cx="2735751" cy="2801585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8" y="3587682"/>
            <a:ext cx="3021030" cy="2768668"/>
          </a:xfrm>
          <a:prstGeom prst="rect">
            <a:avLst/>
          </a:prstGeom>
        </p:spPr>
      </p:pic>
      <p:sp>
        <p:nvSpPr>
          <p:cNvPr id="15" name="Espace réservé du contenu 2"/>
          <p:cNvSpPr txBox="1">
            <a:spLocks/>
          </p:cNvSpPr>
          <p:nvPr/>
        </p:nvSpPr>
        <p:spPr>
          <a:xfrm>
            <a:off x="3625501" y="3587682"/>
            <a:ext cx="3794473" cy="2768668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Blip>
                <a:blip r:embed="rId2"/>
              </a:buBlip>
            </a:pPr>
            <a:r>
              <a:rPr lang="en-US" sz="1600" dirty="0" smtClean="0"/>
              <a:t>Manage your SLA automatically</a:t>
            </a:r>
          </a:p>
          <a:p>
            <a:pPr>
              <a:buBlip>
                <a:blip r:embed="rId2"/>
              </a:buBlip>
            </a:pPr>
            <a:r>
              <a:rPr lang="en-US" sz="1600" dirty="0" smtClean="0"/>
              <a:t>Create your Service Quality reports in a second</a:t>
            </a:r>
          </a:p>
          <a:p>
            <a:pPr>
              <a:buBlip>
                <a:blip r:embed="rId2"/>
              </a:buBlip>
            </a:pPr>
            <a:r>
              <a:rPr lang="en-US" sz="1600" dirty="0" smtClean="0"/>
              <a:t>Forecast your availability and performance in one click!</a:t>
            </a:r>
          </a:p>
          <a:p>
            <a:pPr>
              <a:buBlip>
                <a:blip r:embed="rId2"/>
              </a:buBlip>
            </a:pPr>
            <a:r>
              <a:rPr lang="en-US" sz="1600" dirty="0" smtClean="0"/>
              <a:t>Get complete reports on performance counters to troubleshoot any situation</a:t>
            </a:r>
          </a:p>
          <a:p>
            <a:pPr>
              <a:buBlip>
                <a:blip r:embed="rId2"/>
              </a:buBlip>
            </a:pPr>
            <a:r>
              <a:rPr lang="en-US" sz="1600" dirty="0" smtClean="0"/>
              <a:t>Stop being blinded, follow </a:t>
            </a:r>
            <a:r>
              <a:rPr lang="fr-FR" sz="1600" dirty="0" smtClean="0"/>
              <a:t>the reports!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3818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16236" y="0"/>
            <a:ext cx="9114934" cy="1325563"/>
          </a:xfrm>
        </p:spPr>
        <p:txBody>
          <a:bodyPr>
            <a:normAutofit/>
          </a:bodyPr>
          <a:lstStyle/>
          <a:p>
            <a:r>
              <a:rPr lang="en-GB" dirty="0"/>
              <a:t>GSX For </a:t>
            </a:r>
            <a:r>
              <a:rPr lang="en-GB" dirty="0" smtClean="0"/>
              <a:t>Microsoft Lync 2013 </a:t>
            </a:r>
            <a:r>
              <a:rPr lang="en-GB" dirty="0"/>
              <a:t>Benefits!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>
                <a:solidFill>
                  <a:schemeClr val="bg2">
                    <a:lumMod val="50000"/>
                  </a:schemeClr>
                </a:solidFill>
              </a:rPr>
              <a:pPr/>
              <a:t>13</a:t>
            </a:fld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5683" y="2814452"/>
            <a:ext cx="40732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sz="1050" dirty="0">
              <a:solidFill>
                <a:srgbClr val="000000"/>
              </a:solidFill>
              <a:latin typeface="Trebuchet M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H" sz="1050" dirty="0">
              <a:latin typeface="Trebuchet MS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976614" y="3947959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>
                <a:latin typeface="Trebuchet MS" panose="020B0603020202020204" pitchFamily="34" charset="0"/>
                <a:cs typeface="Calibri" pitchFamily="34" charset="0"/>
              </a:rPr>
              <a:t>Simulate End User experience</a:t>
            </a:r>
            <a:endParaRPr lang="en-GB" sz="1000" dirty="0">
              <a:latin typeface="Trebuchet MS" panose="020B0603020202020204" pitchFamily="34" charset="0"/>
              <a:cs typeface="Calibri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976614" y="3439848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>
                <a:latin typeface="Trebuchet MS" panose="020B0603020202020204" pitchFamily="34" charset="0"/>
                <a:cs typeface="Calibri" pitchFamily="34" charset="0"/>
              </a:rPr>
              <a:t>Multi-platforms and completely Agentless</a:t>
            </a:r>
            <a:endParaRPr lang="en-GB" sz="1400" dirty="0">
              <a:latin typeface="Trebuchet MS" panose="020B0603020202020204" pitchFamily="34" charset="0"/>
              <a:cs typeface="Calibri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993502" y="4501031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>
                <a:latin typeface="Trebuchet MS" panose="020B0603020202020204" pitchFamily="34" charset="0"/>
                <a:cs typeface="Calibri" pitchFamily="34" charset="0"/>
              </a:rPr>
              <a:t>System, Front End, IM, VOIP &amp; Web App</a:t>
            </a:r>
            <a:endParaRPr lang="en-GB" sz="1400" dirty="0">
              <a:latin typeface="Trebuchet MS" panose="020B0603020202020204" pitchFamily="34" charset="0"/>
              <a:cs typeface="Calibri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8003027" y="5097931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>
                <a:latin typeface="Trebuchet MS" panose="020B0603020202020204" pitchFamily="34" charset="0"/>
                <a:cs typeface="Calibri" pitchFamily="34" charset="0"/>
              </a:rPr>
              <a:t>Speed up your troubleshoot</a:t>
            </a:r>
            <a:endParaRPr lang="en-GB" sz="1400" dirty="0">
              <a:latin typeface="Trebuchet MS" panose="020B0603020202020204" pitchFamily="34" charset="0"/>
              <a:cs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2783A1"/>
              </a:gs>
              <a:gs pos="100000">
                <a:schemeClr val="bg1">
                  <a:alpha val="4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13159" y="1718752"/>
            <a:ext cx="7202066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Blip>
                <a:blip r:embed="rId3"/>
              </a:buBlip>
            </a:pPr>
            <a:r>
              <a:rPr lang="fr-FR" dirty="0" smtClean="0">
                <a:latin typeface="Trebuchet MS" panose="020B0603020202020204" pitchFamily="34" charset="0"/>
              </a:rPr>
              <a:t>Manage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Lync, Exchange &amp; SharePoint </a:t>
            </a:r>
            <a:r>
              <a:rPr lang="en-US" dirty="0" smtClean="0">
                <a:latin typeface="Trebuchet MS" panose="020B0603020202020204" pitchFamily="34" charset="0"/>
              </a:rPr>
              <a:t>from the same Agentless Real-Time monitoring dashboard!</a:t>
            </a:r>
          </a:p>
          <a:p>
            <a:pPr algn="just">
              <a:spcAft>
                <a:spcPts val="600"/>
              </a:spcAft>
              <a:buBlip>
                <a:blip r:embed="rId3"/>
              </a:buBlip>
            </a:pPr>
            <a:r>
              <a:rPr lang="en-US" b="1" i="1" dirty="0" smtClean="0">
                <a:latin typeface="Trebuchet MS" panose="020B0603020202020204" pitchFamily="34" charset="0"/>
              </a:rPr>
              <a:t> </a:t>
            </a:r>
            <a:r>
              <a:rPr lang="en-US" dirty="0" smtClean="0">
                <a:latin typeface="Trebuchet MS" panose="020B0603020202020204" pitchFamily="34" charset="0"/>
              </a:rPr>
              <a:t>Test all the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critical features </a:t>
            </a:r>
            <a:r>
              <a:rPr lang="en-US" dirty="0" smtClean="0">
                <a:latin typeface="Trebuchet MS" panose="020B0603020202020204" pitchFamily="34" charset="0"/>
              </a:rPr>
              <a:t>of Lync as a user!</a:t>
            </a:r>
          </a:p>
          <a:p>
            <a:pPr algn="just">
              <a:spcAft>
                <a:spcPts val="600"/>
              </a:spcAft>
              <a:buBlip>
                <a:blip r:embed="rId3"/>
              </a:buBlip>
            </a:pPr>
            <a:r>
              <a:rPr lang="en-US" dirty="0" smtClean="0">
                <a:latin typeface="Trebuchet MS" panose="020B0603020202020204" pitchFamily="34" charset="0"/>
              </a:rPr>
              <a:t>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Easy to install</a:t>
            </a:r>
            <a:r>
              <a:rPr lang="en-US" dirty="0" smtClean="0">
                <a:latin typeface="Trebuchet MS" panose="020B0603020202020204" pitchFamily="34" charset="0"/>
              </a:rPr>
              <a:t>, no hidden cost to maintain</a:t>
            </a:r>
          </a:p>
          <a:p>
            <a:pPr algn="just">
              <a:spcAft>
                <a:spcPts val="600"/>
              </a:spcAft>
              <a:buBlip>
                <a:blip r:embed="rId3"/>
              </a:buBlip>
            </a:pPr>
            <a:r>
              <a:rPr lang="en-US" dirty="0" smtClean="0">
                <a:latin typeface="Trebuchet MS" panose="020B0603020202020204" pitchFamily="34" charset="0"/>
              </a:rPr>
              <a:t> Collect the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performance counters </a:t>
            </a:r>
            <a:r>
              <a:rPr lang="en-US" dirty="0" smtClean="0">
                <a:latin typeface="Trebuchet MS" panose="020B0603020202020204" pitchFamily="34" charset="0"/>
              </a:rPr>
              <a:t>that help you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troubleshoot</a:t>
            </a:r>
            <a:r>
              <a:rPr lang="en-US" dirty="0" smtClean="0">
                <a:latin typeface="Trebuchet MS" panose="020B0603020202020204" pitchFamily="34" charset="0"/>
              </a:rPr>
              <a:t> quality of service</a:t>
            </a:r>
          </a:p>
          <a:p>
            <a:pPr algn="just">
              <a:spcAft>
                <a:spcPts val="600"/>
              </a:spcAft>
              <a:buBlip>
                <a:blip r:embed="rId3"/>
              </a:buBlip>
            </a:pP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Ensure end </a:t>
            </a:r>
            <a:r>
              <a:rPr lang="en-US" b="1" dirty="0">
                <a:solidFill>
                  <a:schemeClr val="accent1"/>
                </a:solidFill>
                <a:latin typeface="Trebuchet MS" panose="020B0603020202020204" pitchFamily="34" charset="0"/>
              </a:rPr>
              <a:t>u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ser </a:t>
            </a:r>
            <a:r>
              <a:rPr lang="en-US" b="1" dirty="0">
                <a:solidFill>
                  <a:schemeClr val="accent1"/>
                </a:solidFill>
                <a:latin typeface="Trebuchet MS" panose="020B0603020202020204" pitchFamily="34" charset="0"/>
              </a:rPr>
              <a:t>s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atisfaction </a:t>
            </a:r>
            <a:r>
              <a:rPr lang="en-US" dirty="0" smtClean="0">
                <a:latin typeface="Trebuchet MS" panose="020B0603020202020204" pitchFamily="34" charset="0"/>
              </a:rPr>
              <a:t>and drive user adoption by constantly simulating users, alerting on performance &amp; latency issues</a:t>
            </a:r>
          </a:p>
          <a:p>
            <a:pPr algn="just">
              <a:spcAft>
                <a:spcPts val="600"/>
              </a:spcAft>
              <a:buBlip>
                <a:blip r:embed="rId3"/>
              </a:buBlip>
            </a:pPr>
            <a:r>
              <a:rPr lang="en-US" dirty="0" smtClean="0">
                <a:latin typeface="Trebuchet MS" panose="020B0603020202020204" pitchFamily="34" charset="0"/>
              </a:rPr>
              <a:t> </a:t>
            </a:r>
            <a:r>
              <a:rPr lang="fr-FR" dirty="0" smtClean="0">
                <a:latin typeface="Trebuchet MS" panose="020B0603020202020204" pitchFamily="34" charset="0"/>
              </a:rPr>
              <a:t>Monitor &amp; Report at the </a:t>
            </a:r>
            <a:r>
              <a:rPr lang="fr-FR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Server and the Service </a:t>
            </a:r>
            <a:r>
              <a:rPr lang="en-US" b="1" dirty="0">
                <a:solidFill>
                  <a:schemeClr val="accent1"/>
                </a:solidFill>
                <a:latin typeface="Trebuchet MS" panose="020B0603020202020204" pitchFamily="34" charset="0"/>
              </a:rPr>
              <a:t>l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evels</a:t>
            </a:r>
          </a:p>
          <a:p>
            <a:pPr algn="just">
              <a:spcAft>
                <a:spcPts val="600"/>
              </a:spcAft>
              <a:buBlip>
                <a:blip r:embed="rId3"/>
              </a:buBlip>
            </a:pPr>
            <a:r>
              <a:rPr lang="en-US" dirty="0" smtClean="0">
                <a:latin typeface="Trebuchet MS" panose="020B0603020202020204" pitchFamily="34" charset="0"/>
              </a:rPr>
              <a:t>Get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alerted before any user Impacts </a:t>
            </a:r>
            <a:r>
              <a:rPr lang="en-US" dirty="0" smtClean="0">
                <a:latin typeface="Trebuchet MS" panose="020B0603020202020204" pitchFamily="34" charset="0"/>
              </a:rPr>
              <a:t>on potential lack of availability</a:t>
            </a:r>
            <a:r>
              <a:rPr lang="fr-FR" dirty="0" smtClean="0">
                <a:latin typeface="Trebuchet MS" panose="020B0603020202020204" pitchFamily="34" charset="0"/>
              </a:rPr>
              <a:t> &amp; performance!</a:t>
            </a:r>
            <a:endParaRPr lang="fr-FR" dirty="0">
              <a:latin typeface="Trebuchet MS" panose="020B0603020202020204" pitchFamily="34" charset="0"/>
            </a:endParaRPr>
          </a:p>
          <a:p>
            <a:pPr>
              <a:spcAft>
                <a:spcPts val="600"/>
              </a:spcAft>
              <a:buBlip>
                <a:blip r:embed="rId3"/>
              </a:buBlip>
            </a:pPr>
            <a:endParaRPr lang="en-US" dirty="0">
              <a:latin typeface="Trebuchet MS" panose="020B0603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334676" y="1745869"/>
            <a:ext cx="1372901" cy="1405854"/>
            <a:chOff x="394553" y="2147880"/>
            <a:chExt cx="669803" cy="685880"/>
          </a:xfrm>
        </p:grpSpPr>
        <p:sp>
          <p:nvSpPr>
            <p:cNvPr id="16" name="Oval 15"/>
            <p:cNvSpPr/>
            <p:nvPr/>
          </p:nvSpPr>
          <p:spPr>
            <a:xfrm>
              <a:off x="394553" y="2147880"/>
              <a:ext cx="669803" cy="685880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3556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2" name="Picture 3" descr="C:\Users\aseliet\Documents\ASEliet\logos\Lync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55" y="2221461"/>
              <a:ext cx="593301" cy="538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7339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5443" y="-2565"/>
            <a:ext cx="9031856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GSX Monitor Integration with SCOM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1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9526" y="3963966"/>
            <a:ext cx="2606054" cy="21894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342901" y="1636913"/>
            <a:ext cx="7139127" cy="52540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defTabSz="449263" eaLnBrk="0" fontAlgn="base" hangingPunct="0">
              <a:spcBef>
                <a:spcPts val="8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defTabSz="449263" eaLnBrk="0" fontAlgn="base" hangingPunct="0">
              <a:spcBef>
                <a:spcPts val="8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defTabSz="449263" eaLnBrk="0" fontAlgn="base" hangingPunct="0">
              <a:spcBef>
                <a:spcPts val="8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defTabSz="449263" eaLnBrk="0" fontAlgn="base" hangingPunct="0">
              <a:spcBef>
                <a:spcPts val="8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ts val="1250"/>
              </a:spcBef>
              <a:buClrTx/>
              <a:buSzPct val="40000"/>
              <a:buFontTx/>
              <a:buNone/>
            </a:pPr>
            <a:r>
              <a:rPr lang="en-US" sz="2800" b="1" dirty="0">
                <a:solidFill>
                  <a:schemeClr val="accent1"/>
                </a:solidFill>
                <a:latin typeface="Trebuchet MS" panose="020B0603020202020204" pitchFamily="34" charset="0"/>
                <a:ea typeface="+mn-ea"/>
              </a:rPr>
              <a:t>GSX </a:t>
            </a:r>
            <a:r>
              <a:rPr lang="en-US" sz="2800" b="1" dirty="0" smtClean="0">
                <a:solidFill>
                  <a:schemeClr val="accent1"/>
                </a:solidFill>
                <a:latin typeface="Trebuchet MS" panose="020B0603020202020204" pitchFamily="34" charset="0"/>
                <a:ea typeface="+mn-ea"/>
              </a:rPr>
              <a:t>Monitor </a:t>
            </a:r>
            <a:r>
              <a:rPr lang="en-US" sz="2800" b="1" dirty="0">
                <a:solidFill>
                  <a:schemeClr val="accent1"/>
                </a:solidFill>
                <a:latin typeface="Trebuchet MS" panose="020B0603020202020204" pitchFamily="34" charset="0"/>
                <a:ea typeface="+mn-ea"/>
              </a:rPr>
              <a:t>Management Pack for SCOM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42900" y="2266357"/>
            <a:ext cx="8877299" cy="458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Blip>
                <a:blip r:embed="rId4"/>
              </a:buBlip>
              <a:defRPr/>
            </a:pP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Instantly integrates GSX Monitor's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capabilities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 straight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into your SCOM 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Administration </a:t>
            </a:r>
            <a:r>
              <a:rPr lang="en-US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tab</a:t>
            </a:r>
            <a:endParaRPr lang="en-US" b="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spcBef>
                <a:spcPts val="600"/>
              </a:spcBef>
              <a:buBlip>
                <a:blip r:embed="rId4"/>
              </a:buBlip>
              <a:defRPr/>
            </a:pP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Facilitates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and 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unifies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your reporting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 by forwarding GSX Monitor information to your global monitoring </a:t>
            </a:r>
            <a:r>
              <a:rPr lang="en-US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console</a:t>
            </a:r>
            <a:endParaRPr lang="en-US" b="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spcBef>
                <a:spcPts val="600"/>
              </a:spcBef>
              <a:buBlip>
                <a:blip r:embed="rId4"/>
              </a:buBlip>
              <a:defRPr/>
            </a:pP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Provide 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end-user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s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cenarios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,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s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erver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,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u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sage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a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lerts 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directly in the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SCOM c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onsole</a:t>
            </a:r>
            <a:endParaRPr lang="en-US" dirty="0">
              <a:solidFill>
                <a:schemeClr val="accent1"/>
              </a:solidFill>
              <a:latin typeface="Trebuchet MS" panose="020B0603020202020204" pitchFamily="34" charset="0"/>
            </a:endParaRPr>
          </a:p>
          <a:p>
            <a:pPr marL="285750" indent="-285750">
              <a:spcBef>
                <a:spcPts val="600"/>
              </a:spcBef>
              <a:buBlip>
                <a:blip r:embed="rId4"/>
              </a:buBlip>
              <a:defRPr/>
            </a:pP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Easy 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reports 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on any critical KPIs and </a:t>
            </a:r>
            <a:r>
              <a:rPr lang="en-US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SLAs</a:t>
            </a:r>
          </a:p>
          <a:p>
            <a:pPr marL="285750" indent="-285750">
              <a:spcBef>
                <a:spcPts val="600"/>
              </a:spcBef>
              <a:buBlip>
                <a:blip r:embed="rId4"/>
              </a:buBlip>
              <a:defRPr/>
            </a:pP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Captures</a:t>
            </a:r>
            <a:r>
              <a:rPr lang="en-US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SNMP 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traps and </a:t>
            </a: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displays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them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 into SCOM monitoring window </a:t>
            </a:r>
            <a:r>
              <a:rPr lang="en-US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under:</a:t>
            </a:r>
          </a:p>
          <a:p>
            <a:pPr marL="742950" lvl="1" indent="-285750">
              <a:spcBef>
                <a:spcPts val="600"/>
              </a:spcBef>
              <a:buBlip>
                <a:blip r:embed="rId4"/>
              </a:buBlip>
              <a:defRPr/>
            </a:pP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Critical </a:t>
            </a:r>
            <a:r>
              <a:rPr lang="en-US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Alerts</a:t>
            </a:r>
          </a:p>
          <a:p>
            <a:pPr marL="742950" lvl="1" indent="-285750">
              <a:buBlip>
                <a:blip r:embed="rId4"/>
              </a:buBlip>
              <a:defRPr/>
            </a:pP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Warning</a:t>
            </a:r>
            <a:r>
              <a:rPr lang="en-US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Alerts </a:t>
            </a:r>
            <a:endParaRPr lang="en-US" b="0" dirty="0" smtClean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  <a:p>
            <a:pPr marL="742950" lvl="1" indent="-285750">
              <a:buBlip>
                <a:blip r:embed="rId4"/>
              </a:buBlip>
              <a:defRPr/>
            </a:pP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Information</a:t>
            </a:r>
            <a:r>
              <a:rPr lang="en-US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Alerts</a:t>
            </a:r>
          </a:p>
          <a:p>
            <a:pPr marL="285750" indent="-285750">
              <a:spcBef>
                <a:spcPts val="600"/>
              </a:spcBef>
              <a:buBlip>
                <a:blip r:embed="rId4"/>
              </a:buBlip>
              <a:defRPr/>
            </a:pPr>
            <a:r>
              <a:rPr lang="en-US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Communicates </a:t>
            </a:r>
            <a:r>
              <a:rPr lang="en-US" dirty="0">
                <a:solidFill>
                  <a:schemeClr val="accent1"/>
                </a:solidFill>
                <a:latin typeface="Trebuchet MS" panose="020B0603020202020204" pitchFamily="34" charset="0"/>
              </a:rPr>
              <a:t>automatically 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with your centralized Incident Management Platform and Team</a:t>
            </a:r>
          </a:p>
          <a:p>
            <a:pPr marL="285750" indent="-285750">
              <a:spcBef>
                <a:spcPts val="600"/>
              </a:spcBef>
              <a:buBlip>
                <a:blip r:embed="rId4"/>
              </a:buBlip>
              <a:defRPr/>
            </a:pPr>
            <a:endParaRPr lang="en-US" b="0" dirty="0" smtClean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spcBef>
                <a:spcPts val="600"/>
              </a:spcBef>
              <a:buBlip>
                <a:blip r:embed="rId4"/>
              </a:buBlip>
              <a:defRPr/>
            </a:pPr>
            <a:endParaRPr lang="fr-FR" b="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31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9921" y="2609257"/>
            <a:ext cx="2606054" cy="11653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r="16830"/>
          <a:stretch/>
        </p:blipFill>
        <p:spPr>
          <a:xfrm>
            <a:off x="9389526" y="1636913"/>
            <a:ext cx="2576449" cy="78341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fr-FR" dirty="0" smtClean="0"/>
              <a:t>14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0" y="1422188"/>
            <a:ext cx="12192000" cy="94933"/>
          </a:xfrm>
          <a:prstGeom prst="rect">
            <a:avLst/>
          </a:prstGeom>
          <a:gradFill>
            <a:gsLst>
              <a:gs pos="0">
                <a:srgbClr val="DE000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95898"/>
            <a:ext cx="521750" cy="61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679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527381" y="1268760"/>
            <a:ext cx="384043" cy="3600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31371" y="1721289"/>
            <a:ext cx="10146030" cy="489648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500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Free Trial </a:t>
            </a:r>
            <a:r>
              <a:rPr lang="en-US" sz="3500" dirty="0">
                <a:solidFill>
                  <a:schemeClr val="accent1"/>
                </a:solidFill>
                <a:latin typeface="Trebuchet MS" panose="020B0603020202020204" pitchFamily="34" charset="0"/>
              </a:rPr>
              <a:t>A</a:t>
            </a:r>
            <a:r>
              <a:rPr lang="en-US" sz="3500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vailable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n-US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30 </a:t>
            </a:r>
            <a:r>
              <a:rPr lang="en-US" sz="2400" dirty="0">
                <a:solidFill>
                  <a:schemeClr val="tx1"/>
                </a:solidFill>
                <a:latin typeface="Trebuchet MS" panose="020B0603020202020204" pitchFamily="34" charset="0"/>
              </a:rPr>
              <a:t>days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n-US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Full features</a:t>
            </a:r>
          </a:p>
          <a:p>
            <a:pPr>
              <a:lnSpc>
                <a:spcPct val="150000"/>
              </a:lnSpc>
              <a:buBlip>
                <a:blip r:embed="rId3"/>
              </a:buBlip>
            </a:pPr>
            <a:r>
              <a:rPr lang="en-US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Unlimited </a:t>
            </a:r>
            <a:r>
              <a:rPr lang="en-US" sz="2400" dirty="0">
                <a:solidFill>
                  <a:schemeClr val="tx1"/>
                </a:solidFill>
                <a:latin typeface="Trebuchet MS" panose="020B0603020202020204" pitchFamily="34" charset="0"/>
              </a:rPr>
              <a:t>users </a:t>
            </a:r>
            <a:endParaRPr lang="en-US" sz="24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431371" y="1124744"/>
            <a:ext cx="1132925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GB" sz="2000" b="1" dirty="0" smtClean="0">
              <a:solidFill>
                <a:schemeClr val="bg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r>
              <a:rPr lang="fr-FR" dirty="0" smtClean="0"/>
              <a:t>GSX Solutions© 2014</a:t>
            </a:r>
            <a:endParaRPr lang="fr-FR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0050" y="-19050"/>
            <a:ext cx="9236555" cy="1352550"/>
          </a:xfrm>
        </p:spPr>
        <p:txBody>
          <a:bodyPr>
            <a:normAutofit/>
          </a:bodyPr>
          <a:lstStyle/>
          <a:p>
            <a:r>
              <a:rPr lang="en-US" dirty="0" smtClean="0"/>
              <a:t>GSX Monitor &amp; Analyzer–Trial</a:t>
            </a:r>
            <a:endParaRPr lang="en-GB" dirty="0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7414867" y="3632358"/>
            <a:ext cx="3352295" cy="252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fr-F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GSX </a:t>
            </a:r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Solutions </a:t>
            </a:r>
            <a:r>
              <a:rPr lang="fr-FR" dirty="0" smtClean="0">
                <a:solidFill>
                  <a:srgbClr val="1D6279"/>
                </a:solidFill>
                <a:hlinkClick r:id="rId4"/>
              </a:rPr>
              <a:t>sales@gsx.com</a:t>
            </a:r>
            <a:r>
              <a:rPr lang="fr-FR" dirty="0" smtClean="0">
                <a:solidFill>
                  <a:srgbClr val="1D6279"/>
                </a:solidFill>
              </a:rPr>
              <a:t> </a:t>
            </a:r>
            <a:endParaRPr lang="fr-FR" dirty="0">
              <a:solidFill>
                <a:srgbClr val="1D6279"/>
              </a:solidFill>
            </a:endParaRPr>
          </a:p>
        </p:txBody>
      </p:sp>
      <p:pic>
        <p:nvPicPr>
          <p:cNvPr id="14" name="Picture 13" descr="C:\Users\aseliet\Documents\ASEliet\logos\logo_GS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857" y="2542970"/>
            <a:ext cx="4183333" cy="129764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896" y="5218404"/>
            <a:ext cx="4117537" cy="163959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2783A1"/>
              </a:gs>
              <a:gs pos="100000">
                <a:schemeClr val="bg1">
                  <a:alpha val="4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29306" y="4884753"/>
            <a:ext cx="11320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Trebuchet MS" panose="020B0603020202020204" pitchFamily="34" charset="0"/>
              </a:rPr>
              <a:t>@</a:t>
            </a:r>
            <a:r>
              <a:rPr lang="en-US" sz="1050" dirty="0" err="1" smtClean="0">
                <a:latin typeface="Trebuchet MS" panose="020B0603020202020204" pitchFamily="34" charset="0"/>
              </a:rPr>
              <a:t>GSX_Solutions</a:t>
            </a:r>
            <a:endParaRPr lang="en-US" sz="1050" dirty="0">
              <a:latin typeface="Trebuchet MS" panose="020B0603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65061" y="4888641"/>
            <a:ext cx="10567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Friends of GSX</a:t>
            </a:r>
            <a:endParaRPr lang="en-US" sz="1050" dirty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7012" y="4875131"/>
            <a:ext cx="9973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GSX Solutions</a:t>
            </a:r>
            <a:endParaRPr lang="en-US" sz="1050" dirty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4905" y="4888641"/>
            <a:ext cx="1353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www.gsx.com/blog</a:t>
            </a:r>
            <a:endParaRPr lang="en-US" sz="1050" dirty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35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786"/>
            <a:ext cx="8285607" cy="1325563"/>
          </a:xfrm>
        </p:spPr>
        <p:txBody>
          <a:bodyPr/>
          <a:lstStyle/>
          <a:p>
            <a:r>
              <a:rPr lang="en-GB" dirty="0" smtClean="0">
                <a:latin typeface="Trebuchet MS" panose="020B0603020202020204" pitchFamily="34" charset="0"/>
              </a:rPr>
              <a:t>About GSX Solutions</a:t>
            </a:r>
            <a:endParaRPr lang="en-GB" dirty="0">
              <a:latin typeface="Trebuchet MS" panose="020B0603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>
                <a:solidFill>
                  <a:schemeClr val="bg2">
                    <a:lumMod val="50000"/>
                  </a:schemeClr>
                </a:solidFill>
              </a:rPr>
              <a:t>2</a:t>
            </a:fld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74941" y="3859651"/>
            <a:ext cx="567225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0" dirty="0">
                <a:solidFill>
                  <a:schemeClr val="accent1"/>
                </a:solidFill>
                <a:latin typeface="Arial Black" panose="020B0A04020102020204" pitchFamily="34" charset="0"/>
              </a:rPr>
              <a:t>600</a:t>
            </a:r>
            <a:r>
              <a:rPr lang="en-GB" sz="8000" dirty="0">
                <a:solidFill>
                  <a:srgbClr val="000000"/>
                </a:solidFill>
              </a:rPr>
              <a:t> </a:t>
            </a:r>
            <a:r>
              <a:rPr lang="en-GB" sz="5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customers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383625" y="4903730"/>
            <a:ext cx="443715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40</a:t>
            </a:r>
            <a:r>
              <a:rPr lang="en-GB" sz="8000" dirty="0" smtClean="0"/>
              <a:t> </a:t>
            </a:r>
            <a:r>
              <a:rPr lang="en-GB" sz="5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partners</a:t>
            </a:r>
            <a:endParaRPr lang="en-GB" sz="54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025" name="Rectangle 1024"/>
          <p:cNvSpPr/>
          <p:nvPr/>
        </p:nvSpPr>
        <p:spPr>
          <a:xfrm>
            <a:off x="242273" y="197462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Blip>
                <a:blip r:embed="rId3"/>
              </a:buBlip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Founded 1996,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Headquartered in Switzerland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buBlip>
                <a:blip r:embed="rId3"/>
              </a:buBlip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Offices in USA, UK, France,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Switzerland, China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buBlip>
                <a:blip r:embed="rId3"/>
              </a:buBlip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6 million mailboxes/devices monitored worldwide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2093" y="1541986"/>
            <a:ext cx="6309907" cy="69744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2783A1"/>
              </a:gs>
              <a:gs pos="100000">
                <a:schemeClr val="bg1">
                  <a:alpha val="4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8216" y="0"/>
            <a:ext cx="8742459" cy="1325563"/>
          </a:xfrm>
        </p:spPr>
        <p:txBody>
          <a:bodyPr/>
          <a:lstStyle/>
          <a:p>
            <a:r>
              <a:rPr lang="en-GB" dirty="0" smtClean="0"/>
              <a:t>Customers References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2"/>
                </a:solidFill>
              </a:rPr>
              <a:t>GSX Solutions© 2014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>
                <a:solidFill>
                  <a:schemeClr val="tx2"/>
                </a:solidFill>
              </a:rPr>
              <a:t>3</a:t>
            </a:fld>
            <a:endParaRPr lang="en-US">
              <a:solidFill>
                <a:schemeClr val="tx2"/>
              </a:solidFill>
            </a:endParaRPr>
          </a:p>
        </p:txBody>
      </p:sp>
      <p:pic>
        <p:nvPicPr>
          <p:cNvPr id="19" name="Picture 2" descr="C:\Users\gsx\Downloads\Ernst&amp;young.PNG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474" y="5018585"/>
            <a:ext cx="2827577" cy="46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C:\Users\gsx\Downloads\OBS.PNG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212" y="3788504"/>
            <a:ext cx="1884765" cy="90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C:\Users\gsx\Downloads\Siemens.PNG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634" y="5481723"/>
            <a:ext cx="2724531" cy="5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gsx\Downloads\Bayer.PNG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487" y="3677655"/>
            <a:ext cx="1209844" cy="128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9" descr="C:\Users\gsx\Downloads\Kaiser.PNG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2012" y="2329803"/>
            <a:ext cx="2381583" cy="419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gsx\Downloads\abercrombie (1).PNG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317" y="2102275"/>
            <a:ext cx="1373188" cy="80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9" descr="C:\Users\gsx\Downloads\Colgate.PNG"/>
          <p:cNvPicPr>
            <a:picLocks noChangeAspect="1" noChangeArrowheads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392" y="5391115"/>
            <a:ext cx="2410163" cy="100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1" descr="C:\Users\gsx\Downloads\Electrolux.PNG"/>
          <p:cNvPicPr>
            <a:picLocks noChangeAspect="1" noChangeArrowheads="1"/>
          </p:cNvPicPr>
          <p:nvPr/>
        </p:nvPicPr>
        <p:blipFill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35" y="4757924"/>
            <a:ext cx="2819795" cy="48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gsx\Downloads\Rolls Royce.PNG"/>
          <p:cNvPicPr>
            <a:picLocks noChangeAspect="1" noChangeArrowheads="1"/>
          </p:cNvPicPr>
          <p:nvPr/>
        </p:nvPicPr>
        <p:blipFill>
          <a:blip r:embed="rId1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146" y="2032349"/>
            <a:ext cx="2067215" cy="56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C:\Users\gsx\Downloads\Michelin2.PNG"/>
          <p:cNvPicPr>
            <a:picLocks noChangeAspect="1" noChangeArrowheads="1"/>
          </p:cNvPicPr>
          <p:nvPr/>
        </p:nvPicPr>
        <p:blipFill>
          <a:blip r:embed="rId1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331" y="3073490"/>
            <a:ext cx="2381583" cy="80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gsx\Downloads\Axa.PNG"/>
          <p:cNvPicPr>
            <a:picLocks noChangeAspect="1" noChangeArrowheads="1"/>
          </p:cNvPicPr>
          <p:nvPr/>
        </p:nvPicPr>
        <p:blipFill>
          <a:blip r:embed="rId1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197" y="2615583"/>
            <a:ext cx="609685" cy="60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gsx\Downloads\bnpparibas.PNG"/>
          <p:cNvPicPr>
            <a:picLocks noChangeAspect="1" noChangeArrowheads="1"/>
          </p:cNvPicPr>
          <p:nvPr/>
        </p:nvPicPr>
        <p:blipFill>
          <a:blip r:embed="rId1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47" y="2344082"/>
            <a:ext cx="2400635" cy="5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C:\Users\gsx\Downloads\capital group.PNG"/>
          <p:cNvPicPr>
            <a:picLocks noChangeAspect="1" noChangeArrowheads="1"/>
          </p:cNvPicPr>
          <p:nvPr/>
        </p:nvPicPr>
        <p:blipFill>
          <a:blip r:embed="rId1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478" y="3073983"/>
            <a:ext cx="905001" cy="97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 descr="C:\Users\gsx\Downloads\Deutsche bank.PNG"/>
          <p:cNvPicPr>
            <a:picLocks noChangeAspect="1" noChangeArrowheads="1"/>
          </p:cNvPicPr>
          <p:nvPr/>
        </p:nvPicPr>
        <p:blipFill>
          <a:blip r:embed="rId1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246" y="5492596"/>
            <a:ext cx="2514951" cy="63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7" descr="C:\Users\gsx\Downloads\Hsbc2.PNG"/>
          <p:cNvPicPr>
            <a:picLocks noChangeAspect="1" noChangeArrowheads="1"/>
          </p:cNvPicPr>
          <p:nvPr/>
        </p:nvPicPr>
        <p:blipFill>
          <a:blip r:embed="rId1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528" y="2953109"/>
            <a:ext cx="1752845" cy="457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3" descr="C:\Users\gsx\Downloads\SoGe2.PNG"/>
          <p:cNvPicPr>
            <a:picLocks noChangeAspect="1" noChangeArrowheads="1"/>
          </p:cNvPicPr>
          <p:nvPr/>
        </p:nvPicPr>
        <p:blipFill>
          <a:blip r:embed="rId1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16" y="3244233"/>
            <a:ext cx="2638793" cy="64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zeroto60times.com/blog/wp-content/uploads/2013/02/porsche-cars-logo-emblem.jpg"/>
          <p:cNvPicPr>
            <a:picLocks noChangeAspect="1" noChangeArrowheads="1"/>
          </p:cNvPicPr>
          <p:nvPr/>
        </p:nvPicPr>
        <p:blipFill>
          <a:blip r:embed="rId1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412" y="3535586"/>
            <a:ext cx="1701075" cy="110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kreno.com/wp-content/uploads/2014/03/logo_Louis_Vuitton.png"/>
          <p:cNvPicPr>
            <a:picLocks noChangeAspect="1" noChangeArrowheads="1"/>
          </p:cNvPicPr>
          <p:nvPr/>
        </p:nvPicPr>
        <p:blipFill>
          <a:blip r:embed="rId2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644" y="4096300"/>
            <a:ext cx="831911" cy="100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.clubic.com/05480897-photo-atos-logo.jpg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7122" y="4309490"/>
            <a:ext cx="1790280" cy="126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data:image/jpeg;base64,/9j/4AAQSkZJRgABAQAAAQABAAD/2wCEAAkGBhQNEBQPEBAUDxUQEBAQEBUSEBAYGBgXFRYVFBQVFhQXHCYeGBojGRoYHzsgIycpLCwsFh4xNTAqNSYrLSwBCQoKDgwOGg8PGjIiHyUuNCowLywsLCwsNDMvNCo1LiowLCwwLC00LDYsNCwxLCwsLCwsLCwwLCwsLCwpLCwsLP/AABEIAF8CEwMBIgACEQEDEQH/xAAcAAACAwEBAQEAAAAAAAAAAAAABwUGCAQDAgH/xABQEAABAwIABgkQBwcDBAMAAAABAAIDBBEFBgcSITETFzVBUWFxkbMUIjI0U3JzdIGSk6KxstLTFjNUgpShwyNCQ1KDwtFEhMEVJGLwJWPj/8QAGwEAAgIDAQAAAAAAAAAAAAAABAUDBgACBwH/xAA+EQABAwIBBwgIBQUAAwAAAAABAAIDBBEFBhIhMTNBcRM0UXKBkbHBFBUyUlNhodEWQkOC8CJiwuHxIyQ1/9oADAMBAAIRAxEAPwB4oQqzjfjs3BTo2uhdLsoeRmuAtmkDfHGtXvDBnO1KeCnkqJBHELuO5WZCW5yzM3qN3lmb8K8nZZ+Ci56j/wDND+lw+94pmMBxA/p/Vv3TNQleMs7vsbfxB+BSFDlhgebTQSRcbS14HLqPMCsFXCfzLx+BV7Bcx9xB8CmAhcWCsNQ1jNkp5WyjfzTpHE5p0tPKF2okEEXCUPY5ji1wsRuKEIQvVqhC855cxjnBpfmtLs1ts42F7C5AueVUvbepO51Ho4vmKN8rGe0bIuno56kEwtLra7K8IVH23qTudR6OL5iulPOJWNkabte1r2nhDhcHmWMlY/2TdZUUU9MAZmFt+leiEIUiEQhCp1dlTpYJXwuZOXRSPjdZkdrtJabXfquFo+RrPaNkTT0s1SSIml1uhXFCplJlVpZpGRNjnBkeyNt2R2u4hov1+q5VzWMka/2TdZUUk1MQJmlt+lCEKs4wY/0+DptglZK52Y192MYRZ17aS4cCx72sF3Gy1gp5ah2ZE25+SsyFR9t6k7nUeji+YjbepO51Ho4vmKL0mL3kb6nrfhFXhCo+29SdzqPRxfMRtvUnc6j0cXzFnpMXvLPU9b8Iq8IXzE/OaHWIuAbHWL7x41xYcwyyhgdUShxawtBDACeucGiwJA1nhU5IAuUuZG57gxouSbLvQqPtvUnc6j0cXzEbb1J3Oo9HF8xQekxe8mPqet+EVeEKj7b1J3Oo9HF8xG29SdzqPRxfMWekxe8s9T1vwirwhQ2LWNUWE2vfCyRojcGkyNaLki+izjve0KZUzXBwuEvlifC8skFiNyEKo4VymU1JM+nkZMXROzXFrIyL2B0EvHCuXbepO51Ho4vmKI1EQNi5HNwqse0ObGbHSrwhUfbepO51Ho4vmI23qTudR6OL5i89Ji95bep634RV4QqZR5VKWaRkTI6gukeyNv7OPW4ho/f4SrmpWSNf7JuhKikmpiBK0tv0oQhUc5XaQfw6j0cXzF4+RjPaNl7T0c9TfkWl1tdleEKpYIyl01ZOynjZMHSktaXMjA0AnSQ88HAravWPa8XabrWoppadwbK3NOvShCF5zztjaXvcGNaLuc4gADhJOpbqAC+gL0QqPhXK1TQkthY+pI3xZjPI52k+aojbndftIW8YPy0M6qhabFybx4HXyNzhH3kD6EgpnoS9o8scLjaamkj42OY/25pVvwLjJT14Jp5RIQLubpDhytNjbj1Ldk8b/ZKGqMNqqYXljIHTrHeLhSaELgw5hllBA6olDi1haCGAE9c4NFgSN88KlJAFyg2MdI4MaLk6Au9Co+29R9zqPRx/Gjbeo+51Ho4/jUHpMXvJj6orfhFXhCo+29R9zqPRx/Gjbeo+51Ho4/jWekxe8s9UVvwirwhQ+LeNEWE2PfC2RojcGEyNaLki+izjvW51MKZrg4XCXyxPieWPFiNyEKoYSym09LK+CWGoa+M2cNji5QQdk0gixvxrm23qTudR6OL5iiNREDYuRzcJrHAObGSCrwhceCMLR1sLJ4TdrxcX1gjQWuG8QdC7FMCCLhL3scxxa4WI0IQhVjD+UGnwfMaeVkrnBrXXYxhFnatJcFq97WC7jZSwU8tQ7Mibc69Cs6FUsE5S6arnZTxsmDpXZrS5kYGonSQ88HArasZI14u03XtRTS07g2VuadelCEIW6HQlbll+spu8m95iaSVuWX6ym7yb3mISs2JT3J7n7O3wKXC6IMHSyC7IZHjhbG8jnAXOnpk43Mp+SXpZEppoRM7NJsrzi2IGghEgbnXNtdtx+ySdRg+WIXkikjHC+N7fzIXOtMFt9B03Szym4lxxRdW07BHmuaJ2NFmkONg8DeOcQDbXe+9pImoSxuc03SzD8o2VMoikZmk6Ab3F+hL/AAVhaWjlbNA8sc3mI32uG+DwJ8Ys4ebhGmZUNGaTdsjb9i8dk3/nkIWe0yMjdcQ+ogvoLWSgcBBzHc4LeZa0Upa/M3Fb5R0TJaYzgf1N8OjzTRQhCdrnK+ZHhoLibAAkk7wGklZurZhJI97RYPke8DgDnEgfmndlDwp1Ng+Ug2dKBA3+pod6mcfIkWlGIPuQ1XzJWAtjkmO8gd3/AFCduTHCvVFAxhN3U7nQnkHXM9UgfdSTc0gkEWINiCr1kjwrsdU+nJ0Tx3b38dyPVLuZQUb8yUDp0JllBTcvROI1t/q+/wBE3kIQny5ihZ5xn7eqvGqjpHLQyzzjP29VeNVHSOS3EPZarhkrtZOA8V5YB7bp/GYOkatFrOmAe26fxmDpGrRa8w/2XL3KvaRcD5ISYyr7of0Iva9OdJjKvuh/Qi9r1LXbLtQWTPPf2nyVNQhPnAeLtM6lgc6lgcXQQkkwREkljSSSRpKWQQGYkA2VzxPE24e1rnNvfoSGUji7QdU1cENrh80Yd3oN3eqCnt9GaT7HT/h4fhXpT4Cp4nB8dNDG5t81zIY2kXFjYgXGhFtw8ggkpDLlTG5jg2Mg20aQu5VbKZuZNywdKxWlVbKZuZNywdKxMZ9m7gVVMN55F1m+ISPQhMDJLg2KofUCaGObNbDm7JGx1rmS9s4G2ocyr8UfKPDQup1tUKSB0xFwPuAl+haH+jNJ9jp/w8Pwo+jNL9jp/wAPD8KO9Xu95Vv8VxfDPeFCZL6HYcHMdvzPklPPmN9VoPlVtXxDC2NoYxoY1os1rQAABqAA0AL7TSNmY0N6FS6qc1E75T+YkpB487o1Phf7WqCU7jzujU+F/taoamF3sB03e0HnCrsu0PFdYozamjP9o8AvNC0N9GaX7HT/AIeH4V+/Rmk+x0/4eH4Ud6vd7yrf4qi+Ge8JQZNcH7PhGIkXEIfMfuizfWc1PFclHgiGAl0MEURIsTHExpI12JaNS60fTw8i3NVYxbEPT5hIBYAWshZnfrPKVphZnfrPKUFiP5e3yVgyT/W/b/kp/EHdKm8I73Hp8pDYg7pU3hHe49PlS4fszxQmVPOWdXzKEkcfMcXYQmMcbiKeJxDANTyNGyO4eLgHGSmljvXGnwfUSN0HY8wHgMhEd/WSCUdfKRZgROTFEx+dUuFyDYeZ8ELpp8GSyjOjhkkHCyJ7hzgK05MsW2V1Q+SZofHTta7NOpz3E5ucN8DNcbb+jeTma0AWAsBoACgp6PlW5xNgmeKY8KKXkWNziNemwCzVNA6M5r2uYeBzSDzFNDI5QWinqD+/IyJvIwZx/N45lfq7B8dSwxzRtlad57QR5L6jxrwwLgWOhi2GEEMDnvFzc9cb2vv21cgCLho+SkDr3CR1+PtrKR0ObmuJG+4tr+XyXeqrlO3Mm76DpWK1Kq5TtzJu+g6ViLn2buBSPDeeRdZviEkEITEySYMiqOqdmhjmzep83ZI2OtfZb2zgbahzKvxR8o8NC6jXVYpIHTOFwLaOJAS7QtD/AEZpPsdP+Hh+FH0ZpfsdP+Hh+FHer3e8q5+K4vhnvChsmVBsODozaxmc+Y+U5rfVa1WtfEUQY0MY0Na0BrWtAAAGgAAagvtNI25jQ3oVKqpzPM+U/mJKWWWPBrRsFSBZxLoXnhFs9nN13Olmm1li7Vh8Y/TelKklaAJSuj5PPLqFl91x9Vb8nONvUM+wyutDOQHXOhj9TX8Q3jxWO8nUszJv5McbeqoupJXXlhb1hOt8Y0DlLdA5LHhRNDP+m7s+yUZSYZcelxjrff7/APVeklcqm6LvAw+wp1JK5VN0XeBh9hU9fsu1LcmOeHqnxCj8Q90qbwh9xyfSQuIe6VN4Q+45Ppa4fszxUuVXOWdXzKEIQmCqiErcsv1lN3k3vMTSStyy/WU3eTe8xCVmxKe5Pc/Z2+BS4T0ycbmU/JL0siRacuJeHYKPBlL1RK2HPE2bnXANpX3sbW30voCBISej7K05TMc+mY1guc4auDldFWco9QGYNnzv3xGxvGS9uryAnyL5rMpNDECRPsp3mxMe4nykBvOUsscsdH4UeBm7FFGSY2XuSdWe875tvb1zwko6oqWNYQDclVvCcIqZKhkj2FrWkG5FtW4XVbV/yOwE1Uz95tOGnlc9pHulUABO/J3i0aClvIM2WciSQb7RazGHjAueVxS6iYXSg9CtmUFS2Gjcw63aB5/TyVqQhCfLmKVmWLCmdJDSg9g10z+V3Ws5gHecqLgigNTURQD+LKxh5CQHHyC58i7MbsKdV1s8wNwZCxnes6xvOBfyqdyT4M2WuMpGinic77z+sb+RfzJC7/zT9q6hCPV2GXOtrb9p/wBmyjsoeDup8IzACzZM2ZvI8afWDlD4GwiaSoiqB/Cka88YB64eVtx5Uw8seDOtgqgNRdA88vXs9j+dLBaVDeTmNuKmwqUVVCzO06M09mhaXjkDgHNNw4AgjfB0gr6VYyc4V6pwfFc3dDeB33LZvqFqs6fMdntDhvXMKmEwSuiO4kIWecZ+3qrxqo6Ry0Ms84z9vVXjVR0jkBiHstVpyV2snAeK8sA9t0/jMHSNWi1nTAPbdP4zB0jVoteYf7Ll7lXtIuB8kJMZV90P6EXtenOkxlX3Q/oRe16lrtl2oLJnnv7T5KmrROL/AGpT+LwdG1Z2VxpMqdXDGyJrILRsaxt45L2aA0X6/XYICkmbESXKz47h81axjYraCdadCEnNtys/kp/RyfGrbk+xvqMJvl2ZsQZExnYMcDnOJtpLjos0/kmbKuN7s1utU+pwOqpojLJaw+auyq2Uzcyblg6VitKq2Uzcyblg6Viln2buBQWG88i6zfEJHpkZGezqu8g9siW6msW8bJsGF5gEZ2UNDtka49jci1nDhKQ07xHIHFdNxSmfU0j4o9Zt4gp/oSc23Kz+Sn9HJ8a9KfKtWyPbG1kBL3NY39nJrcQB+/wlNvTovmqMcm60C5t3pvoX4F+o1V1IPHndGp8L/a1Q9L9Yzv2e8FMY87o1Phf7WqEjfmkOG8QR5DdVqTaHiuw0gvSxj+0eAWl0JObblZ/JT+jk+NG25WfyU/o5PjTj06JUH8NVvy7040Kr4gYxT4RhkmnEYDZdjZsbXDU0FxN3G+scxVoRTHh7Q4JHUQOp5TE/WOhCzO/WeUrTCzO/WeUpbiP5e3yVvyT/AFv2/wCSn8Qd0qbwjvcenykNiDulTeEd7j0+VLh+zPFCZU85Z1fMqt5RYDJg2oA05ojf5GSMc78gUilpWeBsjXMeM5r2lrgd8EWI5khMa8WH4NnMbgSxxJhfvOby/wAw1EeXUQocQjNw8cEdktVsDXU5Om+cPnoF/BS2TXGZlBUPZMcyOoa1pedTXNJzS7gb1xF97RvXTnY8OAIIIIBBBuCDqIKzQprAGN9Tg82hkuy9zG+7mHyfunjbZR01XyYzHDQi8XwL0x5niNnbwdRt4H+aE/0Kp4r5RYK8iJ//AG8x0Bjj1rj/AOD988RseVWxN2Pa8Xabqh1FNLTPzJW2KFVcp25k3fQdKxWpVXKduZN30HSsWs+zdwKnw3nkXWb4hJBM3Ix/qv8AbfrJZKbxaxvmwZsmwCM7LmZ2yNcewzrWs4fzFIaeQRyBztS6XitM+qpHwx6zb6EFP5CTm25WfyU/o5PjXtR5U62aRkTWQXkeyNv7KTW4ho/f402FbEVRzk5WgXNu9N1CEI1V1UDLF2rD4x+m9KUptZYu1YfGP03pSFIq3arpmTnMW8T4rqwhQPppDFILOAaeIhwDmkcRBBRg7CD6WVk8Ts18bg5p9oPCCLgjgJTNx2xW6roIaqJt5YKeMuA1ujzQSOVulw+9whKlRTRGJ31COoKxldASdfsuH83FaGxdw6zCFOyoj0Z2h7b6WvHZNP8A7pBB30qMqm6LvAw+wrwxAxq/6dUWef2MxDZeBp/dk8m/xE8AXRlVH/yBPDBCfeRc03K09999KRUGHGhxQtHslpLe8aOxR2Ie6VN4Q+45PpIXEPdKm8Ifccn0p8P2Z4pblVzlnV8yhCEJgqohK3LL9ZTd5N7zE0krcsv1lN3k3vMQlZsSnuT3P2dvgUuE38X8AtwhgOKB1gS2V0bv5XiWTNd/weIlKBPTJxuZT8kvSyJfQtDnkHo+ytWUkjoqeN7DYh4I7nJHTwujc5jxmuY5zXA7xabEc6ImhzgC4MBIBcQSACdJIGk216Fdsq+AdgqRVMHWVI6629I0aedtjyhyoyFljMby0p1R1LaqBsrd47jv+qdGKWTuCjLahz+qpLBzH2GY2+kOY3Tc/wDkSeKyuKouSnD+z0xpXm76YjNvvxu7HzTccmar0n1PmcmCwWC5jivLiqc2odnEb/lusNyFEY2YU6kop5gbFsZDO/d1jPWIUul1liwpmxQ0wOmR5lfyMGa2/KXE/dXs78yMuWmGU/pNXHHuvp4DSfolWnBkkwZsVG6cjTUSkjvY+sHrZ/Ok+mrgTKXR0lNFThk/7KNjCRGzSQOuPZ75ufKlFG5jX5zjZXzKCOeWmEULS65026B/uysuPWDOqsHzsAu5rNlZyx9fo5QCPKkKnCcrdGdBZPp/+uP40o6nNz3bHfMz3bHnCxzbnNuOG1lvWuY8hzTdQZOw1EEb4pmFovcX+vgFfMkGFcyeWmJ0SsEjO+ZoIHK03+4mws74vYU6jqoajejkaXd6etePNJWhwb6RpRdA/OjzehIspqbk6kSjU4fUaPCy/VnnGft6q8aqOkctDLPOM/b1V41UdI5aYh7LURkrtZOA8V5YB7bp/GYOkatFrOmAe26fxmDpGrRa8w/2XL3KvaRcD5ISYyr7of0Iva9OdJjKvuh/Qi9r1LXbLtQWTPPf2nyVNU1DiXWSNa9tLI5rmhzSM3SCLg6+BQq0Ti/2pT+LwdG1L6WBsxIKtmM4nJQMY6MA3J138kk/oLXfZJPU/wApm5M8AyUVK/ZozHJLMXEG181oDW6uPOPlVvQmcVIyJ2cCqbXY7PWQ8i5oA+V93ahVbKZuZNywdKxWlVbKZuZNywdKxTT7N3ApfhvPIus3xCR67sGYEnrC4U8Tpcyxdm20Xva9zxHmXCmRkZ7Oq7yD2yJBBGJJA0rp+JVTqSmfM0XItr4gKqfQWu+ySep/lTOJ+JNSyugfPTvjjjfsjnOzbXYC5uo/zBqcaE1bQsaQblUqXKaokjczNaLgjfv7UIQhHqrpB487o1Phf7WqDa25AGkkgDyqcx53RqfC/wBrVD0v1jO/Z7wVak2h4rsNIbUsZ/tHgFMfQWu+ySep/lH0Frvsknqf5T8Qmvq+PpKpX4qqfcb9fuoLEjBLqOhhie3NfZz5Bvhz3F1jxgEDyKdQhHNaGgNG5ViaV00jpHaySe9CzO/WeUrTCzO/WeUpZiP5e3yVxyT/AFv2/wCSn8Qd0qbwjvcenykNiDulTeEd7j0+VLh+zPFCZU85Z1fMoXJhTBUVZGYZ2CRjt47x3iCNIPGF1oR5AIsVVmucwhzTYhKLGTJVLBeSkJqGa8w2Eg5N5/kseIqiyRlpLXAtINiCCCCN4g6itLqtY44lx4SjLg0Mna39nINFyNTH8LTq4t7gK2ehB0x9yuGHZSPBEdVpHvb+3+d6RabeTTHN1UDSVDs6SNudE8nS9g1hx33Dh3xyElSuaQSCLEEgjgI1hS2KVWYa6meDb9vG08jzmO/JxQFPKY5BZWbFaNlXTOaRpAuD8/8Ae9aCVVynbmTd9B0rFalVcp25k3fQdKxPZ9m7gVzbDeeRdZviEkF34LwFPWZ3U8LpszNz822jOva9zxHmXAmbkY/1X+2/WSGCMSSBpXTcTqnUlM6ZguRbX8yAqf8AQWu+ySep/lTuJOJVTHXQyVFO+NkRdIS7NtcNOYNB/mtzJvoTVtCxrgblUqbKWoljdHmtFwRv39qEIQjlWFQMsXasPjH6b0pSm1li7Vh8Y/TelKUirdqum5OcxbxPitGYE7Vg8BD7jUocomKfUE+yxttDOSWWGhjtbmcQ3xxXG8m9gTtaDwEPuNXzh3AzK6B9PINDxoO+1w0tcOMH/G+mc0Iljtv3KmYfiBoasv8Ayk2cPlfXxH+t6zqumtwg+fM2Q5xiibC07+a0uLQeGwNuQBfWFcGPpJnwSizo3Zp4Dvhw4iLHyrkSE3FwunjMeA8ad4PFT+Ie6VN4Q+45PpIXEPdKm8Ifccn0nGH7M8VQcqucs6vmUIQhMFVEJW5ZfrKbvJveYmklbll+spu8m95iErNiU9ye5+zt8Clwnpk43Mp+SXpZEi09MnG5lPyS9LIgMP2h4fZWbKnmjesPBy7Mb8BdX0kkFuutnxHge3S3n0t5HFIBzbGxFiNBBWmElcpuAepKwytFmVN5RwB/8Qc5DvvqeviuBIEuyXrc1zqZ2/SOO8d2nsKicUcO9QVcc9+svmS8bHaHc2h3K0J/tdcXGkHSLLM6dOTHD3VVGInG76a0R4Sz+GeYFv3FpQS2JjKIyoos5jalu7QeG49+jtCuCRmUXCnVOEJbG7YbQN+52XrlydGFq8UsEs7tUUb38uaCQPKdHlWc5JC9xc43LiXOPCSbk863xB9mhqGyWp7yPnO4WHbr/nzRHGXGzQXHgAJPMF69Qydyk9G//CvWR7BufPNUEaIoxG3lkNzbkDfWTYUEFHyrM4myZ4llB6HOYWszrW3219izb1DJ3KT0b/8AC85IXM7Jrm31ZzSPatLKhZXsG7JSxzgaYJc097ILH1gznW0tDmMLgb2UVFlJ6TO2F0ds42ve/Dd0pRp8Yg4V6qoIXE3dG3YX8sfWi/K3NPlSHTHyO4VzZJqUns2iZnK2zX84LfNUVE/Nkt0ozKOm5ajLxrab9mo/fsTSWecZ+3qrxqo6Ry0Ms84z9vVXjVR0jkXiHstSTJXaycB4rywD23T+MwdI1aLWdMA9t0/jMHSNWi15h/suXuVe0i4HyQkxlX3Q/oRe16c6TGVfdD+hF7XqWu2Xagsmee/tPkqatE4v9qU/i8HRtWdlonF/tSn8Xg6NqGw/2nJxlXso+J8lIIQhN1Q0KrZTNzJuWDpWK0qrZTNzJuWDpWKKfZu4FHYbzyLrN8QkemRkZ7Oq7yD2yJbpkZGezqu8g9siSUe2aui49/8APk7PEJooQhWBcsQhCFixIPHndGp8L/a1Q9L9Yzv2e8FMY87o1Phf7WqDBtpGi2kKtS7Q8V2GjF6aMf2jwC0whZ5+k9X9sqPxEvxI+k9X9sqPxEvxJn6wb7qp34Vm+IO4rQyEgcHYarKiaOEVlReWRkY/7iX95wbfsuNP1osiYJxNcgWskuJ4W7Dy0OcCTfUv1ZnfrPKVphZnfrPKUHiP5e3yVgyT/W/b/kp/EHdKm8I73Hp8pDYg7pU3hHe49PlS4fszxQmVPOWdXzKF5U9UyVufG9r2m4u1wIuNBFxv3XNhuv6mppp+5RSPHKGnNHPZIDB2GJqV2dBM+Inss1xAPfDU7yqWepEJAIvdAYZg7q+N7mutawHQenyWjVz4Qr2U0T5pXZrI2lzieLeHCTqtvkpMx5Tq9otszXcboY7/AJAKHwzjNUV1uqJnSAG4boa0HhzWgC/HrULq9lv6QbpjDktUF45VwDd9rk9mgLgqZ9ke550Z73PI74k/8qTxRpDNX0zAL/t43HkYc935NKiE0sleKjoga6ZuaXtzacEac09lJbj1Diud8JdTxmSQK2YpVMpKVzj0WHE6kx1Vcp25k3fQdKxWpVXKduZN30HSsT2fZu4Fc1w3nkXWb4hJBM3Ix/qv9t+slkumiwnLT32GaSHOtnbHI9t7XtfNOm1zzpBBII3hxXTsSpDV0zoWmxNvoQVpBCzz9J6v7ZUfiJfiR9J6v7ZUfiJfiTL1g33VUfwrN8QdxWhkJf5J55p2zzTzSygOZEzZJXuAIBc+wcdelqYCOik5RodZVutpfRZ3Qk3tvVAyxdqw+MfpvSlKbWWLtWHxj9N6UpSat2q6Fk5zFvE+K0ZgTtaDwEPuNXauLAna0HgIfcau1O26gubzbR3EqkZTMU+q4eqom3lgac4DW+MaSOMt0keUb4SdWmUlso+KfUM+zRNtDOSRYaGP1uZxA6x5RvJZXQfqN7Vcsm8Tv/6kh6vmPMdvyUdiHulTeEPuOT6SFxD3SpvCH3HJ9KXD9meKDyq5yzq+ZQhCEwVUQqXj/iZNhN8LoXxtETZA7ZHPHZFpFs1p4FdELSSMSNzXImlqpKWUSx6x5pP7UFX3Wn8+X5aZOKeCH0NHFTyFrnRh+cWEkdc9zhYkA6jwKXQooqZkRu1GVuLVFawRykWBvoHFCgMdMWv+pUxiaWtka5r4nOvYEaCCQCbFpI5uBT6FM5ocC0pfDM+CQSMNiDdJ/agq+60/ny/LU9iZiLV4NqhM6SF0bmuZK1r5LkHSCAWAXDgPz4UwkIZtHGwhwTibHquaMxvsQRY6FBY6YHmrqQ08DmNL3szzIXAZrTnEDNB03DfzS82oKvutP58vy04ELeWmZKc5ygo8XqaOPk4rWvfUq9iPi07BlMYpC1z3yOkeWXI02a0AkA6gN7fKsKEKZjQxoaEvnmfPI6V+s6UKOxgwV1ZSy0+gGWNzWk6g7WwnkcAVIoXpAIsVpG8xuD26wbpP7UFX3Wn8+X5ak8WsnFXQ1cVRskBDHdeA+W5Y4FrwLs12J8tkzUIRtHE03CdyZQVkjCx1rEWOjpQlXhjJZVT1E0zZIA2WaWRoL5b2c4uF7M12KaiFNLC2UWcgKLEJqJxdDbT0i6VGDMlNVDPFK6SAiOWOR1ny3s1wcbdZrsE10IWRQtiFmrK3EJq0gzW0dAshL7HfJ/PhGq2eJ8TW7ExlnueDdudfU08KYKFtJE2Rua5R0dZLRycpFrtbSk/tQVfdafz5flprYLpTDBFE6xMcUbHWva7WhptxaF1IWkVOyK5aiK3FKitAbNbR0CyEIQp0sQobHDAz6+jkp4i1rnmMgvJA617XG5AJ1DgUyhauaHAgqSKV0UjZG6wbjsSf2oKvutP58vy1bcn+Js2C3TGZ8btlbGG7G557EvJvnNHCFc0IeOkjjdnBNqnHKqpiMUhFj8u1CEIRSSoQhCxYljjJkyqaurmqGSQhsr85oc+QG1gNIDCN7hUbtQVfdafz5flpwIQbqKJxuU/jyhrI2BjSLAW1dCT+1BV91p/Pl+Wjagq+60/ny/LTgQvPQYlv+JK7pHcltipkznpKuOomfC5sRc6zHSE52aQ3WwDQTfyJkoQiIomxCzUqra6WteHynSBZCUDskNWT9bT+fL8tN9C8lgZLbO3KShxKehzuRtpte4vqv90s8V8mlTR1cVRJJCWxOJcGvkJ0tc3QCwDf4UzEIXsUTYhZqjra6WteHy6wLaFH4ewOK6nfTOe5gkABc219Dg4axquEs6/JBUMJ2GaKYb2dnMdzWI/NNxC1lp2S6XBTUWK1NEC2I6DpsR/D9UjnZM68f6cHkmh/5cvelyV1shs5scQ4Xyg/kzOTqQhxQRfNNDlPWEWs0dh+6o+LuSyCmIkqHdVPFiGltowe9053l0cSvCEIuONsYs0WSKqrJqp2fM65/moIULjjgV9fRyU8Ra1zzGQXkgda9rjcgE6hwKaQtnNDgQVFDK6GRsjdYNx2JP7UFX3Wn8+X5aNqCr7rT+fL8tOBCE9BiT38SV3SO5J/agq+60/ny/LRtQVfdafz5flpwIWegxLPxJXdI7lBYmYvnB1I2B5a5+c98hYSQS46LEgHsQ0at5TqEItrQ0BoSKaV00jpH6yblVjH3FiTCcMcULmNLJc87IXAWzXN0ZoOm5VGOSCr7rT+fL8tOBCgkpY5HZzkzpMZqqSMRREW4LnwdTmKGON1iWRxsNtV2tANuZdCEIgCyUOcXEkoXDhrBDK2B9PKOteLX32nW1w4wdK7kLCARYr1j3McHNNiNKWeLWTOoo6yKofJC5kTy45rpM4jNcNALLb/AApmIQo4omxCzUXW10ta8Pl1gW0aEIQhSoJ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392" y="1749657"/>
            <a:ext cx="2633005" cy="47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39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2783A1"/>
              </a:gs>
              <a:gs pos="100000">
                <a:schemeClr val="bg1">
                  <a:alpha val="4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3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Elbow Connector 46"/>
          <p:cNvCxnSpPr>
            <a:stCxn id="18" idx="4"/>
            <a:endCxn id="44" idx="0"/>
          </p:cNvCxnSpPr>
          <p:nvPr/>
        </p:nvCxnSpPr>
        <p:spPr>
          <a:xfrm rot="16200000" flipH="1">
            <a:off x="2685178" y="1311187"/>
            <a:ext cx="1685199" cy="5010749"/>
          </a:xfrm>
          <a:prstGeom prst="bentConnector3">
            <a:avLst>
              <a:gd name="adj1" fmla="val 50000"/>
            </a:avLst>
          </a:prstGeom>
          <a:ln w="127000"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23" idx="4"/>
            <a:endCxn id="44" idx="0"/>
          </p:cNvCxnSpPr>
          <p:nvPr/>
        </p:nvCxnSpPr>
        <p:spPr>
          <a:xfrm rot="5400000">
            <a:off x="7726397" y="1276876"/>
            <a:ext cx="1689042" cy="5075531"/>
          </a:xfrm>
          <a:prstGeom prst="bentConnector3">
            <a:avLst>
              <a:gd name="adj1" fmla="val 50000"/>
            </a:avLst>
          </a:prstGeom>
          <a:ln w="127000"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28" idx="4"/>
            <a:endCxn id="44" idx="0"/>
          </p:cNvCxnSpPr>
          <p:nvPr/>
        </p:nvCxnSpPr>
        <p:spPr>
          <a:xfrm rot="5400000">
            <a:off x="6460456" y="2537262"/>
            <a:ext cx="1694597" cy="2549203"/>
          </a:xfrm>
          <a:prstGeom prst="bentConnector3">
            <a:avLst>
              <a:gd name="adj1" fmla="val 50000"/>
            </a:avLst>
          </a:prstGeom>
          <a:ln w="127000"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13" idx="4"/>
            <a:endCxn id="44" idx="0"/>
          </p:cNvCxnSpPr>
          <p:nvPr/>
        </p:nvCxnSpPr>
        <p:spPr>
          <a:xfrm rot="16200000" flipH="1">
            <a:off x="5188774" y="3814784"/>
            <a:ext cx="1686606" cy="2149"/>
          </a:xfrm>
          <a:prstGeom prst="bentConnector3">
            <a:avLst>
              <a:gd name="adj1" fmla="val 50000"/>
            </a:avLst>
          </a:prstGeom>
          <a:ln w="127000"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33" idx="4"/>
            <a:endCxn id="44" idx="0"/>
          </p:cNvCxnSpPr>
          <p:nvPr/>
        </p:nvCxnSpPr>
        <p:spPr>
          <a:xfrm rot="16200000" flipH="1">
            <a:off x="3833407" y="2459417"/>
            <a:ext cx="1701788" cy="2697701"/>
          </a:xfrm>
          <a:prstGeom prst="bentConnector3">
            <a:avLst>
              <a:gd name="adj1" fmla="val 50000"/>
            </a:avLst>
          </a:prstGeom>
          <a:ln w="127000"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endCxn id="95" idx="2"/>
          </p:cNvCxnSpPr>
          <p:nvPr/>
        </p:nvCxnSpPr>
        <p:spPr>
          <a:xfrm>
            <a:off x="4629152" y="4770175"/>
            <a:ext cx="641649" cy="508111"/>
          </a:xfrm>
          <a:prstGeom prst="line">
            <a:avLst/>
          </a:prstGeom>
          <a:ln w="82550">
            <a:gradFill>
              <a:gsLst>
                <a:gs pos="0">
                  <a:schemeClr val="tx1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89" idx="3"/>
            <a:endCxn id="95" idx="2"/>
          </p:cNvCxnSpPr>
          <p:nvPr/>
        </p:nvCxnSpPr>
        <p:spPr>
          <a:xfrm>
            <a:off x="4756790" y="5278284"/>
            <a:ext cx="514010" cy="2"/>
          </a:xfrm>
          <a:prstGeom prst="line">
            <a:avLst/>
          </a:prstGeom>
          <a:ln w="82550">
            <a:gradFill flip="none" rotWithShape="1">
              <a:gsLst>
                <a:gs pos="0">
                  <a:schemeClr val="tx1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endCxn id="95" idx="2"/>
          </p:cNvCxnSpPr>
          <p:nvPr/>
        </p:nvCxnSpPr>
        <p:spPr>
          <a:xfrm flipV="1">
            <a:off x="4629152" y="5278284"/>
            <a:ext cx="641649" cy="553072"/>
          </a:xfrm>
          <a:prstGeom prst="line">
            <a:avLst/>
          </a:prstGeom>
          <a:ln w="82550">
            <a:gradFill>
              <a:gsLst>
                <a:gs pos="0">
                  <a:schemeClr val="tx1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endCxn id="95" idx="6"/>
          </p:cNvCxnSpPr>
          <p:nvPr/>
        </p:nvCxnSpPr>
        <p:spPr>
          <a:xfrm flipH="1">
            <a:off x="6776994" y="4770175"/>
            <a:ext cx="671557" cy="508111"/>
          </a:xfrm>
          <a:prstGeom prst="line">
            <a:avLst/>
          </a:prstGeom>
          <a:ln w="82550">
            <a:gradFill>
              <a:gsLst>
                <a:gs pos="0">
                  <a:schemeClr val="tx1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86" idx="1"/>
            <a:endCxn id="95" idx="6"/>
          </p:cNvCxnSpPr>
          <p:nvPr/>
        </p:nvCxnSpPr>
        <p:spPr>
          <a:xfrm flipH="1">
            <a:off x="6776994" y="5278284"/>
            <a:ext cx="544489" cy="2"/>
          </a:xfrm>
          <a:prstGeom prst="line">
            <a:avLst/>
          </a:prstGeom>
          <a:ln w="82550">
            <a:gradFill flip="none" rotWithShape="1">
              <a:gsLst>
                <a:gs pos="0">
                  <a:schemeClr val="tx1"/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endCxn id="95" idx="6"/>
          </p:cNvCxnSpPr>
          <p:nvPr/>
        </p:nvCxnSpPr>
        <p:spPr>
          <a:xfrm flipH="1" flipV="1">
            <a:off x="6776994" y="5278284"/>
            <a:ext cx="671557" cy="553072"/>
          </a:xfrm>
          <a:prstGeom prst="line">
            <a:avLst/>
          </a:prstGeom>
          <a:ln w="82550">
            <a:gradFill>
              <a:gsLst>
                <a:gs pos="0">
                  <a:schemeClr val="tx1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3543" y="-2565"/>
            <a:ext cx="9031856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Unified Support for Collaboration Platforms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>
                <a:solidFill>
                  <a:schemeClr val="bg2">
                    <a:lumMod val="50000"/>
                  </a:schemeClr>
                </a:solidFill>
              </a:rPr>
              <a:pPr/>
              <a:t>4</a:t>
            </a:fld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0" y="1535392"/>
            <a:ext cx="2413000" cy="1769310"/>
            <a:chOff x="-31877" y="1058048"/>
            <a:chExt cx="2413000" cy="1769310"/>
          </a:xfrm>
        </p:grpSpPr>
        <p:grpSp>
          <p:nvGrpSpPr>
            <p:cNvPr id="14" name="Group 13"/>
            <p:cNvGrpSpPr/>
            <p:nvPr/>
          </p:nvGrpSpPr>
          <p:grpSpPr>
            <a:xfrm>
              <a:off x="450526" y="1423358"/>
              <a:ext cx="1080000" cy="1404000"/>
              <a:chOff x="5891212" y="1047750"/>
              <a:chExt cx="1041212" cy="1362075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891212" y="1047750"/>
                <a:ext cx="1041212" cy="1362075"/>
                <a:chOff x="6286500" y="1047750"/>
                <a:chExt cx="1041212" cy="1362075"/>
              </a:xfrm>
            </p:grpSpPr>
            <p:sp>
              <p:nvSpPr>
                <p:cNvPr id="17" name="Isosceles Triangle 16"/>
                <p:cNvSpPr/>
                <p:nvPr/>
              </p:nvSpPr>
              <p:spPr>
                <a:xfrm rot="10800000">
                  <a:off x="6592793" y="1933575"/>
                  <a:ext cx="428625" cy="476250"/>
                </a:xfrm>
                <a:prstGeom prst="triangle">
                  <a:avLst/>
                </a:prstGeom>
                <a:solidFill>
                  <a:schemeClr val="accent4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286500" y="1047750"/>
                  <a:ext cx="1041212" cy="1041212"/>
                </a:xfrm>
                <a:prstGeom prst="ellipse">
                  <a:avLst/>
                </a:prstGeom>
                <a:solidFill>
                  <a:schemeClr val="accent4"/>
                </a:solidFill>
                <a:scene3d>
                  <a:camera prst="orthographicFront"/>
                  <a:lightRig rig="threePt" dir="t"/>
                </a:scene3d>
                <a:sp3d>
                  <a:bevelT w="355600"/>
                </a:sp3d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03153" y="1157126"/>
                <a:ext cx="817328" cy="822460"/>
              </a:xfrm>
              <a:prstGeom prst="rect">
                <a:avLst/>
              </a:prstGeom>
            </p:spPr>
          </p:pic>
        </p:grpSp>
        <p:sp>
          <p:nvSpPr>
            <p:cNvPr id="34" name="Rectangle 33"/>
            <p:cNvSpPr/>
            <p:nvPr/>
          </p:nvSpPr>
          <p:spPr>
            <a:xfrm>
              <a:off x="-31877" y="1058048"/>
              <a:ext cx="2413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rebuchet MS" panose="020B0603020202020204" pitchFamily="34" charset="0"/>
                </a:rPr>
                <a:t>IBM </a:t>
              </a:r>
              <a:r>
                <a:rPr lang="en-GB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rebuchet MS" panose="020B0603020202020204" pitchFamily="34" charset="0"/>
                </a:rPr>
                <a:t>Collaboration Suite</a:t>
              </a:r>
              <a:endParaRPr lang="en-GB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399881" y="1523408"/>
            <a:ext cx="2001328" cy="1793279"/>
            <a:chOff x="2243889" y="1033369"/>
            <a:chExt cx="2001328" cy="1793279"/>
          </a:xfrm>
        </p:grpSpPr>
        <p:grpSp>
          <p:nvGrpSpPr>
            <p:cNvPr id="29" name="Group 28"/>
            <p:cNvGrpSpPr/>
            <p:nvPr/>
          </p:nvGrpSpPr>
          <p:grpSpPr>
            <a:xfrm>
              <a:off x="2639459" y="1394075"/>
              <a:ext cx="1080000" cy="1432573"/>
              <a:chOff x="5891212" y="1047750"/>
              <a:chExt cx="1041212" cy="1389796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5891212" y="1047750"/>
                <a:ext cx="1041212" cy="1389796"/>
                <a:chOff x="6286500" y="1047750"/>
                <a:chExt cx="1041212" cy="1389796"/>
              </a:xfrm>
            </p:grpSpPr>
            <p:sp>
              <p:nvSpPr>
                <p:cNvPr id="32" name="Isosceles Triangle 31"/>
                <p:cNvSpPr/>
                <p:nvPr/>
              </p:nvSpPr>
              <p:spPr>
                <a:xfrm rot="10800000">
                  <a:off x="6592793" y="1961296"/>
                  <a:ext cx="428625" cy="476250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6286500" y="1047750"/>
                  <a:ext cx="1041212" cy="10412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355600"/>
                </a:sp3d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3" cstate="screen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79624" y="1234076"/>
                <a:ext cx="664391" cy="668562"/>
              </a:xfrm>
              <a:prstGeom prst="rect">
                <a:avLst/>
              </a:prstGeom>
            </p:spPr>
          </p:pic>
        </p:grpSp>
        <p:sp>
          <p:nvSpPr>
            <p:cNvPr id="35" name="Rectangle 34"/>
            <p:cNvSpPr/>
            <p:nvPr/>
          </p:nvSpPr>
          <p:spPr>
            <a:xfrm>
              <a:off x="2243889" y="1033369"/>
              <a:ext cx="20013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rebuchet MS" panose="020B0603020202020204" pitchFamily="34" charset="0"/>
                </a:rPr>
                <a:t>Microsoft Exchange</a:t>
              </a: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4803577" y="1536800"/>
            <a:ext cx="2343699" cy="1766495"/>
            <a:chOff x="4309417" y="1076499"/>
            <a:chExt cx="2343698" cy="1766495"/>
          </a:xfrm>
        </p:grpSpPr>
        <p:grpSp>
          <p:nvGrpSpPr>
            <p:cNvPr id="9" name="Group 8"/>
            <p:cNvGrpSpPr/>
            <p:nvPr/>
          </p:nvGrpSpPr>
          <p:grpSpPr>
            <a:xfrm>
              <a:off x="4996843" y="1438994"/>
              <a:ext cx="1080000" cy="1404000"/>
              <a:chOff x="5891212" y="1047750"/>
              <a:chExt cx="1041212" cy="136207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891212" y="1047750"/>
                <a:ext cx="1041212" cy="1362075"/>
                <a:chOff x="6286500" y="1047750"/>
                <a:chExt cx="1041212" cy="1362075"/>
              </a:xfrm>
            </p:grpSpPr>
            <p:sp>
              <p:nvSpPr>
                <p:cNvPr id="12" name="Isosceles Triangle 11"/>
                <p:cNvSpPr/>
                <p:nvPr/>
              </p:nvSpPr>
              <p:spPr>
                <a:xfrm rot="10800000">
                  <a:off x="6592793" y="1933575"/>
                  <a:ext cx="428625" cy="476250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6286500" y="1047750"/>
                  <a:ext cx="1041212" cy="1041212"/>
                </a:xfrm>
                <a:prstGeom prst="ellipse">
                  <a:avLst/>
                </a:prstGeom>
                <a:scene3d>
                  <a:camera prst="orthographicFront"/>
                  <a:lightRig rig="threePt" dir="t"/>
                </a:scene3d>
                <a:sp3d>
                  <a:bevelT w="355600"/>
                </a:sp3d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screen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81233" y="1206033"/>
                <a:ext cx="729216" cy="727542"/>
              </a:xfrm>
              <a:prstGeom prst="rect">
                <a:avLst/>
              </a:prstGeom>
            </p:spPr>
          </p:pic>
        </p:grpSp>
        <p:sp>
          <p:nvSpPr>
            <p:cNvPr id="36" name="Rectangle 35"/>
            <p:cNvSpPr/>
            <p:nvPr/>
          </p:nvSpPr>
          <p:spPr>
            <a:xfrm>
              <a:off x="4309417" y="1076499"/>
              <a:ext cx="23436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rebuchet MS" panose="020B0603020202020204" pitchFamily="34" charset="0"/>
                </a:rPr>
                <a:t>Microsoft </a:t>
              </a:r>
              <a:r>
                <a:rPr lang="en-GB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rebuchet MS" panose="020B0603020202020204" pitchFamily="34" charset="0"/>
                </a:rPr>
                <a:t>SharePoint</a:t>
              </a:r>
              <a:endParaRPr lang="en-GB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7328680" y="1544791"/>
            <a:ext cx="2323320" cy="1750513"/>
            <a:chOff x="6599363" y="1089926"/>
            <a:chExt cx="2323320" cy="1750513"/>
          </a:xfrm>
        </p:grpSpPr>
        <p:grpSp>
          <p:nvGrpSpPr>
            <p:cNvPr id="25" name="Group 24"/>
            <p:cNvGrpSpPr/>
            <p:nvPr/>
          </p:nvGrpSpPr>
          <p:grpSpPr>
            <a:xfrm>
              <a:off x="7313038" y="1436439"/>
              <a:ext cx="1080000" cy="1404000"/>
              <a:chOff x="6286500" y="1047750"/>
              <a:chExt cx="1041212" cy="1362075"/>
            </a:xfrm>
          </p:grpSpPr>
          <p:sp>
            <p:nvSpPr>
              <p:cNvPr id="27" name="Isosceles Triangle 26"/>
              <p:cNvSpPr/>
              <p:nvPr/>
            </p:nvSpPr>
            <p:spPr>
              <a:xfrm rot="10800000">
                <a:off x="6592793" y="1933575"/>
                <a:ext cx="428625" cy="476250"/>
              </a:xfrm>
              <a:prstGeom prst="triangl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6286500" y="1047750"/>
                <a:ext cx="1041212" cy="1041212"/>
              </a:xfrm>
              <a:prstGeom prst="ellipse">
                <a:avLst/>
              </a:prstGeom>
              <a:solidFill>
                <a:schemeClr val="accent2"/>
              </a:solidFill>
              <a:scene3d>
                <a:camera prst="orthographicFront"/>
                <a:lightRig rig="threePt" dir="t"/>
              </a:scene3d>
              <a:sp3d>
                <a:bevelT w="3556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6599363" y="1089926"/>
              <a:ext cx="232332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rebuchet MS" panose="020B0603020202020204" pitchFamily="34" charset="0"/>
                </a:rPr>
                <a:t>Lync</a:t>
              </a:r>
              <a:endParaRPr lang="en-GB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9398002" y="1520187"/>
            <a:ext cx="2793999" cy="1799720"/>
            <a:chOff x="8899323" y="1024743"/>
            <a:chExt cx="2793999" cy="1799720"/>
          </a:xfrm>
        </p:grpSpPr>
        <p:grpSp>
          <p:nvGrpSpPr>
            <p:cNvPr id="20" name="Group 19"/>
            <p:cNvGrpSpPr/>
            <p:nvPr/>
          </p:nvGrpSpPr>
          <p:grpSpPr>
            <a:xfrm>
              <a:off x="10070004" y="1401416"/>
              <a:ext cx="1080000" cy="1423047"/>
              <a:chOff x="6286500" y="1084714"/>
              <a:chExt cx="1041212" cy="1380554"/>
            </a:xfrm>
          </p:grpSpPr>
          <p:sp>
            <p:nvSpPr>
              <p:cNvPr id="22" name="Isosceles Triangle 21"/>
              <p:cNvSpPr/>
              <p:nvPr/>
            </p:nvSpPr>
            <p:spPr>
              <a:xfrm rot="10800000">
                <a:off x="6592793" y="1989018"/>
                <a:ext cx="428625" cy="476250"/>
              </a:xfrm>
              <a:prstGeom prst="triangl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286500" y="1084714"/>
                <a:ext cx="1041212" cy="1041212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355600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8899323" y="1024743"/>
              <a:ext cx="279399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rebuchet MS" panose="020B0603020202020204" pitchFamily="34" charset="0"/>
                </a:rPr>
                <a:t>BlackBerry Enterprise Server</a:t>
              </a:r>
              <a:endParaRPr lang="en-GB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5233324" y="4487713"/>
            <a:ext cx="1581147" cy="1581147"/>
            <a:chOff x="5233323" y="4487711"/>
            <a:chExt cx="1581147" cy="1581147"/>
          </a:xfrm>
        </p:grpSpPr>
        <p:sp>
          <p:nvSpPr>
            <p:cNvPr id="95" name="Oval 94"/>
            <p:cNvSpPr/>
            <p:nvPr/>
          </p:nvSpPr>
          <p:spPr>
            <a:xfrm>
              <a:off x="5270799" y="4525187"/>
              <a:ext cx="1506194" cy="150619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01069" y="4853083"/>
              <a:ext cx="902825" cy="837109"/>
            </a:xfrm>
            <a:prstGeom prst="rect">
              <a:avLst/>
            </a:prstGeom>
          </p:spPr>
        </p:pic>
        <p:sp>
          <p:nvSpPr>
            <p:cNvPr id="72" name="Block Arc 71"/>
            <p:cNvSpPr/>
            <p:nvPr/>
          </p:nvSpPr>
          <p:spPr>
            <a:xfrm rot="5400000">
              <a:off x="5233323" y="4487711"/>
              <a:ext cx="1581147" cy="1581147"/>
            </a:xfrm>
            <a:prstGeom prst="blockArc">
              <a:avLst>
                <a:gd name="adj1" fmla="val 10800000"/>
                <a:gd name="adj2" fmla="val 10798425"/>
                <a:gd name="adj3" fmla="val 16795"/>
              </a:avLst>
            </a:prstGeom>
            <a:gradFill flip="none" rotWithShape="1">
              <a:gsLst>
                <a:gs pos="0">
                  <a:schemeClr val="accent2"/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407372" y="4659160"/>
              <a:ext cx="1251557" cy="1270734"/>
            </a:xfrm>
            <a:prstGeom prst="rect">
              <a:avLst/>
            </a:prstGeom>
          </p:spPr>
          <p:txBody>
            <a:bodyPr wrap="none">
              <a:prstTxWarp prst="textArchUp">
                <a:avLst>
                  <a:gd name="adj" fmla="val 5719195"/>
                </a:avLst>
              </a:prstTxWarp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Application Performance Monitoring</a:t>
              </a:r>
            </a:p>
          </p:txBody>
        </p:sp>
      </p:grpSp>
      <p:sp>
        <p:nvSpPr>
          <p:cNvPr id="86" name="Rounded Rectangle 85"/>
          <p:cNvSpPr/>
          <p:nvPr/>
        </p:nvSpPr>
        <p:spPr>
          <a:xfrm>
            <a:off x="7321483" y="5078259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>
                <a:latin typeface="Trebuchet MS" panose="020B0603020202020204" pitchFamily="34" charset="0"/>
                <a:cs typeface="Calibri" pitchFamily="34" charset="0"/>
              </a:rPr>
              <a:t>Full integration with enterprise management </a:t>
            </a:r>
            <a:r>
              <a:rPr lang="en-GB" sz="1400" dirty="0" smtClean="0">
                <a:latin typeface="Trebuchet MS" panose="020B0603020202020204" pitchFamily="34" charset="0"/>
                <a:cs typeface="Calibri" pitchFamily="34" charset="0"/>
              </a:rPr>
              <a:t>tools</a:t>
            </a:r>
            <a:endParaRPr lang="en-GB" sz="1400" dirty="0">
              <a:latin typeface="Trebuchet MS" panose="020B0603020202020204" pitchFamily="34" charset="0"/>
              <a:cs typeface="Calibri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7321483" y="4570148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>
                <a:latin typeface="Trebuchet MS" panose="020B0603020202020204" pitchFamily="34" charset="0"/>
                <a:cs typeface="Calibri" pitchFamily="34" charset="0"/>
              </a:rPr>
              <a:t>Automatic reports and </a:t>
            </a:r>
            <a:r>
              <a:rPr lang="en-GB" sz="1400" dirty="0" smtClean="0">
                <a:latin typeface="Trebuchet MS" panose="020B0603020202020204" pitchFamily="34" charset="0"/>
                <a:cs typeface="Calibri" pitchFamily="34" charset="0"/>
              </a:rPr>
              <a:t>SLA tracking</a:t>
            </a:r>
            <a:endParaRPr lang="en-GB" sz="1400" dirty="0">
              <a:latin typeface="Trebuchet MS" panose="020B0603020202020204" pitchFamily="34" charset="0"/>
              <a:cs typeface="Calibri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7321483" y="5631331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>
                <a:latin typeface="Trebuchet MS" panose="020B0603020202020204" pitchFamily="34" charset="0"/>
                <a:cs typeface="Calibri" pitchFamily="34" charset="0"/>
              </a:rPr>
              <a:t>Collects services </a:t>
            </a:r>
            <a:r>
              <a:rPr lang="en-GB" sz="1400" dirty="0" smtClean="0">
                <a:latin typeface="Trebuchet MS" panose="020B0603020202020204" pitchFamily="34" charset="0"/>
                <a:cs typeface="Calibri" pitchFamily="34" charset="0"/>
              </a:rPr>
              <a:t>availability </a:t>
            </a:r>
            <a:r>
              <a:rPr lang="en-GB" sz="1400" dirty="0">
                <a:latin typeface="Trebuchet MS" panose="020B0603020202020204" pitchFamily="34" charset="0"/>
                <a:cs typeface="Calibri" pitchFamily="34" charset="0"/>
              </a:rPr>
              <a:t>and server statistics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796790" y="5078259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400" dirty="0">
                <a:latin typeface="Trebuchet MS" panose="020B0603020202020204" pitchFamily="34" charset="0"/>
                <a:cs typeface="Calibri" pitchFamily="34" charset="0"/>
              </a:rPr>
              <a:t>End-to-end </a:t>
            </a:r>
            <a:r>
              <a:rPr lang="fr-FR" sz="1400" dirty="0" smtClean="0">
                <a:latin typeface="Trebuchet MS" panose="020B0603020202020204" pitchFamily="34" charset="0"/>
                <a:cs typeface="Calibri" pitchFamily="34" charset="0"/>
              </a:rPr>
              <a:t>tests</a:t>
            </a:r>
            <a:endParaRPr lang="en-GB" sz="1400" dirty="0">
              <a:latin typeface="Trebuchet MS" panose="020B0603020202020204" pitchFamily="34" charset="0"/>
              <a:cs typeface="Calibri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796790" y="4563911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>
                <a:latin typeface="Trebuchet MS" panose="020B0603020202020204" pitchFamily="34" charset="0"/>
                <a:cs typeface="Calibri" pitchFamily="34" charset="0"/>
              </a:rPr>
              <a:t>Agentless</a:t>
            </a:r>
          </a:p>
        </p:txBody>
      </p:sp>
      <p:sp>
        <p:nvSpPr>
          <p:cNvPr id="91" name="Rounded Rectangle 90"/>
          <p:cNvSpPr/>
          <p:nvPr/>
        </p:nvSpPr>
        <p:spPr>
          <a:xfrm>
            <a:off x="796790" y="5625094"/>
            <a:ext cx="3960000" cy="400050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110051" tIns="110051" rIns="110051" bIns="11005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>
                <a:latin typeface="Trebuchet MS" panose="020B0603020202020204" pitchFamily="34" charset="0"/>
                <a:cs typeface="Calibri" pitchFamily="34" charset="0"/>
              </a:rPr>
              <a:t>Alert by profile if </a:t>
            </a:r>
            <a:r>
              <a:rPr lang="en-GB" sz="1400" dirty="0" smtClean="0">
                <a:latin typeface="Trebuchet MS" panose="020B0603020202020204" pitchFamily="34" charset="0"/>
                <a:cs typeface="Calibri" pitchFamily="34" charset="0"/>
              </a:rPr>
              <a:t>thresholds are exceeded</a:t>
            </a:r>
            <a:endParaRPr lang="en-GB" sz="1400" dirty="0">
              <a:latin typeface="Trebuchet MS" panose="020B0603020202020204" pitchFamily="34" charset="0"/>
              <a:cs typeface="Calibri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5331" y="2032001"/>
            <a:ext cx="853099" cy="774642"/>
          </a:xfrm>
          <a:prstGeom prst="rect">
            <a:avLst/>
          </a:prstGeom>
        </p:spPr>
      </p:pic>
      <p:pic>
        <p:nvPicPr>
          <p:cNvPr id="3075" name="Picture 3" descr="C:\Users\aseliet\Documents\ASEliet\logos\Lyn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985" y="2099627"/>
            <a:ext cx="747271" cy="67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60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2783A1"/>
              </a:gs>
              <a:gs pos="100000">
                <a:schemeClr val="bg1">
                  <a:alpha val="4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16235" y="-2565"/>
            <a:ext cx="911354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Monitoring Microsoft Lync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>
                <a:solidFill>
                  <a:schemeClr val="bg2">
                    <a:lumMod val="50000"/>
                  </a:schemeClr>
                </a:solidFill>
              </a:rPr>
              <a:pPr/>
              <a:t>5</a:t>
            </a:fld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Espace réservé du contenu 2"/>
          <p:cNvSpPr txBox="1">
            <a:spLocks/>
          </p:cNvSpPr>
          <p:nvPr/>
        </p:nvSpPr>
        <p:spPr>
          <a:xfrm>
            <a:off x="1999752" y="1690477"/>
            <a:ext cx="9037703" cy="283389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3100" b="1" dirty="0" smtClean="0">
                <a:solidFill>
                  <a:schemeClr val="accent1"/>
                </a:solidFill>
              </a:rPr>
              <a:t>Microsoft Lync 2013 is </a:t>
            </a:r>
            <a:r>
              <a:rPr lang="en-US" sz="3100" b="1" dirty="0">
                <a:solidFill>
                  <a:schemeClr val="accent1"/>
                </a:solidFill>
              </a:rPr>
              <a:t>becoming increasingly more critical in every company</a:t>
            </a:r>
          </a:p>
          <a:p>
            <a:endParaRPr lang="en-US" sz="600" b="1" dirty="0"/>
          </a:p>
          <a:p>
            <a:pPr marL="0" indent="0">
              <a:spcBef>
                <a:spcPts val="600"/>
              </a:spcBef>
              <a:buNone/>
            </a:pPr>
            <a:r>
              <a:rPr lang="en-US" sz="2100" dirty="0"/>
              <a:t> </a:t>
            </a:r>
            <a:r>
              <a:rPr lang="en-US" sz="2100" dirty="0" smtClean="0"/>
              <a:t>What was just a tool for instant messaging has evolved into a tool to: </a:t>
            </a:r>
          </a:p>
          <a:p>
            <a:pPr lvl="1">
              <a:spcBef>
                <a:spcPts val="1200"/>
              </a:spcBef>
              <a:buBlip>
                <a:blip r:embed="rId3"/>
              </a:buBlip>
            </a:pPr>
            <a:r>
              <a:rPr lang="en-US" sz="1900" dirty="0" smtClean="0"/>
              <a:t>Provide online conferences with people outside of the company</a:t>
            </a:r>
            <a:endParaRPr lang="en-US" sz="1900" dirty="0"/>
          </a:p>
          <a:p>
            <a:pPr lvl="1">
              <a:buBlip>
                <a:blip r:embed="rId3"/>
              </a:buBlip>
            </a:pPr>
            <a:r>
              <a:rPr lang="en-US" sz="1900" dirty="0" smtClean="0"/>
              <a:t>Integrate easy sharing of PowerPoint presentation during web conference</a:t>
            </a:r>
            <a:endParaRPr lang="en-US" sz="1900" dirty="0"/>
          </a:p>
          <a:p>
            <a:pPr lvl="1">
              <a:buBlip>
                <a:blip r:embed="rId3"/>
              </a:buBlip>
            </a:pPr>
            <a:r>
              <a:rPr lang="en-US" sz="1900" dirty="0" smtClean="0"/>
              <a:t>Allow video conference</a:t>
            </a:r>
            <a:endParaRPr lang="en-US" sz="1900" dirty="0"/>
          </a:p>
          <a:p>
            <a:pPr lvl="1">
              <a:buBlip>
                <a:blip r:embed="rId3"/>
              </a:buBlip>
            </a:pPr>
            <a:r>
              <a:rPr lang="en-US" sz="1900" dirty="0" smtClean="0"/>
              <a:t>Reduce cost </a:t>
            </a:r>
            <a:r>
              <a:rPr lang="fr-FR" sz="1900" dirty="0" smtClean="0"/>
              <a:t>of communication </a:t>
            </a:r>
            <a:r>
              <a:rPr lang="en-US" sz="1900" dirty="0" smtClean="0"/>
              <a:t>through VOIP feature &amp; connection </a:t>
            </a:r>
            <a:r>
              <a:rPr lang="fr-FR" sz="1900" dirty="0" smtClean="0"/>
              <a:t>to the PSTN</a:t>
            </a:r>
            <a:endParaRPr lang="en-US" sz="1900" dirty="0"/>
          </a:p>
          <a:p>
            <a:pPr lvl="1">
              <a:buBlip>
                <a:blip r:embed="rId3"/>
              </a:buBlip>
            </a:pPr>
            <a:r>
              <a:rPr lang="en-US" sz="1900" dirty="0" smtClean="0"/>
              <a:t>Allow mobile phone to participate to video conference, VOIP call and VOIP to PSTN call</a:t>
            </a:r>
            <a:endParaRPr lang="en-US" sz="1900" dirty="0"/>
          </a:p>
          <a:p>
            <a:pPr lvl="1">
              <a:buBlip>
                <a:blip r:embed="rId3"/>
              </a:buBlip>
            </a:pPr>
            <a:r>
              <a:rPr lang="fr-FR" sz="1900" dirty="0"/>
              <a:t>Etc…</a:t>
            </a: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1999752" y="4514849"/>
            <a:ext cx="9037703" cy="1952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b="1" dirty="0">
                <a:solidFill>
                  <a:schemeClr val="accent1"/>
                </a:solidFill>
              </a:rPr>
              <a:t>What was just a “nice to have</a:t>
            </a:r>
            <a:r>
              <a:rPr lang="en-US" b="1" dirty="0" smtClean="0">
                <a:solidFill>
                  <a:schemeClr val="accent1"/>
                </a:solidFill>
              </a:rPr>
              <a:t>” tool </a:t>
            </a:r>
            <a:r>
              <a:rPr lang="en-US" b="1" dirty="0">
                <a:solidFill>
                  <a:schemeClr val="accent1"/>
                </a:solidFill>
              </a:rPr>
              <a:t>is now a critical application that requires:</a:t>
            </a:r>
          </a:p>
          <a:p>
            <a:pPr lvl="1">
              <a:spcBef>
                <a:spcPts val="1200"/>
              </a:spcBef>
              <a:buBlip>
                <a:blip r:embed="rId3"/>
              </a:buBlip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Availability</a:t>
            </a:r>
          </a:p>
          <a:p>
            <a:pPr lvl="1">
              <a:buBlip>
                <a:blip r:embed="rId3"/>
              </a:buBlip>
            </a:pPr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Exceptional </a:t>
            </a: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performance for your </a:t>
            </a:r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users </a:t>
            </a: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across </a:t>
            </a:r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multiple </a:t>
            </a: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locations</a:t>
            </a:r>
          </a:p>
          <a:p>
            <a:pPr lvl="1">
              <a:buBlip>
                <a:blip r:embed="rId3"/>
              </a:buBlip>
            </a:pP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End </a:t>
            </a:r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-User Satisfaction and utilization </a:t>
            </a:r>
            <a:r>
              <a:rPr lang="en-US" sz="17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to justify the cost</a:t>
            </a:r>
          </a:p>
          <a:p>
            <a:pPr lvl="1">
              <a:buBlip>
                <a:blip r:embed="rId3"/>
              </a:buBlip>
            </a:pPr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Cost</a:t>
            </a:r>
            <a:r>
              <a:rPr lang="fr-FR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 control on data and </a:t>
            </a:r>
            <a:r>
              <a:rPr lang="en-US" sz="17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bandwidth </a:t>
            </a:r>
            <a:endParaRPr lang="en-US" sz="17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EE8E0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9" y="895898"/>
            <a:ext cx="517685" cy="62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394553" y="2147880"/>
            <a:ext cx="1372901" cy="1405854"/>
            <a:chOff x="394553" y="2147880"/>
            <a:chExt cx="669803" cy="685880"/>
          </a:xfrm>
        </p:grpSpPr>
        <p:sp>
          <p:nvSpPr>
            <p:cNvPr id="13" name="Oval 12"/>
            <p:cNvSpPr/>
            <p:nvPr/>
          </p:nvSpPr>
          <p:spPr>
            <a:xfrm>
              <a:off x="394553" y="2147880"/>
              <a:ext cx="669803" cy="685880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3556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5" name="Picture 3" descr="C:\Users\aseliet\Documents\ASEliet\logos\Lync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55" y="2221461"/>
              <a:ext cx="593301" cy="538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7827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5443" y="-2565"/>
            <a:ext cx="9031856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GSX Ensures End-User Satisfaction!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>
                <a:solidFill>
                  <a:schemeClr val="bg2">
                    <a:lumMod val="50000"/>
                  </a:schemeClr>
                </a:solidFill>
              </a:rPr>
              <a:pPr/>
              <a:t>6</a:t>
            </a:fld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254424" y="1901030"/>
            <a:ext cx="4148883" cy="1886890"/>
            <a:chOff x="5092940" y="2402727"/>
            <a:chExt cx="7099060" cy="3228614"/>
          </a:xfrm>
        </p:grpSpPr>
        <p:sp>
          <p:nvSpPr>
            <p:cNvPr id="11" name="Flèche droite 9"/>
            <p:cNvSpPr/>
            <p:nvPr/>
          </p:nvSpPr>
          <p:spPr>
            <a:xfrm>
              <a:off x="8275065" y="3883135"/>
              <a:ext cx="2234744" cy="267792"/>
            </a:xfrm>
            <a:prstGeom prst="righ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CH" sz="1662" dirty="0" smtClean="0"/>
            </a:p>
            <a:p>
              <a:pPr>
                <a:defRPr/>
              </a:pPr>
              <a:endParaRPr lang="fr-CH" sz="1662" dirty="0"/>
            </a:p>
            <a:p>
              <a:pPr>
                <a:defRPr/>
              </a:pPr>
              <a:endParaRPr lang="fr-CH" sz="100" dirty="0" smtClean="0"/>
            </a:p>
            <a:p>
              <a:pPr algn="ctr">
                <a:defRPr/>
              </a:pPr>
              <a:r>
                <a:rPr lang="fr-CH" sz="1662" b="1" dirty="0" smtClean="0">
                  <a:solidFill>
                    <a:schemeClr val="tx1"/>
                  </a:solidFill>
                </a:rPr>
                <a:t>End User Simulations</a:t>
              </a:r>
              <a:endParaRPr lang="fr-CH" sz="1662" b="1" dirty="0">
                <a:solidFill>
                  <a:schemeClr val="tx1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28065" y="3035066"/>
              <a:ext cx="1963935" cy="1963935"/>
            </a:xfrm>
            <a:prstGeom prst="rect">
              <a:avLst/>
            </a:prstGeom>
          </p:spPr>
        </p:pic>
        <p:sp>
          <p:nvSpPr>
            <p:cNvPr id="33" name="Oval 32"/>
            <p:cNvSpPr/>
            <p:nvPr/>
          </p:nvSpPr>
          <p:spPr>
            <a:xfrm>
              <a:off x="10643193" y="3566915"/>
              <a:ext cx="710609" cy="733195"/>
            </a:xfrm>
            <a:prstGeom prst="ellipse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w="3556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4" name="Group 4"/>
            <p:cNvGrpSpPr>
              <a:grpSpLocks noChangeAspect="1"/>
            </p:cNvGrpSpPr>
            <p:nvPr/>
          </p:nvGrpSpPr>
          <p:grpSpPr bwMode="auto">
            <a:xfrm>
              <a:off x="5472184" y="3141715"/>
              <a:ext cx="578056" cy="1449318"/>
              <a:chOff x="864" y="542"/>
              <a:chExt cx="1453" cy="3643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2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864" y="542"/>
                <a:ext cx="1453" cy="36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>
                <a:off x="1187" y="507"/>
                <a:ext cx="719" cy="717"/>
              </a:xfrm>
              <a:custGeom>
                <a:avLst/>
                <a:gdLst>
                  <a:gd name="T0" fmla="*/ 281 w 303"/>
                  <a:gd name="T1" fmla="*/ 112 h 303"/>
                  <a:gd name="T2" fmla="*/ 191 w 303"/>
                  <a:gd name="T3" fmla="*/ 281 h 303"/>
                  <a:gd name="T4" fmla="*/ 22 w 303"/>
                  <a:gd name="T5" fmla="*/ 192 h 303"/>
                  <a:gd name="T6" fmla="*/ 112 w 303"/>
                  <a:gd name="T7" fmla="*/ 22 h 303"/>
                  <a:gd name="T8" fmla="*/ 281 w 303"/>
                  <a:gd name="T9" fmla="*/ 112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3">
                    <a:moveTo>
                      <a:pt x="281" y="112"/>
                    </a:moveTo>
                    <a:cubicBezTo>
                      <a:pt x="303" y="184"/>
                      <a:pt x="263" y="259"/>
                      <a:pt x="191" y="281"/>
                    </a:cubicBezTo>
                    <a:cubicBezTo>
                      <a:pt x="120" y="303"/>
                      <a:pt x="44" y="263"/>
                      <a:pt x="22" y="192"/>
                    </a:cubicBezTo>
                    <a:cubicBezTo>
                      <a:pt x="0" y="120"/>
                      <a:pt x="40" y="44"/>
                      <a:pt x="112" y="22"/>
                    </a:cubicBezTo>
                    <a:cubicBezTo>
                      <a:pt x="183" y="0"/>
                      <a:pt x="259" y="41"/>
                      <a:pt x="281" y="112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6"/>
              <p:cNvSpPr>
                <a:spLocks/>
              </p:cNvSpPr>
              <p:nvPr/>
            </p:nvSpPr>
            <p:spPr bwMode="auto">
              <a:xfrm>
                <a:off x="1431" y="1292"/>
                <a:ext cx="254" cy="909"/>
              </a:xfrm>
              <a:custGeom>
                <a:avLst/>
                <a:gdLst>
                  <a:gd name="T0" fmla="*/ 58 w 107"/>
                  <a:gd name="T1" fmla="*/ 0 h 384"/>
                  <a:gd name="T2" fmla="*/ 102 w 107"/>
                  <a:gd name="T3" fmla="*/ 35 h 384"/>
                  <a:gd name="T4" fmla="*/ 73 w 107"/>
                  <a:gd name="T5" fmla="*/ 64 h 384"/>
                  <a:gd name="T6" fmla="*/ 107 w 107"/>
                  <a:gd name="T7" fmla="*/ 312 h 384"/>
                  <a:gd name="T8" fmla="*/ 62 w 107"/>
                  <a:gd name="T9" fmla="*/ 378 h 384"/>
                  <a:gd name="T10" fmla="*/ 44 w 107"/>
                  <a:gd name="T11" fmla="*/ 370 h 384"/>
                  <a:gd name="T12" fmla="*/ 0 w 107"/>
                  <a:gd name="T13" fmla="*/ 314 h 384"/>
                  <a:gd name="T14" fmla="*/ 36 w 107"/>
                  <a:gd name="T15" fmla="*/ 76 h 384"/>
                  <a:gd name="T16" fmla="*/ 17 w 107"/>
                  <a:gd name="T17" fmla="*/ 33 h 384"/>
                  <a:gd name="T18" fmla="*/ 58 w 107"/>
                  <a:gd name="T19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384">
                    <a:moveTo>
                      <a:pt x="58" y="0"/>
                    </a:moveTo>
                    <a:cubicBezTo>
                      <a:pt x="67" y="9"/>
                      <a:pt x="80" y="21"/>
                      <a:pt x="102" y="35"/>
                    </a:cubicBezTo>
                    <a:cubicBezTo>
                      <a:pt x="93" y="42"/>
                      <a:pt x="79" y="60"/>
                      <a:pt x="73" y="64"/>
                    </a:cubicBezTo>
                    <a:cubicBezTo>
                      <a:pt x="74" y="77"/>
                      <a:pt x="93" y="264"/>
                      <a:pt x="107" y="312"/>
                    </a:cubicBezTo>
                    <a:cubicBezTo>
                      <a:pt x="107" y="312"/>
                      <a:pt x="66" y="372"/>
                      <a:pt x="62" y="378"/>
                    </a:cubicBezTo>
                    <a:cubicBezTo>
                      <a:pt x="59" y="384"/>
                      <a:pt x="52" y="381"/>
                      <a:pt x="44" y="370"/>
                    </a:cubicBezTo>
                    <a:cubicBezTo>
                      <a:pt x="36" y="360"/>
                      <a:pt x="4" y="324"/>
                      <a:pt x="0" y="314"/>
                    </a:cubicBezTo>
                    <a:cubicBezTo>
                      <a:pt x="5" y="281"/>
                      <a:pt x="27" y="112"/>
                      <a:pt x="36" y="76"/>
                    </a:cubicBezTo>
                    <a:cubicBezTo>
                      <a:pt x="31" y="48"/>
                      <a:pt x="25" y="48"/>
                      <a:pt x="17" y="33"/>
                    </a:cubicBezTo>
                    <a:cubicBezTo>
                      <a:pt x="43" y="14"/>
                      <a:pt x="46" y="11"/>
                      <a:pt x="5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Freeform 7"/>
              <p:cNvSpPr>
                <a:spLocks/>
              </p:cNvSpPr>
              <p:nvPr/>
            </p:nvSpPr>
            <p:spPr bwMode="auto">
              <a:xfrm>
                <a:off x="838" y="1219"/>
                <a:ext cx="1519" cy="3049"/>
              </a:xfrm>
              <a:custGeom>
                <a:avLst/>
                <a:gdLst>
                  <a:gd name="T0" fmla="*/ 12 w 640"/>
                  <a:gd name="T1" fmla="*/ 470 h 1288"/>
                  <a:gd name="T2" fmla="*/ 114 w 640"/>
                  <a:gd name="T3" fmla="*/ 47 h 1288"/>
                  <a:gd name="T4" fmla="*/ 230 w 640"/>
                  <a:gd name="T5" fmla="*/ 6 h 1288"/>
                  <a:gd name="T6" fmla="*/ 235 w 640"/>
                  <a:gd name="T7" fmla="*/ 25 h 1288"/>
                  <a:gd name="T8" fmla="*/ 235 w 640"/>
                  <a:gd name="T9" fmla="*/ 170 h 1288"/>
                  <a:gd name="T10" fmla="*/ 259 w 640"/>
                  <a:gd name="T11" fmla="*/ 297 h 1288"/>
                  <a:gd name="T12" fmla="*/ 302 w 640"/>
                  <a:gd name="T13" fmla="*/ 395 h 1288"/>
                  <a:gd name="T14" fmla="*/ 339 w 640"/>
                  <a:gd name="T15" fmla="*/ 342 h 1288"/>
                  <a:gd name="T16" fmla="*/ 370 w 640"/>
                  <a:gd name="T17" fmla="*/ 219 h 1288"/>
                  <a:gd name="T18" fmla="*/ 381 w 640"/>
                  <a:gd name="T19" fmla="*/ 38 h 1288"/>
                  <a:gd name="T20" fmla="*/ 393 w 640"/>
                  <a:gd name="T21" fmla="*/ 12 h 1288"/>
                  <a:gd name="T22" fmla="*/ 503 w 640"/>
                  <a:gd name="T23" fmla="*/ 70 h 1288"/>
                  <a:gd name="T24" fmla="*/ 621 w 640"/>
                  <a:gd name="T25" fmla="*/ 471 h 1288"/>
                  <a:gd name="T26" fmla="*/ 521 w 640"/>
                  <a:gd name="T27" fmla="*/ 497 h 1288"/>
                  <a:gd name="T28" fmla="*/ 450 w 640"/>
                  <a:gd name="T29" fmla="*/ 198 h 1288"/>
                  <a:gd name="T30" fmla="*/ 448 w 640"/>
                  <a:gd name="T31" fmla="*/ 229 h 1288"/>
                  <a:gd name="T32" fmla="*/ 504 w 640"/>
                  <a:gd name="T33" fmla="*/ 531 h 1288"/>
                  <a:gd name="T34" fmla="*/ 502 w 640"/>
                  <a:gd name="T35" fmla="*/ 557 h 1288"/>
                  <a:gd name="T36" fmla="*/ 493 w 640"/>
                  <a:gd name="T37" fmla="*/ 572 h 1288"/>
                  <a:gd name="T38" fmla="*/ 491 w 640"/>
                  <a:gd name="T39" fmla="*/ 625 h 1288"/>
                  <a:gd name="T40" fmla="*/ 508 w 640"/>
                  <a:gd name="T41" fmla="*/ 1167 h 1288"/>
                  <a:gd name="T42" fmla="*/ 360 w 640"/>
                  <a:gd name="T43" fmla="*/ 1170 h 1288"/>
                  <a:gd name="T44" fmla="*/ 325 w 640"/>
                  <a:gd name="T45" fmla="*/ 648 h 1288"/>
                  <a:gd name="T46" fmla="*/ 305 w 640"/>
                  <a:gd name="T47" fmla="*/ 664 h 1288"/>
                  <a:gd name="T48" fmla="*/ 291 w 640"/>
                  <a:gd name="T49" fmla="*/ 1183 h 1288"/>
                  <a:gd name="T50" fmla="*/ 139 w 640"/>
                  <a:gd name="T51" fmla="*/ 1170 h 1288"/>
                  <a:gd name="T52" fmla="*/ 139 w 640"/>
                  <a:gd name="T53" fmla="*/ 592 h 1288"/>
                  <a:gd name="T54" fmla="*/ 131 w 640"/>
                  <a:gd name="T55" fmla="*/ 556 h 1288"/>
                  <a:gd name="T56" fmla="*/ 123 w 640"/>
                  <a:gd name="T57" fmla="*/ 521 h 1288"/>
                  <a:gd name="T58" fmla="*/ 169 w 640"/>
                  <a:gd name="T59" fmla="*/ 230 h 1288"/>
                  <a:gd name="T60" fmla="*/ 167 w 640"/>
                  <a:gd name="T61" fmla="*/ 204 h 1288"/>
                  <a:gd name="T62" fmla="*/ 110 w 640"/>
                  <a:gd name="T63" fmla="*/ 487 h 1288"/>
                  <a:gd name="T64" fmla="*/ 12 w 640"/>
                  <a:gd name="T65" fmla="*/ 470 h 1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0" h="1288">
                    <a:moveTo>
                      <a:pt x="12" y="470"/>
                    </a:moveTo>
                    <a:cubicBezTo>
                      <a:pt x="26" y="376"/>
                      <a:pt x="65" y="72"/>
                      <a:pt x="114" y="47"/>
                    </a:cubicBezTo>
                    <a:cubicBezTo>
                      <a:pt x="146" y="32"/>
                      <a:pt x="219" y="1"/>
                      <a:pt x="230" y="6"/>
                    </a:cubicBezTo>
                    <a:cubicBezTo>
                      <a:pt x="240" y="12"/>
                      <a:pt x="238" y="16"/>
                      <a:pt x="235" y="25"/>
                    </a:cubicBezTo>
                    <a:cubicBezTo>
                      <a:pt x="231" y="34"/>
                      <a:pt x="231" y="131"/>
                      <a:pt x="235" y="170"/>
                    </a:cubicBezTo>
                    <a:cubicBezTo>
                      <a:pt x="241" y="228"/>
                      <a:pt x="249" y="263"/>
                      <a:pt x="259" y="297"/>
                    </a:cubicBezTo>
                    <a:cubicBezTo>
                      <a:pt x="278" y="364"/>
                      <a:pt x="284" y="395"/>
                      <a:pt x="302" y="395"/>
                    </a:cubicBezTo>
                    <a:cubicBezTo>
                      <a:pt x="323" y="395"/>
                      <a:pt x="329" y="369"/>
                      <a:pt x="339" y="342"/>
                    </a:cubicBezTo>
                    <a:cubicBezTo>
                      <a:pt x="355" y="301"/>
                      <a:pt x="359" y="275"/>
                      <a:pt x="370" y="219"/>
                    </a:cubicBezTo>
                    <a:cubicBezTo>
                      <a:pt x="378" y="180"/>
                      <a:pt x="383" y="61"/>
                      <a:pt x="381" y="38"/>
                    </a:cubicBezTo>
                    <a:cubicBezTo>
                      <a:pt x="379" y="14"/>
                      <a:pt x="376" y="0"/>
                      <a:pt x="393" y="12"/>
                    </a:cubicBezTo>
                    <a:cubicBezTo>
                      <a:pt x="429" y="37"/>
                      <a:pt x="479" y="35"/>
                      <a:pt x="503" y="70"/>
                    </a:cubicBezTo>
                    <a:cubicBezTo>
                      <a:pt x="556" y="147"/>
                      <a:pt x="609" y="421"/>
                      <a:pt x="621" y="471"/>
                    </a:cubicBezTo>
                    <a:cubicBezTo>
                      <a:pt x="640" y="554"/>
                      <a:pt x="542" y="572"/>
                      <a:pt x="521" y="497"/>
                    </a:cubicBezTo>
                    <a:cubicBezTo>
                      <a:pt x="488" y="377"/>
                      <a:pt x="469" y="219"/>
                      <a:pt x="450" y="198"/>
                    </a:cubicBezTo>
                    <a:cubicBezTo>
                      <a:pt x="431" y="177"/>
                      <a:pt x="443" y="201"/>
                      <a:pt x="448" y="229"/>
                    </a:cubicBezTo>
                    <a:cubicBezTo>
                      <a:pt x="453" y="256"/>
                      <a:pt x="471" y="438"/>
                      <a:pt x="504" y="531"/>
                    </a:cubicBezTo>
                    <a:cubicBezTo>
                      <a:pt x="509" y="546"/>
                      <a:pt x="512" y="553"/>
                      <a:pt x="502" y="557"/>
                    </a:cubicBezTo>
                    <a:cubicBezTo>
                      <a:pt x="492" y="561"/>
                      <a:pt x="497" y="569"/>
                      <a:pt x="493" y="572"/>
                    </a:cubicBezTo>
                    <a:cubicBezTo>
                      <a:pt x="489" y="574"/>
                      <a:pt x="493" y="610"/>
                      <a:pt x="491" y="625"/>
                    </a:cubicBezTo>
                    <a:cubicBezTo>
                      <a:pt x="490" y="639"/>
                      <a:pt x="486" y="943"/>
                      <a:pt x="508" y="1167"/>
                    </a:cubicBezTo>
                    <a:cubicBezTo>
                      <a:pt x="516" y="1254"/>
                      <a:pt x="372" y="1287"/>
                      <a:pt x="360" y="1170"/>
                    </a:cubicBezTo>
                    <a:cubicBezTo>
                      <a:pt x="360" y="1170"/>
                      <a:pt x="332" y="669"/>
                      <a:pt x="325" y="648"/>
                    </a:cubicBezTo>
                    <a:cubicBezTo>
                      <a:pt x="319" y="627"/>
                      <a:pt x="312" y="622"/>
                      <a:pt x="305" y="664"/>
                    </a:cubicBezTo>
                    <a:cubicBezTo>
                      <a:pt x="298" y="707"/>
                      <a:pt x="292" y="1136"/>
                      <a:pt x="291" y="1183"/>
                    </a:cubicBezTo>
                    <a:cubicBezTo>
                      <a:pt x="288" y="1268"/>
                      <a:pt x="146" y="1288"/>
                      <a:pt x="139" y="1170"/>
                    </a:cubicBezTo>
                    <a:cubicBezTo>
                      <a:pt x="132" y="1046"/>
                      <a:pt x="153" y="747"/>
                      <a:pt x="139" y="592"/>
                    </a:cubicBezTo>
                    <a:cubicBezTo>
                      <a:pt x="138" y="582"/>
                      <a:pt x="137" y="562"/>
                      <a:pt x="131" y="556"/>
                    </a:cubicBezTo>
                    <a:cubicBezTo>
                      <a:pt x="125" y="550"/>
                      <a:pt x="119" y="541"/>
                      <a:pt x="123" y="521"/>
                    </a:cubicBezTo>
                    <a:cubicBezTo>
                      <a:pt x="127" y="501"/>
                      <a:pt x="161" y="357"/>
                      <a:pt x="169" y="230"/>
                    </a:cubicBezTo>
                    <a:cubicBezTo>
                      <a:pt x="171" y="203"/>
                      <a:pt x="188" y="182"/>
                      <a:pt x="167" y="204"/>
                    </a:cubicBezTo>
                    <a:cubicBezTo>
                      <a:pt x="146" y="226"/>
                      <a:pt x="120" y="434"/>
                      <a:pt x="110" y="487"/>
                    </a:cubicBezTo>
                    <a:cubicBezTo>
                      <a:pt x="96" y="569"/>
                      <a:pt x="0" y="549"/>
                      <a:pt x="12" y="47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8"/>
              <p:cNvSpPr>
                <a:spLocks/>
              </p:cNvSpPr>
              <p:nvPr/>
            </p:nvSpPr>
            <p:spPr bwMode="auto">
              <a:xfrm>
                <a:off x="1370" y="1257"/>
                <a:ext cx="398" cy="199"/>
              </a:xfrm>
              <a:custGeom>
                <a:avLst/>
                <a:gdLst>
                  <a:gd name="T0" fmla="*/ 2 w 168"/>
                  <a:gd name="T1" fmla="*/ 63 h 84"/>
                  <a:gd name="T2" fmla="*/ 84 w 168"/>
                  <a:gd name="T3" fmla="*/ 0 h 84"/>
                  <a:gd name="T4" fmla="*/ 167 w 168"/>
                  <a:gd name="T5" fmla="*/ 66 h 84"/>
                  <a:gd name="T6" fmla="*/ 164 w 168"/>
                  <a:gd name="T7" fmla="*/ 84 h 84"/>
                  <a:gd name="T8" fmla="*/ 84 w 168"/>
                  <a:gd name="T9" fmla="*/ 20 h 84"/>
                  <a:gd name="T10" fmla="*/ 0 w 168"/>
                  <a:gd name="T11" fmla="*/ 79 h 84"/>
                  <a:gd name="T12" fmla="*/ 2 w 168"/>
                  <a:gd name="T13" fmla="*/ 6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84">
                    <a:moveTo>
                      <a:pt x="2" y="63"/>
                    </a:moveTo>
                    <a:cubicBezTo>
                      <a:pt x="61" y="32"/>
                      <a:pt x="79" y="4"/>
                      <a:pt x="84" y="0"/>
                    </a:cubicBezTo>
                    <a:cubicBezTo>
                      <a:pt x="101" y="15"/>
                      <a:pt x="122" y="45"/>
                      <a:pt x="167" y="66"/>
                    </a:cubicBezTo>
                    <a:cubicBezTo>
                      <a:pt x="168" y="73"/>
                      <a:pt x="166" y="76"/>
                      <a:pt x="164" y="84"/>
                    </a:cubicBezTo>
                    <a:cubicBezTo>
                      <a:pt x="150" y="74"/>
                      <a:pt x="100" y="43"/>
                      <a:pt x="84" y="20"/>
                    </a:cubicBezTo>
                    <a:cubicBezTo>
                      <a:pt x="63" y="50"/>
                      <a:pt x="7" y="77"/>
                      <a:pt x="0" y="79"/>
                    </a:cubicBezTo>
                    <a:cubicBezTo>
                      <a:pt x="2" y="69"/>
                      <a:pt x="2" y="63"/>
                      <a:pt x="2" y="6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" name="Group 4"/>
            <p:cNvGrpSpPr>
              <a:grpSpLocks noChangeAspect="1"/>
            </p:cNvGrpSpPr>
            <p:nvPr/>
          </p:nvGrpSpPr>
          <p:grpSpPr bwMode="auto">
            <a:xfrm>
              <a:off x="6179172" y="3816016"/>
              <a:ext cx="539547" cy="1352767"/>
              <a:chOff x="864" y="542"/>
              <a:chExt cx="1453" cy="3643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2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864" y="542"/>
                <a:ext cx="1453" cy="36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1187" y="507"/>
                <a:ext cx="719" cy="717"/>
              </a:xfrm>
              <a:custGeom>
                <a:avLst/>
                <a:gdLst>
                  <a:gd name="T0" fmla="*/ 281 w 303"/>
                  <a:gd name="T1" fmla="*/ 112 h 303"/>
                  <a:gd name="T2" fmla="*/ 191 w 303"/>
                  <a:gd name="T3" fmla="*/ 281 h 303"/>
                  <a:gd name="T4" fmla="*/ 22 w 303"/>
                  <a:gd name="T5" fmla="*/ 192 h 303"/>
                  <a:gd name="T6" fmla="*/ 112 w 303"/>
                  <a:gd name="T7" fmla="*/ 22 h 303"/>
                  <a:gd name="T8" fmla="*/ 281 w 303"/>
                  <a:gd name="T9" fmla="*/ 112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3">
                    <a:moveTo>
                      <a:pt x="281" y="112"/>
                    </a:moveTo>
                    <a:cubicBezTo>
                      <a:pt x="303" y="184"/>
                      <a:pt x="263" y="259"/>
                      <a:pt x="191" y="281"/>
                    </a:cubicBezTo>
                    <a:cubicBezTo>
                      <a:pt x="120" y="303"/>
                      <a:pt x="44" y="263"/>
                      <a:pt x="22" y="192"/>
                    </a:cubicBezTo>
                    <a:cubicBezTo>
                      <a:pt x="0" y="120"/>
                      <a:pt x="40" y="44"/>
                      <a:pt x="112" y="22"/>
                    </a:cubicBezTo>
                    <a:cubicBezTo>
                      <a:pt x="183" y="0"/>
                      <a:pt x="259" y="41"/>
                      <a:pt x="281" y="112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431" y="1292"/>
                <a:ext cx="254" cy="909"/>
              </a:xfrm>
              <a:custGeom>
                <a:avLst/>
                <a:gdLst>
                  <a:gd name="T0" fmla="*/ 58 w 107"/>
                  <a:gd name="T1" fmla="*/ 0 h 384"/>
                  <a:gd name="T2" fmla="*/ 102 w 107"/>
                  <a:gd name="T3" fmla="*/ 35 h 384"/>
                  <a:gd name="T4" fmla="*/ 73 w 107"/>
                  <a:gd name="T5" fmla="*/ 64 h 384"/>
                  <a:gd name="T6" fmla="*/ 107 w 107"/>
                  <a:gd name="T7" fmla="*/ 312 h 384"/>
                  <a:gd name="T8" fmla="*/ 62 w 107"/>
                  <a:gd name="T9" fmla="*/ 378 h 384"/>
                  <a:gd name="T10" fmla="*/ 44 w 107"/>
                  <a:gd name="T11" fmla="*/ 370 h 384"/>
                  <a:gd name="T12" fmla="*/ 0 w 107"/>
                  <a:gd name="T13" fmla="*/ 314 h 384"/>
                  <a:gd name="T14" fmla="*/ 36 w 107"/>
                  <a:gd name="T15" fmla="*/ 76 h 384"/>
                  <a:gd name="T16" fmla="*/ 17 w 107"/>
                  <a:gd name="T17" fmla="*/ 33 h 384"/>
                  <a:gd name="T18" fmla="*/ 58 w 107"/>
                  <a:gd name="T19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384">
                    <a:moveTo>
                      <a:pt x="58" y="0"/>
                    </a:moveTo>
                    <a:cubicBezTo>
                      <a:pt x="67" y="9"/>
                      <a:pt x="80" y="21"/>
                      <a:pt x="102" y="35"/>
                    </a:cubicBezTo>
                    <a:cubicBezTo>
                      <a:pt x="93" y="42"/>
                      <a:pt x="79" y="60"/>
                      <a:pt x="73" y="64"/>
                    </a:cubicBezTo>
                    <a:cubicBezTo>
                      <a:pt x="74" y="77"/>
                      <a:pt x="93" y="264"/>
                      <a:pt x="107" y="312"/>
                    </a:cubicBezTo>
                    <a:cubicBezTo>
                      <a:pt x="107" y="312"/>
                      <a:pt x="66" y="372"/>
                      <a:pt x="62" y="378"/>
                    </a:cubicBezTo>
                    <a:cubicBezTo>
                      <a:pt x="59" y="384"/>
                      <a:pt x="52" y="381"/>
                      <a:pt x="44" y="370"/>
                    </a:cubicBezTo>
                    <a:cubicBezTo>
                      <a:pt x="36" y="360"/>
                      <a:pt x="4" y="324"/>
                      <a:pt x="0" y="314"/>
                    </a:cubicBezTo>
                    <a:cubicBezTo>
                      <a:pt x="5" y="281"/>
                      <a:pt x="27" y="112"/>
                      <a:pt x="36" y="76"/>
                    </a:cubicBezTo>
                    <a:cubicBezTo>
                      <a:pt x="31" y="48"/>
                      <a:pt x="25" y="48"/>
                      <a:pt x="17" y="33"/>
                    </a:cubicBezTo>
                    <a:cubicBezTo>
                      <a:pt x="43" y="14"/>
                      <a:pt x="46" y="11"/>
                      <a:pt x="5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838" y="1219"/>
                <a:ext cx="1519" cy="3049"/>
              </a:xfrm>
              <a:custGeom>
                <a:avLst/>
                <a:gdLst>
                  <a:gd name="T0" fmla="*/ 12 w 640"/>
                  <a:gd name="T1" fmla="*/ 470 h 1288"/>
                  <a:gd name="T2" fmla="*/ 114 w 640"/>
                  <a:gd name="T3" fmla="*/ 47 h 1288"/>
                  <a:gd name="T4" fmla="*/ 230 w 640"/>
                  <a:gd name="T5" fmla="*/ 6 h 1288"/>
                  <a:gd name="T6" fmla="*/ 235 w 640"/>
                  <a:gd name="T7" fmla="*/ 25 h 1288"/>
                  <a:gd name="T8" fmla="*/ 235 w 640"/>
                  <a:gd name="T9" fmla="*/ 170 h 1288"/>
                  <a:gd name="T10" fmla="*/ 259 w 640"/>
                  <a:gd name="T11" fmla="*/ 297 h 1288"/>
                  <a:gd name="T12" fmla="*/ 302 w 640"/>
                  <a:gd name="T13" fmla="*/ 395 h 1288"/>
                  <a:gd name="T14" fmla="*/ 339 w 640"/>
                  <a:gd name="T15" fmla="*/ 342 h 1288"/>
                  <a:gd name="T16" fmla="*/ 370 w 640"/>
                  <a:gd name="T17" fmla="*/ 219 h 1288"/>
                  <a:gd name="T18" fmla="*/ 381 w 640"/>
                  <a:gd name="T19" fmla="*/ 38 h 1288"/>
                  <a:gd name="T20" fmla="*/ 393 w 640"/>
                  <a:gd name="T21" fmla="*/ 12 h 1288"/>
                  <a:gd name="T22" fmla="*/ 503 w 640"/>
                  <a:gd name="T23" fmla="*/ 70 h 1288"/>
                  <a:gd name="T24" fmla="*/ 621 w 640"/>
                  <a:gd name="T25" fmla="*/ 471 h 1288"/>
                  <a:gd name="T26" fmla="*/ 521 w 640"/>
                  <a:gd name="T27" fmla="*/ 497 h 1288"/>
                  <a:gd name="T28" fmla="*/ 450 w 640"/>
                  <a:gd name="T29" fmla="*/ 198 h 1288"/>
                  <a:gd name="T30" fmla="*/ 448 w 640"/>
                  <a:gd name="T31" fmla="*/ 229 h 1288"/>
                  <a:gd name="T32" fmla="*/ 504 w 640"/>
                  <a:gd name="T33" fmla="*/ 531 h 1288"/>
                  <a:gd name="T34" fmla="*/ 502 w 640"/>
                  <a:gd name="T35" fmla="*/ 557 h 1288"/>
                  <a:gd name="T36" fmla="*/ 493 w 640"/>
                  <a:gd name="T37" fmla="*/ 572 h 1288"/>
                  <a:gd name="T38" fmla="*/ 491 w 640"/>
                  <a:gd name="T39" fmla="*/ 625 h 1288"/>
                  <a:gd name="T40" fmla="*/ 508 w 640"/>
                  <a:gd name="T41" fmla="*/ 1167 h 1288"/>
                  <a:gd name="T42" fmla="*/ 360 w 640"/>
                  <a:gd name="T43" fmla="*/ 1170 h 1288"/>
                  <a:gd name="T44" fmla="*/ 325 w 640"/>
                  <a:gd name="T45" fmla="*/ 648 h 1288"/>
                  <a:gd name="T46" fmla="*/ 305 w 640"/>
                  <a:gd name="T47" fmla="*/ 664 h 1288"/>
                  <a:gd name="T48" fmla="*/ 291 w 640"/>
                  <a:gd name="T49" fmla="*/ 1183 h 1288"/>
                  <a:gd name="T50" fmla="*/ 139 w 640"/>
                  <a:gd name="T51" fmla="*/ 1170 h 1288"/>
                  <a:gd name="T52" fmla="*/ 139 w 640"/>
                  <a:gd name="T53" fmla="*/ 592 h 1288"/>
                  <a:gd name="T54" fmla="*/ 131 w 640"/>
                  <a:gd name="T55" fmla="*/ 556 h 1288"/>
                  <a:gd name="T56" fmla="*/ 123 w 640"/>
                  <a:gd name="T57" fmla="*/ 521 h 1288"/>
                  <a:gd name="T58" fmla="*/ 169 w 640"/>
                  <a:gd name="T59" fmla="*/ 230 h 1288"/>
                  <a:gd name="T60" fmla="*/ 167 w 640"/>
                  <a:gd name="T61" fmla="*/ 204 h 1288"/>
                  <a:gd name="T62" fmla="*/ 110 w 640"/>
                  <a:gd name="T63" fmla="*/ 487 h 1288"/>
                  <a:gd name="T64" fmla="*/ 12 w 640"/>
                  <a:gd name="T65" fmla="*/ 470 h 1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0" h="1288">
                    <a:moveTo>
                      <a:pt x="12" y="470"/>
                    </a:moveTo>
                    <a:cubicBezTo>
                      <a:pt x="26" y="376"/>
                      <a:pt x="65" y="72"/>
                      <a:pt x="114" y="47"/>
                    </a:cubicBezTo>
                    <a:cubicBezTo>
                      <a:pt x="146" y="32"/>
                      <a:pt x="219" y="1"/>
                      <a:pt x="230" y="6"/>
                    </a:cubicBezTo>
                    <a:cubicBezTo>
                      <a:pt x="240" y="12"/>
                      <a:pt x="238" y="16"/>
                      <a:pt x="235" y="25"/>
                    </a:cubicBezTo>
                    <a:cubicBezTo>
                      <a:pt x="231" y="34"/>
                      <a:pt x="231" y="131"/>
                      <a:pt x="235" y="170"/>
                    </a:cubicBezTo>
                    <a:cubicBezTo>
                      <a:pt x="241" y="228"/>
                      <a:pt x="249" y="263"/>
                      <a:pt x="259" y="297"/>
                    </a:cubicBezTo>
                    <a:cubicBezTo>
                      <a:pt x="278" y="364"/>
                      <a:pt x="284" y="395"/>
                      <a:pt x="302" y="395"/>
                    </a:cubicBezTo>
                    <a:cubicBezTo>
                      <a:pt x="323" y="395"/>
                      <a:pt x="329" y="369"/>
                      <a:pt x="339" y="342"/>
                    </a:cubicBezTo>
                    <a:cubicBezTo>
                      <a:pt x="355" y="301"/>
                      <a:pt x="359" y="275"/>
                      <a:pt x="370" y="219"/>
                    </a:cubicBezTo>
                    <a:cubicBezTo>
                      <a:pt x="378" y="180"/>
                      <a:pt x="383" y="61"/>
                      <a:pt x="381" y="38"/>
                    </a:cubicBezTo>
                    <a:cubicBezTo>
                      <a:pt x="379" y="14"/>
                      <a:pt x="376" y="0"/>
                      <a:pt x="393" y="12"/>
                    </a:cubicBezTo>
                    <a:cubicBezTo>
                      <a:pt x="429" y="37"/>
                      <a:pt x="479" y="35"/>
                      <a:pt x="503" y="70"/>
                    </a:cubicBezTo>
                    <a:cubicBezTo>
                      <a:pt x="556" y="147"/>
                      <a:pt x="609" y="421"/>
                      <a:pt x="621" y="471"/>
                    </a:cubicBezTo>
                    <a:cubicBezTo>
                      <a:pt x="640" y="554"/>
                      <a:pt x="542" y="572"/>
                      <a:pt x="521" y="497"/>
                    </a:cubicBezTo>
                    <a:cubicBezTo>
                      <a:pt x="488" y="377"/>
                      <a:pt x="469" y="219"/>
                      <a:pt x="450" y="198"/>
                    </a:cubicBezTo>
                    <a:cubicBezTo>
                      <a:pt x="431" y="177"/>
                      <a:pt x="443" y="201"/>
                      <a:pt x="448" y="229"/>
                    </a:cubicBezTo>
                    <a:cubicBezTo>
                      <a:pt x="453" y="256"/>
                      <a:pt x="471" y="438"/>
                      <a:pt x="504" y="531"/>
                    </a:cubicBezTo>
                    <a:cubicBezTo>
                      <a:pt x="509" y="546"/>
                      <a:pt x="512" y="553"/>
                      <a:pt x="502" y="557"/>
                    </a:cubicBezTo>
                    <a:cubicBezTo>
                      <a:pt x="492" y="561"/>
                      <a:pt x="497" y="569"/>
                      <a:pt x="493" y="572"/>
                    </a:cubicBezTo>
                    <a:cubicBezTo>
                      <a:pt x="489" y="574"/>
                      <a:pt x="493" y="610"/>
                      <a:pt x="491" y="625"/>
                    </a:cubicBezTo>
                    <a:cubicBezTo>
                      <a:pt x="490" y="639"/>
                      <a:pt x="486" y="943"/>
                      <a:pt x="508" y="1167"/>
                    </a:cubicBezTo>
                    <a:cubicBezTo>
                      <a:pt x="516" y="1254"/>
                      <a:pt x="372" y="1287"/>
                      <a:pt x="360" y="1170"/>
                    </a:cubicBezTo>
                    <a:cubicBezTo>
                      <a:pt x="360" y="1170"/>
                      <a:pt x="332" y="669"/>
                      <a:pt x="325" y="648"/>
                    </a:cubicBezTo>
                    <a:cubicBezTo>
                      <a:pt x="319" y="627"/>
                      <a:pt x="312" y="622"/>
                      <a:pt x="305" y="664"/>
                    </a:cubicBezTo>
                    <a:cubicBezTo>
                      <a:pt x="298" y="707"/>
                      <a:pt x="292" y="1136"/>
                      <a:pt x="291" y="1183"/>
                    </a:cubicBezTo>
                    <a:cubicBezTo>
                      <a:pt x="288" y="1268"/>
                      <a:pt x="146" y="1288"/>
                      <a:pt x="139" y="1170"/>
                    </a:cubicBezTo>
                    <a:cubicBezTo>
                      <a:pt x="132" y="1046"/>
                      <a:pt x="153" y="747"/>
                      <a:pt x="139" y="592"/>
                    </a:cubicBezTo>
                    <a:cubicBezTo>
                      <a:pt x="138" y="582"/>
                      <a:pt x="137" y="562"/>
                      <a:pt x="131" y="556"/>
                    </a:cubicBezTo>
                    <a:cubicBezTo>
                      <a:pt x="125" y="550"/>
                      <a:pt x="119" y="541"/>
                      <a:pt x="123" y="521"/>
                    </a:cubicBezTo>
                    <a:cubicBezTo>
                      <a:pt x="127" y="501"/>
                      <a:pt x="161" y="357"/>
                      <a:pt x="169" y="230"/>
                    </a:cubicBezTo>
                    <a:cubicBezTo>
                      <a:pt x="171" y="203"/>
                      <a:pt x="188" y="182"/>
                      <a:pt x="167" y="204"/>
                    </a:cubicBezTo>
                    <a:cubicBezTo>
                      <a:pt x="146" y="226"/>
                      <a:pt x="120" y="434"/>
                      <a:pt x="110" y="487"/>
                    </a:cubicBezTo>
                    <a:cubicBezTo>
                      <a:pt x="96" y="569"/>
                      <a:pt x="0" y="549"/>
                      <a:pt x="12" y="47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Freeform 8"/>
              <p:cNvSpPr>
                <a:spLocks/>
              </p:cNvSpPr>
              <p:nvPr/>
            </p:nvSpPr>
            <p:spPr bwMode="auto">
              <a:xfrm>
                <a:off x="1370" y="1257"/>
                <a:ext cx="398" cy="199"/>
              </a:xfrm>
              <a:custGeom>
                <a:avLst/>
                <a:gdLst>
                  <a:gd name="T0" fmla="*/ 2 w 168"/>
                  <a:gd name="T1" fmla="*/ 63 h 84"/>
                  <a:gd name="T2" fmla="*/ 84 w 168"/>
                  <a:gd name="T3" fmla="*/ 0 h 84"/>
                  <a:gd name="T4" fmla="*/ 167 w 168"/>
                  <a:gd name="T5" fmla="*/ 66 h 84"/>
                  <a:gd name="T6" fmla="*/ 164 w 168"/>
                  <a:gd name="T7" fmla="*/ 84 h 84"/>
                  <a:gd name="T8" fmla="*/ 84 w 168"/>
                  <a:gd name="T9" fmla="*/ 20 h 84"/>
                  <a:gd name="T10" fmla="*/ 0 w 168"/>
                  <a:gd name="T11" fmla="*/ 79 h 84"/>
                  <a:gd name="T12" fmla="*/ 2 w 168"/>
                  <a:gd name="T13" fmla="*/ 6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84">
                    <a:moveTo>
                      <a:pt x="2" y="63"/>
                    </a:moveTo>
                    <a:cubicBezTo>
                      <a:pt x="61" y="32"/>
                      <a:pt x="79" y="4"/>
                      <a:pt x="84" y="0"/>
                    </a:cubicBezTo>
                    <a:cubicBezTo>
                      <a:pt x="101" y="15"/>
                      <a:pt x="122" y="45"/>
                      <a:pt x="167" y="66"/>
                    </a:cubicBezTo>
                    <a:cubicBezTo>
                      <a:pt x="168" y="73"/>
                      <a:pt x="166" y="76"/>
                      <a:pt x="164" y="84"/>
                    </a:cubicBezTo>
                    <a:cubicBezTo>
                      <a:pt x="150" y="74"/>
                      <a:pt x="100" y="43"/>
                      <a:pt x="84" y="20"/>
                    </a:cubicBezTo>
                    <a:cubicBezTo>
                      <a:pt x="63" y="50"/>
                      <a:pt x="7" y="77"/>
                      <a:pt x="0" y="79"/>
                    </a:cubicBezTo>
                    <a:cubicBezTo>
                      <a:pt x="2" y="69"/>
                      <a:pt x="2" y="63"/>
                      <a:pt x="2" y="63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0940"/>
            <a:stretch/>
          </p:blipFill>
          <p:spPr>
            <a:xfrm>
              <a:off x="6611649" y="2650079"/>
              <a:ext cx="585346" cy="2270232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28581" y="3581722"/>
              <a:ext cx="902825" cy="837109"/>
            </a:xfrm>
            <a:prstGeom prst="rect">
              <a:avLst/>
            </a:prstGeom>
          </p:spPr>
        </p:pic>
        <p:sp>
          <p:nvSpPr>
            <p:cNvPr id="19" name="Block Arc 18"/>
            <p:cNvSpPr/>
            <p:nvPr/>
          </p:nvSpPr>
          <p:spPr>
            <a:xfrm rot="5400000">
              <a:off x="5092940" y="2402727"/>
              <a:ext cx="3228614" cy="3228614"/>
            </a:xfrm>
            <a:prstGeom prst="blockArc">
              <a:avLst>
                <a:gd name="adj1" fmla="val 10769621"/>
                <a:gd name="adj2" fmla="val 10769433"/>
                <a:gd name="adj3" fmla="val 2774"/>
              </a:avLst>
            </a:prstGeom>
            <a:gradFill flip="none" rotWithShape="1">
              <a:gsLst>
                <a:gs pos="0">
                  <a:schemeClr val="accent2"/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7" name="Oval 36"/>
          <p:cNvSpPr/>
          <p:nvPr/>
        </p:nvSpPr>
        <p:spPr>
          <a:xfrm>
            <a:off x="10475422" y="2513837"/>
            <a:ext cx="665428" cy="66127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3556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EE8E0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9" y="895898"/>
            <a:ext cx="517685" cy="62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" descr="C:\Users\aseliet\Documents\ASEliet\logos\Lyn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025" y="2593342"/>
            <a:ext cx="499308" cy="45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Espace réservé du contenu 2"/>
          <p:cNvSpPr txBox="1">
            <a:spLocks/>
          </p:cNvSpPr>
          <p:nvPr/>
        </p:nvSpPr>
        <p:spPr>
          <a:xfrm>
            <a:off x="310634" y="1751220"/>
            <a:ext cx="11371607" cy="4659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accent1"/>
                </a:solidFill>
              </a:rPr>
              <a:t>GSX </a:t>
            </a:r>
            <a:r>
              <a:rPr lang="en-US" sz="2400" b="1" dirty="0" smtClean="0">
                <a:solidFill>
                  <a:schemeClr val="accent1"/>
                </a:solidFill>
              </a:rPr>
              <a:t>Constantly Performs Synthetic Transactions</a:t>
            </a:r>
            <a:endParaRPr lang="en-US" sz="2400" b="1" dirty="0">
              <a:solidFill>
                <a:schemeClr val="accent1"/>
              </a:solidFill>
            </a:endParaRPr>
          </a:p>
          <a:p>
            <a:pPr lvl="2">
              <a:buBlip>
                <a:blip r:embed="rId8"/>
              </a:buBlip>
            </a:pPr>
            <a:r>
              <a:rPr lang="en-US" b="1" dirty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t the system level</a:t>
            </a:r>
          </a:p>
          <a:p>
            <a:pPr lvl="2">
              <a:buBlip>
                <a:blip r:embed="rId8"/>
              </a:buBlip>
            </a:pPr>
            <a:r>
              <a:rPr lang="en-US" b="1" dirty="0" smtClean="0">
                <a:solidFill>
                  <a:schemeClr val="accent1"/>
                </a:solidFill>
              </a:rPr>
              <a:t>At the server level</a:t>
            </a:r>
          </a:p>
          <a:p>
            <a:pPr lvl="2">
              <a:buBlip>
                <a:blip r:embed="rId8"/>
              </a:buBlip>
            </a:pPr>
            <a:r>
              <a:rPr lang="fr-FR" b="1" dirty="0" smtClean="0">
                <a:solidFill>
                  <a:schemeClr val="accent1"/>
                </a:solidFill>
              </a:rPr>
              <a:t>At the service </a:t>
            </a:r>
            <a:r>
              <a:rPr lang="en-US" b="1" dirty="0" smtClean="0">
                <a:solidFill>
                  <a:schemeClr val="accent1"/>
                </a:solidFill>
              </a:rPr>
              <a:t>level</a:t>
            </a:r>
          </a:p>
          <a:p>
            <a:pPr marL="0" indent="0">
              <a:buNone/>
            </a:pPr>
            <a:endParaRPr lang="en-US" sz="1800" dirty="0" smtClean="0"/>
          </a:p>
          <a:p>
            <a:pPr>
              <a:buBlip>
                <a:blip r:embed="rId8"/>
              </a:buBlip>
            </a:pPr>
            <a:r>
              <a:rPr lang="en-US" sz="1800" dirty="0"/>
              <a:t>Detect any performance </a:t>
            </a:r>
            <a:r>
              <a:rPr lang="en-US" sz="1800" dirty="0" smtClean="0"/>
              <a:t>issues </a:t>
            </a:r>
            <a:r>
              <a:rPr lang="en-US" sz="1800" dirty="0"/>
              <a:t>from the location you </a:t>
            </a:r>
            <a:r>
              <a:rPr lang="en-US" sz="1800" dirty="0" smtClean="0"/>
              <a:t>select</a:t>
            </a:r>
            <a:endParaRPr lang="en-US" sz="1800" dirty="0"/>
          </a:p>
          <a:p>
            <a:pPr>
              <a:buBlip>
                <a:blip r:embed="rId8"/>
              </a:buBlip>
            </a:pPr>
            <a:r>
              <a:rPr lang="en-US" sz="1800" dirty="0"/>
              <a:t>Ensure that </a:t>
            </a:r>
            <a:r>
              <a:rPr lang="en-US" sz="1800" dirty="0" smtClean="0"/>
              <a:t>End-Users </a:t>
            </a:r>
            <a:r>
              <a:rPr lang="en-US" sz="1800" dirty="0"/>
              <a:t>are satisfied with the performance of the application</a:t>
            </a:r>
          </a:p>
          <a:p>
            <a:pPr>
              <a:buBlip>
                <a:blip r:embed="rId8"/>
              </a:buBlip>
            </a:pPr>
            <a:r>
              <a:rPr lang="en-US" sz="1800" dirty="0"/>
              <a:t>Get real, independent metrics that </a:t>
            </a:r>
            <a:r>
              <a:rPr lang="en-US" sz="1800" dirty="0" smtClean="0"/>
              <a:t>prove </a:t>
            </a:r>
            <a:r>
              <a:rPr lang="en-US" sz="1800" dirty="0"/>
              <a:t>the </a:t>
            </a:r>
            <a:r>
              <a:rPr lang="en-US" sz="1800" dirty="0" smtClean="0"/>
              <a:t>availability of the critical </a:t>
            </a:r>
            <a:r>
              <a:rPr lang="en-US" sz="1800" dirty="0" err="1" smtClean="0"/>
              <a:t>Lync</a:t>
            </a:r>
            <a:r>
              <a:rPr lang="en-US" sz="1800" dirty="0" smtClean="0"/>
              <a:t> features and identify </a:t>
            </a:r>
            <a:r>
              <a:rPr lang="en-US" sz="1800" dirty="0"/>
              <a:t>potential </a:t>
            </a:r>
            <a:r>
              <a:rPr lang="en-US" sz="1800" dirty="0" smtClean="0"/>
              <a:t>bottlenecks</a:t>
            </a:r>
            <a:endParaRPr lang="en-US" sz="1800" dirty="0"/>
          </a:p>
          <a:p>
            <a:pPr>
              <a:buBlip>
                <a:blip r:embed="rId8"/>
              </a:buBlip>
            </a:pPr>
            <a:r>
              <a:rPr lang="en-US" sz="1800" dirty="0"/>
              <a:t>Justify costs of new </a:t>
            </a:r>
            <a:r>
              <a:rPr lang="en-US" sz="1800" dirty="0" smtClean="0"/>
              <a:t>Lync servers with automatic </a:t>
            </a:r>
            <a:r>
              <a:rPr lang="en-US" sz="1800" dirty="0"/>
              <a:t>forecasting reports</a:t>
            </a:r>
          </a:p>
          <a:p>
            <a:pPr>
              <a:buBlip>
                <a:blip r:embed="rId8"/>
              </a:buBlip>
            </a:pPr>
            <a:r>
              <a:rPr lang="en-US" sz="1800" dirty="0"/>
              <a:t>Be aware of potential </a:t>
            </a:r>
            <a:r>
              <a:rPr lang="en-US" sz="1800" dirty="0" smtClean="0"/>
              <a:t>problems </a:t>
            </a:r>
            <a:r>
              <a:rPr lang="en-US" sz="1800" dirty="0"/>
              <a:t>before any </a:t>
            </a:r>
            <a:r>
              <a:rPr lang="fr-FR" sz="1800" dirty="0" smtClean="0"/>
              <a:t>user complaints!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17519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5443" y="-2565"/>
            <a:ext cx="9031856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Ensuring Lync Web Conference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EE8E0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9" y="895898"/>
            <a:ext cx="517685" cy="62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Espace réservé du numéro de diapositive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7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736898" y="2040459"/>
            <a:ext cx="3978852" cy="3733223"/>
            <a:chOff x="6980382" y="1847812"/>
            <a:chExt cx="3835977" cy="3733223"/>
          </a:xfrm>
        </p:grpSpPr>
        <p:sp>
          <p:nvSpPr>
            <p:cNvPr id="5" name="Rounded Rectangle 4"/>
            <p:cNvSpPr/>
            <p:nvPr/>
          </p:nvSpPr>
          <p:spPr>
            <a:xfrm>
              <a:off x="6980382" y="1847812"/>
              <a:ext cx="3835977" cy="373322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05159" y="1857337"/>
              <a:ext cx="349690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	GSX, as a user: </a:t>
              </a:r>
            </a:p>
            <a:p>
              <a:pPr lvl="0"/>
              <a:r>
                <a:rPr lang="en-US" sz="16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Authenticate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&amp; retrieve a certificate for the organizer </a:t>
              </a:r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user</a:t>
              </a:r>
            </a:p>
            <a:p>
              <a:pPr lvl="0"/>
              <a:r>
                <a:rPr lang="en-US" sz="16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Create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the </a:t>
              </a:r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Web Application 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– Web </a:t>
              </a:r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conference</a:t>
              </a:r>
            </a:p>
            <a:p>
              <a:pPr lvl="0"/>
              <a:r>
                <a:rPr lang="en-US" sz="16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Login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the participant </a:t>
              </a:r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user </a:t>
              </a:r>
              <a:endParaRPr lang="en-US" sz="1600" dirty="0" smtClean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pPr lvl="0"/>
              <a:r>
                <a:rPr lang="en-US" sz="16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Activate: </a:t>
              </a:r>
            </a:p>
            <a:p>
              <a:pPr lvl="0"/>
              <a:r>
                <a:rPr lang="en-US" sz="1600" b="1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	</a:t>
              </a:r>
              <a:r>
                <a:rPr lang="en-US" sz="16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- T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he </a:t>
              </a:r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Audio 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Video</a:t>
              </a:r>
              <a:endParaRPr lang="en-US" sz="16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pPr lvl="0"/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	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- The </a:t>
              </a:r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Instant 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Messaging</a:t>
              </a:r>
              <a:endParaRPr lang="en-US" sz="16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pPr lvl="0"/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	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- The </a:t>
              </a:r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data collaboration 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Finally </a:t>
              </a:r>
              <a:r>
                <a:rPr lang="en-US" sz="16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suppress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</a:t>
              </a:r>
              <a:r>
                <a:rPr lang="en-US" sz="1600" dirty="0">
                  <a:solidFill>
                    <a:schemeClr val="bg1"/>
                  </a:solidFill>
                  <a:latin typeface="Trebuchet MS" panose="020B0603020202020204" pitchFamily="34" charset="0"/>
                </a:rPr>
                <a:t>the 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conference</a:t>
              </a:r>
              <a:endParaRPr lang="en-US" sz="16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7142892" y="4976260"/>
              <a:ext cx="568318" cy="286327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33433" y="4699308"/>
              <a:ext cx="308292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i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Step by step process that really uses the Web Application feature </a:t>
              </a:r>
              <a:r>
                <a:rPr lang="fr-FR" sz="1500" b="1" i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as a user!</a:t>
              </a:r>
              <a:endParaRPr lang="en-US" sz="1500" b="1" i="1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123" y="2847971"/>
            <a:ext cx="3133725" cy="1457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3040" y="1850787"/>
            <a:ext cx="5451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anose="020B0603020202020204" pitchFamily="34" charset="0"/>
              </a:rPr>
              <a:t>GSX constantly checks that your users are able to use the Web conferencing by really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creating</a:t>
            </a:r>
            <a:r>
              <a:rPr lang="en-US" dirty="0" smtClean="0">
                <a:latin typeface="Trebuchet MS" panose="020B0603020202020204" pitchFamily="34" charset="0"/>
              </a:rPr>
              <a:t> the conference,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activating</a:t>
            </a:r>
            <a:r>
              <a:rPr lang="en-US" dirty="0" smtClean="0">
                <a:latin typeface="Trebuchet MS" panose="020B0603020202020204" pitchFamily="34" charset="0"/>
              </a:rPr>
              <a:t> its features and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calculating</a:t>
            </a:r>
            <a:r>
              <a:rPr lang="en-US" dirty="0" smtClean="0">
                <a:latin typeface="Trebuchet MS" panose="020B0603020202020204" pitchFamily="34" charset="0"/>
              </a:rPr>
              <a:t> the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latency</a:t>
            </a:r>
            <a:r>
              <a:rPr lang="en-US" dirty="0" smtClean="0">
                <a:latin typeface="Trebuchet MS" panose="020B0603020202020204" pitchFamily="34" charset="0"/>
              </a:rPr>
              <a:t> of this operation</a:t>
            </a:r>
            <a:endParaRPr lang="en-US" dirty="0">
              <a:latin typeface="Trebuchet MS" panose="020B0603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9580" y="4487970"/>
            <a:ext cx="6948970" cy="183127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Be alerted </a:t>
            </a:r>
            <a:r>
              <a:rPr lang="en-US" dirty="0" smtClean="0">
                <a:latin typeface="Trebuchet MS" panose="020B0603020202020204" pitchFamily="34" charset="0"/>
              </a:rPr>
              <a:t>as soon as the service is degraded</a:t>
            </a:r>
          </a:p>
          <a:p>
            <a:r>
              <a:rPr lang="en-US" dirty="0" smtClean="0">
                <a:latin typeface="Trebuchet MS" panose="020B0603020202020204" pitchFamily="34" charset="0"/>
              </a:rPr>
              <a:t>Get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real-time trend and statistics </a:t>
            </a:r>
            <a:r>
              <a:rPr lang="en-US" dirty="0" smtClean="0">
                <a:latin typeface="Trebuchet MS" panose="020B0603020202020204" pitchFamily="34" charset="0"/>
              </a:rPr>
              <a:t>on Web</a:t>
            </a:r>
            <a:r>
              <a:rPr lang="en-US" dirty="0">
                <a:latin typeface="Trebuchet MS" panose="020B0603020202020204" pitchFamily="34" charset="0"/>
              </a:rPr>
              <a:t> </a:t>
            </a:r>
            <a:r>
              <a:rPr lang="en-US" dirty="0" smtClean="0">
                <a:latin typeface="Trebuchet MS" panose="020B0603020202020204" pitchFamily="34" charset="0"/>
              </a:rPr>
              <a:t>conferencing availability &amp; performance.</a:t>
            </a:r>
          </a:p>
          <a:p>
            <a:r>
              <a:rPr lang="en-US" dirty="0" smtClean="0">
                <a:latin typeface="Trebuchet MS" panose="020B0603020202020204" pitchFamily="34" charset="0"/>
              </a:rPr>
              <a:t>Don’t wait for your user to complain about Web conferencing!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Trebuchet MS" panose="020B0603020202020204" pitchFamily="34" charset="0"/>
              </a:rPr>
              <a:t>	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Fix</a:t>
            </a:r>
            <a:r>
              <a:rPr lang="en-US" dirty="0" smtClean="0">
                <a:latin typeface="Trebuchet MS" panose="020B0603020202020204" pitchFamily="34" charset="0"/>
              </a:rPr>
              <a:t> the problems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before</a:t>
            </a:r>
            <a:r>
              <a:rPr lang="en-US" dirty="0" smtClean="0">
                <a:latin typeface="Trebuchet MS" panose="020B0603020202020204" pitchFamily="34" charset="0"/>
              </a:rPr>
              <a:t> they </a:t>
            </a:r>
            <a:r>
              <a:rPr lang="en-US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impact</a:t>
            </a:r>
            <a:r>
              <a:rPr lang="en-US" dirty="0" smtClean="0">
                <a:latin typeface="Trebuchet MS" panose="020B0603020202020204" pitchFamily="34" charset="0"/>
              </a:rPr>
              <a:t> (dramatically) 	your users!</a:t>
            </a:r>
            <a:endParaRPr lang="en-US" dirty="0">
              <a:latin typeface="Trebuchet MS" panose="020B0603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66209" y="1691461"/>
            <a:ext cx="1896088" cy="1564709"/>
            <a:chOff x="257393" y="1771124"/>
            <a:chExt cx="1896088" cy="1564709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257393" y="1771124"/>
              <a:ext cx="0" cy="15647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257393" y="1771124"/>
              <a:ext cx="1896088" cy="516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ight Arrow 20"/>
          <p:cNvSpPr/>
          <p:nvPr/>
        </p:nvSpPr>
        <p:spPr>
          <a:xfrm>
            <a:off x="630339" y="5816074"/>
            <a:ext cx="683914" cy="29527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577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5443" y="-2565"/>
            <a:ext cx="9031856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Monitor the Instant Messaging by using it for real!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EE8E0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9" y="895898"/>
            <a:ext cx="517685" cy="62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Espace réservé du numéro de diapositive 4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8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19100" y="1671668"/>
            <a:ext cx="3838623" cy="4907892"/>
            <a:chOff x="617918" y="1671668"/>
            <a:chExt cx="3838623" cy="490789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68962" y="2657685"/>
              <a:ext cx="756381" cy="749936"/>
            </a:xfrm>
            <a:prstGeom prst="rect">
              <a:avLst/>
            </a:prstGeom>
          </p:spPr>
        </p:pic>
        <p:sp>
          <p:nvSpPr>
            <p:cNvPr id="15" name="Rounded Rectangle 14"/>
            <p:cNvSpPr/>
            <p:nvPr/>
          </p:nvSpPr>
          <p:spPr>
            <a:xfrm>
              <a:off x="617918" y="1671668"/>
              <a:ext cx="3838623" cy="49078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25850" y="1863918"/>
              <a:ext cx="341947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b="1" i="1"/>
              </a:lvl1pPr>
            </a:lstStyle>
            <a:p>
              <a:r>
                <a:rPr lang="en-US" sz="1600" dirty="0">
                  <a:latin typeface="Trebuchet MS" panose="020B0603020202020204" pitchFamily="34" charset="0"/>
                </a:rPr>
                <a:t>Instant Message between 2 users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25850" y="3475407"/>
              <a:ext cx="341947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b="1" i="1"/>
              </a:lvl1pPr>
            </a:lstStyle>
            <a:p>
              <a:r>
                <a:rPr lang="en-US" sz="1600" dirty="0">
                  <a:latin typeface="Trebuchet MS" panose="020B0603020202020204" pitchFamily="34" charset="0"/>
                </a:rPr>
                <a:t>Instant Message conference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25850" y="5325435"/>
              <a:ext cx="341947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latin typeface="Trebuchet MS" panose="020B0603020202020204" pitchFamily="34" charset="0"/>
                </a:rPr>
                <a:t>Mobile Instant Message</a:t>
              </a:r>
              <a:endParaRPr lang="en-US" sz="1600" b="1" i="1" dirty="0">
                <a:latin typeface="Trebuchet MS" panose="020B0603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700" y="2279126"/>
              <a:ext cx="350996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GSX </a:t>
              </a:r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registers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the 2 users &amp; </a:t>
              </a:r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creates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an invitation for peer to peer IM</a:t>
              </a:r>
            </a:p>
            <a:p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Sends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a message &amp; </a:t>
              </a:r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verifies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it is received</a:t>
              </a:r>
            </a:p>
            <a:p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Unregisters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the users</a:t>
              </a:r>
              <a:endParaRPr lang="en-US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3454" y="3938976"/>
              <a:ext cx="350996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GSX </a:t>
              </a:r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registers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the users &amp; </a:t>
              </a:r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creates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the Lync conference</a:t>
              </a:r>
            </a:p>
            <a:p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Sends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a message to the group &amp; </a:t>
              </a:r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verifies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it is received</a:t>
              </a:r>
            </a:p>
            <a:p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Unregisters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the users &amp; delete the conference</a:t>
              </a:r>
              <a:endParaRPr lang="en-US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6897" y="5669082"/>
              <a:ext cx="35099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GSX </a:t>
              </a:r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logs 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the users in &amp; </a:t>
              </a:r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starts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the peer to peer mobile activity</a:t>
              </a:r>
            </a:p>
            <a:p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Sends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message &amp; </a:t>
              </a:r>
              <a:r>
                <a:rPr lang="en-US" sz="1400" b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verifies</a:t>
              </a:r>
              <a:r>
                <a:rPr lang="en-US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it’s received </a:t>
              </a:r>
              <a:endParaRPr lang="en-US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086" y="4073339"/>
            <a:ext cx="3242990" cy="19514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30334" y="1871693"/>
            <a:ext cx="7594180" cy="1754326"/>
          </a:xfrm>
          <a:prstGeom prst="rect">
            <a:avLst/>
          </a:prstGeom>
          <a:noFill/>
          <a:ln w="25400">
            <a:solidFill>
              <a:schemeClr val="accent1">
                <a:alpha val="98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rebuchet MS" panose="020B0603020202020204" pitchFamily="34" charset="0"/>
              </a:rPr>
              <a:t>GSX not only tests the basic IM features!</a:t>
            </a:r>
          </a:p>
          <a:p>
            <a:r>
              <a:rPr lang="en-US" dirty="0" smtClean="0">
                <a:latin typeface="Trebuchet MS" panose="020B0603020202020204" pitchFamily="34" charset="0"/>
              </a:rPr>
              <a:t>GSX Monitor &amp; Analyzer experiences IM with all the ways Microsoft Lync 2013 gives to its users: </a:t>
            </a:r>
          </a:p>
          <a:p>
            <a:pPr marL="742950" lvl="1" indent="-285750">
              <a:buBlip>
                <a:blip r:embed="rId6"/>
              </a:buBlip>
            </a:pPr>
            <a:r>
              <a:rPr lang="en-US" dirty="0" smtClean="0">
                <a:latin typeface="Trebuchet MS" panose="020B0603020202020204" pitchFamily="34" charset="0"/>
              </a:rPr>
              <a:t>Peer to Peer</a:t>
            </a:r>
          </a:p>
          <a:p>
            <a:pPr marL="742950" lvl="1" indent="-285750">
              <a:buBlip>
                <a:blip r:embed="rId6"/>
              </a:buBlip>
            </a:pPr>
            <a:r>
              <a:rPr lang="en-US" dirty="0" smtClean="0">
                <a:latin typeface="Trebuchet MS" panose="020B0603020202020204" pitchFamily="34" charset="0"/>
              </a:rPr>
              <a:t>Instant message conference to multiple attendees</a:t>
            </a:r>
          </a:p>
          <a:p>
            <a:pPr marL="742950" lvl="1" indent="-285750">
              <a:buBlip>
                <a:blip r:embed="rId6"/>
              </a:buBlip>
            </a:pPr>
            <a:r>
              <a:rPr lang="en-US" dirty="0" smtClean="0">
                <a:latin typeface="Trebuchet MS" panose="020B0603020202020204" pitchFamily="34" charset="0"/>
              </a:rPr>
              <a:t>Mobile IM through any </a:t>
            </a:r>
            <a:r>
              <a:rPr lang="fr-FR" dirty="0" smtClean="0">
                <a:latin typeface="Trebuchet MS" panose="020B0603020202020204" pitchFamily="34" charset="0"/>
              </a:rPr>
              <a:t>type of phones</a:t>
            </a:r>
            <a:r>
              <a:rPr lang="en-US" dirty="0" smtClean="0">
                <a:latin typeface="Trebuchet MS" panose="020B0603020202020204" pitchFamily="34" charset="0"/>
              </a:rPr>
              <a:t> </a:t>
            </a:r>
            <a:endParaRPr lang="fr-FR" dirty="0" smtClean="0">
              <a:latin typeface="Trebuchet MS" panose="020B0603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24132" y="3938976"/>
            <a:ext cx="3419793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700" dirty="0" smtClean="0">
                <a:latin typeface="Trebuchet MS" panose="020B0603020202020204" pitchFamily="34" charset="0"/>
              </a:rPr>
              <a:t>Be alerted on </a:t>
            </a:r>
            <a:r>
              <a:rPr lang="en-US" sz="1700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availability</a:t>
            </a:r>
            <a:r>
              <a:rPr lang="en-US" sz="1700" dirty="0" smtClean="0">
                <a:latin typeface="Trebuchet MS" panose="020B0603020202020204" pitchFamily="34" charset="0"/>
              </a:rPr>
              <a:t> and </a:t>
            </a:r>
            <a:r>
              <a:rPr lang="en-US" sz="1700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latency</a:t>
            </a:r>
            <a:r>
              <a:rPr lang="en-US" sz="1700" dirty="0" smtClean="0">
                <a:latin typeface="Trebuchet MS" panose="020B0603020202020204" pitchFamily="34" charset="0"/>
              </a:rPr>
              <a:t> of Instant Messaging on your Lync 2013 Servers</a:t>
            </a:r>
          </a:p>
          <a:p>
            <a:pPr algn="just">
              <a:spcBef>
                <a:spcPts val="600"/>
              </a:spcBef>
            </a:pPr>
            <a:r>
              <a:rPr lang="en-US" sz="1700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Collect</a:t>
            </a:r>
            <a:r>
              <a:rPr lang="en-US" sz="1700" dirty="0" smtClean="0">
                <a:latin typeface="Trebuchet MS" panose="020B0603020202020204" pitchFamily="34" charset="0"/>
              </a:rPr>
              <a:t> Service Level Statistics for </a:t>
            </a:r>
            <a:r>
              <a:rPr lang="en-US" sz="1700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SLA</a:t>
            </a:r>
            <a:r>
              <a:rPr lang="en-US" sz="1700" dirty="0" smtClean="0">
                <a:latin typeface="Trebuchet MS" panose="020B0603020202020204" pitchFamily="34" charset="0"/>
              </a:rPr>
              <a:t> management</a:t>
            </a:r>
          </a:p>
          <a:p>
            <a:pPr algn="just">
              <a:spcBef>
                <a:spcPts val="600"/>
              </a:spcBef>
            </a:pPr>
            <a:r>
              <a:rPr lang="en-US" sz="1700" dirty="0" smtClean="0">
                <a:latin typeface="Trebuchet MS" panose="020B0603020202020204" pitchFamily="34" charset="0"/>
              </a:rPr>
              <a:t>Detect </a:t>
            </a:r>
            <a:r>
              <a:rPr lang="en-US" sz="1700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issues</a:t>
            </a:r>
            <a:r>
              <a:rPr lang="en-US" sz="1700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 </a:t>
            </a:r>
            <a:r>
              <a:rPr lang="en-US" sz="1700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before</a:t>
            </a:r>
            <a:r>
              <a:rPr lang="en-US" sz="1700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 </a:t>
            </a:r>
            <a:r>
              <a:rPr lang="en-US" sz="1700" dirty="0" smtClean="0">
                <a:latin typeface="Trebuchet MS" panose="020B0603020202020204" pitchFamily="34" charset="0"/>
              </a:rPr>
              <a:t>they impact your </a:t>
            </a:r>
            <a:r>
              <a:rPr lang="en-US" sz="1700" b="1" dirty="0" smtClean="0">
                <a:solidFill>
                  <a:schemeClr val="accent1"/>
                </a:solidFill>
                <a:latin typeface="Trebuchet MS" panose="020B0603020202020204" pitchFamily="34" charset="0"/>
              </a:rPr>
              <a:t>users</a:t>
            </a:r>
            <a:r>
              <a:rPr lang="en-US" sz="1700" dirty="0" smtClean="0">
                <a:latin typeface="Trebuchet MS" panose="020B0603020202020204" pitchFamily="34" charset="0"/>
              </a:rPr>
              <a:t>!</a:t>
            </a:r>
            <a:endParaRPr lang="en-US" sz="1700" dirty="0">
              <a:latin typeface="Trebuchet MS" panose="020B0603020202020204" pitchFamily="34" charset="0"/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4430334" y="4008124"/>
            <a:ext cx="683914" cy="29527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4440218" y="4810168"/>
            <a:ext cx="683914" cy="29527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4430334" y="5419613"/>
            <a:ext cx="683914" cy="29527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 rot="10800000">
            <a:off x="6714512" y="4480060"/>
            <a:ext cx="1896088" cy="1564709"/>
            <a:chOff x="257393" y="1771124"/>
            <a:chExt cx="1896088" cy="1564709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257393" y="1771124"/>
              <a:ext cx="0" cy="15647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57393" y="1771124"/>
              <a:ext cx="1896088" cy="516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541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05443" y="-2565"/>
            <a:ext cx="9031856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Test your VOIP!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GSX Solutions©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1420712"/>
            <a:ext cx="12192000" cy="94933"/>
          </a:xfrm>
          <a:prstGeom prst="rect">
            <a:avLst/>
          </a:prstGeom>
          <a:gradFill>
            <a:gsLst>
              <a:gs pos="0">
                <a:srgbClr val="EE8E00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9" y="895898"/>
            <a:ext cx="517685" cy="62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31184" y="1663146"/>
            <a:ext cx="5092452" cy="2229232"/>
            <a:chOff x="131184" y="1663146"/>
            <a:chExt cx="5092452" cy="2229232"/>
          </a:xfrm>
        </p:grpSpPr>
        <p:sp>
          <p:nvSpPr>
            <p:cNvPr id="14" name="Rounded Rectangle 13"/>
            <p:cNvSpPr/>
            <p:nvPr/>
          </p:nvSpPr>
          <p:spPr>
            <a:xfrm>
              <a:off x="297873" y="2052213"/>
              <a:ext cx="3740727" cy="184016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rebuchet MS" panose="020B0603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1184" y="1663146"/>
              <a:ext cx="50924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i="1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Test Lync </a:t>
              </a:r>
              <a:r>
                <a:rPr lang="en-US" b="1" i="1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ability to commute with </a:t>
              </a:r>
              <a:r>
                <a:rPr lang="fr-FR" b="1" i="1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the PSTN</a:t>
              </a:r>
              <a:endParaRPr lang="en-US" b="1" i="1" dirty="0">
                <a:solidFill>
                  <a:schemeClr val="accent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5443" y="2057436"/>
              <a:ext cx="371547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fr-FR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As a user, GSX: 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Registers 2 users on the Lync Server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Sends a PSTN invite to one of them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Establishes a real call to the target PSTN phone number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Finally unregisters the users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826" y="1659591"/>
            <a:ext cx="1800225" cy="1800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5" name="Group 4"/>
          <p:cNvGrpSpPr/>
          <p:nvPr/>
        </p:nvGrpSpPr>
        <p:grpSpPr>
          <a:xfrm>
            <a:off x="226128" y="3949534"/>
            <a:ext cx="4074102" cy="2486179"/>
            <a:chOff x="226128" y="3807438"/>
            <a:chExt cx="4074102" cy="2225333"/>
          </a:xfrm>
        </p:grpSpPr>
        <p:sp>
          <p:nvSpPr>
            <p:cNvPr id="18" name="TextBox 17"/>
            <p:cNvSpPr txBox="1"/>
            <p:nvPr/>
          </p:nvSpPr>
          <p:spPr>
            <a:xfrm>
              <a:off x="226128" y="3807438"/>
              <a:ext cx="40741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i="1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Test Peer to Peer call </a:t>
              </a:r>
              <a:r>
                <a:rPr lang="en-US" b="1" i="1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through</a:t>
              </a:r>
              <a:r>
                <a:rPr lang="fr-FR" b="1" i="1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 PSTN</a:t>
              </a:r>
              <a:endParaRPr lang="en-US" b="1" i="1" dirty="0">
                <a:solidFill>
                  <a:schemeClr val="accent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82244" y="4144665"/>
              <a:ext cx="3740727" cy="188810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rebuchet MS" panose="020B0603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89814" y="4178788"/>
              <a:ext cx="371547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fr-FR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As a user, GSX: 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Registers 2 users on the Lync Server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Subscribes to the service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Invites the 2 users on the PSTN OC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Creates the peer to peer conversation</a:t>
              </a:r>
            </a:p>
            <a:p>
              <a:pPr marL="285750" lvl="0" indent="-285750">
                <a:buFontTx/>
                <a:buChar char="-"/>
              </a:pPr>
              <a:r>
                <a:rPr lang="fr-FR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A real DTMF call </a:t>
              </a: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is</a:t>
              </a:r>
              <a:r>
                <a:rPr lang="fr-FR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setup!</a:t>
              </a:r>
              <a:endParaRPr lang="en-US" sz="1600" dirty="0" smtClean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077201" y="3846649"/>
            <a:ext cx="3933824" cy="2506526"/>
            <a:chOff x="8258176" y="4408624"/>
            <a:chExt cx="3933824" cy="2506526"/>
          </a:xfrm>
        </p:grpSpPr>
        <p:sp>
          <p:nvSpPr>
            <p:cNvPr id="22" name="Espace réservé du numéro de diapositive 4"/>
            <p:cNvSpPr txBox="1">
              <a:spLocks/>
            </p:cNvSpPr>
            <p:nvPr/>
          </p:nvSpPr>
          <p:spPr>
            <a:xfrm>
              <a:off x="8610600" y="6356350"/>
              <a:ext cx="27432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dirty="0" smtClean="0">
                  <a:latin typeface="Trebuchet MS" panose="020B0603020202020204" pitchFamily="34" charset="0"/>
                </a:rPr>
                <a:t>33</a:t>
              </a:r>
              <a:endParaRPr lang="en-US" dirty="0">
                <a:latin typeface="Trebuchet MS" panose="020B0603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258176" y="4408624"/>
              <a:ext cx="3848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i="1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Test Peer to Peer full Lync call</a:t>
              </a:r>
              <a:endParaRPr lang="en-US" b="1" i="1" dirty="0">
                <a:solidFill>
                  <a:schemeClr val="accent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8368957" y="4777956"/>
              <a:ext cx="3740727" cy="213719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rebuchet MS" panose="020B0603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476527" y="4773654"/>
              <a:ext cx="3715473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fr-FR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As a user, GSX: 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Registers &amp; authenticate 2 users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Creates invitation for peer to peer Audio Video call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Verifies that the Audio Video call was received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Issues a real Audio Video Message</a:t>
              </a:r>
            </a:p>
            <a:p>
              <a:pPr marL="285750" lvl="0" indent="-285750">
                <a:buFontTx/>
                <a:buChar char="-"/>
              </a:pPr>
              <a:r>
                <a:rPr lang="en-US" sz="16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Unregisters the users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145107" y="2073728"/>
            <a:ext cx="31385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rebuchet MS" panose="020B0603020202020204" pitchFamily="34" charset="0"/>
              </a:rPr>
              <a:t>Test </a:t>
            </a:r>
            <a:r>
              <a:rPr lang="en-US" sz="1600" dirty="0">
                <a:latin typeface="Trebuchet MS" panose="020B0603020202020204" pitchFamily="34" charset="0"/>
              </a:rPr>
              <a:t>of the Commutation ability of the Lync server: GSX tests if a user can use Lync in order to call an external number through the </a:t>
            </a:r>
            <a:r>
              <a:rPr lang="en-US" sz="1600" dirty="0" smtClean="0">
                <a:latin typeface="Trebuchet MS" panose="020B0603020202020204" pitchFamily="34" charset="0"/>
              </a:rPr>
              <a:t>PSTN</a:t>
            </a:r>
            <a:endParaRPr lang="fr-FR" sz="1600" dirty="0" smtClean="0">
              <a:latin typeface="Trebuchet MS" panose="020B0603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649476" y="2057436"/>
            <a:ext cx="31483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05287" y="4312663"/>
            <a:ext cx="2592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rebuchet MS" panose="020B0603020202020204" pitchFamily="34" charset="0"/>
              </a:rPr>
              <a:t>GSX tests if 2 users are able to make a call with Lync through the PSTN</a:t>
            </a:r>
            <a:r>
              <a:rPr lang="en-US" sz="16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600" dirty="0">
              <a:latin typeface="Trebuchet MS" panose="020B06030202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3535176" y="4333934"/>
            <a:ext cx="31483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795011" y="5714791"/>
            <a:ext cx="34627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rebuchet MS" panose="020B0603020202020204" pitchFamily="34" charset="0"/>
              </a:rPr>
              <a:t>Test if two people can use Lync network to make a call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4918632" y="5686484"/>
            <a:ext cx="329119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06BC-8AB3-4269-911F-2A8DC2C051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7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SX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7030A0"/>
      </a:accent1>
      <a:accent2>
        <a:srgbClr val="C058C2"/>
      </a:accent2>
      <a:accent3>
        <a:srgbClr val="6E6E6E"/>
      </a:accent3>
      <a:accent4>
        <a:srgbClr val="512373"/>
      </a:accent4>
      <a:accent5>
        <a:srgbClr val="373737"/>
      </a:accent5>
      <a:accent6>
        <a:srgbClr val="2B133D"/>
      </a:accent6>
      <a:hlink>
        <a:srgbClr val="7030A0"/>
      </a:hlink>
      <a:folHlink>
        <a:srgbClr val="B2B2B2"/>
      </a:folHlink>
    </a:clrScheme>
    <a:fontScheme name="GSX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f736624-e965-49ef-b970-59676f9807d8">6ZSDU2J6UU4Z-26-7400</_dlc_DocId>
    <_dlc_DocIdUrl xmlns="5f736624-e965-49ef-b970-59676f9807d8">
      <Url>http://sharepoint/sales/_layouts/15/DocIdRedir.aspx?ID=6ZSDU2J6UU4Z-26-7400</Url>
      <Description>6ZSDU2J6UU4Z-26-7400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71802D3609B84B96012B92BD0D3205" ma:contentTypeVersion="1" ma:contentTypeDescription="Create a new document." ma:contentTypeScope="" ma:versionID="6794aa5a380ab845e7fc3ae39beec51f">
  <xsd:schema xmlns:xsd="http://www.w3.org/2001/XMLSchema" xmlns:xs="http://www.w3.org/2001/XMLSchema" xmlns:p="http://schemas.microsoft.com/office/2006/metadata/properties" xmlns:ns2="5f736624-e965-49ef-b970-59676f9807d8" targetNamespace="http://schemas.microsoft.com/office/2006/metadata/properties" ma:root="true" ma:fieldsID="fc115130759d69d7def0c9b65524ae06" ns2:_="">
    <xsd:import namespace="5f736624-e965-49ef-b970-59676f9807d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736624-e965-49ef-b970-59676f9807d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F408BE-2548-473F-A788-CAA25483FDFC}"/>
</file>

<file path=customXml/itemProps2.xml><?xml version="1.0" encoding="utf-8"?>
<ds:datastoreItem xmlns:ds="http://schemas.openxmlformats.org/officeDocument/2006/customXml" ds:itemID="{8D70979A-DAB5-487D-BF0A-39F11DFE200C}"/>
</file>

<file path=customXml/itemProps3.xml><?xml version="1.0" encoding="utf-8"?>
<ds:datastoreItem xmlns:ds="http://schemas.openxmlformats.org/officeDocument/2006/customXml" ds:itemID="{E35DEA47-0375-491E-B2B1-1B9691FBA213}"/>
</file>

<file path=customXml/itemProps4.xml><?xml version="1.0" encoding="utf-8"?>
<ds:datastoreItem xmlns:ds="http://schemas.openxmlformats.org/officeDocument/2006/customXml" ds:itemID="{DC79F841-F9A2-44F2-AE0F-C14DD90E813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11729</TotalTime>
  <Words>1368</Words>
  <Application>Microsoft Office PowerPoint</Application>
  <PresentationFormat>Personnalisé</PresentationFormat>
  <Paragraphs>223</Paragraphs>
  <Slides>15</Slides>
  <Notes>12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Office Theme</vt:lpstr>
      <vt:lpstr>GSX Monitor &amp; Analyzer for Microsoft Lync 2013</vt:lpstr>
      <vt:lpstr>About GSX Solutions</vt:lpstr>
      <vt:lpstr>Customers References </vt:lpstr>
      <vt:lpstr>Unified Support for Collaboration Platforms</vt:lpstr>
      <vt:lpstr>Monitoring Microsoft Lync 2013</vt:lpstr>
      <vt:lpstr>GSX Ensures End-User Satisfaction!</vt:lpstr>
      <vt:lpstr>Ensuring Lync Web Conference</vt:lpstr>
      <vt:lpstr>Monitor the Instant Messaging by using it for real!</vt:lpstr>
      <vt:lpstr>Test your VOIP!</vt:lpstr>
      <vt:lpstr>Ensure availability of your Lync 2013 Front End Servers</vt:lpstr>
      <vt:lpstr>Troubleshoot quality of service issue</vt:lpstr>
      <vt:lpstr>One Reporting tool for all your Lync end user tests &amp; performance statistics</vt:lpstr>
      <vt:lpstr>GSX For Microsoft Lync 2013 Benefits!</vt:lpstr>
      <vt:lpstr>GSX Monitor Integration with SCOM</vt:lpstr>
      <vt:lpstr>GSX Monitor &amp; Analyzer–Trial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Anne-Sophie Eliet</cp:lastModifiedBy>
  <cp:revision>431</cp:revision>
  <cp:lastPrinted>2014-04-29T00:05:07Z</cp:lastPrinted>
  <dcterms:created xsi:type="dcterms:W3CDTF">2013-10-01T18:56:24Z</dcterms:created>
  <dcterms:modified xsi:type="dcterms:W3CDTF">2014-09-15T08:31:13Z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0x0101007671802D3609B84B96012B92BD0D3205</vt:lpwstr>
  </property>
  <property fmtid="{D5CDD505-2E9C-101B-9397-08002B2CF9AE}" pid="3" name="_dlc_DocIdItemGuid">
    <vt:lpwstr>3a9d9e38-2a90-4870-b82b-664b6cef657f</vt:lpwstr>
  </property>
</Properties>
</file>