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445" r:id="rId2"/>
    <p:sldId id="449" r:id="rId3"/>
    <p:sldId id="466" r:id="rId4"/>
    <p:sldId id="459" r:id="rId5"/>
    <p:sldId id="460" r:id="rId6"/>
    <p:sldId id="454" r:id="rId7"/>
    <p:sldId id="461" r:id="rId8"/>
    <p:sldId id="456" r:id="rId9"/>
    <p:sldId id="463" r:id="rId10"/>
    <p:sldId id="462" r:id="rId11"/>
    <p:sldId id="4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4">
          <p15:clr>
            <a:srgbClr val="A4A3A4"/>
          </p15:clr>
        </p15:guide>
        <p15:guide id="2" orient="horz" pos="2370">
          <p15:clr>
            <a:srgbClr val="A4A3A4"/>
          </p15:clr>
        </p15:guide>
        <p15:guide id="3" orient="horz" pos="482">
          <p15:clr>
            <a:srgbClr val="A4A3A4"/>
          </p15:clr>
        </p15:guide>
        <p15:guide id="4" pos="1852">
          <p15:clr>
            <a:srgbClr val="A4A3A4"/>
          </p15:clr>
        </p15:guide>
        <p15:guide id="5" pos="5485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589CEB"/>
    <a:srgbClr val="F7761F"/>
    <a:srgbClr val="414141"/>
    <a:srgbClr val="AE4F86"/>
    <a:srgbClr val="5CAA50"/>
    <a:srgbClr val="E67F4C"/>
    <a:srgbClr val="316B95"/>
    <a:srgbClr val="2F6A97"/>
    <a:srgbClr val="E78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6" autoAdjust="0"/>
    <p:restoredTop sz="84256" autoAdjust="0"/>
  </p:normalViewPr>
  <p:slideViewPr>
    <p:cSldViewPr snapToGrid="0" showGuides="1">
      <p:cViewPr varScale="1">
        <p:scale>
          <a:sx n="83" d="100"/>
          <a:sy n="83" d="100"/>
        </p:scale>
        <p:origin x="-1568" y="-96"/>
      </p:cViewPr>
      <p:guideLst>
        <p:guide orient="horz" pos="4034"/>
        <p:guide orient="horz" pos="2370"/>
        <p:guide orient="horz" pos="482"/>
        <p:guide pos="1852"/>
        <p:guide pos="548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87051-C2FA-694B-8817-08E3CE5FEDD7}" type="datetimeFigureOut">
              <a:rPr lang="en-US" smtClean="0"/>
              <a:t>8/7/14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12B0C-0C07-E641-8F34-10A0521EE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22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Relationship Id="rId3" Type="http://schemas.openxmlformats.org/officeDocument/2006/relationships/hyperlink" Target="http://cdn2.hubspot.net/hub/53/file-934781289-pdf/Offer-_Creating_Case_Studies_for_Your_Agency/the-guide-to-creating-case-studies-for-your-agency-hubspot.pdf" TargetMode="Externa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SOURCES: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 smtClean="0">
                <a:solidFill>
                  <a:schemeClr val="bg1"/>
                </a:solidFill>
              </a:rPr>
              <a:t>The Guide to Creating Case Studies for your Agency</a:t>
            </a:r>
            <a:r>
              <a:rPr lang="en-US" sz="1200" i="1" baseline="0" dirty="0" smtClean="0">
                <a:solidFill>
                  <a:schemeClr val="bg1"/>
                </a:solidFill>
              </a:rPr>
              <a:t> </a:t>
            </a:r>
            <a:r>
              <a:rPr lang="en-US" sz="1200" baseline="0" dirty="0" smtClean="0">
                <a:solidFill>
                  <a:schemeClr val="bg1"/>
                </a:solidFill>
              </a:rPr>
              <a:t>(</a:t>
            </a:r>
            <a:r>
              <a:rPr lang="en-US" sz="1200" dirty="0" smtClean="0">
                <a:solidFill>
                  <a:schemeClr val="bg1"/>
                </a:solidFill>
                <a:hlinkClick r:id="rId3"/>
              </a:rPr>
              <a:t>http://cdn2.hubspot.net/hub/53/file-934781289-pdf/Offer-_Creating_Case_Studies_for_Your_Agency/the-guide-to-creating-case-studies-for-your-agency-hubspot.pdf</a:t>
            </a:r>
            <a:r>
              <a:rPr lang="en-US" sz="1200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 smtClean="0">
                <a:solidFill>
                  <a:schemeClr val="bg1"/>
                </a:solidFill>
              </a:rPr>
              <a:t>Case Study Written Format</a:t>
            </a:r>
            <a:r>
              <a:rPr lang="en-US" sz="1200" dirty="0" smtClean="0">
                <a:solidFill>
                  <a:schemeClr val="bg1"/>
                </a:solidFill>
              </a:rPr>
              <a:t>, Victoria Aviles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000" dirty="0" err="1" smtClean="0">
                <a:solidFill>
                  <a:schemeClr val="bg1"/>
                </a:solidFill>
              </a:rPr>
              <a:t>HubSpot</a:t>
            </a:r>
            <a:r>
              <a:rPr lang="en-US" sz="1000" baseline="0" dirty="0" err="1" smtClean="0">
                <a:solidFill>
                  <a:schemeClr val="bg1"/>
                </a:solidFill>
              </a:rPr>
              <a:t>’s</a:t>
            </a:r>
            <a:r>
              <a:rPr lang="en-US" sz="1000" baseline="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WeDo</a:t>
            </a:r>
            <a:r>
              <a:rPr lang="en-US" sz="1000" dirty="0" smtClean="0">
                <a:solidFill>
                  <a:schemeClr val="bg1"/>
                </a:solidFill>
              </a:rPr>
              <a:t> Technologies Case Study</a:t>
            </a:r>
            <a:r>
              <a:rPr lang="en-US" sz="1000" baseline="0" dirty="0" smtClean="0">
                <a:solidFill>
                  <a:schemeClr val="bg1"/>
                </a:solidFill>
              </a:rPr>
              <a:t> (</a:t>
            </a:r>
            <a:r>
              <a:rPr lang="en-US" sz="1000" dirty="0" smtClean="0">
                <a:solidFill>
                  <a:schemeClr val="bg1"/>
                </a:solidFill>
              </a:rPr>
              <a:t>http://www.hubspot.com/customers/wedo-technologies</a:t>
            </a:r>
            <a:r>
              <a:rPr lang="en-US" sz="1000" baseline="0" dirty="0" smtClean="0">
                <a:solidFill>
                  <a:schemeClr val="bg1"/>
                </a:solidFill>
              </a:rPr>
              <a:t>)</a:t>
            </a:r>
            <a:endParaRPr lang="en-US" sz="10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41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09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68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74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08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28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77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7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83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2B0C-0C07-E641-8F34-10A0521EE1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76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ubSp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ubSpotLogo_Light_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400" y="959453"/>
            <a:ext cx="3759200" cy="1094170"/>
          </a:xfrm>
          <a:prstGeom prst="rect">
            <a:avLst/>
          </a:prstGeom>
        </p:spPr>
      </p:pic>
      <p:sp>
        <p:nvSpPr>
          <p:cNvPr id="3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27257" y="2800683"/>
            <a:ext cx="7505023" cy="126348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4000" b="0" i="0" baseline="0">
                <a:solidFill>
                  <a:srgbClr val="FFFFFF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COMPLETE PRESENTATION TITLE</a:t>
            </a:r>
            <a:endParaRPr lang="en-US" dirty="0"/>
          </a:p>
        </p:txBody>
      </p:sp>
      <p:sp>
        <p:nvSpPr>
          <p:cNvPr id="4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827257" y="4064166"/>
            <a:ext cx="7505023" cy="486026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2400" b="0" i="0" baseline="0">
                <a:solidFill>
                  <a:srgbClr val="FFFFFF"/>
                </a:solidFill>
                <a:latin typeface="+mn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Presentation Subtitle</a:t>
            </a:r>
            <a:endParaRPr lang="en-US" dirty="0"/>
          </a:p>
        </p:txBody>
      </p:sp>
      <p:sp>
        <p:nvSpPr>
          <p:cNvPr id="5" name="Text Placeholder 20"/>
          <p:cNvSpPr>
            <a:spLocks noGrp="1"/>
          </p:cNvSpPr>
          <p:nvPr>
            <p:ph type="body" sz="quarter" idx="15" hasCustomPrompt="1"/>
          </p:nvPr>
        </p:nvSpPr>
        <p:spPr>
          <a:xfrm>
            <a:off x="455613" y="5917949"/>
            <a:ext cx="4116387" cy="486026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buNone/>
              <a:defRPr sz="2400" b="0" i="0" baseline="0">
                <a:solidFill>
                  <a:srgbClr val="FFFFFF"/>
                </a:solidFill>
                <a:latin typeface="+mn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365999" y="6038850"/>
            <a:ext cx="1323975" cy="365125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chemeClr val="bg1"/>
                </a:solidFill>
                <a:latin typeface="+mn-lt"/>
                <a:cs typeface="Verdana"/>
              </a:defRPr>
            </a:lvl1pPr>
          </a:lstStyle>
          <a:p>
            <a:pPr defTabSz="914400"/>
            <a:fld id="{1F6F36BF-3E9A-9049-94E6-100EB73FDECF}" type="datetimeFigureOut">
              <a:rPr lang="en-US" kern="0" smtClean="0"/>
              <a:pPr defTabSz="914400"/>
              <a:t>8/7/14</a:t>
            </a:fld>
            <a:endParaRPr lang="en-US" kern="0" smtClean="0"/>
          </a:p>
        </p:txBody>
      </p:sp>
    </p:spTree>
    <p:extLst>
      <p:ext uri="{BB962C8B-B14F-4D97-AF65-F5344CB8AC3E}">
        <p14:creationId xmlns:p14="http://schemas.microsoft.com/office/powerpoint/2010/main" val="162388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Body Paragraph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6537"/>
            <a:ext cx="8229600" cy="4897437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Clr>
                <a:srgbClr val="F7761F"/>
              </a:buClr>
              <a:buSzPct val="100000"/>
              <a:buFont typeface="Arial"/>
              <a:buNone/>
              <a:defRPr sz="20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  <a:r>
              <a:rPr lang="en-US" dirty="0" err="1" smtClean="0"/>
              <a:t>Excepteur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</a:t>
            </a:r>
            <a:r>
              <a:rPr lang="en-US" dirty="0" smtClean="0"/>
              <a:t> </a:t>
            </a:r>
            <a:r>
              <a:rPr lang="en-US" dirty="0" err="1" smtClean="0"/>
              <a:t>cupidatat</a:t>
            </a:r>
            <a:r>
              <a:rPr lang="en-US" dirty="0" smtClean="0"/>
              <a:t> non </a:t>
            </a:r>
            <a:r>
              <a:rPr lang="en-US" dirty="0" err="1" smtClean="0"/>
              <a:t>proident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2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Paragraph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Body Paragraph Split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06539"/>
            <a:ext cx="4038600" cy="4897436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06539"/>
            <a:ext cx="4038600" cy="4897436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 typeface="Arial"/>
              <a:buNone/>
              <a:defRPr sz="20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9370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Items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List Items Split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57200" y="1506537"/>
            <a:ext cx="4038600" cy="4897437"/>
          </a:xfrm>
        </p:spPr>
        <p:txBody>
          <a:bodyPr>
            <a:noAutofit/>
          </a:bodyPr>
          <a:lstStyle>
            <a:lvl1pPr marL="457200" indent="-457200">
              <a:lnSpc>
                <a:spcPct val="150000"/>
              </a:lnSpc>
              <a:buClr>
                <a:srgbClr val="F7761F"/>
              </a:buClr>
              <a:buSzPct val="100000"/>
              <a:buFont typeface="Arial"/>
              <a:buChar char="•"/>
              <a:defRPr sz="24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The first list item.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655127" y="1506539"/>
            <a:ext cx="4038600" cy="4897437"/>
          </a:xfrm>
        </p:spPr>
        <p:txBody>
          <a:bodyPr>
            <a:noAutofit/>
          </a:bodyPr>
          <a:lstStyle>
            <a:lvl1pPr marL="457200" indent="-457200">
              <a:lnSpc>
                <a:spcPct val="150000"/>
              </a:lnSpc>
              <a:buClr>
                <a:srgbClr val="F7761F"/>
              </a:buClr>
              <a:buSzPct val="100000"/>
              <a:buFont typeface="Arial"/>
              <a:buChar char="•"/>
              <a:defRPr sz="24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The first list item.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944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Mixed Split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655127" y="1506539"/>
            <a:ext cx="4038600" cy="4897437"/>
          </a:xfrm>
        </p:spPr>
        <p:txBody>
          <a:bodyPr>
            <a:noAutofit/>
          </a:bodyPr>
          <a:lstStyle>
            <a:lvl1pPr marL="457200" indent="-457200">
              <a:lnSpc>
                <a:spcPct val="150000"/>
              </a:lnSpc>
              <a:buClr>
                <a:srgbClr val="F7761F"/>
              </a:buClr>
              <a:buSzPct val="100000"/>
              <a:buFont typeface="Arial"/>
              <a:buChar char="•"/>
              <a:defRPr sz="24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The first list item.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06539"/>
            <a:ext cx="4038600" cy="4897436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60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Split 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Mixed Split Reverse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55613" y="1506539"/>
            <a:ext cx="4038600" cy="4897437"/>
          </a:xfrm>
        </p:spPr>
        <p:txBody>
          <a:bodyPr>
            <a:noAutofit/>
          </a:bodyPr>
          <a:lstStyle>
            <a:lvl1pPr marL="457200" indent="-457200">
              <a:lnSpc>
                <a:spcPct val="150000"/>
              </a:lnSpc>
              <a:buClr>
                <a:srgbClr val="F7761F"/>
              </a:buClr>
              <a:buSzPct val="100000"/>
              <a:buFont typeface="Arial"/>
              <a:buChar char="•"/>
              <a:defRPr sz="24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The first list item.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51374" y="1506540"/>
            <a:ext cx="4038600" cy="4897436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05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Bar Graph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455613" y="1506538"/>
            <a:ext cx="8234362" cy="48974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28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Pie Graph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455613" y="1506538"/>
            <a:ext cx="8234362" cy="48974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90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Line Graph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455613" y="1506538"/>
            <a:ext cx="8234362" cy="48974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57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27790" y="1506538"/>
            <a:ext cx="5245514" cy="2363304"/>
          </a:xfrm>
        </p:spPr>
        <p:txBody>
          <a:bodyPr>
            <a:noAutofit/>
          </a:bodyPr>
          <a:lstStyle>
            <a:lvl1pPr marL="0" indent="0">
              <a:buNone/>
              <a:defRPr sz="5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HIGH LEVEL IMPACT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58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89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27257" y="2546683"/>
            <a:ext cx="7505023" cy="126348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4800" b="0" i="0" baseline="0">
                <a:solidFill>
                  <a:srgbClr val="FFFFFF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COMPLETE PRESENTATION TITLE</a:t>
            </a:r>
            <a:endParaRPr lang="en-US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827257" y="3810166"/>
            <a:ext cx="7505023" cy="486026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2800" b="0" i="0" baseline="0">
                <a:solidFill>
                  <a:srgbClr val="FFFFFF"/>
                </a:solidFill>
                <a:latin typeface="+mn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Presentation Subtitle</a:t>
            </a:r>
            <a:endParaRPr lang="en-US" dirty="0"/>
          </a:p>
        </p:txBody>
      </p:sp>
      <p:sp>
        <p:nvSpPr>
          <p:cNvPr id="4" name="Text Placeholder 20"/>
          <p:cNvSpPr>
            <a:spLocks noGrp="1"/>
          </p:cNvSpPr>
          <p:nvPr>
            <p:ph type="body" sz="quarter" idx="15" hasCustomPrompt="1"/>
          </p:nvPr>
        </p:nvSpPr>
        <p:spPr>
          <a:xfrm>
            <a:off x="455613" y="5917949"/>
            <a:ext cx="4116387" cy="486026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buNone/>
              <a:defRPr sz="2400" b="0" i="0" baseline="0">
                <a:solidFill>
                  <a:srgbClr val="FFFFFF"/>
                </a:solidFill>
                <a:latin typeface="+mn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65999" y="6038850"/>
            <a:ext cx="1323975" cy="365125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chemeClr val="bg1"/>
                </a:solidFill>
                <a:latin typeface="+mn-lt"/>
                <a:cs typeface="Verdana"/>
              </a:defRPr>
            </a:lvl1pPr>
          </a:lstStyle>
          <a:p>
            <a:pPr defTabSz="914400"/>
            <a:fld id="{1F6F36BF-3E9A-9049-94E6-100EB73FDECF}" type="datetimeFigureOut">
              <a:rPr lang="en-US" kern="0" smtClean="0"/>
              <a:pPr defTabSz="914400"/>
              <a:t>8/7/14</a:t>
            </a:fld>
            <a:endParaRPr lang="en-US" kern="0" smtClean="0"/>
          </a:p>
        </p:txBody>
      </p:sp>
    </p:spTree>
    <p:extLst>
      <p:ext uri="{BB962C8B-B14F-4D97-AF65-F5344CB8AC3E}">
        <p14:creationId xmlns:p14="http://schemas.microsoft.com/office/powerpoint/2010/main" val="3747742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490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bSp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ubSpotLogo_Light_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084" y="2495835"/>
            <a:ext cx="5311832" cy="154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59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Light Sprock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eith\Desktop\Sprocket low-res for light background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723" y="6039985"/>
            <a:ext cx="491707" cy="72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7" y="456620"/>
            <a:ext cx="8234361" cy="685925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799894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Dark Sprock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eith\Desktop\Sprocket low-res for light background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723" y="6039985"/>
            <a:ext cx="491707" cy="72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7" y="456620"/>
            <a:ext cx="8234361" cy="685925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 b="0" i="0" baseline="0">
                <a:solidFill>
                  <a:schemeClr val="bg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93155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94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4" y="456619"/>
            <a:ext cx="2545598" cy="597984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4000" b="0" i="0" baseline="0">
                <a:solidFill>
                  <a:srgbClr val="FFFFFF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55614" y="1506537"/>
            <a:ext cx="8231186" cy="4897438"/>
          </a:xfrm>
        </p:spPr>
        <p:txBody>
          <a:bodyPr>
            <a:normAutofit/>
          </a:bodyPr>
          <a:lstStyle>
            <a:lvl1pPr marL="514350" indent="-514350">
              <a:lnSpc>
                <a:spcPct val="150000"/>
              </a:lnSpc>
              <a:buClr>
                <a:srgbClr val="F7761F"/>
              </a:buClr>
              <a:buSzPct val="150000"/>
              <a:buFont typeface="Wingdings" charset="2"/>
              <a:buAutoNum type="arabicPlain"/>
              <a:defRPr sz="2800" b="0" i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Section One</a:t>
            </a:r>
          </a:p>
          <a:p>
            <a:pPr lvl="0"/>
            <a:r>
              <a:rPr lang="en-US" dirty="0" smtClean="0"/>
              <a:t>Section Two</a:t>
            </a:r>
          </a:p>
          <a:p>
            <a:pPr lvl="0"/>
            <a:r>
              <a:rPr lang="en-US" dirty="0" smtClean="0"/>
              <a:t>Section Three</a:t>
            </a:r>
          </a:p>
          <a:p>
            <a:pPr lvl="0"/>
            <a:r>
              <a:rPr lang="en-US" dirty="0" smtClean="0"/>
              <a:t>Section Four</a:t>
            </a:r>
          </a:p>
          <a:p>
            <a:pPr lvl="0"/>
            <a:r>
              <a:rPr lang="en-US" dirty="0" smtClean="0"/>
              <a:t>Section Five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130300" y="2774071"/>
            <a:ext cx="1035050" cy="1163638"/>
          </a:xfrm>
        </p:spPr>
        <p:txBody>
          <a:bodyPr anchor="ctr">
            <a:noAutofit/>
          </a:bodyPr>
          <a:lstStyle>
            <a:lvl1pPr marL="0" indent="0">
              <a:buNone/>
              <a:defRPr sz="9800" b="0" i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165350" y="2774071"/>
            <a:ext cx="6524625" cy="1163638"/>
          </a:xfrm>
        </p:spPr>
        <p:txBody>
          <a:bodyPr anchor="ctr">
            <a:noAutofit/>
          </a:bodyPr>
          <a:lstStyle>
            <a:lvl1pPr marL="0" indent="0">
              <a:buNone/>
              <a:defRPr sz="4000" b="0" i="0">
                <a:solidFill>
                  <a:srgbClr val="FFFFF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SECTION ONE EXTENDED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7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9"/>
            <a:ext cx="8234361" cy="597984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4000" b="0" i="0" baseline="0">
                <a:solidFill>
                  <a:srgbClr val="414141"/>
                </a:solidFill>
                <a:latin typeface="Verdana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Subsection Agenda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55614" y="1506537"/>
            <a:ext cx="8231186" cy="4897438"/>
          </a:xfrm>
        </p:spPr>
        <p:txBody>
          <a:bodyPr>
            <a:normAutofit/>
          </a:bodyPr>
          <a:lstStyle>
            <a:lvl1pPr marL="514350" indent="-514350">
              <a:lnSpc>
                <a:spcPct val="150000"/>
              </a:lnSpc>
              <a:buClr>
                <a:srgbClr val="F7761F"/>
              </a:buClr>
              <a:buSzPct val="150000"/>
              <a:buFont typeface="Wingdings" charset="2"/>
              <a:buAutoNum type="arabicPlain"/>
              <a:defRPr sz="2800">
                <a:solidFill>
                  <a:srgbClr val="414141"/>
                </a:solidFill>
              </a:defRPr>
            </a:lvl1pPr>
          </a:lstStyle>
          <a:p>
            <a:pPr lvl="0"/>
            <a:r>
              <a:rPr lang="en-US" dirty="0" smtClean="0"/>
              <a:t>Subsection One</a:t>
            </a:r>
          </a:p>
          <a:p>
            <a:pPr lvl="0"/>
            <a:r>
              <a:rPr lang="en-US" dirty="0" smtClean="0"/>
              <a:t>Subsection Two</a:t>
            </a:r>
          </a:p>
          <a:p>
            <a:pPr lvl="0"/>
            <a:r>
              <a:rPr lang="en-US" dirty="0" smtClean="0"/>
              <a:t>Subsection Three</a:t>
            </a:r>
          </a:p>
          <a:p>
            <a:pPr lvl="0"/>
            <a:r>
              <a:rPr lang="en-US" dirty="0" smtClean="0"/>
              <a:t>Subsection Four</a:t>
            </a:r>
          </a:p>
          <a:p>
            <a:pPr lvl="0"/>
            <a:r>
              <a:rPr lang="en-US" dirty="0" smtClean="0"/>
              <a:t>Subsection Five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1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130300" y="2653632"/>
            <a:ext cx="1035050" cy="1163638"/>
          </a:xfrm>
        </p:spPr>
        <p:txBody>
          <a:bodyPr anchor="ctr">
            <a:noAutofit/>
          </a:bodyPr>
          <a:lstStyle>
            <a:lvl1pPr marL="0" indent="0">
              <a:buNone/>
              <a:defRPr sz="9800" b="0" i="0">
                <a:solidFill>
                  <a:srgbClr val="F7761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165350" y="2653632"/>
            <a:ext cx="6524625" cy="1163638"/>
          </a:xfrm>
        </p:spPr>
        <p:txBody>
          <a:bodyPr anchor="ctr">
            <a:noAutofit/>
          </a:bodyPr>
          <a:lstStyle>
            <a:lvl1pPr marL="0" indent="0">
              <a:buNone/>
              <a:defRPr sz="4000" b="0" i="0">
                <a:solidFill>
                  <a:srgbClr val="41414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SUBSECTION ONE EXTENDED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4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Ordered Lists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6537"/>
            <a:ext cx="8229600" cy="4897437"/>
          </a:xfrm>
        </p:spPr>
        <p:txBody>
          <a:bodyPr>
            <a:noAutofit/>
          </a:bodyPr>
          <a:lstStyle>
            <a:lvl1pPr marL="457200" indent="-457200">
              <a:lnSpc>
                <a:spcPct val="150000"/>
              </a:lnSpc>
              <a:buClr>
                <a:srgbClr val="F7761F"/>
              </a:buClr>
              <a:buSzPct val="100000"/>
              <a:buFont typeface="Wingdings" charset="2"/>
              <a:buAutoNum type="arabicPlain"/>
              <a:defRPr sz="24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List item number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5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ordered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Unordered Lists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6537"/>
            <a:ext cx="8229600" cy="4897437"/>
          </a:xfrm>
        </p:spPr>
        <p:txBody>
          <a:bodyPr>
            <a:noAutofit/>
          </a:bodyPr>
          <a:lstStyle>
            <a:lvl1pPr marL="457200" indent="-457200">
              <a:lnSpc>
                <a:spcPct val="150000"/>
              </a:lnSpc>
              <a:buClr>
                <a:srgbClr val="F7761F"/>
              </a:buClr>
              <a:buSzPct val="100000"/>
              <a:buFont typeface="Arial"/>
              <a:buChar char="•"/>
              <a:defRPr sz="24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The first list item.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ck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456618"/>
            <a:ext cx="8234361" cy="84680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 baseline="0">
                <a:solidFill>
                  <a:srgbClr val="414141"/>
                </a:solidFill>
                <a:latin typeface="+mj-lt"/>
                <a:cs typeface="Verdana"/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Checklist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6537"/>
            <a:ext cx="8229600" cy="4897437"/>
          </a:xfrm>
        </p:spPr>
        <p:txBody>
          <a:bodyPr>
            <a:noAutofit/>
          </a:bodyPr>
          <a:lstStyle>
            <a:lvl1pPr marL="457200" indent="-457200">
              <a:lnSpc>
                <a:spcPct val="150000"/>
              </a:lnSpc>
              <a:buClr>
                <a:srgbClr val="F7761F"/>
              </a:buClr>
              <a:buSzPct val="150000"/>
              <a:buFontTx/>
              <a:buBlip>
                <a:blip r:embed="rId2"/>
              </a:buBlip>
              <a:defRPr sz="2400" baseline="0">
                <a:solidFill>
                  <a:srgbClr val="41414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The first checklist item.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8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12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49" r:id="rId2"/>
    <p:sldLayoutId id="2147483660" r:id="rId3"/>
    <p:sldLayoutId id="2147483661" r:id="rId4"/>
    <p:sldLayoutId id="2147483650" r:id="rId5"/>
    <p:sldLayoutId id="2147483663" r:id="rId6"/>
    <p:sldLayoutId id="2147483665" r:id="rId7"/>
    <p:sldLayoutId id="2147483667" r:id="rId8"/>
    <p:sldLayoutId id="2147483669" r:id="rId9"/>
    <p:sldLayoutId id="2147483666" r:id="rId10"/>
    <p:sldLayoutId id="2147483668" r:id="rId11"/>
    <p:sldLayoutId id="2147483681" r:id="rId12"/>
    <p:sldLayoutId id="2147483682" r:id="rId13"/>
    <p:sldLayoutId id="2147483683" r:id="rId14"/>
    <p:sldLayoutId id="2147483679" r:id="rId15"/>
    <p:sldLayoutId id="2147483680" r:id="rId16"/>
    <p:sldLayoutId id="2147483684" r:id="rId17"/>
    <p:sldLayoutId id="2147483677" r:id="rId18"/>
    <p:sldLayoutId id="2147483675" r:id="rId19"/>
    <p:sldLayoutId id="2147483676" r:id="rId20"/>
    <p:sldLayoutId id="2147483678" r:id="rId21"/>
    <p:sldLayoutId id="2147483689" r:id="rId22"/>
    <p:sldLayoutId id="2147483690" r:id="rId23"/>
    <p:sldLayoutId id="2147483691" r:id="rId2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414141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414141"/>
          </a:solidFill>
          <a:latin typeface="+mn-lt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414141"/>
          </a:solidFill>
          <a:latin typeface="+mn-lt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414141"/>
          </a:solidFill>
          <a:latin typeface="+mn-lt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414141"/>
          </a:solidFill>
          <a:latin typeface="+mn-lt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414141"/>
          </a:solidFill>
          <a:latin typeface="+mn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234017" y="2707639"/>
            <a:ext cx="6823427" cy="903112"/>
          </a:xfrm>
        </p:spPr>
        <p:txBody>
          <a:bodyPr/>
          <a:lstStyle/>
          <a:p>
            <a:r>
              <a:rPr lang="en-US" sz="5400" b="1" dirty="0" smtClean="0">
                <a:latin typeface="Proxima Nova Light"/>
                <a:cs typeface="Proxima Nova Light"/>
              </a:rPr>
              <a:t>Case Study Template</a:t>
            </a:r>
            <a:endParaRPr lang="en-US" sz="5400" b="1" dirty="0">
              <a:latin typeface="Proxima Nova Light"/>
              <a:cs typeface="Proxima Nova Light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149351" y="3759198"/>
            <a:ext cx="6812138" cy="609601"/>
          </a:xfrm>
        </p:spPr>
        <p:txBody>
          <a:bodyPr/>
          <a:lstStyle/>
          <a:p>
            <a:r>
              <a:rPr lang="en-US" sz="3600" dirty="0" smtClean="0">
                <a:latin typeface="Proxima Nova Light"/>
                <a:cs typeface="Proxima Nova Light"/>
              </a:rPr>
              <a:t>Template Resources for Partners</a:t>
            </a:r>
            <a:endParaRPr lang="en-US" sz="3600" dirty="0">
              <a:latin typeface="Proxima Nova Light"/>
              <a:cs typeface="Proxima Nov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23326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Results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2" y="1210735"/>
            <a:ext cx="82412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Write a 2-3 </a:t>
            </a:r>
            <a:r>
              <a:rPr lang="en-US" sz="1600" dirty="0">
                <a:solidFill>
                  <a:schemeClr val="bg1"/>
                </a:solidFill>
              </a:rPr>
              <a:t>paragraph conclusion to prove that </a:t>
            </a:r>
            <a:r>
              <a:rPr lang="en-US" sz="1600" dirty="0" smtClean="0">
                <a:solidFill>
                  <a:schemeClr val="bg1"/>
                </a:solidFill>
              </a:rPr>
              <a:t>your agency impacted the client’s business and helped them to achieve </a:t>
            </a:r>
            <a:r>
              <a:rPr lang="en-US" sz="1600" dirty="0">
                <a:solidFill>
                  <a:schemeClr val="bg1"/>
                </a:solidFill>
              </a:rPr>
              <a:t>their </a:t>
            </a:r>
            <a:r>
              <a:rPr lang="en-US" sz="1600" dirty="0" smtClean="0">
                <a:solidFill>
                  <a:schemeClr val="bg1"/>
                </a:solidFill>
              </a:rPr>
              <a:t>goals.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Feel free to repeat the metrics </a:t>
            </a:r>
            <a:r>
              <a:rPr lang="en-US" sz="1600" dirty="0">
                <a:solidFill>
                  <a:schemeClr val="bg1"/>
                </a:solidFill>
              </a:rPr>
              <a:t>from </a:t>
            </a:r>
            <a:r>
              <a:rPr lang="en-US" sz="1600" dirty="0" smtClean="0">
                <a:solidFill>
                  <a:schemeClr val="bg1"/>
                </a:solidFill>
              </a:rPr>
              <a:t>the bullet </a:t>
            </a:r>
            <a:r>
              <a:rPr lang="en-US" sz="1600" dirty="0">
                <a:solidFill>
                  <a:schemeClr val="bg1"/>
                </a:solidFill>
              </a:rPr>
              <a:t>points in </a:t>
            </a:r>
            <a:r>
              <a:rPr lang="en-US" sz="1600" dirty="0" smtClean="0">
                <a:solidFill>
                  <a:schemeClr val="bg1"/>
                </a:solidFill>
              </a:rPr>
              <a:t>your introductory section </a:t>
            </a:r>
            <a:r>
              <a:rPr lang="en-US" sz="1600" dirty="0">
                <a:solidFill>
                  <a:schemeClr val="bg1"/>
                </a:solidFill>
              </a:rPr>
              <a:t>as part of the </a:t>
            </a:r>
            <a:r>
              <a:rPr lang="en-US" sz="1600" dirty="0" smtClean="0">
                <a:solidFill>
                  <a:schemeClr val="bg1"/>
                </a:solidFill>
              </a:rPr>
              <a:t>text, particularly if </a:t>
            </a:r>
            <a:r>
              <a:rPr lang="en-US" sz="1600" dirty="0">
                <a:solidFill>
                  <a:schemeClr val="bg1"/>
                </a:solidFill>
              </a:rPr>
              <a:t>they’ve been able to quantify or </a:t>
            </a:r>
            <a:r>
              <a:rPr lang="en-US" sz="1600" dirty="0" smtClean="0">
                <a:solidFill>
                  <a:schemeClr val="bg1"/>
                </a:solidFill>
              </a:rPr>
              <a:t>speak </a:t>
            </a:r>
            <a:r>
              <a:rPr lang="en-US" sz="1600" dirty="0">
                <a:solidFill>
                  <a:schemeClr val="bg1"/>
                </a:solidFill>
              </a:rPr>
              <a:t>to the ROI of their investment. </a:t>
            </a:r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End your story on your client’s aspirations </a:t>
            </a:r>
            <a:r>
              <a:rPr lang="en-US" sz="1600" dirty="0">
                <a:solidFill>
                  <a:schemeClr val="bg1"/>
                </a:solidFill>
              </a:rPr>
              <a:t>for future growth with </a:t>
            </a:r>
            <a:r>
              <a:rPr lang="en-US" sz="1600" dirty="0" smtClean="0">
                <a:solidFill>
                  <a:schemeClr val="bg1"/>
                </a:solidFill>
              </a:rPr>
              <a:t>your agency and HubSpot, if appropriate. Example: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32" y="3562079"/>
            <a:ext cx="8329382" cy="29491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807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Call-to-Action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2" y="1210734"/>
            <a:ext cx="8241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One of the most important parts to a case study is the call-to-action.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Now is the time to invite your reader to fill out a form and/or download an offer.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Use your CTA to lead your prospect to a landing page or a contact form.  Get more information on who is reading your case study, and who is interested in your agency.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051" y="3448302"/>
            <a:ext cx="7041490" cy="708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1426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Table of Contents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2" y="1210734"/>
            <a:ext cx="77357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Title Page</a:t>
            </a: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Executive </a:t>
            </a:r>
            <a:r>
              <a:rPr lang="en-US" sz="2000" b="1" dirty="0" smtClean="0">
                <a:solidFill>
                  <a:schemeClr val="bg1"/>
                </a:solidFill>
              </a:rPr>
              <a:t>Summary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About The Client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Marketing Challenges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How YOUR AGENCY Helped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How HubSpot Software Helped*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Supporting Quotes and Visuals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Customer </a:t>
            </a:r>
            <a:r>
              <a:rPr lang="en-US" sz="2000" b="1" dirty="0">
                <a:solidFill>
                  <a:schemeClr val="bg1"/>
                </a:solidFill>
              </a:rPr>
              <a:t>Results, Return on Investment and Future </a:t>
            </a:r>
            <a:r>
              <a:rPr lang="en-US" sz="2000" b="1" dirty="0" smtClean="0">
                <a:solidFill>
                  <a:schemeClr val="bg1"/>
                </a:solidFill>
              </a:rPr>
              <a:t>Plans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Call-to-Action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20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6058" y="6388381"/>
            <a:ext cx="135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*If applicable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4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163461" y="2116665"/>
            <a:ext cx="6823427" cy="903112"/>
          </a:xfrm>
        </p:spPr>
        <p:txBody>
          <a:bodyPr/>
          <a:lstStyle/>
          <a:p>
            <a:r>
              <a:rPr lang="en-US" sz="5400" b="1" dirty="0" smtClean="0">
                <a:latin typeface="Proxima Nova Light"/>
                <a:cs typeface="Proxima Nova Light"/>
              </a:rPr>
              <a:t>Case Study Title</a:t>
            </a:r>
            <a:endParaRPr lang="en-US" sz="5400" b="1" dirty="0">
              <a:latin typeface="Proxima Nova Light"/>
              <a:cs typeface="Proxima Nova Light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188862" y="3101621"/>
            <a:ext cx="6812138" cy="609601"/>
          </a:xfrm>
        </p:spPr>
        <p:txBody>
          <a:bodyPr/>
          <a:lstStyle/>
          <a:p>
            <a:r>
              <a:rPr lang="en-US" sz="3600" dirty="0" smtClean="0">
                <a:latin typeface="Proxima Nova Light"/>
                <a:cs typeface="Proxima Nova Light"/>
              </a:rPr>
              <a:t>Subtitle</a:t>
            </a:r>
            <a:endParaRPr lang="en-US" sz="3600" dirty="0">
              <a:latin typeface="Proxima Nova Light"/>
              <a:cs typeface="Proxima Nov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6623" y="3948289"/>
            <a:ext cx="6677377" cy="18774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Tips: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Select </a:t>
            </a:r>
            <a:r>
              <a:rPr lang="en-US" sz="1600" dirty="0">
                <a:solidFill>
                  <a:schemeClr val="bg1"/>
                </a:solidFill>
              </a:rPr>
              <a:t>the most striking accomplishment for your case study's </a:t>
            </a:r>
            <a:r>
              <a:rPr lang="en-US" sz="1600" dirty="0" smtClean="0">
                <a:solidFill>
                  <a:schemeClr val="bg1"/>
                </a:solidFill>
              </a:rPr>
              <a:t>headline.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Keep </a:t>
            </a:r>
            <a:r>
              <a:rPr lang="en-US" sz="1600" dirty="0">
                <a:solidFill>
                  <a:schemeClr val="bg1"/>
                </a:solidFill>
              </a:rPr>
              <a:t>your headline short, without any jargon or acronyms, but be sure to catch your reader’s attention by promising to solve a problem they too might have</a:t>
            </a:r>
            <a:r>
              <a:rPr lang="en-US" sz="16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Example: “YOUR CLIENT Sees a 6.3X Increase In Customer Conversion Rate From Email Marketing With an Inbound Marketing Strategy”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41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Executive Summary </a:t>
            </a:r>
            <a:r>
              <a:rPr lang="en-US" sz="2400" dirty="0" smtClean="0">
                <a:latin typeface="+mj-lt"/>
              </a:rPr>
              <a:t>(~50 words)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3" y="1210733"/>
            <a:ext cx="77846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Provide a mini headline once you have your reader’s initial </a:t>
            </a:r>
            <a:r>
              <a:rPr lang="en-US" sz="1600" dirty="0" smtClean="0">
                <a:solidFill>
                  <a:schemeClr val="bg1"/>
                </a:solidFill>
              </a:rPr>
              <a:t>attention.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Write 2-4 </a:t>
            </a:r>
            <a:r>
              <a:rPr lang="en-US" sz="1600" dirty="0">
                <a:solidFill>
                  <a:schemeClr val="bg1"/>
                </a:solidFill>
              </a:rPr>
              <a:t>sentences summarizing the whole </a:t>
            </a:r>
            <a:r>
              <a:rPr lang="en-US" sz="1600" dirty="0" smtClean="0">
                <a:solidFill>
                  <a:schemeClr val="bg1"/>
                </a:solidFill>
              </a:rPr>
              <a:t>story, making sure to include the most relevant points of the case study. Example: </a:t>
            </a:r>
          </a:p>
        </p:txBody>
      </p:sp>
      <p:pic>
        <p:nvPicPr>
          <p:cNvPr id="6" name="Picture Placeholder 4" descr="Inbound Marketing Software Success Stories | Customer Case Studi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1287" y="2703086"/>
            <a:ext cx="5753963" cy="17841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Placeholder 4" descr="WeDo Technologies Sees a 6.3X Increase in Customer Conversion Rate From Email Marketing With an Inbound Marketing Strateg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2562" y="5369540"/>
            <a:ext cx="5101908" cy="1273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52512" y="4785306"/>
            <a:ext cx="8691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Then showcase </a:t>
            </a:r>
            <a:r>
              <a:rPr lang="en-US" sz="1600" dirty="0">
                <a:solidFill>
                  <a:schemeClr val="bg1"/>
                </a:solidFill>
              </a:rPr>
              <a:t>2-3 bullet points with metrics that prove </a:t>
            </a:r>
            <a:r>
              <a:rPr lang="en-US" sz="1600" dirty="0" smtClean="0">
                <a:solidFill>
                  <a:schemeClr val="bg1"/>
                </a:solidFill>
              </a:rPr>
              <a:t>your client’s success. Examples: </a:t>
            </a:r>
          </a:p>
        </p:txBody>
      </p:sp>
    </p:spTree>
    <p:extLst>
      <p:ext uri="{BB962C8B-B14F-4D97-AF65-F5344CB8AC3E}">
        <p14:creationId xmlns:p14="http://schemas.microsoft.com/office/powerpoint/2010/main" val="342143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55613" y="456619"/>
            <a:ext cx="4116387" cy="59798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About The Client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3" y="1210734"/>
            <a:ext cx="55343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Pull a short description of your client </a:t>
            </a:r>
            <a:r>
              <a:rPr lang="en-US" sz="1600" dirty="0">
                <a:solidFill>
                  <a:schemeClr val="bg1"/>
                </a:solidFill>
              </a:rPr>
              <a:t>from LinkedIn or </a:t>
            </a:r>
            <a:r>
              <a:rPr lang="en-US" sz="1600" dirty="0" smtClean="0">
                <a:solidFill>
                  <a:schemeClr val="bg1"/>
                </a:solidFill>
              </a:rPr>
              <a:t>their company website.  Make sure to hyperlink the company </a:t>
            </a:r>
            <a:r>
              <a:rPr lang="en-US" sz="1600" dirty="0">
                <a:solidFill>
                  <a:schemeClr val="bg1"/>
                </a:solidFill>
              </a:rPr>
              <a:t>name to their website.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844" y="2233642"/>
            <a:ext cx="55274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Make sure to answer: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Who is the client?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How did this client’s problems reflect a larger industry or market issue?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Are there new competitors, or did consumer behavior change?</a:t>
            </a:r>
            <a:endParaRPr lang="en-US" sz="1100" dirty="0" smtClean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811" y="2152611"/>
            <a:ext cx="2702411" cy="3851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6189133" y="1701801"/>
            <a:ext cx="1007533" cy="344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Example: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8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Marketing Challenges </a:t>
            </a:r>
            <a:r>
              <a:rPr lang="en-US" sz="2400" dirty="0" smtClean="0">
                <a:latin typeface="+mj-lt"/>
              </a:rPr>
              <a:t>(~100 words)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8733" y="1920719"/>
            <a:ext cx="81562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Be sure to address: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pain points were present when your customer contacted you?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was the first meeting like?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negative consequences did the client want to avoid?</a:t>
            </a:r>
            <a:endParaRPr lang="en-US" sz="1100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2" y="1210734"/>
            <a:ext cx="75522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Write 2-3 </a:t>
            </a:r>
            <a:r>
              <a:rPr lang="en-US" sz="1600" dirty="0">
                <a:solidFill>
                  <a:schemeClr val="bg1"/>
                </a:solidFill>
              </a:rPr>
              <a:t>short paragraphs describing what </a:t>
            </a:r>
            <a:r>
              <a:rPr lang="en-US" sz="1600" dirty="0" smtClean="0">
                <a:solidFill>
                  <a:schemeClr val="bg1"/>
                </a:solidFill>
              </a:rPr>
              <a:t>your client was </a:t>
            </a:r>
            <a:r>
              <a:rPr lang="en-US" sz="1600" dirty="0">
                <a:solidFill>
                  <a:schemeClr val="bg1"/>
                </a:solidFill>
              </a:rPr>
              <a:t>doing before </a:t>
            </a:r>
            <a:r>
              <a:rPr lang="en-US" sz="1600" dirty="0" smtClean="0">
                <a:solidFill>
                  <a:schemeClr val="bg1"/>
                </a:solidFill>
              </a:rPr>
              <a:t>your agency </a:t>
            </a:r>
            <a:r>
              <a:rPr lang="en-US" sz="1600" dirty="0">
                <a:solidFill>
                  <a:schemeClr val="bg1"/>
                </a:solidFill>
              </a:rPr>
              <a:t>and what challenges this presented and/or what goals </a:t>
            </a:r>
            <a:r>
              <a:rPr lang="en-US" sz="1600" dirty="0" smtClean="0">
                <a:solidFill>
                  <a:schemeClr val="bg1"/>
                </a:solidFill>
              </a:rPr>
              <a:t>were </a:t>
            </a:r>
            <a:r>
              <a:rPr lang="en-US" sz="1600" dirty="0">
                <a:solidFill>
                  <a:schemeClr val="bg1"/>
                </a:solidFill>
              </a:rPr>
              <a:t>trying </a:t>
            </a:r>
            <a:r>
              <a:rPr lang="en-US" sz="1600" dirty="0" smtClean="0">
                <a:solidFill>
                  <a:schemeClr val="bg1"/>
                </a:solidFill>
              </a:rPr>
              <a:t>to be achieved.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22754"/>
          <a:stretch/>
        </p:blipFill>
        <p:spPr>
          <a:xfrm>
            <a:off x="441458" y="3885145"/>
            <a:ext cx="8283658" cy="1483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30578" y="3324579"/>
            <a:ext cx="1007533" cy="344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Example: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80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How Your Agency Helped </a:t>
            </a:r>
            <a:r>
              <a:rPr lang="en-US" sz="2400" dirty="0" smtClean="0">
                <a:latin typeface="+mj-lt"/>
              </a:rPr>
              <a:t>(~100-150 words)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2" y="1210734"/>
            <a:ext cx="81731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Write 2-3 </a:t>
            </a:r>
            <a:r>
              <a:rPr lang="en-US" sz="1600" dirty="0">
                <a:solidFill>
                  <a:schemeClr val="bg1"/>
                </a:solidFill>
              </a:rPr>
              <a:t>short paragraphs describing how </a:t>
            </a:r>
            <a:r>
              <a:rPr lang="en-US" sz="1600" dirty="0" smtClean="0">
                <a:solidFill>
                  <a:schemeClr val="bg1"/>
                </a:solidFill>
              </a:rPr>
              <a:t>your agency worked with your client to find a solution to its challenges and implement a winning strategy. 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If HubSpot was part of the solution, describe how </a:t>
            </a:r>
            <a:r>
              <a:rPr lang="en-US" sz="1600" dirty="0">
                <a:solidFill>
                  <a:schemeClr val="bg1"/>
                </a:solidFill>
              </a:rPr>
              <a:t>your customer created and implemented an inbound marketing strategy, specific tools they used and how they saw value in the integration of these tools working together</a:t>
            </a:r>
            <a:r>
              <a:rPr lang="en-US" sz="1600" dirty="0" smtClean="0">
                <a:solidFill>
                  <a:schemeClr val="bg1"/>
                </a:solidFill>
              </a:rPr>
              <a:t>.  Make sure to include any hyperlinks where tools are referenced.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613" y="3155899"/>
            <a:ext cx="82343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Be sure to answer: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insights did you uncover about the brand and its market?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How did you use this to develop a strategic plan for reaching the brand’s goals?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was the solution and how was it implemented?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How did you communicate with the client?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type of relationship did you build?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goals were achieved through this relationship?  What results did you see?</a:t>
            </a:r>
          </a:p>
        </p:txBody>
      </p:sp>
    </p:spTree>
    <p:extLst>
      <p:ext uri="{BB962C8B-B14F-4D97-AF65-F5344CB8AC3E}">
        <p14:creationId xmlns:p14="http://schemas.microsoft.com/office/powerpoint/2010/main" val="346702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Quotes</a:t>
            </a:r>
            <a:endParaRPr lang="en-US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8733" y="4975578"/>
            <a:ext cx="8156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Ask your customer these questions to get a few authenticating quotes: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was the main problem you struggled with?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was the determining factor for choosing our agency?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did you like about working with our team?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What was the main benefit you saw from working with our team?</a:t>
            </a:r>
            <a:endParaRPr lang="en-US" sz="1100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3" y="1210734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Pick one or two quotes that you would feature at the bottom </a:t>
            </a:r>
            <a:r>
              <a:rPr lang="en-US" sz="1600" dirty="0" smtClean="0">
                <a:solidFill>
                  <a:schemeClr val="bg1"/>
                </a:solidFill>
              </a:rPr>
              <a:t>of one of your case study’s sections.  Include a head shot of your customer alongside the quote.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Feel free </a:t>
            </a:r>
            <a:r>
              <a:rPr lang="en-US" sz="1600" dirty="0" smtClean="0">
                <a:solidFill>
                  <a:schemeClr val="bg1"/>
                </a:solidFill>
              </a:rPr>
              <a:t>to insert additional </a:t>
            </a:r>
            <a:r>
              <a:rPr lang="en-US" sz="1600" dirty="0">
                <a:solidFill>
                  <a:schemeClr val="bg1"/>
                </a:solidFill>
              </a:rPr>
              <a:t>quotes </a:t>
            </a:r>
            <a:r>
              <a:rPr lang="en-US" sz="1600" dirty="0" smtClean="0">
                <a:solidFill>
                  <a:schemeClr val="bg1"/>
                </a:solidFill>
              </a:rPr>
              <a:t>into </a:t>
            </a:r>
            <a:r>
              <a:rPr lang="en-US" sz="1600" dirty="0">
                <a:solidFill>
                  <a:schemeClr val="bg1"/>
                </a:solidFill>
              </a:rPr>
              <a:t>the </a:t>
            </a:r>
            <a:r>
              <a:rPr lang="en-US" sz="1600" dirty="0" smtClean="0">
                <a:solidFill>
                  <a:schemeClr val="bg1"/>
                </a:solidFill>
              </a:rPr>
              <a:t>body of your case study </a:t>
            </a:r>
            <a:r>
              <a:rPr lang="en-US" sz="1600" dirty="0">
                <a:solidFill>
                  <a:schemeClr val="bg1"/>
                </a:solidFill>
              </a:rPr>
              <a:t>if you feel you have enough and they are </a:t>
            </a:r>
            <a:r>
              <a:rPr lang="en-US" sz="1600" dirty="0" smtClean="0">
                <a:solidFill>
                  <a:schemeClr val="bg1"/>
                </a:solidFill>
              </a:rPr>
              <a:t>compelling. Example: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613" y="2904825"/>
            <a:ext cx="6423977" cy="1776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060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Visuals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2" y="1210734"/>
            <a:ext cx="8241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If you could have </a:t>
            </a:r>
            <a:r>
              <a:rPr lang="en-US" sz="1600" dirty="0" smtClean="0">
                <a:solidFill>
                  <a:schemeClr val="bg1"/>
                </a:solidFill>
              </a:rPr>
              <a:t>one </a:t>
            </a:r>
            <a:r>
              <a:rPr lang="en-US" sz="1600" dirty="0">
                <a:solidFill>
                  <a:schemeClr val="bg1"/>
                </a:solidFill>
              </a:rPr>
              <a:t>image to support the story, what would it be?  </a:t>
            </a:r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It </a:t>
            </a:r>
            <a:r>
              <a:rPr lang="en-US" sz="1600" dirty="0">
                <a:solidFill>
                  <a:schemeClr val="bg1"/>
                </a:solidFill>
              </a:rPr>
              <a:t>can be something on </a:t>
            </a:r>
            <a:r>
              <a:rPr lang="en-US" sz="1600" dirty="0" smtClean="0">
                <a:solidFill>
                  <a:schemeClr val="bg1"/>
                </a:solidFill>
              </a:rPr>
              <a:t>your client’s website</a:t>
            </a:r>
            <a:r>
              <a:rPr lang="en-US" sz="1600" dirty="0">
                <a:solidFill>
                  <a:schemeClr val="bg1"/>
                </a:solidFill>
              </a:rPr>
              <a:t>, or something you’d have to ask the </a:t>
            </a:r>
            <a:r>
              <a:rPr lang="en-US" sz="1600" dirty="0" smtClean="0">
                <a:solidFill>
                  <a:schemeClr val="bg1"/>
                </a:solidFill>
              </a:rPr>
              <a:t>client </a:t>
            </a:r>
            <a:r>
              <a:rPr lang="en-US" sz="1600" dirty="0">
                <a:solidFill>
                  <a:schemeClr val="bg1"/>
                </a:solidFill>
              </a:rPr>
              <a:t>to send. </a:t>
            </a:r>
            <a:r>
              <a:rPr lang="en-US" sz="1600" dirty="0" smtClean="0">
                <a:solidFill>
                  <a:schemeClr val="bg1"/>
                </a:solidFill>
              </a:rPr>
              <a:t>For example, it could be your client’s </a:t>
            </a:r>
            <a:r>
              <a:rPr lang="en-US" sz="1600" dirty="0" err="1" smtClean="0">
                <a:solidFill>
                  <a:schemeClr val="bg1"/>
                </a:solidFill>
              </a:rPr>
              <a:t>ebook</a:t>
            </a:r>
            <a:r>
              <a:rPr lang="en-US" sz="1600" dirty="0" smtClean="0">
                <a:solidFill>
                  <a:schemeClr val="bg1"/>
                </a:solidFill>
              </a:rPr>
              <a:t> landing page report that shows increased lead generation, or the performance of a stellar CTA.  Make sure to hyperlink the image back to </a:t>
            </a:r>
            <a:r>
              <a:rPr lang="en-US" sz="1600" dirty="0">
                <a:solidFill>
                  <a:schemeClr val="bg1"/>
                </a:solidFill>
              </a:rPr>
              <a:t>the original </a:t>
            </a:r>
            <a:r>
              <a:rPr lang="en-US" sz="1600" dirty="0" smtClean="0">
                <a:solidFill>
                  <a:schemeClr val="bg1"/>
                </a:solidFill>
              </a:rPr>
              <a:t>source. Example:</a:t>
            </a:r>
            <a:endParaRPr lang="en-US" sz="1100" dirty="0" smtClean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123" y="3090332"/>
            <a:ext cx="5775238" cy="3213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485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ubSpot Title">
  <a:themeElements>
    <a:clrScheme name="HubSpot">
      <a:dk1>
        <a:srgbClr val="414141"/>
      </a:dk1>
      <a:lt1>
        <a:sysClr val="window" lastClr="FFFFFF"/>
      </a:lt1>
      <a:dk2>
        <a:srgbClr val="1F497D"/>
      </a:dk2>
      <a:lt2>
        <a:srgbClr val="EEECE1"/>
      </a:lt2>
      <a:accent1>
        <a:srgbClr val="2374BC"/>
      </a:accent1>
      <a:accent2>
        <a:srgbClr val="A92F74"/>
      </a:accent2>
      <a:accent3>
        <a:srgbClr val="5240BD"/>
      </a:accent3>
      <a:accent4>
        <a:srgbClr val="F7761F"/>
      </a:accent4>
      <a:accent5>
        <a:srgbClr val="D01F21"/>
      </a:accent5>
      <a:accent6>
        <a:srgbClr val="E9BF4E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35918</TotalTime>
  <Words>914</Words>
  <Application>Microsoft Macintosh PowerPoint</Application>
  <PresentationFormat>On-screen Show (4:3)</PresentationFormat>
  <Paragraphs>99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HubSpot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Sunguroff</dc:creator>
  <cp:lastModifiedBy>Al Biedrzycki</cp:lastModifiedBy>
  <cp:revision>774</cp:revision>
  <cp:lastPrinted>2014-07-22T20:40:31Z</cp:lastPrinted>
  <dcterms:created xsi:type="dcterms:W3CDTF">2013-04-17T22:01:51Z</dcterms:created>
  <dcterms:modified xsi:type="dcterms:W3CDTF">2014-08-07T18:50:10Z</dcterms:modified>
</cp:coreProperties>
</file>