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jpg" ContentType="image/jpeg"/>
  <Default Extension="emf" ContentType="image/x-emf"/>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546" r:id="rId2"/>
    <p:sldId id="547" r:id="rId3"/>
    <p:sldId id="548" r:id="rId4"/>
    <p:sldId id="542" r:id="rId5"/>
    <p:sldId id="549" r:id="rId6"/>
    <p:sldId id="550" r:id="rId7"/>
    <p:sldId id="551" r:id="rId8"/>
    <p:sldId id="554" r:id="rId9"/>
    <p:sldId id="555" r:id="rId10"/>
    <p:sldId id="556" r:id="rId1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s" id="{ED5B9135-1546-0E46-A3FE-0A9D8DF6494F}">
          <p14:sldIdLst>
            <p14:sldId id="546"/>
            <p14:sldId id="547"/>
            <p14:sldId id="548"/>
            <p14:sldId id="542"/>
            <p14:sldId id="549"/>
            <p14:sldId id="550"/>
            <p14:sldId id="551"/>
            <p14:sldId id="554"/>
            <p14:sldId id="555"/>
            <p14:sldId id="556"/>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7E2A"/>
    <a:srgbClr val="FBB122"/>
    <a:srgbClr val="414141"/>
    <a:srgbClr val="FCD467"/>
    <a:srgbClr val="FABE30"/>
    <a:srgbClr val="FCC948"/>
    <a:srgbClr val="F95C1B"/>
    <a:srgbClr val="C1C1C1"/>
    <a:srgbClr val="FDBE2F"/>
    <a:srgbClr val="FEDF8E"/>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56" autoAdjust="0"/>
    <p:restoredTop sz="77266" autoAdjust="0"/>
  </p:normalViewPr>
  <p:slideViewPr>
    <p:cSldViewPr snapToGrid="0" snapToObjects="1">
      <p:cViewPr>
        <p:scale>
          <a:sx n="121" d="100"/>
          <a:sy n="121" d="100"/>
        </p:scale>
        <p:origin x="-344" y="-56"/>
      </p:cViewPr>
      <p:guideLst>
        <p:guide orient="horz" pos="3239"/>
        <p:guide pos="5759"/>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interSettings" Target="printerSettings/printerSettings1.bin"/><Relationship Id="rId14" Type="http://schemas.openxmlformats.org/officeDocument/2006/relationships/presProps" Target="presProps.xml"/><Relationship Id="rId15" Type="http://schemas.openxmlformats.org/officeDocument/2006/relationships/viewProps" Target="viewProps.xml"/><Relationship Id="rId16" Type="http://schemas.openxmlformats.org/officeDocument/2006/relationships/theme" Target="theme/theme1.xml"/><Relationship Id="rId1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081E2B-9E23-3945-A2AF-B589D8D33B8F}" type="datetimeFigureOut">
              <a:rPr lang="en-US" smtClean="0"/>
              <a:t>12/5/14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BE3AC6B-C96F-8247-A1F1-89B5CF090B44}" type="slidenum">
              <a:rPr lang="en-US" smtClean="0"/>
              <a:t>‹#›</a:t>
            </a:fld>
            <a:endParaRPr lang="en-US"/>
          </a:p>
        </p:txBody>
      </p:sp>
    </p:spTree>
    <p:extLst>
      <p:ext uri="{BB962C8B-B14F-4D97-AF65-F5344CB8AC3E}">
        <p14:creationId xmlns:p14="http://schemas.microsoft.com/office/powerpoint/2010/main" val="22287475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E3AC6B-C96F-8247-A1F1-89B5CF090B44}" type="slidenum">
              <a:rPr lang="en-US" smtClean="0"/>
              <a:t>7</a:t>
            </a:fld>
            <a:endParaRPr lang="en-US"/>
          </a:p>
        </p:txBody>
      </p:sp>
    </p:spTree>
    <p:extLst>
      <p:ext uri="{BB962C8B-B14F-4D97-AF65-F5344CB8AC3E}">
        <p14:creationId xmlns:p14="http://schemas.microsoft.com/office/powerpoint/2010/main" val="2678013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E3AC6B-C96F-8247-A1F1-89B5CF090B44}" type="slidenum">
              <a:rPr lang="en-US" smtClean="0"/>
              <a:t>8</a:t>
            </a:fld>
            <a:endParaRPr lang="en-US"/>
          </a:p>
        </p:txBody>
      </p:sp>
    </p:spTree>
    <p:extLst>
      <p:ext uri="{BB962C8B-B14F-4D97-AF65-F5344CB8AC3E}">
        <p14:creationId xmlns:p14="http://schemas.microsoft.com/office/powerpoint/2010/main" val="2678013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E3AC6B-C96F-8247-A1F1-89B5CF090B44}" type="slidenum">
              <a:rPr lang="en-US" smtClean="0"/>
              <a:t>9</a:t>
            </a:fld>
            <a:endParaRPr lang="en-US"/>
          </a:p>
        </p:txBody>
      </p:sp>
    </p:spTree>
    <p:extLst>
      <p:ext uri="{BB962C8B-B14F-4D97-AF65-F5344CB8AC3E}">
        <p14:creationId xmlns:p14="http://schemas.microsoft.com/office/powerpoint/2010/main" val="2678013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E3AC6B-C96F-8247-A1F1-89B5CF090B44}" type="slidenum">
              <a:rPr lang="en-US" smtClean="0"/>
              <a:t>10</a:t>
            </a:fld>
            <a:endParaRPr lang="en-US"/>
          </a:p>
        </p:txBody>
      </p:sp>
    </p:spTree>
    <p:extLst>
      <p:ext uri="{BB962C8B-B14F-4D97-AF65-F5344CB8AC3E}">
        <p14:creationId xmlns:p14="http://schemas.microsoft.com/office/powerpoint/2010/main" val="2678013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2025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559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9246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General Blank">
    <p:spTree>
      <p:nvGrpSpPr>
        <p:cNvPr id="1" name=""/>
        <p:cNvGrpSpPr/>
        <p:nvPr/>
      </p:nvGrpSpPr>
      <p:grpSpPr>
        <a:xfrm>
          <a:off x="0" y="0"/>
          <a:ext cx="0" cy="0"/>
          <a:chOff x="0" y="0"/>
          <a:chExt cx="0" cy="0"/>
        </a:xfrm>
      </p:grpSpPr>
      <p:sp>
        <p:nvSpPr>
          <p:cNvPr id="3" name="Rectangle 2"/>
          <p:cNvSpPr/>
          <p:nvPr userDrawn="1"/>
        </p:nvSpPr>
        <p:spPr>
          <a:xfrm>
            <a:off x="-27214" y="4812051"/>
            <a:ext cx="9252857" cy="340520"/>
          </a:xfrm>
          <a:prstGeom prst="rect">
            <a:avLst/>
          </a:prstGeom>
          <a:solidFill>
            <a:srgbClr val="2C2C2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inb14logo.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1662" y="4903052"/>
            <a:ext cx="875905" cy="142789"/>
          </a:xfrm>
          <a:prstGeom prst="rect">
            <a:avLst/>
          </a:prstGeom>
        </p:spPr>
      </p:pic>
      <p:sp>
        <p:nvSpPr>
          <p:cNvPr id="5" name="TextBox 4"/>
          <p:cNvSpPr txBox="1"/>
          <p:nvPr userDrawn="1"/>
        </p:nvSpPr>
        <p:spPr>
          <a:xfrm>
            <a:off x="7740036" y="4846707"/>
            <a:ext cx="109264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smtClean="0">
                <a:ln>
                  <a:noFill/>
                </a:ln>
                <a:solidFill>
                  <a:srgbClr val="F37521"/>
                </a:solidFill>
                <a:effectLst/>
                <a:uLnTx/>
                <a:uFillTx/>
                <a:latin typeface="+mn-lt"/>
                <a:ea typeface="+mn-ea"/>
                <a:cs typeface="+mn-cs"/>
              </a:rPr>
              <a:t>#INBOUND14</a:t>
            </a:r>
          </a:p>
          <a:p>
            <a:pPr algn="ctr"/>
            <a:endParaRPr lang="en-US" sz="1000" dirty="0">
              <a:solidFill>
                <a:srgbClr val="F37521"/>
              </a:solidFill>
            </a:endParaRPr>
          </a:p>
        </p:txBody>
      </p:sp>
    </p:spTree>
    <p:extLst>
      <p:ext uri="{BB962C8B-B14F-4D97-AF65-F5344CB8AC3E}">
        <p14:creationId xmlns:p14="http://schemas.microsoft.com/office/powerpoint/2010/main" val="4246544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Empty Light">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66108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19DC9C55-CBDA-B34D-A39B-D2D19B58448A}" type="datetimeFigureOut">
              <a:rPr lang="en-US" smtClean="0"/>
              <a:t>12/5/14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0143C0D-6386-F040-B6BE-87B74BA46FC8}" type="slidenum">
              <a:rPr lang="en-US" smtClean="0"/>
              <a:t>‹#›</a:t>
            </a:fld>
            <a:endParaRPr lang="en-US"/>
          </a:p>
        </p:txBody>
      </p:sp>
    </p:spTree>
    <p:extLst>
      <p:ext uri="{BB962C8B-B14F-4D97-AF65-F5344CB8AC3E}">
        <p14:creationId xmlns:p14="http://schemas.microsoft.com/office/powerpoint/2010/main" val="1293582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emf"/><Relationship Id="rId1" Type="http://schemas.openxmlformats.org/officeDocument/2006/relationships/slideLayout" Target="../slideLayouts/slideLayout5.xml"/><Relationship Id="rId2"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6"/>
          <p:cNvSpPr txBox="1">
            <a:spLocks/>
          </p:cNvSpPr>
          <p:nvPr/>
        </p:nvSpPr>
        <p:spPr>
          <a:xfrm>
            <a:off x="3039830" y="3123139"/>
            <a:ext cx="3850663" cy="470961"/>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i="0" kern="1200">
                <a:solidFill>
                  <a:schemeClr val="tx1"/>
                </a:solidFill>
                <a:latin typeface="Proxima Nova Lt" pitchFamily="2" charset="0"/>
                <a:ea typeface="Adobe Gothic Std B" pitchFamily="34" charset="-128"/>
                <a:cs typeface="+mj-cs"/>
              </a:defRPr>
            </a:lvl1pPr>
          </a:lstStyle>
          <a:p>
            <a:pPr algn="dist" defTabSz="457200"/>
            <a:r>
              <a:rPr lang="en-US" sz="2400" dirty="0">
                <a:solidFill>
                  <a:srgbClr val="414141"/>
                </a:solidFill>
                <a:latin typeface="Proxima Nova Light"/>
                <a:cs typeface="Proxima Nova Light"/>
              </a:rPr>
              <a:t>C</a:t>
            </a:r>
            <a:r>
              <a:rPr lang="en-US" sz="2400" dirty="0" smtClean="0">
                <a:solidFill>
                  <a:srgbClr val="414141"/>
                </a:solidFill>
                <a:latin typeface="Proxima Nova Light"/>
                <a:cs typeface="Proxima Nova Light"/>
              </a:rPr>
              <a:t>APABILITIES</a:t>
            </a:r>
            <a:endParaRPr lang="en-US" sz="2400" dirty="0" smtClean="0">
              <a:solidFill>
                <a:srgbClr val="414141"/>
              </a:solidFill>
              <a:latin typeface="Proxima Nova Light"/>
              <a:cs typeface="Proxima Nova Light"/>
            </a:endParaRPr>
          </a:p>
        </p:txBody>
      </p:sp>
      <p:sp>
        <p:nvSpPr>
          <p:cNvPr id="3" name="Shape 101"/>
          <p:cNvSpPr/>
          <p:nvPr/>
        </p:nvSpPr>
        <p:spPr>
          <a:xfrm>
            <a:off x="4028437" y="2131067"/>
            <a:ext cx="3576992" cy="534488"/>
          </a:xfrm>
          <a:prstGeom prst="rect">
            <a:avLst/>
          </a:prstGeom>
          <a:solidFill>
            <a:srgbClr val="DE6A10">
              <a:alpha val="70897"/>
            </a:srgbClr>
          </a:solidFill>
          <a:ln w="12700">
            <a:miter lim="400000"/>
          </a:ln>
        </p:spPr>
        <p:txBody>
          <a:bodyPr lIns="0" tIns="0" rIns="0" bIns="0" anchor="ctr"/>
          <a:lstStyle/>
          <a:p>
            <a:pPr defTabSz="219075">
              <a:defRPr sz="4000">
                <a:solidFill>
                  <a:srgbClr val="FFFFFF"/>
                </a:solidFill>
                <a:effectLst>
                  <a:outerShdw blurRad="38100" dist="12700" dir="5400000" rotWithShape="0">
                    <a:srgbClr val="000000">
                      <a:alpha val="50000"/>
                    </a:srgbClr>
                  </a:outerShdw>
                </a:effectLst>
              </a:defRPr>
            </a:pPr>
            <a:endParaRPr/>
          </a:p>
        </p:txBody>
      </p:sp>
      <p:sp>
        <p:nvSpPr>
          <p:cNvPr id="4" name="Shape 102"/>
          <p:cNvSpPr/>
          <p:nvPr/>
        </p:nvSpPr>
        <p:spPr>
          <a:xfrm>
            <a:off x="4028436" y="1483544"/>
            <a:ext cx="2874757" cy="529971"/>
          </a:xfrm>
          <a:prstGeom prst="rect">
            <a:avLst/>
          </a:prstGeom>
          <a:solidFill>
            <a:srgbClr val="DE6A10">
              <a:alpha val="70897"/>
            </a:srgbClr>
          </a:solidFill>
          <a:ln w="12700">
            <a:miter lim="400000"/>
          </a:ln>
        </p:spPr>
        <p:txBody>
          <a:bodyPr lIns="0" tIns="0" rIns="0" bIns="0" anchor="ctr"/>
          <a:lstStyle/>
          <a:p>
            <a:pPr defTabSz="219075">
              <a:defRPr sz="4000">
                <a:solidFill>
                  <a:srgbClr val="FFFFFF"/>
                </a:solidFill>
                <a:effectLst>
                  <a:outerShdw blurRad="38100" dist="12700" dir="5400000" rotWithShape="0">
                    <a:srgbClr val="000000">
                      <a:alpha val="50000"/>
                    </a:srgbClr>
                  </a:outerShdw>
                </a:effectLst>
              </a:defRPr>
            </a:pPr>
            <a:endParaRPr/>
          </a:p>
        </p:txBody>
      </p:sp>
      <p:sp>
        <p:nvSpPr>
          <p:cNvPr id="5" name="Shape 103"/>
          <p:cNvSpPr/>
          <p:nvPr/>
        </p:nvSpPr>
        <p:spPr>
          <a:xfrm>
            <a:off x="4085268" y="1395977"/>
            <a:ext cx="3451713" cy="1269578"/>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p>
            <a:pPr lvl="0" algn="l">
              <a:defRPr sz="1800"/>
            </a:pPr>
            <a:r>
              <a:rPr sz="4000" dirty="0">
                <a:solidFill>
                  <a:srgbClr val="FFFFFF"/>
                </a:solidFill>
                <a:latin typeface="Proxima Nova Condensed"/>
                <a:ea typeface="Proxima Nova Condensed"/>
                <a:cs typeface="Proxima Nova Condensed"/>
                <a:sym typeface="Proxima Nova Condensed"/>
              </a:rPr>
              <a:t>THE HUBSPOT </a:t>
            </a:r>
            <a:br>
              <a:rPr sz="4000" dirty="0">
                <a:solidFill>
                  <a:srgbClr val="FFFFFF"/>
                </a:solidFill>
                <a:latin typeface="Proxima Nova Condensed"/>
                <a:ea typeface="Proxima Nova Condensed"/>
                <a:cs typeface="Proxima Nova Condensed"/>
                <a:sym typeface="Proxima Nova Condensed"/>
              </a:rPr>
            </a:br>
            <a:r>
              <a:rPr sz="4000" dirty="0">
                <a:solidFill>
                  <a:srgbClr val="FFFFFF"/>
                </a:solidFill>
                <a:latin typeface="Proxima Nova Condensed"/>
                <a:ea typeface="Proxima Nova Condensed"/>
                <a:cs typeface="Proxima Nova Condensed"/>
                <a:sym typeface="Proxima Nova Condensed"/>
              </a:rPr>
              <a:t>SALES PLATFORM</a:t>
            </a:r>
          </a:p>
        </p:txBody>
      </p:sp>
      <p:sp>
        <p:nvSpPr>
          <p:cNvPr id="6" name="Shape 103"/>
          <p:cNvSpPr/>
          <p:nvPr/>
        </p:nvSpPr>
        <p:spPr>
          <a:xfrm>
            <a:off x="3357725" y="1440281"/>
            <a:ext cx="442890" cy="1146468"/>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p>
            <a:pPr lvl="0" algn="l">
              <a:defRPr sz="1800"/>
            </a:pPr>
            <a:r>
              <a:rPr lang="en-US" sz="7200" dirty="0" smtClean="0">
                <a:solidFill>
                  <a:schemeClr val="tx1">
                    <a:lumMod val="50000"/>
                    <a:lumOff val="50000"/>
                  </a:schemeClr>
                </a:solidFill>
                <a:latin typeface="Proxima Nova Condensed"/>
                <a:ea typeface="Proxima Nova Condensed"/>
                <a:cs typeface="Proxima Nova Condensed"/>
                <a:sym typeface="Proxima Nova Condensed"/>
              </a:rPr>
              <a:t>+</a:t>
            </a:r>
            <a:endParaRPr sz="7200" dirty="0">
              <a:solidFill>
                <a:schemeClr val="tx1">
                  <a:lumMod val="50000"/>
                  <a:lumOff val="50000"/>
                </a:schemeClr>
              </a:solidFill>
              <a:latin typeface="Proxima Nova Condensed"/>
              <a:ea typeface="Proxima Nova Condensed"/>
              <a:cs typeface="Proxima Nova Condensed"/>
              <a:sym typeface="Proxima Nova Condensed"/>
            </a:endParaRPr>
          </a:p>
        </p:txBody>
      </p:sp>
      <p:pic>
        <p:nvPicPr>
          <p:cNvPr id="7" name="Picture 6" descr="your_log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8364" y="1516554"/>
            <a:ext cx="1149001" cy="1149001"/>
          </a:xfrm>
          <a:prstGeom prst="rect">
            <a:avLst/>
          </a:prstGeom>
        </p:spPr>
      </p:pic>
      <p:cxnSp>
        <p:nvCxnSpPr>
          <p:cNvPr id="8" name="Straight Connector 7"/>
          <p:cNvCxnSpPr/>
          <p:nvPr/>
        </p:nvCxnSpPr>
        <p:spPr>
          <a:xfrm>
            <a:off x="1714500" y="2984500"/>
            <a:ext cx="6083300" cy="0"/>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566410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02"/>
          <p:cNvSpPr/>
          <p:nvPr/>
        </p:nvSpPr>
        <p:spPr>
          <a:xfrm>
            <a:off x="0" y="465340"/>
            <a:ext cx="3555207" cy="529971"/>
          </a:xfrm>
          <a:prstGeom prst="rect">
            <a:avLst/>
          </a:prstGeom>
          <a:solidFill>
            <a:srgbClr val="DE6A10">
              <a:alpha val="70897"/>
            </a:srgbClr>
          </a:solidFill>
          <a:ln w="12700">
            <a:miter lim="400000"/>
          </a:ln>
        </p:spPr>
        <p:txBody>
          <a:bodyPr lIns="0" tIns="0" rIns="0" bIns="0" anchor="ctr"/>
          <a:lstStyle/>
          <a:p>
            <a:pPr defTabSz="219075">
              <a:defRPr sz="4000">
                <a:solidFill>
                  <a:srgbClr val="FFFFFF"/>
                </a:solidFill>
                <a:effectLst>
                  <a:outerShdw blurRad="38100" dist="12700" dir="5400000" rotWithShape="0">
                    <a:srgbClr val="000000">
                      <a:alpha val="50000"/>
                    </a:srgbClr>
                  </a:outerShdw>
                </a:effectLst>
              </a:defRPr>
            </a:pPr>
            <a:endParaRPr/>
          </a:p>
        </p:txBody>
      </p:sp>
      <p:sp>
        <p:nvSpPr>
          <p:cNvPr id="9" name="Shape 103"/>
          <p:cNvSpPr/>
          <p:nvPr/>
        </p:nvSpPr>
        <p:spPr>
          <a:xfrm>
            <a:off x="873717" y="379240"/>
            <a:ext cx="2574037" cy="654025"/>
          </a:xfrm>
          <a:prstGeom prst="rect">
            <a:avLst/>
          </a:prstGeom>
          <a:ln w="12700">
            <a:miter lim="400000"/>
          </a:ln>
          <a:extLst>
            <a:ext uri="{C572A759-6A51-4108-AA02-DFA0A04FC94B}">
              <ma14:wrappingTextBoxFlag xmlns:ma14="http://schemas.microsoft.com/office/mac/drawingml/2011/main" val="1"/>
            </a:ext>
          </a:extLst>
        </p:spPr>
        <p:txBody>
          <a:bodyPr wrap="none" lIns="19050" tIns="19050" rIns="19050" bIns="19050" anchor="ctr">
            <a:spAutoFit/>
          </a:bodyPr>
          <a:lstStyle/>
          <a:p>
            <a:pPr lvl="0" algn="l">
              <a:defRPr sz="1800"/>
            </a:pPr>
            <a:r>
              <a:rPr lang="en-US" sz="4000" dirty="0" smtClean="0">
                <a:solidFill>
                  <a:srgbClr val="FFFFFF"/>
                </a:solidFill>
                <a:latin typeface="Proxima Nova Condensed"/>
                <a:ea typeface="Proxima Nova Condensed"/>
                <a:cs typeface="Proxima Nova Condensed"/>
                <a:sym typeface="Proxima Nova Condensed"/>
              </a:rPr>
              <a:t>LEARN MORE</a:t>
            </a:r>
            <a:endParaRPr sz="4000" dirty="0">
              <a:solidFill>
                <a:srgbClr val="FFFFFF"/>
              </a:solidFill>
              <a:latin typeface="Proxima Nova Condensed"/>
              <a:ea typeface="Proxima Nova Condensed"/>
              <a:cs typeface="Proxima Nova Condensed"/>
              <a:sym typeface="Proxima Nova Condensed"/>
            </a:endParaRPr>
          </a:p>
        </p:txBody>
      </p:sp>
      <p:sp>
        <p:nvSpPr>
          <p:cNvPr id="11" name="Title 6"/>
          <p:cNvSpPr txBox="1">
            <a:spLocks/>
          </p:cNvSpPr>
          <p:nvPr/>
        </p:nvSpPr>
        <p:spPr>
          <a:xfrm>
            <a:off x="711932" y="2261347"/>
            <a:ext cx="3261418" cy="929722"/>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i="0" kern="1200">
                <a:solidFill>
                  <a:schemeClr val="tx1"/>
                </a:solidFill>
                <a:latin typeface="Proxima Nova Lt" pitchFamily="2" charset="0"/>
                <a:ea typeface="Adobe Gothic Std B" pitchFamily="34" charset="-128"/>
                <a:cs typeface="+mj-cs"/>
              </a:defRPr>
            </a:lvl1pPr>
          </a:lstStyle>
          <a:p>
            <a:pPr defTabSz="457200">
              <a:lnSpc>
                <a:spcPct val="120000"/>
              </a:lnSpc>
            </a:pPr>
            <a:r>
              <a:rPr lang="en-US" sz="2000" b="0" dirty="0" smtClean="0">
                <a:solidFill>
                  <a:srgbClr val="414141"/>
                </a:solidFill>
                <a:latin typeface="Proxima Nova Light"/>
                <a:cs typeface="Proxima Nova Light"/>
              </a:rPr>
              <a:t>SEE THE TOOLS:</a:t>
            </a:r>
          </a:p>
          <a:p>
            <a:pPr defTabSz="457200">
              <a:lnSpc>
                <a:spcPct val="120000"/>
              </a:lnSpc>
            </a:pPr>
            <a:r>
              <a:rPr lang="en-US" sz="2800" dirty="0" smtClean="0">
                <a:solidFill>
                  <a:srgbClr val="414141"/>
                </a:solidFill>
                <a:latin typeface="Proxima Nova Light"/>
                <a:cs typeface="Proxima Nova Light"/>
              </a:rPr>
              <a:t>hubspot.com/sales</a:t>
            </a:r>
            <a:endParaRPr lang="en-US" sz="2800" dirty="0" smtClean="0">
              <a:solidFill>
                <a:srgbClr val="414141"/>
              </a:solidFill>
              <a:latin typeface="Proxima Nova Light"/>
              <a:cs typeface="Proxima Nova Light"/>
            </a:endParaRPr>
          </a:p>
        </p:txBody>
      </p:sp>
      <p:sp>
        <p:nvSpPr>
          <p:cNvPr id="14" name="Title 6"/>
          <p:cNvSpPr txBox="1">
            <a:spLocks/>
          </p:cNvSpPr>
          <p:nvPr/>
        </p:nvSpPr>
        <p:spPr>
          <a:xfrm>
            <a:off x="5056299" y="2256292"/>
            <a:ext cx="3261418" cy="929722"/>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i="0" kern="1200">
                <a:solidFill>
                  <a:schemeClr val="tx1"/>
                </a:solidFill>
                <a:latin typeface="Proxima Nova Lt" pitchFamily="2" charset="0"/>
                <a:ea typeface="Adobe Gothic Std B" pitchFamily="34" charset="-128"/>
                <a:cs typeface="+mj-cs"/>
              </a:defRPr>
            </a:lvl1pPr>
          </a:lstStyle>
          <a:p>
            <a:pPr defTabSz="457200">
              <a:lnSpc>
                <a:spcPct val="120000"/>
              </a:lnSpc>
            </a:pPr>
            <a:r>
              <a:rPr lang="en-US" sz="2000" b="0" dirty="0" smtClean="0">
                <a:solidFill>
                  <a:srgbClr val="414141"/>
                </a:solidFill>
                <a:latin typeface="Proxima Nova Light"/>
                <a:cs typeface="Proxima Nova Light"/>
              </a:rPr>
              <a:t>LEARN ABOUT US:</a:t>
            </a:r>
          </a:p>
          <a:p>
            <a:pPr defTabSz="457200">
              <a:lnSpc>
                <a:spcPct val="120000"/>
              </a:lnSpc>
            </a:pPr>
            <a:r>
              <a:rPr lang="en-US" sz="2800" dirty="0" err="1" smtClean="0">
                <a:solidFill>
                  <a:srgbClr val="414141"/>
                </a:solidFill>
                <a:latin typeface="Proxima Nova Light"/>
                <a:cs typeface="Proxima Nova Light"/>
              </a:rPr>
              <a:t>yourcompany.com</a:t>
            </a:r>
            <a:endParaRPr lang="en-US" sz="2800" dirty="0" smtClean="0">
              <a:solidFill>
                <a:srgbClr val="414141"/>
              </a:solidFill>
              <a:latin typeface="Proxima Nova Light"/>
              <a:cs typeface="Proxima Nova Light"/>
            </a:endParaRPr>
          </a:p>
        </p:txBody>
      </p:sp>
      <p:cxnSp>
        <p:nvCxnSpPr>
          <p:cNvPr id="3" name="Straight Connector 2"/>
          <p:cNvCxnSpPr/>
          <p:nvPr/>
        </p:nvCxnSpPr>
        <p:spPr>
          <a:xfrm>
            <a:off x="4418506" y="1962928"/>
            <a:ext cx="0" cy="1962928"/>
          </a:xfrm>
          <a:prstGeom prst="line">
            <a:avLst/>
          </a:prstGeom>
          <a:ln>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8824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6"/>
          <p:cNvSpPr txBox="1">
            <a:spLocks/>
          </p:cNvSpPr>
          <p:nvPr/>
        </p:nvSpPr>
        <p:spPr>
          <a:xfrm>
            <a:off x="279400" y="387351"/>
            <a:ext cx="3784600" cy="450850"/>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i="0" kern="1200">
                <a:solidFill>
                  <a:schemeClr val="tx1"/>
                </a:solidFill>
                <a:latin typeface="Proxima Nova Lt" pitchFamily="2" charset="0"/>
                <a:ea typeface="Adobe Gothic Std B" pitchFamily="34" charset="-128"/>
                <a:cs typeface="+mj-cs"/>
              </a:defRPr>
            </a:lvl1pPr>
          </a:lstStyle>
          <a:p>
            <a:pPr defTabSz="457200"/>
            <a:r>
              <a:rPr lang="en-US" sz="2400" dirty="0" smtClean="0">
                <a:solidFill>
                  <a:srgbClr val="414141"/>
                </a:solidFill>
                <a:latin typeface="Proxima Nova Light"/>
                <a:cs typeface="Proxima Nova Light"/>
              </a:rPr>
              <a:t>OUR HISTORY</a:t>
            </a:r>
            <a:endParaRPr lang="en-US" sz="5400" dirty="0" smtClean="0">
              <a:solidFill>
                <a:srgbClr val="414141"/>
              </a:solidFill>
              <a:latin typeface="Proxima Nova Light"/>
              <a:cs typeface="Proxima Nova Light"/>
            </a:endParaRPr>
          </a:p>
        </p:txBody>
      </p:sp>
      <p:cxnSp>
        <p:nvCxnSpPr>
          <p:cNvPr id="3" name="Straight Connector 2"/>
          <p:cNvCxnSpPr/>
          <p:nvPr/>
        </p:nvCxnSpPr>
        <p:spPr>
          <a:xfrm>
            <a:off x="2552700" y="647700"/>
            <a:ext cx="6589713" cy="0"/>
          </a:xfrm>
          <a:prstGeom prst="line">
            <a:avLst/>
          </a:prstGeom>
          <a:ln>
            <a:solidFill>
              <a:schemeClr val="bg1">
                <a:lumMod val="50000"/>
              </a:schemeClr>
            </a:solidFill>
            <a:prstDash val="dot"/>
          </a:ln>
          <a:effectLst/>
        </p:spPr>
        <p:style>
          <a:lnRef idx="2">
            <a:schemeClr val="accent1"/>
          </a:lnRef>
          <a:fillRef idx="0">
            <a:schemeClr val="accent1"/>
          </a:fillRef>
          <a:effectRef idx="1">
            <a:schemeClr val="accent1"/>
          </a:effectRef>
          <a:fontRef idx="minor">
            <a:schemeClr val="tx1"/>
          </a:fontRef>
        </p:style>
      </p:cxnSp>
      <p:sp>
        <p:nvSpPr>
          <p:cNvPr id="5" name="Title 6"/>
          <p:cNvSpPr txBox="1">
            <a:spLocks/>
          </p:cNvSpPr>
          <p:nvPr/>
        </p:nvSpPr>
        <p:spPr>
          <a:xfrm>
            <a:off x="304800" y="1054100"/>
            <a:ext cx="8255000" cy="3581399"/>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i="0" kern="1200">
                <a:solidFill>
                  <a:schemeClr val="tx1"/>
                </a:solidFill>
                <a:latin typeface="Proxima Nova Lt" pitchFamily="2" charset="0"/>
                <a:ea typeface="Adobe Gothic Std B" pitchFamily="34" charset="-128"/>
                <a:cs typeface="+mj-cs"/>
              </a:defRPr>
            </a:lvl1pPr>
          </a:lstStyle>
          <a:p>
            <a:pPr defTabSz="457200"/>
            <a:r>
              <a:rPr lang="en-US" sz="2000" b="0" dirty="0" smtClean="0">
                <a:solidFill>
                  <a:srgbClr val="414141"/>
                </a:solidFill>
                <a:latin typeface="Proxima Nova Light"/>
                <a:cs typeface="Proxima Nova Light"/>
              </a:rPr>
              <a:t>Use this space to provide background on your agency</a:t>
            </a:r>
            <a:r>
              <a:rPr lang="en-US" sz="2000" b="0" dirty="0">
                <a:solidFill>
                  <a:srgbClr val="414141"/>
                </a:solidFill>
                <a:latin typeface="Proxima Nova Light"/>
                <a:cs typeface="Proxima Nova Light"/>
              </a:rPr>
              <a:t>. </a:t>
            </a:r>
            <a:endParaRPr lang="en-US" sz="2000" b="0" dirty="0" smtClean="0">
              <a:solidFill>
                <a:srgbClr val="414141"/>
              </a:solidFill>
              <a:latin typeface="Proxima Nova Light"/>
              <a:cs typeface="Proxima Nova Light"/>
            </a:endParaRPr>
          </a:p>
          <a:p>
            <a:pPr defTabSz="457200"/>
            <a:r>
              <a:rPr lang="en-US" sz="2000" b="0" dirty="0" smtClean="0">
                <a:solidFill>
                  <a:srgbClr val="414141"/>
                </a:solidFill>
                <a:latin typeface="Proxima Nova Light"/>
                <a:cs typeface="Proxima Nova Light"/>
              </a:rPr>
              <a:t>Lorem </a:t>
            </a:r>
            <a:r>
              <a:rPr lang="en-US" sz="2000" b="0" dirty="0">
                <a:solidFill>
                  <a:srgbClr val="414141"/>
                </a:solidFill>
                <a:latin typeface="Proxima Nova Light"/>
                <a:cs typeface="Proxima Nova Light"/>
              </a:rPr>
              <a:t>ipsum dolor sit amet, </a:t>
            </a:r>
            <a:r>
              <a:rPr lang="en-US" sz="2000" b="0" dirty="0" err="1">
                <a:solidFill>
                  <a:srgbClr val="414141"/>
                </a:solidFill>
                <a:latin typeface="Proxima Nova Light"/>
                <a:cs typeface="Proxima Nova Light"/>
              </a:rPr>
              <a:t>consectetur</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adipiscing</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elit</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Suspendisse</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nec</a:t>
            </a:r>
            <a:r>
              <a:rPr lang="en-US" sz="2000" b="0" dirty="0">
                <a:solidFill>
                  <a:srgbClr val="414141"/>
                </a:solidFill>
                <a:latin typeface="Proxima Nova Light"/>
                <a:cs typeface="Proxima Nova Light"/>
              </a:rPr>
              <a:t> mi </a:t>
            </a:r>
            <a:r>
              <a:rPr lang="en-US" sz="2000" b="0" dirty="0" err="1">
                <a:solidFill>
                  <a:srgbClr val="414141"/>
                </a:solidFill>
                <a:latin typeface="Proxima Nova Light"/>
                <a:cs typeface="Proxima Nova Light"/>
              </a:rPr>
              <a:t>vehicula</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porta</a:t>
            </a:r>
            <a:r>
              <a:rPr lang="en-US" sz="2000" b="0" dirty="0">
                <a:solidFill>
                  <a:srgbClr val="414141"/>
                </a:solidFill>
                <a:latin typeface="Proxima Nova Light"/>
                <a:cs typeface="Proxima Nova Light"/>
              </a:rPr>
              <a:t> dolor vitae, </a:t>
            </a:r>
            <a:r>
              <a:rPr lang="en-US" sz="2000" b="0" dirty="0" err="1">
                <a:solidFill>
                  <a:srgbClr val="414141"/>
                </a:solidFill>
                <a:latin typeface="Proxima Nova Light"/>
                <a:cs typeface="Proxima Nova Light"/>
              </a:rPr>
              <a:t>vulputate</a:t>
            </a:r>
            <a:r>
              <a:rPr lang="en-US" sz="2000" b="0" dirty="0">
                <a:solidFill>
                  <a:srgbClr val="414141"/>
                </a:solidFill>
                <a:latin typeface="Proxima Nova Light"/>
                <a:cs typeface="Proxima Nova Light"/>
              </a:rPr>
              <a:t> dui. </a:t>
            </a:r>
            <a:r>
              <a:rPr lang="en-US" sz="2000" b="0" dirty="0" err="1">
                <a:solidFill>
                  <a:srgbClr val="414141"/>
                </a:solidFill>
                <a:latin typeface="Proxima Nova Light"/>
                <a:cs typeface="Proxima Nova Light"/>
              </a:rPr>
              <a:t>Nulla</a:t>
            </a:r>
            <a:r>
              <a:rPr lang="en-US" sz="2000" b="0" dirty="0">
                <a:solidFill>
                  <a:srgbClr val="414141"/>
                </a:solidFill>
                <a:latin typeface="Proxima Nova Light"/>
                <a:cs typeface="Proxima Nova Light"/>
              </a:rPr>
              <a:t> at </a:t>
            </a:r>
            <a:r>
              <a:rPr lang="en-US" sz="2000" b="0" dirty="0" err="1">
                <a:solidFill>
                  <a:srgbClr val="414141"/>
                </a:solidFill>
                <a:latin typeface="Proxima Nova Light"/>
                <a:cs typeface="Proxima Nova Light"/>
              </a:rPr>
              <a:t>aliquam</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sapien</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Duis</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ut</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augue</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ut</a:t>
            </a:r>
            <a:r>
              <a:rPr lang="en-US" sz="2000" b="0" dirty="0">
                <a:solidFill>
                  <a:srgbClr val="414141"/>
                </a:solidFill>
                <a:latin typeface="Proxima Nova Light"/>
                <a:cs typeface="Proxima Nova Light"/>
              </a:rPr>
              <a:t> lacus </a:t>
            </a:r>
            <a:r>
              <a:rPr lang="en-US" sz="2000" b="0" dirty="0" err="1">
                <a:solidFill>
                  <a:srgbClr val="414141"/>
                </a:solidFill>
                <a:latin typeface="Proxima Nova Light"/>
                <a:cs typeface="Proxima Nova Light"/>
              </a:rPr>
              <a:t>pellentesque</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ornare</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vel</a:t>
            </a:r>
            <a:r>
              <a:rPr lang="en-US" sz="2000" b="0" dirty="0">
                <a:solidFill>
                  <a:srgbClr val="414141"/>
                </a:solidFill>
                <a:latin typeface="Proxima Nova Light"/>
                <a:cs typeface="Proxima Nova Light"/>
              </a:rPr>
              <a:t> id </a:t>
            </a:r>
            <a:r>
              <a:rPr lang="en-US" sz="2000" b="0" dirty="0" err="1">
                <a:solidFill>
                  <a:srgbClr val="414141"/>
                </a:solidFill>
                <a:latin typeface="Proxima Nova Light"/>
                <a:cs typeface="Proxima Nova Light"/>
              </a:rPr>
              <a:t>risus</a:t>
            </a:r>
            <a:r>
              <a:rPr lang="en-US" sz="2000" b="0" dirty="0">
                <a:solidFill>
                  <a:srgbClr val="414141"/>
                </a:solidFill>
                <a:latin typeface="Proxima Nova Light"/>
                <a:cs typeface="Proxima Nova Light"/>
              </a:rPr>
              <a:t>. Integer </a:t>
            </a:r>
            <a:r>
              <a:rPr lang="en-US" sz="2000" b="0" dirty="0" err="1">
                <a:solidFill>
                  <a:srgbClr val="414141"/>
                </a:solidFill>
                <a:latin typeface="Proxima Nova Light"/>
                <a:cs typeface="Proxima Nova Light"/>
              </a:rPr>
              <a:t>rutrum</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accumsan</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tincidunt</a:t>
            </a:r>
            <a:r>
              <a:rPr lang="en-US" sz="2000" b="0" dirty="0">
                <a:solidFill>
                  <a:srgbClr val="414141"/>
                </a:solidFill>
                <a:latin typeface="Proxima Nova Light"/>
                <a:cs typeface="Proxima Nova Light"/>
              </a:rPr>
              <a:t>. Integer </a:t>
            </a:r>
            <a:r>
              <a:rPr lang="en-US" sz="2000" b="0" dirty="0" err="1">
                <a:solidFill>
                  <a:srgbClr val="414141"/>
                </a:solidFill>
                <a:latin typeface="Proxima Nova Light"/>
                <a:cs typeface="Proxima Nova Light"/>
              </a:rPr>
              <a:t>velit</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nisl</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convallis</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pellentesque</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erat</a:t>
            </a:r>
            <a:r>
              <a:rPr lang="en-US" sz="2000" b="0" dirty="0">
                <a:solidFill>
                  <a:srgbClr val="414141"/>
                </a:solidFill>
                <a:latin typeface="Proxima Nova Light"/>
                <a:cs typeface="Proxima Nova Light"/>
              </a:rPr>
              <a:t> sit amet, </a:t>
            </a:r>
            <a:r>
              <a:rPr lang="en-US" sz="2000" b="0" dirty="0" err="1">
                <a:solidFill>
                  <a:srgbClr val="414141"/>
                </a:solidFill>
                <a:latin typeface="Proxima Nova Light"/>
                <a:cs typeface="Proxima Nova Light"/>
              </a:rPr>
              <a:t>aliquam</a:t>
            </a:r>
            <a:r>
              <a:rPr lang="en-US" sz="2000" b="0" dirty="0">
                <a:solidFill>
                  <a:srgbClr val="414141"/>
                </a:solidFill>
                <a:latin typeface="Proxima Nova Light"/>
                <a:cs typeface="Proxima Nova Light"/>
              </a:rPr>
              <a:t> semper </a:t>
            </a:r>
            <a:r>
              <a:rPr lang="en-US" sz="2000" b="0" dirty="0" err="1">
                <a:solidFill>
                  <a:srgbClr val="414141"/>
                </a:solidFill>
                <a:latin typeface="Proxima Nova Light"/>
                <a:cs typeface="Proxima Nova Light"/>
              </a:rPr>
              <a:t>sapien</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Donec</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tristique</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sapien</a:t>
            </a:r>
            <a:r>
              <a:rPr lang="en-US" sz="2000" b="0" dirty="0">
                <a:solidFill>
                  <a:srgbClr val="414141"/>
                </a:solidFill>
                <a:latin typeface="Proxima Nova Light"/>
                <a:cs typeface="Proxima Nova Light"/>
              </a:rPr>
              <a:t> sit amet </a:t>
            </a:r>
            <a:r>
              <a:rPr lang="en-US" sz="2000" b="0" dirty="0" err="1">
                <a:solidFill>
                  <a:srgbClr val="414141"/>
                </a:solidFill>
                <a:latin typeface="Proxima Nova Light"/>
                <a:cs typeface="Proxima Nova Light"/>
              </a:rPr>
              <a:t>erat</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mattis</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mollis</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varius</a:t>
            </a:r>
            <a:r>
              <a:rPr lang="en-US" sz="2000" b="0" dirty="0">
                <a:solidFill>
                  <a:srgbClr val="414141"/>
                </a:solidFill>
                <a:latin typeface="Proxima Nova Light"/>
                <a:cs typeface="Proxima Nova Light"/>
              </a:rPr>
              <a:t> ex </a:t>
            </a:r>
            <a:r>
              <a:rPr lang="en-US" sz="2000" b="0" dirty="0" err="1">
                <a:solidFill>
                  <a:srgbClr val="414141"/>
                </a:solidFill>
                <a:latin typeface="Proxima Nova Light"/>
                <a:cs typeface="Proxima Nova Light"/>
              </a:rPr>
              <a:t>aliquam</a:t>
            </a:r>
            <a:r>
              <a:rPr lang="en-US" sz="2000" b="0" dirty="0">
                <a:solidFill>
                  <a:srgbClr val="414141"/>
                </a:solidFill>
                <a:latin typeface="Proxima Nova Light"/>
                <a:cs typeface="Proxima Nova Light"/>
              </a:rPr>
              <a:t>.</a:t>
            </a:r>
            <a:endParaRPr lang="en-US" sz="4800" b="0" dirty="0" smtClean="0">
              <a:solidFill>
                <a:srgbClr val="414141"/>
              </a:solidFill>
              <a:latin typeface="Proxima Nova Light"/>
              <a:cs typeface="Proxima Nova Light"/>
            </a:endParaRPr>
          </a:p>
        </p:txBody>
      </p:sp>
    </p:spTree>
    <p:extLst>
      <p:ext uri="{BB962C8B-B14F-4D97-AF65-F5344CB8AC3E}">
        <p14:creationId xmlns:p14="http://schemas.microsoft.com/office/powerpoint/2010/main" val="42120684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6"/>
          <p:cNvSpPr txBox="1">
            <a:spLocks/>
          </p:cNvSpPr>
          <p:nvPr/>
        </p:nvSpPr>
        <p:spPr>
          <a:xfrm>
            <a:off x="241300" y="374651"/>
            <a:ext cx="3784600" cy="450850"/>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i="0" kern="1200">
                <a:solidFill>
                  <a:schemeClr val="tx1"/>
                </a:solidFill>
                <a:latin typeface="Proxima Nova Lt" pitchFamily="2" charset="0"/>
                <a:ea typeface="Adobe Gothic Std B" pitchFamily="34" charset="-128"/>
                <a:cs typeface="+mj-cs"/>
              </a:defRPr>
            </a:lvl1pPr>
          </a:lstStyle>
          <a:p>
            <a:pPr defTabSz="457200"/>
            <a:r>
              <a:rPr lang="en-US" sz="2400" dirty="0" smtClean="0">
                <a:solidFill>
                  <a:srgbClr val="414141"/>
                </a:solidFill>
                <a:latin typeface="Proxima Nova Light"/>
                <a:cs typeface="Proxima Nova Light"/>
              </a:rPr>
              <a:t>OUR TEAM</a:t>
            </a:r>
            <a:endParaRPr lang="en-US" sz="5400" dirty="0" smtClean="0">
              <a:solidFill>
                <a:srgbClr val="414141"/>
              </a:solidFill>
              <a:latin typeface="Proxima Nova Light"/>
              <a:cs typeface="Proxima Nova Light"/>
            </a:endParaRPr>
          </a:p>
        </p:txBody>
      </p:sp>
      <p:cxnSp>
        <p:nvCxnSpPr>
          <p:cNvPr id="3" name="Straight Connector 2"/>
          <p:cNvCxnSpPr/>
          <p:nvPr/>
        </p:nvCxnSpPr>
        <p:spPr>
          <a:xfrm>
            <a:off x="1955800" y="647700"/>
            <a:ext cx="7186613" cy="0"/>
          </a:xfrm>
          <a:prstGeom prst="line">
            <a:avLst/>
          </a:prstGeom>
          <a:ln>
            <a:solidFill>
              <a:schemeClr val="bg1">
                <a:lumMod val="50000"/>
              </a:schemeClr>
            </a:solidFill>
            <a:prstDash val="dot"/>
          </a:ln>
          <a:effectLst/>
        </p:spPr>
        <p:style>
          <a:lnRef idx="2">
            <a:schemeClr val="accent1"/>
          </a:lnRef>
          <a:fillRef idx="0">
            <a:schemeClr val="accent1"/>
          </a:fillRef>
          <a:effectRef idx="1">
            <a:schemeClr val="accent1"/>
          </a:effectRef>
          <a:fontRef idx="minor">
            <a:schemeClr val="tx1"/>
          </a:fontRef>
        </p:style>
      </p:cxnSp>
      <p:sp>
        <p:nvSpPr>
          <p:cNvPr id="5" name="Title 6"/>
          <p:cNvSpPr txBox="1">
            <a:spLocks/>
          </p:cNvSpPr>
          <p:nvPr/>
        </p:nvSpPr>
        <p:spPr>
          <a:xfrm>
            <a:off x="1784515" y="1270001"/>
            <a:ext cx="3225800" cy="1562100"/>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i="0" kern="1200">
                <a:solidFill>
                  <a:schemeClr val="tx1"/>
                </a:solidFill>
                <a:latin typeface="Proxima Nova Lt" pitchFamily="2" charset="0"/>
                <a:ea typeface="Adobe Gothic Std B" pitchFamily="34" charset="-128"/>
                <a:cs typeface="+mj-cs"/>
              </a:defRPr>
            </a:lvl1pPr>
          </a:lstStyle>
          <a:p>
            <a:pPr defTabSz="457200"/>
            <a:r>
              <a:rPr lang="en-US" sz="1800" dirty="0" smtClean="0">
                <a:solidFill>
                  <a:srgbClr val="414141"/>
                </a:solidFill>
                <a:latin typeface="Proxima Nova Light"/>
                <a:cs typeface="Proxima Nova Light"/>
              </a:rPr>
              <a:t>John Doe</a:t>
            </a:r>
          </a:p>
          <a:p>
            <a:pPr defTabSz="457200"/>
            <a:r>
              <a:rPr lang="en-US" sz="1800" b="0" dirty="0" smtClean="0">
                <a:solidFill>
                  <a:srgbClr val="414141"/>
                </a:solidFill>
                <a:latin typeface="Proxima Nova Light"/>
                <a:cs typeface="Proxima Nova Light"/>
              </a:rPr>
              <a:t>Use this space for a brief</a:t>
            </a:r>
            <a:br>
              <a:rPr lang="en-US" sz="1800" b="0" dirty="0" smtClean="0">
                <a:solidFill>
                  <a:srgbClr val="414141"/>
                </a:solidFill>
                <a:latin typeface="Proxima Nova Light"/>
                <a:cs typeface="Proxima Nova Light"/>
              </a:rPr>
            </a:br>
            <a:r>
              <a:rPr lang="en-US" sz="1800" b="0" dirty="0" smtClean="0">
                <a:solidFill>
                  <a:srgbClr val="414141"/>
                </a:solidFill>
                <a:latin typeface="Proxima Nova Light"/>
                <a:cs typeface="Proxima Nova Light"/>
              </a:rPr>
              <a:t>description of a member</a:t>
            </a:r>
            <a:br>
              <a:rPr lang="en-US" sz="1800" b="0" dirty="0" smtClean="0">
                <a:solidFill>
                  <a:srgbClr val="414141"/>
                </a:solidFill>
                <a:latin typeface="Proxima Nova Light"/>
                <a:cs typeface="Proxima Nova Light"/>
              </a:rPr>
            </a:br>
            <a:r>
              <a:rPr lang="en-US" sz="1800" b="0" dirty="0" smtClean="0">
                <a:solidFill>
                  <a:srgbClr val="414141"/>
                </a:solidFill>
                <a:latin typeface="Proxima Nova Light"/>
                <a:cs typeface="Proxima Nova Light"/>
              </a:rPr>
              <a:t>of your team.</a:t>
            </a:r>
            <a:endParaRPr lang="en-US" b="0" dirty="0" smtClean="0">
              <a:solidFill>
                <a:srgbClr val="414141"/>
              </a:solidFill>
              <a:latin typeface="Proxima Nova Light"/>
              <a:cs typeface="Proxima Nova Light"/>
            </a:endParaRPr>
          </a:p>
        </p:txBody>
      </p:sp>
      <p:pic>
        <p:nvPicPr>
          <p:cNvPr id="4" name="Picture 3" descr="large-headshot-placehold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429" y="1155700"/>
            <a:ext cx="1224501" cy="1676400"/>
          </a:xfrm>
          <a:prstGeom prst="rect">
            <a:avLst/>
          </a:prstGeom>
        </p:spPr>
      </p:pic>
      <p:sp>
        <p:nvSpPr>
          <p:cNvPr id="7" name="Title 6"/>
          <p:cNvSpPr txBox="1">
            <a:spLocks/>
          </p:cNvSpPr>
          <p:nvPr/>
        </p:nvSpPr>
        <p:spPr>
          <a:xfrm>
            <a:off x="6279101" y="1270000"/>
            <a:ext cx="3225800" cy="1562100"/>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i="0" kern="1200">
                <a:solidFill>
                  <a:schemeClr val="tx1"/>
                </a:solidFill>
                <a:latin typeface="Proxima Nova Lt" pitchFamily="2" charset="0"/>
                <a:ea typeface="Adobe Gothic Std B" pitchFamily="34" charset="-128"/>
                <a:cs typeface="+mj-cs"/>
              </a:defRPr>
            </a:lvl1pPr>
          </a:lstStyle>
          <a:p>
            <a:pPr defTabSz="457200"/>
            <a:r>
              <a:rPr lang="en-US" sz="1800" dirty="0" smtClean="0">
                <a:solidFill>
                  <a:srgbClr val="414141"/>
                </a:solidFill>
                <a:latin typeface="Proxima Nova Light"/>
                <a:cs typeface="Proxima Nova Light"/>
              </a:rPr>
              <a:t>John Doe</a:t>
            </a:r>
          </a:p>
          <a:p>
            <a:pPr defTabSz="457200"/>
            <a:r>
              <a:rPr lang="en-US" sz="1800" b="0" dirty="0" smtClean="0">
                <a:solidFill>
                  <a:srgbClr val="414141"/>
                </a:solidFill>
                <a:latin typeface="Proxima Nova Light"/>
                <a:cs typeface="Proxima Nova Light"/>
              </a:rPr>
              <a:t>Use this space for a brief</a:t>
            </a:r>
            <a:br>
              <a:rPr lang="en-US" sz="1800" b="0" dirty="0" smtClean="0">
                <a:solidFill>
                  <a:srgbClr val="414141"/>
                </a:solidFill>
                <a:latin typeface="Proxima Nova Light"/>
                <a:cs typeface="Proxima Nova Light"/>
              </a:rPr>
            </a:br>
            <a:r>
              <a:rPr lang="en-US" sz="1800" b="0" dirty="0" smtClean="0">
                <a:solidFill>
                  <a:srgbClr val="414141"/>
                </a:solidFill>
                <a:latin typeface="Proxima Nova Light"/>
                <a:cs typeface="Proxima Nova Light"/>
              </a:rPr>
              <a:t>description of a member</a:t>
            </a:r>
            <a:br>
              <a:rPr lang="en-US" sz="1800" b="0" dirty="0" smtClean="0">
                <a:solidFill>
                  <a:srgbClr val="414141"/>
                </a:solidFill>
                <a:latin typeface="Proxima Nova Light"/>
                <a:cs typeface="Proxima Nova Light"/>
              </a:rPr>
            </a:br>
            <a:r>
              <a:rPr lang="en-US" sz="1800" b="0" dirty="0" smtClean="0">
                <a:solidFill>
                  <a:srgbClr val="414141"/>
                </a:solidFill>
                <a:latin typeface="Proxima Nova Light"/>
                <a:cs typeface="Proxima Nova Light"/>
              </a:rPr>
              <a:t>of your team.</a:t>
            </a:r>
            <a:endParaRPr lang="en-US" b="0" dirty="0" smtClean="0">
              <a:solidFill>
                <a:srgbClr val="414141"/>
              </a:solidFill>
              <a:latin typeface="Proxima Nova Light"/>
              <a:cs typeface="Proxima Nova Light"/>
            </a:endParaRPr>
          </a:p>
        </p:txBody>
      </p:sp>
      <p:pic>
        <p:nvPicPr>
          <p:cNvPr id="8" name="Picture 7" descr="large-headshot-placehold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6015" y="1155699"/>
            <a:ext cx="1224501" cy="1676400"/>
          </a:xfrm>
          <a:prstGeom prst="rect">
            <a:avLst/>
          </a:prstGeom>
        </p:spPr>
      </p:pic>
      <p:sp>
        <p:nvSpPr>
          <p:cNvPr id="9" name="Title 6"/>
          <p:cNvSpPr txBox="1">
            <a:spLocks/>
          </p:cNvSpPr>
          <p:nvPr/>
        </p:nvSpPr>
        <p:spPr>
          <a:xfrm>
            <a:off x="1784515" y="3251203"/>
            <a:ext cx="3225800" cy="1562100"/>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i="0" kern="1200">
                <a:solidFill>
                  <a:schemeClr val="tx1"/>
                </a:solidFill>
                <a:latin typeface="Proxima Nova Lt" pitchFamily="2" charset="0"/>
                <a:ea typeface="Adobe Gothic Std B" pitchFamily="34" charset="-128"/>
                <a:cs typeface="+mj-cs"/>
              </a:defRPr>
            </a:lvl1pPr>
          </a:lstStyle>
          <a:p>
            <a:pPr defTabSz="457200"/>
            <a:r>
              <a:rPr lang="en-US" sz="1800" dirty="0" smtClean="0">
                <a:solidFill>
                  <a:srgbClr val="414141"/>
                </a:solidFill>
                <a:latin typeface="Proxima Nova Light"/>
                <a:cs typeface="Proxima Nova Light"/>
              </a:rPr>
              <a:t>Jane Doe</a:t>
            </a:r>
          </a:p>
          <a:p>
            <a:pPr defTabSz="457200"/>
            <a:r>
              <a:rPr lang="en-US" sz="1800" b="0" dirty="0" smtClean="0">
                <a:solidFill>
                  <a:srgbClr val="414141"/>
                </a:solidFill>
                <a:latin typeface="Proxima Nova Light"/>
                <a:cs typeface="Proxima Nova Light"/>
              </a:rPr>
              <a:t>Use this space for a brief</a:t>
            </a:r>
            <a:br>
              <a:rPr lang="en-US" sz="1800" b="0" dirty="0" smtClean="0">
                <a:solidFill>
                  <a:srgbClr val="414141"/>
                </a:solidFill>
                <a:latin typeface="Proxima Nova Light"/>
                <a:cs typeface="Proxima Nova Light"/>
              </a:rPr>
            </a:br>
            <a:r>
              <a:rPr lang="en-US" sz="1800" b="0" dirty="0" smtClean="0">
                <a:solidFill>
                  <a:srgbClr val="414141"/>
                </a:solidFill>
                <a:latin typeface="Proxima Nova Light"/>
                <a:cs typeface="Proxima Nova Light"/>
              </a:rPr>
              <a:t>description of a member</a:t>
            </a:r>
            <a:br>
              <a:rPr lang="en-US" sz="1800" b="0" dirty="0" smtClean="0">
                <a:solidFill>
                  <a:srgbClr val="414141"/>
                </a:solidFill>
                <a:latin typeface="Proxima Nova Light"/>
                <a:cs typeface="Proxima Nova Light"/>
              </a:rPr>
            </a:br>
            <a:r>
              <a:rPr lang="en-US" sz="1800" b="0" dirty="0" smtClean="0">
                <a:solidFill>
                  <a:srgbClr val="414141"/>
                </a:solidFill>
                <a:latin typeface="Proxima Nova Light"/>
                <a:cs typeface="Proxima Nova Light"/>
              </a:rPr>
              <a:t>of your team.</a:t>
            </a:r>
            <a:endParaRPr lang="en-US" b="0" dirty="0" smtClean="0">
              <a:solidFill>
                <a:srgbClr val="414141"/>
              </a:solidFill>
              <a:latin typeface="Proxima Nova Light"/>
              <a:cs typeface="Proxima Nova Light"/>
            </a:endParaRPr>
          </a:p>
        </p:txBody>
      </p:sp>
      <p:pic>
        <p:nvPicPr>
          <p:cNvPr id="11" name="Picture 10" descr="large-headshot-placehold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429" y="3136902"/>
            <a:ext cx="1224501" cy="1676400"/>
          </a:xfrm>
          <a:prstGeom prst="rect">
            <a:avLst/>
          </a:prstGeom>
        </p:spPr>
      </p:pic>
      <p:sp>
        <p:nvSpPr>
          <p:cNvPr id="12" name="Title 6"/>
          <p:cNvSpPr txBox="1">
            <a:spLocks/>
          </p:cNvSpPr>
          <p:nvPr/>
        </p:nvSpPr>
        <p:spPr>
          <a:xfrm>
            <a:off x="6279101" y="3251202"/>
            <a:ext cx="3225800" cy="1562100"/>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i="0" kern="1200">
                <a:solidFill>
                  <a:schemeClr val="tx1"/>
                </a:solidFill>
                <a:latin typeface="Proxima Nova Lt" pitchFamily="2" charset="0"/>
                <a:ea typeface="Adobe Gothic Std B" pitchFamily="34" charset="-128"/>
                <a:cs typeface="+mj-cs"/>
              </a:defRPr>
            </a:lvl1pPr>
          </a:lstStyle>
          <a:p>
            <a:pPr defTabSz="457200"/>
            <a:r>
              <a:rPr lang="en-US" sz="1800" dirty="0" smtClean="0">
                <a:solidFill>
                  <a:srgbClr val="414141"/>
                </a:solidFill>
                <a:latin typeface="Proxima Nova Light"/>
                <a:cs typeface="Proxima Nova Light"/>
              </a:rPr>
              <a:t>Jane Doe</a:t>
            </a:r>
          </a:p>
          <a:p>
            <a:pPr defTabSz="457200"/>
            <a:r>
              <a:rPr lang="en-US" sz="1800" b="0" dirty="0" smtClean="0">
                <a:solidFill>
                  <a:srgbClr val="414141"/>
                </a:solidFill>
                <a:latin typeface="Proxima Nova Light"/>
                <a:cs typeface="Proxima Nova Light"/>
              </a:rPr>
              <a:t>Use this space for a brief</a:t>
            </a:r>
            <a:br>
              <a:rPr lang="en-US" sz="1800" b="0" dirty="0" smtClean="0">
                <a:solidFill>
                  <a:srgbClr val="414141"/>
                </a:solidFill>
                <a:latin typeface="Proxima Nova Light"/>
                <a:cs typeface="Proxima Nova Light"/>
              </a:rPr>
            </a:br>
            <a:r>
              <a:rPr lang="en-US" sz="1800" b="0" dirty="0" smtClean="0">
                <a:solidFill>
                  <a:srgbClr val="414141"/>
                </a:solidFill>
                <a:latin typeface="Proxima Nova Light"/>
                <a:cs typeface="Proxima Nova Light"/>
              </a:rPr>
              <a:t>description of a member</a:t>
            </a:r>
            <a:br>
              <a:rPr lang="en-US" sz="1800" b="0" dirty="0" smtClean="0">
                <a:solidFill>
                  <a:srgbClr val="414141"/>
                </a:solidFill>
                <a:latin typeface="Proxima Nova Light"/>
                <a:cs typeface="Proxima Nova Light"/>
              </a:rPr>
            </a:br>
            <a:r>
              <a:rPr lang="en-US" sz="1800" b="0" dirty="0" smtClean="0">
                <a:solidFill>
                  <a:srgbClr val="414141"/>
                </a:solidFill>
                <a:latin typeface="Proxima Nova Light"/>
                <a:cs typeface="Proxima Nova Light"/>
              </a:rPr>
              <a:t>of your team.</a:t>
            </a:r>
            <a:endParaRPr lang="en-US" b="0" dirty="0" smtClean="0">
              <a:solidFill>
                <a:srgbClr val="414141"/>
              </a:solidFill>
              <a:latin typeface="Proxima Nova Light"/>
              <a:cs typeface="Proxima Nova Light"/>
            </a:endParaRPr>
          </a:p>
        </p:txBody>
      </p:sp>
      <p:pic>
        <p:nvPicPr>
          <p:cNvPr id="13" name="Picture 12" descr="large-headshot-placeholde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6015" y="3136901"/>
            <a:ext cx="1224501" cy="1676400"/>
          </a:xfrm>
          <a:prstGeom prst="rect">
            <a:avLst/>
          </a:prstGeom>
        </p:spPr>
      </p:pic>
    </p:spTree>
    <p:extLst>
      <p:ext uri="{BB962C8B-B14F-4D97-AF65-F5344CB8AC3E}">
        <p14:creationId xmlns:p14="http://schemas.microsoft.com/office/powerpoint/2010/main" val="2722930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310846" y="601188"/>
            <a:ext cx="2412919" cy="460248"/>
          </a:xfrm>
          <a:prstGeom prst="rect">
            <a:avLst/>
          </a:prstGeom>
        </p:spPr>
      </p:pic>
      <p:pic>
        <p:nvPicPr>
          <p:cNvPr id="3" name="Picture 2" descr="Copy of CRM-0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325" y="1240954"/>
            <a:ext cx="3900327" cy="3199713"/>
          </a:xfrm>
          <a:prstGeom prst="rect">
            <a:avLst/>
          </a:prstGeom>
        </p:spPr>
      </p:pic>
      <p:pic>
        <p:nvPicPr>
          <p:cNvPr id="5" name="Picture 4" descr="Copy of sidekick-0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0646" y="1240954"/>
            <a:ext cx="3955338" cy="3244842"/>
          </a:xfrm>
          <a:prstGeom prst="rect">
            <a:avLst/>
          </a:prstGeom>
        </p:spPr>
      </p:pic>
      <p:pic>
        <p:nvPicPr>
          <p:cNvPr id="6" name="Picture 5" descr="sidekick-brand-with-hubspot.eps"/>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7900" y="601188"/>
            <a:ext cx="1524932" cy="454025"/>
          </a:xfrm>
          <a:prstGeom prst="rect">
            <a:avLst/>
          </a:prstGeom>
        </p:spPr>
      </p:pic>
    </p:spTree>
    <p:extLst>
      <p:ext uri="{BB962C8B-B14F-4D97-AF65-F5344CB8AC3E}">
        <p14:creationId xmlns:p14="http://schemas.microsoft.com/office/powerpoint/2010/main" val="3279680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6"/>
          <p:cNvSpPr txBox="1">
            <a:spLocks/>
          </p:cNvSpPr>
          <p:nvPr/>
        </p:nvSpPr>
        <p:spPr>
          <a:xfrm>
            <a:off x="279400" y="387351"/>
            <a:ext cx="3784600" cy="450850"/>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i="0" kern="1200">
                <a:solidFill>
                  <a:schemeClr val="tx1"/>
                </a:solidFill>
                <a:latin typeface="Proxima Nova Lt" pitchFamily="2" charset="0"/>
                <a:ea typeface="Adobe Gothic Std B" pitchFamily="34" charset="-128"/>
                <a:cs typeface="+mj-cs"/>
              </a:defRPr>
            </a:lvl1pPr>
          </a:lstStyle>
          <a:p>
            <a:pPr defTabSz="457200"/>
            <a:r>
              <a:rPr lang="en-US" sz="2400" dirty="0" smtClean="0">
                <a:solidFill>
                  <a:srgbClr val="414141"/>
                </a:solidFill>
                <a:latin typeface="Proxima Nova Light"/>
                <a:cs typeface="Proxima Nova Light"/>
              </a:rPr>
              <a:t>OUR </a:t>
            </a:r>
            <a:r>
              <a:rPr lang="en-US" sz="2400" dirty="0" smtClean="0">
                <a:solidFill>
                  <a:srgbClr val="414141"/>
                </a:solidFill>
                <a:latin typeface="Proxima Nova Light"/>
                <a:cs typeface="Proxima Nova Light"/>
              </a:rPr>
              <a:t>SERVICES</a:t>
            </a:r>
            <a:endParaRPr lang="en-US" sz="5400" dirty="0" smtClean="0">
              <a:solidFill>
                <a:srgbClr val="414141"/>
              </a:solidFill>
              <a:latin typeface="Proxima Nova Light"/>
              <a:cs typeface="Proxima Nova Light"/>
            </a:endParaRPr>
          </a:p>
        </p:txBody>
      </p:sp>
      <p:cxnSp>
        <p:nvCxnSpPr>
          <p:cNvPr id="3" name="Straight Connector 2"/>
          <p:cNvCxnSpPr/>
          <p:nvPr/>
        </p:nvCxnSpPr>
        <p:spPr>
          <a:xfrm>
            <a:off x="2679700" y="647700"/>
            <a:ext cx="6462713" cy="0"/>
          </a:xfrm>
          <a:prstGeom prst="line">
            <a:avLst/>
          </a:prstGeom>
          <a:ln>
            <a:solidFill>
              <a:schemeClr val="bg1">
                <a:lumMod val="50000"/>
              </a:schemeClr>
            </a:solidFill>
            <a:prstDash val="dot"/>
          </a:ln>
          <a:effectLst/>
        </p:spPr>
        <p:style>
          <a:lnRef idx="2">
            <a:schemeClr val="accent1"/>
          </a:lnRef>
          <a:fillRef idx="0">
            <a:schemeClr val="accent1"/>
          </a:fillRef>
          <a:effectRef idx="1">
            <a:schemeClr val="accent1"/>
          </a:effectRef>
          <a:fontRef idx="minor">
            <a:schemeClr val="tx1"/>
          </a:fontRef>
        </p:style>
      </p:cxnSp>
      <p:sp>
        <p:nvSpPr>
          <p:cNvPr id="5" name="Title 6"/>
          <p:cNvSpPr txBox="1">
            <a:spLocks/>
          </p:cNvSpPr>
          <p:nvPr/>
        </p:nvSpPr>
        <p:spPr>
          <a:xfrm>
            <a:off x="304800" y="1054100"/>
            <a:ext cx="8255000" cy="3581399"/>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i="0" kern="1200">
                <a:solidFill>
                  <a:schemeClr val="tx1"/>
                </a:solidFill>
                <a:latin typeface="Proxima Nova Lt" pitchFamily="2" charset="0"/>
                <a:ea typeface="Adobe Gothic Std B" pitchFamily="34" charset="-128"/>
                <a:cs typeface="+mj-cs"/>
              </a:defRPr>
            </a:lvl1pPr>
          </a:lstStyle>
          <a:p>
            <a:pPr defTabSz="457200"/>
            <a:r>
              <a:rPr lang="en-US" sz="2000" b="0" dirty="0" smtClean="0">
                <a:solidFill>
                  <a:srgbClr val="414141"/>
                </a:solidFill>
                <a:latin typeface="Proxima Nova Light"/>
                <a:cs typeface="Proxima Nova Light"/>
              </a:rPr>
              <a:t>Use this space to provide background on your agency</a:t>
            </a:r>
            <a:r>
              <a:rPr lang="en-US" sz="2000" b="0" dirty="0">
                <a:solidFill>
                  <a:srgbClr val="414141"/>
                </a:solidFill>
                <a:latin typeface="Proxima Nova Light"/>
                <a:cs typeface="Proxima Nova Light"/>
              </a:rPr>
              <a:t>. </a:t>
            </a:r>
            <a:endParaRPr lang="en-US" sz="2000" b="0" dirty="0" smtClean="0">
              <a:solidFill>
                <a:srgbClr val="414141"/>
              </a:solidFill>
              <a:latin typeface="Proxima Nova Light"/>
              <a:cs typeface="Proxima Nova Light"/>
            </a:endParaRPr>
          </a:p>
          <a:p>
            <a:pPr defTabSz="457200"/>
            <a:r>
              <a:rPr lang="en-US" sz="2000" b="0" dirty="0" smtClean="0">
                <a:solidFill>
                  <a:srgbClr val="414141"/>
                </a:solidFill>
                <a:latin typeface="Proxima Nova Light"/>
                <a:cs typeface="Proxima Nova Light"/>
              </a:rPr>
              <a:t>Lorem </a:t>
            </a:r>
            <a:r>
              <a:rPr lang="en-US" sz="2000" b="0" dirty="0">
                <a:solidFill>
                  <a:srgbClr val="414141"/>
                </a:solidFill>
                <a:latin typeface="Proxima Nova Light"/>
                <a:cs typeface="Proxima Nova Light"/>
              </a:rPr>
              <a:t>ipsum dolor sit amet, </a:t>
            </a:r>
            <a:r>
              <a:rPr lang="en-US" sz="2000" b="0" dirty="0" err="1">
                <a:solidFill>
                  <a:srgbClr val="414141"/>
                </a:solidFill>
                <a:latin typeface="Proxima Nova Light"/>
                <a:cs typeface="Proxima Nova Light"/>
              </a:rPr>
              <a:t>consectetur</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adipiscing</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elit</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Suspendisse</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nec</a:t>
            </a:r>
            <a:r>
              <a:rPr lang="en-US" sz="2000" b="0" dirty="0">
                <a:solidFill>
                  <a:srgbClr val="414141"/>
                </a:solidFill>
                <a:latin typeface="Proxima Nova Light"/>
                <a:cs typeface="Proxima Nova Light"/>
              </a:rPr>
              <a:t> mi </a:t>
            </a:r>
            <a:r>
              <a:rPr lang="en-US" sz="2000" b="0" dirty="0" err="1">
                <a:solidFill>
                  <a:srgbClr val="414141"/>
                </a:solidFill>
                <a:latin typeface="Proxima Nova Light"/>
                <a:cs typeface="Proxima Nova Light"/>
              </a:rPr>
              <a:t>vehicula</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porta</a:t>
            </a:r>
            <a:r>
              <a:rPr lang="en-US" sz="2000" b="0" dirty="0">
                <a:solidFill>
                  <a:srgbClr val="414141"/>
                </a:solidFill>
                <a:latin typeface="Proxima Nova Light"/>
                <a:cs typeface="Proxima Nova Light"/>
              </a:rPr>
              <a:t> dolor vitae, </a:t>
            </a:r>
            <a:r>
              <a:rPr lang="en-US" sz="2000" b="0" dirty="0" err="1">
                <a:solidFill>
                  <a:srgbClr val="414141"/>
                </a:solidFill>
                <a:latin typeface="Proxima Nova Light"/>
                <a:cs typeface="Proxima Nova Light"/>
              </a:rPr>
              <a:t>vulputate</a:t>
            </a:r>
            <a:r>
              <a:rPr lang="en-US" sz="2000" b="0" dirty="0">
                <a:solidFill>
                  <a:srgbClr val="414141"/>
                </a:solidFill>
                <a:latin typeface="Proxima Nova Light"/>
                <a:cs typeface="Proxima Nova Light"/>
              </a:rPr>
              <a:t> dui. </a:t>
            </a:r>
            <a:r>
              <a:rPr lang="en-US" sz="2000" b="0" dirty="0" err="1">
                <a:solidFill>
                  <a:srgbClr val="414141"/>
                </a:solidFill>
                <a:latin typeface="Proxima Nova Light"/>
                <a:cs typeface="Proxima Nova Light"/>
              </a:rPr>
              <a:t>Nulla</a:t>
            </a:r>
            <a:r>
              <a:rPr lang="en-US" sz="2000" b="0" dirty="0">
                <a:solidFill>
                  <a:srgbClr val="414141"/>
                </a:solidFill>
                <a:latin typeface="Proxima Nova Light"/>
                <a:cs typeface="Proxima Nova Light"/>
              </a:rPr>
              <a:t> at </a:t>
            </a:r>
            <a:r>
              <a:rPr lang="en-US" sz="2000" b="0" dirty="0" err="1">
                <a:solidFill>
                  <a:srgbClr val="414141"/>
                </a:solidFill>
                <a:latin typeface="Proxima Nova Light"/>
                <a:cs typeface="Proxima Nova Light"/>
              </a:rPr>
              <a:t>aliquam</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sapien</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Duis</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ut</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augue</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ut</a:t>
            </a:r>
            <a:r>
              <a:rPr lang="en-US" sz="2000" b="0" dirty="0">
                <a:solidFill>
                  <a:srgbClr val="414141"/>
                </a:solidFill>
                <a:latin typeface="Proxima Nova Light"/>
                <a:cs typeface="Proxima Nova Light"/>
              </a:rPr>
              <a:t> lacus </a:t>
            </a:r>
            <a:r>
              <a:rPr lang="en-US" sz="2000" b="0" dirty="0" err="1">
                <a:solidFill>
                  <a:srgbClr val="414141"/>
                </a:solidFill>
                <a:latin typeface="Proxima Nova Light"/>
                <a:cs typeface="Proxima Nova Light"/>
              </a:rPr>
              <a:t>pellentesque</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ornare</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vel</a:t>
            </a:r>
            <a:r>
              <a:rPr lang="en-US" sz="2000" b="0" dirty="0">
                <a:solidFill>
                  <a:srgbClr val="414141"/>
                </a:solidFill>
                <a:latin typeface="Proxima Nova Light"/>
                <a:cs typeface="Proxima Nova Light"/>
              </a:rPr>
              <a:t> id </a:t>
            </a:r>
            <a:r>
              <a:rPr lang="en-US" sz="2000" b="0" dirty="0" err="1">
                <a:solidFill>
                  <a:srgbClr val="414141"/>
                </a:solidFill>
                <a:latin typeface="Proxima Nova Light"/>
                <a:cs typeface="Proxima Nova Light"/>
              </a:rPr>
              <a:t>risus</a:t>
            </a:r>
            <a:r>
              <a:rPr lang="en-US" sz="2000" b="0" dirty="0">
                <a:solidFill>
                  <a:srgbClr val="414141"/>
                </a:solidFill>
                <a:latin typeface="Proxima Nova Light"/>
                <a:cs typeface="Proxima Nova Light"/>
              </a:rPr>
              <a:t>. Integer </a:t>
            </a:r>
            <a:r>
              <a:rPr lang="en-US" sz="2000" b="0" dirty="0" err="1">
                <a:solidFill>
                  <a:srgbClr val="414141"/>
                </a:solidFill>
                <a:latin typeface="Proxima Nova Light"/>
                <a:cs typeface="Proxima Nova Light"/>
              </a:rPr>
              <a:t>rutrum</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accumsan</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tincidunt</a:t>
            </a:r>
            <a:r>
              <a:rPr lang="en-US" sz="2000" b="0" dirty="0">
                <a:solidFill>
                  <a:srgbClr val="414141"/>
                </a:solidFill>
                <a:latin typeface="Proxima Nova Light"/>
                <a:cs typeface="Proxima Nova Light"/>
              </a:rPr>
              <a:t>. Integer </a:t>
            </a:r>
            <a:r>
              <a:rPr lang="en-US" sz="2000" b="0" dirty="0" err="1">
                <a:solidFill>
                  <a:srgbClr val="414141"/>
                </a:solidFill>
                <a:latin typeface="Proxima Nova Light"/>
                <a:cs typeface="Proxima Nova Light"/>
              </a:rPr>
              <a:t>velit</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nisl</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convallis</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pellentesque</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erat</a:t>
            </a:r>
            <a:r>
              <a:rPr lang="en-US" sz="2000" b="0" dirty="0">
                <a:solidFill>
                  <a:srgbClr val="414141"/>
                </a:solidFill>
                <a:latin typeface="Proxima Nova Light"/>
                <a:cs typeface="Proxima Nova Light"/>
              </a:rPr>
              <a:t> sit amet, </a:t>
            </a:r>
            <a:r>
              <a:rPr lang="en-US" sz="2000" b="0" dirty="0" err="1">
                <a:solidFill>
                  <a:srgbClr val="414141"/>
                </a:solidFill>
                <a:latin typeface="Proxima Nova Light"/>
                <a:cs typeface="Proxima Nova Light"/>
              </a:rPr>
              <a:t>aliquam</a:t>
            </a:r>
            <a:r>
              <a:rPr lang="en-US" sz="2000" b="0" dirty="0">
                <a:solidFill>
                  <a:srgbClr val="414141"/>
                </a:solidFill>
                <a:latin typeface="Proxima Nova Light"/>
                <a:cs typeface="Proxima Nova Light"/>
              </a:rPr>
              <a:t> semper </a:t>
            </a:r>
            <a:r>
              <a:rPr lang="en-US" sz="2000" b="0" dirty="0" err="1">
                <a:solidFill>
                  <a:srgbClr val="414141"/>
                </a:solidFill>
                <a:latin typeface="Proxima Nova Light"/>
                <a:cs typeface="Proxima Nova Light"/>
              </a:rPr>
              <a:t>sapien</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Donec</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tristique</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sapien</a:t>
            </a:r>
            <a:r>
              <a:rPr lang="en-US" sz="2000" b="0" dirty="0">
                <a:solidFill>
                  <a:srgbClr val="414141"/>
                </a:solidFill>
                <a:latin typeface="Proxima Nova Light"/>
                <a:cs typeface="Proxima Nova Light"/>
              </a:rPr>
              <a:t> sit amet </a:t>
            </a:r>
            <a:r>
              <a:rPr lang="en-US" sz="2000" b="0" dirty="0" err="1">
                <a:solidFill>
                  <a:srgbClr val="414141"/>
                </a:solidFill>
                <a:latin typeface="Proxima Nova Light"/>
                <a:cs typeface="Proxima Nova Light"/>
              </a:rPr>
              <a:t>erat</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mattis</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mollis</a:t>
            </a:r>
            <a:r>
              <a:rPr lang="en-US" sz="2000" b="0" dirty="0">
                <a:solidFill>
                  <a:srgbClr val="414141"/>
                </a:solidFill>
                <a:latin typeface="Proxima Nova Light"/>
                <a:cs typeface="Proxima Nova Light"/>
              </a:rPr>
              <a:t> </a:t>
            </a:r>
            <a:r>
              <a:rPr lang="en-US" sz="2000" b="0" dirty="0" err="1">
                <a:solidFill>
                  <a:srgbClr val="414141"/>
                </a:solidFill>
                <a:latin typeface="Proxima Nova Light"/>
                <a:cs typeface="Proxima Nova Light"/>
              </a:rPr>
              <a:t>varius</a:t>
            </a:r>
            <a:r>
              <a:rPr lang="en-US" sz="2000" b="0" dirty="0">
                <a:solidFill>
                  <a:srgbClr val="414141"/>
                </a:solidFill>
                <a:latin typeface="Proxima Nova Light"/>
                <a:cs typeface="Proxima Nova Light"/>
              </a:rPr>
              <a:t> ex </a:t>
            </a:r>
            <a:r>
              <a:rPr lang="en-US" sz="2000" b="0" dirty="0" err="1">
                <a:solidFill>
                  <a:srgbClr val="414141"/>
                </a:solidFill>
                <a:latin typeface="Proxima Nova Light"/>
                <a:cs typeface="Proxima Nova Light"/>
              </a:rPr>
              <a:t>aliquam</a:t>
            </a:r>
            <a:r>
              <a:rPr lang="en-US" sz="2000" b="0" dirty="0">
                <a:solidFill>
                  <a:srgbClr val="414141"/>
                </a:solidFill>
                <a:latin typeface="Proxima Nova Light"/>
                <a:cs typeface="Proxima Nova Light"/>
              </a:rPr>
              <a:t>.</a:t>
            </a:r>
            <a:endParaRPr lang="en-US" sz="4800" b="0" dirty="0" smtClean="0">
              <a:solidFill>
                <a:srgbClr val="414141"/>
              </a:solidFill>
              <a:latin typeface="Proxima Nova Light"/>
              <a:cs typeface="Proxima Nova Light"/>
            </a:endParaRPr>
          </a:p>
        </p:txBody>
      </p:sp>
    </p:spTree>
    <p:extLst>
      <p:ext uri="{BB962C8B-B14F-4D97-AF65-F5344CB8AC3E}">
        <p14:creationId xmlns:p14="http://schemas.microsoft.com/office/powerpoint/2010/main" val="37742981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5925247" y="1520648"/>
            <a:ext cx="3069677" cy="1286942"/>
          </a:xfrm>
          <a:prstGeom prst="roundRect">
            <a:avLst>
              <a:gd name="adj" fmla="val 8511"/>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p:nvPr/>
        </p:nvCxnSpPr>
        <p:spPr>
          <a:xfrm flipV="1">
            <a:off x="3513438" y="2786596"/>
            <a:ext cx="0" cy="711200"/>
          </a:xfrm>
          <a:prstGeom prst="line">
            <a:avLst/>
          </a:prstGeom>
          <a:ln w="635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0" name="Rounded Rectangle 19"/>
          <p:cNvSpPr/>
          <p:nvPr/>
        </p:nvSpPr>
        <p:spPr>
          <a:xfrm>
            <a:off x="2901244" y="1525054"/>
            <a:ext cx="2797176" cy="1286942"/>
          </a:xfrm>
          <a:prstGeom prst="roundRect">
            <a:avLst>
              <a:gd name="adj" fmla="val 8511"/>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flipV="1">
            <a:off x="869092" y="2786596"/>
            <a:ext cx="0" cy="711200"/>
          </a:xfrm>
          <a:prstGeom prst="line">
            <a:avLst/>
          </a:prstGeom>
          <a:ln w="635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3" name="Rounded Rectangle 2"/>
          <p:cNvSpPr/>
          <p:nvPr/>
        </p:nvSpPr>
        <p:spPr>
          <a:xfrm>
            <a:off x="237420" y="1520648"/>
            <a:ext cx="2442280" cy="1286942"/>
          </a:xfrm>
          <a:prstGeom prst="roundRect">
            <a:avLst>
              <a:gd name="adj" fmla="val 8511"/>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6"/>
          <p:cNvSpPr txBox="1">
            <a:spLocks/>
          </p:cNvSpPr>
          <p:nvPr/>
        </p:nvSpPr>
        <p:spPr>
          <a:xfrm>
            <a:off x="279400" y="1499654"/>
            <a:ext cx="2412919" cy="1248842"/>
          </a:xfrm>
          <a:prstGeom prst="rect">
            <a:avLst/>
          </a:prstGeom>
          <a:ln>
            <a:noFill/>
          </a:ln>
        </p:spPr>
        <p:txBody>
          <a:bodyPr vert="horz" lIns="91440" tIns="45720" rIns="91440" bIns="45720" rtlCol="0" anchor="t">
            <a:noAutofit/>
          </a:bodyPr>
          <a:lstStyle>
            <a:lvl1pPr algn="l" defTabSz="914400" rtl="0" eaLnBrk="1" latinLnBrk="0" hangingPunct="1">
              <a:spcBef>
                <a:spcPct val="0"/>
              </a:spcBef>
              <a:buNone/>
              <a:defRPr sz="4400" b="1" i="0" kern="1200">
                <a:solidFill>
                  <a:schemeClr val="tx1"/>
                </a:solidFill>
                <a:latin typeface="Proxima Nova Lt" pitchFamily="2" charset="0"/>
                <a:ea typeface="Adobe Gothic Std B" pitchFamily="34" charset="-128"/>
                <a:cs typeface="+mj-cs"/>
              </a:defRPr>
            </a:lvl1pPr>
          </a:lstStyle>
          <a:p>
            <a:pPr defTabSz="457200">
              <a:lnSpc>
                <a:spcPct val="110000"/>
              </a:lnSpc>
            </a:pPr>
            <a:r>
              <a:rPr lang="en-US" sz="2000" dirty="0" smtClean="0">
                <a:solidFill>
                  <a:srgbClr val="414141"/>
                </a:solidFill>
                <a:latin typeface="Proxima Nova Light"/>
                <a:cs typeface="Proxima Nova Light"/>
              </a:rPr>
              <a:t>Setup</a:t>
            </a:r>
            <a:endParaRPr lang="en-US" sz="2000" b="0" dirty="0" smtClean="0">
              <a:solidFill>
                <a:srgbClr val="414141"/>
              </a:solidFill>
              <a:latin typeface="Proxima Nova Light"/>
              <a:cs typeface="Proxima Nova Light"/>
            </a:endParaRPr>
          </a:p>
          <a:p>
            <a:pPr marL="285750" indent="-285750" defTabSz="457200">
              <a:lnSpc>
                <a:spcPct val="110000"/>
              </a:lnSpc>
              <a:buFont typeface="Arial"/>
              <a:buChar char="•"/>
            </a:pPr>
            <a:r>
              <a:rPr lang="en-US" sz="1600" b="0" dirty="0" smtClean="0">
                <a:solidFill>
                  <a:srgbClr val="414141"/>
                </a:solidFill>
                <a:latin typeface="Proxima Nova Light"/>
                <a:cs typeface="Proxima Nova Light"/>
              </a:rPr>
              <a:t>Initial </a:t>
            </a:r>
            <a:r>
              <a:rPr lang="en-US" sz="1600" b="0" dirty="0" smtClean="0">
                <a:solidFill>
                  <a:srgbClr val="414141"/>
                </a:solidFill>
                <a:latin typeface="Proxima Nova Light"/>
                <a:cs typeface="Proxima Nova Light"/>
              </a:rPr>
              <a:t>setup</a:t>
            </a:r>
          </a:p>
          <a:p>
            <a:pPr marL="285750" indent="-285750" defTabSz="457200">
              <a:lnSpc>
                <a:spcPct val="110000"/>
              </a:lnSpc>
              <a:buFont typeface="Arial"/>
              <a:buChar char="•"/>
            </a:pPr>
            <a:r>
              <a:rPr lang="en-US" sz="1600" b="0" dirty="0" smtClean="0">
                <a:solidFill>
                  <a:srgbClr val="414141"/>
                </a:solidFill>
                <a:latin typeface="Proxima Nova Light"/>
                <a:cs typeface="Proxima Nova Light"/>
              </a:rPr>
              <a:t>Building assets</a:t>
            </a:r>
          </a:p>
          <a:p>
            <a:pPr marL="285750" indent="-285750" defTabSz="457200">
              <a:lnSpc>
                <a:spcPct val="110000"/>
              </a:lnSpc>
              <a:buFont typeface="Arial"/>
              <a:buChar char="•"/>
            </a:pPr>
            <a:r>
              <a:rPr lang="en-US" sz="1600" b="0" dirty="0" smtClean="0">
                <a:solidFill>
                  <a:srgbClr val="414141"/>
                </a:solidFill>
                <a:latin typeface="Proxima Nova Light"/>
                <a:cs typeface="Proxima Nova Light"/>
              </a:rPr>
              <a:t>Devising </a:t>
            </a:r>
            <a:r>
              <a:rPr lang="en-US" sz="1600" b="0" dirty="0" smtClean="0">
                <a:solidFill>
                  <a:srgbClr val="414141"/>
                </a:solidFill>
                <a:latin typeface="Proxima Nova Light"/>
                <a:cs typeface="Proxima Nova Light"/>
              </a:rPr>
              <a:t>processes</a:t>
            </a:r>
            <a:endParaRPr lang="en-US" sz="1600" b="0" dirty="0" smtClean="0">
              <a:solidFill>
                <a:srgbClr val="414141"/>
              </a:solidFill>
              <a:latin typeface="Proxima Nova Light"/>
              <a:cs typeface="Proxima Nova Light"/>
            </a:endParaRPr>
          </a:p>
        </p:txBody>
      </p:sp>
      <p:sp>
        <p:nvSpPr>
          <p:cNvPr id="5" name="Title 6"/>
          <p:cNvSpPr txBox="1">
            <a:spLocks/>
          </p:cNvSpPr>
          <p:nvPr/>
        </p:nvSpPr>
        <p:spPr>
          <a:xfrm>
            <a:off x="2943224" y="1495412"/>
            <a:ext cx="2797176" cy="1253084"/>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i="0" kern="1200">
                <a:solidFill>
                  <a:schemeClr val="tx1"/>
                </a:solidFill>
                <a:latin typeface="Proxima Nova Lt" pitchFamily="2" charset="0"/>
                <a:ea typeface="Adobe Gothic Std B" pitchFamily="34" charset="-128"/>
                <a:cs typeface="+mj-cs"/>
              </a:defRPr>
            </a:lvl1pPr>
          </a:lstStyle>
          <a:p>
            <a:pPr defTabSz="457200">
              <a:lnSpc>
                <a:spcPct val="110000"/>
              </a:lnSpc>
            </a:pPr>
            <a:r>
              <a:rPr lang="en-US" sz="2000" dirty="0" smtClean="0">
                <a:solidFill>
                  <a:srgbClr val="414141"/>
                </a:solidFill>
                <a:latin typeface="Proxima Nova Light"/>
                <a:cs typeface="Proxima Nova Light"/>
              </a:rPr>
              <a:t>Training</a:t>
            </a:r>
            <a:endParaRPr lang="en-US" sz="1600" b="0" dirty="0" smtClean="0">
              <a:solidFill>
                <a:srgbClr val="414141"/>
              </a:solidFill>
              <a:latin typeface="Proxima Nova Light"/>
              <a:cs typeface="Proxima Nova Light"/>
            </a:endParaRPr>
          </a:p>
          <a:p>
            <a:pPr marL="285750" indent="-285750" defTabSz="457200">
              <a:lnSpc>
                <a:spcPct val="110000"/>
              </a:lnSpc>
              <a:buFont typeface="Arial"/>
              <a:buChar char="•"/>
            </a:pPr>
            <a:r>
              <a:rPr lang="en-US" sz="1600" b="0" dirty="0" smtClean="0">
                <a:solidFill>
                  <a:srgbClr val="414141"/>
                </a:solidFill>
                <a:latin typeface="Proxima Nova Light"/>
                <a:cs typeface="Proxima Nova Light"/>
              </a:rPr>
              <a:t>End user / team training</a:t>
            </a:r>
            <a:endParaRPr lang="en-US" sz="1600" b="0" dirty="0" smtClean="0">
              <a:solidFill>
                <a:srgbClr val="414141"/>
              </a:solidFill>
              <a:latin typeface="Proxima Nova Light"/>
              <a:cs typeface="Proxima Nova Light"/>
            </a:endParaRPr>
          </a:p>
          <a:p>
            <a:pPr marL="285750" indent="-285750" defTabSz="457200">
              <a:lnSpc>
                <a:spcPct val="110000"/>
              </a:lnSpc>
              <a:buFont typeface="Arial"/>
              <a:buChar char="•"/>
            </a:pPr>
            <a:r>
              <a:rPr lang="en-US" sz="1600" b="0" dirty="0" smtClean="0">
                <a:solidFill>
                  <a:srgbClr val="414141"/>
                </a:solidFill>
                <a:latin typeface="Proxima Nova Light"/>
                <a:cs typeface="Proxima Nova Light"/>
              </a:rPr>
              <a:t>Admin &amp; manager training</a:t>
            </a:r>
            <a:endParaRPr lang="en-US" sz="1600" b="0" dirty="0" smtClean="0">
              <a:solidFill>
                <a:srgbClr val="414141"/>
              </a:solidFill>
              <a:latin typeface="Proxima Nova Light"/>
              <a:cs typeface="Proxima Nova Light"/>
            </a:endParaRPr>
          </a:p>
          <a:p>
            <a:pPr marL="285750" indent="-285750" defTabSz="457200">
              <a:lnSpc>
                <a:spcPct val="110000"/>
              </a:lnSpc>
              <a:buFont typeface="Arial"/>
              <a:buChar char="•"/>
            </a:pPr>
            <a:r>
              <a:rPr lang="en-US" sz="1600" b="0" dirty="0" smtClean="0">
                <a:solidFill>
                  <a:srgbClr val="414141"/>
                </a:solidFill>
                <a:latin typeface="Proxima Nova Light"/>
                <a:cs typeface="Proxima Nova Light"/>
              </a:rPr>
              <a:t>Driving </a:t>
            </a:r>
            <a:r>
              <a:rPr lang="en-US" sz="1600" b="0" dirty="0" smtClean="0">
                <a:solidFill>
                  <a:srgbClr val="414141"/>
                </a:solidFill>
                <a:latin typeface="Proxima Nova Light"/>
                <a:cs typeface="Proxima Nova Light"/>
              </a:rPr>
              <a:t>adoption</a:t>
            </a:r>
            <a:endParaRPr lang="en-US" sz="1600" b="0" dirty="0" smtClean="0">
              <a:solidFill>
                <a:srgbClr val="414141"/>
              </a:solidFill>
              <a:latin typeface="Proxima Nova Light"/>
              <a:cs typeface="Proxima Nova Light"/>
            </a:endParaRPr>
          </a:p>
          <a:p>
            <a:pPr marL="285750" indent="-285750" defTabSz="457200">
              <a:lnSpc>
                <a:spcPct val="110000"/>
              </a:lnSpc>
              <a:buFont typeface="Arial"/>
              <a:buChar char="•"/>
            </a:pPr>
            <a:endParaRPr lang="en-US" sz="1600" b="0" dirty="0" smtClean="0">
              <a:solidFill>
                <a:srgbClr val="414141"/>
              </a:solidFill>
              <a:latin typeface="Proxima Nova Light"/>
              <a:cs typeface="Proxima Nova Light"/>
            </a:endParaRPr>
          </a:p>
        </p:txBody>
      </p:sp>
      <p:sp>
        <p:nvSpPr>
          <p:cNvPr id="9" name="Title 6"/>
          <p:cNvSpPr txBox="1">
            <a:spLocks/>
          </p:cNvSpPr>
          <p:nvPr/>
        </p:nvSpPr>
        <p:spPr>
          <a:xfrm>
            <a:off x="5946238" y="1498574"/>
            <a:ext cx="3069677" cy="1313422"/>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i="0" kern="1200">
                <a:solidFill>
                  <a:schemeClr val="tx1"/>
                </a:solidFill>
                <a:latin typeface="Proxima Nova Lt" pitchFamily="2" charset="0"/>
                <a:ea typeface="Adobe Gothic Std B" pitchFamily="34" charset="-128"/>
                <a:cs typeface="+mj-cs"/>
              </a:defRPr>
            </a:lvl1pPr>
          </a:lstStyle>
          <a:p>
            <a:pPr defTabSz="457200">
              <a:lnSpc>
                <a:spcPct val="110000"/>
              </a:lnSpc>
            </a:pPr>
            <a:r>
              <a:rPr lang="en-US" sz="2000" dirty="0" smtClean="0">
                <a:solidFill>
                  <a:srgbClr val="414141"/>
                </a:solidFill>
                <a:latin typeface="Proxima Nova Light"/>
                <a:cs typeface="Proxima Nova Light"/>
              </a:rPr>
              <a:t>Consulting</a:t>
            </a:r>
            <a:endParaRPr lang="en-US" sz="2000" b="0" dirty="0" smtClean="0">
              <a:solidFill>
                <a:srgbClr val="414141"/>
              </a:solidFill>
              <a:latin typeface="Proxima Nova Light"/>
              <a:cs typeface="Proxima Nova Light"/>
            </a:endParaRPr>
          </a:p>
          <a:p>
            <a:pPr marL="342900" indent="-342900" defTabSz="457200">
              <a:lnSpc>
                <a:spcPct val="110000"/>
              </a:lnSpc>
              <a:buFont typeface="Arial"/>
              <a:buChar char="•"/>
            </a:pPr>
            <a:r>
              <a:rPr lang="en-US" sz="1600" b="0" dirty="0" smtClean="0">
                <a:solidFill>
                  <a:srgbClr val="414141"/>
                </a:solidFill>
                <a:latin typeface="Proxima Nova Light"/>
                <a:cs typeface="Proxima Nova Light"/>
              </a:rPr>
              <a:t>Sales best practices</a:t>
            </a:r>
          </a:p>
          <a:p>
            <a:pPr marL="342900" indent="-342900" defTabSz="457200">
              <a:lnSpc>
                <a:spcPct val="110000"/>
              </a:lnSpc>
              <a:buFont typeface="Arial"/>
              <a:buChar char="•"/>
            </a:pPr>
            <a:r>
              <a:rPr lang="en-US" sz="1600" b="0" dirty="0" smtClean="0">
                <a:solidFill>
                  <a:srgbClr val="414141"/>
                </a:solidFill>
                <a:latin typeface="Proxima Nova Light"/>
                <a:cs typeface="Proxima Nova Light"/>
              </a:rPr>
              <a:t>Sales &amp; marketing alignment</a:t>
            </a:r>
          </a:p>
          <a:p>
            <a:pPr marL="342900" indent="-342900" defTabSz="457200">
              <a:lnSpc>
                <a:spcPct val="110000"/>
              </a:lnSpc>
              <a:buFont typeface="Arial"/>
              <a:buChar char="•"/>
            </a:pPr>
            <a:r>
              <a:rPr lang="en-US" sz="1600" b="0" dirty="0" smtClean="0">
                <a:solidFill>
                  <a:srgbClr val="414141"/>
                </a:solidFill>
                <a:latin typeface="Proxima Nova Light"/>
                <a:cs typeface="Proxima Nova Light"/>
              </a:rPr>
              <a:t>Customer data &amp; </a:t>
            </a:r>
            <a:r>
              <a:rPr lang="en-US" sz="1600" b="0" dirty="0" smtClean="0">
                <a:solidFill>
                  <a:srgbClr val="414141"/>
                </a:solidFill>
                <a:latin typeface="Proxima Nova Light"/>
                <a:cs typeface="Proxima Nova Light"/>
              </a:rPr>
              <a:t>operations</a:t>
            </a:r>
            <a:endParaRPr lang="en-US" sz="1600" dirty="0" smtClean="0">
              <a:solidFill>
                <a:srgbClr val="414141"/>
              </a:solidFill>
              <a:latin typeface="Proxima Nova Light"/>
              <a:cs typeface="Proxima Nova Light"/>
            </a:endParaRPr>
          </a:p>
        </p:txBody>
      </p:sp>
      <p:sp>
        <p:nvSpPr>
          <p:cNvPr id="11" name="Title 6"/>
          <p:cNvSpPr txBox="1">
            <a:spLocks/>
          </p:cNvSpPr>
          <p:nvPr/>
        </p:nvSpPr>
        <p:spPr>
          <a:xfrm>
            <a:off x="279400" y="387351"/>
            <a:ext cx="3784600" cy="450850"/>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i="0" kern="1200">
                <a:solidFill>
                  <a:schemeClr val="tx1"/>
                </a:solidFill>
                <a:latin typeface="Proxima Nova Lt" pitchFamily="2" charset="0"/>
                <a:ea typeface="Adobe Gothic Std B" pitchFamily="34" charset="-128"/>
                <a:cs typeface="+mj-cs"/>
              </a:defRPr>
            </a:lvl1pPr>
          </a:lstStyle>
          <a:p>
            <a:pPr defTabSz="457200"/>
            <a:r>
              <a:rPr lang="en-US" sz="2400" dirty="0" smtClean="0">
                <a:solidFill>
                  <a:srgbClr val="414141"/>
                </a:solidFill>
                <a:latin typeface="Proxima Nova Light"/>
                <a:cs typeface="Proxima Nova Light"/>
              </a:rPr>
              <a:t>OUR </a:t>
            </a:r>
            <a:r>
              <a:rPr lang="en-US" sz="2400" dirty="0" smtClean="0">
                <a:solidFill>
                  <a:srgbClr val="414141"/>
                </a:solidFill>
                <a:latin typeface="Proxima Nova Light"/>
                <a:cs typeface="Proxima Nova Light"/>
              </a:rPr>
              <a:t>SERVICES</a:t>
            </a:r>
            <a:endParaRPr lang="en-US" sz="5400" dirty="0" smtClean="0">
              <a:solidFill>
                <a:srgbClr val="414141"/>
              </a:solidFill>
              <a:latin typeface="Proxima Nova Light"/>
              <a:cs typeface="Proxima Nova Light"/>
            </a:endParaRPr>
          </a:p>
        </p:txBody>
      </p:sp>
      <p:cxnSp>
        <p:nvCxnSpPr>
          <p:cNvPr id="12" name="Straight Connector 11"/>
          <p:cNvCxnSpPr/>
          <p:nvPr/>
        </p:nvCxnSpPr>
        <p:spPr>
          <a:xfrm>
            <a:off x="2679700" y="647700"/>
            <a:ext cx="6462713" cy="0"/>
          </a:xfrm>
          <a:prstGeom prst="line">
            <a:avLst/>
          </a:prstGeom>
          <a:ln>
            <a:solidFill>
              <a:schemeClr val="bg1">
                <a:lumMod val="50000"/>
              </a:schemeClr>
            </a:solidFill>
            <a:prstDash val="dot"/>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805592" y="3615272"/>
            <a:ext cx="8366554" cy="0"/>
          </a:xfrm>
          <a:prstGeom prst="line">
            <a:avLst/>
          </a:prstGeom>
          <a:ln>
            <a:solidFill>
              <a:schemeClr val="tx1">
                <a:lumMod val="65000"/>
                <a:lumOff val="35000"/>
              </a:schemeClr>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flipV="1">
            <a:off x="6380892" y="2815698"/>
            <a:ext cx="0" cy="682098"/>
          </a:xfrm>
          <a:prstGeom prst="line">
            <a:avLst/>
          </a:prstGeom>
          <a:ln w="6350" cmpd="sng">
            <a:solidFill>
              <a:schemeClr val="bg1">
                <a:lumMod val="65000"/>
              </a:schemeClr>
            </a:solidFill>
          </a:ln>
          <a:effectLst/>
        </p:spPr>
        <p:style>
          <a:lnRef idx="2">
            <a:schemeClr val="accent1"/>
          </a:lnRef>
          <a:fillRef idx="0">
            <a:schemeClr val="accent1"/>
          </a:fillRef>
          <a:effectRef idx="1">
            <a:schemeClr val="accent1"/>
          </a:effectRef>
          <a:fontRef idx="minor">
            <a:schemeClr val="tx1"/>
          </a:fontRef>
        </p:style>
      </p:cxnSp>
      <p:sp>
        <p:nvSpPr>
          <p:cNvPr id="2" name="Oval 1"/>
          <p:cNvSpPr/>
          <p:nvPr/>
        </p:nvSpPr>
        <p:spPr>
          <a:xfrm>
            <a:off x="694304" y="3551246"/>
            <a:ext cx="128052" cy="128052"/>
          </a:xfrm>
          <a:prstGeom prst="ellipse">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33321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txBox="1">
            <a:spLocks/>
          </p:cNvSpPr>
          <p:nvPr/>
        </p:nvSpPr>
        <p:spPr>
          <a:xfrm>
            <a:off x="630604" y="1127678"/>
            <a:ext cx="8059476" cy="1986444"/>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i="0" kern="1200">
                <a:solidFill>
                  <a:schemeClr val="tx1"/>
                </a:solidFill>
                <a:latin typeface="Proxima Nova Lt" pitchFamily="2" charset="0"/>
                <a:ea typeface="Adobe Gothic Std B" pitchFamily="34" charset="-128"/>
                <a:cs typeface="+mj-cs"/>
              </a:defRPr>
            </a:lvl1pPr>
          </a:lstStyle>
          <a:p>
            <a:pPr defTabSz="457200">
              <a:lnSpc>
                <a:spcPct val="120000"/>
              </a:lnSpc>
            </a:pPr>
            <a:r>
              <a:rPr lang="en-US" sz="2000" dirty="0" smtClean="0">
                <a:solidFill>
                  <a:srgbClr val="414141"/>
                </a:solidFill>
                <a:latin typeface="Proxima Nova Light"/>
                <a:cs typeface="Proxima Nova Light"/>
              </a:rPr>
              <a:t>Setup Services: </a:t>
            </a:r>
            <a:r>
              <a:rPr lang="en-US" sz="2000" b="0" dirty="0" smtClean="0">
                <a:solidFill>
                  <a:srgbClr val="414141"/>
                </a:solidFill>
                <a:latin typeface="Proxima Nova Light"/>
                <a:cs typeface="Proxima Nova Light"/>
              </a:rPr>
              <a:t>Get set up </a:t>
            </a:r>
            <a:r>
              <a:rPr lang="en-US" sz="2000" b="0" dirty="0" smtClean="0">
                <a:solidFill>
                  <a:srgbClr val="414141"/>
                </a:solidFill>
                <a:latin typeface="Proxima Nova Light"/>
                <a:cs typeface="Proxima Nova Light"/>
              </a:rPr>
              <a:t>with </a:t>
            </a:r>
            <a:r>
              <a:rPr lang="en-US" sz="2000" b="0" dirty="0">
                <a:solidFill>
                  <a:srgbClr val="414141"/>
                </a:solidFill>
                <a:latin typeface="Proxima Nova Light"/>
                <a:cs typeface="Proxima Nova Light"/>
              </a:rPr>
              <a:t>HubSpot </a:t>
            </a:r>
            <a:r>
              <a:rPr lang="en-US" sz="2000" b="0" dirty="0" smtClean="0">
                <a:solidFill>
                  <a:srgbClr val="414141"/>
                </a:solidFill>
                <a:latin typeface="Proxima Nova Light"/>
                <a:cs typeface="Proxima Nova Light"/>
              </a:rPr>
              <a:t>CRM </a:t>
            </a:r>
            <a:r>
              <a:rPr lang="en-US" sz="2000" b="0" dirty="0">
                <a:solidFill>
                  <a:srgbClr val="414141"/>
                </a:solidFill>
                <a:latin typeface="Proxima Nova Light"/>
                <a:cs typeface="Proxima Nova Light"/>
              </a:rPr>
              <a:t>quickly </a:t>
            </a:r>
            <a:r>
              <a:rPr lang="en-US" sz="2000" b="0" dirty="0" smtClean="0">
                <a:solidFill>
                  <a:srgbClr val="414141"/>
                </a:solidFill>
                <a:latin typeface="Proxima Nova Light"/>
                <a:cs typeface="Proxima Nova Light"/>
              </a:rPr>
              <a:t>and </a:t>
            </a:r>
            <a:r>
              <a:rPr lang="en-US" sz="2000" b="0" dirty="0">
                <a:solidFill>
                  <a:srgbClr val="414141"/>
                </a:solidFill>
                <a:latin typeface="Proxima Nova Light"/>
                <a:cs typeface="Proxima Nova Light"/>
              </a:rPr>
              <a:t>confidently.</a:t>
            </a:r>
            <a:endParaRPr lang="en-US" sz="2000" b="0" dirty="0" smtClean="0">
              <a:solidFill>
                <a:srgbClr val="414141"/>
              </a:solidFill>
              <a:latin typeface="Proxima Nova Light"/>
              <a:cs typeface="Proxima Nova Light"/>
            </a:endParaRPr>
          </a:p>
        </p:txBody>
      </p:sp>
      <p:sp>
        <p:nvSpPr>
          <p:cNvPr id="5" name="Title 6"/>
          <p:cNvSpPr txBox="1">
            <a:spLocks/>
          </p:cNvSpPr>
          <p:nvPr/>
        </p:nvSpPr>
        <p:spPr>
          <a:xfrm>
            <a:off x="971140" y="1611068"/>
            <a:ext cx="6616936" cy="3385474"/>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i="0" kern="1200">
                <a:solidFill>
                  <a:schemeClr val="tx1"/>
                </a:solidFill>
                <a:latin typeface="Proxima Nova Lt" pitchFamily="2" charset="0"/>
                <a:ea typeface="Adobe Gothic Std B" pitchFamily="34" charset="-128"/>
                <a:cs typeface="+mj-cs"/>
              </a:defRPr>
            </a:lvl1pPr>
          </a:lstStyle>
          <a:p>
            <a:pPr defTabSz="457200">
              <a:lnSpc>
                <a:spcPct val="120000"/>
              </a:lnSpc>
            </a:pPr>
            <a:r>
              <a:rPr lang="en-US" sz="1400" dirty="0" smtClean="0">
                <a:solidFill>
                  <a:srgbClr val="414141"/>
                </a:solidFill>
                <a:latin typeface="Proxima Nova Light"/>
                <a:cs typeface="Proxima Nova Light"/>
              </a:rPr>
              <a:t>Initial database setup &amp; import</a:t>
            </a:r>
            <a:endParaRPr lang="en-US" sz="1400" dirty="0" smtClean="0">
              <a:solidFill>
                <a:srgbClr val="414141"/>
              </a:solidFill>
              <a:latin typeface="Proxima Nova Light"/>
              <a:cs typeface="Proxima Nova Light"/>
            </a:endParaRPr>
          </a:p>
          <a:p>
            <a:pPr defTabSz="457200">
              <a:lnSpc>
                <a:spcPct val="120000"/>
              </a:lnSpc>
            </a:pPr>
            <a:r>
              <a:rPr lang="en-US" sz="1400" b="0" dirty="0" smtClean="0">
                <a:solidFill>
                  <a:srgbClr val="414141"/>
                </a:solidFill>
                <a:latin typeface="Proxima Nova Light"/>
                <a:cs typeface="Proxima Nova Light"/>
              </a:rPr>
              <a:t>We’ll work with you to combine and import your existing sources of lead &amp; custome</a:t>
            </a:r>
            <a:r>
              <a:rPr lang="en-US" sz="1400" b="0" dirty="0" smtClean="0">
                <a:solidFill>
                  <a:srgbClr val="414141"/>
                </a:solidFill>
                <a:latin typeface="Proxima Nova Light"/>
                <a:cs typeface="Proxima Nova Light"/>
              </a:rPr>
              <a:t>r data. This includes planning your data model in HubSpot CRM, organizing your initial import, and basic data cleanup.</a:t>
            </a:r>
          </a:p>
          <a:p>
            <a:pPr defTabSz="457200">
              <a:lnSpc>
                <a:spcPct val="120000"/>
              </a:lnSpc>
            </a:pPr>
            <a:endParaRPr lang="en-US" sz="1400" b="0" dirty="0">
              <a:solidFill>
                <a:srgbClr val="414141"/>
              </a:solidFill>
              <a:latin typeface="Proxima Nova Light"/>
              <a:cs typeface="Proxima Nova Light"/>
            </a:endParaRPr>
          </a:p>
          <a:p>
            <a:pPr defTabSz="457200">
              <a:lnSpc>
                <a:spcPct val="120000"/>
              </a:lnSpc>
            </a:pPr>
            <a:r>
              <a:rPr lang="en-US" sz="1400" dirty="0" smtClean="0">
                <a:solidFill>
                  <a:srgbClr val="414141"/>
                </a:solidFill>
                <a:latin typeface="Proxima Nova Light"/>
                <a:cs typeface="Proxima Nova Light"/>
              </a:rPr>
              <a:t>Sales Process Consulting &amp; Setup</a:t>
            </a:r>
            <a:endParaRPr lang="en-US" sz="1400" dirty="0" smtClean="0">
              <a:solidFill>
                <a:srgbClr val="414141"/>
              </a:solidFill>
              <a:latin typeface="Proxima Nova Light"/>
              <a:cs typeface="Proxima Nova Light"/>
            </a:endParaRPr>
          </a:p>
          <a:p>
            <a:pPr defTabSz="457200">
              <a:lnSpc>
                <a:spcPct val="120000"/>
              </a:lnSpc>
            </a:pPr>
            <a:r>
              <a:rPr lang="en-US" sz="1400" b="0" dirty="0" smtClean="0">
                <a:solidFill>
                  <a:srgbClr val="414141"/>
                </a:solidFill>
                <a:latin typeface="Proxima Nova Light"/>
                <a:cs typeface="Proxima Nova Light"/>
              </a:rPr>
              <a:t>Take the first steps in building an effective, repeatable sales process in HubSpot CRM. We’ll work with you to define your deal stages, map content and key milestones to the sales process, and roll it out to your team.</a:t>
            </a:r>
          </a:p>
          <a:p>
            <a:pPr defTabSz="457200">
              <a:lnSpc>
                <a:spcPct val="120000"/>
              </a:lnSpc>
            </a:pPr>
            <a:endParaRPr lang="en-US" sz="1400" b="0" dirty="0">
              <a:solidFill>
                <a:srgbClr val="414141"/>
              </a:solidFill>
              <a:latin typeface="Proxima Nova Light"/>
              <a:cs typeface="Proxima Nova Light"/>
            </a:endParaRPr>
          </a:p>
          <a:p>
            <a:pPr defTabSz="457200">
              <a:lnSpc>
                <a:spcPct val="120000"/>
              </a:lnSpc>
            </a:pPr>
            <a:r>
              <a:rPr lang="en-US" sz="1400" dirty="0" smtClean="0">
                <a:solidFill>
                  <a:srgbClr val="414141"/>
                </a:solidFill>
                <a:latin typeface="Proxima Nova Light"/>
                <a:cs typeface="Proxima Nova Light"/>
              </a:rPr>
              <a:t>Template Build-Out</a:t>
            </a:r>
          </a:p>
          <a:p>
            <a:pPr defTabSz="457200">
              <a:lnSpc>
                <a:spcPct val="120000"/>
              </a:lnSpc>
            </a:pPr>
            <a:r>
              <a:rPr lang="en-US" sz="1400" b="0" dirty="0" smtClean="0">
                <a:solidFill>
                  <a:srgbClr val="414141"/>
                </a:solidFill>
                <a:latin typeface="Proxima Nova Light"/>
                <a:cs typeface="Proxima Nova Light"/>
              </a:rPr>
              <a:t>Save your reps time and start them out on the right foot with well crafted, effective email templates that are customized to the steps of your sales process.</a:t>
            </a:r>
            <a:endParaRPr lang="en-US" sz="1400" b="0" dirty="0">
              <a:solidFill>
                <a:srgbClr val="414141"/>
              </a:solidFill>
              <a:latin typeface="Proxima Nova Light"/>
              <a:cs typeface="Proxima Nova Light"/>
            </a:endParaRPr>
          </a:p>
          <a:p>
            <a:pPr defTabSz="457200">
              <a:lnSpc>
                <a:spcPct val="120000"/>
              </a:lnSpc>
            </a:pPr>
            <a:endParaRPr lang="en-US" sz="1600" b="0" dirty="0" smtClean="0">
              <a:solidFill>
                <a:schemeClr val="bg1">
                  <a:lumMod val="75000"/>
                </a:schemeClr>
              </a:solidFill>
              <a:latin typeface="Proxima Nova Light"/>
              <a:cs typeface="Proxima Nova Light"/>
            </a:endParaRPr>
          </a:p>
        </p:txBody>
      </p:sp>
      <p:sp>
        <p:nvSpPr>
          <p:cNvPr id="10" name="Title 6"/>
          <p:cNvSpPr txBox="1">
            <a:spLocks/>
          </p:cNvSpPr>
          <p:nvPr/>
        </p:nvSpPr>
        <p:spPr>
          <a:xfrm>
            <a:off x="279400" y="387351"/>
            <a:ext cx="3784600" cy="450850"/>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i="0" kern="1200">
                <a:solidFill>
                  <a:schemeClr val="tx1"/>
                </a:solidFill>
                <a:latin typeface="Proxima Nova Lt" pitchFamily="2" charset="0"/>
                <a:ea typeface="Adobe Gothic Std B" pitchFamily="34" charset="-128"/>
                <a:cs typeface="+mj-cs"/>
              </a:defRPr>
            </a:lvl1pPr>
          </a:lstStyle>
          <a:p>
            <a:pPr defTabSz="457200"/>
            <a:r>
              <a:rPr lang="en-US" sz="2400" dirty="0" smtClean="0">
                <a:solidFill>
                  <a:srgbClr val="414141"/>
                </a:solidFill>
                <a:latin typeface="Proxima Nova Light"/>
                <a:cs typeface="Proxima Nova Light"/>
              </a:rPr>
              <a:t>OUR </a:t>
            </a:r>
            <a:r>
              <a:rPr lang="en-US" sz="2400" dirty="0" smtClean="0">
                <a:solidFill>
                  <a:srgbClr val="414141"/>
                </a:solidFill>
                <a:latin typeface="Proxima Nova Light"/>
                <a:cs typeface="Proxima Nova Light"/>
              </a:rPr>
              <a:t>SERVICES</a:t>
            </a:r>
            <a:endParaRPr lang="en-US" sz="5400" dirty="0" smtClean="0">
              <a:solidFill>
                <a:srgbClr val="414141"/>
              </a:solidFill>
              <a:latin typeface="Proxima Nova Light"/>
              <a:cs typeface="Proxima Nova Light"/>
            </a:endParaRPr>
          </a:p>
        </p:txBody>
      </p:sp>
      <p:cxnSp>
        <p:nvCxnSpPr>
          <p:cNvPr id="12" name="Straight Connector 11"/>
          <p:cNvCxnSpPr/>
          <p:nvPr/>
        </p:nvCxnSpPr>
        <p:spPr>
          <a:xfrm>
            <a:off x="2679700" y="647700"/>
            <a:ext cx="6462713" cy="0"/>
          </a:xfrm>
          <a:prstGeom prst="line">
            <a:avLst/>
          </a:prstGeom>
          <a:ln>
            <a:solidFill>
              <a:schemeClr val="bg1">
                <a:lumMod val="50000"/>
              </a:schemeClr>
            </a:solidFill>
            <a:prstDash val="dot"/>
          </a:ln>
          <a:effectLst/>
        </p:spPr>
        <p:style>
          <a:lnRef idx="2">
            <a:schemeClr val="accent1"/>
          </a:lnRef>
          <a:fillRef idx="0">
            <a:schemeClr val="accent1"/>
          </a:fillRef>
          <a:effectRef idx="1">
            <a:schemeClr val="accent1"/>
          </a:effectRef>
          <a:fontRef idx="minor">
            <a:schemeClr val="tx1"/>
          </a:fontRef>
        </p:style>
      </p:cxnSp>
      <p:sp>
        <p:nvSpPr>
          <p:cNvPr id="13" name="Title 6"/>
          <p:cNvSpPr txBox="1">
            <a:spLocks/>
          </p:cNvSpPr>
          <p:nvPr/>
        </p:nvSpPr>
        <p:spPr>
          <a:xfrm rot="20604449">
            <a:off x="369108" y="2065923"/>
            <a:ext cx="7870562" cy="1775957"/>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i="0" kern="1200">
                <a:solidFill>
                  <a:schemeClr val="tx1"/>
                </a:solidFill>
                <a:latin typeface="Proxima Nova Lt" pitchFamily="2" charset="0"/>
                <a:ea typeface="Adobe Gothic Std B" pitchFamily="34" charset="-128"/>
                <a:cs typeface="+mj-cs"/>
              </a:defRPr>
            </a:lvl1pPr>
          </a:lstStyle>
          <a:p>
            <a:pPr algn="ctr" defTabSz="457200">
              <a:lnSpc>
                <a:spcPct val="120000"/>
              </a:lnSpc>
            </a:pPr>
            <a:r>
              <a:rPr lang="en-US" sz="7200" dirty="0" smtClean="0">
                <a:solidFill>
                  <a:schemeClr val="accent2">
                    <a:alpha val="47000"/>
                  </a:schemeClr>
                </a:solidFill>
                <a:latin typeface="Proxima Nova Light"/>
                <a:cs typeface="Proxima Nova Light"/>
              </a:rPr>
              <a:t>S  A  M  P  L  E</a:t>
            </a:r>
          </a:p>
          <a:p>
            <a:pPr algn="ctr" defTabSz="457200">
              <a:lnSpc>
                <a:spcPct val="120000"/>
              </a:lnSpc>
            </a:pPr>
            <a:r>
              <a:rPr lang="en-US" sz="2000" b="0" dirty="0" smtClean="0">
                <a:solidFill>
                  <a:schemeClr val="accent2">
                    <a:alpha val="47000"/>
                  </a:schemeClr>
                </a:solidFill>
                <a:latin typeface="Proxima Nova Light"/>
                <a:cs typeface="Proxima Nova Light"/>
              </a:rPr>
              <a:t>Fill your own services in here.</a:t>
            </a:r>
            <a:endParaRPr lang="en-US" sz="2000" b="0" dirty="0" smtClean="0">
              <a:solidFill>
                <a:schemeClr val="accent2">
                  <a:alpha val="47000"/>
                </a:schemeClr>
              </a:solidFill>
              <a:latin typeface="Proxima Nova Light"/>
              <a:cs typeface="Proxima Nova Light"/>
            </a:endParaRPr>
          </a:p>
        </p:txBody>
      </p:sp>
    </p:spTree>
    <p:extLst>
      <p:ext uri="{BB962C8B-B14F-4D97-AF65-F5344CB8AC3E}">
        <p14:creationId xmlns:p14="http://schemas.microsoft.com/office/powerpoint/2010/main" val="3578500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txBox="1">
            <a:spLocks/>
          </p:cNvSpPr>
          <p:nvPr/>
        </p:nvSpPr>
        <p:spPr>
          <a:xfrm>
            <a:off x="630604" y="1127678"/>
            <a:ext cx="7870562" cy="1986444"/>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i="0" kern="1200">
                <a:solidFill>
                  <a:schemeClr val="tx1"/>
                </a:solidFill>
                <a:latin typeface="Proxima Nova Lt" pitchFamily="2" charset="0"/>
                <a:ea typeface="Adobe Gothic Std B" pitchFamily="34" charset="-128"/>
                <a:cs typeface="+mj-cs"/>
              </a:defRPr>
            </a:lvl1pPr>
          </a:lstStyle>
          <a:p>
            <a:pPr defTabSz="457200">
              <a:lnSpc>
                <a:spcPct val="120000"/>
              </a:lnSpc>
            </a:pPr>
            <a:r>
              <a:rPr lang="en-US" sz="2000" dirty="0" smtClean="0">
                <a:solidFill>
                  <a:srgbClr val="414141"/>
                </a:solidFill>
                <a:latin typeface="Proxima Nova Light"/>
                <a:cs typeface="Proxima Nova Light"/>
              </a:rPr>
              <a:t>Team Training: </a:t>
            </a:r>
            <a:r>
              <a:rPr lang="en-US" sz="2000" b="0" dirty="0" smtClean="0">
                <a:solidFill>
                  <a:srgbClr val="414141"/>
                </a:solidFill>
                <a:latin typeface="Proxima Nova Light"/>
                <a:cs typeface="Proxima Nova Light"/>
              </a:rPr>
              <a:t>Experienced training for your team </a:t>
            </a:r>
            <a:r>
              <a:rPr lang="en-US" sz="2000" b="0" dirty="0" smtClean="0">
                <a:solidFill>
                  <a:srgbClr val="414141"/>
                </a:solidFill>
                <a:latin typeface="Proxima Nova Light"/>
                <a:cs typeface="Proxima Nova Light"/>
              </a:rPr>
              <a:t>on HubSpot CRM.</a:t>
            </a:r>
            <a:endParaRPr lang="en-US" sz="2000" b="0" dirty="0" smtClean="0">
              <a:solidFill>
                <a:srgbClr val="414141"/>
              </a:solidFill>
              <a:latin typeface="Proxima Nova Light"/>
              <a:cs typeface="Proxima Nova Light"/>
            </a:endParaRPr>
          </a:p>
        </p:txBody>
      </p:sp>
      <p:sp>
        <p:nvSpPr>
          <p:cNvPr id="5" name="Title 6"/>
          <p:cNvSpPr txBox="1">
            <a:spLocks/>
          </p:cNvSpPr>
          <p:nvPr/>
        </p:nvSpPr>
        <p:spPr>
          <a:xfrm>
            <a:off x="971140" y="1758026"/>
            <a:ext cx="6616936" cy="2712192"/>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i="0" kern="1200">
                <a:solidFill>
                  <a:schemeClr val="tx1"/>
                </a:solidFill>
                <a:latin typeface="Proxima Nova Lt" pitchFamily="2" charset="0"/>
                <a:ea typeface="Adobe Gothic Std B" pitchFamily="34" charset="-128"/>
                <a:cs typeface="+mj-cs"/>
              </a:defRPr>
            </a:lvl1pPr>
          </a:lstStyle>
          <a:p>
            <a:pPr defTabSz="457200">
              <a:lnSpc>
                <a:spcPct val="120000"/>
              </a:lnSpc>
            </a:pPr>
            <a:r>
              <a:rPr lang="en-US" sz="1400" dirty="0" smtClean="0">
                <a:solidFill>
                  <a:srgbClr val="414141"/>
                </a:solidFill>
                <a:latin typeface="Proxima Nova Light"/>
                <a:cs typeface="Proxima Nova Light"/>
              </a:rPr>
              <a:t>Getting Started with HubSpot CRM for Sales Reps</a:t>
            </a:r>
            <a:endParaRPr lang="en-US" sz="1400" dirty="0" smtClean="0">
              <a:solidFill>
                <a:srgbClr val="414141"/>
              </a:solidFill>
              <a:latin typeface="Proxima Nova Light"/>
              <a:cs typeface="Proxima Nova Light"/>
            </a:endParaRPr>
          </a:p>
          <a:p>
            <a:pPr defTabSz="457200">
              <a:lnSpc>
                <a:spcPct val="120000"/>
              </a:lnSpc>
            </a:pPr>
            <a:r>
              <a:rPr lang="en-US" sz="1400" b="0" dirty="0" smtClean="0">
                <a:solidFill>
                  <a:srgbClr val="414141"/>
                </a:solidFill>
                <a:latin typeface="Proxima Nova Light"/>
                <a:cs typeface="Proxima Nova Light"/>
              </a:rPr>
              <a:t>Training the end users of HubSpot CRM on your team be a large undertaking – let us help you educate every member of your team on how to be efficient and effective when using your new CRM system.</a:t>
            </a:r>
            <a:endParaRPr lang="en-US" sz="1400" b="0" dirty="0" smtClean="0">
              <a:solidFill>
                <a:srgbClr val="414141"/>
              </a:solidFill>
              <a:latin typeface="Proxima Nova Light"/>
              <a:cs typeface="Proxima Nova Light"/>
            </a:endParaRPr>
          </a:p>
          <a:p>
            <a:pPr defTabSz="457200">
              <a:lnSpc>
                <a:spcPct val="120000"/>
              </a:lnSpc>
            </a:pPr>
            <a:endParaRPr lang="en-US" sz="1400" b="0" dirty="0">
              <a:solidFill>
                <a:srgbClr val="414141"/>
              </a:solidFill>
              <a:latin typeface="Proxima Nova Light"/>
              <a:cs typeface="Proxima Nova Light"/>
            </a:endParaRPr>
          </a:p>
          <a:p>
            <a:pPr defTabSz="457200">
              <a:lnSpc>
                <a:spcPct val="120000"/>
              </a:lnSpc>
            </a:pPr>
            <a:r>
              <a:rPr lang="en-US" sz="1400" dirty="0" smtClean="0">
                <a:solidFill>
                  <a:srgbClr val="414141"/>
                </a:solidFill>
                <a:latin typeface="Proxima Nova Light"/>
                <a:cs typeface="Proxima Nova Light"/>
              </a:rPr>
              <a:t>Getting Started with HubSpot CRM for Sales Managers &amp; Company Leadership</a:t>
            </a:r>
            <a:endParaRPr lang="en-US" sz="1400" dirty="0" smtClean="0">
              <a:solidFill>
                <a:srgbClr val="414141"/>
              </a:solidFill>
              <a:latin typeface="Proxima Nova Light"/>
              <a:cs typeface="Proxima Nova Light"/>
            </a:endParaRPr>
          </a:p>
          <a:p>
            <a:pPr defTabSz="457200">
              <a:lnSpc>
                <a:spcPct val="120000"/>
              </a:lnSpc>
            </a:pPr>
            <a:r>
              <a:rPr lang="en-US" sz="1400" b="0" dirty="0" smtClean="0">
                <a:solidFill>
                  <a:srgbClr val="414141"/>
                </a:solidFill>
                <a:latin typeface="Proxima Nova Light"/>
                <a:cs typeface="Proxima Nova Light"/>
              </a:rPr>
              <a:t>Getting the most out of your CRM system means understanding the process your reps follow, and the metrics you should be monitoring every day, week, and month. We’ll help your managers and company leaders get there.</a:t>
            </a:r>
          </a:p>
          <a:p>
            <a:pPr defTabSz="457200">
              <a:lnSpc>
                <a:spcPct val="120000"/>
              </a:lnSpc>
            </a:pPr>
            <a:endParaRPr lang="en-US" sz="1400" b="0" dirty="0">
              <a:solidFill>
                <a:srgbClr val="414141"/>
              </a:solidFill>
              <a:latin typeface="Proxima Nova Light"/>
              <a:cs typeface="Proxima Nova Light"/>
            </a:endParaRPr>
          </a:p>
          <a:p>
            <a:pPr defTabSz="457200">
              <a:lnSpc>
                <a:spcPct val="120000"/>
              </a:lnSpc>
            </a:pPr>
            <a:endParaRPr lang="en-US" sz="1600" b="0" dirty="0" smtClean="0">
              <a:solidFill>
                <a:schemeClr val="bg1">
                  <a:lumMod val="75000"/>
                </a:schemeClr>
              </a:solidFill>
              <a:latin typeface="Proxima Nova Light"/>
              <a:cs typeface="Proxima Nova Light"/>
            </a:endParaRPr>
          </a:p>
        </p:txBody>
      </p:sp>
      <p:sp>
        <p:nvSpPr>
          <p:cNvPr id="10" name="Title 6"/>
          <p:cNvSpPr txBox="1">
            <a:spLocks/>
          </p:cNvSpPr>
          <p:nvPr/>
        </p:nvSpPr>
        <p:spPr>
          <a:xfrm>
            <a:off x="279400" y="387351"/>
            <a:ext cx="3784600" cy="450850"/>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i="0" kern="1200">
                <a:solidFill>
                  <a:schemeClr val="tx1"/>
                </a:solidFill>
                <a:latin typeface="Proxima Nova Lt" pitchFamily="2" charset="0"/>
                <a:ea typeface="Adobe Gothic Std B" pitchFamily="34" charset="-128"/>
                <a:cs typeface="+mj-cs"/>
              </a:defRPr>
            </a:lvl1pPr>
          </a:lstStyle>
          <a:p>
            <a:pPr defTabSz="457200"/>
            <a:r>
              <a:rPr lang="en-US" sz="2400" dirty="0" smtClean="0">
                <a:solidFill>
                  <a:srgbClr val="414141"/>
                </a:solidFill>
                <a:latin typeface="Proxima Nova Light"/>
                <a:cs typeface="Proxima Nova Light"/>
              </a:rPr>
              <a:t>OUR </a:t>
            </a:r>
            <a:r>
              <a:rPr lang="en-US" sz="2400" dirty="0" smtClean="0">
                <a:solidFill>
                  <a:srgbClr val="414141"/>
                </a:solidFill>
                <a:latin typeface="Proxima Nova Light"/>
                <a:cs typeface="Proxima Nova Light"/>
              </a:rPr>
              <a:t>SERVICES</a:t>
            </a:r>
            <a:endParaRPr lang="en-US" sz="5400" dirty="0" smtClean="0">
              <a:solidFill>
                <a:srgbClr val="414141"/>
              </a:solidFill>
              <a:latin typeface="Proxima Nova Light"/>
              <a:cs typeface="Proxima Nova Light"/>
            </a:endParaRPr>
          </a:p>
        </p:txBody>
      </p:sp>
      <p:cxnSp>
        <p:nvCxnSpPr>
          <p:cNvPr id="12" name="Straight Connector 11"/>
          <p:cNvCxnSpPr/>
          <p:nvPr/>
        </p:nvCxnSpPr>
        <p:spPr>
          <a:xfrm>
            <a:off x="2679700" y="647700"/>
            <a:ext cx="6462713" cy="0"/>
          </a:xfrm>
          <a:prstGeom prst="line">
            <a:avLst/>
          </a:prstGeom>
          <a:ln>
            <a:solidFill>
              <a:schemeClr val="bg1">
                <a:lumMod val="50000"/>
              </a:schemeClr>
            </a:solidFill>
            <a:prstDash val="dot"/>
          </a:ln>
          <a:effectLst/>
        </p:spPr>
        <p:style>
          <a:lnRef idx="2">
            <a:schemeClr val="accent1"/>
          </a:lnRef>
          <a:fillRef idx="0">
            <a:schemeClr val="accent1"/>
          </a:fillRef>
          <a:effectRef idx="1">
            <a:schemeClr val="accent1"/>
          </a:effectRef>
          <a:fontRef idx="minor">
            <a:schemeClr val="tx1"/>
          </a:fontRef>
        </p:style>
      </p:cxnSp>
      <p:sp>
        <p:nvSpPr>
          <p:cNvPr id="13" name="Title 6"/>
          <p:cNvSpPr txBox="1">
            <a:spLocks/>
          </p:cNvSpPr>
          <p:nvPr/>
        </p:nvSpPr>
        <p:spPr>
          <a:xfrm rot="20604449">
            <a:off x="128719" y="2065923"/>
            <a:ext cx="7870562" cy="1775957"/>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i="0" kern="1200">
                <a:solidFill>
                  <a:schemeClr val="tx1"/>
                </a:solidFill>
                <a:latin typeface="Proxima Nova Lt" pitchFamily="2" charset="0"/>
                <a:ea typeface="Adobe Gothic Std B" pitchFamily="34" charset="-128"/>
                <a:cs typeface="+mj-cs"/>
              </a:defRPr>
            </a:lvl1pPr>
          </a:lstStyle>
          <a:p>
            <a:pPr algn="ctr" defTabSz="457200">
              <a:lnSpc>
                <a:spcPct val="120000"/>
              </a:lnSpc>
            </a:pPr>
            <a:r>
              <a:rPr lang="en-US" sz="7200" dirty="0" smtClean="0">
                <a:solidFill>
                  <a:schemeClr val="accent2">
                    <a:alpha val="47000"/>
                  </a:schemeClr>
                </a:solidFill>
                <a:latin typeface="Proxima Nova Light"/>
                <a:cs typeface="Proxima Nova Light"/>
              </a:rPr>
              <a:t>S  A  M  P  L  E</a:t>
            </a:r>
          </a:p>
          <a:p>
            <a:pPr algn="ctr" defTabSz="457200">
              <a:lnSpc>
                <a:spcPct val="120000"/>
              </a:lnSpc>
            </a:pPr>
            <a:r>
              <a:rPr lang="en-US" sz="2000" b="0" dirty="0" smtClean="0">
                <a:solidFill>
                  <a:schemeClr val="accent2">
                    <a:alpha val="47000"/>
                  </a:schemeClr>
                </a:solidFill>
                <a:latin typeface="Proxima Nova Light"/>
                <a:cs typeface="Proxima Nova Light"/>
              </a:rPr>
              <a:t>Fill your own services in here.</a:t>
            </a:r>
            <a:endParaRPr lang="en-US" sz="2000" b="0" dirty="0" smtClean="0">
              <a:solidFill>
                <a:schemeClr val="accent2">
                  <a:alpha val="47000"/>
                </a:schemeClr>
              </a:solidFill>
              <a:latin typeface="Proxima Nova Light"/>
              <a:cs typeface="Proxima Nova Light"/>
            </a:endParaRPr>
          </a:p>
        </p:txBody>
      </p:sp>
    </p:spTree>
    <p:extLst>
      <p:ext uri="{BB962C8B-B14F-4D97-AF65-F5344CB8AC3E}">
        <p14:creationId xmlns:p14="http://schemas.microsoft.com/office/powerpoint/2010/main" val="2620959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6"/>
          <p:cNvSpPr txBox="1">
            <a:spLocks/>
          </p:cNvSpPr>
          <p:nvPr/>
        </p:nvSpPr>
        <p:spPr>
          <a:xfrm>
            <a:off x="630604" y="1127678"/>
            <a:ext cx="7870562" cy="1986444"/>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i="0" kern="1200">
                <a:solidFill>
                  <a:schemeClr val="tx1"/>
                </a:solidFill>
                <a:latin typeface="Proxima Nova Lt" pitchFamily="2" charset="0"/>
                <a:ea typeface="Adobe Gothic Std B" pitchFamily="34" charset="-128"/>
                <a:cs typeface="+mj-cs"/>
              </a:defRPr>
            </a:lvl1pPr>
          </a:lstStyle>
          <a:p>
            <a:pPr defTabSz="457200">
              <a:lnSpc>
                <a:spcPct val="120000"/>
              </a:lnSpc>
            </a:pPr>
            <a:r>
              <a:rPr lang="en-US" sz="2000" dirty="0" smtClean="0">
                <a:solidFill>
                  <a:srgbClr val="414141"/>
                </a:solidFill>
                <a:latin typeface="Proxima Nova Light"/>
                <a:cs typeface="Proxima Nova Light"/>
              </a:rPr>
              <a:t>Consulting: </a:t>
            </a:r>
            <a:r>
              <a:rPr lang="en-US" sz="2000" b="0" dirty="0" smtClean="0">
                <a:solidFill>
                  <a:srgbClr val="414141"/>
                </a:solidFill>
                <a:latin typeface="Proxima Nova Light"/>
                <a:cs typeface="Proxima Nova Light"/>
              </a:rPr>
              <a:t>Driving the ongoing success of your sales team.</a:t>
            </a:r>
            <a:endParaRPr lang="en-US" sz="2000" b="0" dirty="0" smtClean="0">
              <a:solidFill>
                <a:srgbClr val="414141"/>
              </a:solidFill>
              <a:latin typeface="Proxima Nova Light"/>
              <a:cs typeface="Proxima Nova Light"/>
            </a:endParaRPr>
          </a:p>
        </p:txBody>
      </p:sp>
      <p:sp>
        <p:nvSpPr>
          <p:cNvPr id="5" name="Title 6"/>
          <p:cNvSpPr txBox="1">
            <a:spLocks/>
          </p:cNvSpPr>
          <p:nvPr/>
        </p:nvSpPr>
        <p:spPr>
          <a:xfrm>
            <a:off x="960644" y="1768523"/>
            <a:ext cx="7015757" cy="2712192"/>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i="0" kern="1200">
                <a:solidFill>
                  <a:schemeClr val="tx1"/>
                </a:solidFill>
                <a:latin typeface="Proxima Nova Lt" pitchFamily="2" charset="0"/>
                <a:ea typeface="Adobe Gothic Std B" pitchFamily="34" charset="-128"/>
                <a:cs typeface="+mj-cs"/>
              </a:defRPr>
            </a:lvl1pPr>
          </a:lstStyle>
          <a:p>
            <a:pPr defTabSz="457200">
              <a:lnSpc>
                <a:spcPct val="120000"/>
              </a:lnSpc>
            </a:pPr>
            <a:r>
              <a:rPr lang="en-US" sz="1400" dirty="0" smtClean="0">
                <a:solidFill>
                  <a:srgbClr val="414141"/>
                </a:solidFill>
                <a:latin typeface="Proxima Nova Light"/>
                <a:cs typeface="Proxima Nova Light"/>
              </a:rPr>
              <a:t>Improving the efficiency of your sales funnel</a:t>
            </a:r>
            <a:endParaRPr lang="en-US" sz="1400" dirty="0" smtClean="0">
              <a:solidFill>
                <a:srgbClr val="414141"/>
              </a:solidFill>
              <a:latin typeface="Proxima Nova Light"/>
              <a:cs typeface="Proxima Nova Light"/>
            </a:endParaRPr>
          </a:p>
          <a:p>
            <a:pPr defTabSz="457200">
              <a:lnSpc>
                <a:spcPct val="120000"/>
              </a:lnSpc>
            </a:pPr>
            <a:r>
              <a:rPr lang="en-US" sz="1400" b="0" dirty="0" smtClean="0">
                <a:solidFill>
                  <a:srgbClr val="414141"/>
                </a:solidFill>
                <a:latin typeface="Proxima Nova Light"/>
                <a:cs typeface="Proxima Nova Light"/>
              </a:rPr>
              <a:t>The set of sales skills that it takes to go from 0-10 are very different than the expertise required to dial your sales funnel up to 100. During this engagement, we’ll do an in-depth study of your sales funnel, and identify opportunities for improvement.</a:t>
            </a:r>
            <a:endParaRPr lang="en-US" sz="1400" b="0" dirty="0" smtClean="0">
              <a:solidFill>
                <a:srgbClr val="414141"/>
              </a:solidFill>
              <a:latin typeface="Proxima Nova Light"/>
              <a:cs typeface="Proxima Nova Light"/>
            </a:endParaRPr>
          </a:p>
          <a:p>
            <a:pPr defTabSz="457200">
              <a:lnSpc>
                <a:spcPct val="120000"/>
              </a:lnSpc>
            </a:pPr>
            <a:endParaRPr lang="en-US" sz="1400" b="0" dirty="0">
              <a:solidFill>
                <a:srgbClr val="414141"/>
              </a:solidFill>
              <a:latin typeface="Proxima Nova Light"/>
              <a:cs typeface="Proxima Nova Light"/>
            </a:endParaRPr>
          </a:p>
          <a:p>
            <a:pPr defTabSz="457200">
              <a:lnSpc>
                <a:spcPct val="120000"/>
              </a:lnSpc>
            </a:pPr>
            <a:r>
              <a:rPr lang="en-US" sz="1400" dirty="0" smtClean="0">
                <a:solidFill>
                  <a:srgbClr val="414141"/>
                </a:solidFill>
                <a:latin typeface="Proxima Nova Light"/>
                <a:cs typeface="Proxima Nova Light"/>
              </a:rPr>
              <a:t>Inbound selling skills deep dive</a:t>
            </a:r>
            <a:endParaRPr lang="en-US" sz="1400" dirty="0" smtClean="0">
              <a:solidFill>
                <a:srgbClr val="414141"/>
              </a:solidFill>
              <a:latin typeface="Proxima Nova Light"/>
              <a:cs typeface="Proxima Nova Light"/>
            </a:endParaRPr>
          </a:p>
          <a:p>
            <a:pPr defTabSz="457200">
              <a:lnSpc>
                <a:spcPct val="120000"/>
              </a:lnSpc>
            </a:pPr>
            <a:r>
              <a:rPr lang="en-US" sz="1400" b="0" dirty="0" smtClean="0">
                <a:solidFill>
                  <a:srgbClr val="414141"/>
                </a:solidFill>
                <a:latin typeface="Proxima Nova Light"/>
                <a:cs typeface="Proxima Nova Light"/>
              </a:rPr>
              <a:t>Your sales team is used to sourcing prospects and spending their day cold calling. As your efforts with inbound marketing ramp up, how do you help your sales team</a:t>
            </a:r>
            <a:br>
              <a:rPr lang="en-US" sz="1400" b="0" dirty="0" smtClean="0">
                <a:solidFill>
                  <a:srgbClr val="414141"/>
                </a:solidFill>
                <a:latin typeface="Proxima Nova Light"/>
                <a:cs typeface="Proxima Nova Light"/>
              </a:rPr>
            </a:br>
            <a:r>
              <a:rPr lang="en-US" sz="1400" b="0" dirty="0" smtClean="0">
                <a:solidFill>
                  <a:srgbClr val="414141"/>
                </a:solidFill>
                <a:latin typeface="Proxima Nova Light"/>
                <a:cs typeface="Proxima Nova Light"/>
              </a:rPr>
              <a:t>evolve their approach to be more effective?</a:t>
            </a:r>
          </a:p>
          <a:p>
            <a:pPr defTabSz="457200">
              <a:lnSpc>
                <a:spcPct val="120000"/>
              </a:lnSpc>
            </a:pPr>
            <a:endParaRPr lang="en-US" sz="1400" b="0" dirty="0">
              <a:solidFill>
                <a:srgbClr val="414141"/>
              </a:solidFill>
              <a:latin typeface="Proxima Nova Light"/>
              <a:cs typeface="Proxima Nova Light"/>
            </a:endParaRPr>
          </a:p>
          <a:p>
            <a:pPr defTabSz="457200">
              <a:lnSpc>
                <a:spcPct val="120000"/>
              </a:lnSpc>
            </a:pPr>
            <a:endParaRPr lang="en-US" sz="1600" b="0" dirty="0" smtClean="0">
              <a:solidFill>
                <a:schemeClr val="bg1">
                  <a:lumMod val="75000"/>
                </a:schemeClr>
              </a:solidFill>
              <a:latin typeface="Proxima Nova Light"/>
              <a:cs typeface="Proxima Nova Light"/>
            </a:endParaRPr>
          </a:p>
        </p:txBody>
      </p:sp>
      <p:sp>
        <p:nvSpPr>
          <p:cNvPr id="10" name="Title 6"/>
          <p:cNvSpPr txBox="1">
            <a:spLocks/>
          </p:cNvSpPr>
          <p:nvPr/>
        </p:nvSpPr>
        <p:spPr>
          <a:xfrm>
            <a:off x="279400" y="387351"/>
            <a:ext cx="3784600" cy="450850"/>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i="0" kern="1200">
                <a:solidFill>
                  <a:schemeClr val="tx1"/>
                </a:solidFill>
                <a:latin typeface="Proxima Nova Lt" pitchFamily="2" charset="0"/>
                <a:ea typeface="Adobe Gothic Std B" pitchFamily="34" charset="-128"/>
                <a:cs typeface="+mj-cs"/>
              </a:defRPr>
            </a:lvl1pPr>
          </a:lstStyle>
          <a:p>
            <a:pPr defTabSz="457200"/>
            <a:r>
              <a:rPr lang="en-US" sz="2400" dirty="0" smtClean="0">
                <a:solidFill>
                  <a:srgbClr val="414141"/>
                </a:solidFill>
                <a:latin typeface="Proxima Nova Light"/>
                <a:cs typeface="Proxima Nova Light"/>
              </a:rPr>
              <a:t>OUR </a:t>
            </a:r>
            <a:r>
              <a:rPr lang="en-US" sz="2400" dirty="0" smtClean="0">
                <a:solidFill>
                  <a:srgbClr val="414141"/>
                </a:solidFill>
                <a:latin typeface="Proxima Nova Light"/>
                <a:cs typeface="Proxima Nova Light"/>
              </a:rPr>
              <a:t>SERVICES</a:t>
            </a:r>
            <a:endParaRPr lang="en-US" sz="5400" dirty="0" smtClean="0">
              <a:solidFill>
                <a:srgbClr val="414141"/>
              </a:solidFill>
              <a:latin typeface="Proxima Nova Light"/>
              <a:cs typeface="Proxima Nova Light"/>
            </a:endParaRPr>
          </a:p>
        </p:txBody>
      </p:sp>
      <p:cxnSp>
        <p:nvCxnSpPr>
          <p:cNvPr id="12" name="Straight Connector 11"/>
          <p:cNvCxnSpPr/>
          <p:nvPr/>
        </p:nvCxnSpPr>
        <p:spPr>
          <a:xfrm>
            <a:off x="2679700" y="647700"/>
            <a:ext cx="6462713" cy="0"/>
          </a:xfrm>
          <a:prstGeom prst="line">
            <a:avLst/>
          </a:prstGeom>
          <a:ln>
            <a:solidFill>
              <a:schemeClr val="bg1">
                <a:lumMod val="50000"/>
              </a:schemeClr>
            </a:solidFill>
            <a:prstDash val="dot"/>
          </a:ln>
          <a:effectLst/>
        </p:spPr>
        <p:style>
          <a:lnRef idx="2">
            <a:schemeClr val="accent1"/>
          </a:lnRef>
          <a:fillRef idx="0">
            <a:schemeClr val="accent1"/>
          </a:fillRef>
          <a:effectRef idx="1">
            <a:schemeClr val="accent1"/>
          </a:effectRef>
          <a:fontRef idx="minor">
            <a:schemeClr val="tx1"/>
          </a:fontRef>
        </p:style>
      </p:cxnSp>
      <p:sp>
        <p:nvSpPr>
          <p:cNvPr id="13" name="Title 6"/>
          <p:cNvSpPr txBox="1">
            <a:spLocks/>
          </p:cNvSpPr>
          <p:nvPr/>
        </p:nvSpPr>
        <p:spPr>
          <a:xfrm rot="20604449">
            <a:off x="488421" y="1744993"/>
            <a:ext cx="7870562" cy="1775957"/>
          </a:xfrm>
          <a:prstGeom prst="rect">
            <a:avLst/>
          </a:prstGeom>
        </p:spPr>
        <p:txBody>
          <a:bodyPr vert="horz" lIns="91440" tIns="45720" rIns="91440" bIns="45720" rtlCol="0" anchor="t">
            <a:noAutofit/>
          </a:bodyPr>
          <a:lstStyle>
            <a:lvl1pPr algn="l" defTabSz="914400" rtl="0" eaLnBrk="1" latinLnBrk="0" hangingPunct="1">
              <a:spcBef>
                <a:spcPct val="0"/>
              </a:spcBef>
              <a:buNone/>
              <a:defRPr sz="4400" b="1" i="0" kern="1200">
                <a:solidFill>
                  <a:schemeClr val="tx1"/>
                </a:solidFill>
                <a:latin typeface="Proxima Nova Lt" pitchFamily="2" charset="0"/>
                <a:ea typeface="Adobe Gothic Std B" pitchFamily="34" charset="-128"/>
                <a:cs typeface="+mj-cs"/>
              </a:defRPr>
            </a:lvl1pPr>
          </a:lstStyle>
          <a:p>
            <a:pPr algn="ctr" defTabSz="457200">
              <a:lnSpc>
                <a:spcPct val="120000"/>
              </a:lnSpc>
            </a:pPr>
            <a:r>
              <a:rPr lang="en-US" sz="7200" dirty="0" smtClean="0">
                <a:solidFill>
                  <a:schemeClr val="accent2">
                    <a:alpha val="47000"/>
                  </a:schemeClr>
                </a:solidFill>
                <a:latin typeface="Proxima Nova Light"/>
                <a:cs typeface="Proxima Nova Light"/>
              </a:rPr>
              <a:t>S  A  M  P  L  E</a:t>
            </a:r>
          </a:p>
          <a:p>
            <a:pPr algn="ctr" defTabSz="457200">
              <a:lnSpc>
                <a:spcPct val="120000"/>
              </a:lnSpc>
            </a:pPr>
            <a:r>
              <a:rPr lang="en-US" sz="2000" b="0" dirty="0" smtClean="0">
                <a:solidFill>
                  <a:schemeClr val="accent2">
                    <a:alpha val="47000"/>
                  </a:schemeClr>
                </a:solidFill>
                <a:latin typeface="Proxima Nova Light"/>
                <a:cs typeface="Proxima Nova Light"/>
              </a:rPr>
              <a:t>Fill your own services in here.</a:t>
            </a:r>
            <a:endParaRPr lang="en-US" sz="2000" b="0" dirty="0" smtClean="0">
              <a:solidFill>
                <a:schemeClr val="accent2">
                  <a:alpha val="47000"/>
                </a:schemeClr>
              </a:solidFill>
              <a:latin typeface="Proxima Nova Light"/>
              <a:cs typeface="Proxima Nova Light"/>
            </a:endParaRPr>
          </a:p>
        </p:txBody>
      </p:sp>
    </p:spTree>
    <p:extLst>
      <p:ext uri="{BB962C8B-B14F-4D97-AF65-F5344CB8AC3E}">
        <p14:creationId xmlns:p14="http://schemas.microsoft.com/office/powerpoint/2010/main" val="22959277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11103</TotalTime>
  <Words>653</Words>
  <Application>Microsoft Macintosh PowerPoint</Application>
  <PresentationFormat>On-screen Show (16:9)</PresentationFormat>
  <Paragraphs>70</Paragraphs>
  <Slides>10</Slides>
  <Notes>4</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HubSpot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Ivan Sunguroff</dc:creator>
  <cp:lastModifiedBy>Jeff Russo</cp:lastModifiedBy>
  <cp:revision>508</cp:revision>
  <cp:lastPrinted>2014-05-29T15:24:35Z</cp:lastPrinted>
  <dcterms:created xsi:type="dcterms:W3CDTF">2013-02-27T18:43:31Z</dcterms:created>
  <dcterms:modified xsi:type="dcterms:W3CDTF">2014-12-05T14:43:45Z</dcterms:modified>
</cp:coreProperties>
</file>