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310" r:id="rId2"/>
    <p:sldId id="308" r:id="rId3"/>
    <p:sldId id="311" r:id="rId4"/>
    <p:sldId id="307" r:id="rId5"/>
    <p:sldId id="306" r:id="rId6"/>
    <p:sldId id="337" r:id="rId7"/>
    <p:sldId id="313" r:id="rId8"/>
    <p:sldId id="314" r:id="rId9"/>
    <p:sldId id="315" r:id="rId10"/>
    <p:sldId id="316" r:id="rId11"/>
    <p:sldId id="317" r:id="rId12"/>
    <p:sldId id="318" r:id="rId13"/>
    <p:sldId id="319" r:id="rId14"/>
    <p:sldId id="320" r:id="rId15"/>
    <p:sldId id="321" r:id="rId16"/>
    <p:sldId id="322" r:id="rId17"/>
    <p:sldId id="323" r:id="rId18"/>
    <p:sldId id="324" r:id="rId19"/>
    <p:sldId id="325" r:id="rId20"/>
    <p:sldId id="326" r:id="rId21"/>
    <p:sldId id="327" r:id="rId22"/>
    <p:sldId id="328" r:id="rId23"/>
    <p:sldId id="329" r:id="rId24"/>
    <p:sldId id="330" r:id="rId25"/>
    <p:sldId id="331" r:id="rId26"/>
    <p:sldId id="332" r:id="rId27"/>
    <p:sldId id="333" r:id="rId28"/>
    <p:sldId id="334" r:id="rId29"/>
    <p:sldId id="335" r:id="rId30"/>
    <p:sldId id="336" r:id="rId3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Basic Slides" id="{EDF3B6FA-3E11-E74C-AE57-563FB33FAF48}">
          <p14:sldIdLst>
            <p14:sldId id="310"/>
            <p14:sldId id="308"/>
            <p14:sldId id="311"/>
            <p14:sldId id="307"/>
            <p14:sldId id="306"/>
          </p14:sldIdLst>
        </p14:section>
        <p14:section name="Product Detail Slides" id="{145A298C-7780-7245-B4F9-E1B2EC317086}">
          <p14:sldIdLst>
            <p14:sldId id="337"/>
            <p14:sldId id="313"/>
            <p14:sldId id="314"/>
            <p14:sldId id="315"/>
            <p14:sldId id="316"/>
            <p14:sldId id="317"/>
            <p14:sldId id="318"/>
            <p14:sldId id="319"/>
            <p14:sldId id="320"/>
            <p14:sldId id="321"/>
            <p14:sldId id="322"/>
            <p14:sldId id="323"/>
            <p14:sldId id="324"/>
            <p14:sldId id="325"/>
            <p14:sldId id="326"/>
            <p14:sldId id="327"/>
            <p14:sldId id="328"/>
            <p14:sldId id="329"/>
            <p14:sldId id="330"/>
            <p14:sldId id="331"/>
            <p14:sldId id="332"/>
            <p14:sldId id="333"/>
            <p14:sldId id="334"/>
            <p14:sldId id="335"/>
            <p14:sldId id="336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761F"/>
    <a:srgbClr val="4141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29" autoAdjust="0"/>
    <p:restoredTop sz="94660"/>
  </p:normalViewPr>
  <p:slideViewPr>
    <p:cSldViewPr snapToGrid="0" snapToObjects="1" showGuides="1">
      <p:cViewPr>
        <p:scale>
          <a:sx n="108" d="100"/>
          <a:sy n="108" d="100"/>
        </p:scale>
        <p:origin x="-1880" y="-1160"/>
      </p:cViewPr>
      <p:guideLst>
        <p:guide orient="horz" pos="3031"/>
        <p:guide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487051-C2FA-694B-8817-08E3CE5FEDD7}" type="datetimeFigureOut">
              <a:rPr lang="en-US" smtClean="0"/>
              <a:t>12/5/14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C12B0C-0C07-E641-8F34-10A0521EE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222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It</a:t>
            </a:r>
            <a:r>
              <a:rPr lang="en-US" baseline="0" dirty="0" smtClean="0"/>
              <a:t> all starts in my inbox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3DA6B-8407-2142-901A-F21A126EEFB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870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HubSpot CRM even created a record for</a:t>
            </a:r>
            <a:r>
              <a:rPr lang="en-US" baseline="0" dirty="0" smtClean="0"/>
              <a:t> Eric’s company. Let’s click to his company profile and take a look.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3DA6B-8407-2142-901A-F21A126EEFB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765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Here’s our record for Eric’s company.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3DA6B-8407-2142-901A-F21A126EEFB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4100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HubSpot CRM automatically filled in some useful details about</a:t>
            </a:r>
            <a:r>
              <a:rPr lang="en-US" baseline="0" dirty="0" smtClean="0"/>
              <a:t> his company the second I emailed Eric. Social media information on his company, even their main phone line.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3DA6B-8407-2142-901A-F21A126EEFB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3269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I’ll click over to his company website.</a:t>
            </a:r>
            <a:r>
              <a:rPr lang="en-US" baseline="0" dirty="0" smtClean="0"/>
              <a:t> HubSpot </a:t>
            </a:r>
            <a:r>
              <a:rPr lang="en-US" dirty="0" smtClean="0"/>
              <a:t>CRM</a:t>
            </a:r>
            <a:r>
              <a:rPr lang="en-US" baseline="0" dirty="0" smtClean="0"/>
              <a:t> follows me everywhere I go through Sidekick.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3DA6B-8407-2142-901A-F21A126EEFB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8565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can see the new record for </a:t>
            </a:r>
            <a:r>
              <a:rPr lang="en-US" dirty="0" err="1" smtClean="0"/>
              <a:t>Wayfair</a:t>
            </a:r>
            <a:r>
              <a:rPr lang="en-US" dirty="0" smtClean="0"/>
              <a:t> and the new record</a:t>
            </a:r>
            <a:r>
              <a:rPr lang="en-US" baseline="0" dirty="0" smtClean="0"/>
              <a:t> for Eric in HubSpot CRM right here.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3DA6B-8407-2142-901A-F21A126EEFB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994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Sidekick even found some other folks who work at </a:t>
            </a:r>
            <a:r>
              <a:rPr lang="en-US" dirty="0" err="1" smtClean="0"/>
              <a:t>Wayfair</a:t>
            </a:r>
            <a:r>
              <a:rPr lang="en-US" dirty="0" smtClean="0"/>
              <a:t>. With</a:t>
            </a:r>
            <a:r>
              <a:rPr lang="en-US" baseline="0" dirty="0" smtClean="0"/>
              <a:t> one click I can find their email addresses and add them to HubSpot CRM too.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3DA6B-8407-2142-901A-F21A126EEFB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797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week has passed by...</a:t>
            </a:r>
            <a:r>
              <a:rPr lang="en-US" baseline="0" dirty="0" smtClean="0"/>
              <a:t> </a:t>
            </a:r>
            <a:r>
              <a:rPr lang="en-US" dirty="0" smtClean="0"/>
              <a:t>Eric has</a:t>
            </a:r>
            <a:r>
              <a:rPr lang="en-US" baseline="0" dirty="0" smtClean="0"/>
              <a:t> been on my website. I was alerted by Sidekick, and I see it here in the timeline.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3DA6B-8407-2142-901A-F21A126EEFB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9259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It probably makes</a:t>
            </a:r>
            <a:r>
              <a:rPr lang="en-US" baseline="0" dirty="0" smtClean="0"/>
              <a:t> sense for me to give Eric a ring. I can do that right from my CRM! I don’t have his phone number, but with one click I can connect to the main line.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3DA6B-8407-2142-901A-F21A126EEFB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4846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call is recorded while I’m talking to Eric. (Optional.</a:t>
            </a:r>
            <a:r>
              <a:rPr lang="en-US" baseline="0" dirty="0" smtClean="0"/>
              <a:t> It is your responsibility to be aware of local and state laws in your state, and the state you are calling to.)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3DA6B-8407-2142-901A-F21A126EEFB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7118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Great call. I’ll take a few notes...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3DA6B-8407-2142-901A-F21A126EEFB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6896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Sending an</a:t>
            </a:r>
            <a:r>
              <a:rPr lang="en-US" baseline="0" dirty="0" smtClean="0"/>
              <a:t> email to </a:t>
            </a:r>
            <a:r>
              <a:rPr lang="en-US" baseline="0" dirty="0" err="1" smtClean="0"/>
              <a:t>Wayfair</a:t>
            </a:r>
            <a:r>
              <a:rPr lang="en-US" baseline="0" dirty="0" smtClean="0"/>
              <a:t> CMO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3DA6B-8407-2142-901A-F21A126EEFB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3560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when I hang up, the call is logged, along with a full recording.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3DA6B-8407-2142-901A-F21A126EEFB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3404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call went well, so I’m going to add a deal.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3DA6B-8407-2142-901A-F21A126EEFB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3979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Fill</a:t>
            </a:r>
            <a:r>
              <a:rPr lang="en-US" baseline="0" dirty="0" smtClean="0"/>
              <a:t> in some details about the deal...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3DA6B-8407-2142-901A-F21A126EEFB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2070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track the deal</a:t>
            </a:r>
            <a:r>
              <a:rPr lang="en-US" baseline="0" dirty="0" smtClean="0"/>
              <a:t> in this intuitive board view. As the deal progresses to closed won, all I need to do is drag it across my stages.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3DA6B-8407-2142-901A-F21A126EEFB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700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Deal was won, and it’s reflected in my reporting.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3DA6B-8407-2142-901A-F21A126EEFB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8922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Insights pops</a:t>
            </a:r>
            <a:r>
              <a:rPr lang="en-US" baseline="0" dirty="0" smtClean="0"/>
              <a:t> up. I can see some basic details about Eric, and the history of messages I’ve sent him... what he’s opened, what he’s clicked.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3DA6B-8407-2142-901A-F21A126EEFB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6079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can</a:t>
            </a:r>
            <a:r>
              <a:rPr lang="en-US" baseline="0" dirty="0" smtClean="0"/>
              <a:t> click insights to see some useful details on the company. Looks like they aren’t in my CRM system yet, but a few folks here at HubSpot have corresponded with folks at </a:t>
            </a:r>
            <a:r>
              <a:rPr lang="en-US" baseline="0" dirty="0" err="1" smtClean="0"/>
              <a:t>Wayfair</a:t>
            </a:r>
            <a:r>
              <a:rPr lang="en-US" baseline="0" dirty="0" smtClean="0"/>
              <a:t> in the past (“email connections”.)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3DA6B-8407-2142-901A-F21A126EEFB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2860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Let’s jump</a:t>
            </a:r>
            <a:r>
              <a:rPr lang="en-US" baseline="0" dirty="0" smtClean="0"/>
              <a:t> over to CRM.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3DA6B-8407-2142-901A-F21A126EEFB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7440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are looking at a table of contacts.</a:t>
            </a:r>
            <a:r>
              <a:rPr lang="en-US" baseline="0" dirty="0" smtClean="0"/>
              <a:t> Editing this view is easy. I can filter it based on any kind of criteria, add and rearrange any columns I want. Changing my view and sorting is instant.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3DA6B-8407-2142-901A-F21A126EEFB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7560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There’s Eric.</a:t>
            </a:r>
            <a:r>
              <a:rPr lang="en-US" baseline="0" dirty="0" smtClean="0"/>
              <a:t> He wasn’t in my CRM, but HubSpot CRM detected the email I sent him and created a record for him automatically.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3DA6B-8407-2142-901A-F21A126EEFB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4031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Here’s his contact</a:t>
            </a:r>
            <a:r>
              <a:rPr lang="en-US" baseline="0" dirty="0" smtClean="0"/>
              <a:t> record. The email was logged in the timeline automatically.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3DA6B-8407-2142-901A-F21A126EEFB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9683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I’m going to set</a:t>
            </a:r>
            <a:r>
              <a:rPr lang="en-US" baseline="0" dirty="0" smtClean="0"/>
              <a:t> a task for myself to follow up with Eric next week.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3DA6B-8407-2142-901A-F21A126EEFB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58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bSpot Titl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bSpotLogo_Light_We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401" y="582424"/>
            <a:ext cx="3721001" cy="1083051"/>
          </a:xfrm>
          <a:prstGeom prst="rect">
            <a:avLst/>
          </a:prstGeom>
        </p:spPr>
      </p:pic>
      <p:sp>
        <p:nvSpPr>
          <p:cNvPr id="3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827258" y="2100513"/>
            <a:ext cx="7505023" cy="1060500"/>
          </a:xfrm>
        </p:spPr>
        <p:txBody>
          <a:bodyPr>
            <a:noAutofit/>
          </a:bodyPr>
          <a:lstStyle>
            <a:lvl1pPr marL="0" indent="0">
              <a:lnSpc>
                <a:spcPct val="80000"/>
              </a:lnSpc>
              <a:buNone/>
              <a:defRPr sz="4000" b="0" i="0" baseline="0">
                <a:solidFill>
                  <a:srgbClr val="FFFFFF"/>
                </a:solidFill>
                <a:latin typeface="+mj-lt"/>
                <a:cs typeface="Verdana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COMPLETE PRESENTATION TITLE</a:t>
            </a:r>
            <a:endParaRPr lang="en-US" dirty="0"/>
          </a:p>
        </p:txBody>
      </p:sp>
      <p:sp>
        <p:nvSpPr>
          <p:cNvPr id="4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827258" y="3161013"/>
            <a:ext cx="7505023" cy="364520"/>
          </a:xfrm>
        </p:spPr>
        <p:txBody>
          <a:bodyPr>
            <a:noAutofit/>
          </a:bodyPr>
          <a:lstStyle>
            <a:lvl1pPr marL="0" indent="0">
              <a:lnSpc>
                <a:spcPct val="80000"/>
              </a:lnSpc>
              <a:buNone/>
              <a:defRPr sz="2400" b="0" i="0" baseline="0">
                <a:solidFill>
                  <a:srgbClr val="FFFFFF"/>
                </a:solidFill>
                <a:latin typeface="+mn-lt"/>
                <a:cs typeface="Verdana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Presentation Subtitle</a:t>
            </a:r>
            <a:endParaRPr lang="en-US" dirty="0"/>
          </a:p>
        </p:txBody>
      </p:sp>
      <p:sp>
        <p:nvSpPr>
          <p:cNvPr id="5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55614" y="4438462"/>
            <a:ext cx="4116387" cy="364520"/>
          </a:xfrm>
        </p:spPr>
        <p:txBody>
          <a:bodyPr anchor="ctr">
            <a:noAutofit/>
          </a:bodyPr>
          <a:lstStyle>
            <a:lvl1pPr marL="0" indent="0">
              <a:lnSpc>
                <a:spcPct val="80000"/>
              </a:lnSpc>
              <a:buNone/>
              <a:defRPr sz="2400" b="0" i="0" baseline="0">
                <a:solidFill>
                  <a:srgbClr val="FFFFFF"/>
                </a:solidFill>
                <a:latin typeface="+mn-lt"/>
                <a:cs typeface="Verdana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Presenter Name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7366000" y="4447227"/>
            <a:ext cx="1323975" cy="364486"/>
          </a:xfrm>
          <a:prstGeom prst="rect">
            <a:avLst/>
          </a:prstGeom>
        </p:spPr>
        <p:txBody>
          <a:bodyPr/>
          <a:lstStyle>
            <a:lvl1pPr algn="r">
              <a:defRPr b="0" i="0">
                <a:solidFill>
                  <a:schemeClr val="bg1"/>
                </a:solidFill>
                <a:latin typeface="+mn-lt"/>
                <a:cs typeface="Verdana"/>
              </a:defRPr>
            </a:lvl1pPr>
          </a:lstStyle>
          <a:p>
            <a:pPr defTabSz="914400"/>
            <a:fld id="{1F6F36BF-3E9A-9049-94E6-100EB73FDECF}" type="datetimeFigureOut">
              <a:rPr lang="en-US" kern="0" smtClean="0"/>
              <a:pPr defTabSz="914400"/>
              <a:t>12/5/14</a:t>
            </a:fld>
            <a:endParaRPr lang="en-US" kern="0" smtClean="0"/>
          </a:p>
        </p:txBody>
      </p:sp>
    </p:spTree>
    <p:extLst>
      <p:ext uri="{BB962C8B-B14F-4D97-AF65-F5344CB8AC3E}">
        <p14:creationId xmlns:p14="http://schemas.microsoft.com/office/powerpoint/2010/main" val="2608901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Paragraph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455616" y="342465"/>
            <a:ext cx="8234361" cy="635102"/>
          </a:xfrm>
        </p:spPr>
        <p:txBody>
          <a:bodyPr>
            <a:noAutofit/>
          </a:bodyPr>
          <a:lstStyle>
            <a:lvl1pPr marL="0" marR="0" indent="0" algn="l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0" i="0" baseline="0">
                <a:solidFill>
                  <a:srgbClr val="414141"/>
                </a:solidFill>
                <a:latin typeface="+mj-lt"/>
                <a:cs typeface="Verdana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Body Paragraph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129903"/>
            <a:ext cx="8229600" cy="3673078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Clr>
                <a:srgbClr val="F7761F"/>
              </a:buClr>
              <a:buSzPct val="100000"/>
              <a:buFont typeface="Arial"/>
              <a:buNone/>
              <a:defRPr sz="1600" baseline="0">
                <a:solidFill>
                  <a:srgbClr val="41414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adipisicing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do </a:t>
            </a:r>
            <a:r>
              <a:rPr lang="en-US" dirty="0" err="1" smtClean="0"/>
              <a:t>eiusmod</a:t>
            </a:r>
            <a:r>
              <a:rPr lang="en-US" dirty="0" smtClean="0"/>
              <a:t> </a:t>
            </a:r>
            <a:r>
              <a:rPr lang="en-US" dirty="0" err="1" smtClean="0"/>
              <a:t>tempor</a:t>
            </a:r>
            <a:r>
              <a:rPr lang="en-US" dirty="0" smtClean="0"/>
              <a:t> </a:t>
            </a:r>
            <a:r>
              <a:rPr lang="en-US" dirty="0" err="1" smtClean="0"/>
              <a:t>incididunt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labore</a:t>
            </a:r>
            <a:r>
              <a:rPr lang="en-US" dirty="0" smtClean="0"/>
              <a:t> et </a:t>
            </a:r>
            <a:r>
              <a:rPr lang="en-US" dirty="0" err="1" smtClean="0"/>
              <a:t>dolore</a:t>
            </a:r>
            <a:r>
              <a:rPr lang="en-US" dirty="0" smtClean="0"/>
              <a:t> magna </a:t>
            </a:r>
            <a:r>
              <a:rPr lang="en-US" dirty="0" err="1" smtClean="0"/>
              <a:t>aliqua</a:t>
            </a:r>
            <a:r>
              <a:rPr lang="en-US" dirty="0" smtClean="0"/>
              <a:t>.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enim</a:t>
            </a:r>
            <a:r>
              <a:rPr lang="en-US" dirty="0" smtClean="0"/>
              <a:t> ad minim </a:t>
            </a:r>
            <a:r>
              <a:rPr lang="en-US" dirty="0" err="1" smtClean="0"/>
              <a:t>veniam</a:t>
            </a:r>
            <a:r>
              <a:rPr lang="en-US" dirty="0" smtClean="0"/>
              <a:t>,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nostrud</a:t>
            </a:r>
            <a:r>
              <a:rPr lang="en-US" dirty="0" smtClean="0"/>
              <a:t> exercitation </a:t>
            </a:r>
            <a:r>
              <a:rPr lang="en-US" dirty="0" err="1" smtClean="0"/>
              <a:t>ullamco</a:t>
            </a:r>
            <a:r>
              <a:rPr lang="en-US" dirty="0" smtClean="0"/>
              <a:t> </a:t>
            </a:r>
            <a:r>
              <a:rPr lang="en-US" dirty="0" err="1" smtClean="0"/>
              <a:t>laboris</a:t>
            </a:r>
            <a:r>
              <a:rPr lang="en-US" dirty="0" smtClean="0"/>
              <a:t> nisi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aliquip</a:t>
            </a:r>
            <a:r>
              <a:rPr lang="en-US" dirty="0" smtClean="0"/>
              <a:t> ex </a:t>
            </a:r>
            <a:r>
              <a:rPr lang="en-US" dirty="0" err="1" smtClean="0"/>
              <a:t>ea</a:t>
            </a:r>
            <a:r>
              <a:rPr lang="en-US" dirty="0" smtClean="0"/>
              <a:t> </a:t>
            </a:r>
            <a:r>
              <a:rPr lang="en-US" dirty="0" err="1" smtClean="0"/>
              <a:t>commodo</a:t>
            </a:r>
            <a:r>
              <a:rPr lang="en-US" dirty="0" smtClean="0"/>
              <a:t> </a:t>
            </a:r>
            <a:r>
              <a:rPr lang="en-US" dirty="0" err="1" smtClean="0"/>
              <a:t>consequat</a:t>
            </a:r>
            <a:r>
              <a:rPr lang="en-US" dirty="0" smtClean="0"/>
              <a:t>. </a:t>
            </a:r>
            <a:r>
              <a:rPr lang="en-US" dirty="0" err="1" smtClean="0"/>
              <a:t>Duis</a:t>
            </a:r>
            <a:r>
              <a:rPr lang="en-US" dirty="0" smtClean="0"/>
              <a:t> </a:t>
            </a:r>
            <a:r>
              <a:rPr lang="en-US" dirty="0" err="1" smtClean="0"/>
              <a:t>aute</a:t>
            </a:r>
            <a:r>
              <a:rPr lang="en-US" dirty="0" smtClean="0"/>
              <a:t> </a:t>
            </a:r>
            <a:r>
              <a:rPr lang="en-US" dirty="0" err="1" smtClean="0"/>
              <a:t>irure</a:t>
            </a:r>
            <a:r>
              <a:rPr lang="en-US" dirty="0" smtClean="0"/>
              <a:t> dolor in </a:t>
            </a:r>
            <a:r>
              <a:rPr lang="en-US" dirty="0" err="1" smtClean="0"/>
              <a:t>reprehenderit</a:t>
            </a:r>
            <a:r>
              <a:rPr lang="en-US" dirty="0" smtClean="0"/>
              <a:t> in </a:t>
            </a:r>
            <a:r>
              <a:rPr lang="en-US" dirty="0" err="1" smtClean="0"/>
              <a:t>voluptate</a:t>
            </a:r>
            <a:r>
              <a:rPr lang="en-US" dirty="0" smtClean="0"/>
              <a:t> </a:t>
            </a:r>
            <a:r>
              <a:rPr lang="en-US" dirty="0" err="1" smtClean="0"/>
              <a:t>velit</a:t>
            </a:r>
            <a:r>
              <a:rPr lang="en-US" dirty="0" smtClean="0"/>
              <a:t> </a:t>
            </a:r>
            <a:r>
              <a:rPr lang="en-US" dirty="0" err="1" smtClean="0"/>
              <a:t>esse</a:t>
            </a:r>
            <a:r>
              <a:rPr lang="en-US" dirty="0" smtClean="0"/>
              <a:t> </a:t>
            </a:r>
            <a:r>
              <a:rPr lang="en-US" dirty="0" err="1" smtClean="0"/>
              <a:t>cillum</a:t>
            </a:r>
            <a:r>
              <a:rPr lang="en-US" dirty="0" smtClean="0"/>
              <a:t> </a:t>
            </a:r>
            <a:r>
              <a:rPr lang="en-US" dirty="0" err="1" smtClean="0"/>
              <a:t>dolore</a:t>
            </a:r>
            <a:r>
              <a:rPr lang="en-US" dirty="0" smtClean="0"/>
              <a:t> </a:t>
            </a:r>
            <a:r>
              <a:rPr lang="en-US" dirty="0" err="1" smtClean="0"/>
              <a:t>eu</a:t>
            </a:r>
            <a:r>
              <a:rPr lang="en-US" dirty="0" smtClean="0"/>
              <a:t> </a:t>
            </a:r>
            <a:r>
              <a:rPr lang="en-US" dirty="0" err="1" smtClean="0"/>
              <a:t>fugiat</a:t>
            </a:r>
            <a:r>
              <a:rPr lang="en-US" dirty="0" smtClean="0"/>
              <a:t> </a:t>
            </a:r>
            <a:r>
              <a:rPr lang="en-US" dirty="0" err="1" smtClean="0"/>
              <a:t>nulla</a:t>
            </a:r>
            <a:r>
              <a:rPr lang="en-US" dirty="0" smtClean="0"/>
              <a:t> </a:t>
            </a:r>
            <a:r>
              <a:rPr lang="en-US" dirty="0" err="1" smtClean="0"/>
              <a:t>pariatur</a:t>
            </a:r>
            <a:r>
              <a:rPr lang="en-US" dirty="0" smtClean="0"/>
              <a:t>. </a:t>
            </a:r>
            <a:r>
              <a:rPr lang="en-US" dirty="0" err="1" smtClean="0"/>
              <a:t>Excepteur</a:t>
            </a:r>
            <a:r>
              <a:rPr lang="en-US" dirty="0" smtClean="0"/>
              <a:t> </a:t>
            </a:r>
            <a:r>
              <a:rPr lang="en-US" dirty="0" err="1" smtClean="0"/>
              <a:t>sint</a:t>
            </a:r>
            <a:r>
              <a:rPr lang="en-US" dirty="0" smtClean="0"/>
              <a:t> </a:t>
            </a:r>
            <a:r>
              <a:rPr lang="en-US" dirty="0" err="1" smtClean="0"/>
              <a:t>occaecat</a:t>
            </a:r>
            <a:r>
              <a:rPr lang="en-US" dirty="0" smtClean="0"/>
              <a:t> </a:t>
            </a:r>
            <a:r>
              <a:rPr lang="en-US" dirty="0" err="1" smtClean="0"/>
              <a:t>cupidatat</a:t>
            </a:r>
            <a:r>
              <a:rPr lang="en-US" dirty="0" smtClean="0"/>
              <a:t> non </a:t>
            </a:r>
            <a:r>
              <a:rPr lang="en-US" dirty="0" err="1" smtClean="0"/>
              <a:t>proident</a:t>
            </a:r>
            <a:r>
              <a:rPr lang="en-US" dirty="0" smtClean="0"/>
              <a:t>, </a:t>
            </a:r>
            <a:r>
              <a:rPr lang="en-US" dirty="0" err="1" smtClean="0"/>
              <a:t>sunt</a:t>
            </a:r>
            <a:r>
              <a:rPr lang="en-US" dirty="0" smtClean="0"/>
              <a:t> in.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824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Paragraph Spli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455616" y="342465"/>
            <a:ext cx="8234361" cy="635102"/>
          </a:xfrm>
        </p:spPr>
        <p:txBody>
          <a:bodyPr>
            <a:noAutofit/>
          </a:bodyPr>
          <a:lstStyle>
            <a:lvl1pPr marL="0" marR="0" indent="0" algn="l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0" i="0" baseline="0">
                <a:solidFill>
                  <a:srgbClr val="414141"/>
                </a:solidFill>
                <a:latin typeface="+mj-lt"/>
                <a:cs typeface="Verdana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Body Paragraph Split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129904"/>
            <a:ext cx="4038600" cy="3673077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adipisicing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do </a:t>
            </a:r>
            <a:r>
              <a:rPr lang="en-US" dirty="0" err="1" smtClean="0"/>
              <a:t>eiusmod</a:t>
            </a:r>
            <a:r>
              <a:rPr lang="en-US" dirty="0" smtClean="0"/>
              <a:t> </a:t>
            </a:r>
            <a:r>
              <a:rPr lang="en-US" dirty="0" err="1" smtClean="0"/>
              <a:t>tempor</a:t>
            </a:r>
            <a:r>
              <a:rPr lang="en-US" dirty="0" smtClean="0"/>
              <a:t> </a:t>
            </a:r>
            <a:r>
              <a:rPr lang="en-US" dirty="0" err="1" smtClean="0"/>
              <a:t>incididunt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labore</a:t>
            </a:r>
            <a:r>
              <a:rPr lang="en-US" dirty="0" smtClean="0"/>
              <a:t> et </a:t>
            </a:r>
            <a:r>
              <a:rPr lang="en-US" dirty="0" err="1" smtClean="0"/>
              <a:t>dolore</a:t>
            </a:r>
            <a:r>
              <a:rPr lang="en-US" dirty="0" smtClean="0"/>
              <a:t> magna </a:t>
            </a:r>
            <a:r>
              <a:rPr lang="en-US" dirty="0" err="1" smtClean="0"/>
              <a:t>aliqua</a:t>
            </a:r>
            <a:r>
              <a:rPr lang="en-US" dirty="0" smtClean="0"/>
              <a:t>.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enim</a:t>
            </a:r>
            <a:r>
              <a:rPr lang="en-US" dirty="0" smtClean="0"/>
              <a:t> ad minim </a:t>
            </a:r>
            <a:r>
              <a:rPr lang="en-US" dirty="0" err="1" smtClean="0"/>
              <a:t>veniam</a:t>
            </a:r>
            <a:r>
              <a:rPr lang="en-US" dirty="0" smtClean="0"/>
              <a:t>,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nostrud</a:t>
            </a:r>
            <a:r>
              <a:rPr lang="en-US" dirty="0" smtClean="0"/>
              <a:t> exercitation </a:t>
            </a:r>
            <a:r>
              <a:rPr lang="en-US" dirty="0" err="1" smtClean="0"/>
              <a:t>ullamco</a:t>
            </a:r>
            <a:r>
              <a:rPr lang="en-US" dirty="0" smtClean="0"/>
              <a:t> </a:t>
            </a:r>
            <a:r>
              <a:rPr lang="en-US" dirty="0" err="1" smtClean="0"/>
              <a:t>laboris</a:t>
            </a:r>
            <a:r>
              <a:rPr lang="en-US" dirty="0" smtClean="0"/>
              <a:t> nisi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aliquip</a:t>
            </a:r>
            <a:r>
              <a:rPr lang="en-US" dirty="0" smtClean="0"/>
              <a:t> ex </a:t>
            </a:r>
            <a:r>
              <a:rPr lang="en-US" dirty="0" err="1" smtClean="0"/>
              <a:t>ea</a:t>
            </a:r>
            <a:r>
              <a:rPr lang="en-US" dirty="0" smtClean="0"/>
              <a:t> </a:t>
            </a:r>
            <a:r>
              <a:rPr lang="en-US" dirty="0" err="1" smtClean="0"/>
              <a:t>commodo</a:t>
            </a:r>
            <a:r>
              <a:rPr lang="en-US" dirty="0" smtClean="0"/>
              <a:t> </a:t>
            </a:r>
            <a:r>
              <a:rPr lang="en-US" dirty="0" err="1" smtClean="0"/>
              <a:t>consequat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0" y="1129904"/>
            <a:ext cx="4038600" cy="3673077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Font typeface="Arial"/>
              <a:buNone/>
              <a:defRPr sz="16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adipisicing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do </a:t>
            </a:r>
            <a:r>
              <a:rPr lang="en-US" dirty="0" err="1" smtClean="0"/>
              <a:t>eiusmod</a:t>
            </a:r>
            <a:r>
              <a:rPr lang="en-US" dirty="0" smtClean="0"/>
              <a:t> </a:t>
            </a:r>
            <a:r>
              <a:rPr lang="en-US" dirty="0" err="1" smtClean="0"/>
              <a:t>tempor</a:t>
            </a:r>
            <a:r>
              <a:rPr lang="en-US" dirty="0" smtClean="0"/>
              <a:t> </a:t>
            </a:r>
            <a:r>
              <a:rPr lang="en-US" dirty="0" err="1" smtClean="0"/>
              <a:t>incididunt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labore</a:t>
            </a:r>
            <a:r>
              <a:rPr lang="en-US" dirty="0" smtClean="0"/>
              <a:t> et </a:t>
            </a:r>
            <a:r>
              <a:rPr lang="en-US" dirty="0" err="1" smtClean="0"/>
              <a:t>dolore</a:t>
            </a:r>
            <a:r>
              <a:rPr lang="en-US" dirty="0" smtClean="0"/>
              <a:t> magna </a:t>
            </a:r>
            <a:r>
              <a:rPr lang="en-US" dirty="0" err="1" smtClean="0"/>
              <a:t>aliqua</a:t>
            </a:r>
            <a:r>
              <a:rPr lang="en-US" dirty="0" smtClean="0"/>
              <a:t>.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enim</a:t>
            </a:r>
            <a:r>
              <a:rPr lang="en-US" dirty="0" smtClean="0"/>
              <a:t> ad minim </a:t>
            </a:r>
            <a:r>
              <a:rPr lang="en-US" dirty="0" err="1" smtClean="0"/>
              <a:t>veniam</a:t>
            </a:r>
            <a:r>
              <a:rPr lang="en-US" dirty="0" smtClean="0"/>
              <a:t>,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nostrud</a:t>
            </a:r>
            <a:r>
              <a:rPr lang="en-US" dirty="0" smtClean="0"/>
              <a:t> exercitation </a:t>
            </a:r>
            <a:r>
              <a:rPr lang="en-US" dirty="0" err="1" smtClean="0"/>
              <a:t>ullamco</a:t>
            </a:r>
            <a:r>
              <a:rPr lang="en-US" dirty="0" smtClean="0"/>
              <a:t> </a:t>
            </a:r>
            <a:r>
              <a:rPr lang="en-US" dirty="0" err="1" smtClean="0"/>
              <a:t>laboris</a:t>
            </a:r>
            <a:r>
              <a:rPr lang="en-US" dirty="0" smtClean="0"/>
              <a:t> nisi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aliquip</a:t>
            </a:r>
            <a:r>
              <a:rPr lang="en-US" dirty="0" smtClean="0"/>
              <a:t> ex </a:t>
            </a:r>
            <a:r>
              <a:rPr lang="en-US" dirty="0" err="1" smtClean="0"/>
              <a:t>ea</a:t>
            </a:r>
            <a:r>
              <a:rPr lang="en-US" dirty="0" smtClean="0"/>
              <a:t> </a:t>
            </a:r>
            <a:r>
              <a:rPr lang="en-US" dirty="0" err="1" smtClean="0"/>
              <a:t>commodo</a:t>
            </a:r>
            <a:r>
              <a:rPr lang="en-US" dirty="0" smtClean="0"/>
              <a:t> </a:t>
            </a:r>
            <a:r>
              <a:rPr lang="en-US" dirty="0" err="1" smtClean="0"/>
              <a:t>consequat</a:t>
            </a:r>
            <a:r>
              <a:rPr lang="en-US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493705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Items Spli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455616" y="342465"/>
            <a:ext cx="8234361" cy="635102"/>
          </a:xfrm>
        </p:spPr>
        <p:txBody>
          <a:bodyPr>
            <a:noAutofit/>
          </a:bodyPr>
          <a:lstStyle>
            <a:lvl1pPr marL="0" marR="0" indent="0" algn="l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0" i="0" baseline="0">
                <a:solidFill>
                  <a:srgbClr val="414141"/>
                </a:solidFill>
                <a:latin typeface="+mj-lt"/>
                <a:cs typeface="Verdana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List Items Split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4" hasCustomPrompt="1"/>
          </p:nvPr>
        </p:nvSpPr>
        <p:spPr>
          <a:xfrm>
            <a:off x="457200" y="1129903"/>
            <a:ext cx="4038600" cy="3673078"/>
          </a:xfrm>
        </p:spPr>
        <p:txBody>
          <a:bodyPr>
            <a:noAutofit/>
          </a:bodyPr>
          <a:lstStyle>
            <a:lvl1pPr marL="457200" indent="-457200">
              <a:lnSpc>
                <a:spcPct val="150000"/>
              </a:lnSpc>
              <a:buClr>
                <a:srgbClr val="F7761F"/>
              </a:buClr>
              <a:buSzPct val="100000"/>
              <a:buFont typeface="Arial"/>
              <a:buChar char="•"/>
              <a:defRPr sz="1600" baseline="0">
                <a:solidFill>
                  <a:srgbClr val="41414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The first list item.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5" hasCustomPrompt="1"/>
          </p:nvPr>
        </p:nvSpPr>
        <p:spPr>
          <a:xfrm>
            <a:off x="4655127" y="1129905"/>
            <a:ext cx="4038600" cy="3673078"/>
          </a:xfrm>
        </p:spPr>
        <p:txBody>
          <a:bodyPr>
            <a:noAutofit/>
          </a:bodyPr>
          <a:lstStyle>
            <a:lvl1pPr marL="457200" indent="-457200">
              <a:lnSpc>
                <a:spcPct val="150000"/>
              </a:lnSpc>
              <a:buClr>
                <a:srgbClr val="F7761F"/>
              </a:buClr>
              <a:buSzPct val="100000"/>
              <a:buFont typeface="Arial"/>
              <a:buChar char="•"/>
              <a:defRPr sz="1600" baseline="0">
                <a:solidFill>
                  <a:srgbClr val="41414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The first list item.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9444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xed Spli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455616" y="342465"/>
            <a:ext cx="8234361" cy="635102"/>
          </a:xfrm>
        </p:spPr>
        <p:txBody>
          <a:bodyPr>
            <a:noAutofit/>
          </a:bodyPr>
          <a:lstStyle>
            <a:lvl1pPr marL="0" marR="0" indent="0" algn="l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0" i="0" baseline="0">
                <a:solidFill>
                  <a:srgbClr val="414141"/>
                </a:solidFill>
                <a:latin typeface="+mj-lt"/>
                <a:cs typeface="Verdana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Mixed Split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5" hasCustomPrompt="1"/>
          </p:nvPr>
        </p:nvSpPr>
        <p:spPr>
          <a:xfrm>
            <a:off x="4655127" y="1129905"/>
            <a:ext cx="4038600" cy="3673078"/>
          </a:xfrm>
        </p:spPr>
        <p:txBody>
          <a:bodyPr>
            <a:noAutofit/>
          </a:bodyPr>
          <a:lstStyle>
            <a:lvl1pPr marL="457200" indent="-457200">
              <a:lnSpc>
                <a:spcPct val="150000"/>
              </a:lnSpc>
              <a:buClr>
                <a:srgbClr val="F7761F"/>
              </a:buClr>
              <a:buSzPct val="100000"/>
              <a:buFont typeface="Arial"/>
              <a:buChar char="•"/>
              <a:defRPr sz="1600" baseline="0">
                <a:solidFill>
                  <a:srgbClr val="41414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The first list item.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129904"/>
            <a:ext cx="4038600" cy="3673077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adipisicing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do </a:t>
            </a:r>
            <a:r>
              <a:rPr lang="en-US" dirty="0" err="1" smtClean="0"/>
              <a:t>eiusmod</a:t>
            </a:r>
            <a:r>
              <a:rPr lang="en-US" dirty="0" smtClean="0"/>
              <a:t> </a:t>
            </a:r>
            <a:r>
              <a:rPr lang="en-US" dirty="0" err="1" smtClean="0"/>
              <a:t>tempor</a:t>
            </a:r>
            <a:r>
              <a:rPr lang="en-US" dirty="0" smtClean="0"/>
              <a:t> </a:t>
            </a:r>
            <a:r>
              <a:rPr lang="en-US" dirty="0" err="1" smtClean="0"/>
              <a:t>incididunt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labore</a:t>
            </a:r>
            <a:r>
              <a:rPr lang="en-US" dirty="0" smtClean="0"/>
              <a:t> et </a:t>
            </a:r>
            <a:r>
              <a:rPr lang="en-US" dirty="0" err="1" smtClean="0"/>
              <a:t>dolore</a:t>
            </a:r>
            <a:r>
              <a:rPr lang="en-US" dirty="0" smtClean="0"/>
              <a:t> magna </a:t>
            </a:r>
            <a:r>
              <a:rPr lang="en-US" dirty="0" err="1" smtClean="0"/>
              <a:t>aliqua</a:t>
            </a:r>
            <a:r>
              <a:rPr lang="en-US" dirty="0" smtClean="0"/>
              <a:t>.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enim</a:t>
            </a:r>
            <a:r>
              <a:rPr lang="en-US" dirty="0" smtClean="0"/>
              <a:t> ad minim </a:t>
            </a:r>
            <a:r>
              <a:rPr lang="en-US" dirty="0" err="1" smtClean="0"/>
              <a:t>veniam</a:t>
            </a:r>
            <a:r>
              <a:rPr lang="en-US" dirty="0" smtClean="0"/>
              <a:t>,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nostrud</a:t>
            </a:r>
            <a:r>
              <a:rPr lang="en-US" dirty="0" smtClean="0"/>
              <a:t> exercitation </a:t>
            </a:r>
            <a:r>
              <a:rPr lang="en-US" dirty="0" err="1" smtClean="0"/>
              <a:t>ullamco</a:t>
            </a:r>
            <a:r>
              <a:rPr lang="en-US" dirty="0" smtClean="0"/>
              <a:t> </a:t>
            </a:r>
            <a:r>
              <a:rPr lang="en-US" dirty="0" err="1" smtClean="0"/>
              <a:t>laboris</a:t>
            </a:r>
            <a:r>
              <a:rPr lang="en-US" dirty="0" smtClean="0"/>
              <a:t> nisi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aliquip</a:t>
            </a:r>
            <a:r>
              <a:rPr lang="en-US" dirty="0" smtClean="0"/>
              <a:t> ex </a:t>
            </a:r>
            <a:r>
              <a:rPr lang="en-US" dirty="0" err="1" smtClean="0"/>
              <a:t>ea</a:t>
            </a:r>
            <a:r>
              <a:rPr lang="en-US" dirty="0" smtClean="0"/>
              <a:t> </a:t>
            </a:r>
            <a:r>
              <a:rPr lang="en-US" dirty="0" err="1" smtClean="0"/>
              <a:t>commodo</a:t>
            </a:r>
            <a:r>
              <a:rPr lang="en-US" dirty="0" smtClean="0"/>
              <a:t> </a:t>
            </a:r>
            <a:r>
              <a:rPr lang="en-US" dirty="0" err="1" smtClean="0"/>
              <a:t>consequat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6605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xed Split Revers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455616" y="342465"/>
            <a:ext cx="8234361" cy="635102"/>
          </a:xfrm>
        </p:spPr>
        <p:txBody>
          <a:bodyPr>
            <a:noAutofit/>
          </a:bodyPr>
          <a:lstStyle>
            <a:lvl1pPr marL="0" marR="0" indent="0" algn="l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0" i="0" baseline="0">
                <a:solidFill>
                  <a:srgbClr val="414141"/>
                </a:solidFill>
                <a:latin typeface="+mj-lt"/>
                <a:cs typeface="Verdana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Mixed Split Reverse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5" hasCustomPrompt="1"/>
          </p:nvPr>
        </p:nvSpPr>
        <p:spPr>
          <a:xfrm>
            <a:off x="455613" y="1129905"/>
            <a:ext cx="4038600" cy="3673078"/>
          </a:xfrm>
        </p:spPr>
        <p:txBody>
          <a:bodyPr>
            <a:noAutofit/>
          </a:bodyPr>
          <a:lstStyle>
            <a:lvl1pPr marL="457200" indent="-457200">
              <a:lnSpc>
                <a:spcPct val="150000"/>
              </a:lnSpc>
              <a:buClr>
                <a:srgbClr val="F7761F"/>
              </a:buClr>
              <a:buSzPct val="100000"/>
              <a:buFont typeface="Arial"/>
              <a:buChar char="•"/>
              <a:defRPr sz="1600" baseline="0">
                <a:solidFill>
                  <a:srgbClr val="41414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The first list item.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651374" y="1129906"/>
            <a:ext cx="4038600" cy="3673077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adipisicing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do </a:t>
            </a:r>
            <a:r>
              <a:rPr lang="en-US" dirty="0" err="1" smtClean="0"/>
              <a:t>eiusmod</a:t>
            </a:r>
            <a:r>
              <a:rPr lang="en-US" dirty="0" smtClean="0"/>
              <a:t> </a:t>
            </a:r>
            <a:r>
              <a:rPr lang="en-US" dirty="0" err="1" smtClean="0"/>
              <a:t>tempor</a:t>
            </a:r>
            <a:r>
              <a:rPr lang="en-US" dirty="0" smtClean="0"/>
              <a:t> </a:t>
            </a:r>
            <a:r>
              <a:rPr lang="en-US" dirty="0" err="1" smtClean="0"/>
              <a:t>incididunt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labore</a:t>
            </a:r>
            <a:r>
              <a:rPr lang="en-US" dirty="0" smtClean="0"/>
              <a:t> et </a:t>
            </a:r>
            <a:r>
              <a:rPr lang="en-US" dirty="0" err="1" smtClean="0"/>
              <a:t>dolore</a:t>
            </a:r>
            <a:r>
              <a:rPr lang="en-US" dirty="0" smtClean="0"/>
              <a:t> magna </a:t>
            </a:r>
            <a:r>
              <a:rPr lang="en-US" dirty="0" err="1" smtClean="0"/>
              <a:t>aliqua</a:t>
            </a:r>
            <a:r>
              <a:rPr lang="en-US" dirty="0" smtClean="0"/>
              <a:t>.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enim</a:t>
            </a:r>
            <a:r>
              <a:rPr lang="en-US" dirty="0" smtClean="0"/>
              <a:t> ad minim </a:t>
            </a:r>
            <a:r>
              <a:rPr lang="en-US" dirty="0" err="1" smtClean="0"/>
              <a:t>veniam</a:t>
            </a:r>
            <a:r>
              <a:rPr lang="en-US" dirty="0" smtClean="0"/>
              <a:t>,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nostrud</a:t>
            </a:r>
            <a:r>
              <a:rPr lang="en-US" dirty="0" smtClean="0"/>
              <a:t> exercitation </a:t>
            </a:r>
            <a:r>
              <a:rPr lang="en-US" dirty="0" err="1" smtClean="0"/>
              <a:t>ullamco</a:t>
            </a:r>
            <a:r>
              <a:rPr lang="en-US" dirty="0" smtClean="0"/>
              <a:t> </a:t>
            </a:r>
            <a:r>
              <a:rPr lang="en-US" dirty="0" err="1" smtClean="0"/>
              <a:t>laboris</a:t>
            </a:r>
            <a:r>
              <a:rPr lang="en-US" dirty="0" smtClean="0"/>
              <a:t> nisi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aliquip</a:t>
            </a:r>
            <a:r>
              <a:rPr lang="en-US" dirty="0" smtClean="0"/>
              <a:t> ex </a:t>
            </a:r>
            <a:r>
              <a:rPr lang="en-US" dirty="0" err="1" smtClean="0"/>
              <a:t>ea</a:t>
            </a:r>
            <a:r>
              <a:rPr lang="en-US" dirty="0" smtClean="0"/>
              <a:t> </a:t>
            </a:r>
            <a:r>
              <a:rPr lang="en-US" dirty="0" err="1" smtClean="0"/>
              <a:t>commodo</a:t>
            </a:r>
            <a:r>
              <a:rPr lang="en-US" dirty="0" smtClean="0"/>
              <a:t> </a:t>
            </a:r>
            <a:r>
              <a:rPr lang="en-US" dirty="0" err="1" smtClean="0"/>
              <a:t>consequat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0053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 Graph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455616" y="342465"/>
            <a:ext cx="8234361" cy="635102"/>
          </a:xfrm>
        </p:spPr>
        <p:txBody>
          <a:bodyPr>
            <a:noAutofit/>
          </a:bodyPr>
          <a:lstStyle>
            <a:lvl1pPr marL="0" marR="0" indent="0" algn="l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0" i="0" baseline="0">
                <a:solidFill>
                  <a:srgbClr val="414141"/>
                </a:solidFill>
                <a:latin typeface="+mj-lt"/>
                <a:cs typeface="Verdana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Bar Graph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4"/>
          </p:nvPr>
        </p:nvSpPr>
        <p:spPr>
          <a:xfrm>
            <a:off x="455613" y="1129905"/>
            <a:ext cx="8234362" cy="367307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9288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Graph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455616" y="342465"/>
            <a:ext cx="8234361" cy="635102"/>
          </a:xfrm>
        </p:spPr>
        <p:txBody>
          <a:bodyPr>
            <a:noAutofit/>
          </a:bodyPr>
          <a:lstStyle>
            <a:lvl1pPr marL="0" marR="0" indent="0" algn="l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0" i="0" baseline="0">
                <a:solidFill>
                  <a:srgbClr val="414141"/>
                </a:solidFill>
                <a:latin typeface="+mj-lt"/>
                <a:cs typeface="Verdana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Pie Graph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4"/>
          </p:nvPr>
        </p:nvSpPr>
        <p:spPr>
          <a:xfrm>
            <a:off x="455613" y="1129905"/>
            <a:ext cx="8234362" cy="3673078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4907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ne Graph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455616" y="342465"/>
            <a:ext cx="8234361" cy="635102"/>
          </a:xfrm>
        </p:spPr>
        <p:txBody>
          <a:bodyPr>
            <a:noAutofit/>
          </a:bodyPr>
          <a:lstStyle>
            <a:lvl1pPr marL="0" marR="0" indent="0" algn="l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0" i="0" baseline="0">
                <a:solidFill>
                  <a:srgbClr val="414141"/>
                </a:solidFill>
                <a:latin typeface="+mj-lt"/>
                <a:cs typeface="Verdana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Line Graph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4"/>
          </p:nvPr>
        </p:nvSpPr>
        <p:spPr>
          <a:xfrm>
            <a:off x="455613" y="1129905"/>
            <a:ext cx="8234362" cy="3673078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51482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927790" y="1129905"/>
            <a:ext cx="5245514" cy="2204660"/>
          </a:xfrm>
        </p:spPr>
        <p:txBody>
          <a:bodyPr>
            <a:noAutofit/>
          </a:bodyPr>
          <a:lstStyle>
            <a:lvl1pPr marL="0" indent="0">
              <a:buNone/>
              <a:defRPr sz="44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HIGH LEVEL IMPACT STATEMENT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2588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Ligh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4893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827260" y="1645748"/>
            <a:ext cx="7505023" cy="1211877"/>
          </a:xfrm>
        </p:spPr>
        <p:txBody>
          <a:bodyPr>
            <a:noAutofit/>
          </a:bodyPr>
          <a:lstStyle>
            <a:lvl1pPr marL="0" indent="0">
              <a:lnSpc>
                <a:spcPct val="80000"/>
              </a:lnSpc>
              <a:buNone/>
              <a:defRPr sz="4800" b="0" i="0" baseline="0">
                <a:solidFill>
                  <a:srgbClr val="FFFFFF"/>
                </a:solidFill>
                <a:latin typeface="+mj-lt"/>
                <a:cs typeface="Verdana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COMPLETE PRESENTATION TITLE</a:t>
            </a:r>
            <a:endParaRPr lang="en-US" dirty="0"/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827260" y="2857624"/>
            <a:ext cx="7505023" cy="364520"/>
          </a:xfrm>
        </p:spPr>
        <p:txBody>
          <a:bodyPr>
            <a:noAutofit/>
          </a:bodyPr>
          <a:lstStyle>
            <a:lvl1pPr marL="0" indent="0">
              <a:lnSpc>
                <a:spcPct val="80000"/>
              </a:lnSpc>
              <a:buNone/>
              <a:defRPr sz="2400" b="0" i="0" baseline="0">
                <a:solidFill>
                  <a:srgbClr val="FFFFFF"/>
                </a:solidFill>
                <a:latin typeface="+mn-lt"/>
                <a:cs typeface="Verdana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Presentation Subtitle</a:t>
            </a:r>
            <a:endParaRPr lang="en-US" dirty="0"/>
          </a:p>
        </p:txBody>
      </p:sp>
      <p:sp>
        <p:nvSpPr>
          <p:cNvPr id="4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55616" y="4438462"/>
            <a:ext cx="4116387" cy="364520"/>
          </a:xfrm>
        </p:spPr>
        <p:txBody>
          <a:bodyPr anchor="ctr">
            <a:noAutofit/>
          </a:bodyPr>
          <a:lstStyle>
            <a:lvl1pPr marL="0" indent="0">
              <a:lnSpc>
                <a:spcPct val="80000"/>
              </a:lnSpc>
              <a:buNone/>
              <a:defRPr sz="2400" b="0" i="0" baseline="0">
                <a:solidFill>
                  <a:srgbClr val="FFFFFF"/>
                </a:solidFill>
                <a:latin typeface="+mn-lt"/>
                <a:cs typeface="Verdana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Presenter Name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7366002" y="4529139"/>
            <a:ext cx="1323975" cy="273844"/>
          </a:xfrm>
          <a:prstGeom prst="rect">
            <a:avLst/>
          </a:prstGeom>
        </p:spPr>
        <p:txBody>
          <a:bodyPr/>
          <a:lstStyle>
            <a:lvl1pPr algn="r">
              <a:defRPr b="0" i="0">
                <a:solidFill>
                  <a:schemeClr val="bg1"/>
                </a:solidFill>
                <a:latin typeface="+mn-lt"/>
                <a:cs typeface="Verdana"/>
              </a:defRPr>
            </a:lvl1pPr>
          </a:lstStyle>
          <a:p>
            <a:pPr defTabSz="914400"/>
            <a:fld id="{1F6F36BF-3E9A-9049-94E6-100EB73FDECF}" type="datetimeFigureOut">
              <a:rPr lang="en-US" kern="0" smtClean="0"/>
              <a:pPr defTabSz="914400"/>
              <a:t>12/5/14</a:t>
            </a:fld>
            <a:endParaRPr lang="en-US" kern="0" smtClean="0"/>
          </a:p>
        </p:txBody>
      </p:sp>
    </p:spTree>
    <p:extLst>
      <p:ext uri="{BB962C8B-B14F-4D97-AF65-F5344CB8AC3E}">
        <p14:creationId xmlns:p14="http://schemas.microsoft.com/office/powerpoint/2010/main" val="37477428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Dar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84904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bSpo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bSpotLogo_Light_We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291" y="1800236"/>
            <a:ext cx="5271418" cy="153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2599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ightmayb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7725" y="4860286"/>
            <a:ext cx="656804" cy="190398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6"/>
          <p:cNvSpPr/>
          <p:nvPr/>
        </p:nvSpPr>
        <p:spPr>
          <a:xfrm>
            <a:off x="880284" y="4801781"/>
            <a:ext cx="1211232" cy="269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>
              <a:defRPr sz="4100">
                <a:solidFill>
                  <a:srgbClr val="A6AAA9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500">
                <a:solidFill>
                  <a:srgbClr val="A6AAA9"/>
                </a:solidFill>
              </a:rPr>
              <a:t>|  Confidential</a:t>
            </a:r>
          </a:p>
        </p:txBody>
      </p:sp>
    </p:spTree>
    <p:extLst>
      <p:ext uri="{BB962C8B-B14F-4D97-AF65-F5344CB8AC3E}">
        <p14:creationId xmlns:p14="http://schemas.microsoft.com/office/powerpoint/2010/main" val="1326717048"/>
      </p:ext>
    </p:extLst>
  </p:cSld>
  <p:clrMapOvr>
    <a:masterClrMapping/>
  </p:clrMapOvr>
  <p:transition xmlns:p14="http://schemas.microsoft.com/office/powerpoint/2010/main"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olidBackground_Grey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111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3936"/>
            <a:ext cx="7772400" cy="733806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effectLst>
                  <a:outerShdw blurRad="50800" dist="50800" dir="5400000" sx="0" sy="0" algn="t" rotWithShape="0">
                    <a:prstClr val="black">
                      <a:alpha val="40000"/>
                    </a:prstClr>
                  </a:outerShdw>
                </a:effectLst>
                <a:latin typeface="Proxima Nova Semibold"/>
                <a:ea typeface="+mj-ea"/>
                <a:cs typeface="Proxima Nova Semibold"/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514600"/>
            <a:ext cx="7772400" cy="658368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Proxima Nova Light"/>
                <a:ea typeface="+mn-ea"/>
                <a:cs typeface="Proxima Nova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Proxima Nova Light"/>
                <a:cs typeface="Proxima Nova Light"/>
              </a:defRPr>
            </a:lvl1pPr>
          </a:lstStyle>
          <a:p>
            <a:fld id="{CD8F92CB-08B0-C046-AC35-AF1699B6A836}" type="datetimeFigureOut">
              <a:rPr lang="en-US" smtClean="0"/>
              <a:pPr/>
              <a:t>12/5/14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Proxima Nova Light"/>
                <a:cs typeface="Proxima Nova Ligh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29692" y="4962675"/>
            <a:ext cx="217662" cy="180827"/>
          </a:xfrm>
          <a:prstGeom prst="rect">
            <a:avLst/>
          </a:prstGeom>
        </p:spPr>
        <p:txBody>
          <a:bodyPr/>
          <a:lstStyle>
            <a:lvl1pPr>
              <a:defRPr>
                <a:latin typeface="Proxima Nova Light"/>
                <a:cs typeface="Proxima Nova Light"/>
              </a:defRPr>
            </a:lvl1pPr>
          </a:lstStyle>
          <a:p>
            <a:fld id="{B7E706B4-E182-834C-94FA-2FBB147771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0305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364E61B1-0F50-B648-97AD-4AC6B47E72BA}" type="datetimeFigureOut">
              <a:rPr lang="en-US" smtClean="0"/>
              <a:t>12/5/14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29692" y="4962675"/>
            <a:ext cx="217662" cy="180827"/>
          </a:xfrm>
          <a:prstGeom prst="rect">
            <a:avLst/>
          </a:prstGeom>
        </p:spPr>
        <p:txBody>
          <a:bodyPr/>
          <a:lstStyle/>
          <a:p>
            <a:fld id="{3532F652-BCBA-1541-9094-C2C06F5CC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42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455614" y="342464"/>
            <a:ext cx="2545598" cy="448488"/>
          </a:xfrm>
        </p:spPr>
        <p:txBody>
          <a:bodyPr>
            <a:noAutofit/>
          </a:bodyPr>
          <a:lstStyle>
            <a:lvl1pPr marL="0" indent="0">
              <a:lnSpc>
                <a:spcPct val="80000"/>
              </a:lnSpc>
              <a:buNone/>
              <a:defRPr sz="4000" b="0" i="0" baseline="0">
                <a:solidFill>
                  <a:srgbClr val="FFFFFF"/>
                </a:solidFill>
                <a:latin typeface="+mj-lt"/>
                <a:cs typeface="Verdana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55614" y="1129902"/>
            <a:ext cx="8231186" cy="3673079"/>
          </a:xfrm>
        </p:spPr>
        <p:txBody>
          <a:bodyPr>
            <a:normAutofit/>
          </a:bodyPr>
          <a:lstStyle>
            <a:lvl1pPr marL="514350" indent="-514350">
              <a:lnSpc>
                <a:spcPct val="150000"/>
              </a:lnSpc>
              <a:buClr>
                <a:srgbClr val="F7761F"/>
              </a:buClr>
              <a:buSzPct val="150000"/>
              <a:buFont typeface="Wingdings" charset="2"/>
              <a:buAutoNum type="arabicPlain"/>
              <a:defRPr sz="2400" b="0" i="0">
                <a:solidFill>
                  <a:srgbClr val="FFFFFF"/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Section One</a:t>
            </a:r>
          </a:p>
          <a:p>
            <a:pPr lvl="0"/>
            <a:r>
              <a:rPr lang="en-US" dirty="0" smtClean="0"/>
              <a:t>Section Two</a:t>
            </a:r>
          </a:p>
          <a:p>
            <a:pPr lvl="0"/>
            <a:r>
              <a:rPr lang="en-US" dirty="0" smtClean="0"/>
              <a:t>Section Three</a:t>
            </a:r>
          </a:p>
          <a:p>
            <a:pPr lvl="0"/>
            <a:r>
              <a:rPr lang="en-US" dirty="0" smtClean="0"/>
              <a:t>Section Four</a:t>
            </a:r>
          </a:p>
          <a:p>
            <a:pPr lvl="0"/>
            <a:r>
              <a:rPr lang="en-US" dirty="0" smtClean="0"/>
              <a:t>Section Five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08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130300" y="1793186"/>
            <a:ext cx="1035050" cy="1266808"/>
          </a:xfrm>
        </p:spPr>
        <p:txBody>
          <a:bodyPr anchor="ctr">
            <a:noAutofit/>
          </a:bodyPr>
          <a:lstStyle>
            <a:lvl1pPr marL="0" indent="0">
              <a:buNone/>
              <a:defRPr sz="9800" b="0" i="0">
                <a:solidFill>
                  <a:srgbClr val="F7761F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5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2165353" y="1793186"/>
            <a:ext cx="6524625" cy="1266808"/>
          </a:xfrm>
        </p:spPr>
        <p:txBody>
          <a:bodyPr anchor="ctr">
            <a:noAutofit/>
          </a:bodyPr>
          <a:lstStyle>
            <a:lvl1pPr marL="0" indent="0">
              <a:buNone/>
              <a:defRPr sz="4000" b="0" i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SECTION ONE EXTENDED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977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 Lists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455616" y="342464"/>
            <a:ext cx="8234361" cy="448488"/>
          </a:xfrm>
        </p:spPr>
        <p:txBody>
          <a:bodyPr>
            <a:noAutofit/>
          </a:bodyPr>
          <a:lstStyle>
            <a:lvl1pPr marL="0" indent="0">
              <a:lnSpc>
                <a:spcPct val="80000"/>
              </a:lnSpc>
              <a:buNone/>
              <a:defRPr sz="4000" b="0" i="0" baseline="0">
                <a:solidFill>
                  <a:srgbClr val="414141"/>
                </a:solidFill>
                <a:latin typeface="Verdana"/>
                <a:cs typeface="Verdana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Subsection Agenda</a:t>
            </a:r>
            <a:endParaRPr lang="en-US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55614" y="1129902"/>
            <a:ext cx="8231186" cy="3673079"/>
          </a:xfrm>
        </p:spPr>
        <p:txBody>
          <a:bodyPr>
            <a:normAutofit/>
          </a:bodyPr>
          <a:lstStyle>
            <a:lvl1pPr marL="514350" indent="-514350">
              <a:lnSpc>
                <a:spcPct val="150000"/>
              </a:lnSpc>
              <a:buClr>
                <a:srgbClr val="F7761F"/>
              </a:buClr>
              <a:buSzPct val="150000"/>
              <a:buFont typeface="Wingdings" charset="2"/>
              <a:buAutoNum type="arabicPlain"/>
              <a:defRPr sz="2400">
                <a:solidFill>
                  <a:srgbClr val="414141"/>
                </a:solidFill>
              </a:defRPr>
            </a:lvl1pPr>
          </a:lstStyle>
          <a:p>
            <a:pPr lvl="0"/>
            <a:r>
              <a:rPr lang="en-US" dirty="0" smtClean="0"/>
              <a:t>Subsection One</a:t>
            </a:r>
          </a:p>
          <a:p>
            <a:pPr lvl="0"/>
            <a:r>
              <a:rPr lang="en-US" dirty="0" smtClean="0"/>
              <a:t>Subsection Two</a:t>
            </a:r>
          </a:p>
          <a:p>
            <a:pPr lvl="0"/>
            <a:r>
              <a:rPr lang="en-US" dirty="0" smtClean="0"/>
              <a:t>Subsection Three</a:t>
            </a:r>
          </a:p>
          <a:p>
            <a:pPr lvl="0"/>
            <a:r>
              <a:rPr lang="en-US" dirty="0" smtClean="0"/>
              <a:t>Subsection Four</a:t>
            </a:r>
          </a:p>
          <a:p>
            <a:pPr lvl="0"/>
            <a:r>
              <a:rPr lang="en-US" dirty="0" smtClean="0"/>
              <a:t>Subsection Five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118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 Head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130300" y="1793186"/>
            <a:ext cx="1035050" cy="1266808"/>
          </a:xfrm>
        </p:spPr>
        <p:txBody>
          <a:bodyPr anchor="ctr">
            <a:noAutofit/>
          </a:bodyPr>
          <a:lstStyle>
            <a:lvl1pPr marL="0" indent="0">
              <a:buNone/>
              <a:defRPr sz="9800" b="0" i="0">
                <a:solidFill>
                  <a:srgbClr val="F7761F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2165353" y="1793186"/>
            <a:ext cx="6524625" cy="1266808"/>
          </a:xfrm>
        </p:spPr>
        <p:txBody>
          <a:bodyPr anchor="ctr">
            <a:noAutofit/>
          </a:bodyPr>
          <a:lstStyle>
            <a:lvl1pPr marL="0" indent="0">
              <a:buNone/>
              <a:defRPr sz="4000" b="0" i="0">
                <a:solidFill>
                  <a:srgbClr val="41414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SUBSECTION ONE EXTENDED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0040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dered Lis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455616" y="342465"/>
            <a:ext cx="8234361" cy="635102"/>
          </a:xfrm>
        </p:spPr>
        <p:txBody>
          <a:bodyPr>
            <a:noAutofit/>
          </a:bodyPr>
          <a:lstStyle>
            <a:lvl1pPr marL="0" marR="0" indent="0" algn="l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0" i="0" baseline="0">
                <a:solidFill>
                  <a:srgbClr val="414141"/>
                </a:solidFill>
                <a:latin typeface="+mj-lt"/>
                <a:cs typeface="Verdana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Ordered Lists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129903"/>
            <a:ext cx="8229600" cy="3673078"/>
          </a:xfrm>
        </p:spPr>
        <p:txBody>
          <a:bodyPr>
            <a:noAutofit/>
          </a:bodyPr>
          <a:lstStyle>
            <a:lvl1pPr marL="457200" indent="-457200">
              <a:lnSpc>
                <a:spcPct val="150000"/>
              </a:lnSpc>
              <a:buClr>
                <a:srgbClr val="F7761F"/>
              </a:buClr>
              <a:buSzPct val="100000"/>
              <a:buFont typeface="Wingdings" charset="2"/>
              <a:buAutoNum type="arabicPlain"/>
              <a:defRPr sz="1600" baseline="0">
                <a:solidFill>
                  <a:srgbClr val="41414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List item number one.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1458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ordered Lists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455616" y="342465"/>
            <a:ext cx="8234361" cy="635102"/>
          </a:xfrm>
        </p:spPr>
        <p:txBody>
          <a:bodyPr>
            <a:noAutofit/>
          </a:bodyPr>
          <a:lstStyle>
            <a:lvl1pPr marL="0" marR="0" indent="0" algn="l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0" i="0" baseline="0">
                <a:solidFill>
                  <a:srgbClr val="414141"/>
                </a:solidFill>
                <a:latin typeface="+mj-lt"/>
                <a:cs typeface="Verdana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Unordered Lists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129903"/>
            <a:ext cx="8229600" cy="3673078"/>
          </a:xfrm>
        </p:spPr>
        <p:txBody>
          <a:bodyPr>
            <a:noAutofit/>
          </a:bodyPr>
          <a:lstStyle>
            <a:lvl1pPr marL="457200" indent="-457200">
              <a:lnSpc>
                <a:spcPct val="150000"/>
              </a:lnSpc>
              <a:buClr>
                <a:srgbClr val="F7761F"/>
              </a:buClr>
              <a:buSzPct val="100000"/>
              <a:buFont typeface="Arial"/>
              <a:buChar char="•"/>
              <a:defRPr sz="1600" baseline="0">
                <a:solidFill>
                  <a:srgbClr val="41414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The first list item.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090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ecklis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455616" y="342465"/>
            <a:ext cx="8234361" cy="635102"/>
          </a:xfrm>
        </p:spPr>
        <p:txBody>
          <a:bodyPr>
            <a:noAutofit/>
          </a:bodyPr>
          <a:lstStyle>
            <a:lvl1pPr marL="0" marR="0" indent="0" algn="l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0" i="0" baseline="0">
                <a:solidFill>
                  <a:srgbClr val="414141"/>
                </a:solidFill>
                <a:latin typeface="+mj-lt"/>
                <a:cs typeface="Verdana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Checklist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129903"/>
            <a:ext cx="8229600" cy="3673078"/>
          </a:xfrm>
        </p:spPr>
        <p:txBody>
          <a:bodyPr>
            <a:noAutofit/>
          </a:bodyPr>
          <a:lstStyle>
            <a:lvl1pPr marL="457200" indent="-457200">
              <a:lnSpc>
                <a:spcPct val="150000"/>
              </a:lnSpc>
              <a:buClr>
                <a:srgbClr val="F7761F"/>
              </a:buClr>
              <a:buSzPct val="150000"/>
              <a:buFontTx/>
              <a:buBlip>
                <a:blip r:embed="rId3"/>
              </a:buBlip>
              <a:defRPr sz="1600" baseline="0">
                <a:solidFill>
                  <a:srgbClr val="41414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The first checklist item.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480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012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49" r:id="rId2"/>
    <p:sldLayoutId id="2147483660" r:id="rId3"/>
    <p:sldLayoutId id="2147483661" r:id="rId4"/>
    <p:sldLayoutId id="2147483650" r:id="rId5"/>
    <p:sldLayoutId id="2147483663" r:id="rId6"/>
    <p:sldLayoutId id="2147483665" r:id="rId7"/>
    <p:sldLayoutId id="2147483667" r:id="rId8"/>
    <p:sldLayoutId id="2147483669" r:id="rId9"/>
    <p:sldLayoutId id="2147483666" r:id="rId10"/>
    <p:sldLayoutId id="2147483668" r:id="rId11"/>
    <p:sldLayoutId id="2147483681" r:id="rId12"/>
    <p:sldLayoutId id="2147483682" r:id="rId13"/>
    <p:sldLayoutId id="2147483683" r:id="rId14"/>
    <p:sldLayoutId id="2147483679" r:id="rId15"/>
    <p:sldLayoutId id="2147483680" r:id="rId16"/>
    <p:sldLayoutId id="2147483684" r:id="rId17"/>
    <p:sldLayoutId id="2147483677" r:id="rId18"/>
    <p:sldLayoutId id="2147483675" r:id="rId19"/>
    <p:sldLayoutId id="2147483676" r:id="rId20"/>
    <p:sldLayoutId id="2147483678" r:id="rId21"/>
    <p:sldLayoutId id="2147483686" r:id="rId22"/>
    <p:sldLayoutId id="2147483687" r:id="rId23"/>
    <p:sldLayoutId id="2147483688" r:id="rId24"/>
    <p:sldLayoutId id="2147483689" r:id="rId25"/>
  </p:sldLayoutIdLst>
  <p:txStyles>
    <p:titleStyle>
      <a:lvl1pPr algn="ctr" defTabSz="457200" rtl="0" eaLnBrk="1" latinLnBrk="0" hangingPunct="1">
        <a:spcBef>
          <a:spcPct val="0"/>
        </a:spcBef>
        <a:buNone/>
        <a:defRPr sz="4400" b="0" i="0" kern="1200">
          <a:solidFill>
            <a:srgbClr val="414141"/>
          </a:solidFill>
          <a:latin typeface="+mj-lt"/>
          <a:ea typeface="+mj-ea"/>
          <a:cs typeface="Verdan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rgbClr val="414141"/>
          </a:solidFill>
          <a:latin typeface="+mn-lt"/>
          <a:ea typeface="+mn-ea"/>
          <a:cs typeface="Verdan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rgbClr val="414141"/>
          </a:solidFill>
          <a:latin typeface="+mn-lt"/>
          <a:ea typeface="+mn-ea"/>
          <a:cs typeface="Verdan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rgbClr val="414141"/>
          </a:solidFill>
          <a:latin typeface="+mn-lt"/>
          <a:ea typeface="+mn-ea"/>
          <a:cs typeface="Verdan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rgbClr val="414141"/>
          </a:solidFill>
          <a:latin typeface="+mn-lt"/>
          <a:ea typeface="+mn-ea"/>
          <a:cs typeface="Verdan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rgbClr val="414141"/>
          </a:solidFill>
          <a:latin typeface="+mn-lt"/>
          <a:ea typeface="+mn-ea"/>
          <a:cs typeface="Verdan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5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6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7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0.png"/><Relationship Id="rId3" Type="http://schemas.openxmlformats.org/officeDocument/2006/relationships/image" Target="../media/image11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9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0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1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2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3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4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5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6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7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8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1.emf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Screen Shot 2014-08-26 at 4.51.02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088343" y="-91486"/>
            <a:ext cx="13452477" cy="5291969"/>
          </a:xfrm>
          <a:prstGeom prst="rect">
            <a:avLst/>
          </a:prstGeom>
          <a:ln w="12700">
            <a:miter lim="400000"/>
          </a:ln>
        </p:spPr>
      </p:pic>
      <p:sp>
        <p:nvSpPr>
          <p:cNvPr id="101" name="Shape 101"/>
          <p:cNvSpPr/>
          <p:nvPr/>
        </p:nvSpPr>
        <p:spPr>
          <a:xfrm>
            <a:off x="4687826" y="2672051"/>
            <a:ext cx="3576992" cy="534488"/>
          </a:xfrm>
          <a:prstGeom prst="rect">
            <a:avLst/>
          </a:prstGeom>
          <a:solidFill>
            <a:srgbClr val="DE6A10">
              <a:alpha val="70897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219075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02" name="Shape 102"/>
          <p:cNvSpPr/>
          <p:nvPr/>
        </p:nvSpPr>
        <p:spPr>
          <a:xfrm>
            <a:off x="4687825" y="2024528"/>
            <a:ext cx="2874757" cy="529971"/>
          </a:xfrm>
          <a:prstGeom prst="rect">
            <a:avLst/>
          </a:prstGeom>
          <a:solidFill>
            <a:srgbClr val="DE6A10">
              <a:alpha val="70897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219075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03" name="Shape 103"/>
          <p:cNvSpPr/>
          <p:nvPr/>
        </p:nvSpPr>
        <p:spPr>
          <a:xfrm>
            <a:off x="4744657" y="1936961"/>
            <a:ext cx="3451713" cy="12695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 lvl="0" algn="l">
              <a:defRPr sz="1800"/>
            </a:pPr>
            <a:r>
              <a:rPr sz="4000" dirty="0">
                <a:solidFill>
                  <a:srgbClr val="FFFFFF"/>
                </a:solidFill>
                <a:latin typeface="Proxima Nova Condensed"/>
                <a:ea typeface="Proxima Nova Condensed"/>
                <a:cs typeface="Proxima Nova Condensed"/>
                <a:sym typeface="Proxima Nova Condensed"/>
              </a:rPr>
              <a:t>THE HUBSPOT </a:t>
            </a:r>
            <a:br>
              <a:rPr sz="4000" dirty="0">
                <a:solidFill>
                  <a:srgbClr val="FFFFFF"/>
                </a:solidFill>
                <a:latin typeface="Proxima Nova Condensed"/>
                <a:ea typeface="Proxima Nova Condensed"/>
                <a:cs typeface="Proxima Nova Condensed"/>
                <a:sym typeface="Proxima Nova Condensed"/>
              </a:rPr>
            </a:br>
            <a:r>
              <a:rPr sz="4000" dirty="0">
                <a:solidFill>
                  <a:srgbClr val="FFFFFF"/>
                </a:solidFill>
                <a:latin typeface="Proxima Nova Condensed"/>
                <a:ea typeface="Proxima Nova Condensed"/>
                <a:cs typeface="Proxima Nova Condensed"/>
                <a:sym typeface="Proxima Nova Condensed"/>
              </a:rPr>
              <a:t>SALES PLATFORM</a:t>
            </a:r>
          </a:p>
        </p:txBody>
      </p:sp>
      <p:sp>
        <p:nvSpPr>
          <p:cNvPr id="6" name="Shape 103"/>
          <p:cNvSpPr/>
          <p:nvPr/>
        </p:nvSpPr>
        <p:spPr>
          <a:xfrm>
            <a:off x="4017114" y="1981265"/>
            <a:ext cx="442890" cy="1146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 lvl="0" algn="l">
              <a:defRPr sz="1800"/>
            </a:pPr>
            <a:r>
              <a:rPr lang="en-US" sz="7200" dirty="0" smtClean="0">
                <a:solidFill>
                  <a:schemeClr val="bg1"/>
                </a:solidFill>
                <a:latin typeface="Proxima Nova Condensed"/>
                <a:ea typeface="Proxima Nova Condensed"/>
                <a:cs typeface="Proxima Nova Condensed"/>
                <a:sym typeface="Proxima Nova Condensed"/>
              </a:rPr>
              <a:t>+</a:t>
            </a:r>
            <a:endParaRPr sz="7200" dirty="0">
              <a:solidFill>
                <a:schemeClr val="bg1"/>
              </a:solidFill>
              <a:latin typeface="Proxima Nova Condensed"/>
              <a:ea typeface="Proxima Nova Condensed"/>
              <a:cs typeface="Proxima Nova Condensed"/>
              <a:sym typeface="Proxima Nova Condensed"/>
            </a:endParaRPr>
          </a:p>
        </p:txBody>
      </p:sp>
      <p:pic>
        <p:nvPicPr>
          <p:cNvPr id="2" name="Picture 1" descr="your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367" y="1744865"/>
            <a:ext cx="1760387" cy="1760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3772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00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392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00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619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00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828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00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43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00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820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0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930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0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519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01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530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01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187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01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234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852" y="1623628"/>
            <a:ext cx="2682221" cy="511616"/>
          </a:xfrm>
          <a:prstGeom prst="rect">
            <a:avLst/>
          </a:prstGeom>
        </p:spPr>
      </p:pic>
      <p:pic>
        <p:nvPicPr>
          <p:cNvPr id="6" name="Picture 5" descr="sidekick-brand-with-hubspot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540" y="1623628"/>
            <a:ext cx="1785167" cy="531506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4573417" y="377990"/>
            <a:ext cx="0" cy="4324207"/>
          </a:xfrm>
          <a:prstGeom prst="line">
            <a:avLst/>
          </a:prstGeom>
          <a:ln w="317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17493" y="2615692"/>
            <a:ext cx="37570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Proxima Nova Light"/>
                <a:cs typeface="Proxima Nova Light"/>
              </a:rPr>
              <a:t>Say goodbye to manual tasks and confusing features. Say hello to HubSpot CRM.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92123" y="2506686"/>
            <a:ext cx="37570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Proxima Nova Light"/>
                <a:cs typeface="Proxima Nova Light"/>
              </a:rPr>
              <a:t>Take back your inbox with tools that make email better for everyone, including salespeople.</a:t>
            </a:r>
          </a:p>
        </p:txBody>
      </p:sp>
    </p:spTree>
    <p:extLst>
      <p:ext uri="{BB962C8B-B14F-4D97-AF65-F5344CB8AC3E}">
        <p14:creationId xmlns:p14="http://schemas.microsoft.com/office/powerpoint/2010/main" val="28879195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01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058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01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172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01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003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01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555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01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247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02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597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02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24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02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382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02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278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02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50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/>
          <p:nvPr/>
        </p:nvSpPr>
        <p:spPr>
          <a:xfrm>
            <a:off x="0" y="1998517"/>
            <a:ext cx="9143999" cy="1146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19050" tIns="19050" rIns="19050" bIns="19050" anchor="ctr">
            <a:spAutoFit/>
          </a:bodyPr>
          <a:lstStyle/>
          <a:p>
            <a:pPr lvl="0" algn="ctr">
              <a:defRPr sz="1800"/>
            </a:pPr>
            <a:r>
              <a:rPr sz="3600" dirty="0">
                <a:solidFill>
                  <a:srgbClr val="FFFFFF"/>
                </a:solidFill>
                <a:latin typeface="Helvetica"/>
                <a:ea typeface="Proxima Nova Condensed"/>
                <a:cs typeface="Helvetica"/>
                <a:sym typeface="Proxima Nova Condensed"/>
              </a:rPr>
              <a:t>Everything you need to sell </a:t>
            </a:r>
            <a:r>
              <a:rPr sz="3600" b="1" dirty="0">
                <a:solidFill>
                  <a:srgbClr val="FFFFFF"/>
                </a:solidFill>
                <a:latin typeface="Helvetica"/>
                <a:ea typeface="Proxima Nova Condensed"/>
                <a:cs typeface="Helvetica"/>
                <a:sym typeface="Proxima Nova Condensed"/>
              </a:rPr>
              <a:t>better</a:t>
            </a:r>
            <a:r>
              <a:rPr sz="3600" dirty="0">
                <a:solidFill>
                  <a:srgbClr val="FFFFFF"/>
                </a:solidFill>
                <a:latin typeface="Helvetica"/>
                <a:ea typeface="Proxima Nova Condensed"/>
                <a:cs typeface="Helvetica"/>
                <a:sym typeface="Proxima Nova Condensed"/>
              </a:rPr>
              <a:t> </a:t>
            </a:r>
            <a:br>
              <a:rPr sz="3600" dirty="0">
                <a:solidFill>
                  <a:srgbClr val="FFFFFF"/>
                </a:solidFill>
                <a:latin typeface="Helvetica"/>
                <a:ea typeface="Proxima Nova Condensed"/>
                <a:cs typeface="Helvetica"/>
                <a:sym typeface="Proxima Nova Condensed"/>
              </a:rPr>
            </a:br>
            <a:r>
              <a:rPr sz="3600" dirty="0">
                <a:solidFill>
                  <a:srgbClr val="FFFFFF"/>
                </a:solidFill>
                <a:latin typeface="Helvetica"/>
                <a:ea typeface="Proxima Nova Condensed"/>
                <a:cs typeface="Helvetica"/>
                <a:sym typeface="Proxima Nova Condensed"/>
              </a:rPr>
              <a:t>and sell </a:t>
            </a:r>
            <a:r>
              <a:rPr sz="3600" b="1" dirty="0">
                <a:solidFill>
                  <a:srgbClr val="FFFFFF"/>
                </a:solidFill>
                <a:latin typeface="Helvetica"/>
                <a:ea typeface="Proxima Nova Condensed"/>
                <a:cs typeface="Helvetica"/>
                <a:sym typeface="Proxima Nova Condensed"/>
              </a:rPr>
              <a:t>faster</a:t>
            </a:r>
            <a:r>
              <a:rPr sz="3600" dirty="0">
                <a:solidFill>
                  <a:srgbClr val="FFFFFF"/>
                </a:solidFill>
                <a:latin typeface="Helvetica"/>
                <a:ea typeface="Proxima Nova Condensed"/>
                <a:cs typeface="Helvetica"/>
                <a:sym typeface="Proxima Nova Condensed"/>
              </a:rPr>
              <a:t> in one integrated suite.</a:t>
            </a:r>
          </a:p>
        </p:txBody>
      </p:sp>
    </p:spTree>
    <p:extLst>
      <p:ext uri="{BB962C8B-B14F-4D97-AF65-F5344CB8AC3E}">
        <p14:creationId xmlns:p14="http://schemas.microsoft.com/office/powerpoint/2010/main" val="106802275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02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765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py of CRM-00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777" y="733299"/>
            <a:ext cx="4573223" cy="37524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846" y="2412964"/>
            <a:ext cx="2412919" cy="460248"/>
          </a:xfrm>
          <a:prstGeom prst="rect">
            <a:avLst/>
          </a:prstGeom>
        </p:spPr>
      </p:pic>
      <p:pic>
        <p:nvPicPr>
          <p:cNvPr id="3" name="Picture 2" descr="Copy of CRM-00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785" y="181437"/>
            <a:ext cx="5799758" cy="475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1250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py of sidekick-00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748" y="188994"/>
            <a:ext cx="4933540" cy="4047330"/>
          </a:xfrm>
          <a:prstGeom prst="rect">
            <a:avLst/>
          </a:prstGeom>
        </p:spPr>
      </p:pic>
      <p:pic>
        <p:nvPicPr>
          <p:cNvPr id="4" name="Picture 3" descr="Copy of sidekick-0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861" y="453586"/>
            <a:ext cx="5523305" cy="4531156"/>
          </a:xfrm>
          <a:prstGeom prst="rect">
            <a:avLst/>
          </a:prstGeom>
        </p:spPr>
      </p:pic>
      <p:pic>
        <p:nvPicPr>
          <p:cNvPr id="5" name="Picture 4" descr="sidekick-brand-with-hubspot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01" y="2426696"/>
            <a:ext cx="2012931" cy="599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8918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/>
          <p:nvPr/>
        </p:nvSpPr>
        <p:spPr>
          <a:xfrm>
            <a:off x="0" y="2275516"/>
            <a:ext cx="9143999" cy="592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19050" tIns="19050" rIns="19050" bIns="19050" anchor="ctr">
            <a:spAutoFit/>
          </a:bodyPr>
          <a:lstStyle/>
          <a:p>
            <a:pPr lvl="0" algn="ctr">
              <a:defRPr sz="1800"/>
            </a:pPr>
            <a:r>
              <a:rPr lang="en-US" sz="3600" dirty="0" smtClean="0">
                <a:solidFill>
                  <a:srgbClr val="FFFFFF"/>
                </a:solidFill>
                <a:latin typeface="Helvetica"/>
                <a:ea typeface="Proxima Nova Condensed"/>
                <a:cs typeface="Helvetica"/>
                <a:sym typeface="Proxima Nova Condensed"/>
              </a:rPr>
              <a:t>The story of a deal in HubSpot CRM</a:t>
            </a:r>
            <a:endParaRPr sz="3600" dirty="0">
              <a:solidFill>
                <a:srgbClr val="FFFFFF"/>
              </a:solidFill>
              <a:latin typeface="Helvetica"/>
              <a:ea typeface="Proxima Nova Condensed"/>
              <a:cs typeface="Helvetica"/>
              <a:sym typeface="Proxima Nova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297346149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0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356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0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087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00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600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HubSpot">
      <a:dk1>
        <a:srgbClr val="414141"/>
      </a:dk1>
      <a:lt1>
        <a:sysClr val="window" lastClr="FFFFFF"/>
      </a:lt1>
      <a:dk2>
        <a:srgbClr val="1F497D"/>
      </a:dk2>
      <a:lt2>
        <a:srgbClr val="EEECE1"/>
      </a:lt2>
      <a:accent1>
        <a:srgbClr val="2374BC"/>
      </a:accent1>
      <a:accent2>
        <a:srgbClr val="A92F74"/>
      </a:accent2>
      <a:accent3>
        <a:srgbClr val="5240BD"/>
      </a:accent3>
      <a:accent4>
        <a:srgbClr val="F7761F"/>
      </a:accent4>
      <a:accent5>
        <a:srgbClr val="D01F21"/>
      </a:accent5>
      <a:accent6>
        <a:srgbClr val="E9BF4E"/>
      </a:accent6>
      <a:hlink>
        <a:srgbClr val="0000FF"/>
      </a:hlink>
      <a:folHlink>
        <a:srgbClr val="800080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21899</TotalTime>
  <Words>590</Words>
  <Application>Microsoft Macintosh PowerPoint</Application>
  <PresentationFormat>On-screen Show (16:9)</PresentationFormat>
  <Paragraphs>54</Paragraphs>
  <Slides>30</Slides>
  <Notes>24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HubSpot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Ivan Sunguroff</dc:creator>
  <cp:lastModifiedBy>Jeff Russo</cp:lastModifiedBy>
  <cp:revision>98</cp:revision>
  <dcterms:created xsi:type="dcterms:W3CDTF">2013-04-17T22:01:51Z</dcterms:created>
  <dcterms:modified xsi:type="dcterms:W3CDTF">2014-12-05T13:46:35Z</dcterms:modified>
</cp:coreProperties>
</file>