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8" r:id="rId2"/>
    <p:sldId id="273" r:id="rId3"/>
    <p:sldId id="272" r:id="rId4"/>
    <p:sldId id="291" r:id="rId5"/>
    <p:sldId id="261" r:id="rId6"/>
    <p:sldId id="283" r:id="rId7"/>
    <p:sldId id="284" r:id="rId8"/>
    <p:sldId id="286" r:id="rId9"/>
    <p:sldId id="287" r:id="rId10"/>
    <p:sldId id="288" r:id="rId11"/>
    <p:sldId id="297" r:id="rId12"/>
    <p:sldId id="292" r:id="rId13"/>
    <p:sldId id="289" r:id="rId14"/>
    <p:sldId id="260" r:id="rId15"/>
    <p:sldId id="267" r:id="rId16"/>
    <p:sldId id="290" r:id="rId17"/>
    <p:sldId id="299" r:id="rId18"/>
    <p:sldId id="300" r:id="rId19"/>
    <p:sldId id="301" r:id="rId20"/>
    <p:sldId id="302" r:id="rId21"/>
    <p:sldId id="271" r:id="rId22"/>
    <p:sldId id="270" r:id="rId23"/>
    <p:sldId id="296" r:id="rId24"/>
    <p:sldId id="294" r:id="rId25"/>
    <p:sldId id="304" r:id="rId26"/>
    <p:sldId id="305" r:id="rId27"/>
    <p:sldId id="306" r:id="rId28"/>
    <p:sldId id="303" r:id="rId29"/>
    <p:sldId id="278" r:id="rId30"/>
    <p:sldId id="28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han Lockwood" initials="ML" lastIdx="7" clrIdx="0"/>
  <p:cmAuthor id="1" name="Anum Hussai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2EA"/>
    <a:srgbClr val="FEBE34"/>
    <a:srgbClr val="474747"/>
    <a:srgbClr val="D00011"/>
    <a:srgbClr val="434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2" autoAdjust="0"/>
    <p:restoredTop sz="94660"/>
  </p:normalViewPr>
  <p:slideViewPr>
    <p:cSldViewPr>
      <p:cViewPr>
        <p:scale>
          <a:sx n="139" d="100"/>
          <a:sy n="139" d="100"/>
        </p:scale>
        <p:origin x="-2624" y="-13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spPr>
            <a:solidFill>
              <a:srgbClr val="00B0F0"/>
            </a:solidFill>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FFC000"/>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Series 3</c:v>
                </c:pt>
              </c:strCache>
            </c:strRef>
          </c:tx>
          <c:spPr>
            <a:solidFill>
              <a:schemeClr val="tx1">
                <a:lumMod val="75000"/>
                <a:lumOff val="25000"/>
              </a:schemeClr>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ser>
        <c:dLbls>
          <c:showLegendKey val="0"/>
          <c:showVal val="0"/>
          <c:showCatName val="0"/>
          <c:showSerName val="0"/>
          <c:showPercent val="0"/>
          <c:showBubbleSize val="0"/>
        </c:dLbls>
        <c:gapWidth val="150"/>
        <c:axId val="-2147122984"/>
        <c:axId val="2140577928"/>
      </c:barChart>
      <c:catAx>
        <c:axId val="-2147122984"/>
        <c:scaling>
          <c:orientation val="minMax"/>
        </c:scaling>
        <c:delete val="0"/>
        <c:axPos val="b"/>
        <c:majorTickMark val="out"/>
        <c:minorTickMark val="none"/>
        <c:tickLblPos val="nextTo"/>
        <c:crossAx val="2140577928"/>
        <c:crosses val="autoZero"/>
        <c:auto val="1"/>
        <c:lblAlgn val="ctr"/>
        <c:lblOffset val="100"/>
        <c:noMultiLvlLbl val="0"/>
      </c:catAx>
      <c:valAx>
        <c:axId val="2140577928"/>
        <c:scaling>
          <c:orientation val="minMax"/>
        </c:scaling>
        <c:delete val="0"/>
        <c:axPos val="l"/>
        <c:numFmt formatCode="General" sourceLinked="1"/>
        <c:majorTickMark val="out"/>
        <c:minorTickMark val="none"/>
        <c:tickLblPos val="nextTo"/>
        <c:crossAx val="-2147122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4-09T09:42:44.116" idx="6">
    <p:pos x="5431" y="2990"/>
    <p:text>I made this change - this is the heart of consistency - because people are jsut scanning the screen, they read what they expect to see. 
If you instead change the layout on people, they tend to get confused and just leave your page.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4-09T09:50:07.252" idx="7">
    <p:pos x="5294" y="942"/>
    <p:text>This is the old offers "voice". You may want to revisit it. 
Now you are armed with seven best practices and a number of great tools to start building your own landing pages. It's time to get started! Landing page design and improvement is an ongoing cycle. Get started, measure your results, and make adjustments from there.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277BAC-B9F1-4E46-97D7-A00EBD8672ED}" type="datetimeFigureOut">
              <a:rPr lang="en-US" smtClean="0"/>
              <a:pPr/>
              <a:t>4/9/13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FD151E-D8C2-45E7-B4B6-2D4D78FDDD97}" type="slidenum">
              <a:rPr lang="en-US" smtClean="0"/>
              <a:pPr/>
              <a:t>‹#›</a:t>
            </a:fld>
            <a:endParaRPr lang="en-US" dirty="0"/>
          </a:p>
        </p:txBody>
      </p:sp>
    </p:spTree>
    <p:extLst>
      <p:ext uri="{BB962C8B-B14F-4D97-AF65-F5344CB8AC3E}">
        <p14:creationId xmlns:p14="http://schemas.microsoft.com/office/powerpoint/2010/main" val="159557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047370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166513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24760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90627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34975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4741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149077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426072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161452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3938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817D4-4309-4570-9E3F-E3DFD32CC76B}" type="datetimeFigureOut">
              <a:rPr lang="en-US" smtClean="0"/>
              <a:pPr/>
              <a:t>4/9/13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2533986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817D4-4309-4570-9E3F-E3DFD32CC76B}" type="datetimeFigureOut">
              <a:rPr lang="en-US" smtClean="0"/>
              <a:pPr/>
              <a:t>4/9/13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9D7914-7EA2-4743-AFFB-617C5194752E}" type="slidenum">
              <a:rPr lang="en-US" smtClean="0"/>
              <a:pPr/>
              <a:t>‹#›</a:t>
            </a:fld>
            <a:endParaRPr lang="en-US" dirty="0"/>
          </a:p>
        </p:txBody>
      </p:sp>
    </p:spTree>
    <p:extLst>
      <p:ext uri="{BB962C8B-B14F-4D97-AF65-F5344CB8AC3E}">
        <p14:creationId xmlns:p14="http://schemas.microsoft.com/office/powerpoint/2010/main" val="385880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 Id="rId3"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clabs.com/training" TargetMode="External"/><Relationship Id="rId3" Type="http://schemas.openxmlformats.org/officeDocument/2006/relationships/hyperlink" Target="http://bitly.com/LPTria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hyperlink" Target="http://bitly.com/79FreeLPHS" TargetMode="External"/><Relationship Id="rId1" Type="http://schemas.openxmlformats.org/officeDocument/2006/relationships/slideLayout" Target="../slideLayouts/slideLayout2.xml"/><Relationship Id="rId2" Type="http://schemas.openxmlformats.org/officeDocument/2006/relationships/hyperlink" Target="http://bitly.com/LPTria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sigchi.org/chi95/proceedings/papers/ppp_bdy.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cba.unl.edu/research/articles/54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6600" dirty="0" smtClean="0">
                <a:solidFill>
                  <a:schemeClr val="tx1">
                    <a:lumMod val="75000"/>
                    <a:lumOff val="25000"/>
                  </a:schemeClr>
                </a:solidFill>
                <a:latin typeface="Tahoma" pitchFamily="34" charset="0"/>
                <a:ea typeface="Tahoma" pitchFamily="34" charset="0"/>
                <a:cs typeface="Tahoma" pitchFamily="34" charset="0"/>
              </a:rPr>
              <a:t>How to Create a High-Converting </a:t>
            </a:r>
            <a:r>
              <a:rPr lang="en-US" sz="7200" spc="300" dirty="0" smtClean="0">
                <a:solidFill>
                  <a:schemeClr val="tx1">
                    <a:lumMod val="75000"/>
                    <a:lumOff val="25000"/>
                  </a:schemeClr>
                </a:solidFill>
                <a:latin typeface="Tahoma" pitchFamily="34" charset="0"/>
                <a:ea typeface="Tahoma" pitchFamily="34" charset="0"/>
                <a:cs typeface="Tahoma" pitchFamily="34" charset="0"/>
              </a:rPr>
              <a:t>Landing Page</a:t>
            </a:r>
            <a:endParaRPr lang="en-US" sz="7200" spc="300" dirty="0">
              <a:solidFill>
                <a:srgbClr val="00B0F0"/>
              </a:solidFill>
              <a:latin typeface="Tahoma" pitchFamily="34" charset="0"/>
              <a:ea typeface="Tahoma" pitchFamily="34" charset="0"/>
              <a:cs typeface="Tahoma"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3090" y="5562600"/>
            <a:ext cx="3010670" cy="1104099"/>
          </a:xfrm>
          <a:prstGeom prst="rect">
            <a:avLst/>
          </a:prstGeom>
        </p:spPr>
      </p:pic>
    </p:spTree>
    <p:extLst>
      <p:ext uri="{BB962C8B-B14F-4D97-AF65-F5344CB8AC3E}">
        <p14:creationId xmlns:p14="http://schemas.microsoft.com/office/powerpoint/2010/main" val="47373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2738" y="22860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Add social sentiment.</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2971800"/>
            <a:ext cx="6477000" cy="3124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Similar to adding case studies or recommendations, try adding social sentiment to your landing pages. </a:t>
            </a:r>
            <a:r>
              <a:rPr lang="en-US" sz="2000" dirty="0" smtClean="0">
                <a:solidFill>
                  <a:schemeClr val="tx1">
                    <a:lumMod val="75000"/>
                    <a:lumOff val="25000"/>
                  </a:schemeClr>
                </a:solidFill>
                <a:latin typeface="Tahoma" pitchFamily="34" charset="0"/>
                <a:ea typeface="Tahoma" pitchFamily="34" charset="0"/>
                <a:cs typeface="Tahoma" pitchFamily="34" charset="0"/>
              </a:rPr>
              <a:t>Social </a:t>
            </a:r>
            <a:r>
              <a:rPr lang="en-US" sz="2000" dirty="0" smtClean="0">
                <a:solidFill>
                  <a:schemeClr val="tx1">
                    <a:lumMod val="75000"/>
                    <a:lumOff val="25000"/>
                  </a:schemeClr>
                </a:solidFill>
                <a:latin typeface="Tahoma" pitchFamily="34" charset="0"/>
                <a:ea typeface="Tahoma" pitchFamily="34" charset="0"/>
                <a:cs typeface="Tahoma" pitchFamily="34" charset="0"/>
              </a:rPr>
              <a:t>sentiment is easier to discover – just search through Twitter or Facebook! Regardless of how present you are on these sites, or other social media sites, it’s likely that users have said something about your brand or your offer. Take screenshots and add them to your landing page to add social credibility and influence people to take action. </a:t>
            </a:r>
          </a:p>
        </p:txBody>
      </p:sp>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a:solidFill>
                    <a:schemeClr val="bg1"/>
                  </a:solidFill>
                  <a:latin typeface="Tahoma" pitchFamily="34" charset="0"/>
                  <a:ea typeface="Tahoma" pitchFamily="34" charset="0"/>
                  <a:cs typeface="Tahoma" pitchFamily="34" charset="0"/>
                </a:rPr>
                <a:t>6</a:t>
              </a:r>
            </a:p>
          </p:txBody>
        </p:sp>
      </p:grpSp>
    </p:spTree>
    <p:extLst>
      <p:ext uri="{BB962C8B-B14F-4D97-AF65-F5344CB8AC3E}">
        <p14:creationId xmlns:p14="http://schemas.microsoft.com/office/powerpoint/2010/main" val="384525225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2738" y="20574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Be consistent.</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2667000"/>
            <a:ext cx="8153400" cy="3886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rgbClr val="434343"/>
                </a:solidFill>
                <a:latin typeface="Tahoma" pitchFamily="34" charset="0"/>
                <a:ea typeface="Tahoma" pitchFamily="34" charset="0"/>
                <a:cs typeface="Tahoma" pitchFamily="34" charset="0"/>
              </a:rPr>
              <a:t>A MarketingSherpa study that analyzed which elements of a landing page have the greatest impact on overall website performance, page layout came running in first. </a:t>
            </a:r>
            <a:r>
              <a:rPr lang="en-US" sz="2000" dirty="0">
                <a:solidFill>
                  <a:srgbClr val="434343"/>
                </a:solidFill>
                <a:latin typeface="Tahoma" pitchFamily="34" charset="0"/>
                <a:ea typeface="Tahoma" pitchFamily="34" charset="0"/>
                <a:cs typeface="Tahoma" pitchFamily="34" charset="0"/>
              </a:rPr>
              <a:t>This is likely because page elements that alter the layout of the page for the visitor also change the order in which the visitor processes various aspects of the offer</a:t>
            </a:r>
            <a:r>
              <a:rPr lang="en-US" sz="2000" dirty="0" smtClean="0">
                <a:solidFill>
                  <a:srgbClr val="434343"/>
                </a:solidFill>
                <a:latin typeface="Tahoma" pitchFamily="34" charset="0"/>
                <a:ea typeface="Tahoma" pitchFamily="34" charset="0"/>
                <a:cs typeface="Tahoma" pitchFamily="34" charset="0"/>
              </a:rPr>
              <a:t>. </a:t>
            </a:r>
            <a:endParaRPr lang="en-US" sz="2000" dirty="0">
              <a:solidFill>
                <a:srgbClr val="434343"/>
              </a:solidFill>
              <a:latin typeface="Tahoma" pitchFamily="34" charset="0"/>
              <a:ea typeface="Tahoma" pitchFamily="34" charset="0"/>
              <a:cs typeface="Tahoma" pitchFamily="34" charset="0"/>
            </a:endParaRPr>
          </a:p>
          <a:p>
            <a:pPr marL="0" indent="0">
              <a:buNone/>
            </a:pPr>
            <a:endParaRPr lang="en-US" sz="2000" dirty="0">
              <a:solidFill>
                <a:srgbClr val="434343"/>
              </a:solidFill>
              <a:latin typeface="Tahoma" pitchFamily="34" charset="0"/>
              <a:ea typeface="Tahoma" pitchFamily="34" charset="0"/>
              <a:cs typeface="Tahoma" pitchFamily="34" charset="0"/>
            </a:endParaRPr>
          </a:p>
          <a:p>
            <a:pPr marL="0" indent="0">
              <a:buNone/>
            </a:pPr>
            <a:r>
              <a:rPr lang="en-US" sz="2000" dirty="0" smtClean="0">
                <a:solidFill>
                  <a:srgbClr val="434343"/>
                </a:solidFill>
                <a:latin typeface="Tahoma" pitchFamily="34" charset="0"/>
                <a:ea typeface="Tahoma" pitchFamily="34" charset="0"/>
                <a:cs typeface="Tahoma" pitchFamily="34" charset="0"/>
              </a:rPr>
              <a:t>While it’s important to continuously test your landing page layout and try new forms of presentation, follow </a:t>
            </a:r>
            <a:r>
              <a:rPr lang="en-US" sz="2000" dirty="0">
                <a:solidFill>
                  <a:srgbClr val="434343"/>
                </a:solidFill>
                <a:latin typeface="Tahoma" pitchFamily="34" charset="0"/>
                <a:ea typeface="Tahoma" pitchFamily="34" charset="0"/>
                <a:cs typeface="Tahoma" pitchFamily="34" charset="0"/>
              </a:rPr>
              <a:t>internet conventions </a:t>
            </a:r>
            <a:r>
              <a:rPr lang="en-US" sz="2000" dirty="0" smtClean="0">
                <a:solidFill>
                  <a:srgbClr val="434343"/>
                </a:solidFill>
                <a:latin typeface="Tahoma" pitchFamily="34" charset="0"/>
                <a:ea typeface="Tahoma" pitchFamily="34" charset="0"/>
                <a:cs typeface="Tahoma" pitchFamily="34" charset="0"/>
              </a:rPr>
              <a:t>rather than radically altering your layout every time. A sense of consistency helps the end user know how to navigate the page over time, rather than trying to figure it out each time – and therefore increasing drop off rates. </a:t>
            </a:r>
            <a:r>
              <a:rPr lang="en-US" sz="2000" dirty="0"/>
              <a:t/>
            </a:r>
            <a:br>
              <a:rPr lang="en-US" sz="2000" dirty="0"/>
            </a:br>
            <a:endParaRPr lang="en-US" sz="2000" dirty="0" smtClean="0">
              <a:solidFill>
                <a:schemeClr val="tx1">
                  <a:lumMod val="75000"/>
                  <a:lumOff val="25000"/>
                </a:schemeClr>
              </a:solidFill>
              <a:latin typeface="Tahoma" pitchFamily="34" charset="0"/>
              <a:ea typeface="Tahoma" pitchFamily="34" charset="0"/>
              <a:cs typeface="Tahoma" pitchFamily="34" charset="0"/>
            </a:endParaRPr>
          </a:p>
        </p:txBody>
      </p:sp>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a:solidFill>
                    <a:schemeClr val="bg1"/>
                  </a:solidFill>
                  <a:latin typeface="Tahoma" pitchFamily="34" charset="0"/>
                  <a:ea typeface="Tahoma" pitchFamily="34" charset="0"/>
                  <a:cs typeface="Tahoma" pitchFamily="34" charset="0"/>
                </a:rPr>
                <a:t>7</a:t>
              </a:r>
            </a:p>
          </p:txBody>
        </p:sp>
      </p:grpSp>
    </p:spTree>
    <p:extLst>
      <p:ext uri="{BB962C8B-B14F-4D97-AF65-F5344CB8AC3E}">
        <p14:creationId xmlns:p14="http://schemas.microsoft.com/office/powerpoint/2010/main" val="7588773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2192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8800" dirty="0" smtClean="0">
                <a:solidFill>
                  <a:schemeClr val="tx1">
                    <a:lumMod val="75000"/>
                    <a:lumOff val="25000"/>
                  </a:schemeClr>
                </a:solidFill>
                <a:latin typeface="Tahoma" pitchFamily="34" charset="0"/>
                <a:ea typeface="Tahoma" pitchFamily="34" charset="0"/>
                <a:cs typeface="Tahoma" pitchFamily="34" charset="0"/>
              </a:rPr>
              <a:t>Customizable Landing </a:t>
            </a:r>
            <a:r>
              <a:rPr lang="en-US" sz="8800" dirty="0">
                <a:solidFill>
                  <a:schemeClr val="tx1">
                    <a:lumMod val="75000"/>
                    <a:lumOff val="25000"/>
                  </a:schemeClr>
                </a:solidFill>
                <a:latin typeface="Tahoma" pitchFamily="34" charset="0"/>
                <a:ea typeface="Tahoma" pitchFamily="34" charset="0"/>
                <a:cs typeface="Tahoma" pitchFamily="34" charset="0"/>
              </a:rPr>
              <a:t>Page Elements</a:t>
            </a:r>
            <a:endParaRPr lang="en-US" sz="8800" dirty="0">
              <a:solidFill>
                <a:srgbClr val="00B0F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59833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ahoma" pitchFamily="34" charset="0"/>
                <a:ea typeface="Tahoma" pitchFamily="34" charset="0"/>
                <a:cs typeface="Tahoma" pitchFamily="34" charset="0"/>
              </a:rPr>
              <a:t>2 QUICK TIPS FOR CUSTOMIZING ELEMENTS IN POWERPOINT</a:t>
            </a:r>
            <a:endParaRPr lang="en-US" dirty="0">
              <a:solidFill>
                <a:srgbClr val="00B0F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229600" cy="4648200"/>
          </a:xfrm>
        </p:spPr>
        <p:txBody>
          <a:bodyPr>
            <a:normAutofit/>
          </a:bodyPr>
          <a:lstStyle/>
          <a:p>
            <a:pPr marL="0" indent="0">
              <a:buFont typeface="Wingdings" charset="2"/>
              <a:buChar char="ü"/>
            </a:pPr>
            <a:r>
              <a:rPr lang="en-US" sz="2400" dirty="0" smtClean="0">
                <a:solidFill>
                  <a:schemeClr val="tx1">
                    <a:lumMod val="75000"/>
                    <a:lumOff val="25000"/>
                  </a:schemeClr>
                </a:solidFill>
                <a:latin typeface="Tahoma" pitchFamily="34" charset="0"/>
                <a:ea typeface="Tahoma" pitchFamily="34" charset="0"/>
                <a:cs typeface="Tahoma" pitchFamily="34" charset="0"/>
              </a:rPr>
              <a:t> Double clicking on any image, textbox, or shape will open up various options for you to change the appearance of the respective object — this includes your shading, colors, fills, outline, or styles. Be open to playing around and seeing what you discover.</a:t>
            </a:r>
            <a:br>
              <a:rPr lang="en-US" sz="2400" dirty="0" smtClean="0">
                <a:solidFill>
                  <a:schemeClr val="tx1">
                    <a:lumMod val="75000"/>
                    <a:lumOff val="25000"/>
                  </a:schemeClr>
                </a:solidFill>
                <a:latin typeface="Tahoma" pitchFamily="34" charset="0"/>
                <a:ea typeface="Tahoma" pitchFamily="34" charset="0"/>
                <a:cs typeface="Tahoma" pitchFamily="34" charset="0"/>
              </a:rPr>
            </a:br>
            <a:endParaRPr lang="en-US" sz="2400" dirty="0" smtClean="0">
              <a:solidFill>
                <a:schemeClr val="tx1">
                  <a:lumMod val="75000"/>
                  <a:lumOff val="25000"/>
                </a:schemeClr>
              </a:solidFill>
              <a:latin typeface="Tahoma" pitchFamily="34" charset="0"/>
              <a:ea typeface="Tahoma" pitchFamily="34" charset="0"/>
              <a:cs typeface="Tahoma" pitchFamily="34" charset="0"/>
            </a:endParaRPr>
          </a:p>
          <a:p>
            <a:pPr marL="0" indent="0">
              <a:buFont typeface="Wingdings" charset="2"/>
              <a:buChar char="ü"/>
            </a:pPr>
            <a:r>
              <a:rPr lang="en-US" sz="2400" dirty="0" smtClean="0">
                <a:solidFill>
                  <a:schemeClr val="tx1">
                    <a:lumMod val="75000"/>
                    <a:lumOff val="25000"/>
                  </a:schemeClr>
                </a:solidFill>
                <a:latin typeface="Tahoma" pitchFamily="34" charset="0"/>
                <a:ea typeface="Tahoma" pitchFamily="34" charset="0"/>
                <a:cs typeface="Tahoma" pitchFamily="34" charset="0"/>
              </a:rPr>
              <a:t> When inserting images for your graphic, you might find try to add images with white backgrounds. This can be a problem if your landing page does not. Either give the image a border to make it fit, or use the transparent tool in your toolbar. Simply click “Transparent color,” and then click the background of your image.</a:t>
            </a:r>
            <a:endParaRPr lang="en-US" sz="2400" dirty="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203523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8" name="Group 17"/>
          <p:cNvGrpSpPr/>
          <p:nvPr/>
        </p:nvGrpSpPr>
        <p:grpSpPr>
          <a:xfrm>
            <a:off x="6826067" y="2208912"/>
            <a:ext cx="1830184" cy="1543137"/>
            <a:chOff x="6579171" y="2514600"/>
            <a:chExt cx="1830184" cy="1543137"/>
          </a:xfrm>
        </p:grpSpPr>
        <p:sp>
          <p:nvSpPr>
            <p:cNvPr id="10" name="TextBox 9"/>
            <p:cNvSpPr txBox="1"/>
            <p:nvPr/>
          </p:nvSpPr>
          <p:spPr>
            <a:xfrm rot="237689">
              <a:off x="6579171" y="2580409"/>
              <a:ext cx="1830184"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1" name="Oval 10"/>
            <p:cNvSpPr/>
            <p:nvPr/>
          </p:nvSpPr>
          <p:spPr>
            <a:xfrm>
              <a:off x="7934779" y="2514600"/>
              <a:ext cx="284813" cy="283114"/>
            </a:xfrm>
            <a:prstGeom prst="ellipse">
              <a:avLst/>
            </a:prstGeom>
            <a:solidFill>
              <a:schemeClr val="tx1">
                <a:lumMod val="85000"/>
                <a:lumOff val="15000"/>
              </a:schemeClr>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rot="274609">
              <a:off x="6616175" y="2990272"/>
              <a:ext cx="1771042" cy="738664"/>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Replace “Header 1” with the title for this landing page.</a:t>
              </a:r>
              <a:endParaRPr lang="en-US" sz="1400" dirty="0">
                <a:latin typeface="Tahoma" pitchFamily="34" charset="0"/>
                <a:ea typeface="Tahoma" pitchFamily="34" charset="0"/>
                <a:cs typeface="Tahoma" pitchFamily="34" charset="0"/>
              </a:endParaRPr>
            </a:p>
          </p:txBody>
        </p:sp>
      </p:grpSp>
      <p:grpSp>
        <p:nvGrpSpPr>
          <p:cNvPr id="19" name="Group 18"/>
          <p:cNvGrpSpPr/>
          <p:nvPr/>
        </p:nvGrpSpPr>
        <p:grpSpPr>
          <a:xfrm>
            <a:off x="6857853" y="150887"/>
            <a:ext cx="1830184" cy="1631053"/>
            <a:chOff x="6579171" y="2426684"/>
            <a:chExt cx="1830184" cy="1631053"/>
          </a:xfrm>
        </p:grpSpPr>
        <p:sp>
          <p:nvSpPr>
            <p:cNvPr id="20" name="TextBox 19"/>
            <p:cNvSpPr txBox="1"/>
            <p:nvPr/>
          </p:nvSpPr>
          <p:spPr>
            <a:xfrm rot="237689">
              <a:off x="6579171" y="2580409"/>
              <a:ext cx="1830184"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1" name="Oval 20"/>
            <p:cNvSpPr/>
            <p:nvPr/>
          </p:nvSpPr>
          <p:spPr>
            <a:xfrm>
              <a:off x="6893964" y="2426684"/>
              <a:ext cx="284813" cy="283114"/>
            </a:xfrm>
            <a:prstGeom prst="ellipse">
              <a:avLst/>
            </a:prstGeom>
            <a:solidFill>
              <a:schemeClr val="tx1">
                <a:lumMod val="85000"/>
                <a:lumOff val="15000"/>
              </a:schemeClr>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p:cNvSpPr txBox="1"/>
            <p:nvPr/>
          </p:nvSpPr>
          <p:spPr>
            <a:xfrm rot="274609">
              <a:off x="6616175" y="2882552"/>
              <a:ext cx="1771042" cy="954107"/>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Adjust shape, text size, and colors as needed to fit your landing page. </a:t>
              </a:r>
              <a:endParaRPr lang="en-US" sz="1400" dirty="0">
                <a:latin typeface="Tahoma" pitchFamily="34" charset="0"/>
                <a:ea typeface="Tahoma" pitchFamily="34" charset="0"/>
                <a:cs typeface="Tahoma" pitchFamily="34" charset="0"/>
              </a:endParaRPr>
            </a:p>
          </p:txBody>
        </p:sp>
      </p:grpSp>
      <p:cxnSp>
        <p:nvCxnSpPr>
          <p:cNvPr id="14" name="Straight Arrow Connector 13"/>
          <p:cNvCxnSpPr>
            <a:stCxn id="13" idx="1"/>
          </p:cNvCxnSpPr>
          <p:nvPr/>
        </p:nvCxnSpPr>
        <p:spPr>
          <a:xfrm flipH="1" flipV="1">
            <a:off x="5047497" y="2213265"/>
            <a:ext cx="1818398" cy="769990"/>
          </a:xfrm>
          <a:prstGeom prst="straightConnector1">
            <a:avLst/>
          </a:prstGeom>
          <a:ln w="50800" cap="flat" cmpd="dbl">
            <a:solidFill>
              <a:schemeClr val="tx1">
                <a:lumMod val="75000"/>
                <a:lumOff val="25000"/>
              </a:schemeClr>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680505" y="2377719"/>
            <a:ext cx="2622370" cy="4107553"/>
            <a:chOff x="680505" y="2377719"/>
            <a:chExt cx="2622370" cy="4107553"/>
          </a:xfrm>
          <a:solidFill>
            <a:schemeClr val="accent5"/>
          </a:solidFill>
        </p:grpSpPr>
        <p:grpSp>
          <p:nvGrpSpPr>
            <p:cNvPr id="24" name="Group 23"/>
            <p:cNvGrpSpPr/>
            <p:nvPr/>
          </p:nvGrpSpPr>
          <p:grpSpPr>
            <a:xfrm>
              <a:off x="680505" y="2377719"/>
              <a:ext cx="2622370" cy="4107553"/>
              <a:chOff x="3276600" y="2065416"/>
              <a:chExt cx="2622370" cy="4107553"/>
            </a:xfrm>
            <a:grpFill/>
          </p:grpSpPr>
          <p:sp>
            <p:nvSpPr>
              <p:cNvPr id="25" name="Rectangle 24"/>
              <p:cNvSpPr/>
              <p:nvPr/>
            </p:nvSpPr>
            <p:spPr>
              <a:xfrm>
                <a:off x="3276600" y="2065416"/>
                <a:ext cx="2622370" cy="4107553"/>
              </a:xfrm>
              <a:prstGeom prst="rect">
                <a:avLst/>
              </a:pr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26" name="Picture 6" descr="We love supporting our customers (literall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8896" y="2735697"/>
                <a:ext cx="2236104" cy="1255945"/>
              </a:xfrm>
              <a:prstGeom prst="rect">
                <a:avLst/>
              </a:prstGeom>
              <a:grpFill/>
              <a:ln w="38100">
                <a:solidFill>
                  <a:schemeClr val="tx1">
                    <a:lumMod val="85000"/>
                    <a:lumOff val="15000"/>
                  </a:schemeClr>
                </a:solidFill>
              </a:ln>
              <a:extLst/>
            </p:spPr>
          </p:pic>
          <p:sp>
            <p:nvSpPr>
              <p:cNvPr id="27" name="TextBox 26"/>
              <p:cNvSpPr txBox="1"/>
              <p:nvPr/>
            </p:nvSpPr>
            <p:spPr>
              <a:xfrm>
                <a:off x="3468894" y="4126168"/>
                <a:ext cx="2251401" cy="1200329"/>
              </a:xfrm>
              <a:prstGeom prst="rect">
                <a:avLst/>
              </a:prstGeom>
              <a:grpFill/>
            </p:spPr>
            <p:txBody>
              <a:bodyPr wrap="square" rtlCol="0">
                <a:spAutoFit/>
              </a:bodyPr>
              <a:lstStyle/>
              <a:p>
                <a:pPr algn="ctr"/>
                <a:r>
                  <a:rPr lang="en-US" dirty="0" smtClean="0">
                    <a:solidFill>
                      <a:srgbClr val="FFFFFF"/>
                    </a:solidFill>
                    <a:latin typeface="Tahoma" pitchFamily="34" charset="0"/>
                    <a:ea typeface="Tahoma" pitchFamily="34" charset="0"/>
                    <a:cs typeface="Tahoma" pitchFamily="34" charset="0"/>
                  </a:rPr>
                  <a:t>Change CTA copy. Replace image to clearly show value to the prospect.</a:t>
                </a:r>
                <a:endParaRPr lang="en-US" dirty="0">
                  <a:solidFill>
                    <a:srgbClr val="FFFFFF"/>
                  </a:solidFill>
                  <a:latin typeface="Tahoma" pitchFamily="34" charset="0"/>
                  <a:ea typeface="Tahoma" pitchFamily="34" charset="0"/>
                  <a:cs typeface="Tahoma" pitchFamily="34" charset="0"/>
                </a:endParaRPr>
              </a:p>
            </p:txBody>
          </p:sp>
        </p:grpSp>
        <p:sp>
          <p:nvSpPr>
            <p:cNvPr id="7" name="TextBox 6"/>
            <p:cNvSpPr txBox="1"/>
            <p:nvPr/>
          </p:nvSpPr>
          <p:spPr>
            <a:xfrm>
              <a:off x="849111" y="2401669"/>
              <a:ext cx="2251401" cy="584775"/>
            </a:xfrm>
            <a:prstGeom prst="rect">
              <a:avLst/>
            </a:prstGeom>
            <a:grpFill/>
          </p:spPr>
          <p:txBody>
            <a:bodyPr wrap="square" rtlCol="0">
              <a:spAutoFit/>
            </a:bodyPr>
            <a:lstStyle/>
            <a:p>
              <a:pPr algn="ctr"/>
              <a:r>
                <a:rPr lang="en-US" sz="3200" b="1" dirty="0" smtClean="0">
                  <a:solidFill>
                    <a:schemeClr val="bg1"/>
                  </a:solidFill>
                  <a:latin typeface="Tahoma" pitchFamily="34" charset="0"/>
                  <a:ea typeface="Tahoma" pitchFamily="34" charset="0"/>
                  <a:cs typeface="Tahoma" pitchFamily="34" charset="0"/>
                </a:rPr>
                <a:t>CTA 1</a:t>
              </a:r>
              <a:endParaRPr lang="en-US" sz="3200" b="1" dirty="0">
                <a:solidFill>
                  <a:schemeClr val="bg1"/>
                </a:solidFill>
                <a:latin typeface="Tahoma" pitchFamily="34" charset="0"/>
                <a:ea typeface="Tahoma" pitchFamily="34" charset="0"/>
                <a:cs typeface="Tahoma" pitchFamily="34" charset="0"/>
              </a:endParaRPr>
            </a:p>
          </p:txBody>
        </p:sp>
        <p:sp>
          <p:nvSpPr>
            <p:cNvPr id="29" name="TextBox 28"/>
            <p:cNvSpPr txBox="1"/>
            <p:nvPr/>
          </p:nvSpPr>
          <p:spPr>
            <a:xfrm>
              <a:off x="872799" y="5848290"/>
              <a:ext cx="2251401" cy="400110"/>
            </a:xfrm>
            <a:prstGeom prst="rect">
              <a:avLst/>
            </a:prstGeom>
            <a:grpFill/>
          </p:spPr>
          <p:txBody>
            <a:bodyPr wrap="square" rtlCol="0">
              <a:spAutoFit/>
            </a:bodyPr>
            <a:lstStyle/>
            <a:p>
              <a:pPr algn="ctr"/>
              <a:r>
                <a:rPr lang="en-US" sz="2000" b="1" dirty="0" smtClean="0">
                  <a:solidFill>
                    <a:schemeClr val="bg1"/>
                  </a:solidFill>
                  <a:latin typeface="Tahoma" pitchFamily="34" charset="0"/>
                  <a:ea typeface="Tahoma" pitchFamily="34" charset="0"/>
                  <a:cs typeface="Tahoma" pitchFamily="34" charset="0"/>
                </a:rPr>
                <a:t>Register Now</a:t>
              </a:r>
              <a:endParaRPr lang="en-US" sz="2000" b="1" dirty="0">
                <a:solidFill>
                  <a:schemeClr val="bg1"/>
                </a:solidFill>
                <a:latin typeface="Tahoma" pitchFamily="34" charset="0"/>
                <a:ea typeface="Tahoma" pitchFamily="34" charset="0"/>
                <a:cs typeface="Tahoma" pitchFamily="34" charset="0"/>
              </a:endParaRPr>
            </a:p>
          </p:txBody>
        </p:sp>
      </p:grpSp>
      <p:sp>
        <p:nvSpPr>
          <p:cNvPr id="30" name="Rectangle 29"/>
          <p:cNvSpPr/>
          <p:nvPr/>
        </p:nvSpPr>
        <p:spPr>
          <a:xfrm>
            <a:off x="3886200" y="5791200"/>
            <a:ext cx="4984570" cy="726208"/>
          </a:xfrm>
          <a:prstGeom prst="rect">
            <a:avLst/>
          </a:prstGeom>
          <a:solidFill>
            <a:srgbClr val="4BACC6"/>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1" name="TextBox 30"/>
          <p:cNvSpPr txBox="1"/>
          <p:nvPr/>
        </p:nvSpPr>
        <p:spPr>
          <a:xfrm>
            <a:off x="4191000" y="6019800"/>
            <a:ext cx="4815087" cy="369332"/>
          </a:xfrm>
          <a:prstGeom prst="rect">
            <a:avLst/>
          </a:prstGeom>
          <a:noFill/>
        </p:spPr>
        <p:txBody>
          <a:bodyPr wrap="square" rtlCol="0">
            <a:spAutoFit/>
          </a:bodyPr>
          <a:lstStyle/>
          <a:p>
            <a:r>
              <a:rPr lang="en-US" dirty="0" smtClean="0">
                <a:solidFill>
                  <a:srgbClr val="FFFFFF"/>
                </a:solidFill>
                <a:latin typeface="Tahoma" pitchFamily="34" charset="0"/>
                <a:ea typeface="Tahoma" pitchFamily="34" charset="0"/>
                <a:cs typeface="Tahoma" pitchFamily="34" charset="0"/>
              </a:rPr>
              <a:t>Footer 1 (Company Name)</a:t>
            </a:r>
            <a:endParaRPr lang="en-US" dirty="0">
              <a:solidFill>
                <a:srgbClr val="FFFFFF"/>
              </a:solidFill>
              <a:latin typeface="Tahoma" pitchFamily="34" charset="0"/>
              <a:ea typeface="Tahoma" pitchFamily="34" charset="0"/>
              <a:cs typeface="Tahoma" pitchFamily="34" charset="0"/>
            </a:endParaRPr>
          </a:p>
        </p:txBody>
      </p:sp>
      <p:grpSp>
        <p:nvGrpSpPr>
          <p:cNvPr id="36" name="Group 35"/>
          <p:cNvGrpSpPr/>
          <p:nvPr/>
        </p:nvGrpSpPr>
        <p:grpSpPr>
          <a:xfrm>
            <a:off x="3975173" y="3733800"/>
            <a:ext cx="1959885" cy="1662913"/>
            <a:chOff x="6444936" y="2458044"/>
            <a:chExt cx="1959885" cy="1662913"/>
          </a:xfrm>
        </p:grpSpPr>
        <p:sp>
          <p:nvSpPr>
            <p:cNvPr id="37" name="TextBox 36"/>
            <p:cNvSpPr txBox="1"/>
            <p:nvPr/>
          </p:nvSpPr>
          <p:spPr>
            <a:xfrm rot="237689">
              <a:off x="6444936" y="2643629"/>
              <a:ext cx="1959885"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38" name="Oval 37"/>
            <p:cNvSpPr/>
            <p:nvPr/>
          </p:nvSpPr>
          <p:spPr>
            <a:xfrm>
              <a:off x="7934779" y="2458044"/>
              <a:ext cx="284813" cy="283114"/>
            </a:xfrm>
            <a:prstGeom prst="ellipse">
              <a:avLst/>
            </a:prstGeom>
            <a:solidFill>
              <a:schemeClr val="tx1">
                <a:lumMod val="85000"/>
                <a:lumOff val="15000"/>
              </a:schemeClr>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TextBox 38"/>
            <p:cNvSpPr txBox="1"/>
            <p:nvPr/>
          </p:nvSpPr>
          <p:spPr>
            <a:xfrm rot="274609">
              <a:off x="6560798" y="2678897"/>
              <a:ext cx="1771042" cy="1384995"/>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Change “Footer 1” to include company name, address, or any other basic information you deem relevant. </a:t>
              </a:r>
              <a:endParaRPr lang="en-US" sz="1400" dirty="0">
                <a:latin typeface="Tahoma" pitchFamily="34" charset="0"/>
                <a:ea typeface="Tahoma" pitchFamily="34" charset="0"/>
                <a:cs typeface="Tahoma" pitchFamily="34" charset="0"/>
              </a:endParaRPr>
            </a:p>
          </p:txBody>
        </p:sp>
      </p:grpSp>
      <p:cxnSp>
        <p:nvCxnSpPr>
          <p:cNvPr id="40" name="Straight Arrow Connector 39"/>
          <p:cNvCxnSpPr>
            <a:stCxn id="39" idx="3"/>
            <a:endCxn id="30" idx="0"/>
          </p:cNvCxnSpPr>
          <p:nvPr/>
        </p:nvCxnSpPr>
        <p:spPr>
          <a:xfrm>
            <a:off x="5859253" y="4717812"/>
            <a:ext cx="519232" cy="1073388"/>
          </a:xfrm>
          <a:prstGeom prst="straightConnector1">
            <a:avLst/>
          </a:prstGeom>
          <a:ln w="50800" cap="flat" cmpd="dbl">
            <a:solidFill>
              <a:schemeClr val="tx1">
                <a:lumMod val="75000"/>
                <a:lumOff val="25000"/>
              </a:schemeClr>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32" name="Rectangle 31"/>
          <p:cNvSpPr/>
          <p:nvPr/>
        </p:nvSpPr>
        <p:spPr>
          <a:xfrm>
            <a:off x="367776" y="22274417"/>
            <a:ext cx="3979136" cy="2406739"/>
          </a:xfrm>
          <a:prstGeom prst="rect">
            <a:avLst/>
          </a:prstGeom>
          <a:solidFill>
            <a:srgbClr val="4BACC6"/>
          </a:solidFill>
          <a:ln>
            <a:solidFill>
              <a:srgbClr val="4040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520176" y="22426817"/>
            <a:ext cx="3979136" cy="2406739"/>
          </a:xfrm>
          <a:prstGeom prst="rect">
            <a:avLst/>
          </a:prstGeom>
          <a:solidFill>
            <a:srgbClr val="4BACC6"/>
          </a:solidFill>
          <a:ln>
            <a:solidFill>
              <a:srgbClr val="4040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672576" y="22579217"/>
            <a:ext cx="3979136" cy="2406739"/>
          </a:xfrm>
          <a:prstGeom prst="rect">
            <a:avLst/>
          </a:prstGeom>
          <a:solidFill>
            <a:srgbClr val="4BACC6"/>
          </a:solidFill>
          <a:ln>
            <a:solidFill>
              <a:srgbClr val="4040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824976" y="22731617"/>
            <a:ext cx="3979136" cy="2406739"/>
          </a:xfrm>
          <a:prstGeom prst="rect">
            <a:avLst/>
          </a:prstGeom>
          <a:solidFill>
            <a:srgbClr val="4BACC6"/>
          </a:solidFill>
          <a:ln>
            <a:solidFill>
              <a:srgbClr val="40404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685800" y="304800"/>
            <a:ext cx="5715000" cy="1676400"/>
          </a:xfrm>
          <a:prstGeom prst="rect">
            <a:avLst/>
          </a:prstGeom>
          <a:solidFill>
            <a:srgbClr val="4BACC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TextBox 41"/>
          <p:cNvSpPr txBox="1"/>
          <p:nvPr/>
        </p:nvSpPr>
        <p:spPr>
          <a:xfrm>
            <a:off x="914400" y="762000"/>
            <a:ext cx="5181600" cy="707886"/>
          </a:xfrm>
          <a:prstGeom prst="rect">
            <a:avLst/>
          </a:prstGeom>
          <a:solidFill>
            <a:schemeClr val="accent5"/>
          </a:solidFill>
        </p:spPr>
        <p:txBody>
          <a:bodyPr wrap="square" rtlCol="0">
            <a:spAutoFit/>
          </a:bodyPr>
          <a:lstStyle/>
          <a:p>
            <a:pPr algn="ctr"/>
            <a:r>
              <a:rPr lang="en-US" sz="4000" b="1" dirty="0" smtClean="0">
                <a:solidFill>
                  <a:schemeClr val="bg1"/>
                </a:solidFill>
                <a:latin typeface="Tahoma" pitchFamily="34" charset="0"/>
                <a:ea typeface="Tahoma" pitchFamily="34" charset="0"/>
                <a:cs typeface="Tahoma" pitchFamily="34" charset="0"/>
              </a:rPr>
              <a:t>Header 1</a:t>
            </a:r>
            <a:endParaRPr lang="en-US" sz="40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8197847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04800"/>
            <a:ext cx="7924800" cy="1676400"/>
          </a:xfrm>
          <a:prstGeom prst="rect">
            <a:avLst/>
          </a:prstGeom>
          <a:solidFill>
            <a:srgbClr val="474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2362200" y="1447800"/>
            <a:ext cx="7162800" cy="1437405"/>
          </a:xfrm>
          <a:prstGeom prst="rect">
            <a:avLst/>
          </a:prstGeom>
          <a:solidFill>
            <a:srgbClr val="D000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556413" y="533400"/>
            <a:ext cx="3371437" cy="830997"/>
          </a:xfrm>
          <a:prstGeom prst="rect">
            <a:avLst/>
          </a:prstGeom>
          <a:noFill/>
        </p:spPr>
        <p:txBody>
          <a:bodyPr wrap="none" lIns="91440" tIns="45720" rIns="91440" bIns="45720">
            <a:spAutoFit/>
          </a:bodyPr>
          <a:lstStyle/>
          <a:p>
            <a:pPr algn="ctr"/>
            <a:r>
              <a:rPr lang="en-US" sz="4800" b="1" spc="50" dirty="0" smtClean="0">
                <a:ln w="13500">
                  <a:solidFill>
                    <a:schemeClr val="accent1">
                      <a:shade val="2500"/>
                      <a:alpha val="6500"/>
                    </a:schemeClr>
                  </a:solidFill>
                  <a:prstDash val="solid"/>
                </a:ln>
                <a:solidFill>
                  <a:schemeClr val="accent1">
                    <a:tint val="3000"/>
                    <a:alpha val="95000"/>
                  </a:schemeClr>
                </a:solidFill>
                <a:latin typeface="Arial"/>
                <a:ea typeface="Tahoma" pitchFamily="34" charset="0"/>
                <a:cs typeface="Arial"/>
              </a:rPr>
              <a:t>HEADER 2</a:t>
            </a:r>
            <a:endParaRPr lang="en-US" sz="4800" b="1" spc="50" dirty="0">
              <a:ln w="13500">
                <a:solidFill>
                  <a:schemeClr val="accent1">
                    <a:shade val="2500"/>
                    <a:alpha val="6500"/>
                  </a:schemeClr>
                </a:solidFill>
                <a:prstDash val="solid"/>
              </a:ln>
              <a:solidFill>
                <a:schemeClr val="accent1">
                  <a:tint val="3000"/>
                  <a:alpha val="95000"/>
                </a:schemeClr>
              </a:solidFill>
              <a:latin typeface="Arial"/>
              <a:ea typeface="Tahoma" pitchFamily="34" charset="0"/>
              <a:cs typeface="Arial"/>
            </a:endParaRPr>
          </a:p>
        </p:txBody>
      </p:sp>
      <p:sp>
        <p:nvSpPr>
          <p:cNvPr id="5" name="TextBox 4"/>
          <p:cNvSpPr txBox="1"/>
          <p:nvPr/>
        </p:nvSpPr>
        <p:spPr>
          <a:xfrm>
            <a:off x="2362200" y="1822846"/>
            <a:ext cx="7247117" cy="615553"/>
          </a:xfrm>
          <a:prstGeom prst="rect">
            <a:avLst/>
          </a:prstGeom>
          <a:noFill/>
        </p:spPr>
        <p:txBody>
          <a:bodyPr wrap="square" rtlCol="0">
            <a:spAutoFit/>
          </a:bodyPr>
          <a:lstStyle/>
          <a:p>
            <a:pPr algn="ctr"/>
            <a:r>
              <a:rPr lang="en-US" sz="3400" b="1" dirty="0" smtClean="0">
                <a:solidFill>
                  <a:srgbClr val="FFFFFF"/>
                </a:solidFill>
                <a:effectLst/>
                <a:latin typeface="Arial"/>
                <a:ea typeface="Tahoma" pitchFamily="34" charset="0"/>
                <a:cs typeface="Arial"/>
              </a:rPr>
              <a:t>SUBHEADER</a:t>
            </a:r>
            <a:r>
              <a:rPr lang="en-US" sz="3400" dirty="0" smtClean="0">
                <a:solidFill>
                  <a:srgbClr val="FFFFFF"/>
                </a:solidFill>
                <a:effectLst/>
                <a:latin typeface="Arial"/>
                <a:ea typeface="Tahoma" pitchFamily="34" charset="0"/>
                <a:cs typeface="Arial"/>
              </a:rPr>
              <a:t> </a:t>
            </a:r>
            <a:endParaRPr lang="en-US" sz="3400" dirty="0">
              <a:solidFill>
                <a:srgbClr val="FFFFFF"/>
              </a:solidFill>
              <a:effectLst/>
              <a:latin typeface="Arial"/>
              <a:ea typeface="Tahoma" pitchFamily="34" charset="0"/>
              <a:cs typeface="Arial"/>
            </a:endParaRPr>
          </a:p>
        </p:txBody>
      </p:sp>
      <p:grpSp>
        <p:nvGrpSpPr>
          <p:cNvPr id="6" name="Group 5"/>
          <p:cNvGrpSpPr/>
          <p:nvPr/>
        </p:nvGrpSpPr>
        <p:grpSpPr>
          <a:xfrm rot="20195630">
            <a:off x="181658" y="2549000"/>
            <a:ext cx="1902369" cy="1477328"/>
            <a:chOff x="-4775043" y="6441786"/>
            <a:chExt cx="2190402" cy="1976882"/>
          </a:xfrm>
        </p:grpSpPr>
        <p:sp>
          <p:nvSpPr>
            <p:cNvPr id="7" name="TextBox 6"/>
            <p:cNvSpPr txBox="1"/>
            <p:nvPr/>
          </p:nvSpPr>
          <p:spPr>
            <a:xfrm rot="940237">
              <a:off x="-4775043" y="6441786"/>
              <a:ext cx="2174642" cy="1976882"/>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55500" y="6897799"/>
              <a:ext cx="2070859" cy="1276735"/>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Try including a secondary header to drive the main points home. </a:t>
              </a:r>
              <a:endParaRPr lang="en-US" sz="1400" dirty="0">
                <a:latin typeface="Tahoma" pitchFamily="34" charset="0"/>
                <a:ea typeface="Tahoma" pitchFamily="34" charset="0"/>
                <a:cs typeface="Tahoma" pitchFamily="34" charset="0"/>
              </a:endParaRPr>
            </a:p>
          </p:txBody>
        </p:sp>
      </p:grpSp>
      <p:sp>
        <p:nvSpPr>
          <p:cNvPr id="9" name="Oval 8"/>
          <p:cNvSpPr/>
          <p:nvPr/>
        </p:nvSpPr>
        <p:spPr>
          <a:xfrm>
            <a:off x="381000" y="257669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7" name="Straight Arrow Connector 16"/>
          <p:cNvCxnSpPr>
            <a:stCxn id="8" idx="3"/>
          </p:cNvCxnSpPr>
          <p:nvPr/>
        </p:nvCxnSpPr>
        <p:spPr>
          <a:xfrm flipV="1">
            <a:off x="2103175" y="2438399"/>
            <a:ext cx="2316425" cy="781390"/>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1066800" y="4419600"/>
            <a:ext cx="1768748" cy="1701658"/>
            <a:chOff x="296252" y="2209800"/>
            <a:chExt cx="1768748" cy="1701658"/>
          </a:xfrm>
        </p:grpSpPr>
        <p:grpSp>
          <p:nvGrpSpPr>
            <p:cNvPr id="22" name="Group 21"/>
            <p:cNvGrpSpPr/>
            <p:nvPr/>
          </p:nvGrpSpPr>
          <p:grpSpPr>
            <a:xfrm rot="20566103">
              <a:off x="296252" y="2434131"/>
              <a:ext cx="1768748" cy="1477327"/>
              <a:chOff x="6878405" y="2744361"/>
              <a:chExt cx="1735070" cy="802720"/>
            </a:xfrm>
          </p:grpSpPr>
          <p:sp>
            <p:nvSpPr>
              <p:cNvPr id="24" name="TextBox 23"/>
              <p:cNvSpPr txBox="1"/>
              <p:nvPr/>
            </p:nvSpPr>
            <p:spPr>
              <a:xfrm rot="237689">
                <a:off x="6878405" y="2744361"/>
                <a:ext cx="1673906" cy="802720"/>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5" name="TextBox 24"/>
              <p:cNvSpPr txBox="1"/>
              <p:nvPr/>
            </p:nvSpPr>
            <p:spPr>
              <a:xfrm rot="174553">
                <a:off x="6969634" y="2772418"/>
                <a:ext cx="1643841" cy="752550"/>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Try using interesting shapes to draw attention to your main CTA and drive conversions. </a:t>
                </a:r>
                <a:endParaRPr lang="en-US" sz="1400" dirty="0">
                  <a:latin typeface="Tahoma" pitchFamily="34" charset="0"/>
                  <a:ea typeface="Tahoma" pitchFamily="34" charset="0"/>
                  <a:cs typeface="Tahoma" pitchFamily="34" charset="0"/>
                </a:endParaRPr>
              </a:p>
            </p:txBody>
          </p:sp>
        </p:grpSp>
        <p:sp>
          <p:nvSpPr>
            <p:cNvPr id="23" name="Oval 22"/>
            <p:cNvSpPr/>
            <p:nvPr/>
          </p:nvSpPr>
          <p:spPr>
            <a:xfrm>
              <a:off x="1230639" y="2209800"/>
              <a:ext cx="284813" cy="283114"/>
            </a:xfrm>
            <a:prstGeom prst="ellipse">
              <a:avLst/>
            </a:prstGeom>
            <a:solidFill>
              <a:schemeClr val="tx1">
                <a:lumMod val="85000"/>
                <a:lumOff val="15000"/>
              </a:schemeClr>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8" name="Rectangle 27"/>
          <p:cNvSpPr/>
          <p:nvPr/>
        </p:nvSpPr>
        <p:spPr>
          <a:xfrm>
            <a:off x="237067" y="23143634"/>
            <a:ext cx="5666502" cy="3369733"/>
          </a:xfrm>
          <a:prstGeom prst="rect">
            <a:avLst/>
          </a:prstGeom>
          <a:solidFill>
            <a:srgbClr val="FFFFFF"/>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ound Same Side Corner Rectangle 28"/>
          <p:cNvSpPr/>
          <p:nvPr/>
        </p:nvSpPr>
        <p:spPr>
          <a:xfrm>
            <a:off x="653197" y="23777345"/>
            <a:ext cx="2617583" cy="1873299"/>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ound Same Side Corner Rectangle 29"/>
          <p:cNvSpPr/>
          <p:nvPr/>
        </p:nvSpPr>
        <p:spPr>
          <a:xfrm>
            <a:off x="747752" y="23897698"/>
            <a:ext cx="2390840" cy="164595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ounded Rectangle 30"/>
          <p:cNvSpPr/>
          <p:nvPr/>
        </p:nvSpPr>
        <p:spPr>
          <a:xfrm>
            <a:off x="448108" y="25650644"/>
            <a:ext cx="2986897" cy="192567"/>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ight Arrow 31"/>
          <p:cNvSpPr/>
          <p:nvPr/>
        </p:nvSpPr>
        <p:spPr>
          <a:xfrm rot="18445388">
            <a:off x="1922293" y="24513934"/>
            <a:ext cx="470532" cy="361071"/>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TextBox 32"/>
          <p:cNvSpPr txBox="1"/>
          <p:nvPr/>
        </p:nvSpPr>
        <p:spPr>
          <a:xfrm>
            <a:off x="3738033" y="25272094"/>
            <a:ext cx="2201751" cy="461665"/>
          </a:xfrm>
          <a:prstGeom prst="rect">
            <a:avLst/>
          </a:prstGeom>
          <a:noFill/>
        </p:spPr>
        <p:txBody>
          <a:bodyPr wrap="square" rtlCol="0">
            <a:spAutoFit/>
          </a:bodyPr>
          <a:lstStyle/>
          <a:p>
            <a:r>
              <a:rPr lang="en-US" sz="1200" dirty="0" smtClean="0">
                <a:solidFill>
                  <a:schemeClr val="tx1">
                    <a:lumMod val="65000"/>
                    <a:lumOff val="35000"/>
                  </a:schemeClr>
                </a:solidFill>
                <a:latin typeface="Arial"/>
                <a:cs typeface="Arial"/>
              </a:rPr>
              <a:t>Laptops go missing at U.S. airports per week!</a:t>
            </a:r>
            <a:endParaRPr lang="en-US" sz="1200" dirty="0">
              <a:solidFill>
                <a:schemeClr val="tx1">
                  <a:lumMod val="65000"/>
                  <a:lumOff val="35000"/>
                </a:schemeClr>
              </a:solidFill>
              <a:latin typeface="Arial"/>
              <a:cs typeface="Arial"/>
            </a:endParaRPr>
          </a:p>
        </p:txBody>
      </p:sp>
      <p:sp>
        <p:nvSpPr>
          <p:cNvPr id="34" name="TextBox 33"/>
          <p:cNvSpPr txBox="1"/>
          <p:nvPr/>
        </p:nvSpPr>
        <p:spPr>
          <a:xfrm>
            <a:off x="3703629" y="23827475"/>
            <a:ext cx="2027404" cy="1446550"/>
          </a:xfrm>
          <a:prstGeom prst="rect">
            <a:avLst/>
          </a:prstGeom>
          <a:noFill/>
        </p:spPr>
        <p:txBody>
          <a:bodyPr wrap="square" rtlCol="0">
            <a:spAutoFit/>
          </a:bodyPr>
          <a:lstStyle/>
          <a:p>
            <a:pPr algn="ctr"/>
            <a:r>
              <a:rPr lang="en-US" sz="4400" dirty="0" smtClean="0">
                <a:solidFill>
                  <a:srgbClr val="CA0000"/>
                </a:solidFill>
                <a:latin typeface="Arial"/>
                <a:cs typeface="Arial"/>
              </a:rPr>
              <a:t>12</a:t>
            </a:r>
          </a:p>
          <a:p>
            <a:pPr algn="ctr"/>
            <a:r>
              <a:rPr lang="en-US" sz="4400" dirty="0" smtClean="0">
                <a:solidFill>
                  <a:schemeClr val="tx1">
                    <a:lumMod val="65000"/>
                    <a:lumOff val="35000"/>
                  </a:schemeClr>
                </a:solidFill>
                <a:latin typeface="Arial"/>
                <a:cs typeface="Arial"/>
              </a:rPr>
              <a:t>Million</a:t>
            </a:r>
            <a:endParaRPr lang="en-US" sz="4400" dirty="0">
              <a:solidFill>
                <a:schemeClr val="tx1">
                  <a:lumMod val="65000"/>
                  <a:lumOff val="35000"/>
                </a:schemeClr>
              </a:solidFill>
              <a:latin typeface="Arial"/>
              <a:cs typeface="Arial"/>
            </a:endParaRPr>
          </a:p>
        </p:txBody>
      </p:sp>
      <p:sp>
        <p:nvSpPr>
          <p:cNvPr id="35" name="Rectangle 34"/>
          <p:cNvSpPr/>
          <p:nvPr/>
        </p:nvSpPr>
        <p:spPr>
          <a:xfrm>
            <a:off x="389467" y="23296034"/>
            <a:ext cx="5666502" cy="3369733"/>
          </a:xfrm>
          <a:prstGeom prst="rect">
            <a:avLst/>
          </a:prstGeom>
          <a:solidFill>
            <a:srgbClr val="FFFFFF"/>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ound Same Side Corner Rectangle 35"/>
          <p:cNvSpPr/>
          <p:nvPr/>
        </p:nvSpPr>
        <p:spPr>
          <a:xfrm>
            <a:off x="805597" y="23929745"/>
            <a:ext cx="2617583" cy="1873299"/>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ound Same Side Corner Rectangle 36"/>
          <p:cNvSpPr/>
          <p:nvPr/>
        </p:nvSpPr>
        <p:spPr>
          <a:xfrm>
            <a:off x="900152" y="24050098"/>
            <a:ext cx="2390840" cy="164595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ounded Rectangle 37"/>
          <p:cNvSpPr/>
          <p:nvPr/>
        </p:nvSpPr>
        <p:spPr>
          <a:xfrm>
            <a:off x="600508" y="25803044"/>
            <a:ext cx="2986897" cy="192567"/>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ight Arrow 38"/>
          <p:cNvSpPr/>
          <p:nvPr/>
        </p:nvSpPr>
        <p:spPr>
          <a:xfrm rot="18445388">
            <a:off x="2074693" y="24666334"/>
            <a:ext cx="470532" cy="361071"/>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TextBox 39"/>
          <p:cNvSpPr txBox="1"/>
          <p:nvPr/>
        </p:nvSpPr>
        <p:spPr>
          <a:xfrm>
            <a:off x="3890433" y="25424494"/>
            <a:ext cx="2201751" cy="461665"/>
          </a:xfrm>
          <a:prstGeom prst="rect">
            <a:avLst/>
          </a:prstGeom>
          <a:noFill/>
        </p:spPr>
        <p:txBody>
          <a:bodyPr wrap="square" rtlCol="0">
            <a:spAutoFit/>
          </a:bodyPr>
          <a:lstStyle/>
          <a:p>
            <a:r>
              <a:rPr lang="en-US" sz="1200" dirty="0" smtClean="0">
                <a:solidFill>
                  <a:schemeClr val="tx1">
                    <a:lumMod val="65000"/>
                    <a:lumOff val="35000"/>
                  </a:schemeClr>
                </a:solidFill>
                <a:latin typeface="Arial"/>
                <a:cs typeface="Arial"/>
              </a:rPr>
              <a:t>Laptops go missing at U.S. airports per week!</a:t>
            </a:r>
            <a:endParaRPr lang="en-US" sz="1200" dirty="0">
              <a:solidFill>
                <a:schemeClr val="tx1">
                  <a:lumMod val="65000"/>
                  <a:lumOff val="35000"/>
                </a:schemeClr>
              </a:solidFill>
              <a:latin typeface="Arial"/>
              <a:cs typeface="Arial"/>
            </a:endParaRPr>
          </a:p>
        </p:txBody>
      </p:sp>
      <p:sp>
        <p:nvSpPr>
          <p:cNvPr id="41" name="TextBox 40"/>
          <p:cNvSpPr txBox="1"/>
          <p:nvPr/>
        </p:nvSpPr>
        <p:spPr>
          <a:xfrm>
            <a:off x="3856029" y="23979875"/>
            <a:ext cx="2027404" cy="1446550"/>
          </a:xfrm>
          <a:prstGeom prst="rect">
            <a:avLst/>
          </a:prstGeom>
          <a:noFill/>
        </p:spPr>
        <p:txBody>
          <a:bodyPr wrap="square" rtlCol="0">
            <a:spAutoFit/>
          </a:bodyPr>
          <a:lstStyle/>
          <a:p>
            <a:pPr algn="ctr"/>
            <a:r>
              <a:rPr lang="en-US" sz="4400" dirty="0" smtClean="0">
                <a:solidFill>
                  <a:srgbClr val="CA0000"/>
                </a:solidFill>
                <a:latin typeface="Arial"/>
                <a:cs typeface="Arial"/>
              </a:rPr>
              <a:t>12</a:t>
            </a:r>
          </a:p>
          <a:p>
            <a:pPr algn="ctr"/>
            <a:r>
              <a:rPr lang="en-US" sz="4400" dirty="0" smtClean="0">
                <a:solidFill>
                  <a:schemeClr val="tx1">
                    <a:lumMod val="65000"/>
                    <a:lumOff val="35000"/>
                  </a:schemeClr>
                </a:solidFill>
                <a:latin typeface="Arial"/>
                <a:cs typeface="Arial"/>
              </a:rPr>
              <a:t>Million</a:t>
            </a:r>
            <a:endParaRPr lang="en-US" sz="4400" dirty="0">
              <a:solidFill>
                <a:schemeClr val="tx1">
                  <a:lumMod val="65000"/>
                  <a:lumOff val="35000"/>
                </a:schemeClr>
              </a:solidFill>
              <a:latin typeface="Arial"/>
              <a:cs typeface="Arial"/>
            </a:endParaRPr>
          </a:p>
        </p:txBody>
      </p:sp>
      <p:sp>
        <p:nvSpPr>
          <p:cNvPr id="42" name="Rectangle 41"/>
          <p:cNvSpPr/>
          <p:nvPr/>
        </p:nvSpPr>
        <p:spPr>
          <a:xfrm>
            <a:off x="541867" y="23448434"/>
            <a:ext cx="5666502" cy="3369733"/>
          </a:xfrm>
          <a:prstGeom prst="rect">
            <a:avLst/>
          </a:prstGeom>
          <a:solidFill>
            <a:srgbClr val="FFFFFF"/>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ound Same Side Corner Rectangle 42"/>
          <p:cNvSpPr/>
          <p:nvPr/>
        </p:nvSpPr>
        <p:spPr>
          <a:xfrm>
            <a:off x="957997" y="24082145"/>
            <a:ext cx="2617583" cy="1873299"/>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ound Same Side Corner Rectangle 43"/>
          <p:cNvSpPr/>
          <p:nvPr/>
        </p:nvSpPr>
        <p:spPr>
          <a:xfrm>
            <a:off x="1052552" y="24202498"/>
            <a:ext cx="2390840" cy="164595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ounded Rectangle 44"/>
          <p:cNvSpPr/>
          <p:nvPr/>
        </p:nvSpPr>
        <p:spPr>
          <a:xfrm>
            <a:off x="752908" y="25955444"/>
            <a:ext cx="2986897" cy="192567"/>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ight Arrow 45"/>
          <p:cNvSpPr/>
          <p:nvPr/>
        </p:nvSpPr>
        <p:spPr>
          <a:xfrm rot="18445388">
            <a:off x="2227093" y="24818734"/>
            <a:ext cx="470532" cy="361071"/>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TextBox 46"/>
          <p:cNvSpPr txBox="1"/>
          <p:nvPr/>
        </p:nvSpPr>
        <p:spPr>
          <a:xfrm>
            <a:off x="4042833" y="25576894"/>
            <a:ext cx="2201751" cy="461665"/>
          </a:xfrm>
          <a:prstGeom prst="rect">
            <a:avLst/>
          </a:prstGeom>
          <a:noFill/>
        </p:spPr>
        <p:txBody>
          <a:bodyPr wrap="square" rtlCol="0">
            <a:spAutoFit/>
          </a:bodyPr>
          <a:lstStyle/>
          <a:p>
            <a:r>
              <a:rPr lang="en-US" sz="1200" dirty="0" smtClean="0">
                <a:solidFill>
                  <a:schemeClr val="tx1">
                    <a:lumMod val="65000"/>
                    <a:lumOff val="35000"/>
                  </a:schemeClr>
                </a:solidFill>
                <a:latin typeface="Arial"/>
                <a:cs typeface="Arial"/>
              </a:rPr>
              <a:t>Laptops go missing at U.S. airports per week!</a:t>
            </a:r>
            <a:endParaRPr lang="en-US" sz="1200" dirty="0">
              <a:solidFill>
                <a:schemeClr val="tx1">
                  <a:lumMod val="65000"/>
                  <a:lumOff val="35000"/>
                </a:schemeClr>
              </a:solidFill>
              <a:latin typeface="Arial"/>
              <a:cs typeface="Arial"/>
            </a:endParaRPr>
          </a:p>
        </p:txBody>
      </p:sp>
      <p:sp>
        <p:nvSpPr>
          <p:cNvPr id="48" name="TextBox 47"/>
          <p:cNvSpPr txBox="1"/>
          <p:nvPr/>
        </p:nvSpPr>
        <p:spPr>
          <a:xfrm>
            <a:off x="4008429" y="24132275"/>
            <a:ext cx="2027404" cy="1446550"/>
          </a:xfrm>
          <a:prstGeom prst="rect">
            <a:avLst/>
          </a:prstGeom>
          <a:noFill/>
        </p:spPr>
        <p:txBody>
          <a:bodyPr wrap="square" rtlCol="0">
            <a:spAutoFit/>
          </a:bodyPr>
          <a:lstStyle/>
          <a:p>
            <a:pPr algn="ctr"/>
            <a:r>
              <a:rPr lang="en-US" sz="4400" dirty="0" smtClean="0">
                <a:solidFill>
                  <a:srgbClr val="CA0000"/>
                </a:solidFill>
                <a:latin typeface="Arial"/>
                <a:cs typeface="Arial"/>
              </a:rPr>
              <a:t>12</a:t>
            </a:r>
          </a:p>
          <a:p>
            <a:pPr algn="ctr"/>
            <a:r>
              <a:rPr lang="en-US" sz="4400" dirty="0" smtClean="0">
                <a:solidFill>
                  <a:schemeClr val="tx1">
                    <a:lumMod val="65000"/>
                    <a:lumOff val="35000"/>
                  </a:schemeClr>
                </a:solidFill>
                <a:latin typeface="Arial"/>
                <a:cs typeface="Arial"/>
              </a:rPr>
              <a:t>Million</a:t>
            </a:r>
            <a:endParaRPr lang="en-US" sz="4400" dirty="0">
              <a:solidFill>
                <a:schemeClr val="tx1">
                  <a:lumMod val="65000"/>
                  <a:lumOff val="35000"/>
                </a:schemeClr>
              </a:solidFill>
              <a:latin typeface="Arial"/>
              <a:cs typeface="Arial"/>
            </a:endParaRPr>
          </a:p>
        </p:txBody>
      </p:sp>
      <p:sp>
        <p:nvSpPr>
          <p:cNvPr id="49" name="Rectangle 48"/>
          <p:cNvSpPr/>
          <p:nvPr/>
        </p:nvSpPr>
        <p:spPr>
          <a:xfrm>
            <a:off x="694267" y="23600834"/>
            <a:ext cx="5666502" cy="3369733"/>
          </a:xfrm>
          <a:prstGeom prst="rect">
            <a:avLst/>
          </a:prstGeom>
          <a:solidFill>
            <a:srgbClr val="FFFFFF"/>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ound Same Side Corner Rectangle 49"/>
          <p:cNvSpPr/>
          <p:nvPr/>
        </p:nvSpPr>
        <p:spPr>
          <a:xfrm>
            <a:off x="1110397" y="24234545"/>
            <a:ext cx="2617583" cy="1873299"/>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ound Same Side Corner Rectangle 50"/>
          <p:cNvSpPr/>
          <p:nvPr/>
        </p:nvSpPr>
        <p:spPr>
          <a:xfrm>
            <a:off x="1204952" y="24354898"/>
            <a:ext cx="2390840" cy="164595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ounded Rectangle 51"/>
          <p:cNvSpPr/>
          <p:nvPr/>
        </p:nvSpPr>
        <p:spPr>
          <a:xfrm>
            <a:off x="905308" y="26107844"/>
            <a:ext cx="2986897" cy="192567"/>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ight Arrow 52"/>
          <p:cNvSpPr/>
          <p:nvPr/>
        </p:nvSpPr>
        <p:spPr>
          <a:xfrm rot="18445388">
            <a:off x="2379493" y="24971134"/>
            <a:ext cx="470532" cy="361071"/>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TextBox 53"/>
          <p:cNvSpPr txBox="1"/>
          <p:nvPr/>
        </p:nvSpPr>
        <p:spPr>
          <a:xfrm>
            <a:off x="4195233" y="25729294"/>
            <a:ext cx="2201751" cy="461665"/>
          </a:xfrm>
          <a:prstGeom prst="rect">
            <a:avLst/>
          </a:prstGeom>
          <a:noFill/>
        </p:spPr>
        <p:txBody>
          <a:bodyPr wrap="square" rtlCol="0">
            <a:spAutoFit/>
          </a:bodyPr>
          <a:lstStyle/>
          <a:p>
            <a:r>
              <a:rPr lang="en-US" sz="1200" dirty="0" smtClean="0">
                <a:solidFill>
                  <a:schemeClr val="tx1">
                    <a:lumMod val="65000"/>
                    <a:lumOff val="35000"/>
                  </a:schemeClr>
                </a:solidFill>
                <a:latin typeface="Arial"/>
                <a:cs typeface="Arial"/>
              </a:rPr>
              <a:t>Laptops go missing at U.S. airports per week!</a:t>
            </a:r>
            <a:endParaRPr lang="en-US" sz="1200" dirty="0">
              <a:solidFill>
                <a:schemeClr val="tx1">
                  <a:lumMod val="65000"/>
                  <a:lumOff val="35000"/>
                </a:schemeClr>
              </a:solidFill>
              <a:latin typeface="Arial"/>
              <a:cs typeface="Arial"/>
            </a:endParaRPr>
          </a:p>
        </p:txBody>
      </p:sp>
      <p:sp>
        <p:nvSpPr>
          <p:cNvPr id="55" name="TextBox 54"/>
          <p:cNvSpPr txBox="1"/>
          <p:nvPr/>
        </p:nvSpPr>
        <p:spPr>
          <a:xfrm>
            <a:off x="4160829" y="24284675"/>
            <a:ext cx="2027404" cy="1446550"/>
          </a:xfrm>
          <a:prstGeom prst="rect">
            <a:avLst/>
          </a:prstGeom>
          <a:noFill/>
        </p:spPr>
        <p:txBody>
          <a:bodyPr wrap="square" rtlCol="0">
            <a:spAutoFit/>
          </a:bodyPr>
          <a:lstStyle/>
          <a:p>
            <a:pPr algn="ctr"/>
            <a:r>
              <a:rPr lang="en-US" sz="4400" dirty="0" smtClean="0">
                <a:solidFill>
                  <a:srgbClr val="CA0000"/>
                </a:solidFill>
                <a:latin typeface="Arial"/>
                <a:cs typeface="Arial"/>
              </a:rPr>
              <a:t>12</a:t>
            </a:r>
          </a:p>
          <a:p>
            <a:pPr algn="ctr"/>
            <a:r>
              <a:rPr lang="en-US" sz="4400" dirty="0" smtClean="0">
                <a:solidFill>
                  <a:schemeClr val="tx1">
                    <a:lumMod val="65000"/>
                    <a:lumOff val="35000"/>
                  </a:schemeClr>
                </a:solidFill>
                <a:latin typeface="Arial"/>
                <a:cs typeface="Arial"/>
              </a:rPr>
              <a:t>Million</a:t>
            </a:r>
            <a:endParaRPr lang="en-US" sz="4400" dirty="0">
              <a:solidFill>
                <a:schemeClr val="tx1">
                  <a:lumMod val="65000"/>
                  <a:lumOff val="35000"/>
                </a:schemeClr>
              </a:solidFill>
              <a:latin typeface="Arial"/>
              <a:cs typeface="Arial"/>
            </a:endParaRPr>
          </a:p>
        </p:txBody>
      </p:sp>
      <p:grpSp>
        <p:nvGrpSpPr>
          <p:cNvPr id="10" name="Group 9"/>
          <p:cNvGrpSpPr/>
          <p:nvPr/>
        </p:nvGrpSpPr>
        <p:grpSpPr>
          <a:xfrm>
            <a:off x="3673452" y="3718039"/>
            <a:ext cx="5282925" cy="2065866"/>
            <a:chOff x="3673452" y="3718039"/>
            <a:chExt cx="5282925" cy="2065866"/>
          </a:xfrm>
        </p:grpSpPr>
        <p:sp>
          <p:nvSpPr>
            <p:cNvPr id="64" name="Round Same Side Corner Rectangle 63"/>
            <p:cNvSpPr/>
            <p:nvPr/>
          </p:nvSpPr>
          <p:spPr>
            <a:xfrm>
              <a:off x="3878541" y="3718039"/>
              <a:ext cx="2617583" cy="1873299"/>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65" name="Round Same Side Corner Rectangle 64"/>
            <p:cNvSpPr/>
            <p:nvPr/>
          </p:nvSpPr>
          <p:spPr>
            <a:xfrm>
              <a:off x="3973096" y="3838392"/>
              <a:ext cx="2390840" cy="164595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66" name="Rounded Rectangle 65"/>
            <p:cNvSpPr/>
            <p:nvPr/>
          </p:nvSpPr>
          <p:spPr>
            <a:xfrm>
              <a:off x="3673452" y="5591338"/>
              <a:ext cx="2986897" cy="192567"/>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67" name="Right Arrow 66"/>
            <p:cNvSpPr/>
            <p:nvPr/>
          </p:nvSpPr>
          <p:spPr>
            <a:xfrm rot="18445388">
              <a:off x="5147637" y="4454628"/>
              <a:ext cx="470532" cy="361071"/>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69" name="TextBox 68"/>
            <p:cNvSpPr txBox="1"/>
            <p:nvPr/>
          </p:nvSpPr>
          <p:spPr>
            <a:xfrm>
              <a:off x="6705600" y="4191000"/>
              <a:ext cx="2250777" cy="584776"/>
            </a:xfrm>
            <a:prstGeom prst="rect">
              <a:avLst/>
            </a:prstGeom>
            <a:noFill/>
          </p:spPr>
          <p:txBody>
            <a:bodyPr wrap="square" rtlCol="0">
              <a:spAutoFit/>
            </a:bodyPr>
            <a:lstStyle/>
            <a:p>
              <a:pPr algn="ctr"/>
              <a:r>
                <a:rPr lang="en-US" sz="3200" b="1" kern="1200" dirty="0" smtClean="0">
                  <a:solidFill>
                    <a:srgbClr val="CA0000"/>
                  </a:solidFill>
                  <a:latin typeface="Arial"/>
                  <a:cs typeface="Arial"/>
                </a:rPr>
                <a:t>CTA 2</a:t>
              </a:r>
              <a:endParaRPr lang="en-US" sz="2800" b="1" kern="1200" dirty="0">
                <a:solidFill>
                  <a:schemeClr val="tx1">
                    <a:lumMod val="65000"/>
                    <a:lumOff val="35000"/>
                  </a:schemeClr>
                </a:solidFill>
                <a:latin typeface="Arial"/>
                <a:cs typeface="Arial"/>
              </a:endParaRPr>
            </a:p>
          </p:txBody>
        </p:sp>
      </p:grpSp>
    </p:spTree>
    <p:extLst>
      <p:ext uri="{BB962C8B-B14F-4D97-AF65-F5344CB8AC3E}">
        <p14:creationId xmlns:p14="http://schemas.microsoft.com/office/powerpoint/2010/main" val="21943545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4" name="Rectangle 3"/>
          <p:cNvSpPr/>
          <p:nvPr/>
        </p:nvSpPr>
        <p:spPr>
          <a:xfrm>
            <a:off x="850780" y="381000"/>
            <a:ext cx="3371437" cy="830997"/>
          </a:xfrm>
          <a:prstGeom prst="rect">
            <a:avLst/>
          </a:prstGeom>
          <a:noFill/>
        </p:spPr>
        <p:txBody>
          <a:bodyPr wrap="none" lIns="91440" tIns="45720" rIns="91440" bIns="45720">
            <a:spAutoFit/>
          </a:bodyPr>
          <a:lstStyle/>
          <a:p>
            <a:pPr algn="ctr"/>
            <a:r>
              <a:rPr lang="en-US" sz="4800" b="1" spc="50" dirty="0" smtClean="0">
                <a:ln w="13500">
                  <a:solidFill>
                    <a:schemeClr val="accent1">
                      <a:shade val="2500"/>
                      <a:alpha val="6500"/>
                    </a:schemeClr>
                  </a:solidFill>
                  <a:prstDash val="solid"/>
                </a:ln>
                <a:solidFill>
                  <a:schemeClr val="bg1">
                    <a:alpha val="9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HEADER 3</a:t>
            </a:r>
            <a:endParaRPr lang="en-US" sz="4800" b="1" spc="50" dirty="0">
              <a:ln w="13500">
                <a:solidFill>
                  <a:schemeClr val="accent1">
                    <a:shade val="2500"/>
                    <a:alpha val="6500"/>
                  </a:schemeClr>
                </a:solidFill>
                <a:prstDash val="solid"/>
              </a:ln>
              <a:solidFill>
                <a:schemeClr val="bg1">
                  <a:alpha val="9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grpSp>
        <p:nvGrpSpPr>
          <p:cNvPr id="10" name="Group 9"/>
          <p:cNvGrpSpPr/>
          <p:nvPr/>
        </p:nvGrpSpPr>
        <p:grpSpPr>
          <a:xfrm>
            <a:off x="5386931" y="685800"/>
            <a:ext cx="1902368" cy="1477328"/>
            <a:chOff x="181658" y="2549000"/>
            <a:chExt cx="1902368" cy="1477328"/>
          </a:xfrm>
        </p:grpSpPr>
        <p:grpSp>
          <p:nvGrpSpPr>
            <p:cNvPr id="6" name="Group 5"/>
            <p:cNvGrpSpPr/>
            <p:nvPr/>
          </p:nvGrpSpPr>
          <p:grpSpPr>
            <a:xfrm rot="20195630">
              <a:off x="181658" y="2549000"/>
              <a:ext cx="1902368" cy="1477328"/>
              <a:chOff x="-4775043" y="6441786"/>
              <a:chExt cx="2190401" cy="1976882"/>
            </a:xfrm>
          </p:grpSpPr>
          <p:sp>
            <p:nvSpPr>
              <p:cNvPr id="7" name="TextBox 6"/>
              <p:cNvSpPr txBox="1"/>
              <p:nvPr/>
            </p:nvSpPr>
            <p:spPr>
              <a:xfrm rot="940237">
                <a:off x="-4775043" y="6441786"/>
                <a:ext cx="2174642" cy="1976882"/>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55501" y="6897800"/>
                <a:ext cx="2070859" cy="1276735"/>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Sometimes your headers can be as simple as just text on a page.</a:t>
                </a:r>
                <a:endParaRPr lang="en-US" sz="1400" dirty="0">
                  <a:latin typeface="Tahoma" pitchFamily="34" charset="0"/>
                  <a:ea typeface="Tahoma" pitchFamily="34" charset="0"/>
                  <a:cs typeface="Tahoma" pitchFamily="34" charset="0"/>
                </a:endParaRPr>
              </a:p>
            </p:txBody>
          </p:sp>
        </p:grpSp>
        <p:sp>
          <p:nvSpPr>
            <p:cNvPr id="9" name="Oval 8"/>
            <p:cNvSpPr/>
            <p:nvPr/>
          </p:nvSpPr>
          <p:spPr>
            <a:xfrm>
              <a:off x="381000" y="257669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cxnSp>
        <p:nvCxnSpPr>
          <p:cNvPr id="17" name="Straight Arrow Connector 16"/>
          <p:cNvCxnSpPr>
            <a:stCxn id="8" idx="1"/>
            <a:endCxn id="4" idx="3"/>
          </p:cNvCxnSpPr>
          <p:nvPr/>
        </p:nvCxnSpPr>
        <p:spPr>
          <a:xfrm flipH="1" flipV="1">
            <a:off x="4222217" y="796499"/>
            <a:ext cx="1303745" cy="799907"/>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330112" y="6167393"/>
            <a:ext cx="4815087" cy="369332"/>
          </a:xfrm>
          <a:prstGeom prst="rect">
            <a:avLst/>
          </a:prstGeom>
          <a:noFill/>
        </p:spPr>
        <p:txBody>
          <a:bodyPr wrap="square" rtlCol="0">
            <a:spAutoFit/>
          </a:bodyPr>
          <a:lstStyle/>
          <a:p>
            <a:r>
              <a:rPr lang="en-US" b="1" dirty="0" smtClean="0">
                <a:solidFill>
                  <a:schemeClr val="bg1"/>
                </a:solidFill>
                <a:latin typeface="Tahoma" pitchFamily="34" charset="0"/>
                <a:ea typeface="Tahoma" pitchFamily="34" charset="0"/>
                <a:cs typeface="Tahoma" pitchFamily="34" charset="0"/>
              </a:rPr>
              <a:t>Footer 3 (Company Twitter Handle)</a:t>
            </a:r>
            <a:endParaRPr lang="en-US" b="1" dirty="0">
              <a:solidFill>
                <a:schemeClr val="bg1"/>
              </a:solidFill>
              <a:latin typeface="Tahoma" pitchFamily="34" charset="0"/>
              <a:ea typeface="Tahoma" pitchFamily="34" charset="0"/>
              <a:cs typeface="Tahoma" pitchFamily="34" charset="0"/>
            </a:endParaRPr>
          </a:p>
        </p:txBody>
      </p:sp>
      <p:grpSp>
        <p:nvGrpSpPr>
          <p:cNvPr id="28" name="Group 27"/>
          <p:cNvGrpSpPr/>
          <p:nvPr/>
        </p:nvGrpSpPr>
        <p:grpSpPr>
          <a:xfrm>
            <a:off x="835014" y="3537411"/>
            <a:ext cx="2539039" cy="1491110"/>
            <a:chOff x="-44531" y="2463932"/>
            <a:chExt cx="2539039" cy="1491110"/>
          </a:xfrm>
        </p:grpSpPr>
        <p:grpSp>
          <p:nvGrpSpPr>
            <p:cNvPr id="29" name="Group 28"/>
            <p:cNvGrpSpPr/>
            <p:nvPr/>
          </p:nvGrpSpPr>
          <p:grpSpPr>
            <a:xfrm rot="20195630">
              <a:off x="175091" y="2463932"/>
              <a:ext cx="2319417" cy="1491110"/>
              <a:chOff x="-4765983" y="6443915"/>
              <a:chExt cx="2670594" cy="1995324"/>
            </a:xfrm>
          </p:grpSpPr>
          <p:sp>
            <p:nvSpPr>
              <p:cNvPr id="31" name="TextBox 30"/>
              <p:cNvSpPr txBox="1"/>
              <p:nvPr/>
            </p:nvSpPr>
            <p:spPr>
              <a:xfrm rot="940237">
                <a:off x="-4765983" y="6443915"/>
                <a:ext cx="2670594" cy="1976882"/>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32" name="TextBox 31"/>
              <p:cNvSpPr txBox="1"/>
              <p:nvPr/>
            </p:nvSpPr>
            <p:spPr>
              <a:xfrm rot="944614">
                <a:off x="-4668705" y="6585912"/>
                <a:ext cx="2485797" cy="1853327"/>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Same with the footer. Just customize the copy and right click “Save as Picture” to then move to paste as an image in your CMS. </a:t>
                </a:r>
                <a:endParaRPr lang="en-US" sz="1400" dirty="0">
                  <a:latin typeface="Tahoma" pitchFamily="34" charset="0"/>
                  <a:ea typeface="Tahoma" pitchFamily="34" charset="0"/>
                  <a:cs typeface="Tahoma" pitchFamily="34" charset="0"/>
                </a:endParaRPr>
              </a:p>
            </p:txBody>
          </p:sp>
        </p:grpSp>
        <p:sp>
          <p:nvSpPr>
            <p:cNvPr id="30" name="Oval 29"/>
            <p:cNvSpPr/>
            <p:nvPr/>
          </p:nvSpPr>
          <p:spPr>
            <a:xfrm>
              <a:off x="-44531" y="256274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5" name="Group 14"/>
          <p:cNvGrpSpPr/>
          <p:nvPr/>
        </p:nvGrpSpPr>
        <p:grpSpPr>
          <a:xfrm>
            <a:off x="4300824" y="3810000"/>
            <a:ext cx="3700176" cy="963176"/>
            <a:chOff x="4300824" y="3837424"/>
            <a:chExt cx="3700176" cy="963176"/>
          </a:xfrm>
        </p:grpSpPr>
        <p:sp>
          <p:nvSpPr>
            <p:cNvPr id="33" name="Rounded Rectangle 32"/>
            <p:cNvSpPr/>
            <p:nvPr/>
          </p:nvSpPr>
          <p:spPr>
            <a:xfrm>
              <a:off x="4300824" y="3837424"/>
              <a:ext cx="3700176" cy="963176"/>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4349934" y="4048780"/>
              <a:ext cx="3017073" cy="523220"/>
            </a:xfrm>
            <a:prstGeom prst="rect">
              <a:avLst/>
            </a:prstGeom>
            <a:noFill/>
          </p:spPr>
          <p:txBody>
            <a:bodyPr wrap="square" rtlCol="0">
              <a:spAutoFit/>
            </a:bodyPr>
            <a:lstStyle/>
            <a:p>
              <a:r>
                <a:rPr lang="en-US" sz="2800" b="1" dirty="0" smtClean="0">
                  <a:solidFill>
                    <a:schemeClr val="bg1"/>
                  </a:solidFill>
                  <a:latin typeface="Tahoma" pitchFamily="34" charset="0"/>
                  <a:ea typeface="Tahoma" pitchFamily="34" charset="0"/>
                  <a:cs typeface="Tahoma" pitchFamily="34" charset="0"/>
                </a:rPr>
                <a:t>Start Free Trial </a:t>
              </a:r>
              <a:endParaRPr lang="en-US" sz="2800" b="1" dirty="0">
                <a:solidFill>
                  <a:schemeClr val="bg1"/>
                </a:solidFill>
                <a:latin typeface="Tahoma" pitchFamily="34" charset="0"/>
                <a:ea typeface="Tahoma" pitchFamily="34" charset="0"/>
                <a:cs typeface="Tahoma" pitchFamily="34" charset="0"/>
              </a:endParaRPr>
            </a:p>
          </p:txBody>
        </p:sp>
        <p:sp>
          <p:nvSpPr>
            <p:cNvPr id="14" name="Action Button: End 13">
              <a:hlinkClick r:id="" action="ppaction://hlinkshowjump?jump=lastslide" highlightClick="1"/>
            </p:cNvPr>
            <p:cNvSpPr/>
            <p:nvPr/>
          </p:nvSpPr>
          <p:spPr>
            <a:xfrm>
              <a:off x="7315200" y="4206045"/>
              <a:ext cx="405393" cy="225934"/>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36" name="Straight Arrow Connector 35"/>
          <p:cNvCxnSpPr>
            <a:stCxn id="32" idx="2"/>
            <a:endCxn id="27" idx="0"/>
          </p:cNvCxnSpPr>
          <p:nvPr/>
        </p:nvCxnSpPr>
        <p:spPr>
          <a:xfrm>
            <a:off x="2331647" y="5016287"/>
            <a:ext cx="406009" cy="1151106"/>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951046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More CTA Options</a:t>
            </a:r>
            <a:endParaRPr lang="en-US" dirty="0"/>
          </a:p>
        </p:txBody>
      </p:sp>
      <p:grpSp>
        <p:nvGrpSpPr>
          <p:cNvPr id="3" name="Group 9"/>
          <p:cNvGrpSpPr>
            <a:grpSpLocks/>
          </p:cNvGrpSpPr>
          <p:nvPr/>
        </p:nvGrpSpPr>
        <p:grpSpPr bwMode="auto">
          <a:xfrm>
            <a:off x="4262437" y="4860925"/>
            <a:ext cx="4191000" cy="1570038"/>
            <a:chOff x="4343400" y="2876550"/>
            <a:chExt cx="4191000" cy="1569660"/>
          </a:xfrm>
        </p:grpSpPr>
        <p:sp>
          <p:nvSpPr>
            <p:cNvPr id="4" name="Rectangular Callout 3"/>
            <p:cNvSpPr/>
            <p:nvPr/>
          </p:nvSpPr>
          <p:spPr>
            <a:xfrm>
              <a:off x="4343400" y="2895595"/>
              <a:ext cx="4191000" cy="1523633"/>
            </a:xfrm>
            <a:prstGeom prst="wedgeRectCallout">
              <a:avLst>
                <a:gd name="adj1" fmla="val -19924"/>
                <a:gd name="adj2" fmla="val -75000"/>
              </a:avLst>
            </a:prstGeom>
            <a:solidFill>
              <a:srgbClr val="660033"/>
            </a:solidFill>
            <a:ln>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8"/>
            <p:cNvSpPr txBox="1">
              <a:spLocks noChangeArrowheads="1"/>
            </p:cNvSpPr>
            <p:nvPr/>
          </p:nvSpPr>
          <p:spPr bwMode="auto">
            <a:xfrm>
              <a:off x="4457700" y="2876550"/>
              <a:ext cx="3962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dirty="0">
                  <a:solidFill>
                    <a:schemeClr val="bg1"/>
                  </a:solidFill>
                  <a:latin typeface="Tahoma" charset="0"/>
                  <a:cs typeface="Tahoma" charset="0"/>
                </a:rPr>
                <a:t>Grab Your Coupon</a:t>
              </a:r>
            </a:p>
          </p:txBody>
        </p:sp>
      </p:grpSp>
      <p:grpSp>
        <p:nvGrpSpPr>
          <p:cNvPr id="6" name="Group 12"/>
          <p:cNvGrpSpPr>
            <a:grpSpLocks/>
          </p:cNvGrpSpPr>
          <p:nvPr/>
        </p:nvGrpSpPr>
        <p:grpSpPr bwMode="auto">
          <a:xfrm>
            <a:off x="774700" y="2159000"/>
            <a:ext cx="2667000" cy="2114550"/>
            <a:chOff x="609600" y="2609850"/>
            <a:chExt cx="2667000" cy="2114550"/>
          </a:xfrm>
        </p:grpSpPr>
        <p:sp>
          <p:nvSpPr>
            <p:cNvPr id="7" name="Rectangular Callout 6"/>
            <p:cNvSpPr/>
            <p:nvPr/>
          </p:nvSpPr>
          <p:spPr>
            <a:xfrm>
              <a:off x="609600" y="2609850"/>
              <a:ext cx="2667000" cy="2057400"/>
            </a:xfrm>
            <a:prstGeom prst="wedgeRectCallout">
              <a:avLst>
                <a:gd name="adj1" fmla="val 62738"/>
                <a:gd name="adj2" fmla="val 18056"/>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extBox 11"/>
            <p:cNvSpPr txBox="1">
              <a:spLocks noChangeArrowheads="1"/>
            </p:cNvSpPr>
            <p:nvPr/>
          </p:nvSpPr>
          <p:spPr bwMode="auto">
            <a:xfrm>
              <a:off x="609600" y="2662297"/>
              <a:ext cx="2667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200" dirty="0">
                  <a:solidFill>
                    <a:schemeClr val="bg1"/>
                  </a:solidFill>
                  <a:latin typeface="Tahoma" charset="0"/>
                  <a:cs typeface="Tahoma" charset="0"/>
                </a:rPr>
                <a:t>SIGN UP FOR A FREE HUBSPOT TRIAL</a:t>
              </a:r>
            </a:p>
          </p:txBody>
        </p:sp>
      </p:grpSp>
      <p:grpSp>
        <p:nvGrpSpPr>
          <p:cNvPr id="9" name="Group 17"/>
          <p:cNvGrpSpPr>
            <a:grpSpLocks/>
          </p:cNvGrpSpPr>
          <p:nvPr/>
        </p:nvGrpSpPr>
        <p:grpSpPr bwMode="auto">
          <a:xfrm>
            <a:off x="5486400" y="1295400"/>
            <a:ext cx="3119437" cy="1847850"/>
            <a:chOff x="5983334" y="326486"/>
            <a:chExt cx="3119736" cy="1849063"/>
          </a:xfrm>
        </p:grpSpPr>
        <p:sp>
          <p:nvSpPr>
            <p:cNvPr id="10" name="TextBox 9"/>
            <p:cNvSpPr txBox="1">
              <a:spLocks noChangeArrowheads="1"/>
            </p:cNvSpPr>
            <p:nvPr/>
          </p:nvSpPr>
          <p:spPr bwMode="auto">
            <a:xfrm rot="-689851">
              <a:off x="5983334" y="664846"/>
              <a:ext cx="3119736" cy="1477344"/>
            </a:xfrm>
            <a:prstGeom prst="rect">
              <a:avLst/>
            </a:prstGeom>
            <a:solidFill>
              <a:srgbClr val="FFFFA7"/>
            </a:solidFill>
            <a:ln>
              <a:noFill/>
            </a:ln>
            <a:effectLst>
              <a:outerShdw blurRad="317500" dist="457200" dir="2700000" algn="tl" rotWithShape="0">
                <a:srgbClr val="000000">
                  <a:alpha val="26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11" name="Rectangle 14"/>
            <p:cNvSpPr>
              <a:spLocks noChangeArrowheads="1"/>
            </p:cNvSpPr>
            <p:nvPr/>
          </p:nvSpPr>
          <p:spPr bwMode="auto">
            <a:xfrm rot="-691862">
              <a:off x="6131744" y="698221"/>
              <a:ext cx="277899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Change the direction of the speech bubble by clicking on the shape, and moving  the yellow diamond with your mouse.</a:t>
              </a:r>
            </a:p>
          </p:txBody>
        </p:sp>
        <p:sp>
          <p:nvSpPr>
            <p:cNvPr id="12" name="Oval 11"/>
            <p:cNvSpPr/>
            <p:nvPr/>
          </p:nvSpPr>
          <p:spPr>
            <a:xfrm>
              <a:off x="8686800" y="326486"/>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cxnSp>
        <p:nvCxnSpPr>
          <p:cNvPr id="13" name="Straight Arrow Connector 12"/>
          <p:cNvCxnSpPr>
            <a:stCxn id="10" idx="1"/>
            <a:endCxn id="7" idx="4"/>
          </p:cNvCxnSpPr>
          <p:nvPr/>
        </p:nvCxnSpPr>
        <p:spPr>
          <a:xfrm flipH="1">
            <a:off x="3781425" y="2682875"/>
            <a:ext cx="1736725" cy="876300"/>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045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93750" y="4114800"/>
            <a:ext cx="3154363" cy="2590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endParaRPr lang="en-US" sz="2000" dirty="0" smtClean="0">
              <a:solidFill>
                <a:schemeClr val="tx1">
                  <a:lumMod val="75000"/>
                  <a:lumOff val="25000"/>
                </a:schemeClr>
              </a:solidFill>
              <a:latin typeface="Tahoma" pitchFamily="34" charset="0"/>
              <a:ea typeface="Tahoma" pitchFamily="34" charset="0"/>
              <a:cs typeface="Tahoma" pitchFamily="34" charset="0"/>
            </a:endParaRPr>
          </a:p>
        </p:txBody>
      </p:sp>
      <p:grpSp>
        <p:nvGrpSpPr>
          <p:cNvPr id="3" name="Group 11"/>
          <p:cNvGrpSpPr>
            <a:grpSpLocks/>
          </p:cNvGrpSpPr>
          <p:nvPr/>
        </p:nvGrpSpPr>
        <p:grpSpPr bwMode="auto">
          <a:xfrm>
            <a:off x="793750" y="2895600"/>
            <a:ext cx="7664450" cy="3408363"/>
            <a:chOff x="1123567" y="2458430"/>
            <a:chExt cx="7663883" cy="3408970"/>
          </a:xfrm>
        </p:grpSpPr>
        <p:sp>
          <p:nvSpPr>
            <p:cNvPr id="4" name="Rounded Rectangle 3"/>
            <p:cNvSpPr/>
            <p:nvPr/>
          </p:nvSpPr>
          <p:spPr>
            <a:xfrm>
              <a:off x="1123567" y="2458430"/>
              <a:ext cx="7663883" cy="3408970"/>
            </a:xfrm>
            <a:prstGeom prst="roundRect">
              <a:avLst>
                <a:gd name="adj" fmla="val 3459"/>
              </a:avLst>
            </a:prstGeom>
            <a:solidFill>
              <a:srgbClr val="434343"/>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ounded Rectangle 4"/>
            <p:cNvSpPr/>
            <p:nvPr/>
          </p:nvSpPr>
          <p:spPr>
            <a:xfrm>
              <a:off x="4277697" y="4973478"/>
              <a:ext cx="3812893" cy="520793"/>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6" name="TextBox 13"/>
          <p:cNvSpPr txBox="1">
            <a:spLocks noChangeArrowheads="1"/>
          </p:cNvSpPr>
          <p:nvPr/>
        </p:nvSpPr>
        <p:spPr bwMode="auto">
          <a:xfrm>
            <a:off x="793750" y="2997200"/>
            <a:ext cx="76644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700" b="1" dirty="0">
                <a:solidFill>
                  <a:schemeClr val="bg1"/>
                </a:solidFill>
                <a:latin typeface="Tahoma" charset="0"/>
                <a:cs typeface="Tahoma" charset="0"/>
              </a:rPr>
              <a:t>101 Examples to Inspire Your CTA Creation</a:t>
            </a:r>
          </a:p>
        </p:txBody>
      </p:sp>
      <p:grpSp>
        <p:nvGrpSpPr>
          <p:cNvPr id="7" name="Group 15"/>
          <p:cNvGrpSpPr>
            <a:grpSpLocks/>
          </p:cNvGrpSpPr>
          <p:nvPr/>
        </p:nvGrpSpPr>
        <p:grpSpPr bwMode="auto">
          <a:xfrm>
            <a:off x="1363663" y="3611563"/>
            <a:ext cx="1846262" cy="2590800"/>
            <a:chOff x="731907" y="3686986"/>
            <a:chExt cx="2120462" cy="3170196"/>
          </a:xfrm>
        </p:grpSpPr>
        <p:sp>
          <p:nvSpPr>
            <p:cNvPr id="8" name="Rectangle 7"/>
            <p:cNvSpPr/>
            <p:nvPr/>
          </p:nvSpPr>
          <p:spPr>
            <a:xfrm rot="21442517">
              <a:off x="976225" y="3857928"/>
              <a:ext cx="1675584" cy="27486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2" descr="101 Examples of Effective Calls to Action   Free Ebook"/>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1907" y="3686986"/>
              <a:ext cx="2120462" cy="3170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16"/>
          <p:cNvSpPr txBox="1">
            <a:spLocks noChangeArrowheads="1"/>
          </p:cNvSpPr>
          <p:nvPr/>
        </p:nvSpPr>
        <p:spPr bwMode="auto">
          <a:xfrm>
            <a:off x="3841750" y="3810000"/>
            <a:ext cx="39195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dirty="0">
                <a:solidFill>
                  <a:schemeClr val="bg1"/>
                </a:solidFill>
                <a:latin typeface="Tahoma" charset="0"/>
                <a:cs typeface="Tahoma" charset="0"/>
              </a:rPr>
              <a:t>As you customize CTAs in this template, feel free to check out 101 examples of effective CTAs for further inspiration. </a:t>
            </a:r>
          </a:p>
        </p:txBody>
      </p:sp>
      <p:sp>
        <p:nvSpPr>
          <p:cNvPr id="11" name="TextBox 17"/>
          <p:cNvSpPr txBox="1">
            <a:spLocks noChangeArrowheads="1"/>
          </p:cNvSpPr>
          <p:nvPr/>
        </p:nvSpPr>
        <p:spPr bwMode="auto">
          <a:xfrm>
            <a:off x="4068763" y="5481638"/>
            <a:ext cx="3811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b="1" dirty="0">
                <a:solidFill>
                  <a:schemeClr val="bg1"/>
                </a:solidFill>
                <a:latin typeface="Tahoma" charset="0"/>
                <a:cs typeface="Tahoma" charset="0"/>
              </a:rPr>
              <a:t>DOWNLOAD NOW &gt;&gt;</a:t>
            </a:r>
          </a:p>
        </p:txBody>
      </p:sp>
      <p:grpSp>
        <p:nvGrpSpPr>
          <p:cNvPr id="12" name="Group 19"/>
          <p:cNvGrpSpPr>
            <a:grpSpLocks/>
          </p:cNvGrpSpPr>
          <p:nvPr/>
        </p:nvGrpSpPr>
        <p:grpSpPr bwMode="auto">
          <a:xfrm rot="488946">
            <a:off x="631859" y="729817"/>
            <a:ext cx="5164280" cy="1257827"/>
            <a:chOff x="683389" y="4487345"/>
            <a:chExt cx="5165154" cy="1476567"/>
          </a:xfrm>
        </p:grpSpPr>
        <p:sp>
          <p:nvSpPr>
            <p:cNvPr id="13" name="TextBox 12"/>
            <p:cNvSpPr txBox="1">
              <a:spLocks noChangeArrowheads="1"/>
            </p:cNvSpPr>
            <p:nvPr/>
          </p:nvSpPr>
          <p:spPr bwMode="auto">
            <a:xfrm rot="-689851">
              <a:off x="794675" y="4487345"/>
              <a:ext cx="5053868" cy="1476567"/>
            </a:xfrm>
            <a:prstGeom prst="rect">
              <a:avLst/>
            </a:prstGeom>
            <a:solidFill>
              <a:srgbClr val="FFFFA7"/>
            </a:solidFill>
            <a:ln>
              <a:noFill/>
            </a:ln>
            <a:effectLst>
              <a:outerShdw blurRad="317500" dist="457200" dir="2700000" algn="tl" rotWithShape="0">
                <a:srgbClr val="000000">
                  <a:alpha val="26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14" name="Rectangle 21"/>
            <p:cNvSpPr>
              <a:spLocks noChangeArrowheads="1"/>
            </p:cNvSpPr>
            <p:nvPr/>
          </p:nvSpPr>
          <p:spPr bwMode="auto">
            <a:xfrm rot="20908138">
              <a:off x="1082424" y="4790163"/>
              <a:ext cx="4521311" cy="92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smtClean="0"/>
                <a:t>For </a:t>
              </a:r>
              <a:r>
                <a:rPr lang="en-US" dirty="0"/>
                <a:t>this CTA, you might experiment with using an image of the offer in addition to the basic shapes and text. </a:t>
              </a:r>
            </a:p>
          </p:txBody>
        </p:sp>
        <p:sp>
          <p:nvSpPr>
            <p:cNvPr id="15" name="Oval 14"/>
            <p:cNvSpPr/>
            <p:nvPr/>
          </p:nvSpPr>
          <p:spPr>
            <a:xfrm>
              <a:off x="683389" y="494413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Tree>
    <p:extLst>
      <p:ext uri="{BB962C8B-B14F-4D97-AF65-F5344CB8AC3E}">
        <p14:creationId xmlns:p14="http://schemas.microsoft.com/office/powerpoint/2010/main" val="3513009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477838" y="698500"/>
            <a:ext cx="2952750" cy="1489075"/>
            <a:chOff x="423508" y="3968183"/>
            <a:chExt cx="2952982" cy="1488822"/>
          </a:xfrm>
        </p:grpSpPr>
        <p:sp>
          <p:nvSpPr>
            <p:cNvPr id="3" name="TextBox 2"/>
            <p:cNvSpPr txBox="1">
              <a:spLocks noChangeArrowheads="1"/>
            </p:cNvSpPr>
            <p:nvPr/>
          </p:nvSpPr>
          <p:spPr bwMode="auto">
            <a:xfrm rot="-689851">
              <a:off x="599734" y="3968183"/>
              <a:ext cx="2776756" cy="1477712"/>
            </a:xfrm>
            <a:prstGeom prst="rect">
              <a:avLst/>
            </a:prstGeom>
            <a:solidFill>
              <a:srgbClr val="FFFFA7"/>
            </a:solidFill>
            <a:ln>
              <a:noFill/>
            </a:ln>
            <a:effectLst>
              <a:outerShdw blurRad="317500" dist="457200" dir="2700000" algn="tl" rotWithShape="0">
                <a:srgbClr val="000000">
                  <a:alpha val="26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4" name="Rectangle 3"/>
            <p:cNvSpPr>
              <a:spLocks noChangeArrowheads="1"/>
            </p:cNvSpPr>
            <p:nvPr/>
          </p:nvSpPr>
          <p:spPr bwMode="auto">
            <a:xfrm rot="-691862">
              <a:off x="772275" y="3979677"/>
              <a:ext cx="252909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t>You can even drop in your company logo to add some nice branding to your CTAs – logos are visuals, too! </a:t>
              </a:r>
            </a:p>
          </p:txBody>
        </p:sp>
        <p:sp>
          <p:nvSpPr>
            <p:cNvPr id="5" name="Oval 4"/>
            <p:cNvSpPr/>
            <p:nvPr/>
          </p:nvSpPr>
          <p:spPr>
            <a:xfrm>
              <a:off x="423508" y="420517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6" name="Group 5"/>
          <p:cNvGrpSpPr>
            <a:grpSpLocks/>
          </p:cNvGrpSpPr>
          <p:nvPr/>
        </p:nvGrpSpPr>
        <p:grpSpPr bwMode="auto">
          <a:xfrm>
            <a:off x="4703763" y="906463"/>
            <a:ext cx="4059237" cy="4198937"/>
            <a:chOff x="4724400" y="2046890"/>
            <a:chExt cx="4058501" cy="4199104"/>
          </a:xfrm>
        </p:grpSpPr>
        <p:sp>
          <p:nvSpPr>
            <p:cNvPr id="7" name="Rounded Rectangle 6"/>
            <p:cNvSpPr/>
            <p:nvPr/>
          </p:nvSpPr>
          <p:spPr>
            <a:xfrm>
              <a:off x="4724400" y="2046890"/>
              <a:ext cx="4058501" cy="4199104"/>
            </a:xfrm>
            <a:prstGeom prst="roundRect">
              <a:avLst>
                <a:gd name="adj" fmla="val 3459"/>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ounded Rectangle 7"/>
            <p:cNvSpPr/>
            <p:nvPr/>
          </p:nvSpPr>
          <p:spPr>
            <a:xfrm>
              <a:off x="5181517" y="4953718"/>
              <a:ext cx="3123634" cy="91443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 name="Picture 8"/>
          <p:cNvPicPr>
            <a:picLocks noChangeAspect="1"/>
          </p:cNvPicPr>
          <p:nvPr/>
        </p:nvPicPr>
        <p:blipFill>
          <a:blip r:embed="rId2"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449857" y="1942891"/>
            <a:ext cx="2567784" cy="942684"/>
          </a:xfrm>
          <a:prstGeom prst="rect">
            <a:avLst/>
          </a:prstGeom>
        </p:spPr>
      </p:pic>
      <p:sp>
        <p:nvSpPr>
          <p:cNvPr id="10" name="TextBox 9"/>
          <p:cNvSpPr txBox="1">
            <a:spLocks noChangeArrowheads="1"/>
          </p:cNvSpPr>
          <p:nvPr/>
        </p:nvSpPr>
        <p:spPr bwMode="auto">
          <a:xfrm>
            <a:off x="4703763" y="1041400"/>
            <a:ext cx="40592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6000" b="1" dirty="0">
                <a:solidFill>
                  <a:schemeClr val="bg1"/>
                </a:solidFill>
                <a:latin typeface="Tahoma" charset="0"/>
                <a:cs typeface="Tahoma" charset="0"/>
              </a:rPr>
              <a:t>JOIN A </a:t>
            </a:r>
          </a:p>
        </p:txBody>
      </p:sp>
      <p:sp>
        <p:nvSpPr>
          <p:cNvPr id="11" name="TextBox 10"/>
          <p:cNvSpPr txBox="1">
            <a:spLocks noChangeArrowheads="1"/>
          </p:cNvSpPr>
          <p:nvPr/>
        </p:nvSpPr>
        <p:spPr bwMode="auto">
          <a:xfrm>
            <a:off x="4694238" y="2886075"/>
            <a:ext cx="40592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200" b="1" dirty="0">
                <a:solidFill>
                  <a:schemeClr val="bg1"/>
                </a:solidFill>
                <a:latin typeface="Tahoma" charset="0"/>
                <a:cs typeface="Tahoma" charset="0"/>
              </a:rPr>
              <a:t>USER GROUP</a:t>
            </a:r>
          </a:p>
        </p:txBody>
      </p:sp>
      <p:sp>
        <p:nvSpPr>
          <p:cNvPr id="12" name="TextBox 11"/>
          <p:cNvSpPr txBox="1">
            <a:spLocks noChangeArrowheads="1"/>
          </p:cNvSpPr>
          <p:nvPr/>
        </p:nvSpPr>
        <p:spPr bwMode="auto">
          <a:xfrm>
            <a:off x="4694238" y="3976688"/>
            <a:ext cx="40592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200" b="1" dirty="0">
                <a:solidFill>
                  <a:srgbClr val="FF5050"/>
                </a:solidFill>
                <a:latin typeface="Tahoma" charset="0"/>
                <a:cs typeface="Tahoma" charset="0"/>
              </a:rPr>
              <a:t>Learn More &gt;</a:t>
            </a:r>
          </a:p>
        </p:txBody>
      </p:sp>
      <p:grpSp>
        <p:nvGrpSpPr>
          <p:cNvPr id="13" name="Group 17"/>
          <p:cNvGrpSpPr>
            <a:grpSpLocks/>
          </p:cNvGrpSpPr>
          <p:nvPr/>
        </p:nvGrpSpPr>
        <p:grpSpPr bwMode="auto">
          <a:xfrm>
            <a:off x="550863" y="3048000"/>
            <a:ext cx="3487737" cy="3319463"/>
            <a:chOff x="962470" y="2819401"/>
            <a:chExt cx="3002567" cy="3319629"/>
          </a:xfrm>
        </p:grpSpPr>
        <p:sp>
          <p:nvSpPr>
            <p:cNvPr id="14" name="Rounded Rectangle 13"/>
            <p:cNvSpPr/>
            <p:nvPr/>
          </p:nvSpPr>
          <p:spPr>
            <a:xfrm>
              <a:off x="982970" y="3054363"/>
              <a:ext cx="2982067" cy="3084667"/>
            </a:xfrm>
            <a:prstGeom prst="roundRect">
              <a:avLst>
                <a:gd name="adj" fmla="val 3459"/>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Snip Same Side Corner Rectangle 14"/>
            <p:cNvSpPr/>
            <p:nvPr/>
          </p:nvSpPr>
          <p:spPr>
            <a:xfrm>
              <a:off x="962470" y="2819401"/>
              <a:ext cx="3002567" cy="971599"/>
            </a:xfrm>
            <a:prstGeom prst="snip2Same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6"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146550"/>
            <a:ext cx="27432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9"/>
          <p:cNvSpPr txBox="1">
            <a:spLocks noChangeArrowheads="1"/>
          </p:cNvSpPr>
          <p:nvPr/>
        </p:nvSpPr>
        <p:spPr bwMode="auto">
          <a:xfrm>
            <a:off x="523875" y="3271838"/>
            <a:ext cx="35147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a:solidFill>
                  <a:schemeClr val="bg1"/>
                </a:solidFill>
                <a:latin typeface="Tahoma" charset="0"/>
                <a:cs typeface="Tahoma" charset="0"/>
              </a:rPr>
              <a:t>WATCH A DEMO</a:t>
            </a:r>
          </a:p>
        </p:txBody>
      </p:sp>
      <p:sp>
        <p:nvSpPr>
          <p:cNvPr id="18" name="TextBox 20"/>
          <p:cNvSpPr txBox="1">
            <a:spLocks noChangeArrowheads="1"/>
          </p:cNvSpPr>
          <p:nvPr/>
        </p:nvSpPr>
        <p:spPr bwMode="auto">
          <a:xfrm>
            <a:off x="665163" y="5137150"/>
            <a:ext cx="3373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a:solidFill>
                  <a:schemeClr val="bg1"/>
                </a:solidFill>
                <a:latin typeface="Tahoma" charset="0"/>
                <a:cs typeface="Tahoma" charset="0"/>
              </a:rPr>
              <a:t>All-in-one </a:t>
            </a:r>
            <a:br>
              <a:rPr lang="en-US" sz="2800" dirty="0">
                <a:solidFill>
                  <a:schemeClr val="bg1"/>
                </a:solidFill>
                <a:latin typeface="Tahoma" charset="0"/>
                <a:cs typeface="Tahoma" charset="0"/>
              </a:rPr>
            </a:br>
            <a:r>
              <a:rPr lang="en-US" sz="2800" dirty="0">
                <a:solidFill>
                  <a:schemeClr val="bg1"/>
                </a:solidFill>
                <a:latin typeface="Tahoma" charset="0"/>
                <a:cs typeface="Tahoma" charset="0"/>
              </a:rPr>
              <a:t>marketing software.</a:t>
            </a:r>
          </a:p>
        </p:txBody>
      </p:sp>
    </p:spTree>
    <p:extLst>
      <p:ext uri="{BB962C8B-B14F-4D97-AF65-F5344CB8AC3E}">
        <p14:creationId xmlns:p14="http://schemas.microsoft.com/office/powerpoint/2010/main" val="308579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ahoma" pitchFamily="34" charset="0"/>
                <a:ea typeface="Tahoma" pitchFamily="34" charset="0"/>
                <a:cs typeface="Tahoma" pitchFamily="34" charset="0"/>
              </a:rPr>
              <a:t>TABLE OF CONTENTS</a:t>
            </a:r>
            <a:endParaRPr lang="en-US" dirty="0">
              <a:solidFill>
                <a:srgbClr val="00B0F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685800" y="1600200"/>
            <a:ext cx="8229600" cy="5029200"/>
          </a:xfrm>
        </p:spPr>
        <p:txBody>
          <a:bodyPr>
            <a:noAutofit/>
          </a:body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Introduction About Landing Pages ………………………………………. 3</a:t>
            </a:r>
          </a:p>
          <a:p>
            <a:pPr marL="0" indent="0">
              <a:buNone/>
            </a:pPr>
            <a:endParaRPr lang="en-US" sz="20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Best Practices for Designing a High Converting Landing Page … </a:t>
            </a:r>
            <a:r>
              <a:rPr lang="en-US" sz="2000" dirty="0">
                <a:solidFill>
                  <a:schemeClr val="tx1">
                    <a:lumMod val="75000"/>
                    <a:lumOff val="25000"/>
                  </a:schemeClr>
                </a:solidFill>
                <a:latin typeface="Tahoma" pitchFamily="34" charset="0"/>
                <a:ea typeface="Tahoma" pitchFamily="34" charset="0"/>
                <a:cs typeface="Tahoma" pitchFamily="34" charset="0"/>
              </a:rPr>
              <a:t>4</a:t>
            </a:r>
            <a:endParaRPr lang="en-US" sz="20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20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Customizable Landing </a:t>
            </a:r>
            <a:r>
              <a:rPr lang="en-US" sz="2000" dirty="0" smtClean="0">
                <a:solidFill>
                  <a:schemeClr val="tx1">
                    <a:lumMod val="75000"/>
                    <a:lumOff val="25000"/>
                  </a:schemeClr>
                </a:solidFill>
                <a:latin typeface="Tahoma" pitchFamily="34" charset="0"/>
                <a:ea typeface="Tahoma" pitchFamily="34" charset="0"/>
                <a:cs typeface="Tahoma" pitchFamily="34" charset="0"/>
              </a:rPr>
              <a:t>Page Elements ……………………</a:t>
            </a:r>
            <a:r>
              <a:rPr lang="en-US" sz="2000" dirty="0" smtClean="0">
                <a:solidFill>
                  <a:schemeClr val="tx1">
                    <a:lumMod val="75000"/>
                    <a:lumOff val="25000"/>
                  </a:schemeClr>
                </a:solidFill>
                <a:latin typeface="Tahoma" pitchFamily="34" charset="0"/>
                <a:ea typeface="Tahoma" pitchFamily="34" charset="0"/>
                <a:cs typeface="Tahoma" pitchFamily="34" charset="0"/>
              </a:rPr>
              <a:t>............... </a:t>
            </a:r>
            <a:r>
              <a:rPr lang="en-US" sz="2000" dirty="0" smtClean="0">
                <a:solidFill>
                  <a:schemeClr val="tx1">
                    <a:lumMod val="75000"/>
                    <a:lumOff val="25000"/>
                  </a:schemeClr>
                </a:solidFill>
                <a:latin typeface="Tahoma" pitchFamily="34" charset="0"/>
                <a:ea typeface="Tahoma" pitchFamily="34" charset="0"/>
                <a:cs typeface="Tahoma" pitchFamily="34" charset="0"/>
              </a:rPr>
              <a:t>12</a:t>
            </a:r>
          </a:p>
          <a:p>
            <a:pPr marL="0" indent="0">
              <a:buNone/>
            </a:pPr>
            <a:endParaRPr lang="en-US" sz="20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How to Save and Use These Elements .............…</a:t>
            </a:r>
            <a:r>
              <a:rPr lang="en-US" sz="2000" dirty="0" smtClean="0">
                <a:solidFill>
                  <a:schemeClr val="tx1">
                    <a:lumMod val="75000"/>
                    <a:lumOff val="25000"/>
                  </a:schemeClr>
                </a:solidFill>
                <a:latin typeface="Tahoma" pitchFamily="34" charset="0"/>
                <a:ea typeface="Tahoma" pitchFamily="34" charset="0"/>
                <a:cs typeface="Tahoma" pitchFamily="34" charset="0"/>
              </a:rPr>
              <a:t>………………... </a:t>
            </a:r>
            <a:r>
              <a:rPr lang="en-US" sz="2000" dirty="0" smtClean="0">
                <a:solidFill>
                  <a:schemeClr val="tx1">
                    <a:lumMod val="75000"/>
                    <a:lumOff val="25000"/>
                  </a:schemeClr>
                </a:solidFill>
                <a:latin typeface="Tahoma" pitchFamily="34" charset="0"/>
                <a:ea typeface="Tahoma" pitchFamily="34" charset="0"/>
                <a:cs typeface="Tahoma" pitchFamily="34" charset="0"/>
              </a:rPr>
              <a:t>24</a:t>
            </a:r>
            <a:endParaRPr lang="en-US" sz="2000" dirty="0" smtClean="0">
              <a:solidFill>
                <a:schemeClr val="tx1">
                  <a:lumMod val="75000"/>
                  <a:lumOff val="25000"/>
                </a:schemeClr>
              </a:solidFill>
              <a:latin typeface="Tahoma" pitchFamily="34" charset="0"/>
              <a:ea typeface="Tahoma" pitchFamily="34" charset="0"/>
              <a:cs typeface="Tahoma" pitchFamily="34" charset="0"/>
            </a:endParaRPr>
          </a:p>
          <a:p>
            <a:pPr marL="0" indent="0">
              <a:buNone/>
            </a:pPr>
            <a:endParaRPr lang="en-US" sz="2000" dirty="0">
              <a:solidFill>
                <a:schemeClr val="tx1">
                  <a:lumMod val="75000"/>
                  <a:lumOff val="25000"/>
                </a:schemeClr>
              </a:solidFill>
              <a:latin typeface="Tahoma" pitchFamily="34" charset="0"/>
              <a:ea typeface="Tahoma" pitchFamily="34" charset="0"/>
              <a:cs typeface="Tahoma" pitchFamily="34" charset="0"/>
            </a:endParaRPr>
          </a:p>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Conclusion &amp; Additional Resources ……..……………………………… </a:t>
            </a:r>
            <a:r>
              <a:rPr lang="en-US" sz="2000" dirty="0" smtClean="0">
                <a:solidFill>
                  <a:schemeClr val="tx1">
                    <a:lumMod val="75000"/>
                    <a:lumOff val="25000"/>
                  </a:schemeClr>
                </a:solidFill>
                <a:latin typeface="Tahoma" pitchFamily="34" charset="0"/>
                <a:ea typeface="Tahoma" pitchFamily="34" charset="0"/>
                <a:cs typeface="Tahoma" pitchFamily="34" charset="0"/>
              </a:rPr>
              <a:t>28</a:t>
            </a:r>
            <a:endParaRPr lang="en-US" sz="2000" dirty="0" smtClean="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727447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p:cNvGrpSpPr>
          <p:nvPr/>
        </p:nvGrpSpPr>
        <p:grpSpPr bwMode="auto">
          <a:xfrm>
            <a:off x="6519863" y="787400"/>
            <a:ext cx="1481137" cy="4205288"/>
            <a:chOff x="1905491" y="-249368"/>
            <a:chExt cx="1481298" cy="3980791"/>
          </a:xfrm>
        </p:grpSpPr>
        <p:sp>
          <p:nvSpPr>
            <p:cNvPr id="3" name="TextBox 2"/>
            <p:cNvSpPr txBox="1">
              <a:spLocks noChangeArrowheads="1"/>
            </p:cNvSpPr>
            <p:nvPr/>
          </p:nvSpPr>
          <p:spPr bwMode="auto">
            <a:xfrm rot="5012915">
              <a:off x="776717" y="1056816"/>
              <a:ext cx="3738847" cy="1478124"/>
            </a:xfrm>
            <a:prstGeom prst="rect">
              <a:avLst/>
            </a:prstGeom>
            <a:solidFill>
              <a:srgbClr val="FFFFA7"/>
            </a:solidFill>
            <a:ln>
              <a:noFill/>
            </a:ln>
            <a:effectLst>
              <a:outerShdw blurRad="317500" dist="457200" dir="2700000" algn="tl" rotWithShape="0">
                <a:srgbClr val="000000">
                  <a:alpha val="26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4" name="TextBox 4"/>
            <p:cNvSpPr txBox="1">
              <a:spLocks noChangeArrowheads="1"/>
            </p:cNvSpPr>
            <p:nvPr/>
          </p:nvSpPr>
          <p:spPr bwMode="auto">
            <a:xfrm rot="-354977">
              <a:off x="1905491" y="-26601"/>
              <a:ext cx="1481298" cy="375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dirty="0">
                  <a:latin typeface="Tahoma" charset="0"/>
                  <a:cs typeface="Tahoma" charset="0"/>
                </a:rPr>
                <a:t>In this CTA, we eliminated this image</a:t>
              </a:r>
              <a:r>
                <a:rPr lang="ja-JP" altLang="en-US" sz="1400">
                  <a:latin typeface="Tahoma" charset="0"/>
                  <a:cs typeface="Tahoma" charset="0"/>
                </a:rPr>
                <a:t>’</a:t>
              </a:r>
              <a:r>
                <a:rPr lang="en-US" altLang="ja-JP" sz="1400" dirty="0">
                  <a:latin typeface="Tahoma" charset="0"/>
                  <a:cs typeface="Tahoma" charset="0"/>
                </a:rPr>
                <a:t>s original hard borders using the </a:t>
              </a:r>
              <a:r>
                <a:rPr lang="ja-JP" altLang="en-US" sz="1400">
                  <a:latin typeface="Tahoma" charset="0"/>
                  <a:cs typeface="Tahoma" charset="0"/>
                </a:rPr>
                <a:t>“</a:t>
              </a:r>
              <a:r>
                <a:rPr lang="en-US" altLang="ja-JP" sz="1400" dirty="0">
                  <a:latin typeface="Tahoma" charset="0"/>
                  <a:cs typeface="Tahoma" charset="0"/>
                </a:rPr>
                <a:t>soft edges</a:t>
              </a:r>
              <a:r>
                <a:rPr lang="ja-JP" altLang="en-US" sz="1400">
                  <a:latin typeface="Tahoma" charset="0"/>
                  <a:cs typeface="Tahoma" charset="0"/>
                </a:rPr>
                <a:t>”</a:t>
              </a:r>
              <a:r>
                <a:rPr lang="en-US" altLang="ja-JP" sz="1400" dirty="0">
                  <a:latin typeface="Tahoma" charset="0"/>
                  <a:cs typeface="Tahoma" charset="0"/>
                </a:rPr>
                <a:t> tool under the Format tab to give the image border a softer look – this way, it appears more naturally within the CTA, rather than as a big image distracting from your text.</a:t>
              </a:r>
              <a:endParaRPr lang="en-US" sz="1400" dirty="0">
                <a:latin typeface="Tahoma" charset="0"/>
                <a:cs typeface="Tahoma" charset="0"/>
              </a:endParaRPr>
            </a:p>
          </p:txBody>
        </p:sp>
        <p:sp>
          <p:nvSpPr>
            <p:cNvPr id="5" name="Oval 4"/>
            <p:cNvSpPr/>
            <p:nvPr/>
          </p:nvSpPr>
          <p:spPr>
            <a:xfrm rot="20904217">
              <a:off x="2946863" y="-24936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grpSp>
        <p:nvGrpSpPr>
          <p:cNvPr id="6" name="Group 10"/>
          <p:cNvGrpSpPr>
            <a:grpSpLocks/>
          </p:cNvGrpSpPr>
          <p:nvPr/>
        </p:nvGrpSpPr>
        <p:grpSpPr bwMode="auto">
          <a:xfrm>
            <a:off x="1058863" y="685800"/>
            <a:ext cx="4057650" cy="5638800"/>
            <a:chOff x="4724400" y="1555642"/>
            <a:chExt cx="4058501" cy="5867400"/>
          </a:xfrm>
        </p:grpSpPr>
        <p:sp>
          <p:nvSpPr>
            <p:cNvPr id="7" name="Rounded Rectangle 6"/>
            <p:cNvSpPr/>
            <p:nvPr/>
          </p:nvSpPr>
          <p:spPr>
            <a:xfrm>
              <a:off x="4724400" y="1555642"/>
              <a:ext cx="4058501" cy="5867400"/>
            </a:xfrm>
            <a:prstGeom prst="roundRect">
              <a:avLst>
                <a:gd name="adj" fmla="val 3459"/>
              </a:avLst>
            </a:prstGeom>
            <a:solidFill>
              <a:srgbClr val="3399FF"/>
            </a:solidFill>
            <a:ln>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ounded Rectangle 7"/>
            <p:cNvSpPr/>
            <p:nvPr/>
          </p:nvSpPr>
          <p:spPr>
            <a:xfrm>
              <a:off x="5181696" y="6032177"/>
              <a:ext cx="3124855" cy="915129"/>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cxnSp>
        <p:nvCxnSpPr>
          <p:cNvPr id="9" name="Straight Arrow Connector 8"/>
          <p:cNvCxnSpPr>
            <a:stCxn id="4" idx="1"/>
            <a:endCxn id="11" idx="3"/>
          </p:cNvCxnSpPr>
          <p:nvPr/>
        </p:nvCxnSpPr>
        <p:spPr>
          <a:xfrm flipH="1">
            <a:off x="4665663" y="3084513"/>
            <a:ext cx="1857375" cy="534987"/>
          </a:xfrm>
          <a:prstGeom prst="straightConnector1">
            <a:avLst/>
          </a:prstGeom>
          <a:ln w="50800" cap="flat" cmpd="dbl">
            <a:solidFill>
              <a:srgbClr val="434343"/>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0" name="TextBox 26"/>
          <p:cNvSpPr txBox="1">
            <a:spLocks noChangeArrowheads="1"/>
          </p:cNvSpPr>
          <p:nvPr/>
        </p:nvSpPr>
        <p:spPr bwMode="auto">
          <a:xfrm>
            <a:off x="1516062" y="901700"/>
            <a:ext cx="32845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a:solidFill>
                  <a:schemeClr val="bg1"/>
                </a:solidFill>
                <a:latin typeface="Tahoma" charset="0"/>
                <a:cs typeface="Tahoma" charset="0"/>
              </a:rPr>
              <a:t>See HubSpot</a:t>
            </a:r>
            <a:r>
              <a:rPr lang="ja-JP" altLang="en-US" sz="2800" dirty="0">
                <a:solidFill>
                  <a:schemeClr val="bg1"/>
                </a:solidFill>
                <a:latin typeface="Tahoma" charset="0"/>
                <a:cs typeface="Tahoma" charset="0"/>
              </a:rPr>
              <a:t>’</a:t>
            </a:r>
            <a:r>
              <a:rPr lang="en-US" altLang="ja-JP" sz="2800" dirty="0">
                <a:solidFill>
                  <a:schemeClr val="bg1"/>
                </a:solidFill>
                <a:latin typeface="Tahoma" charset="0"/>
                <a:cs typeface="Tahoma" charset="0"/>
              </a:rPr>
              <a:t>s all-in-one marketing software in action.</a:t>
            </a:r>
            <a:endParaRPr lang="en-US" sz="2800" dirty="0">
              <a:solidFill>
                <a:schemeClr val="bg1"/>
              </a:solidFill>
              <a:latin typeface="Tahoma" charset="0"/>
              <a:cs typeface="Tahoma" charset="0"/>
            </a:endParaRPr>
          </a:p>
        </p:txBody>
      </p:sp>
      <p:pic>
        <p:nvPicPr>
          <p:cNvPr id="11" name="Picture 2" descr="http://cdn1.hubspot.com/hub/53/sources_too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5726" y="2438400"/>
            <a:ext cx="3149600" cy="2362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2" name="TextBox 28"/>
          <p:cNvSpPr txBox="1">
            <a:spLocks noChangeArrowheads="1"/>
          </p:cNvSpPr>
          <p:nvPr/>
        </p:nvSpPr>
        <p:spPr bwMode="auto">
          <a:xfrm>
            <a:off x="1516063" y="5105400"/>
            <a:ext cx="311308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000" dirty="0">
                <a:solidFill>
                  <a:schemeClr val="bg1"/>
                </a:solidFill>
                <a:latin typeface="Tahoma" charset="0"/>
                <a:cs typeface="Tahoma" charset="0"/>
              </a:rPr>
              <a:t>WATCH A DEMO</a:t>
            </a:r>
          </a:p>
        </p:txBody>
      </p:sp>
    </p:spTree>
    <p:extLst>
      <p:ext uri="{BB962C8B-B14F-4D97-AF65-F5344CB8AC3E}">
        <p14:creationId xmlns:p14="http://schemas.microsoft.com/office/powerpoint/2010/main" val="2524358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2580"/>
            <a:ext cx="7620000" cy="523220"/>
          </a:xfrm>
          <a:prstGeom prst="rect">
            <a:avLst/>
          </a:prstGeom>
          <a:noFill/>
        </p:spPr>
        <p:txBody>
          <a:bodyPr wrap="square" rtlCol="0">
            <a:spAutoFit/>
          </a:bodyPr>
          <a:lstStyle/>
          <a:p>
            <a:pPr algn="ctr"/>
            <a:r>
              <a:rPr lang="en-US" sz="2800" dirty="0" smtClean="0">
                <a:solidFill>
                  <a:srgbClr val="00B0F0"/>
                </a:solidFill>
                <a:latin typeface="Calibri"/>
                <a:ea typeface="Tahoma" pitchFamily="34" charset="0"/>
                <a:cs typeface="Calibri"/>
              </a:rPr>
              <a:t>USE SHAPES TO ILLUSTRATE A STORY</a:t>
            </a:r>
            <a:endParaRPr lang="en-US" sz="2800" dirty="0">
              <a:solidFill>
                <a:srgbClr val="00B0F0"/>
              </a:solidFill>
              <a:latin typeface="Calibri"/>
              <a:ea typeface="Tahoma" pitchFamily="34" charset="0"/>
              <a:cs typeface="Calibri"/>
            </a:endParaRPr>
          </a:p>
        </p:txBody>
      </p:sp>
      <p:sp>
        <p:nvSpPr>
          <p:cNvPr id="113" name="Oval 112"/>
          <p:cNvSpPr/>
          <p:nvPr/>
        </p:nvSpPr>
        <p:spPr>
          <a:xfrm>
            <a:off x="800100" y="838200"/>
            <a:ext cx="2895600" cy="2743200"/>
          </a:xfrm>
          <a:prstGeom prst="ellipse">
            <a:avLst/>
          </a:prstGeom>
          <a:solidFill>
            <a:schemeClr val="bg1">
              <a:lumMod val="50000"/>
            </a:schemeClr>
          </a:solidFill>
          <a:ln w="38100" cmpd="sng">
            <a:solidFill>
              <a:srgbClr val="FEBE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Calibri"/>
                <a:ea typeface="Tahoma" pitchFamily="34" charset="0"/>
                <a:cs typeface="Calibri"/>
              </a:rPr>
              <a:t>41%</a:t>
            </a:r>
          </a:p>
          <a:p>
            <a:pPr algn="ctr"/>
            <a:r>
              <a:rPr lang="en-US" dirty="0" smtClean="0">
                <a:latin typeface="Calibri"/>
                <a:ea typeface="Tahoma" pitchFamily="34" charset="0"/>
                <a:cs typeface="Calibri"/>
              </a:rPr>
              <a:t>of B2B companies using Facebook have acquired a customer from it</a:t>
            </a:r>
            <a:r>
              <a:rPr lang="en-US" dirty="0" smtClean="0">
                <a:latin typeface="Tahoma" pitchFamily="34" charset="0"/>
                <a:ea typeface="Tahoma" pitchFamily="34" charset="0"/>
                <a:cs typeface="Tahoma" pitchFamily="34" charset="0"/>
              </a:rPr>
              <a:t>.</a:t>
            </a:r>
            <a:endParaRPr lang="en-US" dirty="0">
              <a:latin typeface="Tahoma" pitchFamily="34" charset="0"/>
              <a:ea typeface="Tahoma" pitchFamily="34" charset="0"/>
              <a:cs typeface="Tahoma" pitchFamily="34" charset="0"/>
            </a:endParaRPr>
          </a:p>
        </p:txBody>
      </p:sp>
      <p:sp>
        <p:nvSpPr>
          <p:cNvPr id="114" name="Oval 113"/>
          <p:cNvSpPr/>
          <p:nvPr/>
        </p:nvSpPr>
        <p:spPr>
          <a:xfrm>
            <a:off x="5410200" y="838200"/>
            <a:ext cx="2895600" cy="2743200"/>
          </a:xfrm>
          <a:prstGeom prst="ellipse">
            <a:avLst/>
          </a:prstGeom>
          <a:solidFill>
            <a:srgbClr val="00B0F0"/>
          </a:solidFill>
          <a:ln w="38100"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Calibri"/>
                <a:ea typeface="Tahoma" pitchFamily="34" charset="0"/>
                <a:cs typeface="Calibri"/>
              </a:rPr>
              <a:t>62%</a:t>
            </a:r>
          </a:p>
          <a:p>
            <a:pPr algn="ctr"/>
            <a:r>
              <a:rPr lang="en-US" dirty="0" smtClean="0">
                <a:latin typeface="Calibri"/>
                <a:ea typeface="Tahoma" pitchFamily="34" charset="0"/>
                <a:cs typeface="Calibri"/>
              </a:rPr>
              <a:t>of B2C companies using Facebook have acquired a customer from it.</a:t>
            </a:r>
            <a:endParaRPr lang="en-US" dirty="0">
              <a:latin typeface="Calibri"/>
              <a:ea typeface="Tahoma" pitchFamily="34" charset="0"/>
              <a:cs typeface="Calibri"/>
            </a:endParaRPr>
          </a:p>
        </p:txBody>
      </p:sp>
      <p:sp>
        <p:nvSpPr>
          <p:cNvPr id="115" name="Oval 114"/>
          <p:cNvSpPr/>
          <p:nvPr/>
        </p:nvSpPr>
        <p:spPr>
          <a:xfrm>
            <a:off x="5410200" y="4038600"/>
            <a:ext cx="2895600" cy="2667000"/>
          </a:xfrm>
          <a:prstGeom prst="ellipse">
            <a:avLst/>
          </a:prstGeom>
          <a:solidFill>
            <a:srgbClr val="FFC000"/>
          </a:solidFill>
          <a:ln w="38100" cmpd="sng">
            <a:solidFill>
              <a:srgbClr val="16B2E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Calibri"/>
                <a:ea typeface="Tahoma" pitchFamily="34" charset="0"/>
                <a:cs typeface="Calibri"/>
              </a:rPr>
              <a:t>51%</a:t>
            </a:r>
          </a:p>
          <a:p>
            <a:pPr algn="ctr"/>
            <a:r>
              <a:rPr lang="en-US" dirty="0" smtClean="0">
                <a:latin typeface="Calibri"/>
                <a:ea typeface="Tahoma" pitchFamily="34" charset="0"/>
                <a:cs typeface="Calibri"/>
              </a:rPr>
              <a:t>of Facebook fans are more likely to buy the brands they ‘like.’</a:t>
            </a:r>
            <a:endParaRPr lang="en-US" dirty="0">
              <a:latin typeface="Calibri"/>
              <a:ea typeface="Tahoma" pitchFamily="34" charset="0"/>
              <a:cs typeface="Calibri"/>
            </a:endParaRPr>
          </a:p>
        </p:txBody>
      </p:sp>
      <p:cxnSp>
        <p:nvCxnSpPr>
          <p:cNvPr id="117" name="Straight Arrow Connector 116"/>
          <p:cNvCxnSpPr/>
          <p:nvPr/>
        </p:nvCxnSpPr>
        <p:spPr>
          <a:xfrm>
            <a:off x="3886200" y="2171700"/>
            <a:ext cx="1371600" cy="0"/>
          </a:xfrm>
          <a:prstGeom prst="straightConnector1">
            <a:avLst/>
          </a:prstGeom>
          <a:ln w="762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14" idx="4"/>
          </p:cNvCxnSpPr>
          <p:nvPr/>
        </p:nvCxnSpPr>
        <p:spPr>
          <a:xfrm>
            <a:off x="6858000" y="3581400"/>
            <a:ext cx="0" cy="552450"/>
          </a:xfrm>
          <a:prstGeom prst="straightConnector1">
            <a:avLst/>
          </a:prstGeom>
          <a:ln w="762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2209800" y="3657600"/>
            <a:ext cx="2565419" cy="1511250"/>
            <a:chOff x="2269163" y="3603976"/>
            <a:chExt cx="2565419" cy="1511250"/>
          </a:xfrm>
        </p:grpSpPr>
        <p:grpSp>
          <p:nvGrpSpPr>
            <p:cNvPr id="125" name="Group 124"/>
            <p:cNvGrpSpPr/>
            <p:nvPr/>
          </p:nvGrpSpPr>
          <p:grpSpPr>
            <a:xfrm rot="20195630">
              <a:off x="2269163" y="3603976"/>
              <a:ext cx="2565419" cy="1511250"/>
              <a:chOff x="-4812480" y="6636480"/>
              <a:chExt cx="2953843" cy="2022274"/>
            </a:xfrm>
          </p:grpSpPr>
          <p:sp>
            <p:nvSpPr>
              <p:cNvPr id="126" name="TextBox 125"/>
              <p:cNvSpPr txBox="1"/>
              <p:nvPr/>
            </p:nvSpPr>
            <p:spPr>
              <a:xfrm rot="940237">
                <a:off x="-4812480" y="6636480"/>
                <a:ext cx="2953843" cy="2022274"/>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7" name="TextBox 126"/>
              <p:cNvSpPr txBox="1"/>
              <p:nvPr/>
            </p:nvSpPr>
            <p:spPr>
              <a:xfrm rot="944614">
                <a:off x="-4658829" y="6799206"/>
                <a:ext cx="2718379" cy="1853326"/>
              </a:xfrm>
              <a:prstGeom prst="rect">
                <a:avLst/>
              </a:prstGeom>
              <a:noFill/>
            </p:spPr>
            <p:txBody>
              <a:bodyPr wrap="square" rtlCol="0">
                <a:spAutoFit/>
              </a:bodyPr>
              <a:lstStyle/>
              <a:p>
                <a:r>
                  <a:rPr lang="en-US" sz="1400" dirty="0" smtClean="0">
                    <a:latin typeface="Tahoma" pitchFamily="34" charset="0"/>
                    <a:ea typeface="Tahoma" pitchFamily="34" charset="0"/>
                    <a:cs typeface="Tahoma" pitchFamily="34" charset="0"/>
                  </a:rPr>
                  <a:t>You can change the shapes for this story-telling method depending on the data. For example, you could use Twitter birds if discussing Twitter.</a:t>
                </a:r>
                <a:endParaRPr lang="en-US" sz="1400" dirty="0">
                  <a:latin typeface="Tahoma" pitchFamily="34" charset="0"/>
                  <a:ea typeface="Tahoma" pitchFamily="34" charset="0"/>
                  <a:cs typeface="Tahoma" pitchFamily="34" charset="0"/>
                </a:endParaRPr>
              </a:p>
            </p:txBody>
          </p:sp>
        </p:grpSp>
        <p:sp>
          <p:nvSpPr>
            <p:cNvPr id="128" name="Oval 127"/>
            <p:cNvSpPr/>
            <p:nvPr/>
          </p:nvSpPr>
          <p:spPr>
            <a:xfrm>
              <a:off x="2275185" y="363247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29" name="TextBox 128"/>
          <p:cNvSpPr txBox="1"/>
          <p:nvPr/>
        </p:nvSpPr>
        <p:spPr>
          <a:xfrm>
            <a:off x="228600" y="5689937"/>
            <a:ext cx="4930177" cy="1015663"/>
          </a:xfrm>
          <a:prstGeom prst="rect">
            <a:avLst/>
          </a:prstGeom>
          <a:noFill/>
        </p:spPr>
        <p:txBody>
          <a:bodyPr wrap="square" rtlCol="0">
            <a:spAutoFit/>
          </a:bodyPr>
          <a:lstStyle/>
          <a:p>
            <a:r>
              <a:rPr lang="en-US" sz="2000" dirty="0" smtClean="0">
                <a:solidFill>
                  <a:srgbClr val="434343"/>
                </a:solidFill>
                <a:latin typeface="Calibri"/>
                <a:ea typeface="Tahoma" pitchFamily="34" charset="0"/>
                <a:cs typeface="Calibri"/>
              </a:rPr>
              <a:t>Don’t be afraid to add written context to go along with any graphs or SmartArt you use on your landing page. </a:t>
            </a:r>
            <a:endParaRPr lang="en-US" sz="2000" dirty="0">
              <a:solidFill>
                <a:srgbClr val="434343"/>
              </a:solidFill>
              <a:latin typeface="Calibri"/>
              <a:ea typeface="Tahoma" pitchFamily="34" charset="0"/>
              <a:cs typeface="Calibri"/>
            </a:endParaRPr>
          </a:p>
        </p:txBody>
      </p:sp>
    </p:spTree>
    <p:extLst>
      <p:ext uri="{BB962C8B-B14F-4D97-AF65-F5344CB8AC3E}">
        <p14:creationId xmlns:p14="http://schemas.microsoft.com/office/powerpoint/2010/main" val="11139875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665747661"/>
              </p:ext>
            </p:extLst>
          </p:nvPr>
        </p:nvGraphicFramePr>
        <p:xfrm>
          <a:off x="529415" y="1710773"/>
          <a:ext cx="5337985" cy="3928027"/>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Arrow Connector 13"/>
          <p:cNvCxnSpPr/>
          <p:nvPr/>
        </p:nvCxnSpPr>
        <p:spPr>
          <a:xfrm>
            <a:off x="5410200" y="3674787"/>
            <a:ext cx="1371600" cy="0"/>
          </a:xfrm>
          <a:prstGeom prst="straightConnector1">
            <a:avLst/>
          </a:prstGeom>
          <a:ln w="7620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026" y="543580"/>
            <a:ext cx="8528374" cy="523220"/>
          </a:xfrm>
          <a:prstGeom prst="rect">
            <a:avLst/>
          </a:prstGeom>
          <a:noFill/>
        </p:spPr>
        <p:txBody>
          <a:bodyPr wrap="square" rtlCol="0">
            <a:spAutoFit/>
          </a:bodyPr>
          <a:lstStyle/>
          <a:p>
            <a:pPr algn="ctr"/>
            <a:r>
              <a:rPr lang="en-US" sz="2800" dirty="0" smtClean="0">
                <a:solidFill>
                  <a:srgbClr val="00B0F0"/>
                </a:solidFill>
                <a:latin typeface="Tahoma" pitchFamily="34" charset="0"/>
                <a:ea typeface="Tahoma" pitchFamily="34" charset="0"/>
                <a:cs typeface="Tahoma" pitchFamily="34" charset="0"/>
              </a:rPr>
              <a:t>USE GRAPHS TO SUPPORT IDEAS WITH DATA</a:t>
            </a:r>
            <a:endParaRPr lang="en-US" sz="2800" dirty="0">
              <a:solidFill>
                <a:srgbClr val="00B0F0"/>
              </a:solidFill>
              <a:latin typeface="Tahoma" pitchFamily="34" charset="0"/>
              <a:ea typeface="Tahoma" pitchFamily="34" charset="0"/>
              <a:cs typeface="Tahoma" pitchFamily="34" charset="0"/>
            </a:endParaRPr>
          </a:p>
        </p:txBody>
      </p:sp>
      <p:grpSp>
        <p:nvGrpSpPr>
          <p:cNvPr id="20" name="Group 19"/>
          <p:cNvGrpSpPr/>
          <p:nvPr/>
        </p:nvGrpSpPr>
        <p:grpSpPr>
          <a:xfrm>
            <a:off x="6806066" y="2764692"/>
            <a:ext cx="1880734" cy="1527334"/>
            <a:chOff x="2274378" y="3632471"/>
            <a:chExt cx="1880734" cy="1527334"/>
          </a:xfrm>
        </p:grpSpPr>
        <p:grpSp>
          <p:nvGrpSpPr>
            <p:cNvPr id="21" name="Group 20"/>
            <p:cNvGrpSpPr/>
            <p:nvPr/>
          </p:nvGrpSpPr>
          <p:grpSpPr>
            <a:xfrm rot="20195630">
              <a:off x="2274378" y="3682477"/>
              <a:ext cx="1880734" cy="1477328"/>
              <a:chOff x="-4802681" y="6555543"/>
              <a:chExt cx="2165491" cy="1976882"/>
            </a:xfrm>
          </p:grpSpPr>
          <p:sp>
            <p:nvSpPr>
              <p:cNvPr id="23" name="TextBox 22"/>
              <p:cNvSpPr txBox="1"/>
              <p:nvPr/>
            </p:nvSpPr>
            <p:spPr>
              <a:xfrm rot="940237">
                <a:off x="-4802681" y="6555543"/>
                <a:ext cx="2165491" cy="1976882"/>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4" name="TextBox 23"/>
              <p:cNvSpPr txBox="1"/>
              <p:nvPr/>
            </p:nvSpPr>
            <p:spPr>
              <a:xfrm rot="944614">
                <a:off x="-4615885" y="7125481"/>
                <a:ext cx="1932457" cy="988441"/>
              </a:xfrm>
              <a:prstGeom prst="rect">
                <a:avLst/>
              </a:prstGeom>
              <a:noFill/>
            </p:spPr>
            <p:txBody>
              <a:bodyPr wrap="square" rtlCol="0">
                <a:spAutoFit/>
              </a:bodyPr>
              <a:lstStyle/>
              <a:p>
                <a:r>
                  <a:rPr lang="en-US" sz="1400" dirty="0">
                    <a:latin typeface="Tahoma" pitchFamily="34" charset="0"/>
                    <a:ea typeface="Tahoma" pitchFamily="34" charset="0"/>
                    <a:cs typeface="Tahoma" pitchFamily="34" charset="0"/>
                  </a:rPr>
                  <a:t>Call out a specific data point where relevant.</a:t>
                </a:r>
              </a:p>
            </p:txBody>
          </p:sp>
        </p:grpSp>
        <p:sp>
          <p:nvSpPr>
            <p:cNvPr id="22" name="Oval 21"/>
            <p:cNvSpPr/>
            <p:nvPr/>
          </p:nvSpPr>
          <p:spPr>
            <a:xfrm>
              <a:off x="2275185" y="363247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0915555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6026" y="543580"/>
            <a:ext cx="8528374" cy="523220"/>
          </a:xfrm>
          <a:prstGeom prst="rect">
            <a:avLst/>
          </a:prstGeom>
          <a:noFill/>
        </p:spPr>
        <p:txBody>
          <a:bodyPr wrap="square" rtlCol="0">
            <a:spAutoFit/>
          </a:bodyPr>
          <a:lstStyle/>
          <a:p>
            <a:pPr algn="ctr"/>
            <a:r>
              <a:rPr lang="en-US" sz="2800" dirty="0" smtClean="0">
                <a:solidFill>
                  <a:srgbClr val="00B0F0"/>
                </a:solidFill>
                <a:latin typeface="Tahoma" pitchFamily="34" charset="0"/>
                <a:ea typeface="Tahoma" pitchFamily="34" charset="0"/>
                <a:cs typeface="Tahoma" pitchFamily="34" charset="0"/>
              </a:rPr>
              <a:t>USE SOCIAL SENTIMENT TO INFLUENCE VISITORS</a:t>
            </a:r>
            <a:endParaRPr lang="en-US" sz="2800" dirty="0">
              <a:solidFill>
                <a:srgbClr val="00B0F0"/>
              </a:solidFill>
              <a:latin typeface="Tahoma" pitchFamily="34" charset="0"/>
              <a:ea typeface="Tahoma" pitchFamily="34" charset="0"/>
              <a:cs typeface="Tahoma" pitchFamily="34" charset="0"/>
            </a:endParaRPr>
          </a:p>
        </p:txBody>
      </p:sp>
      <p:grpSp>
        <p:nvGrpSpPr>
          <p:cNvPr id="11" name="Group 10"/>
          <p:cNvGrpSpPr/>
          <p:nvPr/>
        </p:nvGrpSpPr>
        <p:grpSpPr>
          <a:xfrm>
            <a:off x="236483" y="1524000"/>
            <a:ext cx="5935717" cy="4943476"/>
            <a:chOff x="236483" y="1524000"/>
            <a:chExt cx="5935717" cy="4943476"/>
          </a:xfrm>
        </p:grpSpPr>
        <p:pic>
          <p:nvPicPr>
            <p:cNvPr id="10" name="Picture 2" descr="essential guide 3 twe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83" y="1524000"/>
              <a:ext cx="5829300" cy="4943476"/>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236483" y="1550011"/>
              <a:ext cx="5935717" cy="2412389"/>
              <a:chOff x="-65304" y="1980935"/>
              <a:chExt cx="5935717" cy="2412389"/>
            </a:xfrm>
          </p:grpSpPr>
          <p:sp>
            <p:nvSpPr>
              <p:cNvPr id="2" name="Rectangle 1"/>
              <p:cNvSpPr/>
              <p:nvPr/>
            </p:nvSpPr>
            <p:spPr>
              <a:xfrm>
                <a:off x="-65304" y="1980935"/>
                <a:ext cx="5856504" cy="2412389"/>
              </a:xfrm>
              <a:prstGeom prst="rect">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2670013" y="2133600"/>
                <a:ext cx="3200400" cy="646331"/>
              </a:xfrm>
              <a:prstGeom prst="rect">
                <a:avLst/>
              </a:prstGeom>
              <a:noFill/>
            </p:spPr>
            <p:txBody>
              <a:bodyPr wrap="square" rtlCol="0">
                <a:spAutoFit/>
              </a:bodyPr>
              <a:lstStyle/>
              <a:p>
                <a:r>
                  <a:rPr lang="en-US" sz="3600" dirty="0" smtClean="0">
                    <a:solidFill>
                      <a:schemeClr val="bg1"/>
                    </a:solidFill>
                  </a:rPr>
                  <a:t>FREE EBOOK</a:t>
                </a:r>
                <a:endParaRPr lang="en-US" sz="3600" dirty="0">
                  <a:solidFill>
                    <a:schemeClr val="bg1"/>
                  </a:solidFill>
                </a:endParaRPr>
              </a:p>
            </p:txBody>
          </p:sp>
          <p:grpSp>
            <p:nvGrpSpPr>
              <p:cNvPr id="6" name="Group 5"/>
              <p:cNvGrpSpPr/>
              <p:nvPr/>
            </p:nvGrpSpPr>
            <p:grpSpPr>
              <a:xfrm>
                <a:off x="2801007" y="3733800"/>
                <a:ext cx="2456793" cy="533400"/>
                <a:chOff x="2801007" y="3733800"/>
                <a:chExt cx="2456793" cy="533400"/>
              </a:xfrm>
            </p:grpSpPr>
            <p:sp>
              <p:nvSpPr>
                <p:cNvPr id="4" name="Rectangle 3"/>
                <p:cNvSpPr/>
                <p:nvPr/>
              </p:nvSpPr>
              <p:spPr>
                <a:xfrm>
                  <a:off x="2819400" y="3733800"/>
                  <a:ext cx="2438400" cy="533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801007" y="3805535"/>
                  <a:ext cx="2456793" cy="461665"/>
                </a:xfrm>
                <a:prstGeom prst="rect">
                  <a:avLst/>
                </a:prstGeom>
                <a:noFill/>
              </p:spPr>
              <p:txBody>
                <a:bodyPr wrap="square" rtlCol="0">
                  <a:spAutoFit/>
                </a:bodyPr>
                <a:lstStyle/>
                <a:p>
                  <a:r>
                    <a:rPr lang="en-US" sz="2400" b="1" dirty="0" smtClean="0">
                      <a:solidFill>
                        <a:schemeClr val="bg1"/>
                      </a:solidFill>
                    </a:rPr>
                    <a:t>Download Now &gt;</a:t>
                  </a:r>
                  <a:endParaRPr lang="en-US" sz="2400" b="1" dirty="0">
                    <a:solidFill>
                      <a:schemeClr val="bg1"/>
                    </a:solidFill>
                  </a:endParaRPr>
                </a:p>
              </p:txBody>
            </p:sp>
          </p:grpSp>
          <p:sp>
            <p:nvSpPr>
              <p:cNvPr id="5" name="Rectangle 4"/>
              <p:cNvSpPr/>
              <p:nvPr/>
            </p:nvSpPr>
            <p:spPr>
              <a:xfrm>
                <a:off x="2706799" y="2779931"/>
                <a:ext cx="2932001" cy="830997"/>
              </a:xfrm>
              <a:prstGeom prst="rect">
                <a:avLst/>
              </a:prstGeom>
            </p:spPr>
            <p:txBody>
              <a:bodyPr wrap="square">
                <a:spAutoFit/>
              </a:bodyPr>
              <a:lstStyle/>
              <a:p>
                <a:r>
                  <a:rPr lang="en-US" sz="1600" dirty="0">
                    <a:solidFill>
                      <a:schemeClr val="bg1"/>
                    </a:solidFill>
                    <a:latin typeface="Tahoma" pitchFamily="34" charset="0"/>
                    <a:ea typeface="Tahoma" pitchFamily="34" charset="0"/>
                    <a:cs typeface="Tahoma" pitchFamily="34" charset="0"/>
                  </a:rPr>
                  <a:t>Learn the 8 essential steps to internet marketing success by downloading this free </a:t>
                </a:r>
                <a:r>
                  <a:rPr lang="en-US" sz="1600" dirty="0">
                    <a:solidFill>
                      <a:schemeClr val="bg1"/>
                    </a:solidFill>
                    <a:latin typeface="Tahoma" pitchFamily="34" charset="0"/>
                    <a:ea typeface="Tahoma" pitchFamily="34" charset="0"/>
                    <a:cs typeface="Tahoma" pitchFamily="34" charset="0"/>
                  </a:rPr>
                  <a:t>ebook</a:t>
                </a:r>
                <a:r>
                  <a:rPr lang="en-US" sz="1600" dirty="0">
                    <a:solidFill>
                      <a:schemeClr val="bg1"/>
                    </a:solidFill>
                    <a:latin typeface="Tahoma" pitchFamily="34" charset="0"/>
                    <a:ea typeface="Tahoma" pitchFamily="34" charset="0"/>
                    <a:cs typeface="Tahoma" pitchFamily="34" charset="0"/>
                  </a:rPr>
                  <a:t>.</a:t>
                </a:r>
              </a:p>
            </p:txBody>
          </p:sp>
        </p:grpSp>
        <p:pic>
          <p:nvPicPr>
            <p:cNvPr id="2052" name="Picture 4" descr="http://blog.hubspot.com/Portals/249/images/block_stairs_resized.jpg"/>
            <p:cNvPicPr>
              <a:picLocks noChangeAspect="1" noChangeArrowheads="1"/>
            </p:cNvPicPr>
            <p:nvPr/>
          </p:nvPicPr>
          <p:blipFill rotWithShape="1">
            <a:blip r:embed="rId3">
              <a:extLst>
                <a:ext uri="{28A0092B-C50C-407E-A947-70E740481C1C}">
                  <a14:useLocalDpi xmlns:a14="http://schemas.microsoft.com/office/drawing/2010/main" val="0"/>
                </a:ext>
              </a:extLst>
            </a:blip>
            <a:srcRect l="6580" t="11371" r="8066" b="5814"/>
            <a:stretch/>
          </p:blipFill>
          <p:spPr bwMode="auto">
            <a:xfrm>
              <a:off x="363921" y="1854745"/>
              <a:ext cx="2577662" cy="19815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p:cNvGrpSpPr/>
          <p:nvPr/>
        </p:nvGrpSpPr>
        <p:grpSpPr>
          <a:xfrm>
            <a:off x="6359208" y="3196564"/>
            <a:ext cx="2600180" cy="2144143"/>
            <a:chOff x="6367559" y="2133600"/>
            <a:chExt cx="2600180" cy="2144143"/>
          </a:xfrm>
        </p:grpSpPr>
        <p:grpSp>
          <p:nvGrpSpPr>
            <p:cNvPr id="17" name="Group 16"/>
            <p:cNvGrpSpPr/>
            <p:nvPr/>
          </p:nvGrpSpPr>
          <p:grpSpPr>
            <a:xfrm rot="20195630">
              <a:off x="6367559" y="2336169"/>
              <a:ext cx="2600180" cy="1941574"/>
              <a:chOff x="-4731374" y="6892789"/>
              <a:chExt cx="2870229" cy="1754775"/>
            </a:xfrm>
          </p:grpSpPr>
          <p:sp>
            <p:nvSpPr>
              <p:cNvPr id="18" name="TextBox 17"/>
              <p:cNvSpPr txBox="1"/>
              <p:nvPr/>
            </p:nvSpPr>
            <p:spPr>
              <a:xfrm rot="940237">
                <a:off x="-4731374" y="6892789"/>
                <a:ext cx="2870229" cy="1537339"/>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9" name="TextBox 18"/>
              <p:cNvSpPr txBox="1"/>
              <p:nvPr/>
            </p:nvSpPr>
            <p:spPr>
              <a:xfrm rot="944614">
                <a:off x="-4506044" y="6982115"/>
                <a:ext cx="2352529" cy="1665449"/>
              </a:xfrm>
              <a:prstGeom prst="rect">
                <a:avLst/>
              </a:prstGeom>
              <a:noFill/>
            </p:spPr>
            <p:txBody>
              <a:bodyPr wrap="square" rtlCol="0">
                <a:spAutoFit/>
              </a:bodyPr>
              <a:lstStyle/>
              <a:p>
                <a:r>
                  <a:rPr lang="en-US" sz="1400" dirty="0">
                    <a:solidFill>
                      <a:srgbClr val="434343"/>
                    </a:solidFill>
                    <a:latin typeface="Tahoma" pitchFamily="34" charset="0"/>
                    <a:ea typeface="Tahoma" pitchFamily="34" charset="0"/>
                    <a:cs typeface="Tahoma" pitchFamily="34" charset="0"/>
                  </a:rPr>
                  <a:t>Find social sentiment that directly backs the value presented on the landing page. Save them as images, and add them on the page or attach them to the  CTA. </a:t>
                </a:r>
              </a:p>
            </p:txBody>
          </p:sp>
        </p:grpSp>
        <p:sp>
          <p:nvSpPr>
            <p:cNvPr id="20" name="Oval 19"/>
            <p:cNvSpPr/>
            <p:nvPr/>
          </p:nvSpPr>
          <p:spPr>
            <a:xfrm>
              <a:off x="8534400" y="2133600"/>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324502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219200"/>
            <a:ext cx="83820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8800" dirty="0" smtClean="0">
                <a:solidFill>
                  <a:schemeClr val="tx1">
                    <a:lumMod val="75000"/>
                    <a:lumOff val="25000"/>
                  </a:schemeClr>
                </a:solidFill>
                <a:latin typeface="Tahoma" pitchFamily="34" charset="0"/>
                <a:ea typeface="Tahoma" pitchFamily="34" charset="0"/>
                <a:cs typeface="Tahoma" pitchFamily="34" charset="0"/>
              </a:rPr>
              <a:t>How To Save </a:t>
            </a:r>
            <a:br>
              <a:rPr lang="en-US" sz="8800" dirty="0" smtClean="0">
                <a:solidFill>
                  <a:schemeClr val="tx1">
                    <a:lumMod val="75000"/>
                    <a:lumOff val="25000"/>
                  </a:schemeClr>
                </a:solidFill>
                <a:latin typeface="Tahoma" pitchFamily="34" charset="0"/>
                <a:ea typeface="Tahoma" pitchFamily="34" charset="0"/>
                <a:cs typeface="Tahoma" pitchFamily="34" charset="0"/>
              </a:rPr>
            </a:br>
            <a:r>
              <a:rPr lang="en-US" sz="8800" dirty="0" smtClean="0">
                <a:solidFill>
                  <a:schemeClr val="tx1">
                    <a:lumMod val="75000"/>
                    <a:lumOff val="25000"/>
                  </a:schemeClr>
                </a:solidFill>
                <a:latin typeface="Tahoma" pitchFamily="34" charset="0"/>
                <a:ea typeface="Tahoma" pitchFamily="34" charset="0"/>
                <a:cs typeface="Tahoma" pitchFamily="34" charset="0"/>
              </a:rPr>
              <a:t>&amp; Use These Elements</a:t>
            </a:r>
            <a:endParaRPr lang="en-US" sz="8800" dirty="0">
              <a:solidFill>
                <a:srgbClr val="00B0F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28000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dirty="0">
                <a:solidFill>
                  <a:srgbClr val="00B0F0"/>
                </a:solidFill>
                <a:latin typeface="Tahoma" charset="0"/>
                <a:cs typeface="Tahoma" charset="0"/>
              </a:rPr>
              <a:t>HOW TO </a:t>
            </a:r>
            <a:r>
              <a:rPr lang="en-US" dirty="0" smtClean="0">
                <a:solidFill>
                  <a:srgbClr val="00B0F0"/>
                </a:solidFill>
                <a:latin typeface="Tahoma" charset="0"/>
                <a:cs typeface="Tahoma" charset="0"/>
              </a:rPr>
              <a:t>SAVE &amp; USE</a:t>
            </a:r>
            <a:endParaRPr lang="en-US" dirty="0">
              <a:solidFill>
                <a:srgbClr val="00B0F0"/>
              </a:solidFill>
              <a:latin typeface="Tahoma" charset="0"/>
              <a:cs typeface="Tahoma" charset="0"/>
            </a:endParaRPr>
          </a:p>
        </p:txBody>
      </p:sp>
      <p:sp>
        <p:nvSpPr>
          <p:cNvPr id="48130" name="Content Placeholder 2"/>
          <p:cNvSpPr>
            <a:spLocks noGrp="1"/>
          </p:cNvSpPr>
          <p:nvPr>
            <p:ph idx="1"/>
          </p:nvPr>
        </p:nvSpPr>
        <p:spPr>
          <a:xfrm>
            <a:off x="457200" y="1600200"/>
            <a:ext cx="8382000" cy="4525963"/>
          </a:xfrm>
        </p:spPr>
        <p:txBody>
          <a:bodyPr/>
          <a:lstStyle/>
          <a:p>
            <a:pPr marL="0" indent="0" eaLnBrk="1" hangingPunct="1">
              <a:buFont typeface="Arial" charset="0"/>
              <a:buNone/>
            </a:pPr>
            <a:r>
              <a:rPr lang="en-US" sz="2000" dirty="0">
                <a:solidFill>
                  <a:srgbClr val="404040"/>
                </a:solidFill>
                <a:latin typeface="Tahoma" charset="0"/>
                <a:cs typeface="Tahoma" charset="0"/>
              </a:rPr>
              <a:t>Now that </a:t>
            </a:r>
            <a:r>
              <a:rPr lang="en-US" sz="2000" dirty="0" smtClean="0">
                <a:solidFill>
                  <a:srgbClr val="404040"/>
                </a:solidFill>
                <a:latin typeface="Tahoma" charset="0"/>
                <a:cs typeface="Tahoma" charset="0"/>
              </a:rPr>
              <a:t>you’</a:t>
            </a:r>
            <a:r>
              <a:rPr lang="en-US" altLang="ja-JP" sz="2000" dirty="0" smtClean="0">
                <a:solidFill>
                  <a:srgbClr val="404040"/>
                </a:solidFill>
                <a:latin typeface="Tahoma" charset="0"/>
                <a:cs typeface="Tahoma" charset="0"/>
              </a:rPr>
              <a:t>ve </a:t>
            </a:r>
            <a:r>
              <a:rPr lang="en-US" altLang="ja-JP" sz="2000" dirty="0">
                <a:solidFill>
                  <a:srgbClr val="404040"/>
                </a:solidFill>
                <a:latin typeface="Tahoma" charset="0"/>
                <a:cs typeface="Tahoma" charset="0"/>
              </a:rPr>
              <a:t>gone through </a:t>
            </a:r>
            <a:r>
              <a:rPr lang="en-US" altLang="ja-JP" sz="2000" dirty="0" smtClean="0">
                <a:solidFill>
                  <a:srgbClr val="404040"/>
                </a:solidFill>
                <a:latin typeface="Tahoma" charset="0"/>
                <a:cs typeface="Tahoma" charset="0"/>
              </a:rPr>
              <a:t>the </a:t>
            </a:r>
            <a:r>
              <a:rPr lang="en-US" altLang="ja-JP" sz="2000" dirty="0">
                <a:solidFill>
                  <a:srgbClr val="404040"/>
                </a:solidFill>
                <a:latin typeface="Tahoma" charset="0"/>
                <a:cs typeface="Tahoma" charset="0"/>
              </a:rPr>
              <a:t>different customizable </a:t>
            </a:r>
            <a:r>
              <a:rPr lang="en-US" altLang="ja-JP" sz="2000" dirty="0" smtClean="0">
                <a:solidFill>
                  <a:srgbClr val="404040"/>
                </a:solidFill>
                <a:latin typeface="Tahoma" charset="0"/>
                <a:cs typeface="Tahoma" charset="0"/>
              </a:rPr>
              <a:t>elements, </a:t>
            </a:r>
            <a:r>
              <a:rPr lang="en-US" altLang="ja-JP" sz="2000" dirty="0">
                <a:solidFill>
                  <a:srgbClr val="404040"/>
                </a:solidFill>
                <a:latin typeface="Tahoma" charset="0"/>
                <a:cs typeface="Tahoma" charset="0"/>
              </a:rPr>
              <a:t>it</a:t>
            </a:r>
            <a:r>
              <a:rPr lang="ja-JP" altLang="en-US" sz="2000" dirty="0">
                <a:solidFill>
                  <a:srgbClr val="404040"/>
                </a:solidFill>
                <a:latin typeface="Tahoma" charset="0"/>
                <a:cs typeface="Tahoma" charset="0"/>
              </a:rPr>
              <a:t>’</a:t>
            </a:r>
            <a:r>
              <a:rPr lang="en-US" altLang="ja-JP" sz="2000" dirty="0">
                <a:solidFill>
                  <a:srgbClr val="404040"/>
                </a:solidFill>
                <a:latin typeface="Tahoma" charset="0"/>
                <a:cs typeface="Tahoma" charset="0"/>
              </a:rPr>
              <a:t>s time to learn how to actually use the </a:t>
            </a:r>
            <a:r>
              <a:rPr lang="en-US" altLang="ja-JP" sz="2000" dirty="0" smtClean="0">
                <a:solidFill>
                  <a:srgbClr val="404040"/>
                </a:solidFill>
                <a:latin typeface="Tahoma" charset="0"/>
                <a:cs typeface="Tahoma" charset="0"/>
              </a:rPr>
              <a:t>elements you </a:t>
            </a:r>
            <a:r>
              <a:rPr lang="en-US" altLang="ja-JP" sz="2000" dirty="0">
                <a:solidFill>
                  <a:srgbClr val="404040"/>
                </a:solidFill>
                <a:latin typeface="Tahoma" charset="0"/>
                <a:cs typeface="Tahoma" charset="0"/>
              </a:rPr>
              <a:t>end up customizing!</a:t>
            </a:r>
          </a:p>
          <a:p>
            <a:pPr marL="0" indent="0" eaLnBrk="1" hangingPunct="1">
              <a:buFont typeface="Arial" charset="0"/>
              <a:buNone/>
            </a:pPr>
            <a:endParaRPr lang="en-US" sz="2000" dirty="0">
              <a:solidFill>
                <a:srgbClr val="404040"/>
              </a:solidFill>
              <a:latin typeface="Tahoma" charset="0"/>
              <a:cs typeface="Tahoma" charset="0"/>
            </a:endParaRPr>
          </a:p>
          <a:p>
            <a:pPr marL="0" indent="0" eaLnBrk="1" hangingPunct="1">
              <a:buFont typeface="Arial" charset="0"/>
              <a:buNone/>
            </a:pPr>
            <a:r>
              <a:rPr lang="en-US" sz="2000" b="1" dirty="0">
                <a:solidFill>
                  <a:srgbClr val="404040"/>
                </a:solidFill>
                <a:latin typeface="Tahoma" charset="0"/>
                <a:cs typeface="Tahoma" charset="0"/>
              </a:rPr>
              <a:t>Step 1: </a:t>
            </a:r>
            <a:r>
              <a:rPr lang="en-US" sz="2000" dirty="0">
                <a:solidFill>
                  <a:srgbClr val="404040"/>
                </a:solidFill>
                <a:latin typeface="Tahoma" charset="0"/>
                <a:cs typeface="Tahoma" charset="0"/>
              </a:rPr>
              <a:t>For each </a:t>
            </a:r>
            <a:r>
              <a:rPr lang="en-US" sz="2000" dirty="0" smtClean="0">
                <a:solidFill>
                  <a:srgbClr val="404040"/>
                </a:solidFill>
                <a:latin typeface="Tahoma" charset="0"/>
                <a:cs typeface="Tahoma" charset="0"/>
              </a:rPr>
              <a:t>element, </a:t>
            </a:r>
            <a:r>
              <a:rPr lang="en-US" sz="2000" dirty="0">
                <a:solidFill>
                  <a:srgbClr val="404040"/>
                </a:solidFill>
                <a:latin typeface="Tahoma" charset="0"/>
                <a:cs typeface="Tahoma" charset="0"/>
              </a:rPr>
              <a:t>click on every element associated with it, as shown in this screenshot: </a:t>
            </a:r>
            <a:endParaRPr lang="en-US" sz="2000" dirty="0">
              <a:solidFill>
                <a:srgbClr val="404040"/>
              </a:solidFill>
              <a:latin typeface="Calibri" charset="0"/>
            </a:endParaRPr>
          </a:p>
        </p:txBody>
      </p:sp>
      <p:pic>
        <p:nvPicPr>
          <p:cNvPr id="48131"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95799" y="3621120"/>
            <a:ext cx="3954463" cy="3073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1943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dirty="0">
                <a:solidFill>
                  <a:srgbClr val="00B0F0"/>
                </a:solidFill>
                <a:latin typeface="Tahoma" charset="0"/>
                <a:cs typeface="Tahoma" charset="0"/>
              </a:rPr>
              <a:t>HOW TO SAVE &amp; USE</a:t>
            </a:r>
          </a:p>
        </p:txBody>
      </p:sp>
      <p:sp>
        <p:nvSpPr>
          <p:cNvPr id="49154" name="Content Placeholder 2"/>
          <p:cNvSpPr>
            <a:spLocks noGrp="1"/>
          </p:cNvSpPr>
          <p:nvPr>
            <p:ph idx="1"/>
          </p:nvPr>
        </p:nvSpPr>
        <p:spPr>
          <a:xfrm>
            <a:off x="457200" y="1600200"/>
            <a:ext cx="8382000" cy="4525963"/>
          </a:xfrm>
        </p:spPr>
        <p:txBody>
          <a:bodyPr/>
          <a:lstStyle/>
          <a:p>
            <a:pPr marL="0" indent="0" eaLnBrk="1" hangingPunct="1">
              <a:buFont typeface="Arial" charset="0"/>
              <a:buNone/>
            </a:pPr>
            <a:r>
              <a:rPr lang="en-US" sz="2000" b="1" dirty="0">
                <a:solidFill>
                  <a:srgbClr val="404040"/>
                </a:solidFill>
                <a:latin typeface="Tahoma" charset="0"/>
                <a:cs typeface="Tahoma" charset="0"/>
              </a:rPr>
              <a:t>Step 2: </a:t>
            </a:r>
            <a:r>
              <a:rPr lang="en-US" sz="2000" dirty="0">
                <a:solidFill>
                  <a:srgbClr val="404040"/>
                </a:solidFill>
                <a:latin typeface="Tahoma" charset="0"/>
                <a:cs typeface="Tahoma" charset="0"/>
              </a:rPr>
              <a:t>With each component still selected, right click, and click </a:t>
            </a:r>
            <a:r>
              <a:rPr lang="ja-JP" altLang="en-US" sz="2000">
                <a:solidFill>
                  <a:srgbClr val="404040"/>
                </a:solidFill>
                <a:latin typeface="Tahoma" charset="0"/>
                <a:cs typeface="Tahoma" charset="0"/>
              </a:rPr>
              <a:t>“</a:t>
            </a:r>
            <a:r>
              <a:rPr lang="en-US" altLang="ja-JP" sz="2000" dirty="0">
                <a:solidFill>
                  <a:srgbClr val="404040"/>
                </a:solidFill>
                <a:latin typeface="Tahoma" charset="0"/>
                <a:cs typeface="Tahoma" charset="0"/>
              </a:rPr>
              <a:t>Save as Picture…</a:t>
            </a:r>
            <a:r>
              <a:rPr lang="ja-JP" altLang="en-US" sz="2000">
                <a:solidFill>
                  <a:srgbClr val="404040"/>
                </a:solidFill>
                <a:latin typeface="Tahoma" charset="0"/>
                <a:cs typeface="Tahoma" charset="0"/>
              </a:rPr>
              <a:t>”</a:t>
            </a:r>
            <a:r>
              <a:rPr lang="en-US" altLang="ja-JP" sz="2000" dirty="0">
                <a:solidFill>
                  <a:srgbClr val="404040"/>
                </a:solidFill>
                <a:latin typeface="Tahoma" charset="0"/>
                <a:cs typeface="Tahoma" charset="0"/>
              </a:rPr>
              <a:t>  </a:t>
            </a:r>
            <a:endParaRPr lang="en-US" sz="2000" dirty="0">
              <a:solidFill>
                <a:srgbClr val="404040"/>
              </a:solidFill>
              <a:latin typeface="Calibri" charset="0"/>
            </a:endParaRPr>
          </a:p>
        </p:txBody>
      </p:sp>
      <p:grpSp>
        <p:nvGrpSpPr>
          <p:cNvPr id="49155" name="Group 3"/>
          <p:cNvGrpSpPr>
            <a:grpSpLocks/>
          </p:cNvGrpSpPr>
          <p:nvPr/>
        </p:nvGrpSpPr>
        <p:grpSpPr bwMode="auto">
          <a:xfrm>
            <a:off x="2286000" y="2514600"/>
            <a:ext cx="5202238" cy="4043363"/>
            <a:chOff x="3954517" y="3200400"/>
            <a:chExt cx="4495800" cy="3494260"/>
          </a:xfrm>
        </p:grpSpPr>
        <p:pic>
          <p:nvPicPr>
            <p:cNvPr id="49156"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4517" y="3200400"/>
              <a:ext cx="4495800" cy="3494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7" name="Picture 2" descr="http://www.valprop.com/wp-content/uploads/2010/10/Save-as-Picture.png"/>
            <p:cNvPicPr>
              <a:picLocks noChangeAspect="1" noChangeArrowheads="1"/>
            </p:cNvPicPr>
            <p:nvPr/>
          </p:nvPicPr>
          <p:blipFill>
            <a:blip r:embed="rId3">
              <a:extLst>
                <a:ext uri="{28A0092B-C50C-407E-A947-70E740481C1C}">
                  <a14:useLocalDpi xmlns:a14="http://schemas.microsoft.com/office/drawing/2010/main" val="0"/>
                </a:ext>
              </a:extLst>
            </a:blip>
            <a:srcRect l="56464" t="29333" r="12257" b="7330"/>
            <a:stretch>
              <a:fillRect/>
            </a:stretch>
          </p:blipFill>
          <p:spPr bwMode="auto">
            <a:xfrm>
              <a:off x="5943600" y="4970534"/>
              <a:ext cx="1194758" cy="1665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595261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US" dirty="0">
                <a:solidFill>
                  <a:srgbClr val="00B0F0"/>
                </a:solidFill>
                <a:latin typeface="Tahoma" charset="0"/>
                <a:cs typeface="Tahoma" charset="0"/>
              </a:rPr>
              <a:t>HOW TO </a:t>
            </a:r>
            <a:r>
              <a:rPr lang="en-US" dirty="0" smtClean="0">
                <a:solidFill>
                  <a:srgbClr val="00B0F0"/>
                </a:solidFill>
                <a:latin typeface="Tahoma" charset="0"/>
                <a:cs typeface="Tahoma" charset="0"/>
              </a:rPr>
              <a:t>SAVE &amp; USE</a:t>
            </a:r>
            <a:endParaRPr lang="en-US" dirty="0">
              <a:solidFill>
                <a:srgbClr val="00B0F0"/>
              </a:solidFill>
              <a:latin typeface="Tahoma" charset="0"/>
              <a:cs typeface="Tahoma" charset="0"/>
            </a:endParaRPr>
          </a:p>
        </p:txBody>
      </p:sp>
      <p:sp>
        <p:nvSpPr>
          <p:cNvPr id="52226" name="Content Placeholder 2"/>
          <p:cNvSpPr>
            <a:spLocks noGrp="1"/>
          </p:cNvSpPr>
          <p:nvPr>
            <p:ph idx="1"/>
          </p:nvPr>
        </p:nvSpPr>
        <p:spPr>
          <a:xfrm>
            <a:off x="457200" y="1528763"/>
            <a:ext cx="8077200" cy="4597400"/>
          </a:xfrm>
        </p:spPr>
        <p:txBody>
          <a:bodyPr/>
          <a:lstStyle/>
          <a:p>
            <a:pPr marL="0" indent="0" eaLnBrk="1" hangingPunct="1">
              <a:buFont typeface="Arial" charset="0"/>
              <a:buNone/>
            </a:pPr>
            <a:r>
              <a:rPr lang="en-US" sz="2000" b="1" dirty="0">
                <a:solidFill>
                  <a:srgbClr val="404040"/>
                </a:solidFill>
                <a:latin typeface="Tahoma" charset="0"/>
                <a:cs typeface="Tahoma" charset="0"/>
              </a:rPr>
              <a:t>Step </a:t>
            </a:r>
            <a:r>
              <a:rPr lang="en-US" sz="2000" b="1" dirty="0" smtClean="0">
                <a:solidFill>
                  <a:srgbClr val="404040"/>
                </a:solidFill>
                <a:latin typeface="Tahoma" charset="0"/>
                <a:cs typeface="Tahoma" charset="0"/>
              </a:rPr>
              <a:t>3: </a:t>
            </a:r>
            <a:r>
              <a:rPr lang="en-US" sz="2000" dirty="0" smtClean="0">
                <a:solidFill>
                  <a:srgbClr val="404040"/>
                </a:solidFill>
                <a:latin typeface="Tahoma" charset="0"/>
                <a:cs typeface="Tahoma" charset="0"/>
              </a:rPr>
              <a:t>Now, simply upload </a:t>
            </a:r>
            <a:r>
              <a:rPr lang="en-US" altLang="ja-JP" sz="2000" dirty="0" smtClean="0">
                <a:solidFill>
                  <a:srgbClr val="404040"/>
                </a:solidFill>
                <a:latin typeface="Tahoma" charset="0"/>
                <a:cs typeface="Tahoma" charset="0"/>
              </a:rPr>
              <a:t>the </a:t>
            </a:r>
            <a:r>
              <a:rPr lang="en-US" altLang="ja-JP" sz="2000" dirty="0">
                <a:solidFill>
                  <a:srgbClr val="404040"/>
                </a:solidFill>
                <a:latin typeface="Tahoma" charset="0"/>
                <a:cs typeface="Tahoma" charset="0"/>
              </a:rPr>
              <a:t>images onto your website as you would any other </a:t>
            </a:r>
            <a:r>
              <a:rPr lang="en-US" altLang="ja-JP" sz="2000" dirty="0" smtClean="0">
                <a:solidFill>
                  <a:srgbClr val="404040"/>
                </a:solidFill>
                <a:latin typeface="Tahoma" charset="0"/>
                <a:cs typeface="Tahoma" charset="0"/>
              </a:rPr>
              <a:t>image. If it’s a CTA, hyperlink </a:t>
            </a:r>
            <a:r>
              <a:rPr lang="en-US" altLang="ja-JP" sz="2000" dirty="0">
                <a:solidFill>
                  <a:srgbClr val="404040"/>
                </a:solidFill>
                <a:latin typeface="Tahoma" charset="0"/>
                <a:cs typeface="Tahoma" charset="0"/>
              </a:rPr>
              <a:t>the image to your CTA destination. And voila! You now have one of these custom </a:t>
            </a:r>
            <a:r>
              <a:rPr lang="en-US" altLang="ja-JP" sz="2000" dirty="0" smtClean="0">
                <a:solidFill>
                  <a:srgbClr val="404040"/>
                </a:solidFill>
                <a:latin typeface="Tahoma" charset="0"/>
                <a:cs typeface="Tahoma" charset="0"/>
              </a:rPr>
              <a:t>elements on </a:t>
            </a:r>
            <a:r>
              <a:rPr lang="en-US" altLang="ja-JP" sz="2000" dirty="0">
                <a:solidFill>
                  <a:srgbClr val="404040"/>
                </a:solidFill>
                <a:latin typeface="Tahoma" charset="0"/>
                <a:cs typeface="Tahoma" charset="0"/>
              </a:rPr>
              <a:t>your </a:t>
            </a:r>
            <a:r>
              <a:rPr lang="en-US" altLang="ja-JP" sz="2000" dirty="0" smtClean="0">
                <a:solidFill>
                  <a:srgbClr val="404040"/>
                </a:solidFill>
                <a:latin typeface="Tahoma" charset="0"/>
                <a:cs typeface="Tahoma" charset="0"/>
              </a:rPr>
              <a:t>website</a:t>
            </a:r>
            <a:r>
              <a:rPr lang="en-US" altLang="ja-JP" sz="2000" dirty="0">
                <a:solidFill>
                  <a:srgbClr val="404040"/>
                </a:solidFill>
                <a:latin typeface="Tahoma" charset="0"/>
                <a:cs typeface="Tahoma" charset="0"/>
              </a:rPr>
              <a:t> </a:t>
            </a:r>
            <a:r>
              <a:rPr lang="en-US" altLang="ja-JP" sz="2000" dirty="0" smtClean="0">
                <a:solidFill>
                  <a:srgbClr val="404040"/>
                </a:solidFill>
                <a:latin typeface="Tahoma" charset="0"/>
                <a:cs typeface="Tahoma" charset="0"/>
              </a:rPr>
              <a:t>to build various landing pages.</a:t>
            </a:r>
            <a:endParaRPr lang="en-US" sz="2000" dirty="0">
              <a:solidFill>
                <a:srgbClr val="404040"/>
              </a:solidFill>
              <a:latin typeface="Calibri" charset="0"/>
            </a:endParaRPr>
          </a:p>
        </p:txBody>
      </p:sp>
    </p:spTree>
    <p:extLst>
      <p:ext uri="{BB962C8B-B14F-4D97-AF65-F5344CB8AC3E}">
        <p14:creationId xmlns:p14="http://schemas.microsoft.com/office/powerpoint/2010/main" val="6201210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219200"/>
            <a:ext cx="83820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8800" dirty="0" smtClean="0">
                <a:solidFill>
                  <a:schemeClr val="tx1">
                    <a:lumMod val="75000"/>
                    <a:lumOff val="25000"/>
                  </a:schemeClr>
                </a:solidFill>
                <a:latin typeface="Tahoma" pitchFamily="34" charset="0"/>
                <a:ea typeface="Tahoma" pitchFamily="34" charset="0"/>
                <a:cs typeface="Tahoma" pitchFamily="34" charset="0"/>
              </a:rPr>
              <a:t>Conclusion &amp; Additional Resources</a:t>
            </a:r>
            <a:endParaRPr lang="en-US" sz="8800" dirty="0">
              <a:solidFill>
                <a:srgbClr val="00B0F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41625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ahoma" pitchFamily="34" charset="0"/>
                <a:ea typeface="Tahoma" pitchFamily="34" charset="0"/>
                <a:cs typeface="Tahoma" pitchFamily="34" charset="0"/>
              </a:rPr>
              <a:t>CONCLUSION</a:t>
            </a:r>
            <a:endParaRPr lang="en-US" dirty="0">
              <a:solidFill>
                <a:srgbClr val="00B0F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838200" y="1447800"/>
            <a:ext cx="7620000" cy="4648200"/>
          </a:xfrm>
        </p:spPr>
        <p:txBody>
          <a:bodyPr>
            <a:normAutofit/>
          </a:body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So what are you waiting for? Landing pages truly are the hub of your lead generation efforts. So stop reading, and start acting! Go build landing pages with these tips and elements to start generating results today. </a:t>
            </a:r>
          </a:p>
          <a:p>
            <a:pPr marL="0" indent="0">
              <a:buNone/>
            </a:pPr>
            <a:endParaRPr lang="en-US" sz="2000" dirty="0">
              <a:solidFill>
                <a:srgbClr val="00B0F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868330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ahoma" pitchFamily="34" charset="0"/>
                <a:ea typeface="Tahoma" pitchFamily="34" charset="0"/>
                <a:cs typeface="Tahoma" pitchFamily="34" charset="0"/>
              </a:rPr>
              <a:t>INTRODUCTION</a:t>
            </a:r>
            <a:endParaRPr lang="en-US" dirty="0">
              <a:solidFill>
                <a:srgbClr val="00B0F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57200" y="1600200"/>
            <a:ext cx="8458200" cy="4525963"/>
          </a:xfrm>
        </p:spPr>
        <p:txBody>
          <a:bodyPr>
            <a:normAutofit lnSpcReduction="10000"/>
          </a:bodyPr>
          <a:lstStyle/>
          <a:p>
            <a:pPr marL="0" indent="0">
              <a:buNone/>
            </a:pPr>
            <a:r>
              <a:rPr lang="en-US" sz="1800" dirty="0" smtClean="0">
                <a:solidFill>
                  <a:srgbClr val="434343"/>
                </a:solidFill>
                <a:latin typeface="Tahoma" pitchFamily="34" charset="0"/>
                <a:ea typeface="Tahoma" pitchFamily="34" charset="0"/>
                <a:cs typeface="Tahoma" pitchFamily="34" charset="0"/>
              </a:rPr>
              <a:t>According to </a:t>
            </a:r>
            <a:r>
              <a:rPr lang="en-US" sz="1800" dirty="0" smtClean="0">
                <a:solidFill>
                  <a:srgbClr val="434343"/>
                </a:solidFill>
                <a:latin typeface="Tahoma" pitchFamily="34" charset="0"/>
                <a:ea typeface="Tahoma" pitchFamily="34" charset="0"/>
                <a:cs typeface="Tahoma" pitchFamily="34" charset="0"/>
                <a:hlinkClick r:id="rId2"/>
              </a:rPr>
              <a:t>MarketingSherpa</a:t>
            </a:r>
            <a:r>
              <a:rPr lang="en-US" sz="1800" dirty="0">
                <a:solidFill>
                  <a:srgbClr val="434343"/>
                </a:solidFill>
                <a:latin typeface="Tahoma" pitchFamily="34" charset="0"/>
                <a:ea typeface="Tahoma" pitchFamily="34" charset="0"/>
                <a:cs typeface="Tahoma" pitchFamily="34" charset="0"/>
              </a:rPr>
              <a:t>, </a:t>
            </a:r>
            <a:r>
              <a:rPr lang="en-US" sz="1800" b="1" dirty="0">
                <a:solidFill>
                  <a:srgbClr val="434343"/>
                </a:solidFill>
                <a:latin typeface="Tahoma" pitchFamily="34" charset="0"/>
                <a:ea typeface="Tahoma" pitchFamily="34" charset="0"/>
                <a:cs typeface="Tahoma" pitchFamily="34" charset="0"/>
              </a:rPr>
              <a:t>the number one reason businesses don't use landing pages is because their marketing department doesn't know how to set them up or they are too overloaded.</a:t>
            </a:r>
            <a:r>
              <a:rPr lang="en-US" sz="1800" dirty="0">
                <a:solidFill>
                  <a:srgbClr val="434343"/>
                </a:solidFill>
                <a:latin typeface="Tahoma" pitchFamily="34" charset="0"/>
                <a:ea typeface="Tahoma" pitchFamily="34" charset="0"/>
                <a:cs typeface="Tahoma" pitchFamily="34" charset="0"/>
              </a:rPr>
              <a:t/>
            </a:r>
            <a:br>
              <a:rPr lang="en-US" sz="1800" dirty="0">
                <a:solidFill>
                  <a:srgbClr val="434343"/>
                </a:solidFill>
                <a:latin typeface="Tahoma" pitchFamily="34" charset="0"/>
                <a:ea typeface="Tahoma" pitchFamily="34" charset="0"/>
                <a:cs typeface="Tahoma" pitchFamily="34" charset="0"/>
              </a:rPr>
            </a:br>
            <a:r>
              <a:rPr lang="en-US" sz="1800" dirty="0">
                <a:solidFill>
                  <a:srgbClr val="434343"/>
                </a:solidFill>
                <a:latin typeface="Tahoma" pitchFamily="34" charset="0"/>
                <a:ea typeface="Tahoma" pitchFamily="34" charset="0"/>
                <a:cs typeface="Tahoma" pitchFamily="34" charset="0"/>
              </a:rPr>
              <a:t/>
            </a:r>
            <a:br>
              <a:rPr lang="en-US" sz="1800" dirty="0">
                <a:solidFill>
                  <a:srgbClr val="434343"/>
                </a:solidFill>
                <a:latin typeface="Tahoma" pitchFamily="34" charset="0"/>
                <a:ea typeface="Tahoma" pitchFamily="34" charset="0"/>
                <a:cs typeface="Tahoma" pitchFamily="34" charset="0"/>
              </a:rPr>
            </a:br>
            <a:r>
              <a:rPr lang="en-US" sz="1800" dirty="0" smtClean="0">
                <a:solidFill>
                  <a:srgbClr val="434343"/>
                </a:solidFill>
                <a:latin typeface="Tahoma" pitchFamily="34" charset="0"/>
                <a:ea typeface="Tahoma" pitchFamily="34" charset="0"/>
                <a:cs typeface="Tahoma" pitchFamily="34" charset="0"/>
              </a:rPr>
              <a:t>We want to make that easier.</a:t>
            </a:r>
          </a:p>
          <a:p>
            <a:pPr marL="0" indent="0">
              <a:buNone/>
            </a:pPr>
            <a:endParaRPr lang="en-US" sz="1800" b="1" i="1" dirty="0">
              <a:solidFill>
                <a:srgbClr val="434343"/>
              </a:solidFill>
              <a:latin typeface="Tahoma" pitchFamily="34" charset="0"/>
              <a:ea typeface="Tahoma" pitchFamily="34" charset="0"/>
              <a:cs typeface="Tahoma" pitchFamily="34" charset="0"/>
            </a:endParaRPr>
          </a:p>
          <a:p>
            <a:pPr marL="0" indent="0">
              <a:buNone/>
            </a:pPr>
            <a:r>
              <a:rPr lang="en-US" sz="1800" dirty="0" smtClean="0">
                <a:solidFill>
                  <a:srgbClr val="434343"/>
                </a:solidFill>
                <a:latin typeface="Tahoma" pitchFamily="34" charset="0"/>
                <a:ea typeface="Tahoma" pitchFamily="34" charset="0"/>
                <a:cs typeface="Tahoma" pitchFamily="34" charset="0"/>
              </a:rPr>
              <a:t>Landing pages are a fundamental – and undeniable – part of your marketing. They are the hub of your lead generation efforts. Every campaign you run should be tied to a custom landing page, not your homepage. If you’re promoting a new event, why would you send people to your homepage? You should be directing them to a registration site with specific information about the event.</a:t>
            </a:r>
          </a:p>
          <a:p>
            <a:pPr marL="0" indent="0">
              <a:buNone/>
            </a:pPr>
            <a:endParaRPr lang="en-US" sz="1800" dirty="0">
              <a:solidFill>
                <a:srgbClr val="434343"/>
              </a:solidFill>
              <a:latin typeface="Tahoma" pitchFamily="34" charset="0"/>
              <a:ea typeface="Tahoma" pitchFamily="34" charset="0"/>
              <a:cs typeface="Tahoma" pitchFamily="34" charset="0"/>
            </a:endParaRPr>
          </a:p>
          <a:p>
            <a:pPr marL="0" indent="0">
              <a:buNone/>
            </a:pPr>
            <a:r>
              <a:rPr lang="en-US" sz="1800" dirty="0" smtClean="0">
                <a:solidFill>
                  <a:srgbClr val="434343"/>
                </a:solidFill>
                <a:latin typeface="Tahoma" pitchFamily="34" charset="0"/>
                <a:ea typeface="Tahoma" pitchFamily="34" charset="0"/>
                <a:cs typeface="Tahoma" pitchFamily="34" charset="0"/>
              </a:rPr>
              <a:t>Of course, more campaigns means more landing pages. To help you build attractive, high-converting landing pages, we wanted to share tips and templates to customize and use! If you’re really crunched on time, you can always </a:t>
            </a:r>
            <a:r>
              <a:rPr lang="en-US" sz="1800" dirty="0" smtClean="0">
                <a:solidFill>
                  <a:srgbClr val="434343"/>
                </a:solidFill>
                <a:latin typeface="Tahoma" pitchFamily="34" charset="0"/>
                <a:ea typeface="Tahoma" pitchFamily="34" charset="0"/>
                <a:cs typeface="Tahoma" pitchFamily="34" charset="0"/>
                <a:hlinkClick r:id="rId3"/>
              </a:rPr>
              <a:t>try building them in HubSpot </a:t>
            </a:r>
            <a:r>
              <a:rPr lang="en-US" sz="1800" dirty="0" smtClean="0">
                <a:solidFill>
                  <a:srgbClr val="434343"/>
                </a:solidFill>
                <a:latin typeface="Tahoma" pitchFamily="34" charset="0"/>
                <a:ea typeface="Tahoma" pitchFamily="34" charset="0"/>
                <a:cs typeface="Tahoma" pitchFamily="34" charset="0"/>
              </a:rPr>
              <a:t>for free. </a:t>
            </a:r>
            <a:endParaRPr lang="en-US" sz="1600" dirty="0">
              <a:solidFill>
                <a:srgbClr val="434343"/>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80532587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2785" y="2633173"/>
            <a:ext cx="4734015" cy="4148627"/>
          </a:xfrm>
          <a:prstGeom prst="rect">
            <a:avLst/>
          </a:prstGeom>
          <a:ln w="57150">
            <a:solidFill>
              <a:srgbClr val="434343"/>
            </a:solidFill>
          </a:ln>
        </p:spPr>
      </p:pic>
      <p:sp>
        <p:nvSpPr>
          <p:cNvPr id="6" name="Title 1"/>
          <p:cNvSpPr>
            <a:spLocks noGrp="1"/>
          </p:cNvSpPr>
          <p:nvPr>
            <p:ph type="title"/>
          </p:nvPr>
        </p:nvSpPr>
        <p:spPr>
          <a:xfrm>
            <a:off x="457200" y="274638"/>
            <a:ext cx="8229600" cy="1143000"/>
          </a:xfrm>
        </p:spPr>
        <p:txBody>
          <a:bodyPr>
            <a:normAutofit fontScale="90000"/>
          </a:bodyPr>
          <a:lstStyle/>
          <a:p>
            <a:pPr algn="l"/>
            <a:r>
              <a:rPr lang="en-US" dirty="0" smtClean="0">
                <a:solidFill>
                  <a:srgbClr val="00B0F0"/>
                </a:solidFill>
                <a:latin typeface="Tahoma" pitchFamily="34" charset="0"/>
                <a:ea typeface="Tahoma" pitchFamily="34" charset="0"/>
                <a:cs typeface="Tahoma" pitchFamily="34" charset="0"/>
              </a:rPr>
              <a:t>WANT TO EASILY DESIGN HIGH CONVERTING LANDING PAGES?</a:t>
            </a:r>
            <a:endParaRPr lang="en-US" dirty="0">
              <a:solidFill>
                <a:srgbClr val="00B0F0"/>
              </a:solidFill>
              <a:latin typeface="Tahoma" pitchFamily="34" charset="0"/>
              <a:ea typeface="Tahoma" pitchFamily="34" charset="0"/>
              <a:cs typeface="Tahoma" pitchFamily="34" charset="0"/>
            </a:endParaRPr>
          </a:p>
        </p:txBody>
      </p:sp>
      <p:sp>
        <p:nvSpPr>
          <p:cNvPr id="7" name="TextBox 6"/>
          <p:cNvSpPr txBox="1"/>
          <p:nvPr/>
        </p:nvSpPr>
        <p:spPr>
          <a:xfrm>
            <a:off x="381000" y="1484293"/>
            <a:ext cx="8682026" cy="954107"/>
          </a:xfrm>
          <a:prstGeom prst="rect">
            <a:avLst/>
          </a:prstGeom>
          <a:noFill/>
        </p:spPr>
        <p:txBody>
          <a:bodyPr wrap="square" rtlCol="0">
            <a:spAutoFit/>
          </a:bodyPr>
          <a:lstStyle/>
          <a:p>
            <a:r>
              <a:rPr lang="en-US" sz="2800" dirty="0" smtClean="0">
                <a:solidFill>
                  <a:schemeClr val="tx1">
                    <a:lumMod val="65000"/>
                    <a:lumOff val="35000"/>
                  </a:schemeClr>
                </a:solidFill>
                <a:latin typeface="Tahoma" pitchFamily="34" charset="0"/>
                <a:ea typeface="Tahoma" pitchFamily="34" charset="0"/>
                <a:cs typeface="Tahoma" pitchFamily="34" charset="0"/>
              </a:rPr>
              <a:t>Try HubSpot’s marketing software for free to start using our simple landing pages tool.</a:t>
            </a:r>
            <a:endParaRPr lang="en-US" sz="2800" dirty="0">
              <a:solidFill>
                <a:schemeClr val="tx1">
                  <a:lumMod val="65000"/>
                  <a:lumOff val="35000"/>
                </a:schemeClr>
              </a:solidFill>
              <a:latin typeface="Tahoma" pitchFamily="34" charset="0"/>
              <a:ea typeface="Tahoma" pitchFamily="34" charset="0"/>
              <a:cs typeface="Tahoma" pitchFamily="34" charset="0"/>
            </a:endParaRPr>
          </a:p>
        </p:txBody>
      </p:sp>
      <p:sp>
        <p:nvSpPr>
          <p:cNvPr id="8" name="TextBox 7">
            <a:hlinkClick r:id="rId4"/>
          </p:cNvPr>
          <p:cNvSpPr txBox="1"/>
          <p:nvPr/>
        </p:nvSpPr>
        <p:spPr>
          <a:xfrm>
            <a:off x="-157656" y="3810000"/>
            <a:ext cx="5034456" cy="600164"/>
          </a:xfrm>
          <a:prstGeom prst="rect">
            <a:avLst/>
          </a:prstGeom>
          <a:solidFill>
            <a:srgbClr val="00B0F0">
              <a:alpha val="87000"/>
            </a:srgbClr>
          </a:solidFill>
        </p:spPr>
        <p:txBody>
          <a:bodyPr wrap="square" rtlCol="0">
            <a:spAutoFit/>
          </a:bodyPr>
          <a:lstStyle/>
          <a:p>
            <a:pPr algn="r"/>
            <a:endParaRPr lang="en-US" sz="500" dirty="0" smtClean="0">
              <a:solidFill>
                <a:srgbClr val="FFFFFF"/>
              </a:solidFill>
              <a:latin typeface="Tahoma"/>
              <a:cs typeface="Tahoma"/>
            </a:endParaRPr>
          </a:p>
          <a:p>
            <a:pPr algn="r"/>
            <a:r>
              <a:rPr lang="en-US" sz="2800" dirty="0">
                <a:solidFill>
                  <a:srgbClr val="FFFFFF"/>
                </a:solidFill>
                <a:latin typeface="Tahoma"/>
                <a:cs typeface="Tahoma"/>
              </a:rPr>
              <a:t>http://</a:t>
            </a:r>
            <a:r>
              <a:rPr lang="en-US" sz="2800" dirty="0">
                <a:solidFill>
                  <a:srgbClr val="FFFFFF"/>
                </a:solidFill>
                <a:latin typeface="Tahoma"/>
                <a:cs typeface="Tahoma"/>
              </a:rPr>
              <a:t>bitly.com</a:t>
            </a:r>
            <a:r>
              <a:rPr lang="en-US" sz="2800" dirty="0">
                <a:solidFill>
                  <a:srgbClr val="FFFFFF"/>
                </a:solidFill>
                <a:latin typeface="Tahoma"/>
                <a:cs typeface="Tahoma"/>
              </a:rPr>
              <a:t>/79FreeLPHS</a:t>
            </a:r>
            <a:endParaRPr lang="en-US" sz="2800" dirty="0">
              <a:solidFill>
                <a:srgbClr val="FFFFFF"/>
              </a:solidFill>
              <a:latin typeface="Tahoma"/>
              <a:cs typeface="Tahoma"/>
            </a:endParaRPr>
          </a:p>
        </p:txBody>
      </p:sp>
    </p:spTree>
    <p:extLst>
      <p:ext uri="{BB962C8B-B14F-4D97-AF65-F5344CB8AC3E}">
        <p14:creationId xmlns:p14="http://schemas.microsoft.com/office/powerpoint/2010/main" val="156827828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8800" dirty="0" smtClean="0">
                <a:solidFill>
                  <a:schemeClr val="tx1">
                    <a:lumMod val="75000"/>
                    <a:lumOff val="25000"/>
                  </a:schemeClr>
                </a:solidFill>
                <a:latin typeface="Tahoma" pitchFamily="34" charset="0"/>
                <a:ea typeface="Tahoma" pitchFamily="34" charset="0"/>
                <a:cs typeface="Tahoma" pitchFamily="34" charset="0"/>
              </a:rPr>
              <a:t>7 Best Practices for Designing </a:t>
            </a:r>
            <a:r>
              <a:rPr lang="en-US" sz="8800" dirty="0">
                <a:solidFill>
                  <a:schemeClr val="tx1">
                    <a:lumMod val="75000"/>
                    <a:lumOff val="25000"/>
                  </a:schemeClr>
                </a:solidFill>
                <a:latin typeface="Tahoma" pitchFamily="34" charset="0"/>
                <a:ea typeface="Tahoma" pitchFamily="34" charset="0"/>
                <a:cs typeface="Tahoma" pitchFamily="34" charset="0"/>
              </a:rPr>
              <a:t>a </a:t>
            </a:r>
            <a:r>
              <a:rPr lang="en-US" sz="8800" dirty="0" smtClean="0">
                <a:solidFill>
                  <a:schemeClr val="tx1">
                    <a:lumMod val="75000"/>
                    <a:lumOff val="25000"/>
                  </a:schemeClr>
                </a:solidFill>
                <a:latin typeface="Tahoma" pitchFamily="34" charset="0"/>
                <a:ea typeface="Tahoma" pitchFamily="34" charset="0"/>
                <a:cs typeface="Tahoma" pitchFamily="34" charset="0"/>
              </a:rPr>
              <a:t>High-Converting </a:t>
            </a:r>
            <a:r>
              <a:rPr lang="en-US" sz="8800" dirty="0">
                <a:solidFill>
                  <a:schemeClr val="tx1">
                    <a:lumMod val="75000"/>
                    <a:lumOff val="25000"/>
                  </a:schemeClr>
                </a:solidFill>
                <a:latin typeface="Tahoma" pitchFamily="34" charset="0"/>
                <a:ea typeface="Tahoma" pitchFamily="34" charset="0"/>
                <a:cs typeface="Tahoma" pitchFamily="34" charset="0"/>
              </a:rPr>
              <a:t>Landing Page</a:t>
            </a:r>
            <a:endParaRPr lang="en-US" sz="8800" dirty="0">
              <a:solidFill>
                <a:srgbClr val="00B0F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6959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sp>
        <p:nvSpPr>
          <p:cNvPr id="3" name="TextBox 2"/>
          <p:cNvSpPr txBox="1"/>
          <p:nvPr/>
        </p:nvSpPr>
        <p:spPr>
          <a:xfrm>
            <a:off x="622738" y="22860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Get to the point.</a:t>
            </a:r>
            <a:endParaRPr lang="en-US" sz="2000" b="1" dirty="0">
              <a:latin typeface="Tahoma" pitchFamily="34" charset="0"/>
              <a:ea typeface="Tahoma" pitchFamily="34" charset="0"/>
              <a:cs typeface="Tahoma" pitchFamily="34" charset="0"/>
            </a:endParaRPr>
          </a:p>
        </p:txBody>
      </p:sp>
      <p:grpSp>
        <p:nvGrpSpPr>
          <p:cNvPr id="10" name="Group 9"/>
          <p:cNvGrpSpPr/>
          <p:nvPr/>
        </p:nvGrpSpPr>
        <p:grpSpPr>
          <a:xfrm>
            <a:off x="5791200" y="1223665"/>
            <a:ext cx="762000" cy="762000"/>
            <a:chOff x="4419600" y="1676400"/>
            <a:chExt cx="762000" cy="762000"/>
          </a:xfrm>
        </p:grpSpPr>
        <p:sp>
          <p:nvSpPr>
            <p:cNvPr id="7" name="Oval 6"/>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419600" y="1698486"/>
              <a:ext cx="762000" cy="707886"/>
            </a:xfrm>
            <a:prstGeom prst="rect">
              <a:avLst/>
            </a:prstGeom>
            <a:noFill/>
          </p:spPr>
          <p:txBody>
            <a:bodyPr wrap="square" rtlCol="0">
              <a:spAutoFit/>
            </a:bodyPr>
            <a:lstStyle/>
            <a:p>
              <a:pPr algn="ctr"/>
              <a:r>
                <a:rPr lang="en-US" sz="4000" dirty="0" smtClean="0">
                  <a:solidFill>
                    <a:schemeClr val="bg1"/>
                  </a:solidFill>
                  <a:latin typeface="Tahoma" pitchFamily="34" charset="0"/>
                  <a:ea typeface="Tahoma" pitchFamily="34" charset="0"/>
                  <a:cs typeface="Tahoma" pitchFamily="34" charset="0"/>
                </a:rPr>
                <a:t>1</a:t>
              </a:r>
              <a:endParaRPr lang="en-US" sz="4000" dirty="0">
                <a:solidFill>
                  <a:schemeClr val="bg1"/>
                </a:solidFill>
                <a:latin typeface="Tahoma" pitchFamily="34" charset="0"/>
                <a:ea typeface="Tahoma" pitchFamily="34" charset="0"/>
                <a:cs typeface="Tahoma" pitchFamily="34" charset="0"/>
              </a:endParaRPr>
            </a:p>
          </p:txBody>
        </p:sp>
      </p:grpSp>
      <p:sp>
        <p:nvSpPr>
          <p:cNvPr id="9" name="Content Placeholder 2"/>
          <p:cNvSpPr txBox="1">
            <a:spLocks/>
          </p:cNvSpPr>
          <p:nvPr/>
        </p:nvSpPr>
        <p:spPr>
          <a:xfrm>
            <a:off x="609600" y="2971800"/>
            <a:ext cx="7086600" cy="29718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rgbClr val="434343"/>
                </a:solidFill>
                <a:latin typeface="Tahoma" pitchFamily="34" charset="0"/>
                <a:ea typeface="Tahoma" pitchFamily="34" charset="0"/>
                <a:cs typeface="Tahoma" pitchFamily="34" charset="0"/>
              </a:rPr>
              <a:t>We all know that people have short attention spans – so why aren’t we considering that in landing page creation? Your online audience won’t read your entire page, but will instead “forage” for information by visually scanning the screen until they find what they are looking for, according to </a:t>
            </a:r>
            <a:r>
              <a:rPr lang="en-US" sz="2000" dirty="0" smtClean="0">
                <a:solidFill>
                  <a:srgbClr val="434343"/>
                </a:solidFill>
                <a:latin typeface="Tahoma" pitchFamily="34" charset="0"/>
                <a:ea typeface="Tahoma" pitchFamily="34" charset="0"/>
                <a:cs typeface="Tahoma" pitchFamily="34" charset="0"/>
                <a:hlinkClick r:id="rId2"/>
              </a:rPr>
              <a:t>Stuart Card and Peter Pirolli’s information foraging theory</a:t>
            </a:r>
            <a:r>
              <a:rPr lang="en-US" sz="2000" dirty="0" smtClean="0">
                <a:solidFill>
                  <a:srgbClr val="434343"/>
                </a:solidFill>
                <a:latin typeface="Tahoma" pitchFamily="34" charset="0"/>
                <a:ea typeface="Tahoma" pitchFamily="34" charset="0"/>
                <a:cs typeface="Tahoma" pitchFamily="34" charset="0"/>
              </a:rPr>
              <a:t>. </a:t>
            </a:r>
          </a:p>
          <a:p>
            <a:pPr marL="0" indent="0">
              <a:buNone/>
            </a:pPr>
            <a:endParaRPr lang="en-US" sz="2000" dirty="0" smtClean="0">
              <a:solidFill>
                <a:srgbClr val="434343"/>
              </a:solidFill>
              <a:latin typeface="Tahoma" pitchFamily="34" charset="0"/>
              <a:ea typeface="Tahoma" pitchFamily="34" charset="0"/>
              <a:cs typeface="Tahoma" pitchFamily="34" charset="0"/>
            </a:endParaRPr>
          </a:p>
          <a:p>
            <a:pPr marL="0" indent="0">
              <a:buNone/>
            </a:pPr>
            <a:r>
              <a:rPr lang="en-US" sz="2000" dirty="0" smtClean="0">
                <a:solidFill>
                  <a:srgbClr val="434343"/>
                </a:solidFill>
                <a:latin typeface="Tahoma" pitchFamily="34" charset="0"/>
                <a:ea typeface="Tahoma" pitchFamily="34" charset="0"/>
                <a:cs typeface="Tahoma" pitchFamily="34" charset="0"/>
              </a:rPr>
              <a:t>When designing your landing pages, get straight to the point. People came to the page for a reason, make sure your page immediately addresses that need. </a:t>
            </a:r>
          </a:p>
        </p:txBody>
      </p:sp>
    </p:spTree>
    <p:extLst>
      <p:ext uri="{BB962C8B-B14F-4D97-AF65-F5344CB8AC3E}">
        <p14:creationId xmlns:p14="http://schemas.microsoft.com/office/powerpoint/2010/main" val="39927821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2738" y="4850185"/>
            <a:ext cx="3492062" cy="3048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622738" y="22860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Employ contrasting colors.</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2971800"/>
            <a:ext cx="5105400" cy="27432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You want your main call-to-action on the page to POP off your landing page. Whether it’s filling out a form or clicking on a button, you want your reader to easily find that action. Using complementary and contrasting colors can call their attention </a:t>
            </a:r>
            <a:r>
              <a:rPr lang="en-US" sz="2000" b="1" dirty="0" smtClean="0">
                <a:solidFill>
                  <a:schemeClr val="bg1"/>
                </a:solidFill>
                <a:latin typeface="Tahoma" pitchFamily="34" charset="0"/>
                <a:ea typeface="Tahoma" pitchFamily="34" charset="0"/>
                <a:cs typeface="Tahoma" pitchFamily="34" charset="0"/>
              </a:rPr>
              <a:t>exactl</a:t>
            </a:r>
            <a:r>
              <a:rPr lang="en-US" sz="2000" b="1" dirty="0">
                <a:solidFill>
                  <a:schemeClr val="bg1"/>
                </a:solidFill>
                <a:latin typeface="Tahoma" pitchFamily="34" charset="0"/>
                <a:ea typeface="Tahoma" pitchFamily="34" charset="0"/>
                <a:cs typeface="Tahoma" pitchFamily="34" charset="0"/>
              </a:rPr>
              <a:t>y </a:t>
            </a:r>
            <a:r>
              <a:rPr lang="en-US" sz="2000" b="1" dirty="0" smtClean="0">
                <a:solidFill>
                  <a:schemeClr val="bg1"/>
                </a:solidFill>
                <a:latin typeface="Tahoma" pitchFamily="34" charset="0"/>
                <a:ea typeface="Tahoma" pitchFamily="34" charset="0"/>
                <a:cs typeface="Tahoma" pitchFamily="34" charset="0"/>
              </a:rPr>
              <a:t>where you want it.</a:t>
            </a:r>
          </a:p>
        </p:txBody>
      </p:sp>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a:solidFill>
                    <a:schemeClr val="bg1"/>
                  </a:solidFill>
                  <a:latin typeface="Tahoma" pitchFamily="34" charset="0"/>
                  <a:ea typeface="Tahoma" pitchFamily="34" charset="0"/>
                  <a:cs typeface="Tahoma" pitchFamily="34" charset="0"/>
                </a:rPr>
                <a:t>2</a:t>
              </a:r>
            </a:p>
          </p:txBody>
        </p:sp>
      </p:grpSp>
    </p:spTree>
    <p:extLst>
      <p:ext uri="{BB962C8B-B14F-4D97-AF65-F5344CB8AC3E}">
        <p14:creationId xmlns:p14="http://schemas.microsoft.com/office/powerpoint/2010/main" val="11907353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2738" y="23622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Consistent branding.</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3048000"/>
            <a:ext cx="7924800" cy="2743201"/>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Make sure the viewer knows exactly where they are. All your landing pages should clearly convey your company branding, including a strategically placed logo. Don’t make it the central point of the page, but have it apparent enough that people register the page as one from your business.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5447219"/>
            <a:ext cx="3696470" cy="1355601"/>
          </a:xfrm>
          <a:prstGeom prst="rect">
            <a:avLst/>
          </a:prstGeom>
        </p:spPr>
      </p:pic>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a:solidFill>
                    <a:schemeClr val="bg1"/>
                  </a:solidFill>
                  <a:latin typeface="Tahoma" pitchFamily="34" charset="0"/>
                  <a:ea typeface="Tahoma" pitchFamily="34" charset="0"/>
                  <a:cs typeface="Tahoma" pitchFamily="34" charset="0"/>
                </a:rPr>
                <a:t>3</a:t>
              </a:r>
            </a:p>
          </p:txBody>
        </p:sp>
      </p:grpSp>
    </p:spTree>
    <p:extLst>
      <p:ext uri="{BB962C8B-B14F-4D97-AF65-F5344CB8AC3E}">
        <p14:creationId xmlns:p14="http://schemas.microsoft.com/office/powerpoint/2010/main" val="6165151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2738" y="21336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Avoid visual clutter.</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2819400"/>
            <a:ext cx="8077200" cy="32766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solidFill>
                  <a:srgbClr val="434343"/>
                </a:solidFill>
                <a:latin typeface="Tahoma" pitchFamily="34" charset="0"/>
                <a:ea typeface="Tahoma" pitchFamily="34" charset="0"/>
                <a:cs typeface="Tahoma" pitchFamily="34" charset="0"/>
              </a:rPr>
              <a:t>While having extravagant visuals sounds like a wondrous idea, A/B tests at HubSpot </a:t>
            </a:r>
            <a:r>
              <a:rPr lang="en-US" sz="2000" dirty="0" smtClean="0">
                <a:solidFill>
                  <a:srgbClr val="434343"/>
                </a:solidFill>
                <a:latin typeface="Tahoma" pitchFamily="34" charset="0"/>
                <a:ea typeface="Tahoma" pitchFamily="34" charset="0"/>
                <a:cs typeface="Tahoma" pitchFamily="34" charset="0"/>
              </a:rPr>
              <a:t>repeatedly shows </a:t>
            </a:r>
            <a:r>
              <a:rPr lang="en-US" sz="2000" dirty="0">
                <a:solidFill>
                  <a:srgbClr val="434343"/>
                </a:solidFill>
                <a:latin typeface="Tahoma" pitchFamily="34" charset="0"/>
                <a:ea typeface="Tahoma" pitchFamily="34" charset="0"/>
                <a:cs typeface="Tahoma" pitchFamily="34" charset="0"/>
              </a:rPr>
              <a:t>that including such images doesn’t help conversion. In fact, often times it distracts the reader. And while graphics are certainly attractive they can increase the load times of your site. Visitors are willing to wait an average of 2 seconds for their website to load according to a study by Fiona Nah, “</a:t>
            </a:r>
            <a:r>
              <a:rPr lang="en-US" sz="2000" dirty="0">
                <a:solidFill>
                  <a:srgbClr val="434343"/>
                </a:solidFill>
                <a:latin typeface="Tahoma" pitchFamily="34" charset="0"/>
                <a:ea typeface="Tahoma" pitchFamily="34" charset="0"/>
                <a:cs typeface="Tahoma" pitchFamily="34" charset="0"/>
                <a:hlinkClick r:id="rId2"/>
              </a:rPr>
              <a:t>A study on tolerable waiting time: How long are Web users willing to wait</a:t>
            </a:r>
            <a:r>
              <a:rPr lang="en-US" sz="2000" dirty="0">
                <a:solidFill>
                  <a:srgbClr val="434343"/>
                </a:solidFill>
                <a:latin typeface="Tahoma" pitchFamily="34" charset="0"/>
                <a:ea typeface="Tahoma" pitchFamily="34" charset="0"/>
                <a:cs typeface="Tahoma" pitchFamily="34" charset="0"/>
              </a:rPr>
              <a:t>?” </a:t>
            </a:r>
          </a:p>
          <a:p>
            <a:pPr marL="0" indent="0">
              <a:buNone/>
            </a:pPr>
            <a:endParaRPr lang="en-US" sz="2000" dirty="0">
              <a:solidFill>
                <a:srgbClr val="434343"/>
              </a:solidFill>
              <a:latin typeface="Tahoma" pitchFamily="34" charset="0"/>
              <a:ea typeface="Tahoma" pitchFamily="34" charset="0"/>
              <a:cs typeface="Tahoma" pitchFamily="34" charset="0"/>
            </a:endParaRPr>
          </a:p>
          <a:p>
            <a:pPr marL="0" indent="0">
              <a:buNone/>
            </a:pPr>
            <a:r>
              <a:rPr lang="en-US" sz="2000" dirty="0">
                <a:solidFill>
                  <a:srgbClr val="434343"/>
                </a:solidFill>
                <a:latin typeface="Tahoma" pitchFamily="34" charset="0"/>
                <a:ea typeface="Tahoma" pitchFamily="34" charset="0"/>
                <a:cs typeface="Tahoma" pitchFamily="34" charset="0"/>
              </a:rPr>
              <a:t>This same ideal can be applied to user attention. Just be simple. </a:t>
            </a:r>
            <a:br>
              <a:rPr lang="en-US" sz="2000" dirty="0">
                <a:solidFill>
                  <a:srgbClr val="434343"/>
                </a:solidFill>
                <a:latin typeface="Tahoma" pitchFamily="34" charset="0"/>
                <a:ea typeface="Tahoma" pitchFamily="34" charset="0"/>
                <a:cs typeface="Tahoma" pitchFamily="34" charset="0"/>
              </a:rPr>
            </a:br>
            <a:endParaRPr lang="en-US" sz="2000" dirty="0">
              <a:solidFill>
                <a:srgbClr val="434343"/>
              </a:solidFill>
              <a:latin typeface="Tahoma" pitchFamily="34" charset="0"/>
              <a:ea typeface="Tahoma" pitchFamily="34" charset="0"/>
              <a:cs typeface="Tahoma" pitchFamily="34" charset="0"/>
            </a:endParaRPr>
          </a:p>
        </p:txBody>
      </p:sp>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smtClean="0">
                  <a:solidFill>
                    <a:schemeClr val="bg1"/>
                  </a:solidFill>
                  <a:latin typeface="Tahoma" pitchFamily="34" charset="0"/>
                  <a:ea typeface="Tahoma" pitchFamily="34" charset="0"/>
                  <a:cs typeface="Tahoma" pitchFamily="34" charset="0"/>
                </a:rPr>
                <a:t>4</a:t>
              </a:r>
              <a:endParaRPr lang="en-US" sz="4000" dirty="0">
                <a:solidFill>
                  <a:schemeClr val="bg1"/>
                </a:solidFill>
                <a:latin typeface="Tahoma" pitchFamily="34" charset="0"/>
                <a:ea typeface="Tahoma" pitchFamily="34" charset="0"/>
                <a:cs typeface="Tahoma" pitchFamily="34" charset="0"/>
              </a:endParaRPr>
            </a:p>
          </p:txBody>
        </p:sp>
      </p:grpSp>
    </p:spTree>
    <p:extLst>
      <p:ext uri="{BB962C8B-B14F-4D97-AF65-F5344CB8AC3E}">
        <p14:creationId xmlns:p14="http://schemas.microsoft.com/office/powerpoint/2010/main" val="285801437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2738" y="2362200"/>
            <a:ext cx="4953000" cy="400110"/>
          </a:xfrm>
          <a:prstGeom prst="rect">
            <a:avLst/>
          </a:prstGeom>
          <a:noFill/>
        </p:spPr>
        <p:txBody>
          <a:bodyPr wrap="square" rtlCol="0">
            <a:spAutoFit/>
          </a:bodyPr>
          <a:lstStyle/>
          <a:p>
            <a:r>
              <a:rPr lang="en-US" sz="2000" b="1" dirty="0" smtClean="0">
                <a:latin typeface="Tahoma" pitchFamily="34" charset="0"/>
                <a:ea typeface="Tahoma" pitchFamily="34" charset="0"/>
                <a:cs typeface="Tahoma" pitchFamily="34" charset="0"/>
              </a:rPr>
              <a:t>Never underestimate formatting.</a:t>
            </a:r>
            <a:endParaRPr lang="en-US" sz="2000" b="1" dirty="0">
              <a:latin typeface="Tahoma" pitchFamily="34" charset="0"/>
              <a:ea typeface="Tahoma" pitchFamily="34" charset="0"/>
              <a:cs typeface="Tahoma" pitchFamily="34" charset="0"/>
            </a:endParaRPr>
          </a:p>
        </p:txBody>
      </p:sp>
      <p:sp>
        <p:nvSpPr>
          <p:cNvPr id="9" name="Content Placeholder 2"/>
          <p:cNvSpPr txBox="1">
            <a:spLocks/>
          </p:cNvSpPr>
          <p:nvPr/>
        </p:nvSpPr>
        <p:spPr>
          <a:xfrm>
            <a:off x="609600" y="3048000"/>
            <a:ext cx="5867400" cy="2971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tx1">
                    <a:lumMod val="75000"/>
                    <a:lumOff val="25000"/>
                  </a:schemeClr>
                </a:solidFill>
                <a:latin typeface="Tahoma" pitchFamily="34" charset="0"/>
                <a:ea typeface="Tahoma" pitchFamily="34" charset="0"/>
                <a:cs typeface="Tahoma" pitchFamily="34" charset="0"/>
              </a:rPr>
              <a:t>Formatting is probably the best tip you can follow for designing your landing page</a:t>
            </a:r>
            <a:r>
              <a:rPr lang="en-US" sz="2000" dirty="0" smtClean="0">
                <a:solidFill>
                  <a:schemeClr val="tx1">
                    <a:lumMod val="75000"/>
                    <a:lumOff val="25000"/>
                  </a:schemeClr>
                </a:solidFill>
                <a:latin typeface="Tahoma" pitchFamily="34" charset="0"/>
                <a:ea typeface="Tahoma" pitchFamily="34" charset="0"/>
                <a:cs typeface="Tahoma" pitchFamily="34" charset="0"/>
              </a:rPr>
              <a:t>. Use your design to establish a clear visual hierarchy. </a:t>
            </a:r>
            <a:r>
              <a:rPr lang="en-US" sz="2000" dirty="0" smtClean="0">
                <a:solidFill>
                  <a:schemeClr val="tx1">
                    <a:lumMod val="75000"/>
                    <a:lumOff val="25000"/>
                  </a:schemeClr>
                </a:solidFill>
                <a:latin typeface="Tahoma" pitchFamily="34" charset="0"/>
                <a:ea typeface="Tahoma" pitchFamily="34" charset="0"/>
                <a:cs typeface="Tahoma" pitchFamily="34" charset="0"/>
              </a:rPr>
              <a:t>Having clear headlines, titles, and so forth, tremendously helps drill down the proper message for your offer. Instead of explaining what you’re about to talk about, use a subtitle to make that point, and jump right into the main message in the copy.  Kind of like this slide!</a:t>
            </a:r>
          </a:p>
        </p:txBody>
      </p:sp>
      <p:sp>
        <p:nvSpPr>
          <p:cNvPr id="11" name="TextBox 10"/>
          <p:cNvSpPr txBox="1"/>
          <p:nvPr/>
        </p:nvSpPr>
        <p:spPr>
          <a:xfrm>
            <a:off x="533400" y="1143000"/>
            <a:ext cx="5094664" cy="923330"/>
          </a:xfrm>
          <a:prstGeom prst="rect">
            <a:avLst/>
          </a:prstGeom>
          <a:noFill/>
        </p:spPr>
        <p:txBody>
          <a:bodyPr wrap="none" rtlCol="0">
            <a:spAutoFit/>
          </a:bodyPr>
          <a:lstStyle/>
          <a:p>
            <a:r>
              <a:rPr lang="en-US" sz="5400" dirty="0" smtClean="0">
                <a:solidFill>
                  <a:schemeClr val="tx1">
                    <a:lumMod val="65000"/>
                    <a:lumOff val="35000"/>
                  </a:schemeClr>
                </a:solidFill>
                <a:latin typeface="Tahoma" pitchFamily="34" charset="0"/>
                <a:ea typeface="Tahoma" pitchFamily="34" charset="0"/>
                <a:cs typeface="Tahoma" pitchFamily="34" charset="0"/>
              </a:rPr>
              <a:t>BEST PRACTICE</a:t>
            </a:r>
            <a:endParaRPr lang="en-US" sz="5400" dirty="0">
              <a:solidFill>
                <a:schemeClr val="tx1">
                  <a:lumMod val="65000"/>
                  <a:lumOff val="35000"/>
                </a:schemeClr>
              </a:solidFill>
              <a:latin typeface="Tahoma" pitchFamily="34" charset="0"/>
              <a:ea typeface="Tahoma" pitchFamily="34" charset="0"/>
              <a:cs typeface="Tahoma" pitchFamily="34" charset="0"/>
            </a:endParaRPr>
          </a:p>
        </p:txBody>
      </p:sp>
      <p:grpSp>
        <p:nvGrpSpPr>
          <p:cNvPr id="12" name="Group 11"/>
          <p:cNvGrpSpPr/>
          <p:nvPr/>
        </p:nvGrpSpPr>
        <p:grpSpPr>
          <a:xfrm>
            <a:off x="5791200" y="1223665"/>
            <a:ext cx="762000" cy="762000"/>
            <a:chOff x="4419600" y="1676400"/>
            <a:chExt cx="762000" cy="762000"/>
          </a:xfrm>
        </p:grpSpPr>
        <p:sp>
          <p:nvSpPr>
            <p:cNvPr id="13" name="Oval 12"/>
            <p:cNvSpPr/>
            <p:nvPr/>
          </p:nvSpPr>
          <p:spPr>
            <a:xfrm>
              <a:off x="4419600" y="1676400"/>
              <a:ext cx="762000" cy="762000"/>
            </a:xfrm>
            <a:prstGeom prst="ellipse">
              <a:avLst/>
            </a:prstGeom>
            <a:solidFill>
              <a:srgbClr val="00B0F0"/>
            </a:solidFill>
            <a:ln>
              <a:solidFill>
                <a:srgbClr val="4343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19600" y="1698486"/>
              <a:ext cx="762000" cy="707886"/>
            </a:xfrm>
            <a:prstGeom prst="rect">
              <a:avLst/>
            </a:prstGeom>
            <a:noFill/>
          </p:spPr>
          <p:txBody>
            <a:bodyPr wrap="square" rtlCol="0">
              <a:spAutoFit/>
            </a:bodyPr>
            <a:lstStyle/>
            <a:p>
              <a:pPr algn="ctr"/>
              <a:r>
                <a:rPr lang="en-US" sz="4000" dirty="0">
                  <a:solidFill>
                    <a:schemeClr val="bg1"/>
                  </a:solidFill>
                  <a:latin typeface="Tahoma" pitchFamily="34" charset="0"/>
                  <a:ea typeface="Tahoma" pitchFamily="34" charset="0"/>
                  <a:cs typeface="Tahoma" pitchFamily="34" charset="0"/>
                </a:rPr>
                <a:t>5</a:t>
              </a:r>
            </a:p>
          </p:txBody>
        </p:sp>
      </p:grpSp>
    </p:spTree>
    <p:extLst>
      <p:ext uri="{BB962C8B-B14F-4D97-AF65-F5344CB8AC3E}">
        <p14:creationId xmlns:p14="http://schemas.microsoft.com/office/powerpoint/2010/main" val="1185824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9658</TotalTime>
  <Words>1641</Words>
  <Application>Microsoft Macintosh PowerPoint</Application>
  <PresentationFormat>On-screen Show (4:3)</PresentationFormat>
  <Paragraphs>177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TABLE OF CONTENTS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QUICK TIPS FOR CUSTOMIZING ELEMENTS IN POWERPOINT</vt:lpstr>
      <vt:lpstr>PowerPoint Presentation</vt:lpstr>
      <vt:lpstr>PowerPoint Presentation</vt:lpstr>
      <vt:lpstr>PowerPoint Presentation</vt:lpstr>
      <vt:lpstr>More CTA Options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SAVE &amp; USE</vt:lpstr>
      <vt:lpstr>HOW TO SAVE &amp; USE</vt:lpstr>
      <vt:lpstr>HOW TO SAVE &amp; USE</vt:lpstr>
      <vt:lpstr>PowerPoint Presentation</vt:lpstr>
      <vt:lpstr>CONCLUSION</vt:lpstr>
      <vt:lpstr>WANT TO EASILY DESIGN HIGH CONVERTING LANDING PAGES?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Anum Hussain</dc:creator>
  <cp:lastModifiedBy>Anum Hussain</cp:lastModifiedBy>
  <cp:revision>96</cp:revision>
  <dcterms:created xsi:type="dcterms:W3CDTF">2012-08-15T00:30:55Z</dcterms:created>
  <dcterms:modified xsi:type="dcterms:W3CDTF">2013-04-10T17:52:10Z</dcterms:modified>
</cp:coreProperties>
</file>