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50"/>
  </p:notesMasterIdLst>
  <p:sldIdLst>
    <p:sldId id="289" r:id="rId4"/>
    <p:sldId id="531" r:id="rId5"/>
    <p:sldId id="458" r:id="rId6"/>
    <p:sldId id="534" r:id="rId7"/>
    <p:sldId id="532" r:id="rId8"/>
    <p:sldId id="535" r:id="rId9"/>
    <p:sldId id="536" r:id="rId10"/>
    <p:sldId id="537" r:id="rId11"/>
    <p:sldId id="545" r:id="rId12"/>
    <p:sldId id="496" r:id="rId13"/>
    <p:sldId id="539" r:id="rId14"/>
    <p:sldId id="494" r:id="rId15"/>
    <p:sldId id="492" r:id="rId16"/>
    <p:sldId id="533" r:id="rId17"/>
    <p:sldId id="497" r:id="rId18"/>
    <p:sldId id="557" r:id="rId19"/>
    <p:sldId id="540" r:id="rId20"/>
    <p:sldId id="541" r:id="rId21"/>
    <p:sldId id="542" r:id="rId22"/>
    <p:sldId id="543" r:id="rId23"/>
    <p:sldId id="544" r:id="rId24"/>
    <p:sldId id="567" r:id="rId25"/>
    <p:sldId id="568" r:id="rId26"/>
    <p:sldId id="569" r:id="rId27"/>
    <p:sldId id="558" r:id="rId28"/>
    <p:sldId id="559" r:id="rId29"/>
    <p:sldId id="538" r:id="rId30"/>
    <p:sldId id="560" r:id="rId31"/>
    <p:sldId id="561" r:id="rId32"/>
    <p:sldId id="562" r:id="rId33"/>
    <p:sldId id="564" r:id="rId34"/>
    <p:sldId id="565" r:id="rId35"/>
    <p:sldId id="566" r:id="rId36"/>
    <p:sldId id="498" r:id="rId37"/>
    <p:sldId id="550" r:id="rId38"/>
    <p:sldId id="551" r:id="rId39"/>
    <p:sldId id="552" r:id="rId40"/>
    <p:sldId id="553" r:id="rId41"/>
    <p:sldId id="554" r:id="rId42"/>
    <p:sldId id="555" r:id="rId43"/>
    <p:sldId id="556" r:id="rId44"/>
    <p:sldId id="499" r:id="rId45"/>
    <p:sldId id="548" r:id="rId46"/>
    <p:sldId id="546" r:id="rId47"/>
    <p:sldId id="547" r:id="rId48"/>
    <p:sldId id="479"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25"/>
    <a:srgbClr val="E36F1E"/>
    <a:srgbClr val="FFB726"/>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54829" autoAdjust="0"/>
  </p:normalViewPr>
  <p:slideViewPr>
    <p:cSldViewPr snapToGrid="0" snapToObjects="1" showGuides="1">
      <p:cViewPr>
        <p:scale>
          <a:sx n="20" d="100"/>
          <a:sy n="20" d="100"/>
        </p:scale>
        <p:origin x="-2592" y="-498"/>
      </p:cViewPr>
      <p:guideLst>
        <p:guide orient="horz"/>
        <p:guide pos="1983"/>
      </p:guideLst>
    </p:cSldViewPr>
  </p:slideViewPr>
  <p:outlineViewPr>
    <p:cViewPr>
      <p:scale>
        <a:sx n="33" d="100"/>
        <a:sy n="33" d="100"/>
      </p:scale>
      <p:origin x="0" y="8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A0059-C17C-4123-A1F1-9846C0C8AC99}"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en-US"/>
        </a:p>
      </dgm:t>
    </dgm:pt>
    <dgm:pt modelId="{D2F259A9-5CCC-49DD-BDEC-6D2FEF45551B}">
      <dgm:prSet phldrT="[Text]"/>
      <dgm:spPr/>
      <dgm:t>
        <a:bodyPr/>
        <a:lstStyle/>
        <a:p>
          <a:r>
            <a:rPr lang="en-US" dirty="0" smtClean="0"/>
            <a:t>Landing Pages</a:t>
          </a:r>
          <a:endParaRPr lang="en-US" dirty="0"/>
        </a:p>
      </dgm:t>
    </dgm:pt>
    <dgm:pt modelId="{96CA70E7-B96C-4C2C-8544-4B7601E75FD5}" type="parTrans" cxnId="{E18BEC7E-9D2D-4269-A6FC-F8A9D8C0C064}">
      <dgm:prSet/>
      <dgm:spPr/>
      <dgm:t>
        <a:bodyPr/>
        <a:lstStyle/>
        <a:p>
          <a:endParaRPr lang="en-US"/>
        </a:p>
      </dgm:t>
    </dgm:pt>
    <dgm:pt modelId="{20470A87-2B84-4AE8-B45A-E2504406E997}" type="sibTrans" cxnId="{E18BEC7E-9D2D-4269-A6FC-F8A9D8C0C064}">
      <dgm:prSet/>
      <dgm:spPr/>
      <dgm:t>
        <a:bodyPr/>
        <a:lstStyle/>
        <a:p>
          <a:endParaRPr lang="en-US"/>
        </a:p>
      </dgm:t>
    </dgm:pt>
    <dgm:pt modelId="{F0D04CEE-33B7-4D7E-9535-E138C2655301}">
      <dgm:prSet phldrT="[Text]"/>
      <dgm:spPr>
        <a:solidFill>
          <a:srgbClr val="0070C0"/>
        </a:solidFill>
      </dgm:spPr>
      <dgm:t>
        <a:bodyPr/>
        <a:lstStyle/>
        <a:p>
          <a:r>
            <a:rPr lang="en-US" dirty="0" smtClean="0"/>
            <a:t>Social Media</a:t>
          </a:r>
          <a:endParaRPr lang="en-US" dirty="0"/>
        </a:p>
      </dgm:t>
    </dgm:pt>
    <dgm:pt modelId="{02290D1A-66FC-454F-B641-FAB86BEFFC38}" type="parTrans" cxnId="{66A03D45-C241-4E62-9AC3-BB99C501CC66}">
      <dgm:prSet/>
      <dgm:spPr/>
      <dgm:t>
        <a:bodyPr/>
        <a:lstStyle/>
        <a:p>
          <a:endParaRPr lang="en-US"/>
        </a:p>
      </dgm:t>
    </dgm:pt>
    <dgm:pt modelId="{314D8C1E-C651-424C-A294-6A07828716DA}" type="sibTrans" cxnId="{66A03D45-C241-4E62-9AC3-BB99C501CC66}">
      <dgm:prSet/>
      <dgm:spPr/>
      <dgm:t>
        <a:bodyPr/>
        <a:lstStyle/>
        <a:p>
          <a:endParaRPr lang="en-US"/>
        </a:p>
      </dgm:t>
    </dgm:pt>
    <dgm:pt modelId="{387A6DF2-DB23-47F7-92A9-4D5C48F62EEA}">
      <dgm:prSet phldrT="[Text]"/>
      <dgm:spPr>
        <a:solidFill>
          <a:srgbClr val="92D050"/>
        </a:solidFill>
      </dgm:spPr>
      <dgm:t>
        <a:bodyPr/>
        <a:lstStyle/>
        <a:p>
          <a:r>
            <a:rPr lang="en-US" dirty="0" smtClean="0"/>
            <a:t>Client Referrals</a:t>
          </a:r>
          <a:endParaRPr lang="en-US" dirty="0"/>
        </a:p>
      </dgm:t>
    </dgm:pt>
    <dgm:pt modelId="{127F3A38-6D0C-41A1-BBE7-B8EDB4CCD552}" type="parTrans" cxnId="{8B4AAE9B-127F-4ED8-8577-BBDB9ED86A62}">
      <dgm:prSet/>
      <dgm:spPr/>
      <dgm:t>
        <a:bodyPr/>
        <a:lstStyle/>
        <a:p>
          <a:endParaRPr lang="en-US"/>
        </a:p>
      </dgm:t>
    </dgm:pt>
    <dgm:pt modelId="{555543AC-6FEE-4AE8-908E-1F4C862AA9BA}" type="sibTrans" cxnId="{8B4AAE9B-127F-4ED8-8577-BBDB9ED86A62}">
      <dgm:prSet/>
      <dgm:spPr/>
      <dgm:t>
        <a:bodyPr/>
        <a:lstStyle/>
        <a:p>
          <a:endParaRPr lang="en-US"/>
        </a:p>
      </dgm:t>
    </dgm:pt>
    <dgm:pt modelId="{64A4D1C8-85B1-415B-8FEA-16D44F18814A}">
      <dgm:prSet phldrT="[Text]"/>
      <dgm:spPr>
        <a:solidFill>
          <a:srgbClr val="92D050"/>
        </a:solidFill>
      </dgm:spPr>
      <dgm:t>
        <a:bodyPr/>
        <a:lstStyle/>
        <a:p>
          <a:r>
            <a:rPr lang="en-US" dirty="0" smtClean="0"/>
            <a:t>Networking</a:t>
          </a:r>
          <a:endParaRPr lang="en-US" dirty="0"/>
        </a:p>
      </dgm:t>
    </dgm:pt>
    <dgm:pt modelId="{2B33BF79-848B-448B-A91F-C208703A4F42}" type="parTrans" cxnId="{01A31A2B-5072-4B67-930E-95F2299345C8}">
      <dgm:prSet/>
      <dgm:spPr/>
      <dgm:t>
        <a:bodyPr/>
        <a:lstStyle/>
        <a:p>
          <a:endParaRPr lang="en-US"/>
        </a:p>
      </dgm:t>
    </dgm:pt>
    <dgm:pt modelId="{BB120D30-BC42-4CB3-8648-66BC5DA3D591}" type="sibTrans" cxnId="{01A31A2B-5072-4B67-930E-95F2299345C8}">
      <dgm:prSet/>
      <dgm:spPr/>
      <dgm:t>
        <a:bodyPr/>
        <a:lstStyle/>
        <a:p>
          <a:endParaRPr lang="en-US"/>
        </a:p>
      </dgm:t>
    </dgm:pt>
    <dgm:pt modelId="{5326F90B-7E54-4C34-B3E6-F897685C5697}">
      <dgm:prSet phldrT="[Text]"/>
      <dgm:spPr>
        <a:solidFill>
          <a:srgbClr val="0070C0"/>
        </a:solidFill>
      </dgm:spPr>
      <dgm:t>
        <a:bodyPr/>
        <a:lstStyle/>
        <a:p>
          <a:r>
            <a:rPr lang="en-US" dirty="0" smtClean="0"/>
            <a:t>Website</a:t>
          </a:r>
          <a:endParaRPr lang="en-US" dirty="0"/>
        </a:p>
      </dgm:t>
    </dgm:pt>
    <dgm:pt modelId="{512BB5C9-B06E-4E7D-81AC-AC2BEBBB7077}" type="parTrans" cxnId="{01F8337F-4EBF-4AAF-B235-691AB786CDA5}">
      <dgm:prSet/>
      <dgm:spPr/>
      <dgm:t>
        <a:bodyPr/>
        <a:lstStyle/>
        <a:p>
          <a:endParaRPr lang="en-US"/>
        </a:p>
      </dgm:t>
    </dgm:pt>
    <dgm:pt modelId="{C25EAD3C-F8BD-4024-A3FA-983C3E59E9DA}" type="sibTrans" cxnId="{01F8337F-4EBF-4AAF-B235-691AB786CDA5}">
      <dgm:prSet/>
      <dgm:spPr/>
      <dgm:t>
        <a:bodyPr/>
        <a:lstStyle/>
        <a:p>
          <a:endParaRPr lang="en-US"/>
        </a:p>
      </dgm:t>
    </dgm:pt>
    <dgm:pt modelId="{24D3DEE3-B4CD-404A-AF3E-70E6E439C07A}">
      <dgm:prSet/>
      <dgm:spPr/>
      <dgm:t>
        <a:bodyPr/>
        <a:lstStyle/>
        <a:p>
          <a:endParaRPr lang="en-US"/>
        </a:p>
      </dgm:t>
    </dgm:pt>
    <dgm:pt modelId="{8B9754CE-9B7D-4D6D-B2AF-9C980DAF267D}" type="parTrans" cxnId="{C19B5BB8-E9EA-4088-B36C-3969707EA074}">
      <dgm:prSet/>
      <dgm:spPr/>
      <dgm:t>
        <a:bodyPr/>
        <a:lstStyle/>
        <a:p>
          <a:endParaRPr lang="en-US"/>
        </a:p>
      </dgm:t>
    </dgm:pt>
    <dgm:pt modelId="{72E9BB84-5363-428A-AFCA-C58D4E4B683F}" type="sibTrans" cxnId="{C19B5BB8-E9EA-4088-B36C-3969707EA074}">
      <dgm:prSet/>
      <dgm:spPr/>
      <dgm:t>
        <a:bodyPr/>
        <a:lstStyle/>
        <a:p>
          <a:endParaRPr lang="en-US"/>
        </a:p>
      </dgm:t>
    </dgm:pt>
    <dgm:pt modelId="{4D242FF3-0A43-4C74-823B-9565966DF99D}">
      <dgm:prSet/>
      <dgm:spPr/>
      <dgm:t>
        <a:bodyPr/>
        <a:lstStyle/>
        <a:p>
          <a:endParaRPr lang="en-US"/>
        </a:p>
      </dgm:t>
    </dgm:pt>
    <dgm:pt modelId="{8BD09B84-6C66-415A-ABB2-7717027EB35B}" type="parTrans" cxnId="{DFA30F85-E749-41F6-9106-E45DF30B9D85}">
      <dgm:prSet/>
      <dgm:spPr/>
      <dgm:t>
        <a:bodyPr/>
        <a:lstStyle/>
        <a:p>
          <a:endParaRPr lang="en-US"/>
        </a:p>
      </dgm:t>
    </dgm:pt>
    <dgm:pt modelId="{B79FB68B-21AD-497A-81AD-993D4CFF7168}" type="sibTrans" cxnId="{DFA30F85-E749-41F6-9106-E45DF30B9D85}">
      <dgm:prSet/>
      <dgm:spPr/>
      <dgm:t>
        <a:bodyPr/>
        <a:lstStyle/>
        <a:p>
          <a:endParaRPr lang="en-US"/>
        </a:p>
      </dgm:t>
    </dgm:pt>
    <dgm:pt modelId="{F05168DE-B920-47B4-9B44-F4126E33C949}">
      <dgm:prSet phldrT="[Text]"/>
      <dgm:spPr>
        <a:solidFill>
          <a:srgbClr val="0070C0"/>
        </a:solidFill>
      </dgm:spPr>
      <dgm:t>
        <a:bodyPr/>
        <a:lstStyle/>
        <a:p>
          <a:r>
            <a:rPr lang="en-US" dirty="0" smtClean="0"/>
            <a:t>Email Marketing</a:t>
          </a:r>
          <a:endParaRPr lang="en-US" dirty="0"/>
        </a:p>
      </dgm:t>
    </dgm:pt>
    <dgm:pt modelId="{2F26781C-21F5-47D7-907A-F4B6729AD624}" type="parTrans" cxnId="{94C1A02C-AC82-43FE-B421-A0E9FD8F6B62}">
      <dgm:prSet/>
      <dgm:spPr/>
      <dgm:t>
        <a:bodyPr/>
        <a:lstStyle/>
        <a:p>
          <a:endParaRPr lang="en-US"/>
        </a:p>
      </dgm:t>
    </dgm:pt>
    <dgm:pt modelId="{E132C637-BA54-4897-B4C7-5C6F515FF7B0}" type="sibTrans" cxnId="{94C1A02C-AC82-43FE-B421-A0E9FD8F6B62}">
      <dgm:prSet/>
      <dgm:spPr/>
      <dgm:t>
        <a:bodyPr/>
        <a:lstStyle/>
        <a:p>
          <a:endParaRPr lang="en-US"/>
        </a:p>
      </dgm:t>
    </dgm:pt>
    <dgm:pt modelId="{B3C5CA07-6383-4A1B-91C4-42895142A4F9}">
      <dgm:prSet phldrT="[Text]"/>
      <dgm:spPr/>
      <dgm:t>
        <a:bodyPr/>
        <a:lstStyle/>
        <a:p>
          <a:endParaRPr lang="en-US"/>
        </a:p>
      </dgm:t>
    </dgm:pt>
    <dgm:pt modelId="{E2E5F85E-CF11-4EB2-BA58-76695B02076C}" type="parTrans" cxnId="{3D4CCB38-33B5-4755-B86A-F716650AB121}">
      <dgm:prSet/>
      <dgm:spPr/>
      <dgm:t>
        <a:bodyPr/>
        <a:lstStyle/>
        <a:p>
          <a:endParaRPr lang="en-US"/>
        </a:p>
      </dgm:t>
    </dgm:pt>
    <dgm:pt modelId="{A780DAC0-3CF2-46B5-9E1C-B4672283D6CF}" type="sibTrans" cxnId="{3D4CCB38-33B5-4755-B86A-F716650AB121}">
      <dgm:prSet/>
      <dgm:spPr/>
      <dgm:t>
        <a:bodyPr/>
        <a:lstStyle/>
        <a:p>
          <a:endParaRPr lang="en-US"/>
        </a:p>
      </dgm:t>
    </dgm:pt>
    <dgm:pt modelId="{D40FB006-C971-4D4E-AB43-CBA2AD03F6A7}">
      <dgm:prSet phldrT="[Text]"/>
      <dgm:spPr>
        <a:solidFill>
          <a:srgbClr val="0070C0"/>
        </a:solidFill>
      </dgm:spPr>
      <dgm:t>
        <a:bodyPr/>
        <a:lstStyle/>
        <a:p>
          <a:r>
            <a:rPr lang="en-US" dirty="0" smtClean="0"/>
            <a:t>Blog</a:t>
          </a:r>
          <a:endParaRPr lang="en-US" dirty="0"/>
        </a:p>
      </dgm:t>
    </dgm:pt>
    <dgm:pt modelId="{77555528-2AAE-42C5-A7F6-DC08499A48A9}" type="parTrans" cxnId="{64E0A985-31A7-4D56-AA6F-688639E620B9}">
      <dgm:prSet/>
      <dgm:spPr/>
      <dgm:t>
        <a:bodyPr/>
        <a:lstStyle/>
        <a:p>
          <a:endParaRPr lang="en-US"/>
        </a:p>
      </dgm:t>
    </dgm:pt>
    <dgm:pt modelId="{71D5D144-E8EC-4503-BE9F-2B3509249110}" type="sibTrans" cxnId="{64E0A985-31A7-4D56-AA6F-688639E620B9}">
      <dgm:prSet/>
      <dgm:spPr/>
      <dgm:t>
        <a:bodyPr/>
        <a:lstStyle/>
        <a:p>
          <a:endParaRPr lang="en-US"/>
        </a:p>
      </dgm:t>
    </dgm:pt>
    <dgm:pt modelId="{13CF8010-F2EB-4449-A630-B3F2470B5D26}">
      <dgm:prSet phldrT="[Text]"/>
      <dgm:spPr>
        <a:solidFill>
          <a:srgbClr val="0070C0"/>
        </a:solidFill>
      </dgm:spPr>
      <dgm:t>
        <a:bodyPr/>
        <a:lstStyle/>
        <a:p>
          <a:r>
            <a:rPr lang="en-US" dirty="0" smtClean="0"/>
            <a:t>SEO</a:t>
          </a:r>
          <a:endParaRPr lang="en-US" dirty="0"/>
        </a:p>
      </dgm:t>
    </dgm:pt>
    <dgm:pt modelId="{68C900AB-4AAD-4336-BB47-5E3670BEE50B}" type="parTrans" cxnId="{CF193527-603E-450B-A3B8-103BA3F7ADDC}">
      <dgm:prSet/>
      <dgm:spPr/>
      <dgm:t>
        <a:bodyPr/>
        <a:lstStyle/>
        <a:p>
          <a:endParaRPr lang="en-US"/>
        </a:p>
      </dgm:t>
    </dgm:pt>
    <dgm:pt modelId="{44148ED3-04C4-4C44-A89D-DFB30F31E241}" type="sibTrans" cxnId="{CF193527-603E-450B-A3B8-103BA3F7ADDC}">
      <dgm:prSet/>
      <dgm:spPr/>
      <dgm:t>
        <a:bodyPr/>
        <a:lstStyle/>
        <a:p>
          <a:endParaRPr lang="en-US"/>
        </a:p>
      </dgm:t>
    </dgm:pt>
    <dgm:pt modelId="{A3CCB36B-E93C-4227-AB53-BB8320CA2540}">
      <dgm:prSet phldrT="[Text]"/>
      <dgm:spPr/>
      <dgm:t>
        <a:bodyPr/>
        <a:lstStyle/>
        <a:p>
          <a:endParaRPr lang="en-US"/>
        </a:p>
      </dgm:t>
    </dgm:pt>
    <dgm:pt modelId="{2E67C15A-9735-4463-BED1-873331647CA5}" type="parTrans" cxnId="{76090E01-6ECF-455F-9032-4331638559C3}">
      <dgm:prSet/>
      <dgm:spPr/>
      <dgm:t>
        <a:bodyPr/>
        <a:lstStyle/>
        <a:p>
          <a:endParaRPr lang="en-US"/>
        </a:p>
      </dgm:t>
    </dgm:pt>
    <dgm:pt modelId="{6DE04F4A-3DCB-40DC-8FF8-69039F37E35E}" type="sibTrans" cxnId="{76090E01-6ECF-455F-9032-4331638559C3}">
      <dgm:prSet/>
      <dgm:spPr/>
      <dgm:t>
        <a:bodyPr/>
        <a:lstStyle/>
        <a:p>
          <a:endParaRPr lang="en-US"/>
        </a:p>
      </dgm:t>
    </dgm:pt>
    <dgm:pt modelId="{803D9795-FB6E-48D6-BCFB-C877F714698A}">
      <dgm:prSet phldrT="[Text]"/>
      <dgm:spPr>
        <a:solidFill>
          <a:srgbClr val="0070C0"/>
        </a:solidFill>
      </dgm:spPr>
      <dgm:t>
        <a:bodyPr/>
        <a:lstStyle/>
        <a:p>
          <a:r>
            <a:rPr lang="en-US" dirty="0" smtClean="0"/>
            <a:t>SEM/Paid Media</a:t>
          </a:r>
          <a:endParaRPr lang="en-US" dirty="0"/>
        </a:p>
      </dgm:t>
    </dgm:pt>
    <dgm:pt modelId="{C810FCF2-B162-441C-8F0D-9141EB0EEAD0}" type="parTrans" cxnId="{0800DC58-F146-4CDE-B874-D809DB7B2B5B}">
      <dgm:prSet/>
      <dgm:spPr/>
      <dgm:t>
        <a:bodyPr/>
        <a:lstStyle/>
        <a:p>
          <a:endParaRPr lang="en-US"/>
        </a:p>
      </dgm:t>
    </dgm:pt>
    <dgm:pt modelId="{4A8EF2EA-F7F4-451D-BDBF-A068A1A9146C}" type="sibTrans" cxnId="{0800DC58-F146-4CDE-B874-D809DB7B2B5B}">
      <dgm:prSet/>
      <dgm:spPr/>
      <dgm:t>
        <a:bodyPr/>
        <a:lstStyle/>
        <a:p>
          <a:endParaRPr lang="en-US"/>
        </a:p>
      </dgm:t>
    </dgm:pt>
    <dgm:pt modelId="{9F29994F-C030-4550-B357-C62E0D7DA07F}">
      <dgm:prSet phldrT="[Text]"/>
      <dgm:spPr/>
      <dgm:t>
        <a:bodyPr/>
        <a:lstStyle/>
        <a:p>
          <a:endParaRPr lang="en-US"/>
        </a:p>
      </dgm:t>
    </dgm:pt>
    <dgm:pt modelId="{7E76DE04-8B5C-47B3-BC40-9E7518567C2F}" type="parTrans" cxnId="{4E8440BD-3FFB-49FC-B704-BB129491BF29}">
      <dgm:prSet/>
      <dgm:spPr/>
      <dgm:t>
        <a:bodyPr/>
        <a:lstStyle/>
        <a:p>
          <a:endParaRPr lang="en-US"/>
        </a:p>
      </dgm:t>
    </dgm:pt>
    <dgm:pt modelId="{27E71BD6-6F1D-4AFD-97AA-217CB9F02812}" type="sibTrans" cxnId="{4E8440BD-3FFB-49FC-B704-BB129491BF29}">
      <dgm:prSet/>
      <dgm:spPr/>
      <dgm:t>
        <a:bodyPr/>
        <a:lstStyle/>
        <a:p>
          <a:endParaRPr lang="en-US"/>
        </a:p>
      </dgm:t>
    </dgm:pt>
    <dgm:pt modelId="{59DAFF20-D30E-4F9C-A8DF-187C184600B3}">
      <dgm:prSet phldrT="[Text]"/>
      <dgm:spPr/>
      <dgm:t>
        <a:bodyPr/>
        <a:lstStyle/>
        <a:p>
          <a:endParaRPr lang="en-US"/>
        </a:p>
      </dgm:t>
    </dgm:pt>
    <dgm:pt modelId="{0E882889-B165-49F0-ABE1-187196A7040A}" type="parTrans" cxnId="{6EBC9AD2-98E8-4541-8608-C70BA54E7AA3}">
      <dgm:prSet/>
      <dgm:spPr/>
      <dgm:t>
        <a:bodyPr/>
        <a:lstStyle/>
        <a:p>
          <a:endParaRPr lang="en-US"/>
        </a:p>
      </dgm:t>
    </dgm:pt>
    <dgm:pt modelId="{830F4598-0814-4092-90EE-62EE67A7D8E3}" type="sibTrans" cxnId="{6EBC9AD2-98E8-4541-8608-C70BA54E7AA3}">
      <dgm:prSet/>
      <dgm:spPr/>
      <dgm:t>
        <a:bodyPr/>
        <a:lstStyle/>
        <a:p>
          <a:endParaRPr lang="en-US"/>
        </a:p>
      </dgm:t>
    </dgm:pt>
    <dgm:pt modelId="{3F689CF5-DE82-4A1C-B0BD-C9ECFA2383DA}">
      <dgm:prSet phldrT="[Text]"/>
      <dgm:spPr>
        <a:solidFill>
          <a:srgbClr val="92D050"/>
        </a:solidFill>
      </dgm:spPr>
      <dgm:t>
        <a:bodyPr/>
        <a:lstStyle/>
        <a:p>
          <a:r>
            <a:rPr lang="en-US" dirty="0" smtClean="0"/>
            <a:t>Cold Calling</a:t>
          </a:r>
          <a:endParaRPr lang="en-US" dirty="0"/>
        </a:p>
      </dgm:t>
    </dgm:pt>
    <dgm:pt modelId="{9D266A96-2A13-4D40-A983-7F79BC61E90A}" type="parTrans" cxnId="{4DAB8D8A-34F8-4CF5-9908-083F4EF150FC}">
      <dgm:prSet/>
      <dgm:spPr/>
      <dgm:t>
        <a:bodyPr/>
        <a:lstStyle/>
        <a:p>
          <a:endParaRPr lang="en-US"/>
        </a:p>
      </dgm:t>
    </dgm:pt>
    <dgm:pt modelId="{739F41E0-7D2E-44E5-B158-F20D6D7E45BF}" type="sibTrans" cxnId="{4DAB8D8A-34F8-4CF5-9908-083F4EF150FC}">
      <dgm:prSet/>
      <dgm:spPr/>
      <dgm:t>
        <a:bodyPr/>
        <a:lstStyle/>
        <a:p>
          <a:endParaRPr lang="en-US"/>
        </a:p>
      </dgm:t>
    </dgm:pt>
    <dgm:pt modelId="{4F8232C9-BF02-4669-A65B-8B2FC5A8DDEA}" type="pres">
      <dgm:prSet presAssocID="{E0BA0059-C17C-4123-A1F1-9846C0C8AC99}" presName="Name0" presStyleCnt="0">
        <dgm:presLayoutVars>
          <dgm:chMax val="1"/>
          <dgm:dir/>
          <dgm:animLvl val="ctr"/>
          <dgm:resizeHandles val="exact"/>
        </dgm:presLayoutVars>
      </dgm:prSet>
      <dgm:spPr/>
      <dgm:t>
        <a:bodyPr/>
        <a:lstStyle/>
        <a:p>
          <a:endParaRPr lang="en-US"/>
        </a:p>
      </dgm:t>
    </dgm:pt>
    <dgm:pt modelId="{B6E75AD0-665D-4027-8DEE-90830921E434}" type="pres">
      <dgm:prSet presAssocID="{D2F259A9-5CCC-49DD-BDEC-6D2FEF45551B}" presName="centerShape" presStyleLbl="node0" presStyleIdx="0" presStyleCnt="1"/>
      <dgm:spPr/>
      <dgm:t>
        <a:bodyPr/>
        <a:lstStyle/>
        <a:p>
          <a:endParaRPr lang="en-US"/>
        </a:p>
      </dgm:t>
    </dgm:pt>
    <dgm:pt modelId="{0F4E3721-4072-4711-B83C-D58F6626D85B}" type="pres">
      <dgm:prSet presAssocID="{F0D04CEE-33B7-4D7E-9535-E138C2655301}" presName="node" presStyleLbl="node1" presStyleIdx="0" presStyleCnt="9">
        <dgm:presLayoutVars>
          <dgm:bulletEnabled val="1"/>
        </dgm:presLayoutVars>
      </dgm:prSet>
      <dgm:spPr/>
      <dgm:t>
        <a:bodyPr/>
        <a:lstStyle/>
        <a:p>
          <a:endParaRPr lang="en-US"/>
        </a:p>
      </dgm:t>
    </dgm:pt>
    <dgm:pt modelId="{BBFCEB32-4572-4DAD-91EA-10C48E6D7C3D}" type="pres">
      <dgm:prSet presAssocID="{F0D04CEE-33B7-4D7E-9535-E138C2655301}" presName="dummy" presStyleCnt="0"/>
      <dgm:spPr/>
      <dgm:t>
        <a:bodyPr/>
        <a:lstStyle/>
        <a:p>
          <a:endParaRPr lang="en-US"/>
        </a:p>
      </dgm:t>
    </dgm:pt>
    <dgm:pt modelId="{423D6509-6656-43CE-AEE7-7D666699ED26}" type="pres">
      <dgm:prSet presAssocID="{314D8C1E-C651-424C-A294-6A07828716DA}" presName="sibTrans" presStyleLbl="sibTrans2D1" presStyleIdx="0" presStyleCnt="9"/>
      <dgm:spPr/>
      <dgm:t>
        <a:bodyPr/>
        <a:lstStyle/>
        <a:p>
          <a:endParaRPr lang="en-US"/>
        </a:p>
      </dgm:t>
    </dgm:pt>
    <dgm:pt modelId="{094C2DCB-7261-43E2-A067-F00CE5643D7A}" type="pres">
      <dgm:prSet presAssocID="{D40FB006-C971-4D4E-AB43-CBA2AD03F6A7}" presName="node" presStyleLbl="node1" presStyleIdx="1" presStyleCnt="9">
        <dgm:presLayoutVars>
          <dgm:bulletEnabled val="1"/>
        </dgm:presLayoutVars>
      </dgm:prSet>
      <dgm:spPr/>
      <dgm:t>
        <a:bodyPr/>
        <a:lstStyle/>
        <a:p>
          <a:endParaRPr lang="en-US"/>
        </a:p>
      </dgm:t>
    </dgm:pt>
    <dgm:pt modelId="{93AB4037-F125-47E6-9796-9B52AF0F0A1F}" type="pres">
      <dgm:prSet presAssocID="{D40FB006-C971-4D4E-AB43-CBA2AD03F6A7}" presName="dummy" presStyleCnt="0"/>
      <dgm:spPr/>
      <dgm:t>
        <a:bodyPr/>
        <a:lstStyle/>
        <a:p>
          <a:endParaRPr lang="en-US"/>
        </a:p>
      </dgm:t>
    </dgm:pt>
    <dgm:pt modelId="{0713078C-5924-4CC8-AC2E-2DAD074242DC}" type="pres">
      <dgm:prSet presAssocID="{71D5D144-E8EC-4503-BE9F-2B3509249110}" presName="sibTrans" presStyleLbl="sibTrans2D1" presStyleIdx="1" presStyleCnt="9"/>
      <dgm:spPr/>
      <dgm:t>
        <a:bodyPr/>
        <a:lstStyle/>
        <a:p>
          <a:endParaRPr lang="en-US"/>
        </a:p>
      </dgm:t>
    </dgm:pt>
    <dgm:pt modelId="{97F246DE-DE38-4BFB-8DE0-F9FE753F2D71}" type="pres">
      <dgm:prSet presAssocID="{13CF8010-F2EB-4449-A630-B3F2470B5D26}" presName="node" presStyleLbl="node1" presStyleIdx="2" presStyleCnt="9">
        <dgm:presLayoutVars>
          <dgm:bulletEnabled val="1"/>
        </dgm:presLayoutVars>
      </dgm:prSet>
      <dgm:spPr/>
      <dgm:t>
        <a:bodyPr/>
        <a:lstStyle/>
        <a:p>
          <a:endParaRPr lang="en-US"/>
        </a:p>
      </dgm:t>
    </dgm:pt>
    <dgm:pt modelId="{E6FFFA09-A0D7-4E05-95E8-A1A144DB3E6B}" type="pres">
      <dgm:prSet presAssocID="{13CF8010-F2EB-4449-A630-B3F2470B5D26}" presName="dummy" presStyleCnt="0"/>
      <dgm:spPr/>
      <dgm:t>
        <a:bodyPr/>
        <a:lstStyle/>
        <a:p>
          <a:endParaRPr lang="en-US"/>
        </a:p>
      </dgm:t>
    </dgm:pt>
    <dgm:pt modelId="{3CE21C06-E86A-40C5-97C5-2AC9277D09BE}" type="pres">
      <dgm:prSet presAssocID="{44148ED3-04C4-4C44-A89D-DFB30F31E241}" presName="sibTrans" presStyleLbl="sibTrans2D1" presStyleIdx="2" presStyleCnt="9"/>
      <dgm:spPr/>
      <dgm:t>
        <a:bodyPr/>
        <a:lstStyle/>
        <a:p>
          <a:endParaRPr lang="en-US"/>
        </a:p>
      </dgm:t>
    </dgm:pt>
    <dgm:pt modelId="{41AED6A6-E2B8-4315-BD7C-2F84CC6FFBCC}" type="pres">
      <dgm:prSet presAssocID="{803D9795-FB6E-48D6-BCFB-C877F714698A}" presName="node" presStyleLbl="node1" presStyleIdx="3" presStyleCnt="9">
        <dgm:presLayoutVars>
          <dgm:bulletEnabled val="1"/>
        </dgm:presLayoutVars>
      </dgm:prSet>
      <dgm:spPr/>
      <dgm:t>
        <a:bodyPr/>
        <a:lstStyle/>
        <a:p>
          <a:endParaRPr lang="en-US"/>
        </a:p>
      </dgm:t>
    </dgm:pt>
    <dgm:pt modelId="{4167F5B4-FF73-47D5-8D5B-74BBA2B31C31}" type="pres">
      <dgm:prSet presAssocID="{803D9795-FB6E-48D6-BCFB-C877F714698A}" presName="dummy" presStyleCnt="0"/>
      <dgm:spPr/>
      <dgm:t>
        <a:bodyPr/>
        <a:lstStyle/>
        <a:p>
          <a:endParaRPr lang="en-US"/>
        </a:p>
      </dgm:t>
    </dgm:pt>
    <dgm:pt modelId="{0C5FBD4A-793F-44AB-AC32-1C5F12F1CF9B}" type="pres">
      <dgm:prSet presAssocID="{4A8EF2EA-F7F4-451D-BDBF-A068A1A9146C}" presName="sibTrans" presStyleLbl="sibTrans2D1" presStyleIdx="3" presStyleCnt="9"/>
      <dgm:spPr/>
      <dgm:t>
        <a:bodyPr/>
        <a:lstStyle/>
        <a:p>
          <a:endParaRPr lang="en-US"/>
        </a:p>
      </dgm:t>
    </dgm:pt>
    <dgm:pt modelId="{192213F3-9465-4B40-B4E7-202421D3F578}" type="pres">
      <dgm:prSet presAssocID="{387A6DF2-DB23-47F7-92A9-4D5C48F62EEA}" presName="node" presStyleLbl="node1" presStyleIdx="4" presStyleCnt="9">
        <dgm:presLayoutVars>
          <dgm:bulletEnabled val="1"/>
        </dgm:presLayoutVars>
      </dgm:prSet>
      <dgm:spPr/>
      <dgm:t>
        <a:bodyPr/>
        <a:lstStyle/>
        <a:p>
          <a:endParaRPr lang="en-US"/>
        </a:p>
      </dgm:t>
    </dgm:pt>
    <dgm:pt modelId="{6EF72AE4-55F6-4FA9-9EFD-5044932C1DEB}" type="pres">
      <dgm:prSet presAssocID="{387A6DF2-DB23-47F7-92A9-4D5C48F62EEA}" presName="dummy" presStyleCnt="0"/>
      <dgm:spPr/>
      <dgm:t>
        <a:bodyPr/>
        <a:lstStyle/>
        <a:p>
          <a:endParaRPr lang="en-US"/>
        </a:p>
      </dgm:t>
    </dgm:pt>
    <dgm:pt modelId="{1F59CD3B-7BFD-400D-8EC6-B36A32B5A500}" type="pres">
      <dgm:prSet presAssocID="{555543AC-6FEE-4AE8-908E-1F4C862AA9BA}" presName="sibTrans" presStyleLbl="sibTrans2D1" presStyleIdx="4" presStyleCnt="9"/>
      <dgm:spPr/>
      <dgm:t>
        <a:bodyPr/>
        <a:lstStyle/>
        <a:p>
          <a:endParaRPr lang="en-US"/>
        </a:p>
      </dgm:t>
    </dgm:pt>
    <dgm:pt modelId="{2F65D1F2-48D1-42F1-ACA2-F3C832A37C36}" type="pres">
      <dgm:prSet presAssocID="{3F689CF5-DE82-4A1C-B0BD-C9ECFA2383DA}" presName="node" presStyleLbl="node1" presStyleIdx="5" presStyleCnt="9">
        <dgm:presLayoutVars>
          <dgm:bulletEnabled val="1"/>
        </dgm:presLayoutVars>
      </dgm:prSet>
      <dgm:spPr/>
      <dgm:t>
        <a:bodyPr/>
        <a:lstStyle/>
        <a:p>
          <a:endParaRPr lang="en-US"/>
        </a:p>
      </dgm:t>
    </dgm:pt>
    <dgm:pt modelId="{2BEC605B-4B8E-4307-BD6E-87EFDB042D76}" type="pres">
      <dgm:prSet presAssocID="{3F689CF5-DE82-4A1C-B0BD-C9ECFA2383DA}" presName="dummy" presStyleCnt="0"/>
      <dgm:spPr/>
      <dgm:t>
        <a:bodyPr/>
        <a:lstStyle/>
        <a:p>
          <a:endParaRPr lang="en-US"/>
        </a:p>
      </dgm:t>
    </dgm:pt>
    <dgm:pt modelId="{590B9EB2-77E1-4864-9481-2BF329634A60}" type="pres">
      <dgm:prSet presAssocID="{739F41E0-7D2E-44E5-B158-F20D6D7E45BF}" presName="sibTrans" presStyleLbl="sibTrans2D1" presStyleIdx="5" presStyleCnt="9"/>
      <dgm:spPr/>
      <dgm:t>
        <a:bodyPr/>
        <a:lstStyle/>
        <a:p>
          <a:endParaRPr lang="en-US"/>
        </a:p>
      </dgm:t>
    </dgm:pt>
    <dgm:pt modelId="{2883DDF3-7FC5-49D2-A3CF-5A3045AB1FF3}" type="pres">
      <dgm:prSet presAssocID="{64A4D1C8-85B1-415B-8FEA-16D44F18814A}" presName="node" presStyleLbl="node1" presStyleIdx="6" presStyleCnt="9">
        <dgm:presLayoutVars>
          <dgm:bulletEnabled val="1"/>
        </dgm:presLayoutVars>
      </dgm:prSet>
      <dgm:spPr/>
      <dgm:t>
        <a:bodyPr/>
        <a:lstStyle/>
        <a:p>
          <a:endParaRPr lang="en-US"/>
        </a:p>
      </dgm:t>
    </dgm:pt>
    <dgm:pt modelId="{3A25AD5B-39BF-4A76-A07A-1C3DB3300F6C}" type="pres">
      <dgm:prSet presAssocID="{64A4D1C8-85B1-415B-8FEA-16D44F18814A}" presName="dummy" presStyleCnt="0"/>
      <dgm:spPr/>
      <dgm:t>
        <a:bodyPr/>
        <a:lstStyle/>
        <a:p>
          <a:endParaRPr lang="en-US"/>
        </a:p>
      </dgm:t>
    </dgm:pt>
    <dgm:pt modelId="{2F0AB3F9-8CD3-4E3D-9D26-26777E4279CE}" type="pres">
      <dgm:prSet presAssocID="{BB120D30-BC42-4CB3-8648-66BC5DA3D591}" presName="sibTrans" presStyleLbl="sibTrans2D1" presStyleIdx="6" presStyleCnt="9"/>
      <dgm:spPr/>
      <dgm:t>
        <a:bodyPr/>
        <a:lstStyle/>
        <a:p>
          <a:endParaRPr lang="en-US"/>
        </a:p>
      </dgm:t>
    </dgm:pt>
    <dgm:pt modelId="{59E2A3FE-F2CD-4B02-BF0F-F7A89EB7AB5D}" type="pres">
      <dgm:prSet presAssocID="{F05168DE-B920-47B4-9B44-F4126E33C949}" presName="node" presStyleLbl="node1" presStyleIdx="7" presStyleCnt="9">
        <dgm:presLayoutVars>
          <dgm:bulletEnabled val="1"/>
        </dgm:presLayoutVars>
      </dgm:prSet>
      <dgm:spPr/>
      <dgm:t>
        <a:bodyPr/>
        <a:lstStyle/>
        <a:p>
          <a:endParaRPr lang="en-US"/>
        </a:p>
      </dgm:t>
    </dgm:pt>
    <dgm:pt modelId="{8B6E7E3F-D773-44C1-BFAD-DCD626DF2E4A}" type="pres">
      <dgm:prSet presAssocID="{F05168DE-B920-47B4-9B44-F4126E33C949}" presName="dummy" presStyleCnt="0"/>
      <dgm:spPr/>
      <dgm:t>
        <a:bodyPr/>
        <a:lstStyle/>
        <a:p>
          <a:endParaRPr lang="en-US"/>
        </a:p>
      </dgm:t>
    </dgm:pt>
    <dgm:pt modelId="{972C0A8B-0E50-4584-8206-DDEDBEB5E5BD}" type="pres">
      <dgm:prSet presAssocID="{E132C637-BA54-4897-B4C7-5C6F515FF7B0}" presName="sibTrans" presStyleLbl="sibTrans2D1" presStyleIdx="7" presStyleCnt="9"/>
      <dgm:spPr/>
      <dgm:t>
        <a:bodyPr/>
        <a:lstStyle/>
        <a:p>
          <a:endParaRPr lang="en-US"/>
        </a:p>
      </dgm:t>
    </dgm:pt>
    <dgm:pt modelId="{6B37F81F-D6B0-4BEA-94ED-9512BE2CCC2C}" type="pres">
      <dgm:prSet presAssocID="{5326F90B-7E54-4C34-B3E6-F897685C5697}" presName="node" presStyleLbl="node1" presStyleIdx="8" presStyleCnt="9">
        <dgm:presLayoutVars>
          <dgm:bulletEnabled val="1"/>
        </dgm:presLayoutVars>
      </dgm:prSet>
      <dgm:spPr/>
      <dgm:t>
        <a:bodyPr/>
        <a:lstStyle/>
        <a:p>
          <a:endParaRPr lang="en-US"/>
        </a:p>
      </dgm:t>
    </dgm:pt>
    <dgm:pt modelId="{3B9FC757-11E6-4344-A557-A09E9D66D0AB}" type="pres">
      <dgm:prSet presAssocID="{5326F90B-7E54-4C34-B3E6-F897685C5697}" presName="dummy" presStyleCnt="0"/>
      <dgm:spPr/>
      <dgm:t>
        <a:bodyPr/>
        <a:lstStyle/>
        <a:p>
          <a:endParaRPr lang="en-US"/>
        </a:p>
      </dgm:t>
    </dgm:pt>
    <dgm:pt modelId="{972507D6-A945-4107-8A31-080C772B6F71}" type="pres">
      <dgm:prSet presAssocID="{C25EAD3C-F8BD-4024-A3FA-983C3E59E9DA}" presName="sibTrans" presStyleLbl="sibTrans2D1" presStyleIdx="8" presStyleCnt="9"/>
      <dgm:spPr/>
      <dgm:t>
        <a:bodyPr/>
        <a:lstStyle/>
        <a:p>
          <a:endParaRPr lang="en-US"/>
        </a:p>
      </dgm:t>
    </dgm:pt>
  </dgm:ptLst>
  <dgm:cxnLst>
    <dgm:cxn modelId="{66A03D45-C241-4E62-9AC3-BB99C501CC66}" srcId="{D2F259A9-5CCC-49DD-BDEC-6D2FEF45551B}" destId="{F0D04CEE-33B7-4D7E-9535-E138C2655301}" srcOrd="0" destOrd="0" parTransId="{02290D1A-66FC-454F-B641-FAB86BEFFC38}" sibTransId="{314D8C1E-C651-424C-A294-6A07828716DA}"/>
    <dgm:cxn modelId="{DFA30F85-E749-41F6-9106-E45DF30B9D85}" srcId="{E0BA0059-C17C-4123-A1F1-9846C0C8AC99}" destId="{4D242FF3-0A43-4C74-823B-9565966DF99D}" srcOrd="2" destOrd="0" parTransId="{8BD09B84-6C66-415A-ABB2-7717027EB35B}" sibTransId="{B79FB68B-21AD-497A-81AD-993D4CFF7168}"/>
    <dgm:cxn modelId="{0800DC58-F146-4CDE-B874-D809DB7B2B5B}" srcId="{D2F259A9-5CCC-49DD-BDEC-6D2FEF45551B}" destId="{803D9795-FB6E-48D6-BCFB-C877F714698A}" srcOrd="3" destOrd="0" parTransId="{C810FCF2-B162-441C-8F0D-9141EB0EEAD0}" sibTransId="{4A8EF2EA-F7F4-451D-BDBF-A068A1A9146C}"/>
    <dgm:cxn modelId="{6EBC9AD2-98E8-4541-8608-C70BA54E7AA3}" srcId="{E0BA0059-C17C-4123-A1F1-9846C0C8AC99}" destId="{59DAFF20-D30E-4F9C-A8DF-187C184600B3}" srcOrd="6" destOrd="0" parTransId="{0E882889-B165-49F0-ABE1-187196A7040A}" sibTransId="{830F4598-0814-4092-90EE-62EE67A7D8E3}"/>
    <dgm:cxn modelId="{01A31A2B-5072-4B67-930E-95F2299345C8}" srcId="{D2F259A9-5CCC-49DD-BDEC-6D2FEF45551B}" destId="{64A4D1C8-85B1-415B-8FEA-16D44F18814A}" srcOrd="6" destOrd="0" parTransId="{2B33BF79-848B-448B-A91F-C208703A4F42}" sibTransId="{BB120D30-BC42-4CB3-8648-66BC5DA3D591}"/>
    <dgm:cxn modelId="{373E2318-A471-4634-B477-361543190603}" type="presOf" srcId="{803D9795-FB6E-48D6-BCFB-C877F714698A}" destId="{41AED6A6-E2B8-4315-BD7C-2F84CC6FFBCC}" srcOrd="0" destOrd="0" presId="urn:microsoft.com/office/officeart/2005/8/layout/radial6"/>
    <dgm:cxn modelId="{495D6DF9-CE1C-4E60-B90D-46540451A5C7}" type="presOf" srcId="{739F41E0-7D2E-44E5-B158-F20D6D7E45BF}" destId="{590B9EB2-77E1-4864-9481-2BF329634A60}" srcOrd="0" destOrd="0" presId="urn:microsoft.com/office/officeart/2005/8/layout/radial6"/>
    <dgm:cxn modelId="{C70EA1FD-7D2E-4F82-9FBE-1A999E5DB6F2}" type="presOf" srcId="{3F689CF5-DE82-4A1C-B0BD-C9ECFA2383DA}" destId="{2F65D1F2-48D1-42F1-ACA2-F3C832A37C36}" srcOrd="0" destOrd="0" presId="urn:microsoft.com/office/officeart/2005/8/layout/radial6"/>
    <dgm:cxn modelId="{8B4AAE9B-127F-4ED8-8577-BBDB9ED86A62}" srcId="{D2F259A9-5CCC-49DD-BDEC-6D2FEF45551B}" destId="{387A6DF2-DB23-47F7-92A9-4D5C48F62EEA}" srcOrd="4" destOrd="0" parTransId="{127F3A38-6D0C-41A1-BBE7-B8EDB4CCD552}" sibTransId="{555543AC-6FEE-4AE8-908E-1F4C862AA9BA}"/>
    <dgm:cxn modelId="{224E6FD1-1AD7-4AB7-A63C-96D8808C5B64}" type="presOf" srcId="{44148ED3-04C4-4C44-A89D-DFB30F31E241}" destId="{3CE21C06-E86A-40C5-97C5-2AC9277D09BE}" srcOrd="0" destOrd="0" presId="urn:microsoft.com/office/officeart/2005/8/layout/radial6"/>
    <dgm:cxn modelId="{76090E01-6ECF-455F-9032-4331638559C3}" srcId="{E0BA0059-C17C-4123-A1F1-9846C0C8AC99}" destId="{A3CCB36B-E93C-4227-AB53-BB8320CA2540}" srcOrd="4" destOrd="0" parTransId="{2E67C15A-9735-4463-BED1-873331647CA5}" sibTransId="{6DE04F4A-3DCB-40DC-8FF8-69039F37E35E}"/>
    <dgm:cxn modelId="{4DF2AEC6-F38B-4DB5-8F86-2F996A14CEAB}" type="presOf" srcId="{64A4D1C8-85B1-415B-8FEA-16D44F18814A}" destId="{2883DDF3-7FC5-49D2-A3CF-5A3045AB1FF3}" srcOrd="0" destOrd="0" presId="urn:microsoft.com/office/officeart/2005/8/layout/radial6"/>
    <dgm:cxn modelId="{D12089A1-7A75-406C-A6D1-9FFCB97D7260}" type="presOf" srcId="{555543AC-6FEE-4AE8-908E-1F4C862AA9BA}" destId="{1F59CD3B-7BFD-400D-8EC6-B36A32B5A500}" srcOrd="0" destOrd="0" presId="urn:microsoft.com/office/officeart/2005/8/layout/radial6"/>
    <dgm:cxn modelId="{B233AD01-9B4E-4E46-BD03-682F8FBF29E2}" type="presOf" srcId="{71D5D144-E8EC-4503-BE9F-2B3509249110}" destId="{0713078C-5924-4CC8-AC2E-2DAD074242DC}" srcOrd="0" destOrd="0" presId="urn:microsoft.com/office/officeart/2005/8/layout/radial6"/>
    <dgm:cxn modelId="{E18BEC7E-9D2D-4269-A6FC-F8A9D8C0C064}" srcId="{E0BA0059-C17C-4123-A1F1-9846C0C8AC99}" destId="{D2F259A9-5CCC-49DD-BDEC-6D2FEF45551B}" srcOrd="0" destOrd="0" parTransId="{96CA70E7-B96C-4C2C-8544-4B7601E75FD5}" sibTransId="{20470A87-2B84-4AE8-B45A-E2504406E997}"/>
    <dgm:cxn modelId="{64E0A985-31A7-4D56-AA6F-688639E620B9}" srcId="{D2F259A9-5CCC-49DD-BDEC-6D2FEF45551B}" destId="{D40FB006-C971-4D4E-AB43-CBA2AD03F6A7}" srcOrd="1" destOrd="0" parTransId="{77555528-2AAE-42C5-A7F6-DC08499A48A9}" sibTransId="{71D5D144-E8EC-4503-BE9F-2B3509249110}"/>
    <dgm:cxn modelId="{A3CE2E79-CFE6-48E2-B707-6F52E5BED033}" type="presOf" srcId="{BB120D30-BC42-4CB3-8648-66BC5DA3D591}" destId="{2F0AB3F9-8CD3-4E3D-9D26-26777E4279CE}" srcOrd="0" destOrd="0" presId="urn:microsoft.com/office/officeart/2005/8/layout/radial6"/>
    <dgm:cxn modelId="{F5DD4E33-2FB0-41E7-AB7D-2CDCFB41CB90}" type="presOf" srcId="{314D8C1E-C651-424C-A294-6A07828716DA}" destId="{423D6509-6656-43CE-AEE7-7D666699ED26}" srcOrd="0" destOrd="0" presId="urn:microsoft.com/office/officeart/2005/8/layout/radial6"/>
    <dgm:cxn modelId="{4DAB8D8A-34F8-4CF5-9908-083F4EF150FC}" srcId="{D2F259A9-5CCC-49DD-BDEC-6D2FEF45551B}" destId="{3F689CF5-DE82-4A1C-B0BD-C9ECFA2383DA}" srcOrd="5" destOrd="0" parTransId="{9D266A96-2A13-4D40-A983-7F79BC61E90A}" sibTransId="{739F41E0-7D2E-44E5-B158-F20D6D7E45BF}"/>
    <dgm:cxn modelId="{FDB40C89-EA51-4A73-812A-C4F05A7854B3}" type="presOf" srcId="{387A6DF2-DB23-47F7-92A9-4D5C48F62EEA}" destId="{192213F3-9465-4B40-B4E7-202421D3F578}" srcOrd="0" destOrd="0" presId="urn:microsoft.com/office/officeart/2005/8/layout/radial6"/>
    <dgm:cxn modelId="{AC972980-FC8A-49AC-B9D2-E690005DD206}" type="presOf" srcId="{13CF8010-F2EB-4449-A630-B3F2470B5D26}" destId="{97F246DE-DE38-4BFB-8DE0-F9FE753F2D71}" srcOrd="0" destOrd="0" presId="urn:microsoft.com/office/officeart/2005/8/layout/radial6"/>
    <dgm:cxn modelId="{94C1A02C-AC82-43FE-B421-A0E9FD8F6B62}" srcId="{D2F259A9-5CCC-49DD-BDEC-6D2FEF45551B}" destId="{F05168DE-B920-47B4-9B44-F4126E33C949}" srcOrd="7" destOrd="0" parTransId="{2F26781C-21F5-47D7-907A-F4B6729AD624}" sibTransId="{E132C637-BA54-4897-B4C7-5C6F515FF7B0}"/>
    <dgm:cxn modelId="{E0B194B0-1778-4124-A13E-67FD7092DCD8}" type="presOf" srcId="{5326F90B-7E54-4C34-B3E6-F897685C5697}" destId="{6B37F81F-D6B0-4BEA-94ED-9512BE2CCC2C}" srcOrd="0" destOrd="0" presId="urn:microsoft.com/office/officeart/2005/8/layout/radial6"/>
    <dgm:cxn modelId="{019D78B1-9049-4AE1-AC3A-0955C5AA3627}" type="presOf" srcId="{D40FB006-C971-4D4E-AB43-CBA2AD03F6A7}" destId="{094C2DCB-7261-43E2-A067-F00CE5643D7A}" srcOrd="0" destOrd="0" presId="urn:microsoft.com/office/officeart/2005/8/layout/radial6"/>
    <dgm:cxn modelId="{6BA02667-2880-4F48-87E8-2546AC35FA89}" type="presOf" srcId="{4A8EF2EA-F7F4-451D-BDBF-A068A1A9146C}" destId="{0C5FBD4A-793F-44AB-AC32-1C5F12F1CF9B}" srcOrd="0" destOrd="0" presId="urn:microsoft.com/office/officeart/2005/8/layout/radial6"/>
    <dgm:cxn modelId="{666E5A57-EE36-4CBE-A08D-1EF95A3369C6}" type="presOf" srcId="{E132C637-BA54-4897-B4C7-5C6F515FF7B0}" destId="{972C0A8B-0E50-4584-8206-DDEDBEB5E5BD}" srcOrd="0" destOrd="0" presId="urn:microsoft.com/office/officeart/2005/8/layout/radial6"/>
    <dgm:cxn modelId="{4E8440BD-3FFB-49FC-B704-BB129491BF29}" srcId="{E0BA0059-C17C-4123-A1F1-9846C0C8AC99}" destId="{9F29994F-C030-4550-B357-C62E0D7DA07F}" srcOrd="5" destOrd="0" parTransId="{7E76DE04-8B5C-47B3-BC40-9E7518567C2F}" sibTransId="{27E71BD6-6F1D-4AFD-97AA-217CB9F02812}"/>
    <dgm:cxn modelId="{5D8115BB-CB08-4320-8CC9-9DFAD3FB74F5}" type="presOf" srcId="{E0BA0059-C17C-4123-A1F1-9846C0C8AC99}" destId="{4F8232C9-BF02-4669-A65B-8B2FC5A8DDEA}" srcOrd="0" destOrd="0" presId="urn:microsoft.com/office/officeart/2005/8/layout/radial6"/>
    <dgm:cxn modelId="{3D4CCB38-33B5-4755-B86A-F716650AB121}" srcId="{E0BA0059-C17C-4123-A1F1-9846C0C8AC99}" destId="{B3C5CA07-6383-4A1B-91C4-42895142A4F9}" srcOrd="3" destOrd="0" parTransId="{E2E5F85E-CF11-4EB2-BA58-76695B02076C}" sibTransId="{A780DAC0-3CF2-46B5-9E1C-B4672283D6CF}"/>
    <dgm:cxn modelId="{CF193527-603E-450B-A3B8-103BA3F7ADDC}" srcId="{D2F259A9-5CCC-49DD-BDEC-6D2FEF45551B}" destId="{13CF8010-F2EB-4449-A630-B3F2470B5D26}" srcOrd="2" destOrd="0" parTransId="{68C900AB-4AAD-4336-BB47-5E3670BEE50B}" sibTransId="{44148ED3-04C4-4C44-A89D-DFB30F31E241}"/>
    <dgm:cxn modelId="{3C635055-A1B7-42BF-8921-C5CB2CBADF54}" type="presOf" srcId="{F05168DE-B920-47B4-9B44-F4126E33C949}" destId="{59E2A3FE-F2CD-4B02-BF0F-F7A89EB7AB5D}" srcOrd="0" destOrd="0" presId="urn:microsoft.com/office/officeart/2005/8/layout/radial6"/>
    <dgm:cxn modelId="{8ADC9763-B19D-4908-8E2F-255A670F2EC0}" type="presOf" srcId="{C25EAD3C-F8BD-4024-A3FA-983C3E59E9DA}" destId="{972507D6-A945-4107-8A31-080C772B6F71}" srcOrd="0" destOrd="0" presId="urn:microsoft.com/office/officeart/2005/8/layout/radial6"/>
    <dgm:cxn modelId="{C19B5BB8-E9EA-4088-B36C-3969707EA074}" srcId="{E0BA0059-C17C-4123-A1F1-9846C0C8AC99}" destId="{24D3DEE3-B4CD-404A-AF3E-70E6E439C07A}" srcOrd="1" destOrd="0" parTransId="{8B9754CE-9B7D-4D6D-B2AF-9C980DAF267D}" sibTransId="{72E9BB84-5363-428A-AFCA-C58D4E4B683F}"/>
    <dgm:cxn modelId="{EAABDAB4-1E1B-4485-96D2-74068A718102}" type="presOf" srcId="{D2F259A9-5CCC-49DD-BDEC-6D2FEF45551B}" destId="{B6E75AD0-665D-4027-8DEE-90830921E434}" srcOrd="0" destOrd="0" presId="urn:microsoft.com/office/officeart/2005/8/layout/radial6"/>
    <dgm:cxn modelId="{3C32BE36-47A4-4681-A22D-BFDD1D87018D}" type="presOf" srcId="{F0D04CEE-33B7-4D7E-9535-E138C2655301}" destId="{0F4E3721-4072-4711-B83C-D58F6626D85B}" srcOrd="0" destOrd="0" presId="urn:microsoft.com/office/officeart/2005/8/layout/radial6"/>
    <dgm:cxn modelId="{01F8337F-4EBF-4AAF-B235-691AB786CDA5}" srcId="{D2F259A9-5CCC-49DD-BDEC-6D2FEF45551B}" destId="{5326F90B-7E54-4C34-B3E6-F897685C5697}" srcOrd="8" destOrd="0" parTransId="{512BB5C9-B06E-4E7D-81AC-AC2BEBBB7077}" sibTransId="{C25EAD3C-F8BD-4024-A3FA-983C3E59E9DA}"/>
    <dgm:cxn modelId="{4D4786D3-13A5-4978-AA44-FC66BE306FEF}" type="presParOf" srcId="{4F8232C9-BF02-4669-A65B-8B2FC5A8DDEA}" destId="{B6E75AD0-665D-4027-8DEE-90830921E434}" srcOrd="0" destOrd="0" presId="urn:microsoft.com/office/officeart/2005/8/layout/radial6"/>
    <dgm:cxn modelId="{2CBA2B0F-1C2E-492E-B910-0A9967BB65E3}" type="presParOf" srcId="{4F8232C9-BF02-4669-A65B-8B2FC5A8DDEA}" destId="{0F4E3721-4072-4711-B83C-D58F6626D85B}" srcOrd="1" destOrd="0" presId="urn:microsoft.com/office/officeart/2005/8/layout/radial6"/>
    <dgm:cxn modelId="{DD28F345-A28B-4FA9-AD1E-DDE42AAA8A6C}" type="presParOf" srcId="{4F8232C9-BF02-4669-A65B-8B2FC5A8DDEA}" destId="{BBFCEB32-4572-4DAD-91EA-10C48E6D7C3D}" srcOrd="2" destOrd="0" presId="urn:microsoft.com/office/officeart/2005/8/layout/radial6"/>
    <dgm:cxn modelId="{517A7CF7-257B-4553-AE28-91B2FD10F6A4}" type="presParOf" srcId="{4F8232C9-BF02-4669-A65B-8B2FC5A8DDEA}" destId="{423D6509-6656-43CE-AEE7-7D666699ED26}" srcOrd="3" destOrd="0" presId="urn:microsoft.com/office/officeart/2005/8/layout/radial6"/>
    <dgm:cxn modelId="{4DE07ED0-34C6-4B02-8843-9F03CB21B866}" type="presParOf" srcId="{4F8232C9-BF02-4669-A65B-8B2FC5A8DDEA}" destId="{094C2DCB-7261-43E2-A067-F00CE5643D7A}" srcOrd="4" destOrd="0" presId="urn:microsoft.com/office/officeart/2005/8/layout/radial6"/>
    <dgm:cxn modelId="{C313127C-104D-4102-B54B-6F31BD63B2C6}" type="presParOf" srcId="{4F8232C9-BF02-4669-A65B-8B2FC5A8DDEA}" destId="{93AB4037-F125-47E6-9796-9B52AF0F0A1F}" srcOrd="5" destOrd="0" presId="urn:microsoft.com/office/officeart/2005/8/layout/radial6"/>
    <dgm:cxn modelId="{631317C2-B6F0-430B-9038-BD60BC1CCCDD}" type="presParOf" srcId="{4F8232C9-BF02-4669-A65B-8B2FC5A8DDEA}" destId="{0713078C-5924-4CC8-AC2E-2DAD074242DC}" srcOrd="6" destOrd="0" presId="urn:microsoft.com/office/officeart/2005/8/layout/radial6"/>
    <dgm:cxn modelId="{646992E0-14EA-49CE-B57C-21B04DE867FA}" type="presParOf" srcId="{4F8232C9-BF02-4669-A65B-8B2FC5A8DDEA}" destId="{97F246DE-DE38-4BFB-8DE0-F9FE753F2D71}" srcOrd="7" destOrd="0" presId="urn:microsoft.com/office/officeart/2005/8/layout/radial6"/>
    <dgm:cxn modelId="{260E62C3-41D3-4DDC-872D-797032A939A5}" type="presParOf" srcId="{4F8232C9-BF02-4669-A65B-8B2FC5A8DDEA}" destId="{E6FFFA09-A0D7-4E05-95E8-A1A144DB3E6B}" srcOrd="8" destOrd="0" presId="urn:microsoft.com/office/officeart/2005/8/layout/radial6"/>
    <dgm:cxn modelId="{C9A53227-E9B9-46FB-932B-3458D04906B5}" type="presParOf" srcId="{4F8232C9-BF02-4669-A65B-8B2FC5A8DDEA}" destId="{3CE21C06-E86A-40C5-97C5-2AC9277D09BE}" srcOrd="9" destOrd="0" presId="urn:microsoft.com/office/officeart/2005/8/layout/radial6"/>
    <dgm:cxn modelId="{3937FDD3-39DE-49BE-A440-F667C1613116}" type="presParOf" srcId="{4F8232C9-BF02-4669-A65B-8B2FC5A8DDEA}" destId="{41AED6A6-E2B8-4315-BD7C-2F84CC6FFBCC}" srcOrd="10" destOrd="0" presId="urn:microsoft.com/office/officeart/2005/8/layout/radial6"/>
    <dgm:cxn modelId="{B3A78590-5F9D-4946-932B-2575A2D423FA}" type="presParOf" srcId="{4F8232C9-BF02-4669-A65B-8B2FC5A8DDEA}" destId="{4167F5B4-FF73-47D5-8D5B-74BBA2B31C31}" srcOrd="11" destOrd="0" presId="urn:microsoft.com/office/officeart/2005/8/layout/radial6"/>
    <dgm:cxn modelId="{43553A6E-8026-4007-B6B3-1BD2EB462C8A}" type="presParOf" srcId="{4F8232C9-BF02-4669-A65B-8B2FC5A8DDEA}" destId="{0C5FBD4A-793F-44AB-AC32-1C5F12F1CF9B}" srcOrd="12" destOrd="0" presId="urn:microsoft.com/office/officeart/2005/8/layout/radial6"/>
    <dgm:cxn modelId="{84CA3866-4074-471C-8A87-4A2564DB24BA}" type="presParOf" srcId="{4F8232C9-BF02-4669-A65B-8B2FC5A8DDEA}" destId="{192213F3-9465-4B40-B4E7-202421D3F578}" srcOrd="13" destOrd="0" presId="urn:microsoft.com/office/officeart/2005/8/layout/radial6"/>
    <dgm:cxn modelId="{DE287511-672D-4014-960A-088C843943CC}" type="presParOf" srcId="{4F8232C9-BF02-4669-A65B-8B2FC5A8DDEA}" destId="{6EF72AE4-55F6-4FA9-9EFD-5044932C1DEB}" srcOrd="14" destOrd="0" presId="urn:microsoft.com/office/officeart/2005/8/layout/radial6"/>
    <dgm:cxn modelId="{B9ABE790-5E94-4C38-A5C1-D26E1578C04E}" type="presParOf" srcId="{4F8232C9-BF02-4669-A65B-8B2FC5A8DDEA}" destId="{1F59CD3B-7BFD-400D-8EC6-B36A32B5A500}" srcOrd="15" destOrd="0" presId="urn:microsoft.com/office/officeart/2005/8/layout/radial6"/>
    <dgm:cxn modelId="{FDB513C0-FFCB-4CC4-ADA4-629339D484DC}" type="presParOf" srcId="{4F8232C9-BF02-4669-A65B-8B2FC5A8DDEA}" destId="{2F65D1F2-48D1-42F1-ACA2-F3C832A37C36}" srcOrd="16" destOrd="0" presId="urn:microsoft.com/office/officeart/2005/8/layout/radial6"/>
    <dgm:cxn modelId="{884C071D-602E-4A47-B701-B35E638F43D6}" type="presParOf" srcId="{4F8232C9-BF02-4669-A65B-8B2FC5A8DDEA}" destId="{2BEC605B-4B8E-4307-BD6E-87EFDB042D76}" srcOrd="17" destOrd="0" presId="urn:microsoft.com/office/officeart/2005/8/layout/radial6"/>
    <dgm:cxn modelId="{B28AC762-8EDC-47CE-94E7-E62CFC8BF02F}" type="presParOf" srcId="{4F8232C9-BF02-4669-A65B-8B2FC5A8DDEA}" destId="{590B9EB2-77E1-4864-9481-2BF329634A60}" srcOrd="18" destOrd="0" presId="urn:microsoft.com/office/officeart/2005/8/layout/radial6"/>
    <dgm:cxn modelId="{6427D04D-42C0-4F50-B29C-BAC7A8270224}" type="presParOf" srcId="{4F8232C9-BF02-4669-A65B-8B2FC5A8DDEA}" destId="{2883DDF3-7FC5-49D2-A3CF-5A3045AB1FF3}" srcOrd="19" destOrd="0" presId="urn:microsoft.com/office/officeart/2005/8/layout/radial6"/>
    <dgm:cxn modelId="{64B1438F-4FA9-4AE1-9CFD-2BA5D389432B}" type="presParOf" srcId="{4F8232C9-BF02-4669-A65B-8B2FC5A8DDEA}" destId="{3A25AD5B-39BF-4A76-A07A-1C3DB3300F6C}" srcOrd="20" destOrd="0" presId="urn:microsoft.com/office/officeart/2005/8/layout/radial6"/>
    <dgm:cxn modelId="{A53FEE05-8A57-4B43-BC4B-9CB8FF5658B6}" type="presParOf" srcId="{4F8232C9-BF02-4669-A65B-8B2FC5A8DDEA}" destId="{2F0AB3F9-8CD3-4E3D-9D26-26777E4279CE}" srcOrd="21" destOrd="0" presId="urn:microsoft.com/office/officeart/2005/8/layout/radial6"/>
    <dgm:cxn modelId="{9691EF4E-321F-4DDB-B445-D5B0D8A08DDB}" type="presParOf" srcId="{4F8232C9-BF02-4669-A65B-8B2FC5A8DDEA}" destId="{59E2A3FE-F2CD-4B02-BF0F-F7A89EB7AB5D}" srcOrd="22" destOrd="0" presId="urn:microsoft.com/office/officeart/2005/8/layout/radial6"/>
    <dgm:cxn modelId="{98F3BEFA-2BFA-4E0F-96CC-299CC55CAB25}" type="presParOf" srcId="{4F8232C9-BF02-4669-A65B-8B2FC5A8DDEA}" destId="{8B6E7E3F-D773-44C1-BFAD-DCD626DF2E4A}" srcOrd="23" destOrd="0" presId="urn:microsoft.com/office/officeart/2005/8/layout/radial6"/>
    <dgm:cxn modelId="{A4F08477-7E3A-4931-B1F9-87690AFDA1B9}" type="presParOf" srcId="{4F8232C9-BF02-4669-A65B-8B2FC5A8DDEA}" destId="{972C0A8B-0E50-4584-8206-DDEDBEB5E5BD}" srcOrd="24" destOrd="0" presId="urn:microsoft.com/office/officeart/2005/8/layout/radial6"/>
    <dgm:cxn modelId="{EE6832BC-4C06-4C96-9A73-2EB2E7141B8E}" type="presParOf" srcId="{4F8232C9-BF02-4669-A65B-8B2FC5A8DDEA}" destId="{6B37F81F-D6B0-4BEA-94ED-9512BE2CCC2C}" srcOrd="25" destOrd="0" presId="urn:microsoft.com/office/officeart/2005/8/layout/radial6"/>
    <dgm:cxn modelId="{0BDCA883-A7FD-4128-B200-5D1548CA85B9}" type="presParOf" srcId="{4F8232C9-BF02-4669-A65B-8B2FC5A8DDEA}" destId="{3B9FC757-11E6-4344-A557-A09E9D66D0AB}" srcOrd="26" destOrd="0" presId="urn:microsoft.com/office/officeart/2005/8/layout/radial6"/>
    <dgm:cxn modelId="{2D8F2FA1-B9AE-4C62-8CA6-77BED189B58D}" type="presParOf" srcId="{4F8232C9-BF02-4669-A65B-8B2FC5A8DDEA}" destId="{972507D6-A945-4107-8A31-080C772B6F71}"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Ok I’m all done cleaning house so let’s get down to it and start talking about the </a:t>
            </a:r>
            <a:r>
              <a:rPr lang="en-US" baseline="0" dirty="0" err="1" smtClean="0"/>
              <a:t>HubSpot</a:t>
            </a:r>
            <a:r>
              <a:rPr lang="en-US" baseline="0" dirty="0" smtClean="0"/>
              <a:t> sales process and methodology.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Corey and </a:t>
            </a:r>
            <a:r>
              <a:rPr lang="en-US" b="0" dirty="0" err="1" smtClean="0"/>
              <a:t>Jeetu</a:t>
            </a:r>
            <a:r>
              <a:rPr lang="en-US" b="0" dirty="0" smtClean="0"/>
              <a:t> (shares Corey and JM’s background):</a:t>
            </a:r>
          </a:p>
          <a:p>
            <a:endParaRPr lang="en-US" dirty="0" smtClean="0"/>
          </a:p>
          <a:p>
            <a:r>
              <a:rPr lang="en-US" dirty="0" smtClean="0"/>
              <a:t>Some</a:t>
            </a:r>
            <a:r>
              <a:rPr lang="en-US" baseline="0" dirty="0" smtClean="0"/>
              <a:t> natural born salespeople on the call and probably many others who view it as a necessary evil.  That is okay!</a:t>
            </a:r>
          </a:p>
          <a:p>
            <a:r>
              <a:rPr lang="en-US" baseline="0" dirty="0" smtClean="0"/>
              <a:t>At the end of the day, we are all in sales. Because you think you hate selling does not mean you are or will be bad at sales</a:t>
            </a:r>
            <a:endParaRPr lang="en-US" dirty="0" smtClean="0"/>
          </a:p>
          <a:p>
            <a:endParaRPr lang="en-US" dirty="0" smtClean="0"/>
          </a:p>
          <a:p>
            <a:r>
              <a:rPr lang="en-US" baseline="0" dirty="0" smtClean="0"/>
              <a:t>It is your job to find the companies you can actually help and help them.  You are doing the people you call on a favor! Even if you decide you are not the answer for them, you are still going to point them in the right direction. </a:t>
            </a:r>
          </a:p>
          <a:p>
            <a:endParaRPr lang="en-US" baseline="0" dirty="0" smtClean="0"/>
          </a:p>
          <a:p>
            <a:r>
              <a:rPr lang="en-US" baseline="0" dirty="0" smtClean="0"/>
              <a:t>If you ever hear yourself saying I hate selling, go out and find a problem at a prospect who has a problem in their business, and help them solve it, regardless of the solution. </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extLst>
      <p:ext uri="{BB962C8B-B14F-4D97-AF65-F5344CB8AC3E}">
        <p14:creationId xmlns:p14="http://schemas.microsoft.com/office/powerpoint/2010/main" val="400607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This sales process has its roots from a sales training company called </a:t>
            </a:r>
            <a:r>
              <a:rPr lang="en-US" baseline="0" dirty="0" err="1" smtClean="0"/>
              <a:t>Kurlan</a:t>
            </a:r>
            <a:r>
              <a:rPr lang="en-US" baseline="0" dirty="0" smtClean="0"/>
              <a:t> and Associates. I got trained at </a:t>
            </a:r>
            <a:r>
              <a:rPr lang="en-US" baseline="0" dirty="0" err="1" smtClean="0"/>
              <a:t>Kurlan</a:t>
            </a:r>
            <a:r>
              <a:rPr lang="en-US" baseline="0" dirty="0" smtClean="0"/>
              <a:t> about 5 years ago. Our Director of the Channel Peter </a:t>
            </a:r>
            <a:r>
              <a:rPr lang="en-US" baseline="0" dirty="0" err="1" smtClean="0"/>
              <a:t>Caputa</a:t>
            </a:r>
            <a:r>
              <a:rPr lang="en-US" baseline="0" dirty="0" smtClean="0"/>
              <a:t> also got coached at </a:t>
            </a:r>
            <a:r>
              <a:rPr lang="en-US" baseline="0" dirty="0" err="1" smtClean="0"/>
              <a:t>Kurlan</a:t>
            </a:r>
            <a:r>
              <a:rPr lang="en-US" baseline="0" dirty="0" smtClean="0"/>
              <a:t> a few years ago. </a:t>
            </a:r>
            <a:r>
              <a:rPr lang="en-US" baseline="0" dirty="0" err="1" smtClean="0"/>
              <a:t>Kurlan</a:t>
            </a:r>
            <a:r>
              <a:rPr lang="en-US" baseline="0" dirty="0" smtClean="0"/>
              <a:t> is run by Dave </a:t>
            </a:r>
            <a:r>
              <a:rPr lang="en-US" baseline="0" dirty="0" err="1" smtClean="0"/>
              <a:t>Kurlan</a:t>
            </a:r>
            <a:r>
              <a:rPr lang="en-US" baseline="0" dirty="0" smtClean="0"/>
              <a:t> who is a world renowned sales coach and also has written a book called Baseline Selling. I’d highly recommend that you put this book on your reading list. </a:t>
            </a:r>
          </a:p>
          <a:p>
            <a:endParaRPr lang="en-US" baseline="0" dirty="0" smtClean="0"/>
          </a:p>
          <a:p>
            <a:r>
              <a:rPr lang="en-US" baseline="0" dirty="0" smtClean="0"/>
              <a:t>Please note that our goal is not to become your sales coach but rather share a framework that you can leverage to a large extent. If you are looking to master sales and would like a dedicated sales coach, let us know and we’ll make an introduction to Dave and his team.</a:t>
            </a:r>
          </a:p>
          <a:p>
            <a:pPr lvl="0"/>
            <a:endParaRPr lang="en-US" b="1"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So here is the sales process we are going to be using as our framework today and over the next 7 weeks. Today’s session is focused on generating leads. Once you have leads, you will research them, pick up the phone and make that call. Once you connect with the prospect, you are going to deliver your message like a movie star! We are going to share with you a Connect Playbook which will comprise of a script, sound bites, objections to expect, and your goal for the next step. This is when you start your initial qualification. 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 Following the diagnostic and goal setting call, you are going to share the solution to hit their goals. Finally a contract and closing out the deal. </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13</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Here at </a:t>
            </a:r>
            <a:r>
              <a:rPr lang="en-US" baseline="0" dirty="0" err="1" smtClean="0"/>
              <a:t>HubSpot</a:t>
            </a:r>
            <a:r>
              <a:rPr lang="en-US" baseline="0" dirty="0" smtClean="0"/>
              <a:t> every time we get a new sales employee we have them print this slide out and put it on their desk. We’re advising you do the same for your office or home office. It’s critically important not to skip steps in the methodology and follow them to a tee. It will ensure you are bringing the right people forward.</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http://strengthplay.com/wp-content/uploads/2011/06/open-minded.png</a:t>
            </a:r>
          </a:p>
          <a:p>
            <a:endParaRPr lang="en-US" dirty="0" smtClean="0"/>
          </a:p>
          <a:p>
            <a:r>
              <a:rPr lang="en-US" dirty="0" smtClean="0"/>
              <a:t>Corey:</a:t>
            </a:r>
          </a:p>
          <a:p>
            <a:endParaRPr lang="en-US" dirty="0" smtClean="0"/>
          </a:p>
          <a:p>
            <a:r>
              <a:rPr lang="en-US" dirty="0" smtClean="0"/>
              <a:t>This idea of different people,</a:t>
            </a:r>
            <a:r>
              <a:rPr lang="en-US" baseline="0" dirty="0" smtClean="0"/>
              <a:t> companies and industries is exemplified on our case studies page. You’ll find dozens of each category within the case studies page on the </a:t>
            </a:r>
            <a:r>
              <a:rPr lang="en-US" baseline="0" dirty="0" err="1" smtClean="0"/>
              <a:t>HubSpot</a:t>
            </a:r>
            <a:r>
              <a:rPr lang="en-US" baseline="0" dirty="0" smtClean="0"/>
              <a:t> website.</a:t>
            </a:r>
            <a:endParaRPr lang="en-US" dirty="0" smtClean="0"/>
          </a:p>
          <a:p>
            <a:endParaRPr lang="en-US" dirty="0" smtClean="0"/>
          </a:p>
          <a:p>
            <a:pPr marL="281547" indent="-281547">
              <a:spcAft>
                <a:spcPts val="579"/>
              </a:spcAft>
              <a:buFont typeface="Arial" pitchFamily="34" charset="0"/>
              <a:buChar char="•"/>
            </a:pPr>
            <a:r>
              <a:rPr lang="en-US" sz="1100" b="1" dirty="0"/>
              <a:t>Staffing Agency </a:t>
            </a:r>
            <a:r>
              <a:rPr lang="en-US" sz="1100" dirty="0"/>
              <a:t>Attracts More Qualified Talent with </a:t>
            </a:r>
            <a:r>
              <a:rPr lang="en-US" sz="1100" dirty="0" err="1"/>
              <a:t>HubSpot</a:t>
            </a:r>
            <a:r>
              <a:rPr lang="en-US" sz="1100" dirty="0"/>
              <a:t> Software</a:t>
            </a:r>
          </a:p>
          <a:p>
            <a:pPr marL="281547" indent="-281547">
              <a:spcAft>
                <a:spcPts val="579"/>
              </a:spcAft>
              <a:buFont typeface="Arial" pitchFamily="34" charset="0"/>
              <a:buChar char="•"/>
            </a:pPr>
            <a:r>
              <a:rPr lang="en-US" sz="1100" dirty="0"/>
              <a:t>Mystery Solved! How an </a:t>
            </a:r>
            <a:r>
              <a:rPr lang="en-US" sz="1100" b="1" dirty="0"/>
              <a:t>Events Company </a:t>
            </a:r>
            <a:r>
              <a:rPr lang="en-US" sz="1100" dirty="0"/>
              <a:t>Expanded Business Nationwide with </a:t>
            </a:r>
            <a:r>
              <a:rPr lang="en-US" sz="1100" dirty="0" err="1"/>
              <a:t>HubSpot</a:t>
            </a:r>
            <a:endParaRPr lang="en-US" sz="1100" dirty="0"/>
          </a:p>
          <a:p>
            <a:pPr marL="281547" indent="-281547">
              <a:spcAft>
                <a:spcPts val="579"/>
              </a:spcAft>
              <a:buFont typeface="Arial" pitchFamily="34" charset="0"/>
              <a:buChar char="•"/>
            </a:pPr>
            <a:r>
              <a:rPr lang="en-US" sz="1100" b="1" dirty="0"/>
              <a:t>Shipping Company </a:t>
            </a:r>
            <a:r>
              <a:rPr lang="en-US" sz="1100" dirty="0"/>
              <a:t>Shifts From Traditional Marketing &amp; Doubles Quote Requests</a:t>
            </a:r>
          </a:p>
          <a:p>
            <a:pPr marL="281547" indent="-281547">
              <a:spcAft>
                <a:spcPts val="579"/>
              </a:spcAft>
              <a:buFont typeface="Arial" pitchFamily="34" charset="0"/>
              <a:buChar char="•"/>
            </a:pPr>
            <a:r>
              <a:rPr lang="en-US" sz="1100" dirty="0"/>
              <a:t>International </a:t>
            </a:r>
            <a:r>
              <a:rPr lang="en-US" sz="1100" b="1" dirty="0"/>
              <a:t>Industrial Company </a:t>
            </a:r>
            <a:r>
              <a:rPr lang="en-US" sz="1100" dirty="0"/>
              <a:t>Improves Web Traffic &amp; Reach in 3 Months</a:t>
            </a:r>
          </a:p>
          <a:p>
            <a:pPr marL="281547" indent="-281547">
              <a:spcAft>
                <a:spcPts val="579"/>
              </a:spcAft>
              <a:buFont typeface="Arial" pitchFamily="34" charset="0"/>
              <a:buChar char="•"/>
            </a:pPr>
            <a:r>
              <a:rPr lang="en-US" sz="1100" b="1" dirty="0"/>
              <a:t>Pharmacy Development </a:t>
            </a:r>
            <a:r>
              <a:rPr lang="en-US" sz="1100" dirty="0"/>
              <a:t>Services Dramatically Increases Organic Traffic</a:t>
            </a:r>
          </a:p>
          <a:p>
            <a:pPr marL="281547" indent="-281547">
              <a:spcAft>
                <a:spcPts val="579"/>
              </a:spcAft>
              <a:buFont typeface="Arial" pitchFamily="34" charset="0"/>
              <a:buChar char="•"/>
            </a:pPr>
            <a:r>
              <a:rPr lang="en-US" sz="1100" dirty="0" err="1"/>
              <a:t>Moonworks</a:t>
            </a:r>
            <a:r>
              <a:rPr lang="en-US" sz="1100" dirty="0"/>
              <a:t> (</a:t>
            </a:r>
            <a:r>
              <a:rPr lang="en-US" sz="1100" b="1" dirty="0"/>
              <a:t>Home Remodeling</a:t>
            </a:r>
            <a:r>
              <a:rPr lang="en-US" sz="1100" dirty="0"/>
              <a:t>) Uses Marketing Analytics to Increase Conversion Rates</a:t>
            </a:r>
          </a:p>
          <a:p>
            <a:pPr marL="281547" indent="-281547">
              <a:spcAft>
                <a:spcPts val="579"/>
              </a:spcAft>
              <a:buFont typeface="Arial" pitchFamily="34" charset="0"/>
              <a:buChar char="•"/>
            </a:pPr>
            <a:r>
              <a:rPr lang="en-US" sz="1100" b="1" dirty="0"/>
              <a:t>Commercial Signage Company </a:t>
            </a:r>
            <a:r>
              <a:rPr lang="en-US" sz="1100" dirty="0"/>
              <a:t>Doubles Leads With </a:t>
            </a:r>
            <a:r>
              <a:rPr lang="en-US" sz="1100" dirty="0" err="1"/>
              <a:t>HubSpot</a:t>
            </a:r>
            <a:endParaRPr lang="en-US" sz="1100" dirty="0"/>
          </a:p>
          <a:p>
            <a:pPr marL="281547" indent="-281547">
              <a:spcAft>
                <a:spcPts val="579"/>
              </a:spcAft>
              <a:buFont typeface="Arial" pitchFamily="34" charset="0"/>
              <a:buChar char="•"/>
            </a:pPr>
            <a:r>
              <a:rPr lang="en-US" sz="1100" b="1" dirty="0"/>
              <a:t>Professional Services </a:t>
            </a:r>
            <a:r>
              <a:rPr lang="en-US" sz="1100" dirty="0"/>
              <a:t>Company Improves Lead Capture &amp; Nurturing With </a:t>
            </a:r>
            <a:r>
              <a:rPr lang="en-US" sz="1100" dirty="0" err="1"/>
              <a:t>HubSpot</a:t>
            </a:r>
            <a:endParaRPr lang="en-US" sz="1100" dirty="0"/>
          </a:p>
          <a:p>
            <a:pPr marL="281547" indent="-281547">
              <a:spcAft>
                <a:spcPts val="579"/>
              </a:spcAft>
              <a:buFont typeface="Arial" pitchFamily="34" charset="0"/>
              <a:buChar char="•"/>
            </a:pPr>
            <a:r>
              <a:rPr lang="en-US" sz="1100" b="1" dirty="0"/>
              <a:t>Fencing Company </a:t>
            </a:r>
            <a:r>
              <a:rPr lang="en-US" sz="1100" dirty="0"/>
              <a:t>Expands Nationwide Using </a:t>
            </a:r>
            <a:r>
              <a:rPr lang="en-US" sz="1100" dirty="0" err="1"/>
              <a:t>HubSpot</a:t>
            </a:r>
            <a:endParaRPr lang="en-US" sz="1100" dirty="0"/>
          </a:p>
          <a:p>
            <a:pPr marL="281547" indent="-281547">
              <a:spcAft>
                <a:spcPts val="579"/>
              </a:spcAft>
              <a:buFont typeface="Arial" pitchFamily="34" charset="0"/>
              <a:buChar char="•"/>
            </a:pPr>
            <a:r>
              <a:rPr lang="en-US" sz="1100" dirty="0" err="1"/>
              <a:t>IdeaPaint</a:t>
            </a:r>
            <a:r>
              <a:rPr lang="en-US" sz="1100" dirty="0"/>
              <a:t>  </a:t>
            </a:r>
            <a:r>
              <a:rPr lang="en-US" sz="1100" b="1" dirty="0"/>
              <a:t>(Specialty Products) </a:t>
            </a:r>
            <a:r>
              <a:rPr lang="en-US" sz="1100" dirty="0"/>
              <a:t>Uses Marketing Analytics to Make Smart Investments</a:t>
            </a:r>
          </a:p>
          <a:p>
            <a:pPr marL="281547" indent="-281547">
              <a:spcAft>
                <a:spcPts val="579"/>
              </a:spcAft>
              <a:buFont typeface="Arial" pitchFamily="34" charset="0"/>
              <a:buChar char="•"/>
            </a:pPr>
            <a:r>
              <a:rPr lang="en-US" sz="1100" b="1" dirty="0"/>
              <a:t>Payroll Services </a:t>
            </a:r>
            <a:r>
              <a:rPr lang="en-US" sz="1100" dirty="0"/>
              <a:t>Company Attracts 550 Blog Subscribers in 6 Months</a:t>
            </a:r>
          </a:p>
          <a:p>
            <a:pPr marL="281547" indent="-281547">
              <a:spcAft>
                <a:spcPts val="579"/>
              </a:spcAft>
              <a:buFont typeface="Arial" pitchFamily="34" charset="0"/>
              <a:buChar char="•"/>
            </a:pPr>
            <a:r>
              <a:rPr lang="en-US" sz="1100" b="1" dirty="0"/>
              <a:t>Massage School </a:t>
            </a:r>
            <a:r>
              <a:rPr lang="en-US" sz="1100" dirty="0"/>
              <a:t>Stops Buying Leads by Leveraging </a:t>
            </a:r>
            <a:r>
              <a:rPr lang="en-US" sz="1100" dirty="0" err="1"/>
              <a:t>HubSpot</a:t>
            </a:r>
            <a:endParaRPr lang="en-US" sz="1100" dirty="0"/>
          </a:p>
          <a:p>
            <a:pPr marL="281547" indent="-281547">
              <a:spcAft>
                <a:spcPts val="579"/>
              </a:spcAft>
              <a:buFont typeface="Arial" pitchFamily="34" charset="0"/>
              <a:buChar char="•"/>
            </a:pPr>
            <a:r>
              <a:rPr lang="en-US" sz="1100" b="1" dirty="0" err="1"/>
              <a:t>TotalMobile's</a:t>
            </a:r>
            <a:r>
              <a:rPr lang="en-US" sz="1100" dirty="0"/>
              <a:t> Lead Generation Success Featured on </a:t>
            </a:r>
            <a:r>
              <a:rPr lang="en-US" sz="1100" dirty="0" err="1"/>
              <a:t>BostInnovation</a:t>
            </a:r>
            <a:endParaRPr lang="en-US" sz="1100" dirty="0"/>
          </a:p>
          <a:p>
            <a:pPr marL="281547" indent="-281547">
              <a:spcAft>
                <a:spcPts val="579"/>
              </a:spcAft>
              <a:buFont typeface="Arial" pitchFamily="34" charset="0"/>
              <a:buChar char="•"/>
            </a:pPr>
            <a:r>
              <a:rPr lang="en-US" sz="1100" b="1" dirty="0"/>
              <a:t>Sales Training </a:t>
            </a:r>
            <a:r>
              <a:rPr lang="en-US" sz="1100" dirty="0"/>
              <a:t>Company Reduces Cost Per Lead with </a:t>
            </a:r>
            <a:r>
              <a:rPr lang="en-US" sz="1100" dirty="0" err="1"/>
              <a:t>HubSpot</a:t>
            </a:r>
            <a:endParaRPr lang="en-US" sz="1100" dirty="0"/>
          </a:p>
          <a:p>
            <a:pPr marL="281547" indent="-281547">
              <a:spcAft>
                <a:spcPts val="579"/>
              </a:spcAft>
              <a:buFont typeface="Arial" pitchFamily="34" charset="0"/>
              <a:buChar char="•"/>
            </a:pPr>
            <a:r>
              <a:rPr lang="en-US" sz="1100" dirty="0"/>
              <a:t>Boston </a:t>
            </a:r>
            <a:r>
              <a:rPr lang="en-US" sz="1100" b="1" dirty="0"/>
              <a:t>Health Club </a:t>
            </a:r>
            <a:r>
              <a:rPr lang="en-US" sz="1100" dirty="0"/>
              <a:t>Drops Direct Mail and Pumps Up Leads with </a:t>
            </a:r>
            <a:r>
              <a:rPr lang="en-US" sz="1100" dirty="0" err="1"/>
              <a:t>HubSpot</a:t>
            </a:r>
            <a:endParaRPr lang="en-US" sz="1100" dirty="0"/>
          </a:p>
          <a:p>
            <a:pPr marL="281547" indent="-281547">
              <a:spcAft>
                <a:spcPts val="579"/>
              </a:spcAft>
              <a:buFont typeface="Arial" pitchFamily="34" charset="0"/>
              <a:buChar char="•"/>
            </a:pPr>
            <a:r>
              <a:rPr lang="en-US" sz="1100" dirty="0"/>
              <a:t>Enterprise </a:t>
            </a:r>
            <a:r>
              <a:rPr lang="en-US" sz="1100" b="1" dirty="0"/>
              <a:t>Software Company </a:t>
            </a:r>
            <a:r>
              <a:rPr lang="en-US" sz="1100" dirty="0"/>
              <a:t>Reduces PPC Spending with </a:t>
            </a:r>
            <a:r>
              <a:rPr lang="en-US" sz="1100" dirty="0" err="1"/>
              <a:t>HubSpot</a:t>
            </a:r>
            <a:endParaRPr lang="en-US" sz="1100" dirty="0"/>
          </a:p>
          <a:p>
            <a:pPr marL="281547" indent="-281547">
              <a:spcAft>
                <a:spcPts val="579"/>
              </a:spcAft>
              <a:buFont typeface="Arial" pitchFamily="34" charset="0"/>
              <a:buChar char="•"/>
            </a:pPr>
            <a:r>
              <a:rPr lang="en-US" sz="1100" b="1" dirty="0"/>
              <a:t>Closet Design </a:t>
            </a:r>
            <a:r>
              <a:rPr lang="en-US" sz="1100" dirty="0"/>
              <a:t>Company Decreases Cost Per Lead by 60% with </a:t>
            </a:r>
            <a:r>
              <a:rPr lang="en-US" sz="1100" dirty="0" err="1"/>
              <a:t>HubSpot</a:t>
            </a:r>
            <a:endParaRPr lang="en-US" sz="1100" dirty="0"/>
          </a:p>
          <a:p>
            <a:endParaRPr lang="en-US" dirty="0" smtClean="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16</a:t>
            </a:fld>
            <a:endParaRPr lang="en-US"/>
          </a:p>
        </p:txBody>
      </p:sp>
    </p:spTree>
    <p:extLst>
      <p:ext uri="{BB962C8B-B14F-4D97-AF65-F5344CB8AC3E}">
        <p14:creationId xmlns:p14="http://schemas.microsoft.com/office/powerpoint/2010/main" val="240224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So let’s by talking about lead generation in general and about the types of people you should be spending your time with. One thing that is crucial</a:t>
            </a:r>
            <a:r>
              <a:rPr lang="en-US" baseline="0" dirty="0" smtClean="0"/>
              <a:t> to a selling process is who you spend your time with. When you break down mistakes made with the wrong types of people it can really add up in any given month, particularly if you are making the same or similar mistakes over and over again.</a:t>
            </a:r>
          </a:p>
          <a:p>
            <a:endParaRPr lang="en-US" baseline="0" dirty="0" smtClean="0"/>
          </a:p>
          <a:p>
            <a:r>
              <a:rPr lang="en-US" baseline="0" dirty="0" smtClean="0"/>
              <a:t>That being said let’s talk about being intentional.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17</a:t>
            </a:fld>
            <a:endParaRPr lang="en-US"/>
          </a:p>
        </p:txBody>
      </p:sp>
    </p:spTree>
    <p:extLst>
      <p:ext uri="{BB962C8B-B14F-4D97-AF65-F5344CB8AC3E}">
        <p14:creationId xmlns:p14="http://schemas.microsoft.com/office/powerpoint/2010/main" val="46220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Jeetu</a:t>
            </a:r>
            <a:r>
              <a:rPr lang="en-US" b="0" dirty="0" smtClean="0"/>
              <a:t>:</a:t>
            </a:r>
          </a:p>
          <a:p>
            <a:endParaRPr lang="en-US" b="0" dirty="0" smtClean="0"/>
          </a:p>
          <a:p>
            <a:r>
              <a:rPr lang="en-US" b="0" dirty="0" smtClean="0"/>
              <a:t>In order to generate</a:t>
            </a:r>
            <a:r>
              <a:rPr lang="en-US" b="0" baseline="0" dirty="0" smtClean="0"/>
              <a:t> leads whether inbound or outbound, you need to start by asking who are you targeting and starting thinking from their mindset. You should be asking questions like what is my ideal client look like, who should I be talking to. Where do my ideal clients buy from and who do they buy. What are their problems and pains that they are trying to solve. What concerns of frustrations are they dealing with. Basically, you are trying to build a profile of your ideal prospect so everything you do from a lead generation standpoint keeps this ideal profile or persona in mind. I’d highly recommend each of you start thinking about these questions and start defining your target since it becomes the foundation for your lead generation efforts and also up upcoming steps in the sales process.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18</a:t>
            </a:fld>
            <a:endParaRPr lang="en-US"/>
          </a:p>
        </p:txBody>
      </p:sp>
    </p:spTree>
    <p:extLst>
      <p:ext uri="{BB962C8B-B14F-4D97-AF65-F5344CB8AC3E}">
        <p14:creationId xmlns:p14="http://schemas.microsoft.com/office/powerpoint/2010/main" val="8616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Jeetu</a:t>
            </a:r>
            <a:endParaRPr lang="en-US" b="0" dirty="0" smtClean="0"/>
          </a:p>
          <a:p>
            <a:endParaRPr lang="en-US" b="0" dirty="0" smtClean="0"/>
          </a:p>
          <a:p>
            <a:r>
              <a:rPr lang="en-US" b="0" dirty="0" smtClean="0"/>
              <a:t>After building a profile of your ideal prospect</a:t>
            </a:r>
            <a:r>
              <a:rPr lang="en-US" b="0" baseline="0" dirty="0" smtClean="0"/>
              <a:t> and understanding their pains and challenges, </a:t>
            </a:r>
            <a:r>
              <a:rPr lang="en-US" b="0" dirty="0" smtClean="0"/>
              <a:t>lets put this into a sentence now.  Lets call it the Ideal</a:t>
            </a:r>
            <a:r>
              <a:rPr lang="en-US" b="0" baseline="0" dirty="0" smtClean="0"/>
              <a:t> Prospect Sentence.</a:t>
            </a:r>
            <a:endParaRPr lang="en-US" b="0"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19</a:t>
            </a:fld>
            <a:endParaRPr lang="en-US"/>
          </a:p>
        </p:txBody>
      </p:sp>
    </p:spTree>
    <p:extLst>
      <p:ext uri="{BB962C8B-B14F-4D97-AF65-F5344CB8AC3E}">
        <p14:creationId xmlns:p14="http://schemas.microsoft.com/office/powerpoint/2010/main" val="277771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r>
              <a:rPr lang="en-US" dirty="0" smtClean="0"/>
              <a:t>Take that ideal prospect sentence</a:t>
            </a:r>
            <a:r>
              <a:rPr lang="en-US" baseline="0" dirty="0" smtClean="0"/>
              <a:t> and create a printout or </a:t>
            </a:r>
            <a:r>
              <a:rPr lang="en-US" baseline="0" dirty="0" err="1" smtClean="0"/>
              <a:t>cheatsheet</a:t>
            </a:r>
            <a:r>
              <a:rPr lang="en-US" baseline="0" dirty="0" smtClean="0"/>
              <a:t> for your team and you so this is always in front of them. This becomes a set of concrete criteria for all your lead generation campaigns.</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20</a:t>
            </a:fld>
            <a:endParaRPr lang="en-US"/>
          </a:p>
        </p:txBody>
      </p:sp>
    </p:spTree>
    <p:extLst>
      <p:ext uri="{BB962C8B-B14F-4D97-AF65-F5344CB8AC3E}">
        <p14:creationId xmlns:p14="http://schemas.microsoft.com/office/powerpoint/2010/main" val="160062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err="1" smtClean="0"/>
              <a:t>Jeetu</a:t>
            </a:r>
            <a:r>
              <a:rPr lang="en-US" dirty="0" smtClean="0"/>
              <a:t>:</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If you noticed in the earlier slide, I had a clear target market like B2B and specifically software,</a:t>
            </a:r>
            <a:r>
              <a:rPr lang="en-US" b="0" baseline="0" dirty="0" smtClean="0"/>
              <a:t> technology, and infrastructure. Corey can you speak a bit more to targeting guidelines.</a:t>
            </a:r>
            <a:endParaRPr lang="en-US" b="0" dirty="0" smtClean="0"/>
          </a:p>
          <a:p>
            <a:endParaRPr lang="en-US" b="0" baseline="0" dirty="0" smtClean="0"/>
          </a:p>
          <a:p>
            <a:endParaRPr lang="en-US" b="0" baseline="0" dirty="0" smtClean="0"/>
          </a:p>
          <a:p>
            <a:r>
              <a:rPr lang="en-US" b="0" baseline="0" dirty="0" smtClean="0"/>
              <a:t>Corey:</a:t>
            </a:r>
          </a:p>
          <a:p>
            <a:endParaRPr lang="en-US" dirty="0" smtClean="0"/>
          </a:p>
          <a:p>
            <a:r>
              <a:rPr lang="en-US" dirty="0" smtClean="0"/>
              <a:t>I definitely</a:t>
            </a:r>
            <a:r>
              <a:rPr lang="en-US" baseline="0" dirty="0" smtClean="0"/>
              <a:t> can, this is another really important part of your lead targeting efforts and research stage of the sales process. </a:t>
            </a:r>
            <a:r>
              <a:rPr lang="en-US" dirty="0" err="1" smtClean="0"/>
              <a:t>HubSpot</a:t>
            </a:r>
            <a:r>
              <a:rPr lang="en-US" baseline="0" dirty="0" smtClean="0"/>
              <a:t> works with over 6,000 customers so we’ve got a good idea as to what works as a fit and what potentially doesn’t. </a:t>
            </a:r>
            <a:endParaRPr lang="en-US" dirty="0" smtClean="0"/>
          </a:p>
          <a:p>
            <a:endParaRPr lang="en-US" dirty="0" smtClean="0"/>
          </a:p>
          <a:p>
            <a:r>
              <a:rPr lang="en-US" dirty="0" smtClean="0"/>
              <a:t>Tread</a:t>
            </a:r>
            <a:r>
              <a:rPr lang="en-US" baseline="0" dirty="0" smtClean="0"/>
              <a:t> Carefully</a:t>
            </a:r>
            <a:endParaRPr lang="en-US" dirty="0" smtClean="0"/>
          </a:p>
          <a:p>
            <a:pPr marL="297650" indent="-297650">
              <a:spcAft>
                <a:spcPts val="611"/>
              </a:spcAft>
              <a:buFont typeface="Arial" pitchFamily="34" charset="0"/>
              <a:buChar char="•"/>
            </a:pPr>
            <a:r>
              <a:rPr lang="en-US" dirty="0"/>
              <a:t>Auto Dealers</a:t>
            </a:r>
          </a:p>
          <a:p>
            <a:pPr marL="297650" indent="-297650">
              <a:spcAft>
                <a:spcPts val="611"/>
              </a:spcAft>
              <a:buFont typeface="Arial" pitchFamily="34" charset="0"/>
              <a:buChar char="•"/>
            </a:pPr>
            <a:r>
              <a:rPr lang="en-US" dirty="0"/>
              <a:t>Lawyers</a:t>
            </a:r>
          </a:p>
          <a:p>
            <a:pPr marL="297650" indent="-297650">
              <a:spcAft>
                <a:spcPts val="611"/>
              </a:spcAft>
              <a:buFont typeface="Arial" pitchFamily="34" charset="0"/>
              <a:buChar char="•"/>
            </a:pPr>
            <a:r>
              <a:rPr lang="en-US" dirty="0" err="1"/>
              <a:t>eCommerce</a:t>
            </a:r>
            <a:endParaRPr lang="en-US" dirty="0"/>
          </a:p>
          <a:p>
            <a:pPr marL="297650" indent="-297650">
              <a:spcAft>
                <a:spcPts val="611"/>
              </a:spcAft>
              <a:buFont typeface="Arial" pitchFamily="34" charset="0"/>
              <a:buChar char="•"/>
            </a:pPr>
            <a:r>
              <a:rPr lang="en-US" dirty="0"/>
              <a:t>No Sales Funnel</a:t>
            </a:r>
          </a:p>
          <a:p>
            <a:endParaRPr lang="en-US" dirty="0" smtClean="0"/>
          </a:p>
          <a:p>
            <a:r>
              <a:rPr lang="en-US" dirty="0" smtClean="0"/>
              <a:t>Pursue Heavily:</a:t>
            </a:r>
          </a:p>
          <a:p>
            <a:pPr marL="297650" indent="-297650">
              <a:spcAft>
                <a:spcPts val="611"/>
              </a:spcAft>
              <a:buFont typeface="Arial" pitchFamily="34" charset="0"/>
              <a:buChar char="•"/>
            </a:pPr>
            <a:r>
              <a:rPr lang="en-US" dirty="0"/>
              <a:t>Construction</a:t>
            </a:r>
          </a:p>
          <a:p>
            <a:pPr marL="297650" indent="-297650">
              <a:spcAft>
                <a:spcPts val="611"/>
              </a:spcAft>
              <a:buFont typeface="Arial" pitchFamily="34" charset="0"/>
              <a:buChar char="•"/>
            </a:pPr>
            <a:r>
              <a:rPr lang="en-US" dirty="0"/>
              <a:t>Consulting</a:t>
            </a:r>
          </a:p>
          <a:p>
            <a:pPr marL="297650" indent="-297650">
              <a:spcAft>
                <a:spcPts val="611"/>
              </a:spcAft>
              <a:buFont typeface="Arial" pitchFamily="34" charset="0"/>
              <a:buChar char="•"/>
            </a:pPr>
            <a:r>
              <a:rPr lang="en-US" dirty="0"/>
              <a:t>Education</a:t>
            </a:r>
          </a:p>
          <a:p>
            <a:pPr marL="297650" indent="-297650">
              <a:spcAft>
                <a:spcPts val="611"/>
              </a:spcAft>
              <a:buFont typeface="Arial" pitchFamily="34" charset="0"/>
              <a:buChar char="•"/>
            </a:pPr>
            <a:r>
              <a:rPr lang="en-US" dirty="0"/>
              <a:t>Health Services</a:t>
            </a:r>
          </a:p>
          <a:p>
            <a:pPr marL="297650" indent="-297650">
              <a:spcAft>
                <a:spcPts val="611"/>
              </a:spcAft>
              <a:buFont typeface="Arial" pitchFamily="34" charset="0"/>
              <a:buChar char="•"/>
            </a:pPr>
            <a:r>
              <a:rPr lang="en-US" dirty="0"/>
              <a:t>Professional Services</a:t>
            </a:r>
          </a:p>
          <a:p>
            <a:pPr marL="297650" indent="-297650">
              <a:spcAft>
                <a:spcPts val="611"/>
              </a:spcAft>
              <a:buFont typeface="Arial" pitchFamily="34" charset="0"/>
              <a:buChar char="•"/>
            </a:pPr>
            <a:r>
              <a:rPr lang="en-US" dirty="0"/>
              <a:t>Manufacturing</a:t>
            </a:r>
          </a:p>
          <a:p>
            <a:pPr marL="297650" indent="-297650">
              <a:spcAft>
                <a:spcPts val="611"/>
              </a:spcAft>
              <a:buFont typeface="Arial" pitchFamily="34" charset="0"/>
              <a:buChar char="•"/>
            </a:pPr>
            <a:r>
              <a:rPr lang="en-US" dirty="0"/>
              <a:t>Software</a:t>
            </a:r>
          </a:p>
          <a:p>
            <a:pPr marL="297650" indent="-297650">
              <a:spcAft>
                <a:spcPts val="611"/>
              </a:spcAft>
              <a:buFont typeface="Arial" pitchFamily="34" charset="0"/>
              <a:buChar char="•"/>
            </a:pPr>
            <a:r>
              <a:rPr lang="en-US" dirty="0"/>
              <a:t>Technology</a:t>
            </a:r>
          </a:p>
          <a:p>
            <a:pPr marL="297650" indent="-297650">
              <a:spcAft>
                <a:spcPts val="611"/>
              </a:spcAft>
              <a:buFont typeface="Arial" pitchFamily="34" charset="0"/>
              <a:buChar char="•"/>
            </a:pPr>
            <a:r>
              <a:rPr lang="en-US" b="1" dirty="0"/>
              <a:t>Many more….</a:t>
            </a:r>
          </a:p>
          <a:p>
            <a:endParaRPr lang="en-US" dirty="0" smtClean="0"/>
          </a:p>
          <a:p>
            <a:r>
              <a:rPr lang="en-US" dirty="0" smtClean="0"/>
              <a:t>Steer Clear:</a:t>
            </a:r>
          </a:p>
          <a:p>
            <a:pPr marL="174708" indent="-174708" defTabSz="465887">
              <a:buFont typeface="Arial" pitchFamily="34" charset="0"/>
              <a:buChar char="•"/>
              <a:defRPr/>
            </a:pPr>
            <a:r>
              <a:rPr lang="en-US" dirty="0"/>
              <a:t>   Pure Retail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21</a:t>
            </a:fld>
            <a:endParaRPr lang="en-US"/>
          </a:p>
        </p:txBody>
      </p:sp>
    </p:spTree>
    <p:extLst>
      <p:ext uri="{BB962C8B-B14F-4D97-AF65-F5344CB8AC3E}">
        <p14:creationId xmlns:p14="http://schemas.microsoft.com/office/powerpoint/2010/main" val="3236250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Corey:</a:t>
            </a:r>
          </a:p>
          <a:p>
            <a:endParaRPr lang="en-US" b="1" dirty="0" smtClean="0"/>
          </a:p>
          <a:p>
            <a:r>
              <a:rPr lang="en-US" b="0" dirty="0" smtClean="0"/>
              <a:t>Ok</a:t>
            </a:r>
            <a:r>
              <a:rPr lang="en-US" b="0" baseline="0" dirty="0" smtClean="0"/>
              <a:t> so let’s play a little game, not sure if anyone else remembers the game show big bucks or whammy, but it’s a fun one and let’s give it a shot. </a:t>
            </a:r>
          </a:p>
          <a:p>
            <a:endParaRPr lang="en-US" b="0" baseline="0" dirty="0" smtClean="0"/>
          </a:p>
          <a:p>
            <a:pPr defTabSz="465887">
              <a:defRPr/>
            </a:pPr>
            <a:r>
              <a:rPr lang="en-US" dirty="0" err="1" smtClean="0"/>
              <a:t>Jeetu</a:t>
            </a:r>
            <a:r>
              <a:rPr lang="en-US" dirty="0" smtClean="0"/>
              <a:t>/Corey</a:t>
            </a:r>
            <a:r>
              <a:rPr lang="en-US" baseline="0" dirty="0" smtClean="0"/>
              <a:t> to each offer their idea on the lead</a:t>
            </a:r>
          </a:p>
          <a:p>
            <a:pPr defTabSz="465887">
              <a:defRPr/>
            </a:pPr>
            <a:endParaRPr lang="en-US" baseline="0" dirty="0" smtClean="0"/>
          </a:p>
          <a:p>
            <a:pPr marL="171450" indent="-171450" defTabSz="465887">
              <a:buFontTx/>
              <a:buChar char="-"/>
              <a:defRPr/>
            </a:pPr>
            <a:r>
              <a:rPr lang="en-US" baseline="0" dirty="0" smtClean="0"/>
              <a:t>Concept of a lead</a:t>
            </a:r>
          </a:p>
          <a:p>
            <a:pPr marL="171450" indent="-171450" defTabSz="465887">
              <a:buFontTx/>
              <a:buChar char="-"/>
              <a:defRPr/>
            </a:pPr>
            <a:r>
              <a:rPr lang="en-US" baseline="0" dirty="0" smtClean="0"/>
              <a:t>Revenue should be good due to the client base</a:t>
            </a:r>
            <a:endParaRPr lang="en-US" dirty="0" smtClean="0"/>
          </a:p>
          <a:p>
            <a:endParaRPr lang="en-US" b="0" dirty="0"/>
          </a:p>
        </p:txBody>
      </p:sp>
      <p:sp>
        <p:nvSpPr>
          <p:cNvPr id="4" name="Slide Number Placeholder 3"/>
          <p:cNvSpPr>
            <a:spLocks noGrp="1"/>
          </p:cNvSpPr>
          <p:nvPr>
            <p:ph type="sldNum" sz="quarter" idx="10"/>
          </p:nvPr>
        </p:nvSpPr>
        <p:spPr/>
        <p:txBody>
          <a:bodyPr/>
          <a:lstStyle/>
          <a:p>
            <a:pPr>
              <a:defRPr/>
            </a:pPr>
            <a:fld id="{DC8B00AF-9867-4F83-94C4-41467864F56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/Corey</a:t>
            </a:r>
            <a:r>
              <a:rPr lang="en-US" baseline="0" dirty="0" smtClean="0"/>
              <a:t> to each offer their idea on the lead</a:t>
            </a:r>
          </a:p>
          <a:p>
            <a:endParaRPr lang="en-US" baseline="0" dirty="0" smtClean="0"/>
          </a:p>
          <a:p>
            <a:pPr marL="171450" indent="-171450">
              <a:buFontTx/>
              <a:buChar char="-"/>
            </a:pPr>
            <a:r>
              <a:rPr lang="en-US" baseline="0" dirty="0" smtClean="0"/>
              <a:t>No concept of a lead</a:t>
            </a:r>
          </a:p>
          <a:p>
            <a:pPr marL="171450" indent="-171450">
              <a:buFontTx/>
              <a:buChar char="-"/>
            </a:pPr>
            <a:r>
              <a:rPr lang="en-US" baseline="0" dirty="0" smtClean="0"/>
              <a:t>- Probably difficult to related marketing activities to leads and customers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23</a:t>
            </a:fld>
            <a:endParaRPr lang="en-US"/>
          </a:p>
        </p:txBody>
      </p:sp>
    </p:spTree>
    <p:extLst>
      <p:ext uri="{BB962C8B-B14F-4D97-AF65-F5344CB8AC3E}">
        <p14:creationId xmlns:p14="http://schemas.microsoft.com/office/powerpoint/2010/main" val="119617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err="1" smtClean="0"/>
              <a:t>Jeetu</a:t>
            </a:r>
            <a:r>
              <a:rPr lang="en-US" dirty="0" smtClean="0"/>
              <a:t>/Corey</a:t>
            </a:r>
            <a:r>
              <a:rPr lang="en-US" baseline="0" dirty="0" smtClean="0"/>
              <a:t> to each offer their idea on the lead</a:t>
            </a:r>
            <a:endParaRPr lang="en-US" baseline="0" dirty="0"/>
          </a:p>
          <a:p>
            <a:pPr defTabSz="465887">
              <a:defRPr/>
            </a:pPr>
            <a:endParaRPr lang="en-US" baseline="0" dirty="0"/>
          </a:p>
          <a:p>
            <a:pPr marL="171450" indent="-171450" defTabSz="465887">
              <a:buFontTx/>
              <a:buChar char="-"/>
              <a:defRPr/>
            </a:pPr>
            <a:r>
              <a:rPr lang="en-US" baseline="0" dirty="0" smtClean="0"/>
              <a:t>Potentially could be a good client</a:t>
            </a:r>
          </a:p>
          <a:p>
            <a:pPr marL="171450" indent="-171450" defTabSz="465887">
              <a:buFontTx/>
              <a:buChar char="-"/>
              <a:defRPr/>
            </a:pPr>
            <a:r>
              <a:rPr lang="en-US" baseline="0" dirty="0" smtClean="0"/>
              <a:t>- HS enables you to related marketing to </a:t>
            </a:r>
            <a:r>
              <a:rPr lang="en-US" baseline="0" dirty="0" err="1" smtClean="0"/>
              <a:t>eCommerce</a:t>
            </a:r>
            <a:r>
              <a:rPr lang="en-US" baseline="0" dirty="0" smtClean="0"/>
              <a:t> transactions</a:t>
            </a:r>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24</a:t>
            </a:fld>
            <a:endParaRPr lang="en-US"/>
          </a:p>
        </p:txBody>
      </p:sp>
    </p:spTree>
    <p:extLst>
      <p:ext uri="{BB962C8B-B14F-4D97-AF65-F5344CB8AC3E}">
        <p14:creationId xmlns:p14="http://schemas.microsoft.com/office/powerpoint/2010/main" val="3643012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Speak to slide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25</a:t>
            </a:fld>
            <a:endParaRPr lang="en-US"/>
          </a:p>
        </p:txBody>
      </p:sp>
    </p:spTree>
    <p:extLst>
      <p:ext uri="{BB962C8B-B14F-4D97-AF65-F5344CB8AC3E}">
        <p14:creationId xmlns:p14="http://schemas.microsoft.com/office/powerpoint/2010/main" val="146582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err="1" smtClean="0"/>
              <a:t>Jeetu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now</a:t>
            </a:r>
            <a:r>
              <a:rPr lang="en-US" baseline="0" dirty="0" smtClean="0"/>
              <a:t> that we know our ideal prospects to </a:t>
            </a:r>
            <a:r>
              <a:rPr lang="en-US" baseline="0" dirty="0" err="1" smtClean="0"/>
              <a:t>taret</a:t>
            </a:r>
            <a:r>
              <a:rPr lang="en-US" baseline="0" dirty="0" smtClean="0"/>
              <a:t>, let’s talk about the </a:t>
            </a:r>
            <a:r>
              <a:rPr lang="en-US" dirty="0" smtClean="0"/>
              <a:t>two</a:t>
            </a:r>
            <a:r>
              <a:rPr lang="en-US" baseline="0" dirty="0" smtClean="0"/>
              <a:t> paths you can take to begin attracting them into your lead funnel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27</a:t>
            </a:fld>
            <a:endParaRPr lang="en-US"/>
          </a:p>
        </p:txBody>
      </p:sp>
    </p:spTree>
    <p:extLst>
      <p:ext uri="{BB962C8B-B14F-4D97-AF65-F5344CB8AC3E}">
        <p14:creationId xmlns:p14="http://schemas.microsoft.com/office/powerpoint/2010/main" val="211072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Jeetu</a:t>
            </a:r>
            <a:r>
              <a:rPr lang="en-US" b="0" dirty="0" smtClean="0"/>
              <a:t>:</a:t>
            </a:r>
          </a:p>
          <a:p>
            <a:endParaRPr lang="en-US" b="0" dirty="0" smtClean="0"/>
          </a:p>
          <a:p>
            <a:r>
              <a:rPr lang="en-US" b="0" dirty="0" smtClean="0"/>
              <a:t>One path</a:t>
            </a:r>
            <a:r>
              <a:rPr lang="en-US" b="0" baseline="0" dirty="0" smtClean="0"/>
              <a:t> is the inbound approach which is what you are doing with HubSpot and your product consulting, shown here in the blue circles. It also forms the core of your ongoing Inbound Marketing retainers and associated services that you sell to your clients. So your inbound lead gen components include SEO and optimizing your site, content generation with blogging, participation in social media, email marketing and lead nurturing. </a:t>
            </a:r>
          </a:p>
          <a:p>
            <a:endParaRPr lang="en-US" b="0" baseline="0" dirty="0" smtClean="0"/>
          </a:p>
          <a:p>
            <a:r>
              <a:rPr lang="en-US" b="0" baseline="0" dirty="0" smtClean="0"/>
              <a:t>n the flip side, you should also continue with any outbound tactics such as networking, asking your clients and contacts for referrals, and also possibly cold calling shown here in the green boxes. If some of your are shocked that I say cold calling, well I can understand why since we coined the term inbound marketing but in reality outbound/cold calling can also work. it is much harder but there are ways to combine outbound and inbound tactics. So the idea is to be strategic with your efforts especially early on since the Inbound approach takes time to kick in and start generating leads. While you are working on the implementation of your inbound tactic, you should continue with any outbound tactics.</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28</a:t>
            </a:fld>
            <a:endParaRPr lang="en-US"/>
          </a:p>
        </p:txBody>
      </p:sp>
    </p:spTree>
    <p:extLst>
      <p:ext uri="{BB962C8B-B14F-4D97-AF65-F5344CB8AC3E}">
        <p14:creationId xmlns:p14="http://schemas.microsoft.com/office/powerpoint/2010/main" val="62076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On the traditional front I wanted</a:t>
            </a:r>
            <a:r>
              <a:rPr lang="en-US" baseline="0" dirty="0" smtClean="0"/>
              <a:t> to spend a minute diving a bit deeper in to those 3 green boxes because as a marketing services professional each one of those can be a viable way for you to generate new business. When thinking about outbound tactics, you should always keep your ideal prospect in mind since it will help you decide where and how much time you should spend on each of these circles.</a:t>
            </a:r>
          </a:p>
          <a:p>
            <a:endParaRPr lang="en-US" baseline="0" dirty="0" smtClean="0"/>
          </a:p>
          <a:p>
            <a:endParaRPr lang="en-US" dirty="0" smtClean="0"/>
          </a:p>
          <a:p>
            <a:r>
              <a:rPr lang="en-US" dirty="0" smtClean="0"/>
              <a:t>Ask – </a:t>
            </a:r>
            <a:br>
              <a:rPr lang="en-US" dirty="0" smtClean="0"/>
            </a:br>
            <a:r>
              <a:rPr lang="en-US" dirty="0" smtClean="0"/>
              <a:t>if you needed what I do or if you have ever utilized what I do in the past – where would you look for a person to do that?”</a:t>
            </a:r>
          </a:p>
          <a:p>
            <a:endParaRPr lang="en-US" dirty="0" smtClean="0"/>
          </a:p>
          <a:p>
            <a:r>
              <a:rPr lang="en-US" dirty="0" smtClean="0"/>
              <a:t>Website of a current customer or prospect – who do they work with?</a:t>
            </a:r>
            <a:r>
              <a:rPr lang="en-US" baseline="0" dirty="0" smtClean="0"/>
              <a:t> Who are their current customers?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29</a:t>
            </a:fld>
            <a:endParaRPr lang="en-US"/>
          </a:p>
        </p:txBody>
      </p:sp>
    </p:spTree>
    <p:extLst>
      <p:ext uri="{BB962C8B-B14F-4D97-AF65-F5344CB8AC3E}">
        <p14:creationId xmlns:p14="http://schemas.microsoft.com/office/powerpoint/2010/main" val="281699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big topic is around generating leads. We are going to discuss a couple of approaches for generating leads which include both an inbound approach and a more traditional/outbound approach. We are also going to share some tricks with you on using LinkedIn for generating leads.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Corey:</a:t>
            </a:r>
          </a:p>
          <a:p>
            <a:endParaRPr lang="en-US" b="0" dirty="0" smtClean="0"/>
          </a:p>
          <a:p>
            <a:r>
              <a:rPr lang="en-US" b="0" dirty="0" smtClean="0"/>
              <a:t>Whether you use one approach or a combination of the two you need to</a:t>
            </a:r>
            <a:r>
              <a:rPr lang="en-US" b="0" baseline="0" dirty="0" smtClean="0"/>
              <a:t> find a way to t</a:t>
            </a:r>
            <a:r>
              <a:rPr lang="en-US" dirty="0" smtClean="0"/>
              <a:t>urn your website in to a fully functioning sales funnel. As you’ll learn in product</a:t>
            </a:r>
            <a:r>
              <a:rPr lang="en-US" baseline="0" dirty="0" smtClean="0"/>
              <a:t> training there are several ways to do this that you are probably doing right now. CTA’s, blogging, landing pages, lead nurturing/email marketing.</a:t>
            </a:r>
          </a:p>
          <a:p>
            <a:endParaRPr lang="en-US" baseline="0" dirty="0" smtClean="0"/>
          </a:p>
          <a:p>
            <a:r>
              <a:rPr lang="en-US" baseline="0" dirty="0" smtClean="0"/>
              <a:t>One thing most people don’t realize when trying to create this is having several different offers. It’s not good for anyone if your only landing page or call to action is contact us. Only 3% of your traffic is ready to do some sort of business with you today, so you need to capture the other 97% with a more risk free offer that can at least begin the sales process. </a:t>
            </a:r>
            <a:endParaRPr lang="en-US" dirty="0" smtClean="0"/>
          </a:p>
          <a:p>
            <a:endParaRPr lang="en-US" dirty="0" smtClean="0"/>
          </a:p>
          <a:p>
            <a:pPr defTabSz="465887">
              <a:defRPr/>
            </a:pPr>
            <a:r>
              <a:rPr lang="en-US" dirty="0" smtClean="0"/>
              <a:t>A combination of top</a:t>
            </a:r>
            <a:r>
              <a:rPr lang="en-US" baseline="0" dirty="0" smtClean="0"/>
              <a:t> of the funnel, middle of the funnel and bottom of the funnel offers is critical to your success in this field. Let’s take a look at how one partner in particular, </a:t>
            </a:r>
            <a:r>
              <a:rPr lang="en-US" baseline="0" dirty="0" err="1" smtClean="0"/>
              <a:t>Kuno</a:t>
            </a:r>
            <a:r>
              <a:rPr lang="en-US" baseline="0" dirty="0" smtClean="0"/>
              <a:t> Creative has implemented this on their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30</a:t>
            </a:fld>
            <a:endParaRPr lang="en-US"/>
          </a:p>
        </p:txBody>
      </p:sp>
    </p:spTree>
    <p:extLst>
      <p:ext uri="{BB962C8B-B14F-4D97-AF65-F5344CB8AC3E}">
        <p14:creationId xmlns:p14="http://schemas.microsoft.com/office/powerpoint/2010/main" val="114769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TOFU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31</a:t>
            </a:fld>
            <a:endParaRPr lang="en-US"/>
          </a:p>
        </p:txBody>
      </p:sp>
    </p:spTree>
    <p:extLst>
      <p:ext uri="{BB962C8B-B14F-4D97-AF65-F5344CB8AC3E}">
        <p14:creationId xmlns:p14="http://schemas.microsoft.com/office/powerpoint/2010/main" val="316283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MOFU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32</a:t>
            </a:fld>
            <a:endParaRPr lang="en-US"/>
          </a:p>
        </p:txBody>
      </p:sp>
    </p:spTree>
    <p:extLst>
      <p:ext uri="{BB962C8B-B14F-4D97-AF65-F5344CB8AC3E}">
        <p14:creationId xmlns:p14="http://schemas.microsoft.com/office/powerpoint/2010/main" val="3517954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BOFU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33</a:t>
            </a:fld>
            <a:endParaRPr lang="en-US"/>
          </a:p>
        </p:txBody>
      </p:sp>
    </p:spTree>
    <p:extLst>
      <p:ext uri="{BB962C8B-B14F-4D97-AF65-F5344CB8AC3E}">
        <p14:creationId xmlns:p14="http://schemas.microsoft.com/office/powerpoint/2010/main" val="1468929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Jeetu</a:t>
            </a:r>
            <a:r>
              <a:rPr lang="en-US" dirty="0" smtClean="0"/>
              <a:t>:</a:t>
            </a:r>
          </a:p>
          <a:p>
            <a:endParaRPr lang="en-US" dirty="0" smtClean="0"/>
          </a:p>
          <a:p>
            <a:r>
              <a:rPr lang="en-US" dirty="0" smtClean="0"/>
              <a:t>Lets talk about LinkedIn</a:t>
            </a:r>
            <a:r>
              <a:rPr lang="en-US" baseline="0" dirty="0" smtClean="0"/>
              <a:t> and using it to generate leads. Based on feedback from other Partners and also looking at </a:t>
            </a:r>
            <a:r>
              <a:rPr lang="en-US" baseline="0" dirty="0" err="1" smtClean="0"/>
              <a:t>HubSpot’s</a:t>
            </a:r>
            <a:r>
              <a:rPr lang="en-US" baseline="0" dirty="0" smtClean="0"/>
              <a:t> own lead generation channel, LinkedIn is definitely one of the top channels. For example, in the last 12 months, 15% of our leads generating from social media channels has come from LinkedIn.</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 other way is to be strategic within the social media channel itself and wisely use the tools it lends to you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35</a:t>
            </a:fld>
            <a:endParaRPr lang="en-US"/>
          </a:p>
        </p:txBody>
      </p:sp>
    </p:spTree>
    <p:extLst>
      <p:ext uri="{BB962C8B-B14F-4D97-AF65-F5344CB8AC3E}">
        <p14:creationId xmlns:p14="http://schemas.microsoft.com/office/powerpoint/2010/main" val="3646910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a:t>
            </a:r>
            <a:r>
              <a:rPr lang="en-US" baseline="0" dirty="0" smtClean="0"/>
              <a:t> first where you can share your thought leadership is in LI’s Answers section. I went to LinkedIn a few days ago and I saw tons of great questions that I had answers to. Now would be the better approach – send them a cold email saying I would like to sell them something or the more indirect approach where I give them feedback and advice on their questions. I suspect the more indirect approach. With the sharing and answering their questions approach, you are showing that you are different, not looking to sell but rather just solve their pain by giving them advice…basically you are looking out for them and establishing yourself as someone they can trust.</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36</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 other place to share your expertise is in LI’s Groups. You should be a member</a:t>
            </a:r>
            <a:r>
              <a:rPr lang="en-US" baseline="0" dirty="0" smtClean="0"/>
              <a:t> of the </a:t>
            </a:r>
            <a:r>
              <a:rPr lang="en-US" baseline="0" dirty="0" err="1" smtClean="0"/>
              <a:t>HubSpot</a:t>
            </a:r>
            <a:r>
              <a:rPr lang="en-US" baseline="0" dirty="0" smtClean="0"/>
              <a:t> Inbound Marketing group. You should join other groups where your prospects may be hanging out. Always, think back to your ideal prospect statement. For example, we came up with “Target B2B clients in the software, technology, and infrastructure space”. So you should go join groups around those specific markets. You may not be an expert with software but you are an expert with solving their pain around marketing and lead generation.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37</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Another interesting</a:t>
            </a:r>
            <a:r>
              <a:rPr lang="en-US" baseline="0" dirty="0" smtClean="0"/>
              <a:t> place on LI is the People search. If you notice in the top right corner is a Search box. Most people just use the default search but there is an option to access an Advanced Search feature specifically the People Advanced Search. This is what you see when you are in the Advanced People Search. I am interesting in finding people who have the current or past title of vice president marketing and in a 50 miles radius around the zip code 02140 which is one of the zip codes for Cambridge. I am interested in everyone who is either 1 connection or 2 connections away from me. </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38</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A search shows</a:t>
            </a:r>
            <a:r>
              <a:rPr lang="en-US" baseline="0" dirty="0" smtClean="0"/>
              <a:t> 3481 people who match that criteria and this is again in a 50 mile radius around me. Now the reason I selected 1 or 2 connections away from me is because I am not going to approach these individuals directly but rather use my LI network to find out who is connected to them and who has a warm connection. For example, with Julie I have 7 connections in my network who are connected with Julie. I know Ryan and Joe very well and I might drop them a note saying something on the lines of “Joe, I noticed you are connected with Julie at </a:t>
            </a:r>
            <a:r>
              <a:rPr lang="en-US" baseline="0" dirty="0" err="1" smtClean="0"/>
              <a:t>DataXu</a:t>
            </a:r>
            <a:r>
              <a:rPr lang="en-US" baseline="0" dirty="0" smtClean="0"/>
              <a:t>. Do you feel comfortable introducing me to Julie?”</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39</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A search shows</a:t>
            </a:r>
            <a:r>
              <a:rPr lang="en-US" baseline="0" dirty="0" smtClean="0"/>
              <a:t> 3481 people who match that criteria and this is again in a 50 mile radius around me. Now the reason I selected 1 or 2 connections away from me is because I am not going to approach these individuals directly but rather use my LI network to find out who is connected to them and who has a warm connection. For example, with Julie I have 7 connections in my network who are connected with Julie. I know Ryan and Joe very well and I might drop them a note saying something on the lines of “Joe, I noticed you are connected with Julie at </a:t>
            </a:r>
            <a:r>
              <a:rPr lang="en-US" baseline="0" dirty="0" err="1" smtClean="0"/>
              <a:t>DataXu</a:t>
            </a:r>
            <a:r>
              <a:rPr lang="en-US" baseline="0" dirty="0" smtClean="0"/>
              <a:t>. </a:t>
            </a:r>
            <a:r>
              <a:rPr lang="en-US" baseline="0" smtClean="0"/>
              <a:t>Do you feel comfortable introducing me to Julie?”</a:t>
            </a:r>
            <a:endParaRPr lang="en-US"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40</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to recap, when using</a:t>
            </a:r>
            <a:r>
              <a:rPr lang="en-US" baseline="0" dirty="0" smtClean="0"/>
              <a:t> LinkedIn you want to use it indirectly by being an advisor. Basically, you are leaving your advice and insight on LI and people will see that you are not selling but rather solving their problems and their pain. They will automatically come to you by checking your profile out and out your site. If you have CTAs and LPs on your site, then they </a:t>
            </a:r>
            <a:r>
              <a:rPr lang="en-US" baseline="0" smtClean="0"/>
              <a:t>will convert into leads.  </a:t>
            </a:r>
            <a:r>
              <a:rPr lang="en-US" baseline="0" dirty="0" smtClean="0"/>
              <a:t>When you give feedback and share content, you will probably send them to a blog post where you share more detailed feedback. In the blog, you will have a Call to Action and that will take them down a conversion path towards becoming a lead.</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41</a:t>
            </a:fld>
            <a:endParaRPr lang="en-US"/>
          </a:p>
        </p:txBody>
      </p:sp>
    </p:spTree>
    <p:extLst>
      <p:ext uri="{BB962C8B-B14F-4D97-AF65-F5344CB8AC3E}">
        <p14:creationId xmlns:p14="http://schemas.microsoft.com/office/powerpoint/2010/main" val="1005056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So everyone knows we love working closely with you guys and often times that does involve some homework. As</a:t>
            </a:r>
            <a:r>
              <a:rPr lang="en-US" baseline="0" dirty="0" smtClean="0"/>
              <a:t> we wind down let’s talk about the things you need to do this week to be successful this week in terms of your lead generation efforts.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There’s really no substitute</a:t>
            </a:r>
            <a:r>
              <a:rPr lang="en-US" baseline="0" dirty="0" smtClean="0"/>
              <a:t> for activity, process and skills can be taught and will be two things you’ll learn during this webinar series, but activity is the number 1 best thing you can do for your business when it comes to leads and lead generation.</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43</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44</a:t>
            </a:fld>
            <a:endParaRPr lang="en-US"/>
          </a:p>
        </p:txBody>
      </p:sp>
    </p:spTree>
    <p:extLst>
      <p:ext uri="{BB962C8B-B14F-4D97-AF65-F5344CB8AC3E}">
        <p14:creationId xmlns:p14="http://schemas.microsoft.com/office/powerpoint/2010/main" val="649944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45</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46</a:t>
            </a:fld>
            <a:endParaRPr lang="en-US"/>
          </a:p>
        </p:txBody>
      </p:sp>
    </p:spTree>
    <p:extLst>
      <p:ext uri="{BB962C8B-B14F-4D97-AF65-F5344CB8AC3E}">
        <p14:creationId xmlns:p14="http://schemas.microsoft.com/office/powerpoint/2010/main" val="26842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Corey:</a:t>
            </a:r>
          </a:p>
          <a:p>
            <a:pPr>
              <a:buFontTx/>
              <a:buNone/>
            </a:pPr>
            <a:endParaRPr lang="en-US" dirty="0" smtClean="0"/>
          </a:p>
          <a:p>
            <a:pPr>
              <a:buFontTx/>
              <a:buNone/>
            </a:pPr>
            <a:r>
              <a:rPr lang="en-US" dirty="0" smtClean="0"/>
              <a:t>The first is that this session is being recorded</a:t>
            </a:r>
            <a:r>
              <a:rPr lang="en-US" baseline="0" dirty="0" smtClean="0"/>
              <a:t> and we’ll be emailing you a link to the recording by the end of the day. If you have colleagues or partners who were unable to attend today, definitely have them watch the recording prior to the session next week. Please post any questions into the chat pane and we’ll answer any questions towards the end.</a:t>
            </a:r>
          </a:p>
          <a:p>
            <a:pPr>
              <a:buFontTx/>
              <a:buNone/>
            </a:pPr>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Register your leads, as often as possible and as many</a:t>
            </a:r>
            <a:r>
              <a:rPr lang="en-US" baseline="0" dirty="0" smtClean="0"/>
              <a:t> as possible. This will help your channel account manager focus the time you spend together and help coach you through to achieve some big wins on these accounts.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 and </a:t>
            </a:r>
            <a:r>
              <a:rPr lang="en-US" dirty="0" err="1" smtClean="0"/>
              <a:t>Jeetu</a:t>
            </a:r>
            <a:r>
              <a:rPr lang="en-US" dirty="0" smtClean="0"/>
              <a:t> (share</a:t>
            </a:r>
            <a:r>
              <a:rPr lang="en-US" baseline="0" dirty="0" smtClean="0"/>
              <a:t> sales collaboration)</a:t>
            </a:r>
            <a:r>
              <a:rPr lang="en-US" dirty="0" smtClean="0"/>
              <a:t>:</a:t>
            </a:r>
          </a:p>
          <a:p>
            <a:endParaRPr lang="en-US" dirty="0" smtClean="0"/>
          </a:p>
          <a:p>
            <a:r>
              <a:rPr lang="en-US" dirty="0" smtClean="0"/>
              <a:t>If you haven’t already make sure you have joined the LinkedIn</a:t>
            </a:r>
            <a:r>
              <a:rPr lang="en-US" baseline="0" dirty="0" smtClean="0"/>
              <a:t> Group “</a:t>
            </a:r>
            <a:r>
              <a:rPr lang="en-US" baseline="0" dirty="0" err="1" smtClean="0"/>
              <a:t>HubSpot</a:t>
            </a:r>
            <a:r>
              <a:rPr lang="en-US" baseline="0" dirty="0" smtClean="0"/>
              <a:t> Partners Forum” and make sure to setup the email settings for a daily digest of all activity in the group so you don’t miss anything to help you sell better, move quicker and network easier.</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extLst>
      <p:ext uri="{BB962C8B-B14F-4D97-AF65-F5344CB8AC3E}">
        <p14:creationId xmlns:p14="http://schemas.microsoft.com/office/powerpoint/2010/main" val="160732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 an opportunity</a:t>
            </a:r>
            <a:r>
              <a:rPr lang="en-US" baseline="0" dirty="0" smtClean="0"/>
              <a:t> in play right now that you are working be sure to schedule time with your Channel Account Manager </a:t>
            </a:r>
            <a:r>
              <a:rPr lang="en-US" baseline="0" dirty="0" err="1" smtClean="0"/>
              <a:t>asap</a:t>
            </a:r>
            <a:r>
              <a:rPr lang="en-US" baseline="0" dirty="0" smtClean="0"/>
              <a:t>. He/she will help you determine the best ways to approach next steps and what items you’ll need to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9936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Since we’re talking about leads today I wanted to throw in a friendly reminder to get your eBooks start</a:t>
            </a:r>
            <a:r>
              <a:rPr lang="en-US" baseline="0" dirty="0" smtClean="0"/>
              <a:t> using them on your website TODAY to start generating inbound leads </a:t>
            </a:r>
            <a:r>
              <a:rPr lang="en-US" baseline="0" dirty="0" smtClean="0">
                <a:sym typeface="Wingdings" pitchFamily="2" charset="2"/>
              </a:rPr>
              <a:t></a:t>
            </a:r>
          </a:p>
          <a:p>
            <a:endParaRPr lang="en-US" baseline="0" dirty="0" smtClean="0">
              <a:sym typeface="Wingdings" pitchFamily="2" charset="2"/>
            </a:endParaRPr>
          </a:p>
          <a:p>
            <a:r>
              <a:rPr lang="en-US" baseline="0" dirty="0" smtClean="0">
                <a:sym typeface="Wingdings" pitchFamily="2" charset="2"/>
              </a:rPr>
              <a:t>(emphasizing they can use this for their own lead generation efforts)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9</a:t>
            </a:fld>
            <a:endParaRPr lang="en-US"/>
          </a:p>
        </p:txBody>
      </p:sp>
    </p:spTree>
    <p:extLst>
      <p:ext uri="{BB962C8B-B14F-4D97-AF65-F5344CB8AC3E}">
        <p14:creationId xmlns:p14="http://schemas.microsoft.com/office/powerpoint/2010/main" val="385758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hubspot.com/customer-case-studies/ctl/all-post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7871791" cy="3326455"/>
          </a:xfrm>
        </p:spPr>
        <p:txBody>
          <a:bodyPr/>
          <a:lstStyle/>
          <a:p>
            <a:r>
              <a:rPr lang="en-US" dirty="0" smtClean="0"/>
              <a:t>How to Generate Leads</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etentrepreneurial.com/images/sales%20fai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675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srcRect r="3928" b="531"/>
          <a:stretch/>
        </p:blipFill>
        <p:spPr bwMode="auto">
          <a:xfrm>
            <a:off x="5732367" y="1666067"/>
            <a:ext cx="3411633" cy="5207431"/>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0" y="0"/>
            <a:ext cx="5732367" cy="3270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6247864"/>
          </a:xfrm>
          <a:prstGeom prst="rect">
            <a:avLst/>
          </a:prstGeom>
          <a:noFill/>
        </p:spPr>
        <p:txBody>
          <a:bodyPr wrap="square" rtlCol="0">
            <a:spAutoFit/>
          </a:bodyPr>
          <a:lstStyle/>
          <a:p>
            <a:pPr marL="742950" indent="-742950">
              <a:buFont typeface="+mj-lt"/>
              <a:buAutoNum type="arabicPeriod"/>
            </a:pPr>
            <a:r>
              <a:rPr lang="en-US" sz="4000" b="1"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p>
          <a:p>
            <a:pPr marL="742950" indent="-742950">
              <a:buFont typeface="+mj-lt"/>
              <a:buAutoNum type="arabicPeriod"/>
            </a:pPr>
            <a:r>
              <a:rPr lang="en-US" sz="4000" dirty="0" smtClean="0">
                <a:solidFill>
                  <a:schemeClr val="bg1"/>
                </a:solidFill>
                <a:latin typeface="MV Boli" pitchFamily="2" charset="0"/>
                <a:cs typeface="MV Boli" pitchFamily="2" charset="0"/>
              </a:rPr>
              <a:t>Surprise!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590800" y="1171343"/>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06674" y="3636962"/>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30487" y="3713162"/>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4. QUALIFY</a:t>
            </a:r>
            <a:endParaRPr lang="en-US" sz="1400" dirty="0"/>
          </a:p>
          <a:p>
            <a:pPr algn="ctr">
              <a:lnSpc>
                <a:spcPct val="95000"/>
              </a:lnSpc>
            </a:pPr>
            <a:r>
              <a:rPr lang="en-US" sz="1400" i="1" dirty="0">
                <a:solidFill>
                  <a:srgbClr val="FFFFFF"/>
                </a:solidFill>
                <a:latin typeface="Arial" charset="0"/>
              </a:rPr>
              <a:t>Determine worthiness for </a:t>
            </a:r>
            <a:r>
              <a:rPr lang="en-US" sz="1400" i="1" dirty="0" smtClean="0">
                <a:solidFill>
                  <a:srgbClr val="FFFFFF"/>
                </a:solidFill>
                <a:latin typeface="Arial" charset="0"/>
              </a:rPr>
              <a:t>next step</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06674" y="44402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687637" y="44880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&amp; Goal Setting</a:t>
            </a:r>
            <a:endParaRPr lang="en-US" sz="1400" dirty="0"/>
          </a:p>
          <a:p>
            <a:pPr algn="ctr">
              <a:lnSpc>
                <a:spcPct val="95000"/>
              </a:lnSpc>
            </a:pPr>
            <a:r>
              <a:rPr lang="en-US" sz="1400" i="1" dirty="0" smtClean="0">
                <a:solidFill>
                  <a:srgbClr val="FFFFFF"/>
                </a:solidFill>
                <a:latin typeface="Arial" charset="0"/>
              </a:rPr>
              <a:t>Align business goals with activities</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5272130"/>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5305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a:t>
            </a:r>
            <a:r>
              <a:rPr lang="en-US" sz="1400" b="1" dirty="0" smtClean="0">
                <a:solidFill>
                  <a:srgbClr val="FFFFFF"/>
                </a:solidFill>
              </a:rPr>
              <a:t>Presentation &amp; Experimentation</a:t>
            </a:r>
            <a:endParaRPr lang="en-US" sz="1400" dirty="0"/>
          </a:p>
          <a:p>
            <a:pPr algn="ctr">
              <a:lnSpc>
                <a:spcPct val="95000"/>
              </a:lnSpc>
            </a:pPr>
            <a:r>
              <a:rPr lang="en-US" sz="1400" i="1" dirty="0" smtClean="0">
                <a:solidFill>
                  <a:srgbClr val="FFFFFF"/>
                </a:solidFill>
              </a:rPr>
              <a:t>Present Solution and/or Trial</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6388100"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0" name="Text Box 11"/>
          <p:cNvSpPr txBox="1">
            <a:spLocks noChangeArrowheads="1"/>
          </p:cNvSpPr>
          <p:nvPr/>
        </p:nvSpPr>
        <p:spPr bwMode="auto">
          <a:xfrm>
            <a:off x="2667000" y="1219200"/>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Research/Lead Gen</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25146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37037" y="3336924"/>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noChangeArrowheads="1"/>
          </p:cNvPicPr>
          <p:nvPr/>
        </p:nvPicPr>
        <p:blipFill>
          <a:blip r:embed="rId3" cstate="print"/>
          <a:srcRect/>
          <a:stretch>
            <a:fillRect/>
          </a:stretch>
        </p:blipFill>
        <p:spPr bwMode="auto">
          <a:xfrm>
            <a:off x="2606674" y="2743200"/>
            <a:ext cx="3260726" cy="533400"/>
          </a:xfrm>
          <a:prstGeom prst="rect">
            <a:avLst/>
          </a:prstGeom>
          <a:noFill/>
          <a:ln w="9525">
            <a:noFill/>
            <a:miter lim="800000"/>
            <a:headEnd/>
            <a:tailEnd/>
          </a:ln>
        </p:spPr>
      </p:pic>
      <p:sp>
        <p:nvSpPr>
          <p:cNvPr id="27" name="Text Box 11"/>
          <p:cNvSpPr txBox="1">
            <a:spLocks noChangeArrowheads="1"/>
          </p:cNvSpPr>
          <p:nvPr/>
        </p:nvSpPr>
        <p:spPr bwMode="auto">
          <a:xfrm>
            <a:off x="2630487" y="2819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a:t>
            </a:r>
            <a:r>
              <a:rPr lang="en-US" sz="1400" b="1" dirty="0" smtClean="0">
                <a:solidFill>
                  <a:srgbClr val="FFFFFF"/>
                </a:solidFill>
              </a:rPr>
              <a:t>Connect</a:t>
            </a:r>
            <a:endParaRPr lang="en-US" sz="1400" dirty="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sp>
        <p:nvSpPr>
          <p:cNvPr id="29" name="Text Box 45"/>
          <p:cNvSpPr txBox="1">
            <a:spLocks noChangeArrowheads="1"/>
          </p:cNvSpPr>
          <p:nvPr/>
        </p:nvSpPr>
        <p:spPr bwMode="auto">
          <a:xfrm>
            <a:off x="6013576"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2</a:t>
            </a:r>
            <a:endParaRPr lang="en-US" sz="9600" dirty="0"/>
          </a:p>
        </p:txBody>
      </p:sp>
      <p:sp>
        <p:nvSpPr>
          <p:cNvPr id="5" name="TextBox 4"/>
          <p:cNvSpPr txBox="1"/>
          <p:nvPr/>
        </p:nvSpPr>
        <p:spPr>
          <a:xfrm>
            <a:off x="-315885" y="1666734"/>
            <a:ext cx="9963781"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What to Look For - Lead Targeting</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18" y="255588"/>
            <a:ext cx="9372600" cy="457200"/>
          </a:xfrm>
        </p:spPr>
        <p:txBody>
          <a:bodyPr>
            <a:noAutofit/>
          </a:bodyPr>
          <a:lstStyle/>
          <a:p>
            <a:r>
              <a:rPr lang="en-US" sz="2800" dirty="0" smtClean="0"/>
              <a:t>Keep an Open Mind…Prospects Come From All Over</a:t>
            </a:r>
            <a:endParaRPr lang="en-US" sz="2800" dirty="0"/>
          </a:p>
        </p:txBody>
      </p:sp>
      <p:sp>
        <p:nvSpPr>
          <p:cNvPr id="4" name="TextBox 3"/>
          <p:cNvSpPr txBox="1"/>
          <p:nvPr/>
        </p:nvSpPr>
        <p:spPr>
          <a:xfrm>
            <a:off x="1676400" y="6324600"/>
            <a:ext cx="7162800" cy="323165"/>
          </a:xfrm>
          <a:prstGeom prst="rect">
            <a:avLst/>
          </a:prstGeom>
          <a:noFill/>
        </p:spPr>
        <p:txBody>
          <a:bodyPr wrap="square" rtlCol="0">
            <a:spAutoFit/>
          </a:bodyPr>
          <a:lstStyle/>
          <a:p>
            <a:pPr>
              <a:spcAft>
                <a:spcPts val="600"/>
              </a:spcAft>
            </a:pPr>
            <a:r>
              <a:rPr lang="en-US" sz="1500" dirty="0" smtClean="0"/>
              <a:t>*</a:t>
            </a:r>
            <a:r>
              <a:rPr lang="en-US" sz="1500" dirty="0" smtClean="0">
                <a:hlinkClick r:id="rId3"/>
              </a:rPr>
              <a:t>http://www.hubspot.com/customer-case-studies/ctl/all-posts/</a:t>
            </a:r>
            <a:endParaRPr lang="en-US" sz="1500" dirty="0" smtClean="0"/>
          </a:p>
        </p:txBody>
      </p:sp>
      <p:pic>
        <p:nvPicPr>
          <p:cNvPr id="3" name="Picture 2" descr="C:\Users\cbeale\Desktop\open-mind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525" y="405474"/>
            <a:ext cx="5663854" cy="59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6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beale\Desktop\funn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779" y="66500"/>
            <a:ext cx="6042460" cy="672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0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8160" y="173375"/>
            <a:ext cx="4653280" cy="6370975"/>
          </a:xfrm>
          <a:prstGeom prst="rect">
            <a:avLst/>
          </a:prstGeom>
          <a:noFill/>
        </p:spPr>
        <p:txBody>
          <a:bodyPr wrap="square" rtlCol="0">
            <a:spAutoFit/>
          </a:bodyPr>
          <a:lstStyle/>
          <a:p>
            <a:pPr marL="292100" indent="-292100">
              <a:spcAft>
                <a:spcPts val="2400"/>
              </a:spcAft>
              <a:buFont typeface="Arial" pitchFamily="34" charset="0"/>
              <a:buChar char="•"/>
            </a:pPr>
            <a:r>
              <a:rPr lang="en-US" sz="2800" dirty="0" smtClean="0"/>
              <a:t>What does my ideal client look like?</a:t>
            </a:r>
          </a:p>
          <a:p>
            <a:pPr marL="292100" indent="-292100">
              <a:spcAft>
                <a:spcPts val="2400"/>
              </a:spcAft>
              <a:buFont typeface="Arial" pitchFamily="34" charset="0"/>
              <a:buChar char="•"/>
            </a:pPr>
            <a:r>
              <a:rPr lang="en-US" sz="2800" dirty="0" smtClean="0"/>
              <a:t>Who should I be talking to?</a:t>
            </a:r>
          </a:p>
          <a:p>
            <a:pPr marL="292100" indent="-292100">
              <a:spcAft>
                <a:spcPts val="2400"/>
              </a:spcAft>
              <a:buFont typeface="Arial" pitchFamily="34" charset="0"/>
              <a:buChar char="•"/>
            </a:pPr>
            <a:r>
              <a:rPr lang="en-US" sz="2800" dirty="0" smtClean="0"/>
              <a:t>Who do they buy from?</a:t>
            </a:r>
          </a:p>
          <a:p>
            <a:pPr marL="292100" indent="-292100">
              <a:spcAft>
                <a:spcPts val="2400"/>
              </a:spcAft>
              <a:buFont typeface="Arial" pitchFamily="34" charset="0"/>
              <a:buChar char="•"/>
            </a:pPr>
            <a:r>
              <a:rPr lang="en-US" sz="2800" dirty="0" smtClean="0"/>
              <a:t>What problems are they solving?</a:t>
            </a:r>
          </a:p>
          <a:p>
            <a:pPr marL="292100" indent="-292100">
              <a:spcAft>
                <a:spcPts val="2400"/>
              </a:spcAft>
              <a:buFont typeface="Arial" pitchFamily="34" charset="0"/>
              <a:buChar char="•"/>
            </a:pPr>
            <a:r>
              <a:rPr lang="en-US" sz="2800" dirty="0" smtClean="0"/>
              <a:t>What concerns or frustration are they dealing with?</a:t>
            </a:r>
          </a:p>
          <a:p>
            <a:pPr marL="292100" indent="-292100">
              <a:spcAft>
                <a:spcPts val="2400"/>
              </a:spcAft>
              <a:buFont typeface="Arial" pitchFamily="34" charset="0"/>
              <a:buChar char="•"/>
            </a:pPr>
            <a:r>
              <a:rPr lang="en-US" sz="2800" dirty="0" smtClean="0"/>
              <a:t>Is there a consistent profile or any trends?</a:t>
            </a:r>
            <a:endParaRPr lang="en-US" sz="2800" u="sng" dirty="0" smtClean="0"/>
          </a:p>
        </p:txBody>
      </p:sp>
      <p:pic>
        <p:nvPicPr>
          <p:cNvPr id="4098" name="Picture 2" descr="C:\Users\cbeale\Desktop\targ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80" r="13309" b="10155"/>
          <a:stretch/>
        </p:blipFill>
        <p:spPr bwMode="auto">
          <a:xfrm>
            <a:off x="50800" y="0"/>
            <a:ext cx="38404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2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20320" y="1178560"/>
            <a:ext cx="9144000" cy="4832092"/>
          </a:xfrm>
          <a:prstGeom prst="rect">
            <a:avLst/>
          </a:prstGeom>
          <a:noFill/>
        </p:spPr>
        <p:txBody>
          <a:bodyPr wrap="square" rtlCol="0">
            <a:spAutoFit/>
          </a:bodyPr>
          <a:lstStyle/>
          <a:p>
            <a:pPr>
              <a:spcAft>
                <a:spcPts val="2400"/>
              </a:spcAft>
            </a:pPr>
            <a:r>
              <a:rPr lang="en-US" sz="2800" i="1" dirty="0" smtClean="0"/>
              <a:t>“I target B2B companies in the software, technology, and infrastructure space. They have $2M - $10M in revenue. They usually have 1 or 2 traditional marketing people (MARCOM). They have at least 5+ salespeople who are usually cold calling leads that are based off lists. They have a website which is mostly </a:t>
            </a:r>
            <a:r>
              <a:rPr lang="en-US" sz="2800" i="1" dirty="0" err="1" smtClean="0"/>
              <a:t>brochureware</a:t>
            </a:r>
            <a:r>
              <a:rPr lang="en-US" sz="2800" i="1" dirty="0" smtClean="0"/>
              <a:t> and is currently not generating any leads. The CEO or VP/Director of Marketing is looking into other sources of leads in order to hit their annual revenue goals. They are frustrated with SEO companies who promise them leads and/or frustrated with paying Google for PPC.”  </a:t>
            </a:r>
            <a:endParaRPr lang="en-US" sz="2800" i="1" u="sng" dirty="0" smtClean="0"/>
          </a:p>
        </p:txBody>
      </p:sp>
    </p:spTree>
    <p:extLst>
      <p:ext uri="{BB962C8B-B14F-4D97-AF65-F5344CB8AC3E}">
        <p14:creationId xmlns:p14="http://schemas.microsoft.com/office/powerpoint/2010/main" val="1494843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394604"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beale\Desktop\guidelines-for-Niche-Market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24377" r="13793"/>
          <a:stretch/>
        </p:blipFill>
        <p:spPr bwMode="auto">
          <a:xfrm>
            <a:off x="0" y="0"/>
            <a:ext cx="3860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960" y="914132"/>
            <a:ext cx="5908040" cy="4093428"/>
          </a:xfrm>
          <a:prstGeom prst="rect">
            <a:avLst/>
          </a:prstGeom>
          <a:noFill/>
        </p:spPr>
        <p:txBody>
          <a:bodyPr wrap="square" rtlCol="0">
            <a:spAutoFit/>
          </a:bodyPr>
          <a:lstStyle/>
          <a:p>
            <a:pPr marL="292100" indent="-292100">
              <a:spcAft>
                <a:spcPts val="2400"/>
              </a:spcAft>
              <a:buFont typeface="Arial" pitchFamily="34" charset="0"/>
              <a:buChar char="•"/>
            </a:pPr>
            <a:r>
              <a:rPr lang="en-US" sz="4400" dirty="0" smtClean="0"/>
              <a:t>Concept of a </a:t>
            </a:r>
            <a:r>
              <a:rPr lang="en-US" sz="4400" u="sng" dirty="0" smtClean="0"/>
              <a:t>Lead</a:t>
            </a:r>
          </a:p>
          <a:p>
            <a:pPr marL="292100" indent="-292100">
              <a:spcAft>
                <a:spcPts val="2400"/>
              </a:spcAft>
              <a:buFont typeface="Arial" pitchFamily="34" charset="0"/>
              <a:buChar char="•"/>
            </a:pPr>
            <a:r>
              <a:rPr lang="en-US" sz="4400" u="sng" dirty="0" smtClean="0"/>
              <a:t>Budget</a:t>
            </a:r>
            <a:r>
              <a:rPr lang="en-US" sz="4400" dirty="0" smtClean="0"/>
              <a:t> - Rev $2M - $50M </a:t>
            </a:r>
          </a:p>
          <a:p>
            <a:pPr marL="292100" indent="-292100">
              <a:spcAft>
                <a:spcPts val="2400"/>
              </a:spcAft>
              <a:buFont typeface="Arial" pitchFamily="34" charset="0"/>
              <a:buChar char="•"/>
            </a:pPr>
            <a:r>
              <a:rPr lang="en-US" sz="4400" i="1" dirty="0" smtClean="0"/>
              <a:t>Should</a:t>
            </a:r>
            <a:r>
              <a:rPr lang="en-US" sz="4400" dirty="0" smtClean="0"/>
              <a:t> Have A </a:t>
            </a:r>
            <a:r>
              <a:rPr lang="en-US" sz="4400" u="sng" dirty="0" smtClean="0"/>
              <a:t>Sales Funnel</a:t>
            </a:r>
          </a:p>
        </p:txBody>
      </p:sp>
    </p:spTree>
    <p:extLst>
      <p:ext uri="{BB962C8B-B14F-4D97-AF65-F5344CB8AC3E}">
        <p14:creationId xmlns:p14="http://schemas.microsoft.com/office/powerpoint/2010/main" val="2002372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beale\Desktop\how-to-start-an-inbound-marketing-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968"/>
            <a:ext cx="8305376" cy="6229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7456" y="2330383"/>
            <a:ext cx="3190240" cy="769441"/>
          </a:xfrm>
          <a:prstGeom prst="rect">
            <a:avLst/>
          </a:prstGeom>
          <a:noFill/>
        </p:spPr>
        <p:txBody>
          <a:bodyPr wrap="square" rtlCol="0">
            <a:spAutoFit/>
          </a:bodyPr>
          <a:lstStyle/>
          <a:p>
            <a:r>
              <a:rPr lang="en-US" sz="4400" b="1" dirty="0" smtClean="0">
                <a:solidFill>
                  <a:srgbClr val="FF8125"/>
                </a:solidFill>
              </a:rPr>
              <a:t>Pursue</a:t>
            </a:r>
            <a:endParaRPr lang="en-US" sz="4400" b="1" dirty="0">
              <a:solidFill>
                <a:srgbClr val="FF8125"/>
              </a:solidFill>
            </a:endParaRPr>
          </a:p>
        </p:txBody>
      </p:sp>
      <p:sp>
        <p:nvSpPr>
          <p:cNvPr id="4" name="TextBox 3"/>
          <p:cNvSpPr txBox="1"/>
          <p:nvPr/>
        </p:nvSpPr>
        <p:spPr>
          <a:xfrm>
            <a:off x="6301507" y="5216699"/>
            <a:ext cx="3190240" cy="769441"/>
          </a:xfrm>
          <a:prstGeom prst="rect">
            <a:avLst/>
          </a:prstGeom>
          <a:noFill/>
        </p:spPr>
        <p:txBody>
          <a:bodyPr wrap="square" rtlCol="0">
            <a:spAutoFit/>
          </a:bodyPr>
          <a:lstStyle/>
          <a:p>
            <a:r>
              <a:rPr lang="en-US" sz="4400" b="1" dirty="0" smtClean="0">
                <a:solidFill>
                  <a:srgbClr val="FF8125"/>
                </a:solidFill>
              </a:rPr>
              <a:t>Steer Clear</a:t>
            </a:r>
            <a:endParaRPr lang="en-US" sz="4400" b="1" dirty="0">
              <a:solidFill>
                <a:srgbClr val="FF8125"/>
              </a:solidFill>
            </a:endParaRPr>
          </a:p>
        </p:txBody>
      </p:sp>
      <p:sp>
        <p:nvSpPr>
          <p:cNvPr id="5" name="TextBox 4"/>
          <p:cNvSpPr txBox="1"/>
          <p:nvPr/>
        </p:nvSpPr>
        <p:spPr>
          <a:xfrm>
            <a:off x="3418856" y="1332364"/>
            <a:ext cx="5765302" cy="769441"/>
          </a:xfrm>
          <a:prstGeom prst="rect">
            <a:avLst/>
          </a:prstGeom>
          <a:noFill/>
        </p:spPr>
        <p:txBody>
          <a:bodyPr wrap="square" rtlCol="0">
            <a:spAutoFit/>
          </a:bodyPr>
          <a:lstStyle/>
          <a:p>
            <a:r>
              <a:rPr lang="en-US" sz="4400" b="1" dirty="0" smtClean="0">
                <a:solidFill>
                  <a:srgbClr val="FF8125"/>
                </a:solidFill>
              </a:rPr>
              <a:t>Tread Carefully</a:t>
            </a:r>
          </a:p>
        </p:txBody>
      </p:sp>
    </p:spTree>
    <p:extLst>
      <p:ext uri="{BB962C8B-B14F-4D97-AF65-F5344CB8AC3E}">
        <p14:creationId xmlns:p14="http://schemas.microsoft.com/office/powerpoint/2010/main" val="2506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Big Bucks or Whammy?</a:t>
            </a:r>
            <a:r>
              <a:rPr lang="en-US" sz="3400" dirty="0" smtClean="0"/>
              <a:t> </a:t>
            </a:r>
            <a:endParaRPr lang="en-US" sz="3400" dirty="0"/>
          </a:p>
        </p:txBody>
      </p:sp>
      <p:pic>
        <p:nvPicPr>
          <p:cNvPr id="77826" name="Picture 2"/>
          <p:cNvPicPr>
            <a:picLocks noChangeAspect="1" noChangeArrowheads="1"/>
          </p:cNvPicPr>
          <p:nvPr/>
        </p:nvPicPr>
        <p:blipFill>
          <a:blip r:embed="rId3" cstate="print"/>
          <a:srcRect/>
          <a:stretch>
            <a:fillRect/>
          </a:stretch>
        </p:blipFill>
        <p:spPr bwMode="auto">
          <a:xfrm>
            <a:off x="-16625" y="1088964"/>
            <a:ext cx="9144000" cy="5162204"/>
          </a:xfrm>
          <a:prstGeom prst="rect">
            <a:avLst/>
          </a:prstGeom>
          <a:noFill/>
          <a:ln w="9525">
            <a:noFill/>
            <a:miter lim="800000"/>
            <a:headEnd/>
            <a:tailEnd/>
          </a:ln>
        </p:spPr>
      </p:pic>
    </p:spTree>
    <p:extLst>
      <p:ext uri="{BB962C8B-B14F-4D97-AF65-F5344CB8AC3E}">
        <p14:creationId xmlns:p14="http://schemas.microsoft.com/office/powerpoint/2010/main" val="415115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2400"/>
            <a:ext cx="8305800" cy="457200"/>
          </a:xfrm>
        </p:spPr>
        <p:txBody>
          <a:bodyPr>
            <a:normAutofit fontScale="90000"/>
          </a:bodyPr>
          <a:lstStyle/>
          <a:p>
            <a:r>
              <a:rPr lang="en-US" dirty="0" smtClean="0"/>
              <a:t>Big Bucks or Whammy?</a:t>
            </a:r>
            <a:r>
              <a:rPr lang="en-US" sz="3600" dirty="0" smtClean="0"/>
              <a:t> </a:t>
            </a:r>
            <a:endParaRPr lang="en-US" sz="3600" dirty="0"/>
          </a:p>
        </p:txBody>
      </p:sp>
      <p:pic>
        <p:nvPicPr>
          <p:cNvPr id="79874" name="Picture 2"/>
          <p:cNvPicPr>
            <a:picLocks noChangeAspect="1" noChangeArrowheads="1"/>
          </p:cNvPicPr>
          <p:nvPr/>
        </p:nvPicPr>
        <p:blipFill>
          <a:blip r:embed="rId3" cstate="print"/>
          <a:srcRect/>
          <a:stretch>
            <a:fillRect/>
          </a:stretch>
        </p:blipFill>
        <p:spPr bwMode="auto">
          <a:xfrm>
            <a:off x="0" y="924998"/>
            <a:ext cx="9144000" cy="5380378"/>
          </a:xfrm>
          <a:prstGeom prst="rect">
            <a:avLst/>
          </a:prstGeom>
          <a:noFill/>
          <a:ln w="9525">
            <a:noFill/>
            <a:miter lim="800000"/>
            <a:headEnd/>
            <a:tailEnd/>
          </a:ln>
        </p:spPr>
      </p:pic>
    </p:spTree>
    <p:extLst>
      <p:ext uri="{BB962C8B-B14F-4D97-AF65-F5344CB8AC3E}">
        <p14:creationId xmlns:p14="http://schemas.microsoft.com/office/powerpoint/2010/main" val="215752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0" y="873814"/>
            <a:ext cx="9144000" cy="5619839"/>
          </a:xfrm>
          <a:prstGeom prst="rect">
            <a:avLst/>
          </a:prstGeom>
          <a:noFill/>
          <a:ln w="9525">
            <a:noFill/>
            <a:miter lim="800000"/>
            <a:headEnd/>
            <a:tailEnd/>
          </a:ln>
        </p:spPr>
      </p:pic>
      <p:sp>
        <p:nvSpPr>
          <p:cNvPr id="6" name="Title 1"/>
          <p:cNvSpPr>
            <a:spLocks noGrp="1"/>
          </p:cNvSpPr>
          <p:nvPr>
            <p:ph type="title"/>
          </p:nvPr>
        </p:nvSpPr>
        <p:spPr>
          <a:xfrm>
            <a:off x="228600" y="152400"/>
            <a:ext cx="8305800" cy="457200"/>
          </a:xfrm>
        </p:spPr>
        <p:txBody>
          <a:bodyPr>
            <a:normAutofit fontScale="90000"/>
          </a:bodyPr>
          <a:lstStyle/>
          <a:p>
            <a:r>
              <a:rPr lang="en-US" dirty="0" smtClean="0"/>
              <a:t>Big Bucks or Whammy? </a:t>
            </a:r>
            <a:endParaRPr lang="en-US" dirty="0"/>
          </a:p>
        </p:txBody>
      </p:sp>
    </p:spTree>
    <p:extLst>
      <p:ext uri="{BB962C8B-B14F-4D97-AF65-F5344CB8AC3E}">
        <p14:creationId xmlns:p14="http://schemas.microsoft.com/office/powerpoint/2010/main" val="356054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362200"/>
            <a:ext cx="3733800" cy="3939540"/>
          </a:xfrm>
          <a:prstGeom prst="rect">
            <a:avLst/>
          </a:prstGeom>
          <a:noFill/>
        </p:spPr>
        <p:txBody>
          <a:bodyPr wrap="square" rtlCol="0">
            <a:spAutoFit/>
          </a:bodyPr>
          <a:lstStyle/>
          <a:p>
            <a:pPr marL="292100" indent="-292100">
              <a:spcAft>
                <a:spcPts val="600"/>
              </a:spcAft>
              <a:buFont typeface="Arial" pitchFamily="34" charset="0"/>
              <a:buChar char="•"/>
            </a:pPr>
            <a:r>
              <a:rPr lang="en-US" sz="2000" dirty="0" smtClean="0"/>
              <a:t>Consider Selecting a Couple Industries; </a:t>
            </a:r>
          </a:p>
          <a:p>
            <a:pPr marL="749300" lvl="1" indent="-292100">
              <a:spcAft>
                <a:spcPts val="600"/>
              </a:spcAft>
              <a:buFont typeface="Arial" pitchFamily="34" charset="0"/>
              <a:buChar char="•"/>
            </a:pPr>
            <a:r>
              <a:rPr lang="en-US" sz="2000" dirty="0" smtClean="0"/>
              <a:t>with a high lead value</a:t>
            </a:r>
          </a:p>
          <a:p>
            <a:pPr marL="749300" lvl="1" indent="-292100">
              <a:spcAft>
                <a:spcPts val="600"/>
              </a:spcAft>
              <a:buFont typeface="Arial" pitchFamily="34" charset="0"/>
              <a:buChar char="•"/>
            </a:pPr>
            <a:r>
              <a:rPr lang="en-US" sz="2000" dirty="0" smtClean="0"/>
              <a:t>where you have comfort/ referenceable successes</a:t>
            </a:r>
          </a:p>
          <a:p>
            <a:pPr marL="292100" indent="-292100">
              <a:spcAft>
                <a:spcPts val="600"/>
              </a:spcAft>
              <a:buFont typeface="Arial" pitchFamily="34" charset="0"/>
              <a:buChar char="•"/>
            </a:pPr>
            <a:r>
              <a:rPr lang="en-US" sz="2000" dirty="0" smtClean="0"/>
              <a:t>Start to develop content around industries</a:t>
            </a:r>
          </a:p>
          <a:p>
            <a:pPr marL="292100" indent="-292100">
              <a:spcAft>
                <a:spcPts val="600"/>
              </a:spcAft>
              <a:buFont typeface="Arial" pitchFamily="34" charset="0"/>
              <a:buChar char="•"/>
            </a:pPr>
            <a:r>
              <a:rPr lang="en-US" sz="2000" dirty="0" smtClean="0"/>
              <a:t>Be proactive about prospecting in industries</a:t>
            </a:r>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p:txBody>
      </p:sp>
      <p:sp>
        <p:nvSpPr>
          <p:cNvPr id="3" name="TextBox 2"/>
          <p:cNvSpPr txBox="1"/>
          <p:nvPr/>
        </p:nvSpPr>
        <p:spPr>
          <a:xfrm>
            <a:off x="5243507" y="2362200"/>
            <a:ext cx="3657600" cy="3708708"/>
          </a:xfrm>
          <a:prstGeom prst="rect">
            <a:avLst/>
          </a:prstGeom>
          <a:noFill/>
        </p:spPr>
        <p:txBody>
          <a:bodyPr wrap="square" rtlCol="0">
            <a:spAutoFit/>
          </a:bodyPr>
          <a:lstStyle/>
          <a:p>
            <a:pPr marL="292100" indent="-292100">
              <a:spcAft>
                <a:spcPts val="600"/>
              </a:spcAft>
              <a:buFont typeface="Arial" pitchFamily="34" charset="0"/>
              <a:buChar char="•"/>
            </a:pPr>
            <a:r>
              <a:rPr lang="en-US" sz="2000" dirty="0" smtClean="0"/>
              <a:t>Box yourself in</a:t>
            </a:r>
          </a:p>
          <a:p>
            <a:pPr marL="292100" indent="-292100">
              <a:spcAft>
                <a:spcPts val="600"/>
              </a:spcAft>
              <a:buFont typeface="Arial" pitchFamily="34" charset="0"/>
              <a:buChar char="•"/>
            </a:pPr>
            <a:r>
              <a:rPr lang="en-US" sz="2000" dirty="0" smtClean="0"/>
              <a:t>Get analysis paralysis</a:t>
            </a:r>
          </a:p>
          <a:p>
            <a:pPr marL="292100" indent="-292100">
              <a:spcAft>
                <a:spcPts val="600"/>
              </a:spcAft>
              <a:buFont typeface="Arial" pitchFamily="34" charset="0"/>
              <a:buChar char="•"/>
            </a:pPr>
            <a:r>
              <a:rPr lang="en-US" sz="2000" dirty="0" smtClean="0"/>
              <a:t>Forget that targeting is iterative</a:t>
            </a:r>
          </a:p>
          <a:p>
            <a:pPr marL="292100" indent="-292100">
              <a:spcAft>
                <a:spcPts val="600"/>
              </a:spcAft>
              <a:buFont typeface="Arial" pitchFamily="34" charset="0"/>
              <a:buChar char="•"/>
            </a:pPr>
            <a:r>
              <a:rPr lang="en-US" sz="2000" dirty="0" smtClean="0"/>
              <a:t>Feel that industry targeting is the only way to go</a:t>
            </a:r>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p:txBody>
      </p:sp>
      <p:pic>
        <p:nvPicPr>
          <p:cNvPr id="2050" name="Picture 2" descr="C:\Users\cbeale\Desktop\d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60" y="930969"/>
            <a:ext cx="2380080" cy="11087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eale\Desktop\do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230" y="899538"/>
            <a:ext cx="3368505" cy="11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33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a:t>
            </a:r>
            <a:endParaRPr lang="en-US" sz="9600" dirty="0"/>
          </a:p>
        </p:txBody>
      </p:sp>
      <p:sp>
        <p:nvSpPr>
          <p:cNvPr id="5" name="TextBox 4"/>
          <p:cNvSpPr txBox="1"/>
          <p:nvPr/>
        </p:nvSpPr>
        <p:spPr>
          <a:xfrm>
            <a:off x="1649721" y="39412"/>
            <a:ext cx="7948300" cy="4524315"/>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Ways to Generate Leads as a Marketing Services Firm</a:t>
            </a:r>
            <a:endParaRPr lang="en-US" sz="7200" dirty="0">
              <a:solidFill>
                <a:schemeClr val="bg1"/>
              </a:solidFill>
              <a:latin typeface="MV Boli" pitchFamily="2" charset="0"/>
              <a:cs typeface="MV Boli" pitchFamily="2" charset="0"/>
            </a:endParaRPr>
          </a:p>
        </p:txBody>
      </p:sp>
    </p:spTree>
    <p:extLst>
      <p:ext uri="{BB962C8B-B14F-4D97-AF65-F5344CB8AC3E}">
        <p14:creationId xmlns:p14="http://schemas.microsoft.com/office/powerpoint/2010/main" val="379934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beale\Desktop\2path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2" y="0"/>
            <a:ext cx="93952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6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8434939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947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12875" y="648393"/>
            <a:ext cx="1850343" cy="1828868"/>
            <a:chOff x="3658653" y="4113154"/>
            <a:chExt cx="914450" cy="914450"/>
          </a:xfrm>
          <a:solidFill>
            <a:srgbClr val="92D050"/>
          </a:solidFill>
        </p:grpSpPr>
        <p:sp>
          <p:nvSpPr>
            <p:cNvPr id="3" name="Oval 2"/>
            <p:cNvSpPr/>
            <p:nvPr/>
          </p:nvSpPr>
          <p:spPr>
            <a:xfrm>
              <a:off x="3658653" y="4113154"/>
              <a:ext cx="914450" cy="91445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Oval 6"/>
            <p:cNvSpPr/>
            <p:nvPr/>
          </p:nvSpPr>
          <p:spPr>
            <a:xfrm>
              <a:off x="3792571" y="4247072"/>
              <a:ext cx="646614" cy="646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500" kern="1200" dirty="0" smtClean="0"/>
                <a:t>Client Referrals</a:t>
              </a:r>
              <a:endParaRPr lang="en-US" sz="1500" kern="1200" dirty="0"/>
            </a:p>
          </p:txBody>
        </p:sp>
      </p:grpSp>
      <p:grpSp>
        <p:nvGrpSpPr>
          <p:cNvPr id="5" name="Group 4"/>
          <p:cNvGrpSpPr/>
          <p:nvPr/>
        </p:nvGrpSpPr>
        <p:grpSpPr>
          <a:xfrm>
            <a:off x="3697875" y="648393"/>
            <a:ext cx="1926543" cy="1828868"/>
            <a:chOff x="2208696" y="4113154"/>
            <a:chExt cx="914450" cy="914450"/>
          </a:xfrm>
          <a:solidFill>
            <a:srgbClr val="92D050"/>
          </a:solidFill>
        </p:grpSpPr>
        <p:sp>
          <p:nvSpPr>
            <p:cNvPr id="6" name="Oval 5"/>
            <p:cNvSpPr/>
            <p:nvPr/>
          </p:nvSpPr>
          <p:spPr>
            <a:xfrm>
              <a:off x="2208696" y="4113154"/>
              <a:ext cx="914450" cy="91445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8"/>
            <p:cNvSpPr/>
            <p:nvPr/>
          </p:nvSpPr>
          <p:spPr>
            <a:xfrm>
              <a:off x="2342614" y="4247072"/>
              <a:ext cx="646614" cy="646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500" kern="1200" dirty="0" smtClean="0"/>
                <a:t>Cold  Calling Lists</a:t>
              </a:r>
              <a:endParaRPr lang="en-US" sz="1500" kern="1200" dirty="0"/>
            </a:p>
          </p:txBody>
        </p:sp>
      </p:grpSp>
      <p:grpSp>
        <p:nvGrpSpPr>
          <p:cNvPr id="8" name="Group 7"/>
          <p:cNvGrpSpPr/>
          <p:nvPr/>
        </p:nvGrpSpPr>
        <p:grpSpPr>
          <a:xfrm>
            <a:off x="781501" y="648393"/>
            <a:ext cx="2039938" cy="1828868"/>
            <a:chOff x="1097964" y="3181139"/>
            <a:chExt cx="914450" cy="914450"/>
          </a:xfrm>
          <a:solidFill>
            <a:srgbClr val="92D050"/>
          </a:solidFill>
        </p:grpSpPr>
        <p:sp>
          <p:nvSpPr>
            <p:cNvPr id="9" name="Oval 8"/>
            <p:cNvSpPr/>
            <p:nvPr/>
          </p:nvSpPr>
          <p:spPr>
            <a:xfrm>
              <a:off x="1097964" y="3181139"/>
              <a:ext cx="914450" cy="91445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10"/>
            <p:cNvSpPr/>
            <p:nvPr/>
          </p:nvSpPr>
          <p:spPr>
            <a:xfrm>
              <a:off x="1217161" y="3355709"/>
              <a:ext cx="680974" cy="5560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500" kern="1200" dirty="0" smtClean="0"/>
                <a:t>Networking</a:t>
              </a:r>
              <a:endParaRPr lang="en-US" sz="1500" kern="1200" dirty="0"/>
            </a:p>
          </p:txBody>
        </p:sp>
      </p:grpSp>
      <p:sp>
        <p:nvSpPr>
          <p:cNvPr id="11" name="TextBox 10"/>
          <p:cNvSpPr txBox="1"/>
          <p:nvPr/>
        </p:nvSpPr>
        <p:spPr>
          <a:xfrm>
            <a:off x="687838" y="2952391"/>
            <a:ext cx="2133600" cy="4154984"/>
          </a:xfrm>
          <a:prstGeom prst="rect">
            <a:avLst/>
          </a:prstGeom>
          <a:noFill/>
        </p:spPr>
        <p:txBody>
          <a:bodyPr wrap="square" rtlCol="0">
            <a:spAutoFit/>
          </a:bodyPr>
          <a:lstStyle/>
          <a:p>
            <a:pPr marL="111125" indent="-111125" algn="ctr">
              <a:buFont typeface="Arial" pitchFamily="34" charset="0"/>
              <a:buChar char="•"/>
            </a:pPr>
            <a:r>
              <a:rPr lang="en-US" sz="2200" dirty="0" smtClean="0"/>
              <a:t>Seminars</a:t>
            </a:r>
          </a:p>
          <a:p>
            <a:pPr marL="111125" indent="-111125" algn="ctr">
              <a:buFont typeface="Arial" pitchFamily="34" charset="0"/>
              <a:buChar char="•"/>
            </a:pPr>
            <a:endParaRPr lang="en-US" sz="2200" dirty="0" smtClean="0"/>
          </a:p>
          <a:p>
            <a:pPr marL="111125" indent="-111125" algn="ctr">
              <a:buFont typeface="Arial" pitchFamily="34" charset="0"/>
              <a:buChar char="•"/>
            </a:pPr>
            <a:r>
              <a:rPr lang="en-US" sz="2200" dirty="0" smtClean="0"/>
              <a:t>Form your Own Group</a:t>
            </a:r>
          </a:p>
          <a:p>
            <a:pPr marL="111125" indent="-111125" algn="ctr">
              <a:buFont typeface="Arial" pitchFamily="34" charset="0"/>
              <a:buChar char="•"/>
            </a:pPr>
            <a:endParaRPr lang="en-US" sz="2200" dirty="0"/>
          </a:p>
          <a:p>
            <a:pPr marL="111125" indent="-111125" algn="ctr">
              <a:buFont typeface="Arial" pitchFamily="34" charset="0"/>
              <a:buChar char="•"/>
            </a:pPr>
            <a:r>
              <a:rPr lang="en-US" sz="2200" dirty="0" smtClean="0"/>
              <a:t>Other Networking Events</a:t>
            </a:r>
          </a:p>
          <a:p>
            <a:pPr marL="111125" indent="-111125" algn="ctr">
              <a:buFont typeface="Arial" pitchFamily="34" charset="0"/>
              <a:buChar char="•"/>
            </a:pPr>
            <a:endParaRPr lang="en-US" sz="2200" dirty="0" smtClean="0"/>
          </a:p>
          <a:p>
            <a:pPr marL="111125" indent="-111125" algn="ctr">
              <a:buFont typeface="Arial" pitchFamily="34" charset="0"/>
              <a:buChar char="•"/>
            </a:pPr>
            <a:endParaRPr lang="en-US" sz="2200" dirty="0" smtClean="0"/>
          </a:p>
          <a:p>
            <a:pPr algn="ctr"/>
            <a:endParaRPr lang="en-US" sz="2200" dirty="0" smtClean="0"/>
          </a:p>
          <a:p>
            <a:pPr algn="ctr"/>
            <a:endParaRPr lang="en-US" sz="2200" u="sng" dirty="0" smtClean="0"/>
          </a:p>
        </p:txBody>
      </p:sp>
      <p:sp>
        <p:nvSpPr>
          <p:cNvPr id="12" name="TextBox 11"/>
          <p:cNvSpPr txBox="1"/>
          <p:nvPr/>
        </p:nvSpPr>
        <p:spPr>
          <a:xfrm>
            <a:off x="3490818" y="2988486"/>
            <a:ext cx="2133600" cy="3816429"/>
          </a:xfrm>
          <a:prstGeom prst="rect">
            <a:avLst/>
          </a:prstGeom>
          <a:noFill/>
        </p:spPr>
        <p:txBody>
          <a:bodyPr wrap="square" rtlCol="0">
            <a:spAutoFit/>
          </a:bodyPr>
          <a:lstStyle/>
          <a:p>
            <a:pPr marL="111125" indent="-111125" algn="ctr">
              <a:buFont typeface="Arial" pitchFamily="34" charset="0"/>
              <a:buChar char="•"/>
            </a:pPr>
            <a:r>
              <a:rPr lang="en-US" sz="2200" dirty="0" smtClean="0"/>
              <a:t>Buy/Rent List Rentals</a:t>
            </a:r>
          </a:p>
          <a:p>
            <a:pPr marL="111125" indent="-111125" algn="ctr">
              <a:buFont typeface="Arial" pitchFamily="34" charset="0"/>
              <a:buChar char="•"/>
            </a:pPr>
            <a:endParaRPr lang="en-US" sz="2200" dirty="0" smtClean="0"/>
          </a:p>
          <a:p>
            <a:pPr marL="111125" indent="-111125" algn="ctr">
              <a:buFont typeface="Arial" pitchFamily="34" charset="0"/>
              <a:buChar char="•"/>
            </a:pPr>
            <a:r>
              <a:rPr lang="en-US" sz="2200" dirty="0" smtClean="0"/>
              <a:t>Library</a:t>
            </a:r>
          </a:p>
          <a:p>
            <a:pPr marL="111125" indent="-111125" algn="ctr">
              <a:buFont typeface="Arial" pitchFamily="34" charset="0"/>
              <a:buChar char="•"/>
            </a:pPr>
            <a:endParaRPr lang="en-US" sz="2200" dirty="0" smtClean="0"/>
          </a:p>
          <a:p>
            <a:pPr marL="111125" indent="-111125" algn="ctr">
              <a:buFont typeface="Arial" pitchFamily="34" charset="0"/>
              <a:buChar char="•"/>
            </a:pPr>
            <a:r>
              <a:rPr lang="en-US" sz="2200" dirty="0" smtClean="0"/>
              <a:t>Online Research</a:t>
            </a:r>
          </a:p>
          <a:p>
            <a:pPr marL="111125" indent="-111125" algn="ctr">
              <a:buFont typeface="Arial" pitchFamily="34" charset="0"/>
              <a:buChar char="•"/>
            </a:pPr>
            <a:endParaRPr lang="en-US" sz="2200" dirty="0" smtClean="0"/>
          </a:p>
          <a:p>
            <a:pPr marL="111125" indent="-111125" algn="ctr">
              <a:buFont typeface="Arial" pitchFamily="34" charset="0"/>
              <a:buChar char="•"/>
            </a:pPr>
            <a:endParaRPr lang="en-US" sz="2200" dirty="0" smtClean="0"/>
          </a:p>
          <a:p>
            <a:pPr algn="ctr"/>
            <a:endParaRPr lang="en-US" sz="2200" dirty="0" smtClean="0"/>
          </a:p>
          <a:p>
            <a:pPr algn="ctr"/>
            <a:endParaRPr lang="en-US" sz="2200" u="sng" dirty="0" smtClean="0"/>
          </a:p>
        </p:txBody>
      </p:sp>
      <p:sp>
        <p:nvSpPr>
          <p:cNvPr id="13" name="TextBox 12"/>
          <p:cNvSpPr txBox="1"/>
          <p:nvPr/>
        </p:nvSpPr>
        <p:spPr>
          <a:xfrm>
            <a:off x="6329618" y="2955236"/>
            <a:ext cx="2133600" cy="2462213"/>
          </a:xfrm>
          <a:prstGeom prst="rect">
            <a:avLst/>
          </a:prstGeom>
          <a:noFill/>
        </p:spPr>
        <p:txBody>
          <a:bodyPr wrap="square" rtlCol="0">
            <a:spAutoFit/>
          </a:bodyPr>
          <a:lstStyle/>
          <a:p>
            <a:pPr marL="111125" indent="-111125" algn="ctr">
              <a:buFont typeface="Arial" pitchFamily="34" charset="0"/>
              <a:buChar char="•"/>
            </a:pPr>
            <a:r>
              <a:rPr lang="en-US" sz="2200" dirty="0" smtClean="0"/>
              <a:t>ASK!</a:t>
            </a:r>
          </a:p>
          <a:p>
            <a:pPr marL="111125" indent="-111125" algn="ctr">
              <a:buFont typeface="Arial" pitchFamily="34" charset="0"/>
              <a:buChar char="•"/>
            </a:pPr>
            <a:endParaRPr lang="en-US" sz="2200" dirty="0" smtClean="0"/>
          </a:p>
          <a:p>
            <a:pPr marL="111125" indent="-111125" algn="ctr">
              <a:buFont typeface="Arial" pitchFamily="34" charset="0"/>
              <a:buChar char="•"/>
            </a:pPr>
            <a:r>
              <a:rPr lang="en-US" sz="2200" dirty="0" smtClean="0"/>
              <a:t>LinkedIn</a:t>
            </a:r>
          </a:p>
          <a:p>
            <a:pPr marL="111125" indent="-111125" algn="ctr">
              <a:buFont typeface="Arial" pitchFamily="34" charset="0"/>
              <a:buChar char="•"/>
            </a:pPr>
            <a:endParaRPr lang="en-US" sz="2200" dirty="0" smtClean="0"/>
          </a:p>
          <a:p>
            <a:pPr marL="111125" indent="-111125" algn="ctr">
              <a:buFont typeface="Arial" pitchFamily="34" charset="0"/>
              <a:buChar char="•"/>
            </a:pPr>
            <a:endParaRPr lang="en-US" sz="2200" dirty="0" smtClean="0"/>
          </a:p>
          <a:p>
            <a:pPr algn="ctr"/>
            <a:endParaRPr lang="en-US" sz="2200" dirty="0" smtClean="0"/>
          </a:p>
          <a:p>
            <a:pPr algn="ctr"/>
            <a:endParaRPr lang="en-US" sz="2200" u="sng" dirty="0" smtClean="0"/>
          </a:p>
        </p:txBody>
      </p:sp>
    </p:spTree>
    <p:extLst>
      <p:ext uri="{BB962C8B-B14F-4D97-AF65-F5344CB8AC3E}">
        <p14:creationId xmlns:p14="http://schemas.microsoft.com/office/powerpoint/2010/main" val="210389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1601227"/>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50" y="34631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1583597"/>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The recommended sales process</a:t>
            </a:r>
            <a:endParaRPr lang="en-US" sz="2800" kern="1200" dirty="0">
              <a:solidFill>
                <a:srgbClr val="333333"/>
              </a:solidFill>
              <a:latin typeface="News Gothic MT"/>
              <a:cs typeface="News Gothic MT"/>
            </a:endParaRPr>
          </a:p>
        </p:txBody>
      </p:sp>
      <p:sp>
        <p:nvSpPr>
          <p:cNvPr id="42" name="Rectangle 41"/>
          <p:cNvSpPr/>
          <p:nvPr/>
        </p:nvSpPr>
        <p:spPr>
          <a:xfrm>
            <a:off x="1663686" y="3808888"/>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How to generate leads as a marketing services firm</a:t>
            </a:r>
            <a:endParaRPr lang="en-US" sz="2800" kern="1200" dirty="0">
              <a:solidFill>
                <a:srgbClr val="333333"/>
              </a:solidFill>
              <a:latin typeface="News Gothic MT"/>
              <a:cs typeface="News Gothic MT"/>
            </a:endParaRPr>
          </a:p>
        </p:txBody>
      </p:sp>
      <p:sp>
        <p:nvSpPr>
          <p:cNvPr id="47" name="Rectangle 46"/>
          <p:cNvSpPr/>
          <p:nvPr/>
        </p:nvSpPr>
        <p:spPr>
          <a:xfrm>
            <a:off x="1663686" y="4859779"/>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Leveraging Social Media – Special Section</a:t>
            </a:r>
            <a:endParaRPr lang="en-US" sz="2800" kern="1200" dirty="0">
              <a:solidFill>
                <a:srgbClr val="333333"/>
              </a:solidFill>
              <a:latin typeface="News Gothic MT"/>
              <a:cs typeface="News Gothic MT"/>
            </a:endParaRPr>
          </a:p>
        </p:txBody>
      </p:sp>
      <p:sp>
        <p:nvSpPr>
          <p:cNvPr id="52" name="Rectangle 51"/>
          <p:cNvSpPr/>
          <p:nvPr/>
        </p:nvSpPr>
        <p:spPr>
          <a:xfrm>
            <a:off x="1663686" y="5852860"/>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Key Take-</a:t>
            </a:r>
            <a:r>
              <a:rPr lang="en-US" sz="2800" dirty="0" err="1" smtClean="0">
                <a:solidFill>
                  <a:srgbClr val="333333"/>
                </a:solidFill>
                <a:latin typeface="News Gothic MT"/>
                <a:cs typeface="News Gothic MT"/>
              </a:rPr>
              <a:t>Aways</a:t>
            </a:r>
            <a:endParaRPr lang="en-US" sz="2800" kern="1200" dirty="0">
              <a:solidFill>
                <a:srgbClr val="333333"/>
              </a:solidFill>
              <a:latin typeface="News Gothic MT"/>
              <a:cs typeface="News Gothic MT"/>
            </a:endParaRPr>
          </a:p>
        </p:txBody>
      </p:sp>
      <p:grpSp>
        <p:nvGrpSpPr>
          <p:cNvPr id="74" name="Group 73"/>
          <p:cNvGrpSpPr/>
          <p:nvPr/>
        </p:nvGrpSpPr>
        <p:grpSpPr>
          <a:xfrm>
            <a:off x="0" y="1342992"/>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2436769"/>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3459877"/>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4537971"/>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5604771"/>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63686" y="2645069"/>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What to </a:t>
            </a:r>
            <a:r>
              <a:rPr lang="en-US" sz="2800" dirty="0">
                <a:solidFill>
                  <a:srgbClr val="333333"/>
                </a:solidFill>
                <a:latin typeface="News Gothic MT"/>
                <a:cs typeface="News Gothic MT"/>
              </a:rPr>
              <a:t>l</a:t>
            </a:r>
            <a:r>
              <a:rPr lang="en-US" sz="2800" kern="1200" dirty="0" smtClean="0">
                <a:solidFill>
                  <a:srgbClr val="333333"/>
                </a:solidFill>
                <a:latin typeface="News Gothic MT"/>
                <a:cs typeface="News Gothic MT"/>
              </a:rPr>
              <a:t>ook for – Lead Targeting</a:t>
            </a:r>
            <a:endParaRPr lang="en-US" sz="2800" kern="12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beale\Desktop\funn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779" y="66500"/>
            <a:ext cx="6042460" cy="672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86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423829"/>
            <a:ext cx="9144000" cy="6026848"/>
          </a:xfrm>
          <a:prstGeom prst="rect">
            <a:avLst/>
          </a:prstGeom>
          <a:noFill/>
          <a:ln w="9525">
            <a:solidFill>
              <a:schemeClr val="lt1">
                <a:hueOff val="0"/>
                <a:satOff val="0"/>
                <a:lumOff val="0"/>
              </a:schemeClr>
            </a:solidFill>
            <a:miter lim="800000"/>
            <a:headEnd/>
            <a:tailEnd/>
          </a:ln>
        </p:spPr>
      </p:pic>
    </p:spTree>
    <p:extLst>
      <p:ext uri="{BB962C8B-B14F-4D97-AF65-F5344CB8AC3E}">
        <p14:creationId xmlns:p14="http://schemas.microsoft.com/office/powerpoint/2010/main" val="119628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6794" y="615148"/>
            <a:ext cx="9154169" cy="5709052"/>
          </a:xfrm>
          <a:prstGeom prst="rect">
            <a:avLst/>
          </a:prstGeom>
          <a:noFill/>
          <a:ln w="9525">
            <a:noFill/>
            <a:miter lim="800000"/>
            <a:headEnd/>
            <a:tailEnd/>
          </a:ln>
        </p:spPr>
      </p:pic>
    </p:spTree>
    <p:extLst>
      <p:ext uri="{BB962C8B-B14F-4D97-AF65-F5344CB8AC3E}">
        <p14:creationId xmlns:p14="http://schemas.microsoft.com/office/powerpoint/2010/main" val="44168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751025"/>
            <a:ext cx="9144000" cy="5500150"/>
          </a:xfrm>
          <a:prstGeom prst="rect">
            <a:avLst/>
          </a:prstGeom>
          <a:noFill/>
          <a:ln w="9525">
            <a:noFill/>
            <a:miter lim="800000"/>
            <a:headEnd/>
            <a:tailEnd/>
          </a:ln>
        </p:spPr>
      </p:pic>
    </p:spTree>
    <p:extLst>
      <p:ext uri="{BB962C8B-B14F-4D97-AF65-F5344CB8AC3E}">
        <p14:creationId xmlns:p14="http://schemas.microsoft.com/office/powerpoint/2010/main" val="89437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4</a:t>
            </a:r>
            <a:endParaRPr lang="en-US" sz="9600" dirty="0"/>
          </a:p>
        </p:txBody>
      </p:sp>
      <p:sp>
        <p:nvSpPr>
          <p:cNvPr id="5" name="TextBox 4"/>
          <p:cNvSpPr txBox="1"/>
          <p:nvPr/>
        </p:nvSpPr>
        <p:spPr>
          <a:xfrm>
            <a:off x="1262271" y="590259"/>
            <a:ext cx="7780149"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Special Section: Leveraging Social Media</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4134" y="2599388"/>
            <a:ext cx="6060171"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Answers</a:t>
            </a:r>
          </a:p>
          <a:p>
            <a:r>
              <a:rPr lang="en-US" dirty="0" smtClean="0"/>
              <a:t>Groups</a:t>
            </a:r>
          </a:p>
          <a:p>
            <a:r>
              <a:rPr lang="en-US" dirty="0" smtClean="0"/>
              <a:t>People Search</a:t>
            </a:r>
          </a:p>
          <a:p>
            <a:r>
              <a:rPr lang="en-US" dirty="0" smtClean="0"/>
              <a:t>Direct Ads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41" y="39584"/>
            <a:ext cx="8742666" cy="251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456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060171"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Answers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463"/>
            <a:ext cx="9143999" cy="606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655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060171"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Groups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4376"/>
            <a:ext cx="9128500" cy="597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27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060171"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People Search</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0378"/>
            <a:ext cx="9144000" cy="610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204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633277"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People Search - Results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764"/>
            <a:ext cx="9143999" cy="616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953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20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633277"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Direct Ads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8795"/>
            <a:ext cx="9144000" cy="571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00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8486" y="154980"/>
            <a:ext cx="6633277" cy="2608046"/>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LinkedIn – Take-</a:t>
            </a:r>
            <a:r>
              <a:rPr lang="en-US" dirty="0" err="1" smtClean="0"/>
              <a:t>Aways</a:t>
            </a:r>
            <a:endParaRPr lang="en-US" dirty="0"/>
          </a:p>
        </p:txBody>
      </p:sp>
      <p:sp>
        <p:nvSpPr>
          <p:cNvPr id="5" name="Content Placeholder 2"/>
          <p:cNvSpPr txBox="1">
            <a:spLocks/>
          </p:cNvSpPr>
          <p:nvPr/>
        </p:nvSpPr>
        <p:spPr>
          <a:xfrm>
            <a:off x="457200" y="1189037"/>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Sell Indirectly by Being an Advisor on LinkedIn - Share Great Content</a:t>
            </a:r>
          </a:p>
          <a:p>
            <a:r>
              <a:rPr lang="en-US" smtClean="0"/>
              <a:t>Keep your Targeting Statement in mind when participating, interacting, and sharing</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26" y="3867654"/>
            <a:ext cx="38929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4189068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5</a:t>
            </a:r>
            <a:endParaRPr lang="en-US" sz="9600" dirty="0"/>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rgbClr val="FF8125"/>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413288" y="529360"/>
            <a:ext cx="8534400" cy="5786199"/>
          </a:xfrm>
          <a:prstGeom prst="rect">
            <a:avLst/>
          </a:prstGeom>
          <a:noFill/>
        </p:spPr>
        <p:txBody>
          <a:bodyPr wrap="square" rtlCol="0">
            <a:spAutoFit/>
          </a:bodyPr>
          <a:lstStyle/>
          <a:p>
            <a:pPr marL="292100" indent="-292100">
              <a:spcAft>
                <a:spcPts val="2400"/>
              </a:spcAft>
              <a:buFont typeface="Arial" pitchFamily="34" charset="0"/>
              <a:buChar char="•"/>
            </a:pPr>
            <a:r>
              <a:rPr lang="en-US" sz="3000" dirty="0" smtClean="0"/>
              <a:t>Create your Ideal Prospect sentence</a:t>
            </a:r>
          </a:p>
          <a:p>
            <a:pPr marL="292100" indent="-292100">
              <a:spcAft>
                <a:spcPts val="2400"/>
              </a:spcAft>
              <a:buFont typeface="Arial" pitchFamily="34" charset="0"/>
              <a:buChar char="•"/>
            </a:pPr>
            <a:r>
              <a:rPr lang="en-US" sz="3000" dirty="0" smtClean="0"/>
              <a:t>Start participating in LinkedIn</a:t>
            </a:r>
          </a:p>
          <a:p>
            <a:pPr marL="292100" indent="-292100">
              <a:spcAft>
                <a:spcPts val="2400"/>
              </a:spcAft>
              <a:buFont typeface="Arial" pitchFamily="34" charset="0"/>
              <a:buChar char="•"/>
            </a:pPr>
            <a:r>
              <a:rPr lang="en-US" sz="3000" dirty="0" smtClean="0"/>
              <a:t>Continue implementing the Inbound tactics as part of your product consulting</a:t>
            </a:r>
          </a:p>
          <a:p>
            <a:pPr marL="292100" indent="-292100">
              <a:spcAft>
                <a:spcPts val="2400"/>
              </a:spcAft>
              <a:buFont typeface="Arial" pitchFamily="34" charset="0"/>
              <a:buChar char="•"/>
            </a:pPr>
            <a:r>
              <a:rPr lang="en-US" sz="3000" dirty="0" smtClean="0"/>
              <a:t>Launch CTAs and Landing Pages using the eBooks we are letting Partners co-brand</a:t>
            </a:r>
          </a:p>
          <a:p>
            <a:pPr marL="292100" indent="-292100">
              <a:spcAft>
                <a:spcPts val="2400"/>
              </a:spcAft>
              <a:buFont typeface="Arial" pitchFamily="34" charset="0"/>
              <a:buChar char="•"/>
            </a:pPr>
            <a:r>
              <a:rPr lang="en-US" sz="3000" dirty="0" smtClean="0"/>
              <a:t>Setup time with your Channel Account Manager (CAM) to review your Ideal Prospect sentence</a:t>
            </a:r>
          </a:p>
          <a:p>
            <a:pPr marL="292100" indent="-292100">
              <a:spcAft>
                <a:spcPts val="2400"/>
              </a:spcAft>
            </a:pPr>
            <a:endParaRPr lang="en-US" sz="3000" u="sng" dirty="0" smtClean="0"/>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0619" y="897434"/>
            <a:ext cx="6493790" cy="3231654"/>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January 24</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“Researching </a:t>
            </a:r>
          </a:p>
          <a:p>
            <a:pPr>
              <a:spcAft>
                <a:spcPts val="2400"/>
              </a:spcAft>
            </a:pPr>
            <a:r>
              <a:rPr lang="en-US" sz="3600" dirty="0"/>
              <a:t> </a:t>
            </a:r>
            <a:r>
              <a:rPr lang="en-US" sz="3600" dirty="0" smtClean="0"/>
              <a:t> Leads and Prospecting”  </a:t>
            </a:r>
          </a:p>
        </p:txBody>
      </p:sp>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beale\Desktop\cool-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6"/>
            <a:ext cx="9201917" cy="698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6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srcRect b="1921"/>
          <a:stretch/>
        </p:blipFill>
        <p:spPr bwMode="auto">
          <a:xfrm>
            <a:off x="-49718" y="0"/>
            <a:ext cx="9193718" cy="6858000"/>
          </a:xfrm>
          <a:prstGeom prst="rect">
            <a:avLst/>
          </a:prstGeom>
          <a:noFill/>
          <a:ln w="9525">
            <a:noFill/>
            <a:miter lim="800000"/>
            <a:headEnd/>
            <a:tailEnd/>
          </a:ln>
        </p:spPr>
      </p:pic>
    </p:spTree>
    <p:extLst>
      <p:ext uri="{BB962C8B-B14F-4D97-AF65-F5344CB8AC3E}">
        <p14:creationId xmlns:p14="http://schemas.microsoft.com/office/powerpoint/2010/main" val="274108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beale\Desktop\Aviary linkedin-com Pict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09210" cy="4912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srcRect/>
          <a:stretch>
            <a:fillRect/>
          </a:stretch>
        </p:blipFill>
        <p:spPr bwMode="auto">
          <a:xfrm>
            <a:off x="3145294" y="3766086"/>
            <a:ext cx="5977191" cy="3076575"/>
          </a:xfrm>
          <a:prstGeom prst="rect">
            <a:avLst/>
          </a:prstGeom>
          <a:noFill/>
          <a:ln w="9525">
            <a:noFill/>
            <a:miter lim="800000"/>
            <a:headEnd/>
            <a:tailEnd/>
          </a:ln>
        </p:spPr>
      </p:pic>
    </p:spTree>
    <p:extLst>
      <p:ext uri="{BB962C8B-B14F-4D97-AF65-F5344CB8AC3E}">
        <p14:creationId xmlns:p14="http://schemas.microsoft.com/office/powerpoint/2010/main" val="125466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hecampingmachine.com/sitebuildercontent/sitebuilderpictures/Photogallery1/SWOpportunity.gif"/>
          <p:cNvPicPr>
            <a:picLocks noChangeAspect="1" noChangeArrowheads="1"/>
          </p:cNvPicPr>
          <p:nvPr/>
        </p:nvPicPr>
        <p:blipFill>
          <a:blip r:embed="rId3" cstate="print"/>
          <a:srcRect/>
          <a:stretch>
            <a:fillRect/>
          </a:stretch>
        </p:blipFill>
        <p:spPr bwMode="auto">
          <a:xfrm>
            <a:off x="-1" y="0"/>
            <a:ext cx="9202115" cy="6858000"/>
          </a:xfrm>
          <a:prstGeom prst="rect">
            <a:avLst/>
          </a:prstGeom>
          <a:noFill/>
        </p:spPr>
      </p:pic>
    </p:spTree>
    <p:extLst>
      <p:ext uri="{BB962C8B-B14F-4D97-AF65-F5344CB8AC3E}">
        <p14:creationId xmlns:p14="http://schemas.microsoft.com/office/powerpoint/2010/main" val="178647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6" y="528319"/>
            <a:ext cx="2888231" cy="377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869" y="1871514"/>
            <a:ext cx="2868612" cy="367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704" y="2741965"/>
            <a:ext cx="2954655" cy="379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18885</TotalTime>
  <Words>4051</Words>
  <Application>Microsoft Office PowerPoint</Application>
  <PresentationFormat>On-screen Show (4:3)</PresentationFormat>
  <Paragraphs>401</Paragraphs>
  <Slides>46</Slides>
  <Notes>46</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2011 HubSpot Theme</vt:lpstr>
      <vt:lpstr>HubSpot</vt:lpstr>
      <vt:lpstr>1_HubSpot</vt:lpstr>
      <vt:lpstr>How to Generate Leads</vt:lpstr>
      <vt:lpstr>Nice to Meet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Keep an Open Mind…Prospects Come From All Over</vt:lpstr>
      <vt:lpstr>PowerPoint Presentation</vt:lpstr>
      <vt:lpstr>PowerPoint Presentation</vt:lpstr>
      <vt:lpstr>PowerPoint Presentation</vt:lpstr>
      <vt:lpstr>PowerPoint Presentation</vt:lpstr>
      <vt:lpstr>PowerPoint Presentation</vt:lpstr>
      <vt:lpstr>Big Bucks or Whammy? </vt:lpstr>
      <vt:lpstr>Big Bucks or Whammy? </vt:lpstr>
      <vt:lpstr>Big Bucks or Whammy?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456</cp:revision>
  <cp:lastPrinted>2012-01-17T12:55:24Z</cp:lastPrinted>
  <dcterms:created xsi:type="dcterms:W3CDTF">2011-06-03T19:43:14Z</dcterms:created>
  <dcterms:modified xsi:type="dcterms:W3CDTF">2013-04-29T18:51:48Z</dcterms:modified>
</cp:coreProperties>
</file>