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37" r:id="rId2"/>
    <p:sldMasterId id="2147483953" r:id="rId3"/>
  </p:sldMasterIdLst>
  <p:notesMasterIdLst>
    <p:notesMasterId r:id="rId58"/>
  </p:notesMasterIdLst>
  <p:sldIdLst>
    <p:sldId id="289" r:id="rId4"/>
    <p:sldId id="679" r:id="rId5"/>
    <p:sldId id="617" r:id="rId6"/>
    <p:sldId id="726" r:id="rId7"/>
    <p:sldId id="727" r:id="rId8"/>
    <p:sldId id="458" r:id="rId9"/>
    <p:sldId id="496" r:id="rId10"/>
    <p:sldId id="492" r:id="rId11"/>
    <p:sldId id="533" r:id="rId12"/>
    <p:sldId id="497" r:id="rId13"/>
    <p:sldId id="712" r:id="rId14"/>
    <p:sldId id="711" r:id="rId15"/>
    <p:sldId id="657" r:id="rId16"/>
    <p:sldId id="681" r:id="rId17"/>
    <p:sldId id="717" r:id="rId18"/>
    <p:sldId id="689" r:id="rId19"/>
    <p:sldId id="718" r:id="rId20"/>
    <p:sldId id="685" r:id="rId21"/>
    <p:sldId id="719" r:id="rId22"/>
    <p:sldId id="682" r:id="rId23"/>
    <p:sldId id="683" r:id="rId24"/>
    <p:sldId id="720" r:id="rId25"/>
    <p:sldId id="684" r:id="rId26"/>
    <p:sldId id="721" r:id="rId27"/>
    <p:sldId id="686" r:id="rId28"/>
    <p:sldId id="687" r:id="rId29"/>
    <p:sldId id="688" r:id="rId30"/>
    <p:sldId id="728" r:id="rId31"/>
    <p:sldId id="723" r:id="rId32"/>
    <p:sldId id="690" r:id="rId33"/>
    <p:sldId id="691" r:id="rId34"/>
    <p:sldId id="692" r:id="rId35"/>
    <p:sldId id="693" r:id="rId36"/>
    <p:sldId id="694" r:id="rId37"/>
    <p:sldId id="695" r:id="rId38"/>
    <p:sldId id="696" r:id="rId39"/>
    <p:sldId id="697" r:id="rId40"/>
    <p:sldId id="698" r:id="rId41"/>
    <p:sldId id="699" r:id="rId42"/>
    <p:sldId id="700" r:id="rId43"/>
    <p:sldId id="701" r:id="rId44"/>
    <p:sldId id="702" r:id="rId45"/>
    <p:sldId id="703" r:id="rId46"/>
    <p:sldId id="704" r:id="rId47"/>
    <p:sldId id="724" r:id="rId48"/>
    <p:sldId id="706" r:id="rId49"/>
    <p:sldId id="627" r:id="rId50"/>
    <p:sldId id="656" r:id="rId51"/>
    <p:sldId id="499" r:id="rId52"/>
    <p:sldId id="678" r:id="rId53"/>
    <p:sldId id="548" r:id="rId54"/>
    <p:sldId id="546" r:id="rId55"/>
    <p:sldId id="547" r:id="rId56"/>
    <p:sldId id="479" r:id="rId5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26"/>
    <a:srgbClr val="FF8125"/>
    <a:srgbClr val="E36F1E"/>
    <a:srgbClr val="434343"/>
    <a:srgbClr val="A7DBD8"/>
    <a:srgbClr val="589CEB"/>
    <a:srgbClr val="71AADC"/>
    <a:srgbClr val="69D2E7"/>
    <a:srgbClr val="45556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55275" autoAdjust="0"/>
  </p:normalViewPr>
  <p:slideViewPr>
    <p:cSldViewPr snapToGrid="0" snapToObjects="1" showGuides="1">
      <p:cViewPr>
        <p:scale>
          <a:sx n="15" d="100"/>
          <a:sy n="15" d="100"/>
        </p:scale>
        <p:origin x="-96" y="-90"/>
      </p:cViewPr>
      <p:guideLst>
        <p:guide orient="horz"/>
        <p:guide pos="19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481A4B8-FAF8-D848-8D00-2CAE209956F8}" type="datetimeFigureOut">
              <a:rPr lang="en-US" smtClean="0"/>
              <a:pPr/>
              <a:t>4/29/2013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7041D69-8DD8-F74D-A965-467C9E7DA60E}" type="slidenum">
              <a:rPr lang="en-US" smtClean="0"/>
              <a:pPr/>
              <a:t>‹#›</a:t>
            </a:fld>
            <a:endParaRPr lang="en-US"/>
          </a:p>
        </p:txBody>
      </p:sp>
    </p:spTree>
    <p:extLst>
      <p:ext uri="{BB962C8B-B14F-4D97-AF65-F5344CB8AC3E}">
        <p14:creationId xmlns:p14="http://schemas.microsoft.com/office/powerpoint/2010/main" val="4202769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s-ES" dirty="0" smtClean="0"/>
              <a:t>Jeetu:</a:t>
            </a:r>
          </a:p>
          <a:p>
            <a:pPr eaLnBrk="1" hangingPunct="1"/>
            <a:endParaRPr lang="es-ES" dirty="0" smtClean="0"/>
          </a:p>
          <a:p>
            <a:pPr eaLnBrk="1" hangingPunct="1"/>
            <a:r>
              <a:rPr lang="es-ES" dirty="0" err="1" smtClean="0"/>
              <a:t>Welcome</a:t>
            </a:r>
            <a:r>
              <a:rPr lang="es-ES" baseline="0" dirty="0" smtClean="0"/>
              <a:t> </a:t>
            </a:r>
            <a:r>
              <a:rPr lang="es-ES" baseline="0" dirty="0" err="1" smtClean="0"/>
              <a:t>to</a:t>
            </a:r>
            <a:r>
              <a:rPr lang="es-ES" baseline="0" dirty="0" smtClean="0"/>
              <a:t> </a:t>
            </a:r>
            <a:r>
              <a:rPr lang="es-ES" baseline="0" dirty="0" err="1" smtClean="0"/>
              <a:t>Session</a:t>
            </a:r>
            <a:r>
              <a:rPr lang="es-ES" baseline="0" dirty="0" smtClean="0"/>
              <a:t> 5 of </a:t>
            </a:r>
            <a:r>
              <a:rPr lang="es-ES" baseline="0" dirty="0" err="1" smtClean="0"/>
              <a:t>the</a:t>
            </a:r>
            <a:r>
              <a:rPr lang="es-ES" baseline="0" dirty="0" smtClean="0"/>
              <a:t> </a:t>
            </a:r>
            <a:r>
              <a:rPr lang="es-ES" baseline="0" dirty="0" err="1" smtClean="0"/>
              <a:t>Partner</a:t>
            </a:r>
            <a:r>
              <a:rPr lang="es-ES" baseline="0" dirty="0" smtClean="0"/>
              <a:t> </a:t>
            </a:r>
            <a:r>
              <a:rPr lang="es-ES" baseline="0" dirty="0" err="1" smtClean="0"/>
              <a:t>Program</a:t>
            </a:r>
            <a:r>
              <a:rPr lang="es-ES" baseline="0" dirty="0" smtClean="0"/>
              <a:t> training </a:t>
            </a:r>
            <a:r>
              <a:rPr lang="es-ES" baseline="0" dirty="0" err="1" smtClean="0"/>
              <a:t>webinar</a:t>
            </a:r>
            <a:r>
              <a:rPr lang="es-ES" baseline="0" dirty="0" smtClean="0"/>
              <a:t> series </a:t>
            </a:r>
            <a:r>
              <a:rPr lang="es-ES" baseline="0" dirty="0" err="1" smtClean="0"/>
              <a:t>for</a:t>
            </a:r>
            <a:r>
              <a:rPr lang="es-ES" baseline="0" dirty="0" smtClean="0"/>
              <a:t> marketing agencies and </a:t>
            </a:r>
            <a:r>
              <a:rPr lang="es-ES" baseline="0" dirty="0" err="1" smtClean="0"/>
              <a:t>independent</a:t>
            </a:r>
            <a:r>
              <a:rPr lang="es-ES" baseline="0" dirty="0" smtClean="0"/>
              <a:t> marketing </a:t>
            </a:r>
            <a:r>
              <a:rPr lang="es-ES" baseline="0" dirty="0" err="1" smtClean="0"/>
              <a:t>professionals</a:t>
            </a:r>
            <a:r>
              <a:rPr lang="es-ES" baseline="0" dirty="0" smtClean="0"/>
              <a:t>.</a:t>
            </a:r>
          </a:p>
          <a:p>
            <a:pPr eaLnBrk="1" hangingPunct="1"/>
            <a:endParaRPr lang="es-ES" baseline="0" dirty="0" smtClean="0"/>
          </a:p>
          <a:p>
            <a:pPr eaLnBrk="1" hangingPunct="1"/>
            <a:r>
              <a:rPr lang="es-ES" baseline="0" dirty="0" err="1" smtClean="0"/>
              <a:t>My</a:t>
            </a:r>
            <a:r>
              <a:rPr lang="es-ES" baseline="0" dirty="0" smtClean="0"/>
              <a:t> </a:t>
            </a:r>
            <a:r>
              <a:rPr lang="es-ES" baseline="0" dirty="0" err="1" smtClean="0"/>
              <a:t>name</a:t>
            </a:r>
            <a:r>
              <a:rPr lang="es-ES" baseline="0" dirty="0" smtClean="0"/>
              <a:t> </a:t>
            </a:r>
            <a:r>
              <a:rPr lang="es-ES" baseline="0" dirty="0" err="1" smtClean="0"/>
              <a:t>is</a:t>
            </a:r>
            <a:r>
              <a:rPr lang="es-ES" baseline="0" dirty="0" smtClean="0"/>
              <a:t> Jeetu </a:t>
            </a:r>
            <a:r>
              <a:rPr lang="es-ES" baseline="0" dirty="0" err="1" smtClean="0"/>
              <a:t>Mahtani</a:t>
            </a:r>
            <a:r>
              <a:rPr lang="es-ES" baseline="0" dirty="0" smtClean="0"/>
              <a:t> and I am </a:t>
            </a:r>
            <a:r>
              <a:rPr lang="es-ES" baseline="0" dirty="0" err="1" smtClean="0"/>
              <a:t>joined</a:t>
            </a:r>
            <a:r>
              <a:rPr lang="es-ES" baseline="0" dirty="0" smtClean="0"/>
              <a:t> </a:t>
            </a:r>
            <a:r>
              <a:rPr lang="es-ES" baseline="0" dirty="0" err="1" smtClean="0"/>
              <a:t>by</a:t>
            </a:r>
            <a:r>
              <a:rPr lang="es-ES" baseline="0" dirty="0" smtClean="0"/>
              <a:t> </a:t>
            </a:r>
            <a:r>
              <a:rPr lang="es-ES" baseline="0" dirty="0" err="1" smtClean="0"/>
              <a:t>Corey</a:t>
            </a:r>
            <a:r>
              <a:rPr lang="es-ES" baseline="0" dirty="0" smtClean="0"/>
              <a:t> </a:t>
            </a:r>
            <a:r>
              <a:rPr lang="es-ES" baseline="0" dirty="0" err="1" smtClean="0"/>
              <a:t>Beale</a:t>
            </a:r>
            <a:r>
              <a:rPr lang="es-ES" baseline="0" dirty="0" smtClean="0"/>
              <a:t>. </a:t>
            </a:r>
            <a:r>
              <a:rPr lang="es-ES" baseline="0" dirty="0" err="1" smtClean="0"/>
              <a:t>We</a:t>
            </a:r>
            <a:r>
              <a:rPr lang="es-ES" baseline="0" dirty="0" smtClean="0"/>
              <a:t> are </a:t>
            </a:r>
            <a:r>
              <a:rPr lang="es-ES" baseline="0" dirty="0" err="1" smtClean="0"/>
              <a:t>both</a:t>
            </a:r>
            <a:r>
              <a:rPr lang="es-ES" baseline="0" dirty="0" smtClean="0"/>
              <a:t> </a:t>
            </a:r>
            <a:r>
              <a:rPr lang="es-ES" baseline="0" dirty="0" err="1" smtClean="0"/>
              <a:t>Partner</a:t>
            </a:r>
            <a:r>
              <a:rPr lang="es-ES" baseline="0" dirty="0" smtClean="0"/>
              <a:t> </a:t>
            </a:r>
            <a:r>
              <a:rPr lang="es-ES" baseline="0" dirty="0" err="1" smtClean="0"/>
              <a:t>Channel</a:t>
            </a:r>
            <a:r>
              <a:rPr lang="es-ES" baseline="0" dirty="0" smtClean="0"/>
              <a:t> Managers at </a:t>
            </a:r>
            <a:r>
              <a:rPr lang="es-ES" baseline="0" dirty="0" err="1" smtClean="0"/>
              <a:t>HubSpot</a:t>
            </a:r>
            <a:r>
              <a:rPr lang="es-ES" baseline="0" dirty="0" smtClean="0"/>
              <a:t>.</a:t>
            </a:r>
          </a:p>
          <a:p>
            <a:pPr eaLnBrk="1" hangingPunct="1"/>
            <a:endParaRPr lang="es-ES" baseline="0" dirty="0" smtClean="0"/>
          </a:p>
          <a:p>
            <a:pPr eaLnBrk="1" hangingPunct="1"/>
            <a:r>
              <a:rPr lang="es-ES" baseline="0" dirty="0" err="1" smtClean="0"/>
              <a:t>Corey</a:t>
            </a:r>
            <a:r>
              <a:rPr lang="es-ES" baseline="0" dirty="0" smtClean="0"/>
              <a:t>:</a:t>
            </a:r>
          </a:p>
          <a:p>
            <a:pPr eaLnBrk="1" hangingPunct="1"/>
            <a:endParaRPr lang="es-ES" baseline="0" dirty="0" smtClean="0"/>
          </a:p>
          <a:p>
            <a:pPr eaLnBrk="1" hangingPunct="1"/>
            <a:r>
              <a:rPr lang="es-ES" baseline="0" dirty="0" err="1" smtClean="0"/>
              <a:t>We</a:t>
            </a:r>
            <a:r>
              <a:rPr lang="es-ES" baseline="0" dirty="0" smtClean="0"/>
              <a:t> </a:t>
            </a:r>
            <a:r>
              <a:rPr lang="es-ES" baseline="0" dirty="0" err="1" smtClean="0"/>
              <a:t>partner</a:t>
            </a:r>
            <a:r>
              <a:rPr lang="es-ES" baseline="0" dirty="0" smtClean="0"/>
              <a:t> </a:t>
            </a:r>
            <a:r>
              <a:rPr lang="es-ES" baseline="0" dirty="0" err="1" smtClean="0"/>
              <a:t>with</a:t>
            </a:r>
            <a:r>
              <a:rPr lang="es-ES" baseline="0" dirty="0" smtClean="0"/>
              <a:t> marketing agencies of </a:t>
            </a:r>
            <a:r>
              <a:rPr lang="es-ES" baseline="0" dirty="0" err="1" smtClean="0"/>
              <a:t>all</a:t>
            </a:r>
            <a:r>
              <a:rPr lang="es-ES" baseline="0" dirty="0" smtClean="0"/>
              <a:t> </a:t>
            </a:r>
            <a:r>
              <a:rPr lang="es-ES" baseline="0" dirty="0" err="1" smtClean="0"/>
              <a:t>kinds</a:t>
            </a:r>
            <a:r>
              <a:rPr lang="es-ES" baseline="0" dirty="0" smtClean="0"/>
              <a:t> </a:t>
            </a:r>
            <a:r>
              <a:rPr lang="es-ES" baseline="0" dirty="0" err="1" smtClean="0"/>
              <a:t>to</a:t>
            </a:r>
            <a:r>
              <a:rPr lang="es-ES" baseline="0" dirty="0" smtClean="0"/>
              <a:t> </a:t>
            </a:r>
            <a:r>
              <a:rPr lang="es-ES" baseline="0" dirty="0" err="1" smtClean="0"/>
              <a:t>help</a:t>
            </a:r>
            <a:r>
              <a:rPr lang="es-ES" baseline="0" dirty="0" smtClean="0"/>
              <a:t> agencies more </a:t>
            </a:r>
            <a:r>
              <a:rPr lang="es-ES" baseline="0" dirty="0" err="1" smtClean="0"/>
              <a:t>cost-effectively</a:t>
            </a:r>
            <a:r>
              <a:rPr lang="es-ES" baseline="0" dirty="0" smtClean="0"/>
              <a:t> and more </a:t>
            </a:r>
            <a:r>
              <a:rPr lang="es-ES" baseline="0" dirty="0" err="1" smtClean="0"/>
              <a:t>efficiently</a:t>
            </a:r>
            <a:r>
              <a:rPr lang="es-ES" baseline="0" dirty="0" smtClean="0"/>
              <a:t> </a:t>
            </a:r>
            <a:r>
              <a:rPr lang="es-ES" baseline="0" dirty="0" err="1" smtClean="0"/>
              <a:t>provide</a:t>
            </a:r>
            <a:r>
              <a:rPr lang="es-ES" baseline="0" dirty="0" smtClean="0"/>
              <a:t> a </a:t>
            </a:r>
            <a:r>
              <a:rPr lang="es-ES" baseline="0" dirty="0" err="1" smtClean="0"/>
              <a:t>broader</a:t>
            </a:r>
            <a:r>
              <a:rPr lang="es-ES" baseline="0" dirty="0" smtClean="0"/>
              <a:t> set of </a:t>
            </a:r>
            <a:r>
              <a:rPr lang="es-ES" baseline="0" dirty="0" err="1" smtClean="0"/>
              <a:t>inbound</a:t>
            </a:r>
            <a:r>
              <a:rPr lang="es-ES" baseline="0" dirty="0" smtClean="0"/>
              <a:t> marketing and </a:t>
            </a:r>
            <a:r>
              <a:rPr lang="es-ES" baseline="0" dirty="0" err="1" smtClean="0"/>
              <a:t>demand</a:t>
            </a:r>
            <a:r>
              <a:rPr lang="es-ES" baseline="0" dirty="0" smtClean="0"/>
              <a:t> </a:t>
            </a:r>
            <a:r>
              <a:rPr lang="es-ES" baseline="0" dirty="0" err="1" smtClean="0"/>
              <a:t>generation</a:t>
            </a:r>
            <a:r>
              <a:rPr lang="es-ES" baseline="0" dirty="0" smtClean="0"/>
              <a:t> </a:t>
            </a:r>
            <a:r>
              <a:rPr lang="es-ES" baseline="0" dirty="0" err="1" smtClean="0"/>
              <a:t>services</a:t>
            </a:r>
            <a:r>
              <a:rPr lang="es-ES" baseline="0" dirty="0" smtClean="0"/>
              <a:t> </a:t>
            </a:r>
            <a:r>
              <a:rPr lang="es-ES" baseline="0" dirty="0" err="1" smtClean="0"/>
              <a:t>to</a:t>
            </a:r>
            <a:r>
              <a:rPr lang="es-ES" baseline="0" dirty="0" smtClean="0"/>
              <a:t> </a:t>
            </a:r>
            <a:r>
              <a:rPr lang="es-ES" baseline="0" dirty="0" err="1" smtClean="0"/>
              <a:t>our</a:t>
            </a:r>
            <a:r>
              <a:rPr lang="es-ES" baseline="0" dirty="0" smtClean="0"/>
              <a:t> mutual </a:t>
            </a:r>
            <a:r>
              <a:rPr lang="es-ES" baseline="0" dirty="0" err="1" smtClean="0"/>
              <a:t>customers</a:t>
            </a:r>
            <a:r>
              <a:rPr lang="es-ES" baseline="0" dirty="0" smtClean="0"/>
              <a:t>.  </a:t>
            </a:r>
          </a:p>
          <a:p>
            <a:pPr eaLnBrk="1" hangingPunct="1"/>
            <a:endParaRPr lang="es-ES" baseline="0" dirty="0" smtClean="0"/>
          </a:p>
          <a:p>
            <a:pPr eaLnBrk="1" hangingPunct="1"/>
            <a:r>
              <a:rPr lang="es-ES" baseline="0" dirty="0" err="1" smtClean="0"/>
              <a:t>Working</a:t>
            </a:r>
            <a:r>
              <a:rPr lang="es-ES" baseline="0" dirty="0" smtClean="0"/>
              <a:t> </a:t>
            </a:r>
            <a:r>
              <a:rPr lang="es-ES" baseline="0" dirty="0" err="1" smtClean="0"/>
              <a:t>with</a:t>
            </a:r>
            <a:r>
              <a:rPr lang="es-ES" baseline="0" dirty="0" smtClean="0"/>
              <a:t> </a:t>
            </a:r>
            <a:r>
              <a:rPr lang="es-ES" baseline="0" dirty="0" err="1" smtClean="0"/>
              <a:t>our</a:t>
            </a:r>
            <a:r>
              <a:rPr lang="es-ES" baseline="0" dirty="0" smtClean="0"/>
              <a:t> partners, </a:t>
            </a:r>
            <a:r>
              <a:rPr lang="es-ES" baseline="0" dirty="0" err="1" smtClean="0"/>
              <a:t>one</a:t>
            </a:r>
            <a:r>
              <a:rPr lang="es-ES" baseline="0" dirty="0" smtClean="0"/>
              <a:t> of </a:t>
            </a:r>
            <a:r>
              <a:rPr lang="es-ES" baseline="0" dirty="0" err="1" smtClean="0"/>
              <a:t>the</a:t>
            </a:r>
            <a:r>
              <a:rPr lang="es-ES" baseline="0" dirty="0" smtClean="0"/>
              <a:t> </a:t>
            </a:r>
            <a:r>
              <a:rPr lang="es-ES" baseline="0" dirty="0" err="1" smtClean="0"/>
              <a:t>biggest</a:t>
            </a:r>
            <a:r>
              <a:rPr lang="es-ES" baseline="0" dirty="0" smtClean="0"/>
              <a:t> </a:t>
            </a:r>
            <a:r>
              <a:rPr lang="es-ES" baseline="0" dirty="0" err="1" smtClean="0"/>
              <a:t>challenges</a:t>
            </a:r>
            <a:r>
              <a:rPr lang="es-ES" baseline="0" dirty="0" smtClean="0"/>
              <a:t> </a:t>
            </a:r>
            <a:r>
              <a:rPr lang="es-ES" baseline="0" dirty="0" err="1" smtClean="0"/>
              <a:t>that</a:t>
            </a:r>
            <a:r>
              <a:rPr lang="es-ES" baseline="0" dirty="0" smtClean="0"/>
              <a:t> </a:t>
            </a:r>
            <a:r>
              <a:rPr lang="es-ES" baseline="0" dirty="0" err="1" smtClean="0"/>
              <a:t>they</a:t>
            </a:r>
            <a:r>
              <a:rPr lang="es-ES" baseline="0" dirty="0" smtClean="0"/>
              <a:t> </a:t>
            </a:r>
            <a:r>
              <a:rPr lang="es-ES" baseline="0" dirty="0" err="1" smtClean="0"/>
              <a:t>have</a:t>
            </a:r>
            <a:r>
              <a:rPr lang="es-ES" baseline="0" dirty="0" smtClean="0"/>
              <a:t> </a:t>
            </a:r>
            <a:r>
              <a:rPr lang="es-ES" baseline="0" dirty="0" err="1" smtClean="0"/>
              <a:t>is</a:t>
            </a:r>
            <a:r>
              <a:rPr lang="es-ES" baseline="0" dirty="0" smtClean="0"/>
              <a:t> </a:t>
            </a:r>
            <a:r>
              <a:rPr lang="es-ES" baseline="0" dirty="0" err="1" smtClean="0"/>
              <a:t>adapting</a:t>
            </a:r>
            <a:r>
              <a:rPr lang="es-ES" baseline="0" dirty="0" smtClean="0"/>
              <a:t> </a:t>
            </a:r>
            <a:r>
              <a:rPr lang="es-ES" baseline="0" dirty="0" err="1" smtClean="0"/>
              <a:t>to</a:t>
            </a:r>
            <a:r>
              <a:rPr lang="es-ES" baseline="0" dirty="0" smtClean="0"/>
              <a:t> a </a:t>
            </a:r>
            <a:r>
              <a:rPr lang="es-ES" baseline="0" dirty="0" err="1" smtClean="0"/>
              <a:t>world</a:t>
            </a:r>
            <a:r>
              <a:rPr lang="es-ES" baseline="0" dirty="0" smtClean="0"/>
              <a:t> </a:t>
            </a:r>
            <a:r>
              <a:rPr lang="es-ES" baseline="0" dirty="0" err="1" smtClean="0"/>
              <a:t>where</a:t>
            </a:r>
            <a:r>
              <a:rPr lang="es-ES" baseline="0" dirty="0" smtClean="0"/>
              <a:t> </a:t>
            </a:r>
            <a:r>
              <a:rPr lang="es-ES" baseline="0" dirty="0" err="1" smtClean="0"/>
              <a:t>clients</a:t>
            </a:r>
            <a:r>
              <a:rPr lang="es-ES" baseline="0" dirty="0" smtClean="0"/>
              <a:t> are </a:t>
            </a:r>
            <a:r>
              <a:rPr lang="es-ES" baseline="0" dirty="0" err="1" smtClean="0"/>
              <a:t>asking</a:t>
            </a:r>
            <a:r>
              <a:rPr lang="es-ES" baseline="0" dirty="0" smtClean="0"/>
              <a:t> </a:t>
            </a:r>
            <a:r>
              <a:rPr lang="es-ES" baseline="0" dirty="0" err="1" smtClean="0"/>
              <a:t>for</a:t>
            </a:r>
            <a:r>
              <a:rPr lang="es-ES" baseline="0" dirty="0" smtClean="0"/>
              <a:t> </a:t>
            </a:r>
            <a:r>
              <a:rPr lang="es-ES" baseline="0" dirty="0" err="1" smtClean="0"/>
              <a:t>one</a:t>
            </a:r>
            <a:r>
              <a:rPr lang="es-ES" baseline="0" dirty="0" smtClean="0"/>
              <a:t> </a:t>
            </a:r>
            <a:r>
              <a:rPr lang="es-ES" baseline="0" dirty="0" err="1" smtClean="0"/>
              <a:t>agency</a:t>
            </a:r>
            <a:r>
              <a:rPr lang="es-ES" baseline="0" dirty="0" smtClean="0"/>
              <a:t> </a:t>
            </a:r>
            <a:r>
              <a:rPr lang="es-ES" baseline="0" dirty="0" err="1" smtClean="0"/>
              <a:t>that</a:t>
            </a:r>
            <a:r>
              <a:rPr lang="es-ES" baseline="0" dirty="0" smtClean="0"/>
              <a:t> can do </a:t>
            </a:r>
            <a:r>
              <a:rPr lang="es-ES" baseline="0" dirty="0" err="1" smtClean="0"/>
              <a:t>everything</a:t>
            </a:r>
            <a:r>
              <a:rPr lang="es-ES" baseline="0" dirty="0" smtClean="0"/>
              <a:t>. </a:t>
            </a:r>
            <a:r>
              <a:rPr lang="es-ES" baseline="0" dirty="0" err="1" smtClean="0"/>
              <a:t>The</a:t>
            </a:r>
            <a:r>
              <a:rPr lang="es-ES" baseline="0" dirty="0" smtClean="0"/>
              <a:t> </a:t>
            </a:r>
            <a:r>
              <a:rPr lang="es-ES" baseline="0" dirty="0" err="1" smtClean="0"/>
              <a:t>worlds</a:t>
            </a:r>
            <a:r>
              <a:rPr lang="es-ES" baseline="0" dirty="0" smtClean="0"/>
              <a:t> of PR, </a:t>
            </a:r>
            <a:r>
              <a:rPr lang="es-ES" baseline="0" dirty="0" err="1" smtClean="0"/>
              <a:t>advertising</a:t>
            </a:r>
            <a:r>
              <a:rPr lang="es-ES" baseline="0" dirty="0" smtClean="0"/>
              <a:t>, marketing, seo, </a:t>
            </a:r>
            <a:r>
              <a:rPr lang="es-ES" baseline="0" dirty="0" err="1" smtClean="0"/>
              <a:t>ppc</a:t>
            </a:r>
            <a:r>
              <a:rPr lang="es-ES" baseline="0" dirty="0" smtClean="0"/>
              <a:t>, social media and web </a:t>
            </a:r>
            <a:r>
              <a:rPr lang="es-ES" baseline="0" dirty="0" err="1" smtClean="0"/>
              <a:t>design</a:t>
            </a:r>
            <a:r>
              <a:rPr lang="es-ES" baseline="0" dirty="0" smtClean="0"/>
              <a:t> and </a:t>
            </a:r>
            <a:r>
              <a:rPr lang="es-ES" baseline="0" dirty="0" err="1" smtClean="0"/>
              <a:t>development</a:t>
            </a:r>
            <a:r>
              <a:rPr lang="es-ES" baseline="0" dirty="0" smtClean="0"/>
              <a:t> are </a:t>
            </a:r>
            <a:r>
              <a:rPr lang="es-ES" baseline="0" dirty="0" err="1" smtClean="0"/>
              <a:t>merging</a:t>
            </a:r>
            <a:r>
              <a:rPr lang="es-ES" baseline="0" dirty="0" smtClean="0"/>
              <a:t>. And </a:t>
            </a:r>
            <a:r>
              <a:rPr lang="es-ES" baseline="0" dirty="0" err="1" smtClean="0"/>
              <a:t>the</a:t>
            </a:r>
            <a:r>
              <a:rPr lang="es-ES" baseline="0" dirty="0" smtClean="0"/>
              <a:t> </a:t>
            </a:r>
            <a:r>
              <a:rPr lang="es-ES" baseline="0" dirty="0" err="1" smtClean="0"/>
              <a:t>feedback</a:t>
            </a:r>
            <a:r>
              <a:rPr lang="es-ES" baseline="0" dirty="0" smtClean="0"/>
              <a:t> </a:t>
            </a:r>
            <a:r>
              <a:rPr lang="es-ES" baseline="0" dirty="0" err="1" smtClean="0"/>
              <a:t>I’m</a:t>
            </a:r>
            <a:r>
              <a:rPr lang="es-ES" baseline="0" dirty="0" smtClean="0"/>
              <a:t> </a:t>
            </a:r>
            <a:r>
              <a:rPr lang="es-ES" baseline="0" dirty="0" err="1" smtClean="0"/>
              <a:t>getting</a:t>
            </a:r>
            <a:r>
              <a:rPr lang="es-ES" baseline="0" dirty="0" smtClean="0"/>
              <a:t> </a:t>
            </a:r>
            <a:r>
              <a:rPr lang="es-ES" baseline="0" dirty="0" err="1" smtClean="0"/>
              <a:t>from</a:t>
            </a:r>
            <a:r>
              <a:rPr lang="es-ES" baseline="0" dirty="0" smtClean="0"/>
              <a:t> </a:t>
            </a:r>
            <a:r>
              <a:rPr lang="es-ES" baseline="0" dirty="0" err="1" smtClean="0"/>
              <a:t>many</a:t>
            </a:r>
            <a:r>
              <a:rPr lang="es-ES" baseline="0" dirty="0" smtClean="0"/>
              <a:t> </a:t>
            </a:r>
            <a:r>
              <a:rPr lang="es-ES" baseline="0" dirty="0" err="1" smtClean="0"/>
              <a:t>types</a:t>
            </a:r>
            <a:r>
              <a:rPr lang="es-ES" baseline="0" dirty="0" smtClean="0"/>
              <a:t> of agencies </a:t>
            </a:r>
            <a:r>
              <a:rPr lang="es-ES" baseline="0" dirty="0" err="1" smtClean="0"/>
              <a:t>is</a:t>
            </a:r>
            <a:r>
              <a:rPr lang="es-ES" baseline="0" dirty="0" smtClean="0"/>
              <a:t> </a:t>
            </a:r>
            <a:r>
              <a:rPr lang="es-ES" baseline="0" dirty="0" err="1" smtClean="0"/>
              <a:t>that</a:t>
            </a:r>
            <a:r>
              <a:rPr lang="es-ES" baseline="0" dirty="0" smtClean="0"/>
              <a:t> </a:t>
            </a:r>
            <a:r>
              <a:rPr lang="es-ES" baseline="0" dirty="0" err="1" smtClean="0"/>
              <a:t>it’s</a:t>
            </a:r>
            <a:r>
              <a:rPr lang="es-ES" baseline="0" dirty="0" smtClean="0"/>
              <a:t> </a:t>
            </a:r>
            <a:r>
              <a:rPr lang="es-ES" baseline="0" dirty="0" err="1" smtClean="0"/>
              <a:t>really</a:t>
            </a:r>
            <a:r>
              <a:rPr lang="es-ES" baseline="0" dirty="0" smtClean="0"/>
              <a:t> </a:t>
            </a:r>
            <a:r>
              <a:rPr lang="es-ES" baseline="0" dirty="0" err="1" smtClean="0"/>
              <a:t>hard</a:t>
            </a:r>
            <a:r>
              <a:rPr lang="es-ES" baseline="0" dirty="0" smtClean="0"/>
              <a:t> </a:t>
            </a:r>
            <a:r>
              <a:rPr lang="es-ES" baseline="0" dirty="0" err="1" smtClean="0"/>
              <a:t>to</a:t>
            </a:r>
            <a:r>
              <a:rPr lang="es-ES" baseline="0" dirty="0" smtClean="0"/>
              <a:t> do </a:t>
            </a:r>
            <a:r>
              <a:rPr lang="es-ES" baseline="0" dirty="0" err="1" smtClean="0"/>
              <a:t>everything</a:t>
            </a:r>
            <a:r>
              <a:rPr lang="es-ES" baseline="0" dirty="0" smtClean="0"/>
              <a:t>, </a:t>
            </a:r>
            <a:r>
              <a:rPr lang="es-ES" baseline="0" dirty="0" err="1" smtClean="0"/>
              <a:t>deliver</a:t>
            </a:r>
            <a:r>
              <a:rPr lang="es-ES" baseline="0" dirty="0" smtClean="0"/>
              <a:t> </a:t>
            </a:r>
            <a:r>
              <a:rPr lang="es-ES" baseline="0" dirty="0" err="1" smtClean="0"/>
              <a:t>an</a:t>
            </a:r>
            <a:r>
              <a:rPr lang="es-ES" baseline="0" dirty="0" smtClean="0"/>
              <a:t> ROI </a:t>
            </a:r>
            <a:r>
              <a:rPr lang="es-ES" baseline="0" dirty="0" err="1" smtClean="0"/>
              <a:t>to</a:t>
            </a:r>
            <a:r>
              <a:rPr lang="es-ES" baseline="0" dirty="0" smtClean="0"/>
              <a:t> </a:t>
            </a:r>
            <a:r>
              <a:rPr lang="es-ES" baseline="0" dirty="0" err="1" smtClean="0"/>
              <a:t>clients</a:t>
            </a:r>
            <a:r>
              <a:rPr lang="es-ES" baseline="0" dirty="0" smtClean="0"/>
              <a:t> and </a:t>
            </a:r>
            <a:r>
              <a:rPr lang="es-ES" baseline="0" dirty="0" err="1" smtClean="0"/>
              <a:t>grow</a:t>
            </a:r>
            <a:r>
              <a:rPr lang="es-ES" baseline="0" dirty="0" smtClean="0"/>
              <a:t> </a:t>
            </a:r>
            <a:r>
              <a:rPr lang="es-ES" baseline="0" dirty="0" err="1" smtClean="0"/>
              <a:t>their</a:t>
            </a:r>
            <a:r>
              <a:rPr lang="es-ES" baseline="0" dirty="0" smtClean="0"/>
              <a:t> </a:t>
            </a:r>
            <a:r>
              <a:rPr lang="es-ES" baseline="0" dirty="0" err="1" smtClean="0"/>
              <a:t>agency</a:t>
            </a:r>
            <a:r>
              <a:rPr lang="es-ES" baseline="0" dirty="0" smtClean="0"/>
              <a:t> at </a:t>
            </a:r>
            <a:r>
              <a:rPr lang="es-ES" baseline="0" dirty="0" err="1" smtClean="0"/>
              <a:t>the</a:t>
            </a:r>
            <a:r>
              <a:rPr lang="es-ES" baseline="0" dirty="0" smtClean="0"/>
              <a:t> </a:t>
            </a:r>
            <a:r>
              <a:rPr lang="es-ES" baseline="0" dirty="0" err="1" smtClean="0"/>
              <a:t>same</a:t>
            </a:r>
            <a:r>
              <a:rPr lang="es-ES" baseline="0" dirty="0" smtClean="0"/>
              <a:t> time. </a:t>
            </a:r>
          </a:p>
          <a:p>
            <a:pPr eaLnBrk="1" hangingPunct="1"/>
            <a:endParaRPr lang="es-ES" baseline="0" dirty="0" smtClean="0"/>
          </a:p>
          <a:p>
            <a:pPr eaLnBrk="1" hangingPunct="1"/>
            <a:r>
              <a:rPr lang="es-ES" baseline="0" dirty="0" err="1" smtClean="0"/>
              <a:t>That’s</a:t>
            </a:r>
            <a:r>
              <a:rPr lang="es-ES" baseline="0" dirty="0" smtClean="0"/>
              <a:t> </a:t>
            </a:r>
            <a:r>
              <a:rPr lang="es-ES" baseline="0" dirty="0" err="1" smtClean="0"/>
              <a:t>what</a:t>
            </a:r>
            <a:r>
              <a:rPr lang="es-ES" baseline="0" dirty="0" smtClean="0"/>
              <a:t> </a:t>
            </a:r>
            <a:r>
              <a:rPr lang="es-ES" baseline="0" dirty="0" err="1" smtClean="0"/>
              <a:t>HubSpot</a:t>
            </a:r>
            <a:r>
              <a:rPr lang="es-ES" baseline="0" dirty="0" smtClean="0"/>
              <a:t> </a:t>
            </a:r>
            <a:r>
              <a:rPr lang="es-ES" baseline="0" dirty="0" err="1" smtClean="0"/>
              <a:t>is</a:t>
            </a:r>
            <a:r>
              <a:rPr lang="es-ES" baseline="0" dirty="0" smtClean="0"/>
              <a:t> </a:t>
            </a:r>
            <a:r>
              <a:rPr lang="es-ES" baseline="0" dirty="0" err="1" smtClean="0"/>
              <a:t>helping</a:t>
            </a:r>
            <a:r>
              <a:rPr lang="es-ES" baseline="0" dirty="0" smtClean="0"/>
              <a:t> partners </a:t>
            </a:r>
            <a:r>
              <a:rPr lang="es-ES" baseline="0" dirty="0" err="1" smtClean="0"/>
              <a:t>with</a:t>
            </a:r>
            <a:r>
              <a:rPr lang="es-ES" baseline="0" dirty="0" smtClean="0"/>
              <a:t> in </a:t>
            </a:r>
            <a:r>
              <a:rPr lang="es-ES" baseline="0" dirty="0" err="1" smtClean="0"/>
              <a:t>many</a:t>
            </a:r>
            <a:r>
              <a:rPr lang="es-ES" baseline="0" dirty="0" smtClean="0"/>
              <a:t> </a:t>
            </a:r>
            <a:r>
              <a:rPr lang="es-ES" baseline="0" dirty="0" err="1" smtClean="0"/>
              <a:t>ways</a:t>
            </a:r>
            <a:r>
              <a:rPr lang="es-ES" baseline="0" dirty="0" smtClean="0"/>
              <a:t>. </a:t>
            </a:r>
            <a:r>
              <a:rPr lang="es-ES" baseline="0" dirty="0" err="1" smtClean="0"/>
              <a:t>Today</a:t>
            </a:r>
            <a:r>
              <a:rPr lang="es-ES" baseline="0" dirty="0" smtClean="0"/>
              <a:t>, </a:t>
            </a:r>
            <a:r>
              <a:rPr lang="es-ES" baseline="0" dirty="0" err="1" smtClean="0"/>
              <a:t>though</a:t>
            </a:r>
            <a:r>
              <a:rPr lang="es-ES" baseline="0" dirty="0" smtClean="0"/>
              <a:t>, </a:t>
            </a:r>
            <a:r>
              <a:rPr lang="es-ES" baseline="0" dirty="0" err="1" smtClean="0"/>
              <a:t>we’re</a:t>
            </a:r>
            <a:r>
              <a:rPr lang="es-ES" baseline="0" dirty="0" smtClean="0"/>
              <a:t> </a:t>
            </a:r>
            <a:r>
              <a:rPr lang="es-ES" baseline="0" dirty="0" err="1" smtClean="0"/>
              <a:t>going</a:t>
            </a:r>
            <a:r>
              <a:rPr lang="es-ES" baseline="0" dirty="0" smtClean="0"/>
              <a:t> </a:t>
            </a:r>
            <a:r>
              <a:rPr lang="es-ES" baseline="0" dirty="0" err="1" smtClean="0"/>
              <a:t>to</a:t>
            </a:r>
            <a:r>
              <a:rPr lang="es-ES" baseline="0" dirty="0" smtClean="0"/>
              <a:t> </a:t>
            </a:r>
            <a:r>
              <a:rPr lang="es-ES" baseline="0" dirty="0" err="1" smtClean="0"/>
              <a:t>talk</a:t>
            </a:r>
            <a:r>
              <a:rPr lang="es-ES" baseline="0" dirty="0" smtClean="0"/>
              <a:t> </a:t>
            </a:r>
            <a:r>
              <a:rPr lang="es-ES" baseline="0" dirty="0" err="1" smtClean="0"/>
              <a:t>about</a:t>
            </a:r>
            <a:r>
              <a:rPr lang="es-ES" baseline="0" dirty="0" smtClean="0"/>
              <a:t> a </a:t>
            </a:r>
            <a:r>
              <a:rPr lang="es-ES" baseline="0" dirty="0" err="1" smtClean="0"/>
              <a:t>framework</a:t>
            </a:r>
            <a:r>
              <a:rPr lang="es-ES" baseline="0" dirty="0" smtClean="0"/>
              <a:t> </a:t>
            </a:r>
            <a:r>
              <a:rPr lang="es-ES" baseline="0" dirty="0" err="1" smtClean="0"/>
              <a:t>for</a:t>
            </a:r>
            <a:r>
              <a:rPr lang="es-ES" baseline="0" dirty="0" smtClean="0"/>
              <a:t> </a:t>
            </a:r>
            <a:r>
              <a:rPr lang="es-ES" baseline="0" dirty="0" err="1" smtClean="0"/>
              <a:t>diagnosing</a:t>
            </a:r>
            <a:r>
              <a:rPr lang="es-ES" baseline="0" dirty="0" smtClean="0"/>
              <a:t> </a:t>
            </a:r>
            <a:r>
              <a:rPr lang="es-ES" baseline="0" dirty="0" err="1" smtClean="0"/>
              <a:t>the</a:t>
            </a:r>
            <a:r>
              <a:rPr lang="es-ES" baseline="0" dirty="0" smtClean="0"/>
              <a:t> complete </a:t>
            </a:r>
            <a:r>
              <a:rPr lang="es-ES" baseline="0" dirty="0" err="1" smtClean="0"/>
              <a:t>inbound</a:t>
            </a:r>
            <a:r>
              <a:rPr lang="es-ES" baseline="0" dirty="0" smtClean="0"/>
              <a:t> marketing </a:t>
            </a:r>
            <a:r>
              <a:rPr lang="es-ES" baseline="0" dirty="0" err="1" smtClean="0"/>
              <a:t>needs</a:t>
            </a:r>
            <a:r>
              <a:rPr lang="es-ES" baseline="0" dirty="0" smtClean="0"/>
              <a:t> of a </a:t>
            </a:r>
            <a:r>
              <a:rPr lang="es-ES" baseline="0" dirty="0" err="1" smtClean="0"/>
              <a:t>prospect</a:t>
            </a:r>
            <a:r>
              <a:rPr lang="es-ES" baseline="0" dirty="0" smtClean="0"/>
              <a:t> </a:t>
            </a:r>
            <a:r>
              <a:rPr lang="es-ES" baseline="0" dirty="0" err="1" smtClean="0"/>
              <a:t>or</a:t>
            </a:r>
            <a:r>
              <a:rPr lang="es-ES" baseline="0" dirty="0" smtClean="0"/>
              <a:t> </a:t>
            </a:r>
            <a:r>
              <a:rPr lang="es-ES" baseline="0" dirty="0" err="1" smtClean="0"/>
              <a:t>client</a:t>
            </a:r>
            <a:r>
              <a:rPr lang="es-ES" baseline="0" dirty="0" smtClean="0"/>
              <a:t>. </a:t>
            </a:r>
            <a:r>
              <a:rPr lang="es-ES" baseline="0" dirty="0" err="1" smtClean="0"/>
              <a:t>We’re</a:t>
            </a:r>
            <a:r>
              <a:rPr lang="es-ES" baseline="0" dirty="0" smtClean="0"/>
              <a:t> </a:t>
            </a:r>
            <a:r>
              <a:rPr lang="es-ES" baseline="0" dirty="0" err="1" smtClean="0"/>
              <a:t>going</a:t>
            </a:r>
            <a:r>
              <a:rPr lang="es-ES" baseline="0" dirty="0" smtClean="0"/>
              <a:t> </a:t>
            </a:r>
            <a:r>
              <a:rPr lang="es-ES" baseline="0" dirty="0" err="1" smtClean="0"/>
              <a:t>to</a:t>
            </a:r>
            <a:r>
              <a:rPr lang="es-ES" baseline="0" dirty="0" smtClean="0"/>
              <a:t> </a:t>
            </a:r>
            <a:r>
              <a:rPr lang="es-ES" baseline="0" dirty="0" err="1" smtClean="0"/>
              <a:t>provide</a:t>
            </a:r>
            <a:r>
              <a:rPr lang="es-ES" baseline="0" dirty="0" smtClean="0"/>
              <a:t> </a:t>
            </a:r>
            <a:r>
              <a:rPr lang="es-ES" baseline="0" dirty="0" err="1" smtClean="0"/>
              <a:t>you</a:t>
            </a:r>
            <a:r>
              <a:rPr lang="es-ES" baseline="0" dirty="0" smtClean="0"/>
              <a:t> </a:t>
            </a:r>
            <a:r>
              <a:rPr lang="es-ES" baseline="0" dirty="0" err="1" smtClean="0"/>
              <a:t>with</a:t>
            </a:r>
            <a:r>
              <a:rPr lang="es-ES" baseline="0" dirty="0" smtClean="0"/>
              <a:t> a script and a </a:t>
            </a:r>
            <a:r>
              <a:rPr lang="es-ES" baseline="0" dirty="0" err="1" smtClean="0"/>
              <a:t>playbook</a:t>
            </a:r>
            <a:r>
              <a:rPr lang="es-ES" baseline="0" dirty="0" smtClean="0"/>
              <a:t> </a:t>
            </a:r>
            <a:r>
              <a:rPr lang="es-ES" baseline="0" dirty="0" err="1" smtClean="0"/>
              <a:t>with</a:t>
            </a:r>
            <a:r>
              <a:rPr lang="es-ES" baseline="0" dirty="0" smtClean="0"/>
              <a:t> </a:t>
            </a:r>
            <a:r>
              <a:rPr lang="es-ES" baseline="0" dirty="0" err="1" smtClean="0"/>
              <a:t>how</a:t>
            </a:r>
            <a:r>
              <a:rPr lang="es-ES" baseline="0" dirty="0" smtClean="0"/>
              <a:t> </a:t>
            </a:r>
            <a:r>
              <a:rPr lang="es-ES" baseline="0" dirty="0" err="1" smtClean="0"/>
              <a:t>we’ve</a:t>
            </a:r>
            <a:r>
              <a:rPr lang="es-ES" baseline="0" dirty="0" smtClean="0"/>
              <a:t> done </a:t>
            </a:r>
            <a:r>
              <a:rPr lang="es-ES" baseline="0" dirty="0" err="1" smtClean="0"/>
              <a:t>this</a:t>
            </a:r>
            <a:r>
              <a:rPr lang="es-ES" baseline="0" dirty="0" smtClean="0"/>
              <a:t> </a:t>
            </a:r>
            <a:r>
              <a:rPr lang="es-ES" baseline="0" dirty="0" err="1" smtClean="0"/>
              <a:t>for</a:t>
            </a:r>
            <a:r>
              <a:rPr lang="es-ES" baseline="0" dirty="0" smtClean="0"/>
              <a:t> </a:t>
            </a:r>
            <a:r>
              <a:rPr lang="es-ES" baseline="0" dirty="0" err="1" smtClean="0"/>
              <a:t>about</a:t>
            </a:r>
            <a:r>
              <a:rPr lang="es-ES" baseline="0" dirty="0" smtClean="0"/>
              <a:t> 10,000 </a:t>
            </a:r>
            <a:r>
              <a:rPr lang="es-ES" baseline="0" dirty="0" err="1" smtClean="0"/>
              <a:t>companies</a:t>
            </a:r>
            <a:r>
              <a:rPr lang="es-ES" baseline="0" dirty="0" smtClean="0"/>
              <a:t>. </a:t>
            </a:r>
          </a:p>
          <a:p>
            <a:pPr eaLnBrk="1" hangingPunct="1"/>
            <a:endParaRPr lang="es-ES" baseline="0"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1</a:t>
            </a:fld>
            <a:endParaRPr lang="en-US"/>
          </a:p>
        </p:txBody>
      </p:sp>
    </p:spTree>
    <p:extLst>
      <p:ext uri="{BB962C8B-B14F-4D97-AF65-F5344CB8AC3E}">
        <p14:creationId xmlns:p14="http://schemas.microsoft.com/office/powerpoint/2010/main" val="280112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baseline="0" dirty="0" smtClean="0"/>
              <a:t>So let’s begin to breakdown what exactly is the purpose behind a diagnostic and goal setting call and how you can begin to execute it properly.</a:t>
            </a:r>
          </a:p>
        </p:txBody>
      </p:sp>
      <p:sp>
        <p:nvSpPr>
          <p:cNvPr id="4" name="Slide Number Placeholder 3"/>
          <p:cNvSpPr>
            <a:spLocks noGrp="1"/>
          </p:cNvSpPr>
          <p:nvPr>
            <p:ph type="sldNum" sz="quarter" idx="10"/>
          </p:nvPr>
        </p:nvSpPr>
        <p:spPr/>
        <p:txBody>
          <a:bodyPr/>
          <a:lstStyle/>
          <a:p>
            <a:fld id="{07041D69-8DD8-F74D-A965-467C9E7DA60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Corey: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diagnostic and goal setting is</a:t>
            </a:r>
            <a:r>
              <a:rPr lang="en-US" baseline="0" dirty="0" smtClean="0"/>
              <a:t> a </a:t>
            </a:r>
            <a:r>
              <a:rPr lang="en-US" dirty="0" smtClean="0"/>
              <a:t>call in which you are attempting to gain an in-depth understanding of a their current inbound marketing activities against best practices</a:t>
            </a:r>
            <a:r>
              <a:rPr lang="en-US" baseline="0" dirty="0" smtClean="0"/>
              <a:t>, identify their historical sales and revenue numbers vs. their goals and share your methodology to help them hit their goals.</a:t>
            </a:r>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11</a:t>
            </a:fld>
            <a:endParaRPr lang="en-US"/>
          </a:p>
        </p:txBody>
      </p:sp>
    </p:spTree>
    <p:extLst>
      <p:ext uri="{BB962C8B-B14F-4D97-AF65-F5344CB8AC3E}">
        <p14:creationId xmlns:p14="http://schemas.microsoft.com/office/powerpoint/2010/main" val="1210195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Remember, you’ve already </a:t>
            </a:r>
            <a:r>
              <a:rPr lang="en-US" dirty="0"/>
              <a:t>asked all the pain questions in the exploratory call and you know everything about them, now is the time to see if they are willing to change and can actually make that </a:t>
            </a:r>
            <a:r>
              <a:rPr lang="en-US" dirty="0" smtClean="0"/>
              <a:t>change by moving</a:t>
            </a:r>
            <a:r>
              <a:rPr lang="en-US" baseline="0" dirty="0" smtClean="0"/>
              <a:t> forward with your services and you</a:t>
            </a:r>
            <a:r>
              <a:rPr lang="en-US" dirty="0" smtClean="0"/>
              <a:t>.  </a:t>
            </a:r>
            <a:r>
              <a:rPr lang="en-US" dirty="0"/>
              <a:t>The example to think of is that you are a doctor and already know what’s wrong with the patient, so you use this to clarify and confirm so you write the proper prescription and simultaneously check that they are willing and open to take part in your prescription.</a:t>
            </a:r>
          </a:p>
        </p:txBody>
      </p:sp>
      <p:sp>
        <p:nvSpPr>
          <p:cNvPr id="4" name="Slide Number Placeholder 3"/>
          <p:cNvSpPr>
            <a:spLocks noGrp="1"/>
          </p:cNvSpPr>
          <p:nvPr>
            <p:ph type="sldNum" sz="quarter" idx="10"/>
          </p:nvPr>
        </p:nvSpPr>
        <p:spPr/>
        <p:txBody>
          <a:bodyPr/>
          <a:lstStyle/>
          <a:p>
            <a:fld id="{07041D69-8DD8-F74D-A965-467C9E7DA60E}" type="slidenum">
              <a:rPr lang="en-US" smtClean="0"/>
              <a:pPr/>
              <a:t>12</a:t>
            </a:fld>
            <a:endParaRPr lang="en-US"/>
          </a:p>
        </p:txBody>
      </p:sp>
    </p:spTree>
    <p:extLst>
      <p:ext uri="{BB962C8B-B14F-4D97-AF65-F5344CB8AC3E}">
        <p14:creationId xmlns:p14="http://schemas.microsoft.com/office/powerpoint/2010/main" val="1852884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dirty="0" smtClean="0"/>
              <a:t>So lets</a:t>
            </a:r>
            <a:r>
              <a:rPr lang="en-US" baseline="0" dirty="0" smtClean="0"/>
              <a:t> look at the typical flow of a goal setting and diagnostic call.</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The core of a Diagnostic and Goal setting call is a tool or spreadsheet that is also known as a Prospect Assessment tool. It basically is an Excel spreadsheet with two worksheets – an evaluation worksheet and a goal setting worksheet.</a:t>
            </a:r>
          </a:p>
          <a:p>
            <a:endParaRPr lang="en-US" baseline="0" dirty="0" smtClean="0"/>
          </a:p>
          <a:p>
            <a:r>
              <a:rPr lang="en-US" baseline="0" dirty="0" smtClean="0"/>
              <a:t>Your first step is to use the Evaluation worksheet. The evaluation worksheet comprises of 48 questions. The questions follow the Inbound Marketing methodology framework with sections/questions around driving traffic, converting traffic into leads, nurturing leads into customers, and finally analytics. You probably have answers to several questions based on the IMA call so we recommend you pre-populate the spreadsheet prior to the call and validate any pre-populated answers during the Diagnostic and Goal Setting Call.</a:t>
            </a:r>
          </a:p>
          <a:p>
            <a:endParaRPr lang="en-US" baseline="0" dirty="0" smtClean="0"/>
          </a:p>
          <a:p>
            <a:r>
              <a:rPr lang="en-US" baseline="0" dirty="0" smtClean="0"/>
              <a:t>The second step is to use the Goal Setting worksheet. This worksheet basically does a reverse funnel so based on their goals in terms of targeted revenue in 12 months, the </a:t>
            </a:r>
            <a:r>
              <a:rPr lang="en-US" baseline="0" dirty="0" err="1" smtClean="0"/>
              <a:t>workseet</a:t>
            </a:r>
            <a:r>
              <a:rPr lang="en-US" baseline="0" dirty="0" smtClean="0"/>
              <a:t> calculates number of customers, leads, and visitors they would need to generate to hit those goals. It takes into account their current marketing efforts and typically their current marketing efforts will be unrealistic to get them to hit their goals. You will then share with them on how your services with the inbound marketing methodology will help them hit their goals.</a:t>
            </a:r>
          </a:p>
        </p:txBody>
      </p:sp>
      <p:sp>
        <p:nvSpPr>
          <p:cNvPr id="4" name="Slide Number Placeholder 3"/>
          <p:cNvSpPr>
            <a:spLocks noGrp="1"/>
          </p:cNvSpPr>
          <p:nvPr>
            <p:ph type="sldNum" sz="quarter" idx="10"/>
          </p:nvPr>
        </p:nvSpPr>
        <p:spPr/>
        <p:txBody>
          <a:bodyPr/>
          <a:lstStyle/>
          <a:p>
            <a:fld id="{1FB4BBB5-2E49-46BB-B3C3-5582B0C0FB9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A couple of</a:t>
            </a:r>
            <a:r>
              <a:rPr lang="en-US" baseline="0" dirty="0" smtClean="0"/>
              <a:t> points to keep in mind in order to succeed when executing a prospect assessment tool. Many of the questions are based on the Inbound Marketing Assessment. Definitely complete questions to which you have answers prior to this call and use this call to validate their original feedback. When going through questions for the first time, basically the ones that are blank, use the give and get approach that you used in the IMA too. As you go through the questions, give them feedback on how that specific questions impacts the website from a top of the funnel, middle of the funnel, and analytics standpoint.</a:t>
            </a:r>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15</a:t>
            </a:fld>
            <a:endParaRPr lang="en-US"/>
          </a:p>
        </p:txBody>
      </p:sp>
    </p:spTree>
    <p:extLst>
      <p:ext uri="{BB962C8B-B14F-4D97-AF65-F5344CB8AC3E}">
        <p14:creationId xmlns:p14="http://schemas.microsoft.com/office/powerpoint/2010/main" val="4203919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So lets dig into the typical flow of the first worksheet which is the evaluation worksheet. The worksheet is broken up into sections that follow the inbound marketing methodology. There is a section with questions around getting found, basically the top of the sales funnel. It then digs into questions that cover conversion tactics or middle of the funnel activities. Following getting found and conversion tactics, it digs deeper into questions around lead to customer conversion which in our world includes lead nurturing. Finally, it digs into analytics or closed-loop marketing. As you complete these four sections, it ends up giving you prospect grade from 1 – 100, 100 being the best. Now you are at a point where you understand what they are doing today from a marketing standpoint but you also need to understand the impact they would like to have to their business from a revenue standpoint. The final section digs into their current revenue across recurring revenue clients and project based clients. It compares this against their 12 month target and indicates whether they are going to pass or fail towards hitting their goals if they kept doing what they are doing today. I am sure some of you are smirking but it does really give them a Pass or Fail score. Most business owners will not want to see a shortfall on a spreadsheet and a Fail being assigned to them.</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So the first set of questions</a:t>
            </a:r>
            <a:r>
              <a:rPr lang="en-US" baseline="0" dirty="0" smtClean="0"/>
              <a:t> is around whether their website traffic increases in most months. There are questions around social media and are they using it to build brand awareness, engagement and traffic. It digs into their blogging and SEO strategy. Now do remember that several of these questions would have come up in your Connect call and your IMA so prepopulate these questions with answers from previous calls. It is another reason why you want to take great notes in your Connect and your IMA. </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17</a:t>
            </a:fld>
            <a:endParaRPr lang="en-US"/>
          </a:p>
        </p:txBody>
      </p:sp>
    </p:spTree>
    <p:extLst>
      <p:ext uri="{BB962C8B-B14F-4D97-AF65-F5344CB8AC3E}">
        <p14:creationId xmlns:p14="http://schemas.microsoft.com/office/powerpoint/2010/main" val="2249642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Now as you go through these questions, always be in a give and get mode. In the case of generating traffic that increases in most months, you could share how content that is optimized and shared on social media generates increasing amounts of traffic. HubSpot has a ton of great metrics one of which is that companies who blog get 55% more visitors vs. companies that don’t.</a:t>
            </a:r>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The</a:t>
            </a:r>
            <a:r>
              <a:rPr lang="en-US" baseline="0" dirty="0" smtClean="0"/>
              <a:t> next set is around generating a larger number of leads through their website in most months during the year. It digs into conversion tactics using landing pages and offers. It also sees is generating and able to track leads from organic traffic, blogging, social media and PPC.</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19</a:t>
            </a:fld>
            <a:endParaRPr lang="en-US"/>
          </a:p>
        </p:txBody>
      </p:sp>
    </p:spTree>
    <p:extLst>
      <p:ext uri="{BB962C8B-B14F-4D97-AF65-F5344CB8AC3E}">
        <p14:creationId xmlns:p14="http://schemas.microsoft.com/office/powerpoint/2010/main" val="96727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We</a:t>
            </a:r>
            <a:r>
              <a:rPr lang="en-US" baseline="0" dirty="0" smtClean="0"/>
              <a:t> want to keep these sessions interactive both during and after the webinar. Feel free to reach out to either of us via email or LinkedIn and let’s get Twitter rocking today by using the hash tag #</a:t>
            </a:r>
            <a:r>
              <a:rPr lang="en-US" baseline="0" dirty="0" err="1" smtClean="0"/>
              <a:t>AgencyTransform</a:t>
            </a:r>
            <a:endParaRPr lang="en-US" dirty="0"/>
          </a:p>
        </p:txBody>
      </p:sp>
      <p:sp>
        <p:nvSpPr>
          <p:cNvPr id="4" name="Slide Number Placeholder 3"/>
          <p:cNvSpPr>
            <a:spLocks noGrp="1"/>
          </p:cNvSpPr>
          <p:nvPr>
            <p:ph type="sldNum" sz="quarter" idx="10"/>
          </p:nvPr>
        </p:nvSpPr>
        <p:spPr/>
        <p:txBody>
          <a:bodyPr/>
          <a:lstStyle/>
          <a:p>
            <a:fld id="{FB7FDFC7-D330-4C1D-A26E-B99BA4E8F515}"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322399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With visit to lead and improving your conversion rates, you can share how you track different traffic sources for each of your clients</a:t>
            </a:r>
          </a:p>
        </p:txBody>
      </p:sp>
      <p:sp>
        <p:nvSpPr>
          <p:cNvPr id="4" name="Slide Number Placeholder 3"/>
          <p:cNvSpPr>
            <a:spLocks noGrp="1"/>
          </p:cNvSpPr>
          <p:nvPr>
            <p:ph type="sldNum" sz="quarter" idx="10"/>
          </p:nvPr>
        </p:nvSpPr>
        <p:spPr/>
        <p:txBody>
          <a:bodyPr/>
          <a:lstStyle/>
          <a:p>
            <a:fld id="{1FB4BBB5-2E49-46BB-B3C3-5582B0C0FB9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And then share metrics around how you track which landing pages are generating most of your leads. You can share the concept of landing pages and how compelling content as offers behind landing pages will help them convert a higher percentage of their traffic into leads.</a:t>
            </a:r>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The</a:t>
            </a:r>
            <a:r>
              <a:rPr lang="en-US" baseline="0" dirty="0" smtClean="0"/>
              <a:t> next set is around converting a larger number of generated leads into paying customers. It digs into tactics around lead nurturing. </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22</a:t>
            </a:fld>
            <a:endParaRPr lang="en-US"/>
          </a:p>
        </p:txBody>
      </p:sp>
    </p:spTree>
    <p:extLst>
      <p:ext uri="{BB962C8B-B14F-4D97-AF65-F5344CB8AC3E}">
        <p14:creationId xmlns:p14="http://schemas.microsoft.com/office/powerpoint/2010/main" val="3956220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Jeetu</a:t>
            </a:r>
            <a:r>
              <a:rPr lang="en-US" dirty="0" smtClean="0"/>
              <a:t>:</a:t>
            </a:r>
          </a:p>
          <a:p>
            <a:endParaRPr lang="en-US" dirty="0" smtClean="0"/>
          </a:p>
          <a:p>
            <a:r>
              <a:rPr lang="en-US" dirty="0" smtClean="0"/>
              <a:t>Here</a:t>
            </a:r>
            <a:r>
              <a:rPr lang="en-US" baseline="0" dirty="0" smtClean="0"/>
              <a:t> are some great data points around lead nurturing. </a:t>
            </a:r>
          </a:p>
          <a:p>
            <a:endParaRPr lang="en-US" dirty="0" smtClean="0"/>
          </a:p>
          <a:p>
            <a:r>
              <a:rPr lang="en-US" dirty="0" smtClean="0"/>
              <a:t>Source </a:t>
            </a:r>
            <a:r>
              <a:rPr lang="en-US" dirty="0"/>
              <a:t>data: MIT Study with InsideSales.com</a:t>
            </a:r>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The</a:t>
            </a:r>
            <a:r>
              <a:rPr lang="en-US" baseline="0" dirty="0" smtClean="0"/>
              <a:t> final section before giving them a grade from 1 – 100 is around Analytics and whether they analyze their results each month to continuously improve their marketing activities and which impact their results.</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24</a:t>
            </a:fld>
            <a:endParaRPr lang="en-US"/>
          </a:p>
        </p:txBody>
      </p:sp>
    </p:spTree>
    <p:extLst>
      <p:ext uri="{BB962C8B-B14F-4D97-AF65-F5344CB8AC3E}">
        <p14:creationId xmlns:p14="http://schemas.microsoft.com/office/powerpoint/2010/main" val="3385920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You can share </a:t>
            </a:r>
          </a:p>
        </p:txBody>
      </p:sp>
      <p:sp>
        <p:nvSpPr>
          <p:cNvPr id="4" name="Slide Number Placeholder 3"/>
          <p:cNvSpPr>
            <a:spLocks noGrp="1"/>
          </p:cNvSpPr>
          <p:nvPr>
            <p:ph type="sldNum" sz="quarter" idx="10"/>
          </p:nvPr>
        </p:nvSpPr>
        <p:spPr/>
        <p:txBody>
          <a:bodyPr/>
          <a:lstStyle/>
          <a:p>
            <a:fld id="{1FB4BBB5-2E49-46BB-B3C3-5582B0C0FB9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So you have given them a grade and in most cases the grade is going to like low but again it just a grade and what they really care about is hitting their revenue goals and whether your marketing services can help them hit their goals. In this section, you ask them questions around their revenue across retainer clients and project based clients. The questions are around # of clients, average retainer or project size, contract lengths. It then asks them their monthly revenue goal and by when they would like to hit it. It then calculates the shortfall and indicates whether they are going to hit that goal (pass) or fail because there is a gap or shortfall.  You can use a statement like “if you keep acquiring the same number and mix of clients…”. In a few cases, they may actually pass and you could use a statement like “Why are we talking about inbound marketing…”</a:t>
            </a:r>
          </a:p>
        </p:txBody>
      </p:sp>
      <p:sp>
        <p:nvSpPr>
          <p:cNvPr id="4" name="Slide Number Placeholder 3"/>
          <p:cNvSpPr>
            <a:spLocks noGrp="1"/>
          </p:cNvSpPr>
          <p:nvPr>
            <p:ph type="sldNum" sz="quarter" idx="10"/>
          </p:nvPr>
        </p:nvSpPr>
        <p:spPr/>
        <p:txBody>
          <a:bodyPr/>
          <a:lstStyle/>
          <a:p>
            <a:fld id="{1FB4BBB5-2E49-46BB-B3C3-5582B0C0FB9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So you’ve completed the evaluation, it is very possible they’ve failed…they do in most cases. You have continued to establish yourself as a trusted advisor by being in a give and get relationship. And have concluded the evaluation by showing them through the data that if they continue doing what they are doing today in terms of marketing activities, they will not hit their goals. This is tough message for most business owners and decision makers to swallow. They are probably eager to see how you can help them cover that gap and get them to hit their goals.</a:t>
            </a:r>
          </a:p>
        </p:txBody>
      </p:sp>
      <p:sp>
        <p:nvSpPr>
          <p:cNvPr id="4" name="Slide Number Placeholder 3"/>
          <p:cNvSpPr>
            <a:spLocks noGrp="1"/>
          </p:cNvSpPr>
          <p:nvPr>
            <p:ph type="sldNum" sz="quarter" idx="10"/>
          </p:nvPr>
        </p:nvSpPr>
        <p:spPr/>
        <p:txBody>
          <a:bodyPr/>
          <a:lstStyle/>
          <a:p>
            <a:fld id="{1FB4BBB5-2E49-46BB-B3C3-5582B0C0FB9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Ok </a:t>
            </a:r>
            <a:r>
              <a:rPr lang="en-US" dirty="0" err="1" smtClean="0"/>
              <a:t>ok</a:t>
            </a:r>
            <a:r>
              <a:rPr lang="en-US" dirty="0" smtClean="0"/>
              <a:t> this is the last time I promise</a:t>
            </a:r>
            <a:r>
              <a:rPr lang="en-US" baseline="0" dirty="0" smtClean="0"/>
              <a:t>. </a:t>
            </a:r>
            <a:r>
              <a:rPr lang="en-US" dirty="0" smtClean="0"/>
              <a:t>Before we dive right in to the agenda there are a few quick house</a:t>
            </a:r>
            <a:r>
              <a:rPr lang="en-US" baseline="0" dirty="0" smtClean="0"/>
              <a:t> keeping notes we should make about today’s session.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a:t>
            </a:fld>
            <a:endParaRPr lang="en-US"/>
          </a:p>
        </p:txBody>
      </p:sp>
    </p:spTree>
    <p:extLst>
      <p:ext uri="{BB962C8B-B14F-4D97-AF65-F5344CB8AC3E}">
        <p14:creationId xmlns:p14="http://schemas.microsoft.com/office/powerpoint/2010/main" val="3581696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210">
              <a:defRPr/>
            </a:pPr>
            <a:r>
              <a:rPr lang="en-US" baseline="0" dirty="0" err="1" smtClean="0"/>
              <a:t>Jeetu</a:t>
            </a:r>
            <a:r>
              <a:rPr lang="en-US" baseline="0" dirty="0" smtClean="0"/>
              <a:t>:</a:t>
            </a:r>
          </a:p>
          <a:p>
            <a:pPr defTabSz="881210">
              <a:defRPr/>
            </a:pPr>
            <a:endParaRPr lang="en-US" baseline="0" dirty="0" smtClean="0"/>
          </a:p>
          <a:p>
            <a:pPr defTabSz="881210">
              <a:defRPr/>
            </a:pPr>
            <a:r>
              <a:rPr lang="en-US" baseline="0" dirty="0" smtClean="0"/>
              <a:t>So the calculator is in the second worksheet titled “Inbound Marketing Goals”</a:t>
            </a:r>
          </a:p>
        </p:txBody>
      </p:sp>
      <p:sp>
        <p:nvSpPr>
          <p:cNvPr id="4" name="Slide Number Placeholder 3"/>
          <p:cNvSpPr>
            <a:spLocks noGrp="1"/>
          </p:cNvSpPr>
          <p:nvPr>
            <p:ph type="sldNum" sz="quarter" idx="10"/>
          </p:nvPr>
        </p:nvSpPr>
        <p:spPr/>
        <p:txBody>
          <a:bodyPr/>
          <a:lstStyle/>
          <a:p>
            <a:fld id="{859A8A2E-54AE-49B3-B0BA-F742683414E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Now the overall goal of the calculator is to help the prospect clearly see what they would need to generate in terms of customers, leads, and visitors to hit their 12 month revenue target. As you help them define this better, it also enables you to continue qualifying and continue asking questions around their goals, what happens if they hit their, what happens if they don’t…</a:t>
            </a:r>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Now before completing the calculator, you do want to get agreement to complete it. It is similar to an inoffensive close since it gets the prospect to share whether they are ready to fix their problems and the first step is to set their marketing goals based on sales and revenue targets.</a:t>
            </a:r>
          </a:p>
        </p:txBody>
      </p:sp>
      <p:sp>
        <p:nvSpPr>
          <p:cNvPr id="4" name="Slide Number Placeholder 3"/>
          <p:cNvSpPr>
            <a:spLocks noGrp="1"/>
          </p:cNvSpPr>
          <p:nvPr>
            <p:ph type="sldNum" sz="quarter" idx="10"/>
          </p:nvPr>
        </p:nvSpPr>
        <p:spPr/>
        <p:txBody>
          <a:bodyPr/>
          <a:lstStyle/>
          <a:p>
            <a:fld id="{1FB4BBB5-2E49-46BB-B3C3-5582B0C0FB9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Now there are sections that are automatically calculated based on the evaluation worksheet. Step 1 is to identify their monthly revenue goal.</a:t>
            </a:r>
          </a:p>
        </p:txBody>
      </p:sp>
      <p:sp>
        <p:nvSpPr>
          <p:cNvPr id="4" name="Slide Number Placeholder 3"/>
          <p:cNvSpPr>
            <a:spLocks noGrp="1"/>
          </p:cNvSpPr>
          <p:nvPr>
            <p:ph type="sldNum" sz="quarter" idx="10"/>
          </p:nvPr>
        </p:nvSpPr>
        <p:spPr/>
        <p:txBody>
          <a:bodyPr/>
          <a:lstStyle/>
          <a:p>
            <a:fld id="{1FB4BBB5-2E49-46BB-B3C3-5582B0C0FB9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In Step 2, the prospects shares what % of their monthly revenue target would they like to come from inbound and online marketing. You can continue asking questions.</a:t>
            </a:r>
          </a:p>
        </p:txBody>
      </p:sp>
      <p:sp>
        <p:nvSpPr>
          <p:cNvPr id="4" name="Slide Number Placeholder 3"/>
          <p:cNvSpPr>
            <a:spLocks noGrp="1"/>
          </p:cNvSpPr>
          <p:nvPr>
            <p:ph type="sldNum" sz="quarter" idx="10"/>
          </p:nvPr>
        </p:nvSpPr>
        <p:spPr/>
        <p:txBody>
          <a:bodyPr/>
          <a:lstStyle/>
          <a:p>
            <a:fld id="{1FB4BBB5-2E49-46BB-B3C3-5582B0C0FB96}"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In Step 3, the average revenue per client is determined from data in the evaluation worksheet. It then calculates monthly new customers that are needed. Continue asking questions…</a:t>
            </a:r>
          </a:p>
        </p:txBody>
      </p:sp>
      <p:sp>
        <p:nvSpPr>
          <p:cNvPr id="4" name="Slide Number Placeholder 3"/>
          <p:cNvSpPr>
            <a:spLocks noGrp="1"/>
          </p:cNvSpPr>
          <p:nvPr>
            <p:ph type="sldNum" sz="quarter" idx="10"/>
          </p:nvPr>
        </p:nvSpPr>
        <p:spPr/>
        <p:txBody>
          <a:bodyPr/>
          <a:lstStyle/>
          <a:p>
            <a:fld id="{1FB4BBB5-2E49-46BB-B3C3-5582B0C0FB9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Their current lead to customer conversion rate is retrieved and this calculates the number of monthly leads that are needed.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We continue down a reverse funnel by digging into visit to lead conversion rate.</a:t>
            </a:r>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As you’ve completed Step 5, you have really broken up their funnel in a reverse fashion since based on their revenue targets and % that will come from inbound marketing, they have an understanding of the number of customers, leads, and visitors needed in order to hit their goal. Based on their current conversions, it will share number of leads and visitors needed in order to hit their goal. In most cases, the number of visitors needed in comparison to what they are really generating today is going to be a huge difference. </a:t>
            </a:r>
          </a:p>
        </p:txBody>
      </p:sp>
      <p:sp>
        <p:nvSpPr>
          <p:cNvPr id="4" name="Slide Number Placeholder 3"/>
          <p:cNvSpPr>
            <a:spLocks noGrp="1"/>
          </p:cNvSpPr>
          <p:nvPr>
            <p:ph type="sldNum" sz="quarter" idx="10"/>
          </p:nvPr>
        </p:nvSpPr>
        <p:spPr/>
        <p:txBody>
          <a:bodyPr/>
          <a:lstStyle/>
          <a:p>
            <a:fld id="{1FB4BBB5-2E49-46BB-B3C3-5582B0C0FB96}"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smtClean="0"/>
              <a: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pPr defTabSz="465887"/>
            <a:endParaRPr lang="en-US" dirty="0" smtClean="0"/>
          </a:p>
          <a:p>
            <a:pPr defTabSz="465887"/>
            <a:r>
              <a:rPr lang="en-US" dirty="0" smtClean="0"/>
              <a:t>Make sure to keep this handy, each week we’ll be uploading</a:t>
            </a:r>
            <a:r>
              <a:rPr lang="en-US" baseline="0" dirty="0" smtClean="0"/>
              <a:t> the recording and slides to this URL</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a:t>
            </a:fld>
            <a:endParaRPr lang="en-US"/>
          </a:p>
        </p:txBody>
      </p:sp>
    </p:spTree>
    <p:extLst>
      <p:ext uri="{BB962C8B-B14F-4D97-AF65-F5344CB8AC3E}">
        <p14:creationId xmlns:p14="http://schemas.microsoft.com/office/powerpoint/2010/main" val="3581696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Corey:</a:t>
            </a:r>
          </a:p>
          <a:p>
            <a:endParaRPr lang="en-US" dirty="0" smtClean="0"/>
          </a:p>
          <a:p>
            <a:r>
              <a:rPr lang="en-US" dirty="0" smtClean="0"/>
              <a:t>Once you’ve established</a:t>
            </a:r>
            <a:r>
              <a:rPr lang="en-US" baseline="0" dirty="0" smtClean="0"/>
              <a:t> their goals, now it’s time to uncover their budget. </a:t>
            </a:r>
          </a:p>
          <a:p>
            <a:endParaRPr lang="en-US" baseline="0" dirty="0" smtClean="0"/>
          </a:p>
          <a:p>
            <a:r>
              <a:rPr lang="en-US" baseline="0" dirty="0" smtClean="0"/>
              <a:t>Every company wants to generate more and better leads starting yesterday. But, not every company will be able to invest the resources needed to achieve it.  Most companies will need to steal dollars from another budget in order to achieve these goals. </a:t>
            </a:r>
          </a:p>
          <a:p>
            <a:endParaRPr lang="en-US" baseline="0" dirty="0" smtClean="0"/>
          </a:p>
          <a:p>
            <a:r>
              <a:rPr lang="en-US" baseline="0" dirty="0" smtClean="0"/>
              <a:t>So, start by asking them who will do the work and what internal resources they can bring to the table. Very few companies will have all of the right resources internally. That’s where you come in.  You will need a certain </a:t>
            </a:r>
            <a:r>
              <a:rPr lang="en-US" baseline="0" dirty="0" err="1" smtClean="0"/>
              <a:t>amoutn</a:t>
            </a:r>
            <a:r>
              <a:rPr lang="en-US" baseline="0" dirty="0" smtClean="0"/>
              <a:t> of time involvement from them or their team to successful build compelling offers for lead generation, create blog content and interact via social media sites. </a:t>
            </a:r>
          </a:p>
          <a:p>
            <a:endParaRPr lang="en-US" baseline="0" dirty="0" smtClean="0"/>
          </a:p>
          <a:p>
            <a:r>
              <a:rPr lang="en-US" baseline="0" dirty="0" smtClean="0"/>
              <a:t>They should understand that the more hours they commit, the more success they will achieve. </a:t>
            </a:r>
          </a:p>
          <a:p>
            <a:endParaRPr lang="en-US" baseline="0" dirty="0" smtClean="0"/>
          </a:p>
          <a:p>
            <a:r>
              <a:rPr lang="en-US" baseline="0" dirty="0" smtClean="0"/>
              <a:t>From your analysis before, you should be able to guesstimate how much time needs to be invested in order to achieve their goals. </a:t>
            </a:r>
          </a:p>
          <a:p>
            <a:endParaRPr lang="en-US" baseline="0" dirty="0" smtClean="0"/>
          </a:p>
          <a:p>
            <a:r>
              <a:rPr lang="en-US" baseline="0" dirty="0" smtClean="0"/>
              <a:t>Then, you should ask them what they can afford to invest (time and money) to hit their goals.  </a:t>
            </a:r>
          </a:p>
          <a:p>
            <a:r>
              <a:rPr lang="en-US" baseline="0" dirty="0" smtClean="0"/>
              <a:t/>
            </a:r>
            <a:br>
              <a:rPr lang="en-US" baseline="0" dirty="0" smtClean="0"/>
            </a:br>
            <a:r>
              <a:rPr lang="en-US" baseline="0" dirty="0" smtClean="0"/>
              <a:t>After you get a feel for that, now would be the time to talk to them about the question that they want answered, “How much is this going to cost me?” </a:t>
            </a:r>
            <a:endParaRPr lang="en-US" dirty="0"/>
          </a:p>
        </p:txBody>
      </p:sp>
      <p:sp>
        <p:nvSpPr>
          <p:cNvPr id="4" name="Slide Number Placeholder 3"/>
          <p:cNvSpPr>
            <a:spLocks noGrp="1"/>
          </p:cNvSpPr>
          <p:nvPr>
            <p:ph type="sldNum" sz="quarter" idx="10"/>
          </p:nvPr>
        </p:nvSpPr>
        <p:spPr/>
        <p:txBody>
          <a:bodyPr/>
          <a:lstStyle/>
          <a:p>
            <a:fld id="{859A8A2E-54AE-49B3-B0BA-F742683414E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Corey:</a:t>
            </a:r>
          </a:p>
          <a:p>
            <a:endParaRPr lang="en-US" dirty="0" smtClean="0"/>
          </a:p>
          <a:p>
            <a:r>
              <a:rPr lang="en-US" dirty="0" smtClean="0"/>
              <a:t>Often</a:t>
            </a:r>
            <a:r>
              <a:rPr lang="en-US" baseline="0" dirty="0" smtClean="0"/>
              <a:t> times, you will not be dealing with the person that writes the checks. The marketing manager might need budget approval from the CEO. Or a business owner might need to talk to their partner. That might be a financial backer or it could be their life partner. As </a:t>
            </a:r>
            <a:r>
              <a:rPr lang="en-US" baseline="0" dirty="0" err="1" smtClean="0"/>
              <a:t>i’m</a:t>
            </a:r>
            <a:r>
              <a:rPr lang="en-US" baseline="0" dirty="0" smtClean="0"/>
              <a:t> sure many of you know, personal relationships make money discussions with buyers all the more interesting.   But, it’s important to discuss how this impacts their buying decisions. There is no sense in either one of you investing 1-4 more hours figuring out how you can best help them if there are other people who might say “no” because they want to invest the money in a family vacation or a trade show instead. </a:t>
            </a:r>
            <a:endParaRPr lang="en-US" dirty="0"/>
          </a:p>
        </p:txBody>
      </p:sp>
      <p:sp>
        <p:nvSpPr>
          <p:cNvPr id="4" name="Slide Number Placeholder 3"/>
          <p:cNvSpPr>
            <a:spLocks noGrp="1"/>
          </p:cNvSpPr>
          <p:nvPr>
            <p:ph type="sldNum" sz="quarter" idx="10"/>
          </p:nvPr>
        </p:nvSpPr>
        <p:spPr/>
        <p:txBody>
          <a:bodyPr/>
          <a:lstStyle/>
          <a:p>
            <a:fld id="{859A8A2E-54AE-49B3-B0BA-F742683414E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Corey:</a:t>
            </a:r>
          </a:p>
          <a:p>
            <a:endParaRPr lang="en-US" dirty="0" smtClean="0"/>
          </a:p>
          <a:p>
            <a:r>
              <a:rPr lang="en-US" dirty="0" smtClean="0"/>
              <a:t>It’s really important</a:t>
            </a:r>
            <a:r>
              <a:rPr lang="en-US" baseline="0" dirty="0" smtClean="0"/>
              <a:t> to identify who is going to do the work required to be successful with inbound marketing. This is probably the most important conversation for </a:t>
            </a:r>
            <a:r>
              <a:rPr lang="en-US" baseline="0" dirty="0" err="1" smtClean="0"/>
              <a:t>ourpartners</a:t>
            </a:r>
            <a:r>
              <a:rPr lang="en-US" baseline="0" dirty="0" smtClean="0"/>
              <a:t> to have as it determines how many hours you need to charge for per month in order to help your client be successful. </a:t>
            </a:r>
          </a:p>
          <a:p>
            <a:endParaRPr lang="en-US" baseline="0" dirty="0" smtClean="0"/>
          </a:p>
          <a:p>
            <a:r>
              <a:rPr lang="en-US" baseline="0" dirty="0" smtClean="0"/>
              <a:t>Do this thoroughly. </a:t>
            </a:r>
          </a:p>
          <a:p>
            <a:endParaRPr lang="en-US" baseline="0" dirty="0" smtClean="0"/>
          </a:p>
          <a:p>
            <a:r>
              <a:rPr lang="en-US" baseline="0" dirty="0" smtClean="0"/>
              <a:t>You should also talk about the time between getting started and seeing results. A good sales person can sit down and make progress with cold calling in week one (maybe). But, inbound marketing usually takes an investment of a few months before the fruit gets ripe. </a:t>
            </a:r>
            <a:endParaRPr lang="en-US" dirty="0"/>
          </a:p>
        </p:txBody>
      </p:sp>
      <p:sp>
        <p:nvSpPr>
          <p:cNvPr id="4" name="Slide Number Placeholder 3"/>
          <p:cNvSpPr>
            <a:spLocks noGrp="1"/>
          </p:cNvSpPr>
          <p:nvPr>
            <p:ph type="sldNum" sz="quarter" idx="10"/>
          </p:nvPr>
        </p:nvSpPr>
        <p:spPr/>
        <p:txBody>
          <a:bodyPr/>
          <a:lstStyle/>
          <a:p>
            <a:fld id="{859A8A2E-54AE-49B3-B0BA-F742683414E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Corey:</a:t>
            </a:r>
          </a:p>
          <a:p>
            <a:endParaRPr lang="en-US" dirty="0" smtClean="0"/>
          </a:p>
          <a:p>
            <a:r>
              <a:rPr lang="en-US" dirty="0" smtClean="0"/>
              <a:t>Too many times,</a:t>
            </a:r>
            <a:r>
              <a:rPr lang="en-US" baseline="0" dirty="0" smtClean="0"/>
              <a:t> agencies are too afraid to ask about competition too. By following the process we talked about today, you’ll be separating yourself from the pack by leaps and bounds. Very few agencies follow a process that is so well defined to help the prospect figure out their goals and set a solid plan to achieve them. Most agencies are looking to impress them with a portfolio and “convince” people to work with them. Like interruption marketing, prospective buyers are sick and tired of this process. </a:t>
            </a:r>
          </a:p>
          <a:p>
            <a:endParaRPr lang="en-US" baseline="0" dirty="0" smtClean="0"/>
          </a:p>
          <a:p>
            <a:r>
              <a:rPr lang="en-US" baseline="0" dirty="0" smtClean="0"/>
              <a:t>Also, you should remember that they’re probably talking to a PR firm over here, and an SEO consultant over there, and a web developer over here. By covering all of these areas, you are creating a simpler, more effective solution for them. By asking these questions, you’ll figure out why they should buy from you, instead of other companies. </a:t>
            </a:r>
            <a:endParaRPr lang="en-US" dirty="0"/>
          </a:p>
        </p:txBody>
      </p:sp>
      <p:sp>
        <p:nvSpPr>
          <p:cNvPr id="4" name="Slide Number Placeholder 3"/>
          <p:cNvSpPr>
            <a:spLocks noGrp="1"/>
          </p:cNvSpPr>
          <p:nvPr>
            <p:ph type="sldNum" sz="quarter" idx="10"/>
          </p:nvPr>
        </p:nvSpPr>
        <p:spPr/>
        <p:txBody>
          <a:bodyPr/>
          <a:lstStyle/>
          <a:p>
            <a:fld id="{859A8A2E-54AE-49B3-B0BA-F742683414E8}"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p:txBody>
      </p:sp>
      <p:sp>
        <p:nvSpPr>
          <p:cNvPr id="4" name="Slide Number Placeholder 3"/>
          <p:cNvSpPr>
            <a:spLocks noGrp="1"/>
          </p:cNvSpPr>
          <p:nvPr>
            <p:ph type="sldNum" sz="quarter" idx="10"/>
          </p:nvPr>
        </p:nvSpPr>
        <p:spPr/>
        <p:txBody>
          <a:bodyPr/>
          <a:lstStyle/>
          <a:p>
            <a:fld id="{1FB4BBB5-2E49-46BB-B3C3-5582B0C0FB96}"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dirty="0" smtClean="0"/>
              <a:t>Now any sales</a:t>
            </a:r>
            <a:r>
              <a:rPr lang="en-US" baseline="0" dirty="0" smtClean="0"/>
              <a:t> process is going to have objections and pushbacks. If sales did not have any objections and pushbacks, then everyone would be in sales and every call would result in a deal.</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Not preparing adequately</a:t>
            </a:r>
          </a:p>
          <a:p>
            <a:pPr lvl="1">
              <a:buFont typeface="Arial" pitchFamily="34" charset="0"/>
              <a:buChar char="•"/>
            </a:pPr>
            <a:r>
              <a:rPr lang="en-US" dirty="0" smtClean="0"/>
              <a:t>Questions to ask</a:t>
            </a:r>
          </a:p>
          <a:p>
            <a:pPr lvl="1">
              <a:buFont typeface="Arial" pitchFamily="34" charset="0"/>
              <a:buChar char="•"/>
            </a:pPr>
            <a:r>
              <a:rPr lang="en-US" dirty="0" smtClean="0"/>
              <a:t>Flagging items that don’t look right</a:t>
            </a:r>
          </a:p>
          <a:p>
            <a:r>
              <a:rPr lang="en-US" dirty="0" smtClean="0"/>
              <a:t>Not asking the right questions</a:t>
            </a:r>
          </a:p>
          <a:p>
            <a:r>
              <a:rPr lang="en-US" dirty="0" smtClean="0"/>
              <a:t>Not being conversational</a:t>
            </a:r>
          </a:p>
          <a:p>
            <a:r>
              <a:rPr lang="en-US" dirty="0" smtClean="0"/>
              <a:t>Not rolling with the punches</a:t>
            </a:r>
          </a:p>
          <a:p>
            <a:endParaRPr lang="en-US" dirty="0" smtClean="0"/>
          </a:p>
          <a:p>
            <a:r>
              <a:rPr lang="en-US" dirty="0" smtClean="0"/>
              <a:t>Showing products too early</a:t>
            </a:r>
          </a:p>
          <a:p>
            <a:r>
              <a:rPr lang="en-US" dirty="0" smtClean="0"/>
              <a:t>Not showing proper examples of how others are doing it right</a:t>
            </a:r>
          </a:p>
          <a:p>
            <a:r>
              <a:rPr lang="en-US" dirty="0" smtClean="0"/>
              <a:t>Not getting commitment during the process</a:t>
            </a:r>
          </a:p>
          <a:p>
            <a:r>
              <a:rPr lang="en-US" dirty="0" smtClean="0"/>
              <a:t>Valuing the prospects feelings rather than inquiring about the data</a:t>
            </a:r>
          </a:p>
          <a:p>
            <a:r>
              <a:rPr lang="en-US" dirty="0" smtClean="0"/>
              <a:t>Forgetting to use the big 4 methodology statement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48</a:t>
            </a:fld>
            <a:endParaRPr lang="en-US"/>
          </a:p>
        </p:txBody>
      </p:sp>
    </p:spTree>
    <p:extLst>
      <p:ext uri="{BB962C8B-B14F-4D97-AF65-F5344CB8AC3E}">
        <p14:creationId xmlns:p14="http://schemas.microsoft.com/office/powerpoint/2010/main" val="12101956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Corey:</a:t>
            </a:r>
          </a:p>
          <a:p>
            <a:endParaRPr lang="en-US" dirty="0" smtClean="0"/>
          </a:p>
          <a:p>
            <a:r>
              <a:rPr lang="en-US" dirty="0" smtClean="0"/>
              <a:t>It’s that time again, so let’s talk about this weeks key</a:t>
            </a:r>
            <a:r>
              <a:rPr lang="en-US" baseline="0" dirty="0" smtClean="0"/>
              <a:t> take-</a:t>
            </a:r>
            <a:r>
              <a:rPr lang="en-US" baseline="0" dirty="0" err="1" smtClean="0"/>
              <a:t>aways</a:t>
            </a:r>
            <a:r>
              <a:rPr lang="en-US" baseline="0" dirty="0" smtClean="0"/>
              <a:t> and the homework to help you be successful.</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We’re recording</a:t>
            </a:r>
          </a:p>
          <a:p>
            <a:endParaRPr lang="en-US" dirty="0" smtClean="0"/>
          </a:p>
          <a:p>
            <a:r>
              <a:rPr lang="en-US" dirty="0" smtClean="0"/>
              <a:t>Register your leads, as often as possible and as many</a:t>
            </a:r>
            <a:r>
              <a:rPr lang="en-US" baseline="0" dirty="0" smtClean="0"/>
              <a:t> as possible. </a:t>
            </a:r>
          </a:p>
          <a:p>
            <a:endParaRPr lang="en-US" baseline="0" dirty="0" smtClean="0"/>
          </a:p>
          <a:p>
            <a:r>
              <a:rPr lang="en-US" baseline="0" dirty="0" smtClean="0"/>
              <a:t>Get your </a:t>
            </a:r>
            <a:r>
              <a:rPr lang="en-US" baseline="0" dirty="0" err="1" smtClean="0"/>
              <a:t>ebooks</a:t>
            </a:r>
            <a:endParaRPr lang="en-US" baseline="0" dirty="0" smtClean="0"/>
          </a:p>
          <a:p>
            <a:endParaRPr lang="en-US" baseline="0" dirty="0" smtClean="0"/>
          </a:p>
          <a:p>
            <a:r>
              <a:rPr lang="en-US" baseline="0" dirty="0" smtClean="0"/>
              <a:t>Hang out with your CAM and discuss opportunities</a:t>
            </a:r>
          </a:p>
          <a:p>
            <a:endParaRPr lang="en-US" baseline="0" dirty="0" smtClean="0"/>
          </a:p>
          <a:p>
            <a:r>
              <a:rPr lang="en-US" baseline="0" dirty="0" smtClean="0"/>
              <a:t>Join the LinkedIn group!</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5</a:t>
            </a:fld>
            <a:endParaRPr lang="en-US"/>
          </a:p>
        </p:txBody>
      </p:sp>
    </p:spTree>
    <p:extLst>
      <p:ext uri="{BB962C8B-B14F-4D97-AF65-F5344CB8AC3E}">
        <p14:creationId xmlns:p14="http://schemas.microsoft.com/office/powerpoint/2010/main" val="2249752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a:defRPr/>
            </a:pPr>
            <a:r>
              <a:rPr lang="en-US" dirty="0" smtClean="0">
                <a:solidFill>
                  <a:srgbClr val="000000"/>
                </a:solidFill>
                <a:latin typeface="Arial" charset="0"/>
              </a:rPr>
              <a:t>Corey:</a:t>
            </a:r>
          </a:p>
          <a:p>
            <a:pPr defTabSz="881390">
              <a:defRPr/>
            </a:pPr>
            <a:endParaRPr lang="en-US" dirty="0" smtClean="0">
              <a:solidFill>
                <a:srgbClr val="000000"/>
              </a:solidFill>
              <a:latin typeface="Arial" charset="0"/>
            </a:endParaRPr>
          </a:p>
          <a:p>
            <a:pPr defTabSz="881390">
              <a:defRPr/>
            </a:pPr>
            <a:r>
              <a:rPr lang="en-US" dirty="0" smtClean="0">
                <a:solidFill>
                  <a:srgbClr val="000000"/>
                </a:solidFill>
                <a:latin typeface="Arial" charset="0"/>
              </a:rPr>
              <a:t>Lastly</a:t>
            </a:r>
            <a:r>
              <a:rPr lang="en-US" dirty="0">
                <a:solidFill>
                  <a:srgbClr val="000000"/>
                </a:solidFill>
                <a:latin typeface="Arial" charset="0"/>
              </a:rPr>
              <a:t>, I think it’s important that you’re not afraid to tell people you can’t help them. You are asking all of these questions to see whether you can help them or not. If they aren’t willing to share openly, or invest the right amount of resources, they won’t be successful. They won’t re-hire you if they aren’t successful. You should spend your time serving companies that you can help that will renew with you every year. This is how you will be successful. The more successful your business is, the more people you will be able to help. </a:t>
            </a:r>
          </a:p>
          <a:p>
            <a:endParaRPr lang="en-US" dirty="0"/>
          </a:p>
        </p:txBody>
      </p:sp>
      <p:sp>
        <p:nvSpPr>
          <p:cNvPr id="4" name="Slide Number Placeholder 3"/>
          <p:cNvSpPr>
            <a:spLocks noGrp="1"/>
          </p:cNvSpPr>
          <p:nvPr>
            <p:ph type="sldNum" sz="quarter" idx="10"/>
          </p:nvPr>
        </p:nvSpPr>
        <p:spPr/>
        <p:txBody>
          <a:bodyPr/>
          <a:lstStyle/>
          <a:p>
            <a:fld id="{859A8A2E-54AE-49B3-B0BA-F742683414E8}"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No changes here this week folks, nothing can replace activity at this stage either. Keep hitting the phones hard, calling your well researched leads and start booking appointments. </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51</a:t>
            </a:fld>
            <a:endParaRPr lang="en-US"/>
          </a:p>
        </p:txBody>
      </p:sp>
    </p:spTree>
    <p:extLst>
      <p:ext uri="{BB962C8B-B14F-4D97-AF65-F5344CB8AC3E}">
        <p14:creationId xmlns:p14="http://schemas.microsoft.com/office/powerpoint/2010/main" val="1062078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Tons</a:t>
            </a:r>
            <a:r>
              <a:rPr lang="en-US" baseline="0" dirty="0" smtClean="0"/>
              <a:t> of great homework this week. Since everyone has been doing such a great job generating and researching leads let’s get on the phones and run some diagnostic calls!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52</a:t>
            </a:fld>
            <a:endParaRPr lang="en-US"/>
          </a:p>
        </p:txBody>
      </p:sp>
    </p:spTree>
    <p:extLst>
      <p:ext uri="{BB962C8B-B14F-4D97-AF65-F5344CB8AC3E}">
        <p14:creationId xmlns:p14="http://schemas.microsoft.com/office/powerpoint/2010/main" val="8717095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Talk to slide</a:t>
            </a:r>
          </a:p>
        </p:txBody>
      </p:sp>
      <p:sp>
        <p:nvSpPr>
          <p:cNvPr id="4" name="Slide Number Placeholder 3"/>
          <p:cNvSpPr>
            <a:spLocks noGrp="1"/>
          </p:cNvSpPr>
          <p:nvPr>
            <p:ph type="sldNum" sz="quarter" idx="10"/>
          </p:nvPr>
        </p:nvSpPr>
        <p:spPr/>
        <p:txBody>
          <a:bodyPr/>
          <a:lstStyle/>
          <a:p>
            <a:fld id="{07041D69-8DD8-F74D-A965-467C9E7DA60E}" type="slidenum">
              <a:rPr lang="en-US" smtClean="0"/>
              <a:pPr/>
              <a:t>53</a:t>
            </a:fld>
            <a:endParaRPr lang="en-US"/>
          </a:p>
        </p:txBody>
      </p:sp>
    </p:spTree>
    <p:extLst>
      <p:ext uri="{BB962C8B-B14F-4D97-AF65-F5344CB8AC3E}">
        <p14:creationId xmlns:p14="http://schemas.microsoft.com/office/powerpoint/2010/main" val="25565938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41D69-8DD8-F74D-A965-467C9E7DA60E}" type="slidenum">
              <a:rPr lang="en-US" smtClean="0"/>
              <a:pPr/>
              <a:t>54</a:t>
            </a:fld>
            <a:endParaRPr lang="en-US"/>
          </a:p>
        </p:txBody>
      </p:sp>
    </p:spTree>
    <p:extLst>
      <p:ext uri="{BB962C8B-B14F-4D97-AF65-F5344CB8AC3E}">
        <p14:creationId xmlns:p14="http://schemas.microsoft.com/office/powerpoint/2010/main" val="1283963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Jeetu</a:t>
            </a:r>
            <a:r>
              <a:rPr lang="en-US" baseline="0" dirty="0" smtClean="0"/>
              <a:t>:</a:t>
            </a:r>
          </a:p>
          <a:p>
            <a:endParaRPr lang="en-US" baseline="0" dirty="0" smtClean="0"/>
          </a:p>
          <a:p>
            <a:r>
              <a:rPr lang="en-US" baseline="0" dirty="0" smtClean="0"/>
              <a:t>Here’s an overview of what we’re going to talk about today. The topic is around the diagnostic and goal setting call. We are going to do a quick recap of the sales process and where we last left off, begin to touch on the purpose and background of the goal setting and diagnostic, move in to the actual flow of the call, quickly hit potholes that people typically hit then move right in to talking about the key take-</a:t>
            </a:r>
            <a:r>
              <a:rPr lang="en-US" baseline="0" dirty="0" err="1" smtClean="0"/>
              <a:t>aways</a:t>
            </a:r>
            <a:r>
              <a:rPr lang="en-US" baseline="0" dirty="0" smtClean="0"/>
              <a:t> homework for this wee.</a:t>
            </a:r>
          </a:p>
          <a:p>
            <a:endParaRPr lang="en-US" baseline="0" dirty="0" smtClean="0"/>
          </a:p>
          <a:p>
            <a:r>
              <a:rPr lang="en-US" baseline="0" dirty="0" smtClean="0"/>
              <a:t>We’ll share with you a how-to process to execute a Connect call successfully. As part of any Connect, there will be objections, pushbacks, and possibly the big No. We’ll talk about strategies to deal with these scenarios. We’ve also included a bonus section on dealing with influencers and gateways. Finally takeaways so you can get started with connecting with your prospects.</a:t>
            </a:r>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6</a:t>
            </a:fld>
            <a:endParaRPr lang="en-US"/>
          </a:p>
        </p:txBody>
      </p:sp>
    </p:spTree>
    <p:extLst>
      <p:ext uri="{BB962C8B-B14F-4D97-AF65-F5344CB8AC3E}">
        <p14:creationId xmlns:p14="http://schemas.microsoft.com/office/powerpoint/2010/main" val="73931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So let’s get down to it and start talking about the HubSpot sales process and methodology.</a:t>
            </a:r>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Jeetu</a:t>
            </a:r>
            <a:r>
              <a:rPr lang="en-US" baseline="0" dirty="0" smtClean="0"/>
              <a:t>:</a:t>
            </a:r>
          </a:p>
          <a:p>
            <a:endParaRPr lang="en-US" baseline="0" dirty="0" smtClean="0"/>
          </a:p>
          <a:p>
            <a:r>
              <a:rPr lang="en-US" baseline="0" dirty="0" smtClean="0"/>
              <a:t>We focused on executing an Inbound Marketing Assessment in the last session. Todays session is focused on Connecting on the phone and initiating your qualification process.</a:t>
            </a:r>
          </a:p>
          <a:p>
            <a:endParaRPr lang="en-US" baseline="0" dirty="0" smtClean="0"/>
          </a:p>
          <a:p>
            <a:r>
              <a:rPr lang="en-US" baseline="0" dirty="0" smtClean="0"/>
              <a:t>Lets do a quick recap of the sales process. Once you have leads, you will research them, pick up the phone and make that call. If you don’t reach and connect with them, you are going to leave a voicemail and send an email immediately. We talked about the Basho sequence of voicemail and email in our last session. When you do connect with them, you are going to engage them with a positioning statement and start your initial qualification. Following the connect, you are going to have a scheduled call during which you are going to continue your qualification by executing on an Inbound Marketing Assessment also known as an IMA. At the end of the IMA, you should have “trusted advisor” status and do an inoffensive close during which your prospect agrees they need your help and would like to define their marketing goals with you. Following the diagnostic and goal setting call, you are going to share the solution to hit their goals. Wrap that meeting up with an inoffensive close again, they agree they want your help and want to see a contract. You finally present a contract which includes their goals they shared with you and close out the deal.</a:t>
            </a:r>
          </a:p>
        </p:txBody>
      </p:sp>
      <p:sp>
        <p:nvSpPr>
          <p:cNvPr id="4" name="Slide Number Placeholder 3"/>
          <p:cNvSpPr>
            <a:spLocks noGrp="1"/>
          </p:cNvSpPr>
          <p:nvPr>
            <p:ph type="sldNum" sz="quarter" idx="10"/>
          </p:nvPr>
        </p:nvSpPr>
        <p:spPr/>
        <p:txBody>
          <a:bodyPr/>
          <a:lstStyle/>
          <a:p>
            <a:fld id="{07041D69-8DD8-F74D-A965-467C9E7DA60E}" type="slidenum">
              <a:rPr lang="en-US" smtClean="0"/>
              <a:pPr/>
              <a:t>8</a:t>
            </a:fld>
            <a:endParaRPr lang="en-US"/>
          </a:p>
        </p:txBody>
      </p:sp>
    </p:spTree>
    <p:extLst>
      <p:ext uri="{BB962C8B-B14F-4D97-AF65-F5344CB8AC3E}">
        <p14:creationId xmlns:p14="http://schemas.microsoft.com/office/powerpoint/2010/main" val="1675304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Corey:</a:t>
            </a:r>
          </a:p>
          <a:p>
            <a:endParaRPr lang="en-US" baseline="0" dirty="0" smtClean="0"/>
          </a:p>
          <a:p>
            <a:r>
              <a:rPr lang="en-US" baseline="0" dirty="0" smtClean="0"/>
              <a:t>We’re moving nicely down the funnel and beginning to get in to the meat of the sales process. Again my friendly weekly reminder is to print this out and hang it in your office to you don’t start skipping steps.</a:t>
            </a:r>
          </a:p>
        </p:txBody>
      </p:sp>
      <p:sp>
        <p:nvSpPr>
          <p:cNvPr id="4" name="Slide Number Placeholder 3"/>
          <p:cNvSpPr>
            <a:spLocks noGrp="1"/>
          </p:cNvSpPr>
          <p:nvPr>
            <p:ph type="sldNum" sz="quarter" idx="5"/>
          </p:nvPr>
        </p:nvSpPr>
        <p:spPr/>
        <p:txBody>
          <a:bodyPr/>
          <a:lstStyle/>
          <a:p>
            <a:pPr>
              <a:defRPr/>
            </a:pPr>
            <a:fld id="{C01B3A12-5801-4CDC-B28F-1F0FBACE68F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3342545"/>
            <a:ext cx="6400800" cy="1470025"/>
          </a:xfrm>
        </p:spPr>
        <p:txBody>
          <a:bodyPr>
            <a:noAutofit/>
          </a:bodyPr>
          <a:lstStyle>
            <a:lvl1pPr>
              <a:lnSpc>
                <a:spcPct val="80000"/>
              </a:lnSpc>
              <a:defRPr sz="8000">
                <a:solidFill>
                  <a:srgbClr val="434343"/>
                </a:solidFill>
              </a:defRPr>
            </a:lvl1pPr>
          </a:lstStyle>
          <a:p>
            <a:r>
              <a:rPr lang="en-US" dirty="0" smtClean="0"/>
              <a:t>CLICK TO EDIT </a:t>
            </a:r>
            <a:br>
              <a:rPr lang="en-US" dirty="0" smtClean="0"/>
            </a:br>
            <a:r>
              <a:rPr lang="en-US" dirty="0" smtClean="0"/>
              <a:t>MASTER TITLE STYLE</a:t>
            </a:r>
            <a:endParaRPr lang="en-US" dirty="0"/>
          </a:p>
        </p:txBody>
      </p:sp>
      <p:sp>
        <p:nvSpPr>
          <p:cNvPr id="8" name="Subtitle 2"/>
          <p:cNvSpPr>
            <a:spLocks noGrp="1"/>
          </p:cNvSpPr>
          <p:nvPr>
            <p:ph type="subTitle" idx="1" hasCustomPrompt="1"/>
          </p:nvPr>
        </p:nvSpPr>
        <p:spPr>
          <a:xfrm>
            <a:off x="685800" y="6219459"/>
            <a:ext cx="6400800" cy="631460"/>
          </a:xfrm>
        </p:spPr>
        <p:txBody>
          <a:bodyPr>
            <a:normAutofit/>
          </a:bodyPr>
          <a:lstStyle>
            <a:lvl1pPr marL="0" indent="0" algn="l">
              <a:lnSpc>
                <a:spcPct val="80000"/>
              </a:lnSpc>
              <a:buNone/>
              <a:defRPr sz="2000" baseline="0">
                <a:solidFill>
                  <a:srgbClr val="434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@Presenter</a:t>
            </a:r>
            <a:endParaRPr lang="en-US" dirty="0"/>
          </a:p>
        </p:txBody>
      </p:sp>
    </p:spTree>
    <p:extLst>
      <p:ext uri="{BB962C8B-B14F-4D97-AF65-F5344CB8AC3E}">
        <p14:creationId xmlns:p14="http://schemas.microsoft.com/office/powerpoint/2010/main" val="45740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26511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HubSpot Grey">
    <p:spTree>
      <p:nvGrpSpPr>
        <p:cNvPr id="1" name=""/>
        <p:cNvGrpSpPr/>
        <p:nvPr/>
      </p:nvGrpSpPr>
      <p:grpSpPr>
        <a:xfrm>
          <a:off x="0" y="0"/>
          <a:ext cx="0" cy="0"/>
          <a:chOff x="0" y="0"/>
          <a:chExt cx="0" cy="0"/>
        </a:xfrm>
      </p:grpSpPr>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3738878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50387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with Full Background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6413"/>
          </a:xfrm>
        </p:spPr>
        <p:txBody>
          <a:bodyPr/>
          <a:lstStyle>
            <a:lvl1pPr marL="0" indent="0">
              <a:buNone/>
              <a:defRPr baseline="0"/>
            </a:lvl1pPr>
          </a:lstStyle>
          <a:p>
            <a:r>
              <a:rPr lang="en-US" dirty="0" smtClean="0"/>
              <a:t>Click to insert background image</a:t>
            </a:r>
            <a:endParaRPr lang="en-US" dirty="0"/>
          </a:p>
        </p:txBody>
      </p:sp>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2246311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4061050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2130584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341175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ubSpot Char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416A70-B40B-244D-88B2-51C46D5EA237}" type="slidenum">
              <a:rPr lang="en-US" smtClean="0"/>
              <a:pPr/>
              <a:t>‹#›</a:t>
            </a:fld>
            <a:endParaRPr lang="en-US"/>
          </a:p>
        </p:txBody>
      </p:sp>
      <p:sp>
        <p:nvSpPr>
          <p:cNvPr id="3" name="Chart Placeholder 2"/>
          <p:cNvSpPr>
            <a:spLocks noGrp="1"/>
          </p:cNvSpPr>
          <p:nvPr>
            <p:ph type="chart" sz="quarter" idx="13" hasCustomPrompt="1"/>
          </p:nvPr>
        </p:nvSpPr>
        <p:spPr>
          <a:xfrm>
            <a:off x="1212850" y="1111250"/>
            <a:ext cx="6594475" cy="4964113"/>
          </a:xfrm>
        </p:spPr>
        <p:txBody>
          <a:bodyPr/>
          <a:lstStyle>
            <a:lvl1pPr marL="0" indent="0">
              <a:buNone/>
              <a:defRPr/>
            </a:lvl1pPr>
          </a:lstStyle>
          <a:p>
            <a:r>
              <a:rPr lang="en-US" dirty="0" smtClean="0"/>
              <a:t> </a:t>
            </a:r>
            <a:endParaRPr lang="en-US" dirty="0"/>
          </a:p>
        </p:txBody>
      </p:sp>
      <p:sp>
        <p:nvSpPr>
          <p:cNvPr id="5" name="Title 1"/>
          <p:cNvSpPr>
            <a:spLocks noGrp="1"/>
          </p:cNvSpPr>
          <p:nvPr>
            <p:ph type="title"/>
          </p:nvPr>
        </p:nvSpPr>
        <p:spPr>
          <a:xfrm>
            <a:off x="486062" y="468"/>
            <a:ext cx="82296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55383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0304"/>
            <a:ext cx="4040188"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3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0304"/>
            <a:ext cx="4041775"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3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a:lstStyle>
            <a:lvl1pPr>
              <a:defRPr/>
            </a:lvl1pPr>
          </a:lstStyle>
          <a:p>
            <a:pPr>
              <a:defRPr/>
            </a:pPr>
            <a:fld id="{E6BE9CA6-3E2D-4DB9-ACDA-8C9A087800D9}"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Number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188720"/>
            <a:ext cx="8229600" cy="4526280"/>
          </a:xfrm>
        </p:spPr>
        <p:txBody>
          <a:bodyPr/>
          <a:lstStyle>
            <a:lvl1pPr marL="457200" indent="-457200">
              <a:buClr>
                <a:schemeClr val="bg1">
                  <a:lumMod val="65000"/>
                </a:schemeClr>
              </a:buClr>
              <a:buFont typeface="+mj-lt"/>
              <a:buAutoNum type="arabicParenR"/>
              <a:defRPr/>
            </a:lvl1pPr>
            <a:lvl2pPr marL="740664" indent="-283464">
              <a:buClr>
                <a:schemeClr val="bg1">
                  <a:lumMod val="65000"/>
                </a:schemeClr>
              </a:buClr>
              <a:buFont typeface="Arial" pitchFamily="34" charset="0"/>
              <a:buChar char="–"/>
              <a:defRPr/>
            </a:lvl2pPr>
            <a:lvl3pPr marL="1143000" indent="-228600">
              <a:buClr>
                <a:schemeClr val="bg1">
                  <a:lumMod val="65000"/>
                </a:schemeClr>
              </a:buClr>
              <a:buFont typeface="Arial" pitchFamily="34" charset="0"/>
              <a:buChar char="•"/>
              <a:defRPr/>
            </a:lvl3pPr>
            <a:lvl4pPr marL="1600200" indent="-228600">
              <a:buClr>
                <a:schemeClr val="bg1">
                  <a:lumMod val="65000"/>
                </a:schemeClr>
              </a:buClr>
              <a:buFont typeface="Arial" pitchFamily="34" charset="0"/>
              <a:buChar char="–"/>
              <a:defRPr/>
            </a:lvl4pPr>
            <a:lvl5pPr marL="2057400" indent="-228600">
              <a:buClr>
                <a:schemeClr val="bg1">
                  <a:lumMod val="6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5" name="Slide Number Placeholder 8"/>
          <p:cNvSpPr>
            <a:spLocks noGrp="1"/>
          </p:cNvSpPr>
          <p:nvPr>
            <p:ph type="sldNum" sz="quarter" idx="14"/>
          </p:nvPr>
        </p:nvSpPr>
        <p:spPr/>
        <p:txBody>
          <a:bodyPr/>
          <a:lstStyle>
            <a:lvl1pPr algn="l">
              <a:defRPr sz="1100" smtClean="0">
                <a:solidFill>
                  <a:schemeClr val="tx1"/>
                </a:solidFill>
              </a:defRPr>
            </a:lvl1pPr>
          </a:lstStyle>
          <a:p>
            <a:fld id="{464B29F2-3894-4D94-BDCE-955164B5445D}"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ackground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1650"/>
          </a:xfrm>
        </p:spPr>
        <p:txBody>
          <a:bodyPr/>
          <a:lstStyle>
            <a:lvl1pPr marL="0" indent="0">
              <a:buNone/>
              <a:defRPr baseline="0"/>
            </a:lvl1pPr>
          </a:lstStyle>
          <a:p>
            <a:r>
              <a:rPr lang="en-US" dirty="0" smtClean="0"/>
              <a:t>Click to insert background image</a:t>
            </a:r>
            <a:endParaRPr lang="en-US" dirty="0"/>
          </a:p>
        </p:txBody>
      </p:sp>
      <p:sp>
        <p:nvSpPr>
          <p:cNvPr id="7" name="Title 1"/>
          <p:cNvSpPr>
            <a:spLocks noGrp="1"/>
          </p:cNvSpPr>
          <p:nvPr>
            <p:ph type="ctrTitle" hasCustomPrompt="1"/>
          </p:nvPr>
        </p:nvSpPr>
        <p:spPr>
          <a:xfrm>
            <a:off x="685800" y="3342545"/>
            <a:ext cx="6400800" cy="1470025"/>
          </a:xfrm>
        </p:spPr>
        <p:txBody>
          <a:bodyPr>
            <a:noAutofit/>
          </a:bodyPr>
          <a:lstStyle>
            <a:lvl1pPr>
              <a:lnSpc>
                <a:spcPct val="80000"/>
              </a:lnSpc>
              <a:defRPr sz="8000">
                <a:solidFill>
                  <a:srgbClr val="434343"/>
                </a:solidFill>
              </a:defRPr>
            </a:lvl1pPr>
          </a:lstStyle>
          <a:p>
            <a:r>
              <a:rPr lang="en-US" dirty="0" smtClean="0"/>
              <a:t>CLICK TO EDIT </a:t>
            </a:r>
            <a:br>
              <a:rPr lang="en-US" dirty="0" smtClean="0"/>
            </a:br>
            <a:r>
              <a:rPr lang="en-US" dirty="0" smtClean="0"/>
              <a:t>MASTER TITLE STYLE</a:t>
            </a:r>
            <a:endParaRPr lang="en-US" dirty="0"/>
          </a:p>
        </p:txBody>
      </p:sp>
      <p:sp>
        <p:nvSpPr>
          <p:cNvPr id="8" name="Subtitle 2"/>
          <p:cNvSpPr>
            <a:spLocks noGrp="1"/>
          </p:cNvSpPr>
          <p:nvPr>
            <p:ph type="subTitle" idx="1" hasCustomPrompt="1"/>
          </p:nvPr>
        </p:nvSpPr>
        <p:spPr>
          <a:xfrm>
            <a:off x="685800" y="6219459"/>
            <a:ext cx="6400800" cy="631460"/>
          </a:xfrm>
        </p:spPr>
        <p:txBody>
          <a:bodyPr>
            <a:normAutofit/>
          </a:bodyPr>
          <a:lstStyle>
            <a:lvl1pPr marL="0" indent="0" algn="l">
              <a:lnSpc>
                <a:spcPct val="80000"/>
              </a:lnSpc>
              <a:buNone/>
              <a:defRPr sz="2000" baseline="0">
                <a:solidFill>
                  <a:srgbClr val="434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@Presenter</a:t>
            </a:r>
            <a:endParaRPr lang="en-US" dirty="0"/>
          </a:p>
        </p:txBody>
      </p:sp>
    </p:spTree>
    <p:extLst>
      <p:ext uri="{BB962C8B-B14F-4D97-AF65-F5344CB8AC3E}">
        <p14:creationId xmlns:p14="http://schemas.microsoft.com/office/powerpoint/2010/main" val="1090988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descr="hs_wall_pp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userDrawn="1"/>
        </p:nvSpPr>
        <p:spPr>
          <a:xfrm>
            <a:off x="-12700" y="381000"/>
            <a:ext cx="2586038" cy="9144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pic>
        <p:nvPicPr>
          <p:cNvPr id="7" name="Picture 11" descr="hubspot_200x76.png"/>
          <p:cNvPicPr>
            <a:picLocks noChangeAspect="1"/>
          </p:cNvPicPr>
          <p:nvPr userDrawn="1"/>
        </p:nvPicPr>
        <p:blipFill>
          <a:blip r:embed="rId3" cstate="print"/>
          <a:srcRect/>
          <a:stretch>
            <a:fillRect/>
          </a:stretch>
        </p:blipFill>
        <p:spPr bwMode="auto">
          <a:xfrm>
            <a:off x="990600" y="650875"/>
            <a:ext cx="1428750" cy="542925"/>
          </a:xfrm>
          <a:prstGeom prst="rect">
            <a:avLst/>
          </a:prstGeom>
          <a:noFill/>
          <a:ln w="9525">
            <a:noFill/>
            <a:miter lim="800000"/>
            <a:headEnd/>
            <a:tailEnd/>
          </a:ln>
        </p:spPr>
      </p:pic>
      <p:sp>
        <p:nvSpPr>
          <p:cNvPr id="16" name="Title 1"/>
          <p:cNvSpPr>
            <a:spLocks noGrp="1"/>
          </p:cNvSpPr>
          <p:nvPr>
            <p:ph type="ctrTitle"/>
          </p:nvPr>
        </p:nvSpPr>
        <p:spPr>
          <a:xfrm>
            <a:off x="914400" y="1981200"/>
            <a:ext cx="7772400" cy="609600"/>
          </a:xfrm>
        </p:spPr>
        <p:txBody>
          <a:bodyPr/>
          <a:lstStyle>
            <a:lvl1pPr algn="l">
              <a:defRPr sz="3600" b="1" baseline="0">
                <a:solidFill>
                  <a:schemeClr val="bg2"/>
                </a:solidFill>
                <a:latin typeface="+mj-lt"/>
              </a:defRPr>
            </a:lvl1pPr>
          </a:lstStyle>
          <a:p>
            <a:r>
              <a:rPr lang="en-US" smtClean="0"/>
              <a:t>Click to edit Master title style</a:t>
            </a:r>
            <a:endParaRPr lang="en-US" dirty="0"/>
          </a:p>
        </p:txBody>
      </p:sp>
      <p:sp>
        <p:nvSpPr>
          <p:cNvPr id="18" name="Subtitle 2"/>
          <p:cNvSpPr>
            <a:spLocks noGrp="1"/>
          </p:cNvSpPr>
          <p:nvPr>
            <p:ph type="subTitle" idx="1"/>
          </p:nvPr>
        </p:nvSpPr>
        <p:spPr>
          <a:xfrm>
            <a:off x="914400" y="4812268"/>
            <a:ext cx="7772400" cy="367993"/>
          </a:xfrm>
        </p:spPr>
        <p:txBody>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4" name="Text Placeholder 16"/>
          <p:cNvSpPr>
            <a:spLocks noGrp="1"/>
          </p:cNvSpPr>
          <p:nvPr>
            <p:ph type="body" sz="quarter" idx="10"/>
          </p:nvPr>
        </p:nvSpPr>
        <p:spPr>
          <a:xfrm>
            <a:off x="914400" y="2590800"/>
            <a:ext cx="7772400" cy="533400"/>
          </a:xfrm>
          <a:noFill/>
          <a:ln>
            <a:noFill/>
          </a:ln>
        </p:spPr>
        <p:txBody>
          <a:bodyPr/>
          <a:lstStyle>
            <a:lvl1pPr>
              <a:spcBef>
                <a:spcPts val="0"/>
              </a:spcBef>
              <a:buNone/>
              <a:defRPr sz="28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11713492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extBox 4"/>
          <p:cNvSpPr txBox="1"/>
          <p:nvPr userDrawn="1"/>
        </p:nvSpPr>
        <p:spPr>
          <a:xfrm>
            <a:off x="914400" y="5116513"/>
            <a:ext cx="1828800" cy="369887"/>
          </a:xfrm>
          <a:prstGeom prst="rect">
            <a:avLst/>
          </a:prstGeom>
          <a:noFill/>
        </p:spPr>
        <p:txBody>
          <a:bodyPr>
            <a:spAutoFit/>
          </a:bodyPr>
          <a:lstStyle/>
          <a:p>
            <a:pPr defTabSz="914400">
              <a:defRPr/>
            </a:pPr>
            <a:fld id="{D0D8A33A-ABAE-4F93-AA52-9DAEE761656E}" type="datetime4">
              <a:rPr lang="en-US">
                <a:solidFill>
                  <a:srgbClr val="4C545B">
                    <a:lumMod val="40000"/>
                    <a:lumOff val="60000"/>
                  </a:srgbClr>
                </a:solidFill>
                <a:latin typeface="Arial"/>
              </a:rPr>
              <a:pPr defTabSz="914400">
                <a:defRPr/>
              </a:pPr>
              <a:t>April 29, 2013</a:t>
            </a:fld>
            <a:endParaRPr lang="en-US" dirty="0">
              <a:solidFill>
                <a:srgbClr val="4C545B">
                  <a:lumMod val="40000"/>
                  <a:lumOff val="60000"/>
                </a:srgbClr>
              </a:solidFill>
              <a:latin typeface="Arial"/>
            </a:endParaRPr>
          </a:p>
        </p:txBody>
      </p:sp>
      <p:sp>
        <p:nvSpPr>
          <p:cNvPr id="6" name="Rectangle 5"/>
          <p:cNvSpPr/>
          <p:nvPr userDrawn="1"/>
        </p:nvSpPr>
        <p:spPr>
          <a:xfrm>
            <a:off x="-12700" y="381000"/>
            <a:ext cx="2586038" cy="914400"/>
          </a:xfrm>
          <a:prstGeom prst="rect">
            <a:avLst/>
          </a:prstGeom>
          <a:solidFill>
            <a:schemeClr val="bg2">
              <a:alpha val="75000"/>
            </a:schemeClr>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pic>
        <p:nvPicPr>
          <p:cNvPr id="7" name="Picture 11" descr="hubspot_200x76.png"/>
          <p:cNvPicPr>
            <a:picLocks noChangeAspect="1"/>
          </p:cNvPicPr>
          <p:nvPr userDrawn="1"/>
        </p:nvPicPr>
        <p:blipFill>
          <a:blip r:embed="rId2" cstate="print"/>
          <a:srcRect/>
          <a:stretch>
            <a:fillRect/>
          </a:stretch>
        </p:blipFill>
        <p:spPr bwMode="auto">
          <a:xfrm>
            <a:off x="990600" y="650875"/>
            <a:ext cx="1428750" cy="542925"/>
          </a:xfrm>
          <a:prstGeom prst="rect">
            <a:avLst/>
          </a:prstGeom>
          <a:noFill/>
          <a:ln w="9525">
            <a:noFill/>
            <a:miter lim="800000"/>
            <a:headEnd/>
            <a:tailEnd/>
          </a:ln>
        </p:spPr>
      </p:pic>
      <p:sp>
        <p:nvSpPr>
          <p:cNvPr id="16" name="Title 1"/>
          <p:cNvSpPr>
            <a:spLocks noGrp="1"/>
          </p:cNvSpPr>
          <p:nvPr>
            <p:ph type="ctrTitle"/>
          </p:nvPr>
        </p:nvSpPr>
        <p:spPr>
          <a:xfrm>
            <a:off x="914400" y="1981200"/>
            <a:ext cx="7772400" cy="609600"/>
          </a:xfrm>
        </p:spPr>
        <p:txBody>
          <a:bodyPr/>
          <a:lstStyle>
            <a:lvl1pPr algn="l">
              <a:defRPr sz="2800" b="1" baseline="0">
                <a:solidFill>
                  <a:schemeClr val="bg2"/>
                </a:solidFill>
                <a:latin typeface="+mj-lt"/>
              </a:defRPr>
            </a:lvl1pPr>
          </a:lstStyle>
          <a:p>
            <a:r>
              <a:rPr lang="en-US" smtClean="0"/>
              <a:t>Click to edit Master title style</a:t>
            </a:r>
            <a:endParaRPr lang="en-US" dirty="0"/>
          </a:p>
        </p:txBody>
      </p:sp>
      <p:sp>
        <p:nvSpPr>
          <p:cNvPr id="18" name="Subtitle 2"/>
          <p:cNvSpPr>
            <a:spLocks noGrp="1"/>
          </p:cNvSpPr>
          <p:nvPr>
            <p:ph type="subTitle" idx="1"/>
          </p:nvPr>
        </p:nvSpPr>
        <p:spPr>
          <a:xfrm>
            <a:off x="914400" y="4812268"/>
            <a:ext cx="7772400" cy="367993"/>
          </a:xfrm>
        </p:spPr>
        <p:txBody>
          <a:bodyPr/>
          <a:lstStyle>
            <a:lvl1pPr marL="0" indent="0" algn="l">
              <a:buNone/>
              <a:defRPr sz="1800" baseline="0">
                <a:solidFill>
                  <a:schemeClr val="tx1">
                    <a:lumMod val="40000"/>
                    <a:lumOff val="6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4" name="Text Placeholder 16"/>
          <p:cNvSpPr>
            <a:spLocks noGrp="1"/>
          </p:cNvSpPr>
          <p:nvPr>
            <p:ph type="body" sz="quarter" idx="10"/>
          </p:nvPr>
        </p:nvSpPr>
        <p:spPr>
          <a:xfrm>
            <a:off x="914400" y="2590800"/>
            <a:ext cx="7772400" cy="381000"/>
          </a:xfrm>
          <a:noFill/>
          <a:ln>
            <a:noFill/>
          </a:ln>
        </p:spPr>
        <p:txBody>
          <a:bodyPr/>
          <a:lstStyle>
            <a:lvl1pPr>
              <a:buNone/>
              <a:defRPr sz="1800" baseline="0">
                <a:solidFill>
                  <a:schemeClr val="tx1">
                    <a:lumMod val="40000"/>
                    <a:lumOff val="6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24717021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082D6722-3D6F-46E5-A67D-16D0D9A1DFD3}"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216271940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HubSpot Hub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defRPr sz="2000"/>
            </a:lvl2pPr>
            <a:lvl3pPr>
              <a:defRPr sz="18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47E76231-09EA-4F2B-9952-17FBC5EF366D}"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25094148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Number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188720"/>
            <a:ext cx="8229600" cy="4526280"/>
          </a:xfrm>
        </p:spPr>
        <p:txBody>
          <a:bodyPr/>
          <a:lstStyle>
            <a:lvl1pPr marL="457200" indent="-457200">
              <a:buClr>
                <a:schemeClr val="bg1">
                  <a:lumMod val="65000"/>
                </a:schemeClr>
              </a:buClr>
              <a:buFont typeface="+mj-lt"/>
              <a:buAutoNum type="arabicParenR"/>
              <a:defRPr/>
            </a:lvl1pPr>
            <a:lvl2pPr marL="740664" indent="-283464">
              <a:buClr>
                <a:schemeClr val="bg1">
                  <a:lumMod val="65000"/>
                </a:schemeClr>
              </a:buClr>
              <a:buFont typeface="Arial" pitchFamily="34" charset="0"/>
              <a:buChar char="–"/>
              <a:defRPr/>
            </a:lvl2pPr>
            <a:lvl3pPr marL="1143000" indent="-228600">
              <a:buClr>
                <a:schemeClr val="bg1">
                  <a:lumMod val="65000"/>
                </a:schemeClr>
              </a:buClr>
              <a:buFont typeface="Arial" pitchFamily="34" charset="0"/>
              <a:buChar char="•"/>
              <a:defRPr/>
            </a:lvl3pPr>
            <a:lvl4pPr marL="1600200" indent="-228600">
              <a:buClr>
                <a:schemeClr val="bg1">
                  <a:lumMod val="65000"/>
                </a:schemeClr>
              </a:buClr>
              <a:buFont typeface="Arial" pitchFamily="34" charset="0"/>
              <a:buChar char="–"/>
              <a:defRPr/>
            </a:lvl4pPr>
            <a:lvl5pPr marL="2057400" indent="-228600">
              <a:buClr>
                <a:schemeClr val="bg1">
                  <a:lumMod val="6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8"/>
          <p:cNvSpPr>
            <a:spLocks noGrp="1"/>
          </p:cNvSpPr>
          <p:nvPr>
            <p:ph type="sldNum" sz="quarter" idx="14"/>
          </p:nvPr>
        </p:nvSpPr>
        <p:spPr/>
        <p:txBody>
          <a:bodyPr/>
          <a:lstStyle>
            <a:lvl1pPr>
              <a:defRPr/>
            </a:lvl1pPr>
          </a:lstStyle>
          <a:p>
            <a:pPr>
              <a:defRPr/>
            </a:pPr>
            <a:fld id="{ECF26622-2A47-4709-9C4F-29A0D836E1F4}"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160049355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9037"/>
            <a:ext cx="4038600" cy="4525963"/>
          </a:xfrm>
        </p:spPr>
        <p:txBody>
          <a:bodyPr/>
          <a:lstStyle>
            <a:lvl1pPr>
              <a:defRPr sz="24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9037"/>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8"/>
          <p:cNvSpPr>
            <a:spLocks noGrp="1"/>
          </p:cNvSpPr>
          <p:nvPr>
            <p:ph type="sldNum" sz="quarter" idx="10"/>
          </p:nvPr>
        </p:nvSpPr>
        <p:spPr/>
        <p:txBody>
          <a:bodyPr/>
          <a:lstStyle>
            <a:lvl1pPr>
              <a:defRPr/>
            </a:lvl1pPr>
          </a:lstStyle>
          <a:p>
            <a:pPr>
              <a:defRPr/>
            </a:pPr>
            <a:fld id="{6C666D2D-3E27-4247-B93A-971800060BEB}"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340706120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0304"/>
            <a:ext cx="4040188"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3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0304"/>
            <a:ext cx="4041775"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3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a:lstStyle>
            <a:lvl1pPr>
              <a:defRPr/>
            </a:lvl1pPr>
          </a:lstStyle>
          <a:p>
            <a:pPr>
              <a:defRPr/>
            </a:pPr>
            <a:fld id="{0568689E-7EB5-4AAD-B7CF-C703DDEDECE0}"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142804262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560"/>
            <a:ext cx="3008313" cy="77724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51560"/>
            <a:ext cx="5111750" cy="551656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35943"/>
            <a:ext cx="3008313" cy="4732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8"/>
          <p:cNvSpPr>
            <a:spLocks noGrp="1"/>
          </p:cNvSpPr>
          <p:nvPr>
            <p:ph type="sldNum" sz="quarter" idx="10"/>
          </p:nvPr>
        </p:nvSpPr>
        <p:spPr/>
        <p:txBody>
          <a:bodyPr/>
          <a:lstStyle>
            <a:lvl1pPr>
              <a:defRPr/>
            </a:lvl1pPr>
          </a:lstStyle>
          <a:p>
            <a:pPr>
              <a:defRPr/>
            </a:pPr>
            <a:fld id="{9497E07E-BB98-43DF-AC39-50A4CEE36A65}"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420811223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7026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5156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756458"/>
            <a:ext cx="5486400" cy="720542"/>
          </a:xfrm>
        </p:spPr>
        <p:txBody>
          <a:bodyPr/>
          <a:lstStyle>
            <a:lvl1pPr marL="0" indent="0">
              <a:buNone/>
              <a:defRPr sz="1400">
                <a:solidFill>
                  <a:schemeClr val="bg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8"/>
          <p:cNvSpPr>
            <a:spLocks noGrp="1"/>
          </p:cNvSpPr>
          <p:nvPr>
            <p:ph type="sldNum" sz="quarter" idx="10"/>
          </p:nvPr>
        </p:nvSpPr>
        <p:spPr/>
        <p:txBody>
          <a:bodyPr/>
          <a:lstStyle>
            <a:lvl1pPr algn="r">
              <a:defRPr sz="1200" smtClean="0">
                <a:solidFill>
                  <a:schemeClr val="tx1"/>
                </a:solidFill>
              </a:defRPr>
            </a:lvl1pPr>
          </a:lstStyle>
          <a:p>
            <a:pPr>
              <a:defRPr/>
            </a:pPr>
            <a:fld id="{45926144-1E7E-4F54-9F0C-6BEF7F5A3099}"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238235680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8"/>
          <p:cNvSpPr>
            <a:spLocks noGrp="1"/>
          </p:cNvSpPr>
          <p:nvPr>
            <p:ph type="sldNum" sz="quarter" idx="10"/>
          </p:nvPr>
        </p:nvSpPr>
        <p:spPr/>
        <p:txBody>
          <a:bodyPr/>
          <a:lstStyle>
            <a:lvl1pPr>
              <a:defRPr/>
            </a:lvl1pPr>
          </a:lstStyle>
          <a:p>
            <a:pPr>
              <a:defRPr/>
            </a:pPr>
            <a:fld id="{C62B73ED-0BC8-4D27-BB4F-71D4D8B46F40}"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32979782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procket Title Slide">
    <p:spTree>
      <p:nvGrpSpPr>
        <p:cNvPr id="1" name=""/>
        <p:cNvGrpSpPr/>
        <p:nvPr/>
      </p:nvGrpSpPr>
      <p:grpSpPr>
        <a:xfrm>
          <a:off x="0" y="0"/>
          <a:ext cx="0" cy="0"/>
          <a:chOff x="0" y="0"/>
          <a:chExt cx="0" cy="0"/>
        </a:xfrm>
      </p:grpSpPr>
      <p:pic>
        <p:nvPicPr>
          <p:cNvPr id="4" name="Picture 3"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14641" y="1"/>
            <a:ext cx="7729360" cy="6858000"/>
          </a:xfrm>
          <a:prstGeom prst="rect">
            <a:avLst/>
          </a:prstGeom>
        </p:spPr>
      </p:pic>
      <p:sp>
        <p:nvSpPr>
          <p:cNvPr id="2" name="Title 1"/>
          <p:cNvSpPr>
            <a:spLocks noGrp="1"/>
          </p:cNvSpPr>
          <p:nvPr>
            <p:ph type="ctrTitle" hasCustomPrompt="1"/>
          </p:nvPr>
        </p:nvSpPr>
        <p:spPr>
          <a:xfrm>
            <a:off x="685800" y="3342545"/>
            <a:ext cx="6400800" cy="1470025"/>
          </a:xfrm>
        </p:spPr>
        <p:txBody>
          <a:bodyPr>
            <a:noAutofit/>
          </a:bodyPr>
          <a:lstStyle>
            <a:lvl1pPr>
              <a:lnSpc>
                <a:spcPct val="80000"/>
              </a:lnSpc>
              <a:defRPr sz="5400">
                <a:solidFill>
                  <a:srgbClr val="434343"/>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a:xfrm>
            <a:off x="685800" y="6219459"/>
            <a:ext cx="6400800" cy="631460"/>
          </a:xfrm>
        </p:spPr>
        <p:txBody>
          <a:bodyPr>
            <a:normAutofit/>
          </a:bodyPr>
          <a:lstStyle>
            <a:lvl1pPr marL="0" indent="0" algn="l">
              <a:lnSpc>
                <a:spcPct val="80000"/>
              </a:lnSpc>
              <a:buNone/>
              <a:defRPr sz="2000" baseline="0">
                <a:solidFill>
                  <a:srgbClr val="434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@Presenter</a:t>
            </a:r>
            <a:endParaRPr lang="en-US" dirty="0"/>
          </a:p>
        </p:txBody>
      </p:sp>
    </p:spTree>
    <p:extLst>
      <p:ext uri="{BB962C8B-B14F-4D97-AF65-F5344CB8AC3E}">
        <p14:creationId xmlns:p14="http://schemas.microsoft.com/office/powerpoint/2010/main" val="578713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White Background">
    <p:spTree>
      <p:nvGrpSpPr>
        <p:cNvPr id="1" name=""/>
        <p:cNvGrpSpPr/>
        <p:nvPr/>
      </p:nvGrpSpPr>
      <p:grpSpPr>
        <a:xfrm>
          <a:off x="0" y="0"/>
          <a:ext cx="0" cy="0"/>
          <a:chOff x="0" y="0"/>
          <a:chExt cx="0" cy="0"/>
        </a:xfrm>
      </p:grpSpPr>
      <p:sp>
        <p:nvSpPr>
          <p:cNvPr id="3" name="Rectangle 2"/>
          <p:cNvSpPr/>
          <p:nvPr userDrawn="1"/>
        </p:nvSpPr>
        <p:spPr>
          <a:xfrm>
            <a:off x="0" y="914400"/>
            <a:ext cx="91440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10"/>
          </p:nvPr>
        </p:nvSpPr>
        <p:spPr/>
        <p:txBody>
          <a:bodyPr/>
          <a:lstStyle>
            <a:lvl1pPr>
              <a:defRPr sz="1100" smtClean="0">
                <a:latin typeface="Georgia" pitchFamily="18" charset="0"/>
              </a:defRPr>
            </a:lvl1pPr>
          </a:lstStyle>
          <a:p>
            <a:pPr>
              <a:defRPr/>
            </a:pPr>
            <a:fld id="{C933E570-E286-4532-A9F1-E76F5688901D}"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33474226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with Gradient and Logo">
    <p:spTree>
      <p:nvGrpSpPr>
        <p:cNvPr id="1" name=""/>
        <p:cNvGrpSpPr/>
        <p:nvPr/>
      </p:nvGrpSpPr>
      <p:grpSpPr>
        <a:xfrm>
          <a:off x="0" y="0"/>
          <a:ext cx="0" cy="0"/>
          <a:chOff x="0" y="0"/>
          <a:chExt cx="0" cy="0"/>
        </a:xfrm>
      </p:grpSpPr>
      <p:pic>
        <p:nvPicPr>
          <p:cNvPr id="2" name="Picture 6" descr="hubspot_trans.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247063" y="6518275"/>
            <a:ext cx="827087" cy="314325"/>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lvl1pPr>
              <a:defRPr sz="1100" smtClean="0">
                <a:latin typeface="Georgia" pitchFamily="18" charset="0"/>
              </a:defRPr>
            </a:lvl1pPr>
          </a:lstStyle>
          <a:p>
            <a:pPr>
              <a:defRPr/>
            </a:pPr>
            <a:fld id="{A4419998-EAD6-4D15-8FDF-20FD41DE7097}"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89237759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632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pic>
        <p:nvPicPr>
          <p:cNvPr id="4" name="Picture 6" descr="hubspot_200x76.png"/>
          <p:cNvPicPr>
            <a:picLocks noChangeAspect="1"/>
          </p:cNvPicPr>
          <p:nvPr/>
        </p:nvPicPr>
        <p:blipFill>
          <a:blip r:embed="rId2" cstate="print"/>
          <a:srcRect/>
          <a:stretch>
            <a:fillRect/>
          </a:stretch>
        </p:blipFill>
        <p:spPr bwMode="auto">
          <a:xfrm>
            <a:off x="374650" y="447675"/>
            <a:ext cx="1428750" cy="542925"/>
          </a:xfrm>
          <a:prstGeom prst="rect">
            <a:avLst/>
          </a:prstGeom>
          <a:noFill/>
          <a:ln w="9525">
            <a:noFill/>
            <a:miter lim="800000"/>
            <a:headEnd/>
            <a:tailEnd/>
          </a:ln>
        </p:spPr>
      </p:pic>
      <p:pic>
        <p:nvPicPr>
          <p:cNvPr id="5" name="Picture 9" descr="hubspot_200x76.png"/>
          <p:cNvPicPr>
            <a:picLocks noChangeAspect="1"/>
          </p:cNvPicPr>
          <p:nvPr/>
        </p:nvPicPr>
        <p:blipFill>
          <a:blip r:embed="rId2" cstate="print"/>
          <a:srcRect/>
          <a:stretch>
            <a:fillRect/>
          </a:stretch>
        </p:blipFill>
        <p:spPr bwMode="auto">
          <a:xfrm>
            <a:off x="374650" y="447675"/>
            <a:ext cx="1428750" cy="542925"/>
          </a:xfrm>
          <a:prstGeom prst="rect">
            <a:avLst/>
          </a:prstGeom>
          <a:noFill/>
          <a:ln w="9525">
            <a:noFill/>
            <a:miter lim="800000"/>
            <a:headEnd/>
            <a:tailEnd/>
          </a:ln>
        </p:spPr>
      </p:pic>
      <p:sp>
        <p:nvSpPr>
          <p:cNvPr id="6" name="Rectangle 5"/>
          <p:cNvSpPr/>
          <p:nvPr/>
        </p:nvSpPr>
        <p:spPr>
          <a:xfrm>
            <a:off x="4763" y="0"/>
            <a:ext cx="9134475" cy="32766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pic>
        <p:nvPicPr>
          <p:cNvPr id="7" name="Picture 12" descr="hubspot_200x76.png"/>
          <p:cNvPicPr>
            <a:picLocks noChangeAspect="1"/>
          </p:cNvPicPr>
          <p:nvPr userDrawn="1"/>
        </p:nvPicPr>
        <p:blipFill>
          <a:blip r:embed="rId2" cstate="print"/>
          <a:srcRect/>
          <a:stretch>
            <a:fillRect/>
          </a:stretch>
        </p:blipFill>
        <p:spPr bwMode="auto">
          <a:xfrm>
            <a:off x="374650" y="447675"/>
            <a:ext cx="1428750" cy="542925"/>
          </a:xfrm>
          <a:prstGeom prst="rect">
            <a:avLst/>
          </a:prstGeom>
          <a:noFill/>
          <a:ln w="9525">
            <a:noFill/>
            <a:miter lim="800000"/>
            <a:headEnd/>
            <a:tailEnd/>
          </a:ln>
        </p:spPr>
      </p:pic>
      <p:sp>
        <p:nvSpPr>
          <p:cNvPr id="8" name="Rectangle 7"/>
          <p:cNvSpPr/>
          <p:nvPr userDrawn="1"/>
        </p:nvSpPr>
        <p:spPr>
          <a:xfrm>
            <a:off x="1104900" y="2362200"/>
            <a:ext cx="6934200" cy="1981200"/>
          </a:xfrm>
          <a:prstGeom prst="rect">
            <a:avLst/>
          </a:prstGeom>
          <a:ln>
            <a:solidFill>
              <a:schemeClr val="bg1">
                <a:lumMod val="95000"/>
              </a:schemeClr>
            </a:solidFill>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defTabSz="914400">
              <a:defRPr/>
            </a:pPr>
            <a:endParaRPr lang="en-US">
              <a:solidFill>
                <a:srgbClr val="FFFFFF"/>
              </a:solidFill>
              <a:latin typeface="Arial"/>
            </a:endParaRPr>
          </a:p>
        </p:txBody>
      </p:sp>
      <p:sp>
        <p:nvSpPr>
          <p:cNvPr id="2" name="Title 1"/>
          <p:cNvSpPr>
            <a:spLocks noGrp="1"/>
          </p:cNvSpPr>
          <p:nvPr>
            <p:ph type="ctrTitle"/>
          </p:nvPr>
        </p:nvSpPr>
        <p:spPr>
          <a:xfrm>
            <a:off x="1295400" y="2743200"/>
            <a:ext cx="6400800" cy="609600"/>
          </a:xfrm>
        </p:spPr>
        <p:txBody>
          <a:bodyPr/>
          <a:lstStyle>
            <a:lvl1pPr algn="l">
              <a:defRPr sz="2800" b="1" baseline="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295400" y="3327633"/>
            <a:ext cx="6400800" cy="367993"/>
          </a:xfrm>
        </p:spPr>
        <p:txBody>
          <a:bodyPr/>
          <a:lstStyle>
            <a:lvl1pPr marL="0" indent="0" algn="l">
              <a:buNone/>
              <a:defRPr sz="18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83689642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3"/>
          <p:cNvSpPr>
            <a:spLocks noGrp="1"/>
          </p:cNvSpPr>
          <p:nvPr>
            <p:ph type="dt" sz="half" idx="10"/>
          </p:nvPr>
        </p:nvSpPr>
        <p:spPr>
          <a:xfrm>
            <a:off x="457200" y="6356350"/>
            <a:ext cx="2133600" cy="365125"/>
          </a:xfrm>
          <a:prstGeom prst="rect">
            <a:avLst/>
          </a:prstGeom>
        </p:spPr>
        <p:txBody>
          <a:bodyPr/>
          <a:lstStyle>
            <a:lvl1pPr>
              <a:defRPr/>
            </a:lvl1pPr>
          </a:lstStyle>
          <a:p>
            <a:pPr defTabSz="914400" fontAlgn="base">
              <a:spcBef>
                <a:spcPct val="0"/>
              </a:spcBef>
              <a:spcAft>
                <a:spcPct val="0"/>
              </a:spcAft>
            </a:pPr>
            <a:fld id="{911C2545-5024-433D-9509-6336E7A8A0FB}" type="datetime1">
              <a:rPr lang="nl-NL">
                <a:solidFill>
                  <a:srgbClr val="4C545B"/>
                </a:solidFill>
                <a:latin typeface="Arial" pitchFamily="34" charset="0"/>
              </a:rPr>
              <a:pPr defTabSz="914400" fontAlgn="base">
                <a:spcBef>
                  <a:spcPct val="0"/>
                </a:spcBef>
                <a:spcAft>
                  <a:spcPct val="0"/>
                </a:spcAft>
              </a:pPr>
              <a:t>29-4-2013</a:t>
            </a:fld>
            <a:endParaRPr lang="nl-NL">
              <a:solidFill>
                <a:srgbClr val="4C545B"/>
              </a:solidFill>
              <a:latin typeface="Arial" pitchFamily="34" charset="0"/>
            </a:endParaRPr>
          </a:p>
        </p:txBody>
      </p:sp>
      <p:sp>
        <p:nvSpPr>
          <p:cNvPr id="4" name="Tijdelijke aanduiding voor voettekst 4"/>
          <p:cNvSpPr>
            <a:spLocks noGrp="1"/>
          </p:cNvSpPr>
          <p:nvPr>
            <p:ph type="ftr" sz="quarter" idx="11"/>
          </p:nvPr>
        </p:nvSpPr>
        <p:spPr>
          <a:xfrm>
            <a:off x="3124200" y="6356350"/>
            <a:ext cx="2895600" cy="365125"/>
          </a:xfrm>
          <a:prstGeom prst="rect">
            <a:avLst/>
          </a:prstGeom>
        </p:spPr>
        <p:txBody>
          <a:bodyPr/>
          <a:lstStyle>
            <a:lvl1pPr>
              <a:defRPr/>
            </a:lvl1pPr>
          </a:lstStyle>
          <a:p>
            <a:pPr defTabSz="914400" fontAlgn="base">
              <a:spcBef>
                <a:spcPct val="0"/>
              </a:spcBef>
              <a:spcAft>
                <a:spcPct val="0"/>
              </a:spcAft>
              <a:defRPr/>
            </a:pPr>
            <a:endParaRPr lang="nl-NL">
              <a:solidFill>
                <a:srgbClr val="4C545B"/>
              </a:solidFill>
              <a:latin typeface="Arial" pitchFamily="34" charset="0"/>
            </a:endParaRPr>
          </a:p>
        </p:txBody>
      </p:sp>
      <p:sp>
        <p:nvSpPr>
          <p:cNvPr id="5" name="Tijdelijke aanduiding voor dianummer 5"/>
          <p:cNvSpPr>
            <a:spLocks noGrp="1"/>
          </p:cNvSpPr>
          <p:nvPr>
            <p:ph type="sldNum" sz="quarter" idx="12"/>
          </p:nvPr>
        </p:nvSpPr>
        <p:spPr/>
        <p:txBody>
          <a:bodyPr/>
          <a:lstStyle>
            <a:lvl1pPr>
              <a:defRPr/>
            </a:lvl1pPr>
          </a:lstStyle>
          <a:p>
            <a:fld id="{5D86AA4F-69C8-4A0C-A19D-B82866B8F21D}" type="slidenum">
              <a:rPr lang="nl-NL">
                <a:solidFill>
                  <a:srgbClr val="4C545B"/>
                </a:solidFill>
              </a:rPr>
              <a:pPr/>
              <a:t>‹#›</a:t>
            </a:fld>
            <a:endParaRPr lang="nl-NL">
              <a:solidFill>
                <a:srgbClr val="4C545B"/>
              </a:solidFill>
            </a:endParaRPr>
          </a:p>
        </p:txBody>
      </p:sp>
    </p:spTree>
    <p:extLst>
      <p:ext uri="{BB962C8B-B14F-4D97-AF65-F5344CB8AC3E}">
        <p14:creationId xmlns:p14="http://schemas.microsoft.com/office/powerpoint/2010/main" val="2925790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hs_wall_ppt.jpg"/>
          <p:cNvPicPr>
            <a:picLocks/>
          </p:cNvPicPr>
          <p:nvPr userDrawn="1"/>
        </p:nvPicPr>
        <p:blipFill>
          <a:blip r:embed="rId2"/>
          <a:stretch>
            <a:fillRect/>
          </a:stretch>
        </p:blipFill>
        <p:spPr>
          <a:xfrm>
            <a:off x="0" y="0"/>
            <a:ext cx="9144000" cy="6858000"/>
          </a:xfrm>
          <a:prstGeom prst="rect">
            <a:avLst/>
          </a:prstGeom>
        </p:spPr>
      </p:pic>
      <p:sp>
        <p:nvSpPr>
          <p:cNvPr id="16" name="Title 1"/>
          <p:cNvSpPr>
            <a:spLocks noGrp="1"/>
          </p:cNvSpPr>
          <p:nvPr>
            <p:ph type="ctrTitle" hasCustomPrompt="1"/>
          </p:nvPr>
        </p:nvSpPr>
        <p:spPr>
          <a:xfrm>
            <a:off x="914400" y="1981200"/>
            <a:ext cx="7772400" cy="609600"/>
          </a:xfrm>
        </p:spPr>
        <p:txBody>
          <a:bodyPr/>
          <a:lstStyle>
            <a:lvl1pPr algn="l">
              <a:defRPr sz="2800" b="1" baseline="0">
                <a:solidFill>
                  <a:schemeClr val="bg2"/>
                </a:solidFill>
                <a:latin typeface="Helvetica Neue Light"/>
              </a:defRPr>
            </a:lvl1pPr>
          </a:lstStyle>
          <a:p>
            <a:r>
              <a:rPr lang="en-US" dirty="0" smtClean="0"/>
              <a:t>Presentation Title (Arial 28 Bold)</a:t>
            </a:r>
            <a:endParaRPr lang="en-US" dirty="0"/>
          </a:p>
        </p:txBody>
      </p:sp>
      <p:sp>
        <p:nvSpPr>
          <p:cNvPr id="18" name="Subtitle 2"/>
          <p:cNvSpPr>
            <a:spLocks noGrp="1"/>
          </p:cNvSpPr>
          <p:nvPr>
            <p:ph type="subTitle" idx="1" hasCustomPrompt="1"/>
          </p:nvPr>
        </p:nvSpPr>
        <p:spPr>
          <a:xfrm>
            <a:off x="2057400" y="4343400"/>
            <a:ext cx="5029200" cy="1066800"/>
          </a:xfrm>
        </p:spPr>
        <p:txBody>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(Arial 18)</a:t>
            </a:r>
          </a:p>
        </p:txBody>
      </p:sp>
      <p:sp>
        <p:nvSpPr>
          <p:cNvPr id="22" name="Rectangle 21"/>
          <p:cNvSpPr/>
          <p:nvPr/>
        </p:nvSpPr>
        <p:spPr>
          <a:xfrm>
            <a:off x="-12015" y="381000"/>
            <a:ext cx="2586037" cy="9144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Helvetica Neue Light"/>
            </a:endParaRPr>
          </a:p>
        </p:txBody>
      </p:sp>
      <p:pic>
        <p:nvPicPr>
          <p:cNvPr id="23" name="Picture 22" descr="hubspot_200x76.png"/>
          <p:cNvPicPr>
            <a:picLocks noChangeAspect="1"/>
          </p:cNvPicPr>
          <p:nvPr userDrawn="1"/>
        </p:nvPicPr>
        <p:blipFill>
          <a:blip r:embed="rId3"/>
          <a:stretch>
            <a:fillRect/>
          </a:stretch>
        </p:blipFill>
        <p:spPr>
          <a:xfrm>
            <a:off x="990600" y="651108"/>
            <a:ext cx="1428750" cy="542924"/>
          </a:xfrm>
          <a:prstGeom prst="rect">
            <a:avLst/>
          </a:prstGeom>
        </p:spPr>
      </p:pic>
      <p:sp>
        <p:nvSpPr>
          <p:cNvPr id="24" name="Text Placeholder 16"/>
          <p:cNvSpPr>
            <a:spLocks noGrp="1"/>
          </p:cNvSpPr>
          <p:nvPr>
            <p:ph type="body" sz="quarter" idx="10" hasCustomPrompt="1"/>
          </p:nvPr>
        </p:nvSpPr>
        <p:spPr>
          <a:xfrm>
            <a:off x="914400" y="2590800"/>
            <a:ext cx="7772400" cy="381000"/>
          </a:xfrm>
          <a:noFill/>
          <a:ln>
            <a:noFill/>
          </a:ln>
        </p:spPr>
        <p:txBody>
          <a:bodyPr/>
          <a:lstStyle>
            <a:lvl1pPr>
              <a:buNone/>
              <a:defRPr sz="18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(Arial 18)</a:t>
            </a:r>
            <a:endParaRPr lang="en-US" dirty="0"/>
          </a:p>
        </p:txBody>
      </p:sp>
    </p:spTree>
    <p:extLst>
      <p:ext uri="{BB962C8B-B14F-4D97-AF65-F5344CB8AC3E}">
        <p14:creationId xmlns:p14="http://schemas.microsoft.com/office/powerpoint/2010/main" val="345075244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914400" y="1981200"/>
            <a:ext cx="7772400" cy="609600"/>
          </a:xfrm>
        </p:spPr>
        <p:txBody>
          <a:bodyPr/>
          <a:lstStyle>
            <a:lvl1pPr algn="l">
              <a:defRPr sz="2800" b="1" baseline="0">
                <a:solidFill>
                  <a:schemeClr val="bg2"/>
                </a:solidFill>
                <a:latin typeface="Helvetica Neue Light"/>
              </a:defRPr>
            </a:lvl1pPr>
          </a:lstStyle>
          <a:p>
            <a:r>
              <a:rPr lang="en-US" dirty="0" smtClean="0"/>
              <a:t>Presentation Title (Arial 28 Bold)</a:t>
            </a:r>
            <a:endParaRPr lang="en-US" dirty="0"/>
          </a:p>
        </p:txBody>
      </p:sp>
      <p:sp>
        <p:nvSpPr>
          <p:cNvPr id="18" name="Subtitle 2"/>
          <p:cNvSpPr>
            <a:spLocks noGrp="1"/>
          </p:cNvSpPr>
          <p:nvPr>
            <p:ph type="subTitle" idx="1" hasCustomPrompt="1"/>
          </p:nvPr>
        </p:nvSpPr>
        <p:spPr>
          <a:xfrm>
            <a:off x="2057400" y="4343400"/>
            <a:ext cx="5029200" cy="1069848"/>
          </a:xfrm>
        </p:spPr>
        <p:txBody>
          <a:bodyPr/>
          <a:lstStyle>
            <a:lvl1pPr marL="0" indent="0" algn="l">
              <a:buNone/>
              <a:defRPr sz="1800" baseline="0">
                <a:solidFill>
                  <a:schemeClr val="tx1">
                    <a:lumMod val="40000"/>
                    <a:lumOff val="60000"/>
                  </a:schemeClr>
                </a:solidFill>
                <a:latin typeface="Helvetica Neu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(Arial 18)</a:t>
            </a:r>
          </a:p>
        </p:txBody>
      </p:sp>
      <p:sp>
        <p:nvSpPr>
          <p:cNvPr id="22" name="Rectangle 21"/>
          <p:cNvSpPr/>
          <p:nvPr/>
        </p:nvSpPr>
        <p:spPr>
          <a:xfrm>
            <a:off x="-12015" y="381000"/>
            <a:ext cx="2586037" cy="914400"/>
          </a:xfrm>
          <a:prstGeom prst="rect">
            <a:avLst/>
          </a:prstGeom>
          <a:solidFill>
            <a:schemeClr val="bg2">
              <a:alpha val="75000"/>
            </a:schemeClr>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Helvetica Neue Light"/>
            </a:endParaRPr>
          </a:p>
        </p:txBody>
      </p:sp>
      <p:pic>
        <p:nvPicPr>
          <p:cNvPr id="23" name="Picture 22" descr="hubspot_200x76.png"/>
          <p:cNvPicPr>
            <a:picLocks noChangeAspect="1"/>
          </p:cNvPicPr>
          <p:nvPr/>
        </p:nvPicPr>
        <p:blipFill>
          <a:blip r:embed="rId2"/>
          <a:stretch>
            <a:fillRect/>
          </a:stretch>
        </p:blipFill>
        <p:spPr>
          <a:xfrm>
            <a:off x="990600" y="651108"/>
            <a:ext cx="1428750" cy="542924"/>
          </a:xfrm>
          <a:prstGeom prst="rect">
            <a:avLst/>
          </a:prstGeom>
        </p:spPr>
      </p:pic>
      <p:sp>
        <p:nvSpPr>
          <p:cNvPr id="24" name="Text Placeholder 16"/>
          <p:cNvSpPr>
            <a:spLocks noGrp="1"/>
          </p:cNvSpPr>
          <p:nvPr>
            <p:ph type="body" sz="quarter" idx="10" hasCustomPrompt="1"/>
          </p:nvPr>
        </p:nvSpPr>
        <p:spPr>
          <a:xfrm>
            <a:off x="914400" y="2590800"/>
            <a:ext cx="7772400" cy="381000"/>
          </a:xfrm>
          <a:noFill/>
          <a:ln>
            <a:noFill/>
          </a:ln>
        </p:spPr>
        <p:txBody>
          <a:bodyPr/>
          <a:lstStyle>
            <a:lvl1pPr>
              <a:buNone/>
              <a:defRPr sz="1800" baseline="0">
                <a:solidFill>
                  <a:schemeClr val="tx1">
                    <a:lumMod val="40000"/>
                    <a:lumOff val="60000"/>
                  </a:schemeClr>
                </a:solidFill>
                <a:latin typeface="Helvetica Neue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(Arial 18)</a:t>
            </a:r>
            <a:endParaRPr lang="en-US" dirty="0"/>
          </a:p>
        </p:txBody>
      </p:sp>
    </p:spTree>
    <p:extLst>
      <p:ext uri="{BB962C8B-B14F-4D97-AF65-F5344CB8AC3E}">
        <p14:creationId xmlns:p14="http://schemas.microsoft.com/office/powerpoint/2010/main" val="233689553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677" y="256032"/>
            <a:ext cx="8305800" cy="457200"/>
          </a:xfrm>
        </p:spPr>
        <p:txBody>
          <a:bodyPr/>
          <a:lstStyle>
            <a:lvl1pPr>
              <a:defRPr sz="38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38568329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HubSpot Hub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buFontTx/>
              <a:buBlip>
                <a:blip r:embed="rId2"/>
              </a:buBlip>
              <a:defRPr/>
            </a:lvl1pPr>
            <a:lvl2pPr>
              <a:defRPr sz="3200"/>
            </a:lvl2pPr>
            <a:lvl3pPr>
              <a:defRPr sz="2800"/>
            </a:lvl3pPr>
            <a:lvl4pPr>
              <a:defRPr sz="2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161733705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 Number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188720"/>
            <a:ext cx="8229600" cy="4526280"/>
          </a:xfrm>
        </p:spPr>
        <p:txBody>
          <a:bodyPr/>
          <a:lstStyle>
            <a:lvl1pPr marL="457200" indent="-457200">
              <a:buClr>
                <a:schemeClr val="bg1">
                  <a:lumMod val="65000"/>
                </a:schemeClr>
              </a:buClr>
              <a:buFont typeface="+mj-lt"/>
              <a:buAutoNum type="arabicParenR"/>
              <a:defRPr/>
            </a:lvl1pPr>
            <a:lvl2pPr marL="740664" indent="-283464">
              <a:buClr>
                <a:schemeClr val="bg1">
                  <a:lumMod val="65000"/>
                </a:schemeClr>
              </a:buClr>
              <a:buFont typeface="Arial" pitchFamily="34" charset="0"/>
              <a:buChar char="–"/>
              <a:defRPr/>
            </a:lvl2pPr>
            <a:lvl3pPr marL="1143000" indent="-228600">
              <a:buClr>
                <a:schemeClr val="bg1">
                  <a:lumMod val="65000"/>
                </a:schemeClr>
              </a:buClr>
              <a:buFont typeface="Arial" pitchFamily="34" charset="0"/>
              <a:buChar char="•"/>
              <a:defRPr/>
            </a:lvl3pPr>
            <a:lvl4pPr marL="1600200" indent="-228600">
              <a:buClr>
                <a:schemeClr val="bg1">
                  <a:lumMod val="65000"/>
                </a:schemeClr>
              </a:buClr>
              <a:buFont typeface="Arial" pitchFamily="34" charset="0"/>
              <a:buChar char="–"/>
              <a:defRPr/>
            </a:lvl4pPr>
            <a:lvl5pPr marL="2057400" indent="-228600">
              <a:buClr>
                <a:schemeClr val="bg1">
                  <a:lumMod val="6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5" name="Slide Number Placeholder 8"/>
          <p:cNvSpPr>
            <a:spLocks noGrp="1"/>
          </p:cNvSpPr>
          <p:nvPr>
            <p:ph type="sldNum" sz="quarter" idx="14"/>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311055664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744733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9037"/>
            <a:ext cx="4038600" cy="4525963"/>
          </a:xfrm>
        </p:spPr>
        <p:txBody>
          <a:bodyPr/>
          <a:lstStyle>
            <a:lvl1pPr>
              <a:defRPr sz="24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9037"/>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10"/>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292425190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0304"/>
            <a:ext cx="4040188"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3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0304"/>
            <a:ext cx="4041775"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3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313601212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560"/>
            <a:ext cx="3008313" cy="77724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51560"/>
            <a:ext cx="5111750" cy="551656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35943"/>
            <a:ext cx="3008313" cy="4732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10"/>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133210567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7026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5156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756458"/>
            <a:ext cx="5486400" cy="720542"/>
          </a:xfrm>
        </p:spPr>
        <p:txBody>
          <a:bodyPr/>
          <a:lstStyle>
            <a:lvl1pPr marL="0" indent="0">
              <a:buNone/>
              <a:defRPr sz="1400">
                <a:solidFill>
                  <a:schemeClr val="bg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10"/>
          </p:nvPr>
        </p:nvSpPr>
        <p:spPr/>
        <p:txBody>
          <a:bodyPr/>
          <a:lstStyle>
            <a:lvl1pPr algn="r">
              <a:defRPr sz="12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13797055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0" y="6675120"/>
            <a:ext cx="2133600" cy="152400"/>
          </a:xfrm>
        </p:spPr>
        <p:txBody>
          <a:bodyPr/>
          <a:lstStyle>
            <a:lvl1pPr>
              <a:defRPr sz="1100">
                <a:latin typeface="Helvetica Neue Light"/>
              </a:defRPr>
            </a:lvl1pPr>
          </a:lstStyle>
          <a:p>
            <a:fld id="{464B29F2-3894-4D94-BDCE-955164B5445D}" type="slidenum">
              <a:rPr lang="en-US" smtClean="0">
                <a:solidFill>
                  <a:srgbClr val="4C545B"/>
                </a:solidFill>
              </a:rPr>
              <a:pPr/>
              <a:t>‹#›</a:t>
            </a:fld>
            <a:endParaRPr lang="en-US" dirty="0">
              <a:solidFill>
                <a:srgbClr val="4C545B"/>
              </a:solidFill>
            </a:endParaRPr>
          </a:p>
        </p:txBody>
      </p:sp>
    </p:spTree>
    <p:extLst>
      <p:ext uri="{BB962C8B-B14F-4D97-AF65-F5344CB8AC3E}">
        <p14:creationId xmlns:p14="http://schemas.microsoft.com/office/powerpoint/2010/main" val="86504200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with Gradient and Log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0" y="6675120"/>
            <a:ext cx="2133600" cy="152400"/>
          </a:xfrm>
        </p:spPr>
        <p:txBody>
          <a:bodyPr/>
          <a:lstStyle>
            <a:lvl1pPr>
              <a:defRPr sz="1100">
                <a:latin typeface="Helvetica Neue Light"/>
              </a:defRPr>
            </a:lvl1pPr>
          </a:lstStyle>
          <a:p>
            <a:fld id="{464B29F2-3894-4D94-BDCE-955164B5445D}" type="slidenum">
              <a:rPr lang="en-US" smtClean="0">
                <a:solidFill>
                  <a:srgbClr val="4C545B"/>
                </a:solidFill>
              </a:rPr>
              <a:pPr/>
              <a:t>‹#›</a:t>
            </a:fld>
            <a:endParaRPr lang="en-US" dirty="0">
              <a:solidFill>
                <a:srgbClr val="4C545B"/>
              </a:solidFill>
            </a:endParaRPr>
          </a:p>
        </p:txBody>
      </p:sp>
      <p:pic>
        <p:nvPicPr>
          <p:cNvPr id="4" name="Picture 3" descr="hubspot_trans.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46378" y="6518508"/>
            <a:ext cx="827171" cy="314325"/>
          </a:xfrm>
          <a:prstGeom prst="rect">
            <a:avLst/>
          </a:prstGeom>
        </p:spPr>
      </p:pic>
      <p:pic>
        <p:nvPicPr>
          <p:cNvPr id="5" name="Picture 4" descr="hubspot_trans.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46378" y="6518508"/>
            <a:ext cx="827171" cy="314325"/>
          </a:xfrm>
          <a:prstGeom prst="rect">
            <a:avLst/>
          </a:prstGeom>
        </p:spPr>
      </p:pic>
    </p:spTree>
    <p:extLst>
      <p:ext uri="{BB962C8B-B14F-4D97-AF65-F5344CB8AC3E}">
        <p14:creationId xmlns:p14="http://schemas.microsoft.com/office/powerpoint/2010/main" val="410478039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18630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pic>
        <p:nvPicPr>
          <p:cNvPr id="7" name="Picture 6" descr="hubspot_200x76.png"/>
          <p:cNvPicPr>
            <a:picLocks noChangeAspect="1"/>
          </p:cNvPicPr>
          <p:nvPr/>
        </p:nvPicPr>
        <p:blipFill>
          <a:blip r:embed="rId2"/>
          <a:stretch>
            <a:fillRect/>
          </a:stretch>
        </p:blipFill>
        <p:spPr>
          <a:xfrm>
            <a:off x="374883" y="447675"/>
            <a:ext cx="1428750" cy="542925"/>
          </a:xfrm>
          <a:prstGeom prst="rect">
            <a:avLst/>
          </a:prstGeom>
        </p:spPr>
      </p:pic>
      <p:pic>
        <p:nvPicPr>
          <p:cNvPr id="10" name="Picture 9" descr="hubspot_200x76.png"/>
          <p:cNvPicPr>
            <a:picLocks noChangeAspect="1"/>
          </p:cNvPicPr>
          <p:nvPr/>
        </p:nvPicPr>
        <p:blipFill>
          <a:blip r:embed="rId2"/>
          <a:stretch>
            <a:fillRect/>
          </a:stretch>
        </p:blipFill>
        <p:spPr>
          <a:xfrm>
            <a:off x="374883" y="447675"/>
            <a:ext cx="1428750" cy="542925"/>
          </a:xfrm>
          <a:prstGeom prst="rect">
            <a:avLst/>
          </a:prstGeom>
        </p:spPr>
      </p:pic>
      <p:sp>
        <p:nvSpPr>
          <p:cNvPr id="4" name="Rectangle 3"/>
          <p:cNvSpPr/>
          <p:nvPr/>
        </p:nvSpPr>
        <p:spPr>
          <a:xfrm>
            <a:off x="4763" y="0"/>
            <a:ext cx="9134475" cy="32766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Helvetica Neue Light"/>
            </a:endParaRPr>
          </a:p>
        </p:txBody>
      </p:sp>
      <p:pic>
        <p:nvPicPr>
          <p:cNvPr id="14" name="Picture 13" descr="hubspot_200x76.png"/>
          <p:cNvPicPr>
            <a:picLocks noChangeAspect="1"/>
          </p:cNvPicPr>
          <p:nvPr userDrawn="1"/>
        </p:nvPicPr>
        <p:blipFill>
          <a:blip r:embed="rId3"/>
          <a:stretch>
            <a:fillRect/>
          </a:stretch>
        </p:blipFill>
        <p:spPr>
          <a:xfrm>
            <a:off x="374883" y="447675"/>
            <a:ext cx="1428750" cy="542924"/>
          </a:xfrm>
          <a:prstGeom prst="rect">
            <a:avLst/>
          </a:prstGeom>
        </p:spPr>
      </p:pic>
      <p:sp>
        <p:nvSpPr>
          <p:cNvPr id="15" name="Rectangle 14"/>
          <p:cNvSpPr/>
          <p:nvPr/>
        </p:nvSpPr>
        <p:spPr>
          <a:xfrm>
            <a:off x="1104900" y="2362200"/>
            <a:ext cx="6934200" cy="1981200"/>
          </a:xfrm>
          <a:prstGeom prst="rect">
            <a:avLst/>
          </a:prstGeom>
          <a:ln>
            <a:solidFill>
              <a:schemeClr val="bg1">
                <a:lumMod val="95000"/>
              </a:schemeClr>
            </a:solidFill>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defTabSz="914400"/>
            <a:endParaRPr lang="en-US" dirty="0">
              <a:solidFill>
                <a:srgbClr val="FFFFFF"/>
              </a:solidFill>
              <a:latin typeface="Helvetica Neue Light"/>
            </a:endParaRPr>
          </a:p>
        </p:txBody>
      </p:sp>
      <p:sp>
        <p:nvSpPr>
          <p:cNvPr id="2" name="Title 1"/>
          <p:cNvSpPr>
            <a:spLocks noGrp="1"/>
          </p:cNvSpPr>
          <p:nvPr>
            <p:ph type="ctrTitle" hasCustomPrompt="1"/>
          </p:nvPr>
        </p:nvSpPr>
        <p:spPr>
          <a:xfrm>
            <a:off x="1295400" y="2743200"/>
            <a:ext cx="6400800" cy="609600"/>
          </a:xfrm>
        </p:spPr>
        <p:txBody>
          <a:bodyPr/>
          <a:lstStyle>
            <a:lvl1pPr algn="l">
              <a:defRPr sz="2800" b="1" baseline="0">
                <a:solidFill>
                  <a:schemeClr val="bg2"/>
                </a:solidFill>
                <a:latin typeface="Helvetica Neue Light"/>
              </a:defRPr>
            </a:lvl1pPr>
          </a:lstStyle>
          <a:p>
            <a:r>
              <a:rPr lang="en-US" dirty="0" smtClean="0"/>
              <a:t>Slide Title (Arial 28 Bold)</a:t>
            </a:r>
            <a:endParaRPr lang="en-US" dirty="0"/>
          </a:p>
        </p:txBody>
      </p:sp>
      <p:sp>
        <p:nvSpPr>
          <p:cNvPr id="3" name="Subtitle 2"/>
          <p:cNvSpPr>
            <a:spLocks noGrp="1"/>
          </p:cNvSpPr>
          <p:nvPr>
            <p:ph type="subTitle" idx="1" hasCustomPrompt="1"/>
          </p:nvPr>
        </p:nvSpPr>
        <p:spPr>
          <a:xfrm>
            <a:off x="1295400" y="3327633"/>
            <a:ext cx="6400800" cy="367993"/>
          </a:xfrm>
        </p:spPr>
        <p:txBody>
          <a:bodyPr/>
          <a:lstStyle>
            <a:lvl1pPr marL="0" indent="0" algn="l">
              <a:buNone/>
              <a:defRPr sz="18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(Arial 18)</a:t>
            </a:r>
          </a:p>
        </p:txBody>
      </p:sp>
    </p:spTree>
    <p:extLst>
      <p:ext uri="{BB962C8B-B14F-4D97-AF65-F5344CB8AC3E}">
        <p14:creationId xmlns:p14="http://schemas.microsoft.com/office/powerpoint/2010/main" val="4064389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71215"/>
            <a:ext cx="7772400" cy="1362075"/>
          </a:xfrm>
        </p:spPr>
        <p:txBody>
          <a:bodyPr anchor="t">
            <a:noAutofit/>
          </a:bodyPr>
          <a:lstStyle>
            <a:lvl1pPr algn="l">
              <a:lnSpc>
                <a:spcPct val="80000"/>
              </a:lnSpc>
              <a:defRPr sz="8000" b="0" cap="all">
                <a:solidFill>
                  <a:srgbClr val="434343"/>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5764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with Sprocket &amp; Number">
    <p:spTree>
      <p:nvGrpSpPr>
        <p:cNvPr id="1" name=""/>
        <p:cNvGrpSpPr/>
        <p:nvPr/>
      </p:nvGrpSpPr>
      <p:grpSpPr>
        <a:xfrm>
          <a:off x="0" y="0"/>
          <a:ext cx="0" cy="0"/>
          <a:chOff x="0" y="0"/>
          <a:chExt cx="0" cy="0"/>
        </a:xfrm>
      </p:grpSpPr>
      <p:pic>
        <p:nvPicPr>
          <p:cNvPr id="3" name="Picture 2"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14641" y="1"/>
            <a:ext cx="7729360" cy="6858000"/>
          </a:xfrm>
          <a:prstGeom prst="rect">
            <a:avLst/>
          </a:prstGeom>
        </p:spPr>
      </p:pic>
      <p:sp>
        <p:nvSpPr>
          <p:cNvPr id="2" name="Title 1"/>
          <p:cNvSpPr>
            <a:spLocks noGrp="1"/>
          </p:cNvSpPr>
          <p:nvPr>
            <p:ph type="title" hasCustomPrompt="1"/>
          </p:nvPr>
        </p:nvSpPr>
        <p:spPr>
          <a:xfrm>
            <a:off x="2403189" y="3853460"/>
            <a:ext cx="4200811" cy="1362075"/>
          </a:xfrm>
        </p:spPr>
        <p:txBody>
          <a:bodyPr anchor="t">
            <a:noAutofit/>
          </a:bodyPr>
          <a:lstStyle>
            <a:lvl1pPr algn="l">
              <a:lnSpc>
                <a:spcPct val="80000"/>
              </a:lnSpc>
              <a:defRPr sz="4800" b="0" cap="all">
                <a:solidFill>
                  <a:srgbClr val="434343"/>
                </a:solidFill>
              </a:defRPr>
            </a:lvl1pPr>
          </a:lstStyle>
          <a:p>
            <a:r>
              <a:rPr lang="en-US" dirty="0" smtClean="0"/>
              <a:t>CLICK TO EDIT THIS TEXT BOX</a:t>
            </a:r>
            <a:endParaRPr lang="en-US" dirty="0"/>
          </a:p>
        </p:txBody>
      </p:sp>
      <p:sp>
        <p:nvSpPr>
          <p:cNvPr id="13" name="Text Placeholder 11"/>
          <p:cNvSpPr>
            <a:spLocks noGrp="1"/>
          </p:cNvSpPr>
          <p:nvPr>
            <p:ph type="body" sz="quarter" idx="10" hasCustomPrompt="1"/>
          </p:nvPr>
        </p:nvSpPr>
        <p:spPr>
          <a:xfrm>
            <a:off x="-286" y="1775380"/>
            <a:ext cx="2403475" cy="4013200"/>
          </a:xfrm>
        </p:spPr>
        <p:txBody>
          <a:bodyPr>
            <a:noAutofit/>
          </a:bodyPr>
          <a:lstStyle>
            <a:lvl1pPr marL="0" indent="0" algn="r">
              <a:buNone/>
              <a:defRPr sz="34400"/>
            </a:lvl1pPr>
          </a:lstStyle>
          <a:p>
            <a:pPr lvl="0"/>
            <a:r>
              <a:rPr lang="en-US" dirty="0" smtClean="0"/>
              <a:t>#</a:t>
            </a:r>
            <a:endParaRPr lang="en-US" dirty="0"/>
          </a:p>
        </p:txBody>
      </p:sp>
    </p:spTree>
    <p:extLst>
      <p:ext uri="{BB962C8B-B14F-4D97-AF65-F5344CB8AC3E}">
        <p14:creationId xmlns:p14="http://schemas.microsoft.com/office/powerpoint/2010/main" val="96528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with Sprocket &amp; Number">
    <p:spTree>
      <p:nvGrpSpPr>
        <p:cNvPr id="1" name=""/>
        <p:cNvGrpSpPr/>
        <p:nvPr/>
      </p:nvGrpSpPr>
      <p:grpSpPr>
        <a:xfrm>
          <a:off x="0" y="0"/>
          <a:ext cx="0" cy="0"/>
          <a:chOff x="0" y="0"/>
          <a:chExt cx="0" cy="0"/>
        </a:xfrm>
      </p:grpSpPr>
      <p:pic>
        <p:nvPicPr>
          <p:cNvPr id="5" name="Picture 4"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l="34809" t="11313" r="9417" b="14480"/>
          <a:stretch/>
        </p:blipFill>
        <p:spPr>
          <a:xfrm>
            <a:off x="-1" y="1"/>
            <a:ext cx="4865079" cy="6858000"/>
          </a:xfrm>
          <a:prstGeom prst="rect">
            <a:avLst/>
          </a:prstGeom>
        </p:spPr>
      </p:pic>
      <p:sp>
        <p:nvSpPr>
          <p:cNvPr id="2" name="Title 1"/>
          <p:cNvSpPr>
            <a:spLocks noGrp="1"/>
          </p:cNvSpPr>
          <p:nvPr>
            <p:ph type="title" hasCustomPrompt="1"/>
          </p:nvPr>
        </p:nvSpPr>
        <p:spPr>
          <a:xfrm>
            <a:off x="4640815" y="2506385"/>
            <a:ext cx="4200811" cy="1362075"/>
          </a:xfrm>
        </p:spPr>
        <p:txBody>
          <a:bodyPr anchor="t">
            <a:noAutofit/>
          </a:bodyPr>
          <a:lstStyle>
            <a:lvl1pPr algn="l">
              <a:lnSpc>
                <a:spcPct val="80000"/>
              </a:lnSpc>
              <a:defRPr sz="4800" b="0" cap="all">
                <a:solidFill>
                  <a:srgbClr val="434343"/>
                </a:solidFill>
              </a:defRPr>
            </a:lvl1pPr>
          </a:lstStyle>
          <a:p>
            <a:r>
              <a:rPr lang="en-US" dirty="0" smtClean="0"/>
              <a:t>CLICK TO EDIT THIS TEXT BOX</a:t>
            </a:r>
            <a:endParaRPr lang="en-US" dirty="0"/>
          </a:p>
        </p:txBody>
      </p:sp>
      <p:sp>
        <p:nvSpPr>
          <p:cNvPr id="10" name="Text Placeholder 11"/>
          <p:cNvSpPr>
            <a:spLocks noGrp="1"/>
          </p:cNvSpPr>
          <p:nvPr>
            <p:ph type="body" sz="quarter" idx="10" hasCustomPrompt="1"/>
          </p:nvPr>
        </p:nvSpPr>
        <p:spPr>
          <a:xfrm>
            <a:off x="1413976" y="2699832"/>
            <a:ext cx="2403475" cy="2337255"/>
          </a:xfrm>
        </p:spPr>
        <p:txBody>
          <a:bodyPr>
            <a:noAutofit/>
          </a:bodyPr>
          <a:lstStyle>
            <a:lvl1pPr marL="0" indent="0" algn="ctr">
              <a:buNone/>
              <a:defRPr sz="14400"/>
            </a:lvl1pPr>
          </a:lstStyle>
          <a:p>
            <a:pPr lvl="0"/>
            <a:r>
              <a:rPr lang="en-US" dirty="0" smtClean="0"/>
              <a:t>#</a:t>
            </a:r>
            <a:endParaRPr lang="en-US" dirty="0"/>
          </a:p>
        </p:txBody>
      </p:sp>
    </p:spTree>
    <p:extLst>
      <p:ext uri="{BB962C8B-B14F-4D97-AF65-F5344CB8AC3E}">
        <p14:creationId xmlns:p14="http://schemas.microsoft.com/office/powerpoint/2010/main" val="205311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with small sprock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1902" y="717127"/>
            <a:ext cx="4200811" cy="1362075"/>
          </a:xfrm>
        </p:spPr>
        <p:txBody>
          <a:bodyPr anchor="t">
            <a:noAutofit/>
          </a:bodyPr>
          <a:lstStyle>
            <a:lvl1pPr algn="l">
              <a:lnSpc>
                <a:spcPct val="80000"/>
              </a:lnSpc>
              <a:defRPr sz="7200" b="0" cap="all">
                <a:solidFill>
                  <a:srgbClr val="434343"/>
                </a:solidFill>
              </a:defRPr>
            </a:lvl1pPr>
          </a:lstStyle>
          <a:p>
            <a:r>
              <a:rPr lang="en-US" dirty="0" smtClean="0"/>
              <a:t>CLICK TO EDIT THIS TEXT BOX</a:t>
            </a:r>
            <a:endParaRPr lang="en-US" dirty="0"/>
          </a:p>
        </p:txBody>
      </p:sp>
      <p:pic>
        <p:nvPicPr>
          <p:cNvPr id="6" name="Picture 5"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447199" y="4465221"/>
            <a:ext cx="2696801" cy="2392780"/>
          </a:xfrm>
          <a:prstGeom prst="rect">
            <a:avLst/>
          </a:prstGeom>
        </p:spPr>
      </p:pic>
    </p:spTree>
    <p:extLst>
      <p:ext uri="{BB962C8B-B14F-4D97-AF65-F5344CB8AC3E}">
        <p14:creationId xmlns:p14="http://schemas.microsoft.com/office/powerpoint/2010/main" val="396176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ange Section Header Larg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1902" y="717127"/>
            <a:ext cx="6786541" cy="1362075"/>
          </a:xfrm>
        </p:spPr>
        <p:txBody>
          <a:bodyPr anchor="t">
            <a:noAutofit/>
          </a:bodyPr>
          <a:lstStyle>
            <a:lvl1pPr algn="l">
              <a:lnSpc>
                <a:spcPct val="80000"/>
              </a:lnSpc>
              <a:defRPr sz="8800" b="0" cap="all">
                <a:solidFill>
                  <a:schemeClr val="bg2"/>
                </a:solidFill>
              </a:defRPr>
            </a:lvl1pPr>
          </a:lstStyle>
          <a:p>
            <a:r>
              <a:rPr lang="en-US" dirty="0" smtClean="0"/>
              <a:t>CLICK TO EDIT THIS TEXT BOX</a:t>
            </a:r>
            <a:endParaRPr lang="en-US" dirty="0"/>
          </a:p>
        </p:txBody>
      </p:sp>
    </p:spTree>
    <p:extLst>
      <p:ext uri="{BB962C8B-B14F-4D97-AF65-F5344CB8AC3E}">
        <p14:creationId xmlns:p14="http://schemas.microsoft.com/office/powerpoint/2010/main" val="300691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3.png"/><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62" y="46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00567" y="6471790"/>
            <a:ext cx="2133600" cy="365125"/>
          </a:xfrm>
          <a:prstGeom prst="rect">
            <a:avLst/>
          </a:prstGeom>
        </p:spPr>
        <p:txBody>
          <a:bodyPr vert="horz" lIns="91440" tIns="45720" rIns="91440" bIns="45720" rtlCol="0" anchor="ctr"/>
          <a:lstStyle>
            <a:lvl1pPr algn="r">
              <a:defRPr sz="1200">
                <a:solidFill>
                  <a:srgbClr val="434343"/>
                </a:solidFill>
                <a:latin typeface="Franklin Gothic Book"/>
                <a:cs typeface="Franklin Gothic Book"/>
              </a:defRPr>
            </a:lvl1pPr>
          </a:lstStyle>
          <a:p>
            <a:fld id="{4B416A70-B40B-244D-88B2-51C46D5EA237}" type="slidenum">
              <a:rPr lang="en-US" smtClean="0"/>
              <a:pPr/>
              <a:t>‹#›</a:t>
            </a:fld>
            <a:endParaRPr lang="en-US" dirty="0"/>
          </a:p>
        </p:txBody>
      </p:sp>
    </p:spTree>
    <p:extLst>
      <p:ext uri="{BB962C8B-B14F-4D97-AF65-F5344CB8AC3E}">
        <p14:creationId xmlns:p14="http://schemas.microsoft.com/office/powerpoint/2010/main" val="2575689173"/>
      </p:ext>
    </p:extLst>
  </p:cSld>
  <p:clrMap bg1="lt1" tx1="dk1" bg2="lt2" tx2="dk2" accent1="accent1" accent2="accent2" accent3="accent3" accent4="accent4" accent5="accent5" accent6="accent6" hlink="hlink" folHlink="folHlink"/>
  <p:sldLayoutIdLst>
    <p:sldLayoutId id="2147483649" r:id="rId1"/>
    <p:sldLayoutId id="2147483804" r:id="rId2"/>
    <p:sldLayoutId id="2147483803" r:id="rId3"/>
    <p:sldLayoutId id="2147483650" r:id="rId4"/>
    <p:sldLayoutId id="2147483651" r:id="rId5"/>
    <p:sldLayoutId id="2147483805" r:id="rId6"/>
    <p:sldLayoutId id="2147483806" r:id="rId7"/>
    <p:sldLayoutId id="2147483807" r:id="rId8"/>
    <p:sldLayoutId id="2147483808" r:id="rId9"/>
    <p:sldLayoutId id="2147483799" r:id="rId10"/>
    <p:sldLayoutId id="2147483800" r:id="rId11"/>
    <p:sldLayoutId id="2147483801" r:id="rId12"/>
    <p:sldLayoutId id="2147483802" r:id="rId13"/>
    <p:sldLayoutId id="2147483652" r:id="rId14"/>
    <p:sldLayoutId id="2147483654" r:id="rId15"/>
    <p:sldLayoutId id="2147483655" r:id="rId16"/>
    <p:sldLayoutId id="2147483936" r:id="rId17"/>
    <p:sldLayoutId id="2147483967" r:id="rId18"/>
    <p:sldLayoutId id="2147483968" r:id="rId19"/>
  </p:sldLayoutIdLst>
  <p:txStyles>
    <p:titleStyle>
      <a:lvl1pPr algn="l" defTabSz="457200" rtl="0" eaLnBrk="1" latinLnBrk="0" hangingPunct="1">
        <a:spcBef>
          <a:spcPct val="0"/>
        </a:spcBef>
        <a:buNone/>
        <a:defRPr sz="4400" kern="1200">
          <a:solidFill>
            <a:srgbClr val="434343"/>
          </a:solidFill>
          <a:latin typeface="Franklin Gothic Book"/>
          <a:ea typeface="+mj-ea"/>
          <a:cs typeface="Franklin Gothic Book"/>
        </a:defRPr>
      </a:lvl1pPr>
    </p:titleStyle>
    <p:bodyStyle>
      <a:lvl1pPr marL="342900" indent="-342900" algn="l" defTabSz="457200" rtl="0" eaLnBrk="1" latinLnBrk="0" hangingPunct="1">
        <a:spcBef>
          <a:spcPct val="20000"/>
        </a:spcBef>
        <a:buFont typeface="Arial"/>
        <a:buChar char="•"/>
        <a:defRPr sz="3200" kern="1200">
          <a:solidFill>
            <a:srgbClr val="434343"/>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rgbClr val="434343"/>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rgbClr val="434343"/>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838200"/>
          </a:xfrm>
          <a:prstGeom prst="rect">
            <a:avLst/>
          </a:prstGeom>
          <a:gradFill>
            <a:gsLst>
              <a:gs pos="0">
                <a:srgbClr val="303438"/>
              </a:gs>
              <a:gs pos="60000">
                <a:schemeClr val="tx1"/>
              </a:gs>
            </a:gsLst>
            <a:lin ang="16200000" scaled="1"/>
          </a:gradFill>
          <a:ln w="9525">
            <a:solidFill>
              <a:schemeClr val="bg1"/>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sp>
        <p:nvSpPr>
          <p:cNvPr id="1027" name="Title Placeholder 1"/>
          <p:cNvSpPr>
            <a:spLocks noGrp="1"/>
          </p:cNvSpPr>
          <p:nvPr>
            <p:ph type="title"/>
          </p:nvPr>
        </p:nvSpPr>
        <p:spPr bwMode="auto">
          <a:xfrm>
            <a:off x="93663" y="152400"/>
            <a:ext cx="830580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1890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Slide Number Placeholder 8"/>
          <p:cNvSpPr>
            <a:spLocks noGrp="1"/>
          </p:cNvSpPr>
          <p:nvPr>
            <p:ph type="sldNum" sz="quarter" idx="4"/>
          </p:nvPr>
        </p:nvSpPr>
        <p:spPr>
          <a:xfrm>
            <a:off x="0" y="6675438"/>
            <a:ext cx="2133600" cy="152400"/>
          </a:xfrm>
          <a:prstGeom prst="rect">
            <a:avLst/>
          </a:prstGeom>
        </p:spPr>
        <p:txBody>
          <a:bodyPr vert="horz" lIns="91440" tIns="45720" rIns="91440" bIns="45720" rtlCol="0" anchor="ctr"/>
          <a:lstStyle>
            <a:lvl1pPr algn="l" fontAlgn="auto">
              <a:spcBef>
                <a:spcPts val="0"/>
              </a:spcBef>
              <a:spcAft>
                <a:spcPts val="0"/>
              </a:spcAft>
              <a:defRPr sz="1100" smtClean="0">
                <a:solidFill>
                  <a:schemeClr val="tx1"/>
                </a:solidFill>
                <a:latin typeface="Georgia" pitchFamily="18" charset="0"/>
              </a:defRPr>
            </a:lvl1pPr>
          </a:lstStyle>
          <a:p>
            <a:pPr defTabSz="914400">
              <a:defRPr/>
            </a:pPr>
            <a:fld id="{540002E5-F1B1-46C4-9175-4BC5C2AD8B03}" type="slidenum">
              <a:rPr lang="en-US">
                <a:solidFill>
                  <a:srgbClr val="4C545B"/>
                </a:solidFill>
              </a:rPr>
              <a:pPr defTabSz="914400">
                <a:defRPr/>
              </a:pPr>
              <a:t>‹#›</a:t>
            </a:fld>
            <a:endParaRPr lang="en-US">
              <a:solidFill>
                <a:srgbClr val="4C545B"/>
              </a:solidFill>
            </a:endParaRPr>
          </a:p>
        </p:txBody>
      </p:sp>
      <p:pic>
        <p:nvPicPr>
          <p:cNvPr id="1030" name="Picture 7" descr="hubspot_trans.png"/>
          <p:cNvPicPr>
            <a:picLocks noChangeAspect="1"/>
          </p:cNvPicPr>
          <p:nvPr/>
        </p:nvPicPr>
        <p:blipFill>
          <a:blip r:embed="rId17" cstate="print">
            <a:extLst>
              <a:ext uri="{28A0092B-C50C-407E-A947-70E740481C1C}">
                <a14:useLocalDpi xmlns:a14="http://schemas.microsoft.com/office/drawing/2010/main"/>
              </a:ext>
            </a:extLst>
          </a:blip>
          <a:srcRect/>
          <a:stretch>
            <a:fillRect/>
          </a:stretch>
        </p:blipFill>
        <p:spPr bwMode="auto">
          <a:xfrm>
            <a:off x="8247063" y="6518275"/>
            <a:ext cx="827087" cy="314325"/>
          </a:xfrm>
          <a:prstGeom prst="rect">
            <a:avLst/>
          </a:prstGeom>
          <a:noFill/>
          <a:ln w="9525">
            <a:noFill/>
            <a:miter lim="800000"/>
            <a:headEnd/>
            <a:tailEnd/>
          </a:ln>
        </p:spPr>
      </p:pic>
    </p:spTree>
    <p:extLst>
      <p:ext uri="{BB962C8B-B14F-4D97-AF65-F5344CB8AC3E}">
        <p14:creationId xmlns:p14="http://schemas.microsoft.com/office/powerpoint/2010/main" val="1668108535"/>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Lst>
  <p:transition>
    <p:fade/>
  </p:transition>
  <p:timing>
    <p:tnLst>
      <p:par>
        <p:cTn id="1" dur="indefinite" restart="never" nodeType="tmRoot"/>
      </p:par>
    </p:tnLst>
  </p:timing>
  <p:hf hdr="0" ftr="0" dt="0"/>
  <p:txStyles>
    <p:titleStyle>
      <a:lvl1pPr algn="l" rtl="0" fontAlgn="base">
        <a:spcBef>
          <a:spcPct val="0"/>
        </a:spcBef>
        <a:spcAft>
          <a:spcPct val="0"/>
        </a:spcAft>
        <a:defRPr sz="4000" kern="1200">
          <a:solidFill>
            <a:schemeClr val="bg1"/>
          </a:solidFill>
          <a:latin typeface="+mj-lt"/>
          <a:ea typeface="+mj-ea"/>
          <a:cs typeface="+mj-cs"/>
        </a:defRPr>
      </a:lvl1pPr>
      <a:lvl2pPr algn="l" rtl="0" fontAlgn="base">
        <a:spcBef>
          <a:spcPct val="0"/>
        </a:spcBef>
        <a:spcAft>
          <a:spcPct val="0"/>
        </a:spcAft>
        <a:defRPr sz="4000">
          <a:solidFill>
            <a:schemeClr val="bg1"/>
          </a:solidFill>
          <a:latin typeface="Arial" charset="0"/>
        </a:defRPr>
      </a:lvl2pPr>
      <a:lvl3pPr algn="l" rtl="0" fontAlgn="base">
        <a:spcBef>
          <a:spcPct val="0"/>
        </a:spcBef>
        <a:spcAft>
          <a:spcPct val="0"/>
        </a:spcAft>
        <a:defRPr sz="4000">
          <a:solidFill>
            <a:schemeClr val="bg1"/>
          </a:solidFill>
          <a:latin typeface="Arial" charset="0"/>
        </a:defRPr>
      </a:lvl3pPr>
      <a:lvl4pPr algn="l" rtl="0" fontAlgn="base">
        <a:spcBef>
          <a:spcPct val="0"/>
        </a:spcBef>
        <a:spcAft>
          <a:spcPct val="0"/>
        </a:spcAft>
        <a:defRPr sz="4000">
          <a:solidFill>
            <a:schemeClr val="bg1"/>
          </a:solidFill>
          <a:latin typeface="Arial" charset="0"/>
        </a:defRPr>
      </a:lvl4pPr>
      <a:lvl5pPr algn="l" rtl="0" fontAlgn="base">
        <a:spcBef>
          <a:spcPct val="0"/>
        </a:spcBef>
        <a:spcAft>
          <a:spcPct val="0"/>
        </a:spcAft>
        <a:defRPr sz="4000">
          <a:solidFill>
            <a:schemeClr val="bg1"/>
          </a:solidFill>
          <a:latin typeface="Arial" charset="0"/>
        </a:defRPr>
      </a:lvl5pPr>
      <a:lvl6pPr marL="457200" algn="ctr" rtl="0" eaLnBrk="1" fontAlgn="base" hangingPunct="1">
        <a:spcBef>
          <a:spcPct val="0"/>
        </a:spcBef>
        <a:spcAft>
          <a:spcPct val="0"/>
        </a:spcAft>
        <a:defRPr sz="2800">
          <a:solidFill>
            <a:schemeClr val="bg1"/>
          </a:solidFill>
          <a:latin typeface="Arial" charset="0"/>
        </a:defRPr>
      </a:lvl6pPr>
      <a:lvl7pPr marL="914400" algn="ctr" rtl="0" eaLnBrk="1" fontAlgn="base" hangingPunct="1">
        <a:spcBef>
          <a:spcPct val="0"/>
        </a:spcBef>
        <a:spcAft>
          <a:spcPct val="0"/>
        </a:spcAft>
        <a:defRPr sz="2800">
          <a:solidFill>
            <a:schemeClr val="bg1"/>
          </a:solidFill>
          <a:latin typeface="Arial" charset="0"/>
        </a:defRPr>
      </a:lvl7pPr>
      <a:lvl8pPr marL="1371600" algn="ctr" rtl="0" eaLnBrk="1" fontAlgn="base" hangingPunct="1">
        <a:spcBef>
          <a:spcPct val="0"/>
        </a:spcBef>
        <a:spcAft>
          <a:spcPct val="0"/>
        </a:spcAft>
        <a:defRPr sz="2800">
          <a:solidFill>
            <a:schemeClr val="bg1"/>
          </a:solidFill>
          <a:latin typeface="Arial" charset="0"/>
        </a:defRPr>
      </a:lvl8pPr>
      <a:lvl9pPr marL="1828800" algn="ctr" rtl="0" eaLnBrk="1" fontAlgn="base" hangingPunct="1">
        <a:spcBef>
          <a:spcPct val="0"/>
        </a:spcBef>
        <a:spcAft>
          <a:spcPct val="0"/>
        </a:spcAft>
        <a:defRPr sz="2800">
          <a:solidFill>
            <a:schemeClr val="bg1"/>
          </a:solidFill>
          <a:latin typeface="Arial" charset="0"/>
        </a:defRPr>
      </a:lvl9pPr>
    </p:titleStyle>
    <p:bodyStyle>
      <a:lvl1pPr marL="342900" indent="-342900" algn="l" rtl="0" fontAlgn="base">
        <a:spcBef>
          <a:spcPct val="20000"/>
        </a:spcBef>
        <a:spcAft>
          <a:spcPct val="0"/>
        </a:spcAft>
        <a:buClr>
          <a:srgbClr val="FF8125"/>
        </a:buClr>
        <a:buSzPct val="105000"/>
        <a:buFont typeface="Arial" pitchFamily="34" charset="0"/>
        <a:buChar char="•"/>
        <a:defRPr sz="3600" kern="1200">
          <a:solidFill>
            <a:schemeClr val="tx1"/>
          </a:solidFill>
          <a:latin typeface="+mj-lt"/>
          <a:ea typeface="+mn-ea"/>
          <a:cs typeface="+mn-cs"/>
        </a:defRPr>
      </a:lvl1pPr>
      <a:lvl2pPr marL="742950" indent="-285750" algn="l" rtl="0" fontAlgn="base">
        <a:spcBef>
          <a:spcPct val="20000"/>
        </a:spcBef>
        <a:spcAft>
          <a:spcPct val="0"/>
        </a:spcAft>
        <a:buClr>
          <a:srgbClr val="FF8125"/>
        </a:buClr>
        <a:buFont typeface="Arial" pitchFamily="34" charset="0"/>
        <a:buChar char="•"/>
        <a:defRPr sz="3200" kern="1200">
          <a:solidFill>
            <a:schemeClr val="tx1"/>
          </a:solidFill>
          <a:latin typeface="+mj-lt"/>
          <a:ea typeface="+mn-ea"/>
          <a:cs typeface="+mn-cs"/>
        </a:defRPr>
      </a:lvl2pPr>
      <a:lvl3pPr marL="1143000" indent="-228600" algn="l" rtl="0" fontAlgn="base">
        <a:spcBef>
          <a:spcPct val="20000"/>
        </a:spcBef>
        <a:spcAft>
          <a:spcPct val="0"/>
        </a:spcAft>
        <a:buClr>
          <a:srgbClr val="FF8125"/>
        </a:buClr>
        <a:buFont typeface="Arial" pitchFamily="34" charset="0"/>
        <a:buChar char="•"/>
        <a:defRPr sz="2800" kern="1200">
          <a:solidFill>
            <a:schemeClr val="tx1"/>
          </a:solidFill>
          <a:latin typeface="+mj-lt"/>
          <a:ea typeface="+mn-ea"/>
          <a:cs typeface="+mn-cs"/>
        </a:defRPr>
      </a:lvl3pPr>
      <a:lvl4pPr marL="1600200" indent="-228600" algn="l" rtl="0" fontAlgn="base">
        <a:spcBef>
          <a:spcPct val="20000"/>
        </a:spcBef>
        <a:spcAft>
          <a:spcPct val="0"/>
        </a:spcAft>
        <a:buClr>
          <a:srgbClr val="FF8125"/>
        </a:buClr>
        <a:buFont typeface="Arial" pitchFamily="34" charset="0"/>
        <a:buChar char="–"/>
        <a:defRPr sz="2800" kern="1200">
          <a:solidFill>
            <a:schemeClr val="tx1"/>
          </a:solidFill>
          <a:latin typeface="+mj-lt"/>
          <a:ea typeface="+mn-ea"/>
          <a:cs typeface="+mn-cs"/>
        </a:defRPr>
      </a:lvl4pPr>
      <a:lvl5pPr marL="2057400" indent="-228600" algn="l" rtl="0" fontAlgn="base">
        <a:spcBef>
          <a:spcPct val="20000"/>
        </a:spcBef>
        <a:spcAft>
          <a:spcPct val="0"/>
        </a:spcAft>
        <a:buClr>
          <a:srgbClr val="FF8125"/>
        </a:buClr>
        <a:buFont typeface="Arial" pitchFamily="34" charset="0"/>
        <a:buChar char="»"/>
        <a:defRPr sz="2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838200"/>
          </a:xfrm>
          <a:prstGeom prst="rect">
            <a:avLst/>
          </a:prstGeom>
          <a:gradFill>
            <a:gsLst>
              <a:gs pos="0">
                <a:srgbClr val="303438"/>
              </a:gs>
              <a:gs pos="60000">
                <a:schemeClr val="tx1"/>
              </a:gs>
            </a:gsLst>
            <a:lin ang="16200000" scaled="1"/>
          </a:gradFill>
          <a:ln w="9525">
            <a:solidFill>
              <a:schemeClr val="bg1"/>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Helvetica Neue Light"/>
            </a:endParaRPr>
          </a:p>
        </p:txBody>
      </p:sp>
      <p:sp>
        <p:nvSpPr>
          <p:cNvPr id="6148" name="Title Placeholder 1"/>
          <p:cNvSpPr>
            <a:spLocks noGrp="1"/>
          </p:cNvSpPr>
          <p:nvPr>
            <p:ph type="title"/>
          </p:nvPr>
        </p:nvSpPr>
        <p:spPr bwMode="auto">
          <a:xfrm>
            <a:off x="93677" y="256032"/>
            <a:ext cx="83058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149" name="Text Placeholder 2"/>
          <p:cNvSpPr>
            <a:spLocks noGrp="1"/>
          </p:cNvSpPr>
          <p:nvPr>
            <p:ph type="body" idx="1"/>
          </p:nvPr>
        </p:nvSpPr>
        <p:spPr bwMode="auto">
          <a:xfrm>
            <a:off x="457200" y="11890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Slide Number Placeholder 8"/>
          <p:cNvSpPr>
            <a:spLocks noGrp="1"/>
          </p:cNvSpPr>
          <p:nvPr>
            <p:ph type="sldNum" sz="quarter" idx="4"/>
          </p:nvPr>
        </p:nvSpPr>
        <p:spPr>
          <a:xfrm>
            <a:off x="0" y="6675120"/>
            <a:ext cx="2133600" cy="152400"/>
          </a:xfrm>
          <a:prstGeom prst="rect">
            <a:avLst/>
          </a:prstGeom>
        </p:spPr>
        <p:txBody>
          <a:bodyPr vert="horz" lIns="91440" tIns="45720" rIns="91440" bIns="45720" rtlCol="0" anchor="ctr"/>
          <a:lstStyle>
            <a:lvl1pPr algn="l">
              <a:defRPr sz="1100" smtClean="0">
                <a:solidFill>
                  <a:schemeClr val="tx1"/>
                </a:solidFill>
                <a:latin typeface="Helvetica Neue Light"/>
              </a:defRPr>
            </a:lvl1pPr>
          </a:lstStyle>
          <a:p>
            <a:pPr defTabSz="914400"/>
            <a:fld id="{464B29F2-3894-4D94-BDCE-955164B5445D}" type="slidenum">
              <a:rPr lang="en-US">
                <a:solidFill>
                  <a:srgbClr val="4C545B"/>
                </a:solidFill>
              </a:rPr>
              <a:pPr defTabSz="914400"/>
              <a:t>‹#›</a:t>
            </a:fld>
            <a:endParaRPr lang="en-US" dirty="0">
              <a:solidFill>
                <a:srgbClr val="4C545B"/>
              </a:solidFill>
            </a:endParaRPr>
          </a:p>
        </p:txBody>
      </p:sp>
      <p:pic>
        <p:nvPicPr>
          <p:cNvPr id="8" name="Picture 7" descr="hubspot_trans.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8246378" y="6518508"/>
            <a:ext cx="827171" cy="314325"/>
          </a:xfrm>
          <a:prstGeom prst="rect">
            <a:avLst/>
          </a:prstGeom>
        </p:spPr>
      </p:pic>
    </p:spTree>
    <p:extLst>
      <p:ext uri="{BB962C8B-B14F-4D97-AF65-F5344CB8AC3E}">
        <p14:creationId xmlns:p14="http://schemas.microsoft.com/office/powerpoint/2010/main" val="196312223"/>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3800" b="0" kern="1200">
          <a:solidFill>
            <a:schemeClr val="bg1"/>
          </a:solidFill>
          <a:latin typeface="Helvetica Neue Light"/>
          <a:ea typeface="+mj-ea"/>
          <a:cs typeface="+mj-cs"/>
        </a:defRPr>
      </a:lvl1pPr>
      <a:lvl2pPr algn="l" rtl="0" eaLnBrk="1" fontAlgn="base" hangingPunct="1">
        <a:spcBef>
          <a:spcPct val="0"/>
        </a:spcBef>
        <a:spcAft>
          <a:spcPct val="0"/>
        </a:spcAft>
        <a:defRPr sz="2600">
          <a:solidFill>
            <a:schemeClr val="bg1"/>
          </a:solidFill>
          <a:latin typeface="Arial" charset="0"/>
        </a:defRPr>
      </a:lvl2pPr>
      <a:lvl3pPr algn="l" rtl="0" eaLnBrk="1" fontAlgn="base" hangingPunct="1">
        <a:spcBef>
          <a:spcPct val="0"/>
        </a:spcBef>
        <a:spcAft>
          <a:spcPct val="0"/>
        </a:spcAft>
        <a:defRPr sz="2600">
          <a:solidFill>
            <a:schemeClr val="bg1"/>
          </a:solidFill>
          <a:latin typeface="Arial" charset="0"/>
        </a:defRPr>
      </a:lvl3pPr>
      <a:lvl4pPr algn="l" rtl="0" eaLnBrk="1" fontAlgn="base" hangingPunct="1">
        <a:spcBef>
          <a:spcPct val="0"/>
        </a:spcBef>
        <a:spcAft>
          <a:spcPct val="0"/>
        </a:spcAft>
        <a:defRPr sz="2600">
          <a:solidFill>
            <a:schemeClr val="bg1"/>
          </a:solidFill>
          <a:latin typeface="Arial" charset="0"/>
        </a:defRPr>
      </a:lvl4pPr>
      <a:lvl5pPr algn="l" rtl="0" eaLnBrk="1" fontAlgn="base" hangingPunct="1">
        <a:spcBef>
          <a:spcPct val="0"/>
        </a:spcBef>
        <a:spcAft>
          <a:spcPct val="0"/>
        </a:spcAft>
        <a:defRPr sz="2600">
          <a:solidFill>
            <a:schemeClr val="bg1"/>
          </a:solidFill>
          <a:latin typeface="Arial" charset="0"/>
        </a:defRPr>
      </a:lvl5pPr>
      <a:lvl6pPr marL="457200" algn="ctr" rtl="0" eaLnBrk="1" fontAlgn="base" hangingPunct="1">
        <a:spcBef>
          <a:spcPct val="0"/>
        </a:spcBef>
        <a:spcAft>
          <a:spcPct val="0"/>
        </a:spcAft>
        <a:defRPr sz="2800">
          <a:solidFill>
            <a:schemeClr val="bg1"/>
          </a:solidFill>
          <a:latin typeface="Arial" charset="0"/>
        </a:defRPr>
      </a:lvl6pPr>
      <a:lvl7pPr marL="914400" algn="ctr" rtl="0" eaLnBrk="1" fontAlgn="base" hangingPunct="1">
        <a:spcBef>
          <a:spcPct val="0"/>
        </a:spcBef>
        <a:spcAft>
          <a:spcPct val="0"/>
        </a:spcAft>
        <a:defRPr sz="2800">
          <a:solidFill>
            <a:schemeClr val="bg1"/>
          </a:solidFill>
          <a:latin typeface="Arial" charset="0"/>
        </a:defRPr>
      </a:lvl7pPr>
      <a:lvl8pPr marL="1371600" algn="ctr" rtl="0" eaLnBrk="1" fontAlgn="base" hangingPunct="1">
        <a:spcBef>
          <a:spcPct val="0"/>
        </a:spcBef>
        <a:spcAft>
          <a:spcPct val="0"/>
        </a:spcAft>
        <a:defRPr sz="2800">
          <a:solidFill>
            <a:schemeClr val="bg1"/>
          </a:solidFill>
          <a:latin typeface="Arial" charset="0"/>
        </a:defRPr>
      </a:lvl8pPr>
      <a:lvl9pPr marL="1828800" algn="ctr" rtl="0" eaLnBrk="1" fontAlgn="base" hangingPunct="1">
        <a:spcBef>
          <a:spcPct val="0"/>
        </a:spcBef>
        <a:spcAft>
          <a:spcPct val="0"/>
        </a:spcAft>
        <a:defRPr sz="2800">
          <a:solidFill>
            <a:schemeClr val="bg1"/>
          </a:solidFill>
          <a:latin typeface="Arial" charset="0"/>
        </a:defRPr>
      </a:lvl9pPr>
    </p:titleStyle>
    <p:bodyStyle>
      <a:lvl1pPr marL="342900" indent="-342900" algn="l" rtl="0" eaLnBrk="1" fontAlgn="base" hangingPunct="1">
        <a:spcBef>
          <a:spcPct val="20000"/>
        </a:spcBef>
        <a:spcAft>
          <a:spcPct val="0"/>
        </a:spcAft>
        <a:buClr>
          <a:srgbClr val="FF8125"/>
        </a:buClr>
        <a:buSzPct val="105000"/>
        <a:buFont typeface="Arial" charset="0"/>
        <a:buChar char="•"/>
        <a:defRPr sz="3600" kern="1200">
          <a:solidFill>
            <a:schemeClr val="tx1"/>
          </a:solidFill>
          <a:latin typeface="Helvetica Neue Light"/>
          <a:ea typeface="+mn-ea"/>
          <a:cs typeface="+mn-cs"/>
        </a:defRPr>
      </a:lvl1pPr>
      <a:lvl2pPr marL="742950" indent="-285750" algn="l" rtl="0" eaLnBrk="1" fontAlgn="base" hangingPunct="1">
        <a:spcBef>
          <a:spcPct val="20000"/>
        </a:spcBef>
        <a:spcAft>
          <a:spcPct val="0"/>
        </a:spcAft>
        <a:buClr>
          <a:srgbClr val="FF8125"/>
        </a:buClr>
        <a:buFont typeface="Arial" pitchFamily="34" charset="0"/>
        <a:buChar char="•"/>
        <a:defRPr sz="3200" kern="1200">
          <a:solidFill>
            <a:schemeClr val="tx1"/>
          </a:solidFill>
          <a:latin typeface="Helvetica Neue Light"/>
          <a:ea typeface="+mn-ea"/>
          <a:cs typeface="+mn-cs"/>
        </a:defRPr>
      </a:lvl2pPr>
      <a:lvl3pPr marL="1143000" indent="-228600" algn="l" rtl="0" eaLnBrk="1" fontAlgn="base" hangingPunct="1">
        <a:spcBef>
          <a:spcPct val="20000"/>
        </a:spcBef>
        <a:spcAft>
          <a:spcPct val="0"/>
        </a:spcAft>
        <a:buClr>
          <a:srgbClr val="FF8125"/>
        </a:buClr>
        <a:buFont typeface="Arial" charset="0"/>
        <a:buChar char="•"/>
        <a:defRPr sz="2800" kern="1200">
          <a:solidFill>
            <a:schemeClr val="tx1"/>
          </a:solidFill>
          <a:latin typeface="Helvetica Neue Light"/>
          <a:ea typeface="+mn-ea"/>
          <a:cs typeface="+mn-cs"/>
        </a:defRPr>
      </a:lvl3pPr>
      <a:lvl4pPr marL="1600200" indent="-228600" algn="l" rtl="0" eaLnBrk="1" fontAlgn="base" hangingPunct="1">
        <a:spcBef>
          <a:spcPct val="20000"/>
        </a:spcBef>
        <a:spcAft>
          <a:spcPct val="0"/>
        </a:spcAft>
        <a:buClr>
          <a:srgbClr val="FF8125"/>
        </a:buClr>
        <a:buFont typeface="Arial" charset="0"/>
        <a:buChar char="–"/>
        <a:defRPr sz="2800" kern="1200">
          <a:solidFill>
            <a:schemeClr val="tx1"/>
          </a:solidFill>
          <a:latin typeface="Helvetica Neue Light"/>
          <a:ea typeface="+mn-ea"/>
          <a:cs typeface="+mn-cs"/>
        </a:defRPr>
      </a:lvl4pPr>
      <a:lvl5pPr marL="2057400" indent="-228600" algn="l" rtl="0" eaLnBrk="1" fontAlgn="base" hangingPunct="1">
        <a:spcBef>
          <a:spcPct val="20000"/>
        </a:spcBef>
        <a:spcAft>
          <a:spcPct val="0"/>
        </a:spcAft>
        <a:buClr>
          <a:srgbClr val="FF8125"/>
        </a:buClr>
        <a:buFont typeface="Arial" charset="0"/>
        <a:buChar char="»"/>
        <a:defRPr sz="2400" kern="1200">
          <a:solidFill>
            <a:schemeClr val="tx1"/>
          </a:solidFill>
          <a:latin typeface="Helvetica Neu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blog.hubspot.com/blog/tabid/6307/bid/5014/Study-Shows-Small-Businesses-That-Blog-Get-55-More-Website-Visitors.aspx" TargetMode="Externa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1.jpeg"/><Relationship Id="rId5" Type="http://schemas.openxmlformats.org/officeDocument/2006/relationships/hyperlink" Target="http://www.linkedin.com/in/jeetumahtani" TargetMode="External"/><Relationship Id="rId4" Type="http://schemas.openxmlformats.org/officeDocument/2006/relationships/hyperlink" Target="http://www.linkedin.com/in/coreybeal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http://www.hubspot.com/lead-generation-marketing-hub/" TargetMode="Externa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blog.hubspot.com/blog/tabid/6307/bid/4793/Are-Your-Compelling-Offers-Actually-Compelling.aspx" TargetMode="Externa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hyperlink" Target="http://www.hubspot.com/products/closed-loop-marketi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hyperlink" Target="http://www.hubspot.com/partner-program--inbound-marketing-calculato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53.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021496"/>
            <a:ext cx="9712961" cy="3326455"/>
          </a:xfrm>
        </p:spPr>
        <p:txBody>
          <a:bodyPr/>
          <a:lstStyle/>
          <a:p>
            <a:r>
              <a:rPr lang="en-US" dirty="0" smtClean="0"/>
              <a:t>Diagnostic and Goal</a:t>
            </a:r>
            <a:br>
              <a:rPr lang="en-US" dirty="0" smtClean="0"/>
            </a:br>
            <a:r>
              <a:rPr lang="en-US" dirty="0" smtClean="0"/>
              <a:t>Setting</a:t>
            </a:r>
            <a:endParaRPr lang="en-US" dirty="0"/>
          </a:p>
        </p:txBody>
      </p:sp>
    </p:spTree>
    <p:extLst>
      <p:ext uri="{BB962C8B-B14F-4D97-AF65-F5344CB8AC3E}">
        <p14:creationId xmlns:p14="http://schemas.microsoft.com/office/powerpoint/2010/main" val="1825211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t>2</a:t>
            </a:r>
          </a:p>
        </p:txBody>
      </p:sp>
      <p:sp>
        <p:nvSpPr>
          <p:cNvPr id="5" name="TextBox 4"/>
          <p:cNvSpPr txBox="1"/>
          <p:nvPr/>
        </p:nvSpPr>
        <p:spPr>
          <a:xfrm>
            <a:off x="0" y="221834"/>
            <a:ext cx="9279467" cy="3416320"/>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The Purpose of a Diagnostic &amp; Goal Setting Call</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pic>
        <p:nvPicPr>
          <p:cNvPr id="1026" name="Picture 2" descr="C:\Users\cbeale\Desktop\iStock_000016987294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4589"/>
            <a:ext cx="9144000" cy="598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601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beale\Desktop\Diagnosis-Easi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8170"/>
            <a:ext cx="9144001" cy="56798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9276" y="211014"/>
            <a:ext cx="6154616" cy="707886"/>
          </a:xfrm>
          <a:prstGeom prst="rect">
            <a:avLst/>
          </a:prstGeom>
          <a:noFill/>
        </p:spPr>
        <p:txBody>
          <a:bodyPr wrap="square" rtlCol="0">
            <a:spAutoFit/>
          </a:bodyPr>
          <a:lstStyle/>
          <a:p>
            <a:r>
              <a:rPr lang="en-US" sz="4000" dirty="0" smtClean="0"/>
              <a:t>Write the Script</a:t>
            </a:r>
            <a:endParaRPr lang="en-US" sz="4000" dirty="0"/>
          </a:p>
        </p:txBody>
      </p:sp>
    </p:spTree>
    <p:extLst>
      <p:ext uri="{BB962C8B-B14F-4D97-AF65-F5344CB8AC3E}">
        <p14:creationId xmlns:p14="http://schemas.microsoft.com/office/powerpoint/2010/main" val="4134936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643" y="1"/>
            <a:ext cx="9299643" cy="8956298"/>
          </a:xfrm>
          <a:prstGeom prst="rect">
            <a:avLst/>
          </a:prstGeom>
          <a:solidFill>
            <a:schemeClr val="accent2"/>
          </a:solidFill>
        </p:spPr>
        <p:txBody>
          <a:bodyPr wrap="square" rtlCol="0">
            <a:spAutoFit/>
          </a:bodyPr>
          <a:lstStyle/>
          <a:p>
            <a:pPr algn="ctr"/>
            <a:r>
              <a:rPr lang="en-US" sz="7200" dirty="0" smtClean="0">
                <a:solidFill>
                  <a:schemeClr val="bg1"/>
                </a:solidFill>
                <a:latin typeface="MV Boli" pitchFamily="2" charset="0"/>
                <a:cs typeface="MV Boli" pitchFamily="2" charset="0"/>
              </a:rPr>
              <a:t>The Typical Flow and “How To” of the Diagnostic &amp; Goal Setting Call</a:t>
            </a:r>
            <a:endParaRPr lang="en-US" sz="7200" dirty="0">
              <a:solidFill>
                <a:schemeClr val="bg1"/>
              </a:solidFill>
              <a:latin typeface="MV Boli" pitchFamily="2" charset="0"/>
              <a:cs typeface="MV Boli" pitchFamily="2" charset="0"/>
            </a:endParaRP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p:txBody>
      </p:sp>
      <p:sp>
        <p:nvSpPr>
          <p:cNvPr id="4" name="Oval 3"/>
          <p:cNvSpPr/>
          <p:nvPr/>
        </p:nvSpPr>
        <p:spPr>
          <a:xfrm>
            <a:off x="-951986" y="3686855"/>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3</a:t>
            </a:r>
            <a:endParaRPr lang="en-US" sz="9600" dirty="0"/>
          </a:p>
        </p:txBody>
      </p:sp>
    </p:spTree>
    <p:extLst>
      <p:ext uri="{BB962C8B-B14F-4D97-AF65-F5344CB8AC3E}">
        <p14:creationId xmlns:p14="http://schemas.microsoft.com/office/powerpoint/2010/main" val="2550960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7" y="0"/>
            <a:ext cx="9097553" cy="1143000"/>
          </a:xfrm>
        </p:spPr>
        <p:txBody>
          <a:bodyPr>
            <a:normAutofit/>
          </a:bodyPr>
          <a:lstStyle/>
          <a:p>
            <a:r>
              <a:rPr lang="en-US" sz="3600" dirty="0" smtClean="0">
                <a:latin typeface="+mn-lt"/>
              </a:rPr>
              <a:t>Inbound Marketing Prospect Assessment Tool</a:t>
            </a:r>
            <a:endParaRPr lang="en-US" sz="3600" dirty="0">
              <a:latin typeface="+mn-lt"/>
            </a:endParaRPr>
          </a:p>
        </p:txBody>
      </p:sp>
      <p:pic>
        <p:nvPicPr>
          <p:cNvPr id="11266" name="Picture 2"/>
          <p:cNvPicPr>
            <a:picLocks noGrp="1" noChangeAspect="1" noChangeArrowheads="1"/>
          </p:cNvPicPr>
          <p:nvPr>
            <p:ph idx="1"/>
          </p:nvPr>
        </p:nvPicPr>
        <p:blipFill>
          <a:blip r:embed="rId3" cstate="print"/>
          <a:srcRect/>
          <a:stretch>
            <a:fillRect/>
          </a:stretch>
        </p:blipFill>
        <p:spPr bwMode="auto">
          <a:xfrm>
            <a:off x="46447" y="1113204"/>
            <a:ext cx="7159594" cy="4760058"/>
          </a:xfrm>
          <a:prstGeom prst="rect">
            <a:avLst/>
          </a:prstGeom>
          <a:noFill/>
          <a:ln w="9525">
            <a:solidFill>
              <a:schemeClr val="bg2"/>
            </a:solid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2787650" y="2660650"/>
            <a:ext cx="6356350" cy="4197350"/>
          </a:xfrm>
          <a:prstGeom prst="rect">
            <a:avLst/>
          </a:prstGeom>
          <a:noFill/>
          <a:ln w="9525">
            <a:solidFill>
              <a:schemeClr val="bg2"/>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40640" y="468"/>
            <a:ext cx="10539492" cy="1143000"/>
          </a:xfrm>
        </p:spPr>
        <p:txBody>
          <a:bodyPr>
            <a:noAutofit/>
          </a:bodyPr>
          <a:lstStyle/>
          <a:p>
            <a:r>
              <a:rPr lang="en-US" sz="3600" dirty="0" smtClean="0"/>
              <a:t>Succeeding with the Prospect Assessment Tool</a:t>
            </a:r>
            <a:endParaRPr lang="en-US" sz="3600" dirty="0"/>
          </a:p>
        </p:txBody>
      </p:sp>
      <p:sp>
        <p:nvSpPr>
          <p:cNvPr id="3" name="Content Placeholder 2"/>
          <p:cNvSpPr>
            <a:spLocks noGrp="1"/>
          </p:cNvSpPr>
          <p:nvPr>
            <p:ph idx="1"/>
          </p:nvPr>
        </p:nvSpPr>
        <p:spPr>
          <a:xfrm>
            <a:off x="457200" y="1458074"/>
            <a:ext cx="8229600" cy="5120640"/>
          </a:xfrm>
        </p:spPr>
        <p:txBody>
          <a:bodyPr>
            <a:normAutofit/>
          </a:bodyPr>
          <a:lstStyle/>
          <a:p>
            <a:r>
              <a:rPr lang="en-US" dirty="0" smtClean="0"/>
              <a:t>Pre-populate questions based on answers and feedback in the IMA call</a:t>
            </a:r>
          </a:p>
          <a:p>
            <a:pPr lvl="1">
              <a:buFont typeface="Arial" pitchFamily="34" charset="0"/>
              <a:buChar char="•"/>
            </a:pPr>
            <a:r>
              <a:rPr lang="en-US" dirty="0" smtClean="0"/>
              <a:t>Validate answers while reviewing through diagnostic and goal setting call</a:t>
            </a:r>
          </a:p>
          <a:p>
            <a:r>
              <a:rPr lang="en-US" dirty="0" smtClean="0"/>
              <a:t>Fill out any blanks with the prospect during the call</a:t>
            </a:r>
          </a:p>
          <a:p>
            <a:pPr lvl="1">
              <a:buFont typeface="Arial" pitchFamily="34" charset="0"/>
              <a:buChar char="•"/>
            </a:pPr>
            <a:r>
              <a:rPr lang="en-US" dirty="0" smtClean="0"/>
              <a:t>Use the “Give and Get” framework while completing blank</a:t>
            </a:r>
          </a:p>
          <a:p>
            <a:r>
              <a:rPr lang="en-US" dirty="0" smtClean="0"/>
              <a:t>Share Inbound Marketing best practices as you step through each of the sections</a:t>
            </a:r>
          </a:p>
          <a:p>
            <a:pPr lvl="1"/>
            <a:endParaRPr lang="en-US" dirty="0"/>
          </a:p>
        </p:txBody>
      </p:sp>
    </p:spTree>
    <p:extLst>
      <p:ext uri="{BB962C8B-B14F-4D97-AF65-F5344CB8AC3E}">
        <p14:creationId xmlns:p14="http://schemas.microsoft.com/office/powerpoint/2010/main" val="1464458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rmAutofit/>
          </a:bodyPr>
          <a:lstStyle/>
          <a:p>
            <a:r>
              <a:rPr lang="en-US" sz="3200" dirty="0" smtClean="0">
                <a:latin typeface="+mn-lt"/>
              </a:rPr>
              <a:t>Start with Evaluation Worksheet</a:t>
            </a:r>
            <a:endParaRPr lang="en-US" sz="3200" dirty="0">
              <a:latin typeface="+mn-lt"/>
            </a:endParaRPr>
          </a:p>
        </p:txBody>
      </p:sp>
      <p:sp>
        <p:nvSpPr>
          <p:cNvPr id="3" name="Content Placeholder 2"/>
          <p:cNvSpPr>
            <a:spLocks noGrp="1"/>
          </p:cNvSpPr>
          <p:nvPr>
            <p:ph idx="1"/>
          </p:nvPr>
        </p:nvSpPr>
        <p:spPr>
          <a:xfrm>
            <a:off x="457200" y="1283677"/>
            <a:ext cx="8229600" cy="4525963"/>
          </a:xfrm>
        </p:spPr>
        <p:txBody>
          <a:bodyPr>
            <a:normAutofit fontScale="92500" lnSpcReduction="10000"/>
          </a:bodyPr>
          <a:lstStyle/>
          <a:p>
            <a:r>
              <a:rPr lang="en-US" dirty="0" smtClean="0"/>
              <a:t>Typical Flow  </a:t>
            </a:r>
          </a:p>
          <a:p>
            <a:pPr lvl="1">
              <a:buFont typeface="Arial" pitchFamily="34" charset="0"/>
              <a:buChar char="•"/>
            </a:pPr>
            <a:r>
              <a:rPr lang="en-US" dirty="0" smtClean="0"/>
              <a:t>Does your website traffic increase in most months? [GET FOUND -&gt; TRAFFIC]</a:t>
            </a:r>
          </a:p>
          <a:p>
            <a:pPr lvl="1">
              <a:buFont typeface="Arial" pitchFamily="34" charset="0"/>
              <a:buChar char="•"/>
            </a:pPr>
            <a:r>
              <a:rPr lang="en-US" dirty="0"/>
              <a:t>Do you generate a larger number of leads via your website in most months? </a:t>
            </a:r>
            <a:r>
              <a:rPr lang="en-US" dirty="0" smtClean="0"/>
              <a:t>[CONVERT -&gt; LEADS]</a:t>
            </a:r>
          </a:p>
          <a:p>
            <a:pPr lvl="1">
              <a:buFont typeface="Arial" pitchFamily="34" charset="0"/>
              <a:buChar char="•"/>
            </a:pPr>
            <a:r>
              <a:rPr lang="en-US" dirty="0"/>
              <a:t>Do you convert a larger number of customers from your website leads in most months? </a:t>
            </a:r>
            <a:r>
              <a:rPr lang="en-US" dirty="0" smtClean="0"/>
              <a:t>[CONVERT -&gt; LEADS -&gt; CUSTOMERS]</a:t>
            </a:r>
          </a:p>
          <a:p>
            <a:pPr lvl="1">
              <a:buFont typeface="Arial" pitchFamily="34" charset="0"/>
              <a:buChar char="•"/>
            </a:pPr>
            <a:r>
              <a:rPr lang="en-US" dirty="0"/>
              <a:t>Do you analyze your results each month so you can continuously improve results? </a:t>
            </a:r>
            <a:r>
              <a:rPr lang="en-US" dirty="0" smtClean="0"/>
              <a:t>[ANALYTICS]</a:t>
            </a:r>
          </a:p>
          <a:p>
            <a:pPr lvl="1">
              <a:buFont typeface="Arial" pitchFamily="34" charset="0"/>
              <a:buChar char="•"/>
            </a:pPr>
            <a:r>
              <a:rPr lang="en-US" dirty="0"/>
              <a:t>Historical Sales </a:t>
            </a:r>
            <a:r>
              <a:rPr lang="en-US" dirty="0" err="1"/>
              <a:t>vs</a:t>
            </a:r>
            <a:r>
              <a:rPr lang="en-US" dirty="0"/>
              <a:t> Growth Goals</a:t>
            </a:r>
          </a:p>
          <a:p>
            <a:pPr marL="457200" lvl="1" indent="0">
              <a:buNone/>
            </a:pPr>
            <a:endParaRPr lang="en-US" dirty="0"/>
          </a:p>
          <a:p>
            <a:pPr lvl="1"/>
            <a:endParaRPr lang="en-US" dirty="0"/>
          </a:p>
          <a:p>
            <a:pPr lvl="1"/>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0" y="468"/>
            <a:ext cx="9144000" cy="1143000"/>
          </a:xfrm>
        </p:spPr>
        <p:txBody>
          <a:bodyPr>
            <a:normAutofit fontScale="90000"/>
          </a:bodyPr>
          <a:lstStyle/>
          <a:p>
            <a:r>
              <a:rPr lang="en-US" dirty="0" smtClean="0"/>
              <a:t>1</a:t>
            </a:r>
            <a:r>
              <a:rPr lang="en-US" dirty="0"/>
              <a:t>: Does your website traffic increase in most months?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022" y="1981200"/>
            <a:ext cx="8684344" cy="321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743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0" y="50334"/>
            <a:ext cx="8850298" cy="457200"/>
          </a:xfrm>
        </p:spPr>
        <p:txBody>
          <a:bodyPr>
            <a:normAutofit fontScale="90000"/>
          </a:bodyPr>
          <a:lstStyle/>
          <a:p>
            <a:r>
              <a:rPr lang="en-US" sz="4000" dirty="0">
                <a:latin typeface="+mn-lt"/>
              </a:rPr>
              <a:t>1</a:t>
            </a:r>
            <a:r>
              <a:rPr lang="en-US" sz="4000" dirty="0" smtClean="0">
                <a:latin typeface="+mn-lt"/>
              </a:rPr>
              <a:t>. Blogging + SEO + Social Media = Traffic </a:t>
            </a:r>
            <a:endParaRPr lang="en-US" sz="3200" dirty="0">
              <a:latin typeface="+mn-lt"/>
            </a:endParaRPr>
          </a:p>
        </p:txBody>
      </p:sp>
      <p:pic>
        <p:nvPicPr>
          <p:cNvPr id="8194" name="Picture 2"/>
          <p:cNvPicPr>
            <a:picLocks noGrp="1" noChangeAspect="1" noChangeArrowheads="1"/>
          </p:cNvPicPr>
          <p:nvPr>
            <p:ph idx="1"/>
          </p:nvPr>
        </p:nvPicPr>
        <p:blipFill>
          <a:blip r:embed="rId4" cstate="print"/>
          <a:srcRect/>
          <a:stretch>
            <a:fillRect/>
          </a:stretch>
        </p:blipFill>
        <p:spPr bwMode="auto">
          <a:xfrm>
            <a:off x="0" y="1702760"/>
            <a:ext cx="9144000" cy="5251719"/>
          </a:xfrm>
          <a:prstGeom prst="rect">
            <a:avLst/>
          </a:prstGeom>
          <a:noFill/>
          <a:ln w="9525">
            <a:solidFill>
              <a:schemeClr val="accent2">
                <a:shade val="50000"/>
              </a:schemeClr>
            </a:solidFill>
            <a:miter lim="800000"/>
            <a:headEnd/>
            <a:tailEnd/>
          </a:ln>
        </p:spPr>
      </p:pic>
      <p:sp>
        <p:nvSpPr>
          <p:cNvPr id="6" name="TextBox 5"/>
          <p:cNvSpPr txBox="1"/>
          <p:nvPr/>
        </p:nvSpPr>
        <p:spPr>
          <a:xfrm>
            <a:off x="0" y="779430"/>
            <a:ext cx="9144000" cy="923330"/>
          </a:xfrm>
          <a:prstGeom prst="rect">
            <a:avLst/>
          </a:prstGeom>
          <a:noFill/>
        </p:spPr>
        <p:txBody>
          <a:bodyPr wrap="square" rtlCol="0">
            <a:spAutoFit/>
          </a:bodyPr>
          <a:lstStyle/>
          <a:p>
            <a:r>
              <a:rPr lang="en-US" dirty="0" smtClean="0">
                <a:hlinkClick r:id="rId5"/>
              </a:rPr>
              <a:t>http://blog.hubspot.com/blog/tabid/6307/bid/5014/Study-Shows-Small-Businesses-That-Blog-Get-55-More-Website-Visitors.aspx</a:t>
            </a: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rmAutofit fontScale="90000"/>
          </a:bodyPr>
          <a:lstStyle/>
          <a:p>
            <a:r>
              <a:rPr lang="en-US" sz="4000" dirty="0"/>
              <a:t>2. Do you generate a larger number of leads via your website in most months</a:t>
            </a:r>
            <a:r>
              <a:rPr lang="en-US" sz="4000" dirty="0" smtClean="0"/>
              <a:t>?</a:t>
            </a:r>
            <a:r>
              <a:rPr lang="en-US" dirty="0" smtClean="0"/>
              <a:t> </a:t>
            </a:r>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6157"/>
          <a:stretch/>
        </p:blipFill>
        <p:spPr bwMode="auto">
          <a:xfrm>
            <a:off x="17585" y="2326987"/>
            <a:ext cx="9126416" cy="279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921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cxnSp>
        <p:nvCxnSpPr>
          <p:cNvPr id="9" name="Straight Connector 8"/>
          <p:cNvCxnSpPr/>
          <p:nvPr/>
        </p:nvCxnSpPr>
        <p:spPr>
          <a:xfrm rot="10800000">
            <a:off x="7878307" y="1885632"/>
            <a:ext cx="1219201" cy="2"/>
          </a:xfrm>
          <a:prstGeom prst="line">
            <a:avLst/>
          </a:prstGeom>
          <a:ln w="76200" cap="rnd" cmpd="sng">
            <a:solidFill>
              <a:srgbClr val="43434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a:off x="0" y="4635300"/>
            <a:ext cx="1524000" cy="0"/>
          </a:xfrm>
          <a:prstGeom prst="line">
            <a:avLst/>
          </a:prstGeom>
          <a:ln w="76200" cap="rnd" cmpd="sng">
            <a:solidFill>
              <a:srgbClr val="434343"/>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019587" y="3847719"/>
            <a:ext cx="5029200" cy="1668149"/>
          </a:xfrm>
          <a:prstGeom prst="rect">
            <a:avLst/>
          </a:prstGeom>
          <a:noFill/>
        </p:spPr>
        <p:txBody>
          <a:bodyPr wrap="square" rtlCol="0">
            <a:spAutoFit/>
          </a:bodyPr>
          <a:lstStyle/>
          <a:p>
            <a:pPr>
              <a:lnSpc>
                <a:spcPct val="80000"/>
              </a:lnSpc>
            </a:pPr>
            <a:r>
              <a:rPr lang="en-US" sz="2400" dirty="0" smtClean="0">
                <a:solidFill>
                  <a:srgbClr val="434343"/>
                </a:solidFill>
                <a:latin typeface="Franklin Gothic Book"/>
                <a:cs typeface="Franklin Gothic Book"/>
              </a:rPr>
              <a:t>Corey Beale</a:t>
            </a:r>
          </a:p>
          <a:p>
            <a:pPr>
              <a:lnSpc>
                <a:spcPct val="80000"/>
              </a:lnSpc>
            </a:pPr>
            <a:r>
              <a:rPr lang="en-US" sz="2400" dirty="0" smtClean="0">
                <a:solidFill>
                  <a:srgbClr val="434343"/>
                </a:solidFill>
                <a:latin typeface="Franklin Gothic Book"/>
                <a:cs typeface="Franklin Gothic Book"/>
              </a:rPr>
              <a:t>Hubspot Sales Manager</a:t>
            </a:r>
          </a:p>
          <a:p>
            <a:pPr>
              <a:lnSpc>
                <a:spcPct val="80000"/>
              </a:lnSpc>
            </a:pPr>
            <a:r>
              <a:rPr lang="en-US" sz="2400" u="sng" dirty="0" smtClean="0">
                <a:solidFill>
                  <a:schemeClr val="accent1">
                    <a:lumMod val="75000"/>
                  </a:schemeClr>
                </a:solidFill>
                <a:latin typeface="Franklin Gothic Book" pitchFamily="34" charset="0"/>
                <a:hlinkClick r:id="rId4"/>
              </a:rPr>
              <a:t>www.linkedin.com</a:t>
            </a:r>
            <a:r>
              <a:rPr lang="en-US" sz="2400" u="sng" dirty="0" smtClean="0">
                <a:latin typeface="Franklin Gothic Book" pitchFamily="34" charset="0"/>
                <a:hlinkClick r:id="rId4"/>
              </a:rPr>
              <a:t>/in/coreybeale</a:t>
            </a:r>
            <a:r>
              <a:rPr lang="en-US" sz="2400" u="sng" dirty="0" smtClean="0">
                <a:latin typeface="Franklin Gothic Book" pitchFamily="34" charset="0"/>
              </a:rPr>
              <a:t> </a:t>
            </a:r>
            <a:endParaRPr lang="en-US" sz="2400" dirty="0" smtClean="0">
              <a:solidFill>
                <a:srgbClr val="434343"/>
              </a:solidFill>
              <a:latin typeface="Franklin Gothic Book" pitchFamily="34" charset="0"/>
              <a:cs typeface="Franklin Gothic Book"/>
            </a:endParaRPr>
          </a:p>
          <a:p>
            <a:pPr>
              <a:lnSpc>
                <a:spcPct val="80000"/>
              </a:lnSpc>
            </a:pPr>
            <a:r>
              <a:rPr lang="en-US" sz="2400" dirty="0" smtClean="0">
                <a:solidFill>
                  <a:srgbClr val="434343"/>
                </a:solidFill>
                <a:latin typeface="Franklin Gothic Book"/>
                <a:cs typeface="Franklin Gothic Book"/>
              </a:rPr>
              <a:t>cbeale@</a:t>
            </a:r>
            <a:r>
              <a:rPr lang="en-US" sz="2400" dirty="0" smtClean="0">
                <a:solidFill>
                  <a:srgbClr val="E36F1E"/>
                </a:solidFill>
                <a:latin typeface="Franklin Gothic Book"/>
                <a:cs typeface="Franklin Gothic Book"/>
              </a:rPr>
              <a:t>hubspot.com</a:t>
            </a:r>
          </a:p>
          <a:p>
            <a:pPr>
              <a:lnSpc>
                <a:spcPct val="80000"/>
              </a:lnSpc>
            </a:pPr>
            <a:endParaRPr lang="en-US" sz="1600" dirty="0" smtClean="0">
              <a:solidFill>
                <a:srgbClr val="E36F1E"/>
              </a:solidFill>
              <a:latin typeface="Franklin Gothic Book"/>
              <a:cs typeface="Franklin Gothic Book"/>
            </a:endParaRPr>
          </a:p>
          <a:p>
            <a:pPr>
              <a:lnSpc>
                <a:spcPct val="80000"/>
              </a:lnSpc>
            </a:pPr>
            <a:endParaRPr lang="en-US" sz="1600" dirty="0" smtClean="0">
              <a:solidFill>
                <a:srgbClr val="E36F1E"/>
              </a:solidFill>
              <a:latin typeface="Franklin Gothic Book"/>
              <a:cs typeface="Franklin Gothic Book"/>
            </a:endParaRPr>
          </a:p>
        </p:txBody>
      </p:sp>
      <p:sp>
        <p:nvSpPr>
          <p:cNvPr id="21" name="Title 1"/>
          <p:cNvSpPr>
            <a:spLocks noGrp="1"/>
          </p:cNvSpPr>
          <p:nvPr>
            <p:ph type="title"/>
          </p:nvPr>
        </p:nvSpPr>
        <p:spPr>
          <a:xfrm>
            <a:off x="0" y="159870"/>
            <a:ext cx="8229600" cy="1143000"/>
          </a:xfrm>
        </p:spPr>
        <p:txBody>
          <a:bodyPr/>
          <a:lstStyle/>
          <a:p>
            <a:r>
              <a:rPr lang="en-US" dirty="0" smtClean="0">
                <a:latin typeface="Franklin Gothic Book"/>
              </a:rPr>
              <a:t>Nice to Meet You</a:t>
            </a:r>
            <a:endParaRPr lang="en-US" dirty="0">
              <a:latin typeface="Franklin Gothic Book"/>
            </a:endParaRPr>
          </a:p>
        </p:txBody>
      </p:sp>
      <p:sp>
        <p:nvSpPr>
          <p:cNvPr id="18" name="TextBox 17"/>
          <p:cNvSpPr txBox="1"/>
          <p:nvPr/>
        </p:nvSpPr>
        <p:spPr>
          <a:xfrm>
            <a:off x="-255498" y="1504632"/>
            <a:ext cx="6634604" cy="1471172"/>
          </a:xfrm>
          <a:prstGeom prst="rect">
            <a:avLst/>
          </a:prstGeom>
          <a:noFill/>
        </p:spPr>
        <p:txBody>
          <a:bodyPr wrap="square" rtlCol="0">
            <a:spAutoFit/>
          </a:bodyPr>
          <a:lstStyle/>
          <a:p>
            <a:pPr algn="r">
              <a:lnSpc>
                <a:spcPct val="80000"/>
              </a:lnSpc>
            </a:pPr>
            <a:r>
              <a:rPr lang="en-US" sz="2400" dirty="0" err="1" smtClean="0">
                <a:solidFill>
                  <a:srgbClr val="434343"/>
                </a:solidFill>
                <a:latin typeface="Franklin Gothic Book"/>
                <a:cs typeface="Franklin Gothic Book"/>
              </a:rPr>
              <a:t>Jeetu</a:t>
            </a:r>
            <a:r>
              <a:rPr lang="en-US" sz="2400" dirty="0" smtClean="0">
                <a:solidFill>
                  <a:srgbClr val="434343"/>
                </a:solidFill>
                <a:latin typeface="Franklin Gothic Book"/>
                <a:cs typeface="Franklin Gothic Book"/>
              </a:rPr>
              <a:t> </a:t>
            </a:r>
            <a:r>
              <a:rPr lang="en-US" sz="2400" dirty="0" err="1" smtClean="0">
                <a:solidFill>
                  <a:srgbClr val="434343"/>
                </a:solidFill>
                <a:latin typeface="Franklin Gothic Book"/>
                <a:cs typeface="Franklin Gothic Book"/>
              </a:rPr>
              <a:t>Mahtani</a:t>
            </a:r>
            <a:endParaRPr lang="en-US" sz="2400" dirty="0" smtClean="0">
              <a:solidFill>
                <a:srgbClr val="434343"/>
              </a:solidFill>
              <a:latin typeface="Franklin Gothic Book"/>
              <a:cs typeface="Franklin Gothic Book"/>
            </a:endParaRPr>
          </a:p>
          <a:p>
            <a:pPr algn="r">
              <a:lnSpc>
                <a:spcPct val="80000"/>
              </a:lnSpc>
            </a:pPr>
            <a:r>
              <a:rPr lang="en-US" sz="2400" dirty="0" err="1" smtClean="0">
                <a:solidFill>
                  <a:srgbClr val="434343"/>
                </a:solidFill>
                <a:latin typeface="Franklin Gothic Book"/>
                <a:cs typeface="Franklin Gothic Book"/>
              </a:rPr>
              <a:t>HubSpot</a:t>
            </a:r>
            <a:r>
              <a:rPr lang="en-US" sz="2400" dirty="0" smtClean="0">
                <a:solidFill>
                  <a:srgbClr val="434343"/>
                </a:solidFill>
                <a:latin typeface="Franklin Gothic Book"/>
                <a:cs typeface="Franklin Gothic Book"/>
              </a:rPr>
              <a:t> Sales Manager</a:t>
            </a:r>
          </a:p>
          <a:p>
            <a:pPr algn="r">
              <a:lnSpc>
                <a:spcPct val="80000"/>
              </a:lnSpc>
            </a:pPr>
            <a:r>
              <a:rPr lang="en-US" sz="2400" dirty="0">
                <a:hlinkClick r:id="rId5" tooltip="View public profile"/>
              </a:rPr>
              <a:t>http://</a:t>
            </a:r>
            <a:r>
              <a:rPr lang="en-US" sz="2400" dirty="0" smtClean="0">
                <a:hlinkClick r:id="rId5" tooltip="View public profile"/>
              </a:rPr>
              <a:t>www.linkedin.com/in/jeetumahtani</a:t>
            </a:r>
            <a:endParaRPr lang="en-US" sz="2400" dirty="0" smtClean="0"/>
          </a:p>
          <a:p>
            <a:pPr algn="r">
              <a:lnSpc>
                <a:spcPct val="80000"/>
              </a:lnSpc>
            </a:pPr>
            <a:r>
              <a:rPr lang="en-US" sz="2400" dirty="0" smtClean="0">
                <a:solidFill>
                  <a:srgbClr val="434343"/>
                </a:solidFill>
                <a:latin typeface="Franklin Gothic Book" pitchFamily="34" charset="0"/>
                <a:cs typeface="Franklin Gothic Book"/>
              </a:rPr>
              <a:t>jmahtani@</a:t>
            </a:r>
            <a:r>
              <a:rPr lang="en-US" sz="2400" dirty="0" smtClean="0">
                <a:solidFill>
                  <a:srgbClr val="E36F1E"/>
                </a:solidFill>
                <a:latin typeface="Franklin Gothic Book" pitchFamily="34" charset="0"/>
                <a:cs typeface="Franklin Gothic Book"/>
              </a:rPr>
              <a:t>hubspot.com </a:t>
            </a:r>
          </a:p>
          <a:p>
            <a:pPr algn="r">
              <a:lnSpc>
                <a:spcPct val="80000"/>
              </a:lnSpc>
            </a:pPr>
            <a:endParaRPr lang="en-US" sz="1600" dirty="0" smtClean="0">
              <a:solidFill>
                <a:srgbClr val="E36F1E"/>
              </a:solidFill>
              <a:latin typeface="Franklin Gothic Book"/>
              <a:cs typeface="Franklin Gothic Book"/>
            </a:endParaRPr>
          </a:p>
        </p:txBody>
      </p:sp>
      <p:pic>
        <p:nvPicPr>
          <p:cNvPr id="92163" name="Picture 3" descr="n5514886_39255435_6436242.jpg"/>
          <p:cNvPicPr>
            <a:picLocks noChangeAspect="1" noChangeArrowheads="1"/>
          </p:cNvPicPr>
          <p:nvPr/>
        </p:nvPicPr>
        <p:blipFill>
          <a:blip r:embed="rId6" cstate="print"/>
          <a:srcRect l="29667" t="10142" r="20833"/>
          <a:stretch>
            <a:fillRect/>
          </a:stretch>
        </p:blipFill>
        <p:spPr bwMode="auto">
          <a:xfrm>
            <a:off x="1009973" y="3515478"/>
            <a:ext cx="1905000" cy="2301636"/>
          </a:xfrm>
          <a:prstGeom prst="rect">
            <a:avLst/>
          </a:prstGeom>
          <a:noFill/>
          <a:ln w="9525">
            <a:noFill/>
            <a:miter lim="800000"/>
            <a:headEnd/>
            <a:tailEnd/>
          </a:ln>
        </p:spPr>
      </p:pic>
      <p:pic>
        <p:nvPicPr>
          <p:cNvPr id="2" name="Picture 2" descr="C:\Users\cbeale\Desktop\Aviary linkedin-com Picture 1.png"/>
          <p:cNvPicPr>
            <a:picLocks noChangeAspect="1" noChangeArrowheads="1"/>
          </p:cNvPicPr>
          <p:nvPr/>
        </p:nvPicPr>
        <p:blipFill rotWithShape="1">
          <a:blip r:embed="rId7">
            <a:extLst>
              <a:ext uri="{28A0092B-C50C-407E-A947-70E740481C1C}">
                <a14:useLocalDpi xmlns:a14="http://schemas.microsoft.com/office/drawing/2010/main" val="0"/>
              </a:ext>
            </a:extLst>
          </a:blip>
          <a:srcRect l="4213"/>
          <a:stretch/>
        </p:blipFill>
        <p:spPr bwMode="auto">
          <a:xfrm>
            <a:off x="6447359" y="1163388"/>
            <a:ext cx="1829782" cy="183535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275973" y="5900239"/>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434343"/>
                </a:solidFill>
                <a:latin typeface="Franklin Gothic Book"/>
                <a:ea typeface="+mj-ea"/>
                <a:cs typeface="Franklin Gothic Book"/>
              </a:defRPr>
            </a:lvl1pPr>
          </a:lstStyle>
          <a:p>
            <a:r>
              <a:rPr lang="en-US" dirty="0" smtClean="0"/>
              <a:t>Hash Tag: #</a:t>
            </a:r>
            <a:r>
              <a:rPr lang="en-US" dirty="0" err="1" smtClean="0"/>
              <a:t>AgencyTransform</a:t>
            </a:r>
            <a:endParaRPr lang="en-US" dirty="0"/>
          </a:p>
        </p:txBody>
      </p:sp>
    </p:spTree>
    <p:extLst>
      <p:ext uri="{BB962C8B-B14F-4D97-AF65-F5344CB8AC3E}">
        <p14:creationId xmlns:p14="http://schemas.microsoft.com/office/powerpoint/2010/main" val="3098541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0" y="4018393"/>
            <a:ext cx="3200400" cy="2839607"/>
          </a:xfrm>
          <a:prstGeom prst="rect">
            <a:avLst/>
          </a:prstGeom>
        </p:spPr>
      </p:pic>
      <p:sp>
        <p:nvSpPr>
          <p:cNvPr id="2" name="Title 1"/>
          <p:cNvSpPr>
            <a:spLocks noGrp="1"/>
          </p:cNvSpPr>
          <p:nvPr>
            <p:ph type="title"/>
          </p:nvPr>
        </p:nvSpPr>
        <p:spPr>
          <a:xfrm>
            <a:off x="93677" y="278934"/>
            <a:ext cx="8850298" cy="457200"/>
          </a:xfrm>
        </p:spPr>
        <p:txBody>
          <a:bodyPr>
            <a:noAutofit/>
          </a:bodyPr>
          <a:lstStyle/>
          <a:p>
            <a:r>
              <a:rPr lang="en-US" sz="3200" dirty="0">
                <a:latin typeface="+mn-lt"/>
              </a:rPr>
              <a:t>2</a:t>
            </a:r>
            <a:r>
              <a:rPr lang="en-US" sz="3200" dirty="0" smtClean="0">
                <a:latin typeface="+mn-lt"/>
              </a:rPr>
              <a:t>. Quickest Path to ROI: Improving Visit </a:t>
            </a:r>
            <a:r>
              <a:rPr lang="en-US" sz="3200" dirty="0" smtClean="0">
                <a:latin typeface="+mn-lt"/>
                <a:sym typeface="Wingdings" pitchFamily="2" charset="2"/>
              </a:rPr>
              <a:t> Lead Ratio</a:t>
            </a:r>
            <a:endParaRPr lang="en-US" sz="2800" dirty="0">
              <a:latin typeface="+mn-lt"/>
            </a:endParaRPr>
          </a:p>
        </p:txBody>
      </p:sp>
      <p:pic>
        <p:nvPicPr>
          <p:cNvPr id="6146" name="Picture 2"/>
          <p:cNvPicPr>
            <a:picLocks noGrp="1" noChangeAspect="1" noChangeArrowheads="1"/>
          </p:cNvPicPr>
          <p:nvPr>
            <p:ph idx="1"/>
          </p:nvPr>
        </p:nvPicPr>
        <p:blipFill>
          <a:blip r:embed="rId4" cstate="print"/>
          <a:srcRect/>
          <a:stretch>
            <a:fillRect/>
          </a:stretch>
        </p:blipFill>
        <p:spPr bwMode="auto">
          <a:xfrm>
            <a:off x="-13705" y="2620108"/>
            <a:ext cx="9157705" cy="4237892"/>
          </a:xfrm>
          <a:prstGeom prst="rect">
            <a:avLst/>
          </a:prstGeom>
          <a:noFill/>
          <a:ln w="9525">
            <a:solidFill>
              <a:schemeClr val="accent1"/>
            </a:solidFill>
            <a:miter lim="800000"/>
            <a:headEnd/>
            <a:tailEnd/>
          </a:ln>
        </p:spPr>
      </p:pic>
      <p:sp>
        <p:nvSpPr>
          <p:cNvPr id="6" name="Rectangle 5"/>
          <p:cNvSpPr/>
          <p:nvPr/>
        </p:nvSpPr>
        <p:spPr>
          <a:xfrm>
            <a:off x="1419956" y="1372651"/>
            <a:ext cx="5800726" cy="646331"/>
          </a:xfrm>
          <a:prstGeom prst="rect">
            <a:avLst/>
          </a:prstGeom>
        </p:spPr>
        <p:txBody>
          <a:bodyPr wrap="square">
            <a:spAutoFit/>
          </a:bodyPr>
          <a:lstStyle/>
          <a:p>
            <a:r>
              <a:rPr lang="en-US" dirty="0" smtClean="0">
                <a:hlinkClick r:id="rId5"/>
              </a:rPr>
              <a:t>http://www.hubspot.com/lead-generation-marketing-hub/</a:t>
            </a: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93677" y="278934"/>
            <a:ext cx="8850298" cy="457200"/>
          </a:xfrm>
        </p:spPr>
        <p:txBody>
          <a:bodyPr>
            <a:normAutofit fontScale="90000"/>
          </a:bodyPr>
          <a:lstStyle/>
          <a:p>
            <a:r>
              <a:rPr lang="en-US" sz="3600" dirty="0" smtClean="0">
                <a:latin typeface="+mn-lt"/>
              </a:rPr>
              <a:t>2. So… More Compelling Offers &amp; Landing Pages</a:t>
            </a:r>
            <a:endParaRPr lang="en-US" sz="2900" dirty="0">
              <a:latin typeface="+mn-lt"/>
            </a:endParaRPr>
          </a:p>
        </p:txBody>
      </p:sp>
      <p:pic>
        <p:nvPicPr>
          <p:cNvPr id="7170" name="Picture 2"/>
          <p:cNvPicPr>
            <a:picLocks noGrp="1" noChangeAspect="1" noChangeArrowheads="1"/>
          </p:cNvPicPr>
          <p:nvPr>
            <p:ph idx="1"/>
          </p:nvPr>
        </p:nvPicPr>
        <p:blipFill>
          <a:blip r:embed="rId4" cstate="print"/>
          <a:srcRect/>
          <a:stretch>
            <a:fillRect/>
          </a:stretch>
        </p:blipFill>
        <p:spPr bwMode="auto">
          <a:xfrm>
            <a:off x="93677" y="2112353"/>
            <a:ext cx="9050323" cy="4745648"/>
          </a:xfrm>
          <a:prstGeom prst="rect">
            <a:avLst/>
          </a:prstGeom>
          <a:noFill/>
          <a:ln w="9525">
            <a:noFill/>
            <a:miter lim="800000"/>
            <a:headEnd/>
            <a:tailEnd/>
          </a:ln>
        </p:spPr>
      </p:pic>
      <p:sp>
        <p:nvSpPr>
          <p:cNvPr id="5" name="Rectangle 4"/>
          <p:cNvSpPr/>
          <p:nvPr/>
        </p:nvSpPr>
        <p:spPr>
          <a:xfrm>
            <a:off x="93677" y="1169019"/>
            <a:ext cx="9050324" cy="923330"/>
          </a:xfrm>
          <a:prstGeom prst="rect">
            <a:avLst/>
          </a:prstGeom>
        </p:spPr>
        <p:txBody>
          <a:bodyPr wrap="square">
            <a:spAutoFit/>
          </a:bodyPr>
          <a:lstStyle/>
          <a:p>
            <a:r>
              <a:rPr lang="en-US" dirty="0" smtClean="0">
                <a:hlinkClick r:id="rId5"/>
              </a:rPr>
              <a:t>http://blog.hubspot.com/blog/tabid/6307/bid/4793/Are-Your-Compelling-Offers-Actually-Compelling.aspx</a:t>
            </a: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243840" y="468"/>
            <a:ext cx="8900160" cy="1143000"/>
          </a:xfrm>
        </p:spPr>
        <p:txBody>
          <a:bodyPr>
            <a:noAutofit/>
          </a:bodyPr>
          <a:lstStyle/>
          <a:p>
            <a:r>
              <a:rPr lang="en-US" sz="3200" dirty="0"/>
              <a:t>3. Do you convert a larger number of customers from your website leads in most months</a:t>
            </a:r>
            <a:r>
              <a:rPr lang="en-US" sz="3200" dirty="0" smtClean="0"/>
              <a:t>? </a:t>
            </a:r>
            <a:endParaRPr lang="en-US" sz="3200"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6899"/>
          <a:stretch/>
        </p:blipFill>
        <p:spPr bwMode="auto">
          <a:xfrm>
            <a:off x="17586" y="2083413"/>
            <a:ext cx="9144000" cy="308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515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93677" y="278934"/>
            <a:ext cx="8850298" cy="457200"/>
          </a:xfrm>
        </p:spPr>
        <p:txBody>
          <a:bodyPr>
            <a:noAutofit/>
          </a:bodyPr>
          <a:lstStyle/>
          <a:p>
            <a:r>
              <a:rPr lang="en-US" sz="3200" dirty="0" smtClean="0">
                <a:latin typeface="+mn-lt"/>
              </a:rPr>
              <a:t>3. Improve Lead to Customer Conversion Rates</a:t>
            </a:r>
            <a:endParaRPr lang="en-US" sz="3200" dirty="0">
              <a:latin typeface="+mn-lt"/>
            </a:endParaRPr>
          </a:p>
        </p:txBody>
      </p:sp>
      <p:sp>
        <p:nvSpPr>
          <p:cNvPr id="6" name="Content Placeholder 5"/>
          <p:cNvSpPr>
            <a:spLocks noGrp="1"/>
          </p:cNvSpPr>
          <p:nvPr>
            <p:ph idx="1"/>
          </p:nvPr>
        </p:nvSpPr>
        <p:spPr>
          <a:xfrm>
            <a:off x="457200" y="1189037"/>
            <a:ext cx="8229600" cy="5135563"/>
          </a:xfrm>
        </p:spPr>
        <p:txBody>
          <a:bodyPr/>
          <a:lstStyle/>
          <a:p>
            <a:r>
              <a:rPr lang="en-US" sz="2400" dirty="0" smtClean="0"/>
              <a:t>According to an MIT Study with InsideSales.com, 78% of sales that start with a web inquiry go to the company that responds FIRST!</a:t>
            </a:r>
          </a:p>
          <a:p>
            <a:r>
              <a:rPr lang="en-US" sz="2400" dirty="0" smtClean="0"/>
              <a:t>According to Focus, it is only in the last third of the buying process that prospects actually want to engage with a sales representative.</a:t>
            </a:r>
          </a:p>
          <a:p>
            <a:r>
              <a:rPr lang="en-US" sz="2400" dirty="0" smtClean="0"/>
              <a:t>Of those surveyed by sales lead expert Mac Macintosh, 23% had bought the product or service they were inquiring about within 6 months. The other 67% still intended to purchase, but were not yet ready. </a:t>
            </a:r>
          </a:p>
          <a:p>
            <a:r>
              <a:rPr lang="en-US" sz="2400" dirty="0" smtClean="0"/>
              <a:t>According to </a:t>
            </a:r>
            <a:r>
              <a:rPr lang="en-US" sz="2400" dirty="0" err="1" smtClean="0"/>
              <a:t>DemandGen</a:t>
            </a:r>
            <a:r>
              <a:rPr lang="en-US" sz="2400" dirty="0" smtClean="0"/>
              <a:t> Report, nurtured leads produce – on average – a </a:t>
            </a:r>
            <a:r>
              <a:rPr lang="en-US" sz="2400" b="1" dirty="0" smtClean="0"/>
              <a:t>20% increase in Sales Opportunities versus</a:t>
            </a:r>
            <a:r>
              <a:rPr lang="en-US" sz="2400" dirty="0" smtClean="0"/>
              <a:t> non-nurtured leads.</a:t>
            </a:r>
          </a:p>
          <a:p>
            <a:endParaRPr lang="en-US" sz="2400" dirty="0" smtClean="0"/>
          </a:p>
          <a:p>
            <a:endParaRPr lang="en-US" sz="2400" dirty="0" smtClean="0"/>
          </a:p>
          <a:p>
            <a:endParaRPr lang="en-US" sz="2400" dirty="0" smtClean="0"/>
          </a:p>
          <a:p>
            <a:endParaRPr lang="en-US" sz="2400" dirty="0" smtClean="0"/>
          </a:p>
          <a:p>
            <a:pPr>
              <a:buNone/>
            </a:pPr>
            <a:endParaRPr lang="en-US" sz="2400" dirty="0" smtClean="0"/>
          </a:p>
          <a:p>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Autofit/>
          </a:bodyPr>
          <a:lstStyle/>
          <a:p>
            <a:r>
              <a:rPr lang="en-US" sz="3200" dirty="0"/>
              <a:t>4. Do you analyze your results each month so you can continuously improve results</a:t>
            </a:r>
            <a:r>
              <a:rPr lang="en-US" sz="3200" dirty="0" smtClean="0"/>
              <a:t>?</a:t>
            </a:r>
            <a:endParaRPr lang="en-US" sz="3200"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0000"/>
          <a:stretch/>
        </p:blipFill>
        <p:spPr bwMode="auto">
          <a:xfrm>
            <a:off x="0" y="2651881"/>
            <a:ext cx="9189187" cy="292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326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77" y="278934"/>
            <a:ext cx="8850298" cy="457200"/>
          </a:xfrm>
        </p:spPr>
        <p:txBody>
          <a:bodyPr>
            <a:normAutofit fontScale="90000"/>
          </a:bodyPr>
          <a:lstStyle/>
          <a:p>
            <a:r>
              <a:rPr lang="en-US" dirty="0">
                <a:latin typeface="+mn-lt"/>
              </a:rPr>
              <a:t>4</a:t>
            </a:r>
            <a:r>
              <a:rPr lang="en-US" dirty="0" smtClean="0">
                <a:latin typeface="+mn-lt"/>
              </a:rPr>
              <a:t>. </a:t>
            </a:r>
            <a:r>
              <a:rPr lang="en-US" sz="3200" dirty="0" smtClean="0">
                <a:latin typeface="+mn-lt"/>
              </a:rPr>
              <a:t>What Can Be Measured, Can Be Improved</a:t>
            </a:r>
            <a:endParaRPr lang="en-US" sz="3200" dirty="0">
              <a:latin typeface="+mn-lt"/>
            </a:endParaRPr>
          </a:p>
        </p:txBody>
      </p:sp>
      <p:pic>
        <p:nvPicPr>
          <p:cNvPr id="9220" name="Picture 4"/>
          <p:cNvPicPr>
            <a:picLocks noChangeAspect="1" noChangeArrowheads="1"/>
          </p:cNvPicPr>
          <p:nvPr/>
        </p:nvPicPr>
        <p:blipFill rotWithShape="1">
          <a:blip r:embed="rId3" cstate="print"/>
          <a:srcRect l="3785" t="5670" r="5009" b="9088"/>
          <a:stretch/>
        </p:blipFill>
        <p:spPr bwMode="auto">
          <a:xfrm>
            <a:off x="0" y="1072717"/>
            <a:ext cx="6084277" cy="3464114"/>
          </a:xfrm>
          <a:prstGeom prst="rect">
            <a:avLst/>
          </a:prstGeom>
          <a:noFill/>
          <a:ln w="9525">
            <a:noFill/>
            <a:miter lim="800000"/>
            <a:headEnd/>
            <a:tailEnd/>
          </a:ln>
        </p:spPr>
      </p:pic>
      <p:sp>
        <p:nvSpPr>
          <p:cNvPr id="9" name="Rectangle 8"/>
          <p:cNvSpPr/>
          <p:nvPr/>
        </p:nvSpPr>
        <p:spPr>
          <a:xfrm>
            <a:off x="400050" y="6488668"/>
            <a:ext cx="7343775" cy="646331"/>
          </a:xfrm>
          <a:prstGeom prst="rect">
            <a:avLst/>
          </a:prstGeom>
        </p:spPr>
        <p:txBody>
          <a:bodyPr wrap="square">
            <a:spAutoFit/>
          </a:bodyPr>
          <a:lstStyle/>
          <a:p>
            <a:r>
              <a:rPr lang="en-US" dirty="0" smtClean="0">
                <a:hlinkClick r:id="rId4"/>
              </a:rPr>
              <a:t>http://www.hubspot.com/products/closed-loop-marketing/</a:t>
            </a:r>
            <a:endParaRPr lang="en-US" dirty="0" smtClean="0"/>
          </a:p>
          <a:p>
            <a:endParaRPr lang="en-US" dirty="0"/>
          </a:p>
        </p:txBody>
      </p:sp>
      <p:pic>
        <p:nvPicPr>
          <p:cNvPr id="9218" name="Picture 2"/>
          <p:cNvPicPr>
            <a:picLocks noGrp="1" noChangeAspect="1" noChangeArrowheads="1"/>
          </p:cNvPicPr>
          <p:nvPr>
            <p:ph idx="1"/>
          </p:nvPr>
        </p:nvPicPr>
        <p:blipFill>
          <a:blip r:embed="rId5" cstate="print"/>
          <a:srcRect/>
          <a:stretch>
            <a:fillRect/>
          </a:stretch>
        </p:blipFill>
        <p:spPr bwMode="auto">
          <a:xfrm>
            <a:off x="3573329" y="3106866"/>
            <a:ext cx="5570671" cy="3381802"/>
          </a:xfrm>
          <a:prstGeom prst="rect">
            <a:avLst/>
          </a:prstGeom>
          <a:noFill/>
          <a:ln w="9525">
            <a:solidFill>
              <a:schemeClr val="accent2">
                <a:shade val="50000"/>
              </a:schemeClr>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rmAutofit fontScale="90000"/>
          </a:bodyPr>
          <a:lstStyle/>
          <a:p>
            <a:r>
              <a:rPr lang="en-US" dirty="0" smtClean="0">
                <a:latin typeface="+mn-lt"/>
              </a:rPr>
              <a:t>Historical Sales vs. Revenue Goals</a:t>
            </a:r>
            <a:endParaRPr lang="en-US" dirty="0">
              <a:latin typeface="+mn-lt"/>
            </a:endParaRPr>
          </a:p>
        </p:txBody>
      </p:sp>
      <p:sp>
        <p:nvSpPr>
          <p:cNvPr id="7" name="Content Placeholder 6"/>
          <p:cNvSpPr>
            <a:spLocks noGrp="1"/>
          </p:cNvSpPr>
          <p:nvPr>
            <p:ph idx="1"/>
          </p:nvPr>
        </p:nvSpPr>
        <p:spPr>
          <a:xfrm>
            <a:off x="419100" y="1143468"/>
            <a:ext cx="8229600" cy="4525963"/>
          </a:xfrm>
        </p:spPr>
        <p:txBody>
          <a:bodyPr/>
          <a:lstStyle/>
          <a:p>
            <a:r>
              <a:rPr lang="en-US" dirty="0" smtClean="0"/>
              <a:t>If FAIL: If you keep acquiring the same number and mix of clients, you won’t achieve your revenue goal. Do you want to figure out how to close the gap via inbound marketing?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3170071"/>
            <a:ext cx="7924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lstStyle/>
          <a:p>
            <a:r>
              <a:rPr lang="en-US" dirty="0" smtClean="0">
                <a:latin typeface="+mn-lt"/>
              </a:rPr>
              <a:t>Historical Sales </a:t>
            </a:r>
            <a:r>
              <a:rPr lang="en-US" dirty="0" err="1" smtClean="0">
                <a:latin typeface="+mn-lt"/>
              </a:rPr>
              <a:t>vs</a:t>
            </a:r>
            <a:r>
              <a:rPr lang="en-US" dirty="0" smtClean="0">
                <a:latin typeface="+mn-lt"/>
              </a:rPr>
              <a:t> Revenue Goals</a:t>
            </a:r>
            <a:endParaRPr lang="en-US" dirty="0">
              <a:latin typeface="+mn-lt"/>
            </a:endParaRPr>
          </a:p>
        </p:txBody>
      </p:sp>
      <p:sp>
        <p:nvSpPr>
          <p:cNvPr id="7" name="Content Placeholder 6"/>
          <p:cNvSpPr>
            <a:spLocks noGrp="1"/>
          </p:cNvSpPr>
          <p:nvPr>
            <p:ph idx="1"/>
          </p:nvPr>
        </p:nvSpPr>
        <p:spPr>
          <a:xfrm>
            <a:off x="419100" y="1459991"/>
            <a:ext cx="8229600" cy="4525963"/>
          </a:xfrm>
        </p:spPr>
        <p:txBody>
          <a:bodyPr/>
          <a:lstStyle/>
          <a:p>
            <a:r>
              <a:rPr lang="en-US" dirty="0" smtClean="0"/>
              <a:t>If PASS: Why are we talking about inbound marketing? If you just keep doing what you’re doing, you’ll achieve your revenue targets.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3587586"/>
            <a:ext cx="7049422" cy="311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643" y="1"/>
            <a:ext cx="9299643" cy="7848302"/>
          </a:xfrm>
          <a:prstGeom prst="rect">
            <a:avLst/>
          </a:prstGeom>
          <a:solidFill>
            <a:schemeClr val="accent2"/>
          </a:solidFill>
        </p:spPr>
        <p:txBody>
          <a:bodyPr wrap="square" rtlCol="0">
            <a:spAutoFit/>
          </a:bodyPr>
          <a:lstStyle/>
          <a:p>
            <a:pPr algn="ctr"/>
            <a:r>
              <a:rPr lang="en-US" sz="7200" dirty="0" smtClean="0">
                <a:solidFill>
                  <a:srgbClr val="FFFFFF"/>
                </a:solidFill>
                <a:latin typeface="MV Boli" pitchFamily="2" charset="0"/>
                <a:cs typeface="MV Boli" pitchFamily="2" charset="0"/>
              </a:rPr>
              <a:t>The Inbound Marketing Calculator</a:t>
            </a:r>
          </a:p>
          <a:p>
            <a:pPr algn="ctr"/>
            <a:endParaRPr lang="en-US" sz="7200" dirty="0">
              <a:solidFill>
                <a:srgbClr val="FFFFFF"/>
              </a:solidFill>
              <a:latin typeface="MV Boli" pitchFamily="2" charset="0"/>
              <a:cs typeface="MV Boli" pitchFamily="2" charset="0"/>
            </a:endParaRPr>
          </a:p>
          <a:p>
            <a:pPr algn="ctr"/>
            <a:endParaRPr lang="en-US" sz="7200" dirty="0" smtClean="0">
              <a:solidFill>
                <a:srgbClr val="FFFFFF"/>
              </a:solidFill>
              <a:latin typeface="MV Boli" pitchFamily="2" charset="0"/>
              <a:cs typeface="MV Boli" pitchFamily="2" charset="0"/>
            </a:endParaRPr>
          </a:p>
          <a:p>
            <a:pPr algn="ctr"/>
            <a:endParaRPr lang="en-US" sz="7200" dirty="0">
              <a:solidFill>
                <a:srgbClr val="FFFFFF"/>
              </a:solidFill>
              <a:latin typeface="MV Boli" pitchFamily="2" charset="0"/>
              <a:cs typeface="MV Boli" pitchFamily="2" charset="0"/>
            </a:endParaRPr>
          </a:p>
          <a:p>
            <a:pPr algn="ctr"/>
            <a:endParaRPr lang="en-US" sz="7200" dirty="0" smtClean="0">
              <a:solidFill>
                <a:srgbClr val="FFFFFF"/>
              </a:solidFill>
              <a:latin typeface="MV Boli" pitchFamily="2" charset="0"/>
              <a:cs typeface="MV Boli" pitchFamily="2" charset="0"/>
            </a:endParaRPr>
          </a:p>
          <a:p>
            <a:pPr algn="ctr"/>
            <a:endParaRPr lang="en-US" sz="7200" dirty="0">
              <a:solidFill>
                <a:srgbClr val="FFFFFF"/>
              </a:solidFill>
              <a:latin typeface="MV Boli" pitchFamily="2" charset="0"/>
              <a:cs typeface="MV Boli" pitchFamily="2" charset="0"/>
            </a:endParaRPr>
          </a:p>
        </p:txBody>
      </p:sp>
      <p:sp>
        <p:nvSpPr>
          <p:cNvPr id="4" name="Oval 3"/>
          <p:cNvSpPr/>
          <p:nvPr/>
        </p:nvSpPr>
        <p:spPr>
          <a:xfrm>
            <a:off x="-951986" y="3686855"/>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solidFill>
                  <a:srgbClr val="FFFFFF"/>
                </a:solidFill>
              </a:rPr>
              <a:t>4</a:t>
            </a:r>
            <a:endParaRPr lang="en-US" sz="9600" dirty="0">
              <a:solidFill>
                <a:srgbClr val="FFFFFF"/>
              </a:solidFill>
            </a:endParaRPr>
          </a:p>
        </p:txBody>
      </p:sp>
    </p:spTree>
    <p:extLst>
      <p:ext uri="{BB962C8B-B14F-4D97-AF65-F5344CB8AC3E}">
        <p14:creationId xmlns:p14="http://schemas.microsoft.com/office/powerpoint/2010/main" val="1852725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Typical Flow</a:t>
            </a:r>
            <a:endParaRPr lang="en-US" dirty="0">
              <a:latin typeface="+mn-lt"/>
            </a:endParaRPr>
          </a:p>
        </p:txBody>
      </p:sp>
      <p:sp>
        <p:nvSpPr>
          <p:cNvPr id="3" name="Content Placeholder 2"/>
          <p:cNvSpPr>
            <a:spLocks noGrp="1"/>
          </p:cNvSpPr>
          <p:nvPr>
            <p:ph idx="1"/>
          </p:nvPr>
        </p:nvSpPr>
        <p:spPr>
          <a:xfrm>
            <a:off x="457200" y="1600201"/>
            <a:ext cx="8229600" cy="3398520"/>
          </a:xfrm>
        </p:spPr>
        <p:txBody>
          <a:bodyPr>
            <a:normAutofit/>
          </a:bodyPr>
          <a:lstStyle/>
          <a:p>
            <a:r>
              <a:rPr lang="en-US" dirty="0" smtClean="0">
                <a:solidFill>
                  <a:srgbClr val="FFB726"/>
                </a:solidFill>
              </a:rPr>
              <a:t>Set Numeric Inbound Marketing Goals</a:t>
            </a:r>
          </a:p>
          <a:p>
            <a:r>
              <a:rPr lang="en-US" dirty="0" smtClean="0">
                <a:solidFill>
                  <a:schemeClr val="tx1"/>
                </a:solidFill>
              </a:rPr>
              <a:t>Qualifying Budget, Authority, Timing</a:t>
            </a:r>
          </a:p>
          <a:p>
            <a:r>
              <a:rPr lang="en-US" dirty="0" smtClean="0"/>
              <a:t>Getting Commitment &amp; Booking Next Steps </a:t>
            </a:r>
          </a:p>
          <a:p>
            <a:r>
              <a:rPr lang="en-US" dirty="0" smtClean="0"/>
              <a:t>Asking for More Help…</a:t>
            </a:r>
          </a:p>
        </p:txBody>
      </p:sp>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Tree>
    <p:extLst>
      <p:ext uri="{BB962C8B-B14F-4D97-AF65-F5344CB8AC3E}">
        <p14:creationId xmlns:p14="http://schemas.microsoft.com/office/powerpoint/2010/main" val="1881830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beale\Desktop\cleaning-suppl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989" y="369651"/>
            <a:ext cx="7623531" cy="587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187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93676" y="152400"/>
            <a:ext cx="9050323" cy="583734"/>
          </a:xfrm>
        </p:spPr>
        <p:txBody>
          <a:bodyPr/>
          <a:lstStyle/>
          <a:p>
            <a:r>
              <a:rPr lang="en-US" sz="3200" dirty="0" smtClean="0"/>
              <a:t>Inbound Marketing Calculator  V 5.0</a:t>
            </a:r>
            <a:endParaRPr lang="en-US" sz="3200" dirty="0"/>
          </a:p>
        </p:txBody>
      </p:sp>
      <p:sp>
        <p:nvSpPr>
          <p:cNvPr id="4" name="Slide Number Placeholder 3"/>
          <p:cNvSpPr>
            <a:spLocks noGrp="1"/>
          </p:cNvSpPr>
          <p:nvPr>
            <p:ph type="sldNum" sz="quarter" idx="12"/>
          </p:nvPr>
        </p:nvSpPr>
        <p:spPr/>
        <p:txBody>
          <a:bodyPr/>
          <a:lstStyle/>
          <a:p>
            <a:fld id="{464B29F2-3894-4D94-BDCE-955164B5445D}" type="slidenum">
              <a:rPr lang="en-US" smtClean="0"/>
              <a:pPr/>
              <a:t>30</a:t>
            </a:fld>
            <a:endParaRPr lang="en-US"/>
          </a:p>
        </p:txBody>
      </p:sp>
      <p:sp>
        <p:nvSpPr>
          <p:cNvPr id="7" name="TextBox 6"/>
          <p:cNvSpPr txBox="1"/>
          <p:nvPr/>
        </p:nvSpPr>
        <p:spPr>
          <a:xfrm>
            <a:off x="982133" y="5621867"/>
            <a:ext cx="7433734" cy="1200329"/>
          </a:xfrm>
          <a:prstGeom prst="rect">
            <a:avLst/>
          </a:prstGeom>
          <a:noFill/>
        </p:spPr>
        <p:txBody>
          <a:bodyPr wrap="square" rtlCol="0">
            <a:spAutoFit/>
          </a:bodyPr>
          <a:lstStyle/>
          <a:p>
            <a:r>
              <a:rPr lang="en-US" dirty="0" smtClean="0"/>
              <a:t>Download: </a:t>
            </a:r>
            <a:r>
              <a:rPr lang="en-US" dirty="0" smtClean="0">
                <a:hlinkClick r:id="rId4"/>
              </a:rPr>
              <a:t>http://www.hubspot.com/partner-program--inbound-marketing-calculator</a:t>
            </a:r>
            <a:endParaRPr lang="en-US" dirty="0" smtClean="0"/>
          </a:p>
          <a:p>
            <a:endParaRPr lang="en-US" dirty="0" smtClean="0"/>
          </a:p>
          <a:p>
            <a:endParaRPr lang="en-US" dirty="0"/>
          </a:p>
        </p:txBody>
      </p:sp>
      <p:pic>
        <p:nvPicPr>
          <p:cNvPr id="5122" name="Picture 2"/>
          <p:cNvPicPr>
            <a:picLocks noGrp="1" noChangeAspect="1" noChangeArrowheads="1"/>
          </p:cNvPicPr>
          <p:nvPr>
            <p:ph idx="1"/>
          </p:nvPr>
        </p:nvPicPr>
        <p:blipFill>
          <a:blip r:embed="rId5" cstate="print"/>
          <a:srcRect/>
          <a:stretch>
            <a:fillRect/>
          </a:stretch>
        </p:blipFill>
        <p:spPr bwMode="auto">
          <a:xfrm>
            <a:off x="1171575" y="1204119"/>
            <a:ext cx="6657975" cy="4495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rmAutofit/>
          </a:bodyPr>
          <a:lstStyle/>
          <a:p>
            <a:r>
              <a:rPr lang="en-US" sz="3200" dirty="0" smtClean="0">
                <a:latin typeface="+mn-lt"/>
              </a:rPr>
              <a:t>What the Calculator Helps You Do</a:t>
            </a:r>
            <a:endParaRPr lang="en-US" sz="3200" dirty="0">
              <a:latin typeface="+mn-lt"/>
            </a:endParaRPr>
          </a:p>
        </p:txBody>
      </p:sp>
      <p:sp>
        <p:nvSpPr>
          <p:cNvPr id="3" name="Content Placeholder 2"/>
          <p:cNvSpPr>
            <a:spLocks noGrp="1"/>
          </p:cNvSpPr>
          <p:nvPr>
            <p:ph idx="1"/>
          </p:nvPr>
        </p:nvSpPr>
        <p:spPr/>
        <p:txBody>
          <a:bodyPr>
            <a:normAutofit/>
          </a:bodyPr>
          <a:lstStyle/>
          <a:p>
            <a:r>
              <a:rPr lang="en-US" sz="3200" dirty="0" smtClean="0"/>
              <a:t>Ask Why, When, How, What Else, What if?</a:t>
            </a:r>
          </a:p>
          <a:p>
            <a:r>
              <a:rPr lang="en-US" sz="3200" dirty="0" smtClean="0"/>
              <a:t>Help your prospect set traffic/lead generation goals based on their sales and revenue targets</a:t>
            </a:r>
          </a:p>
          <a:p>
            <a:r>
              <a:rPr lang="en-US" sz="3200" dirty="0" smtClean="0"/>
              <a:t>Help them understand the effort and expense required to achieve their goals via inbound marketing.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rmAutofit/>
          </a:bodyPr>
          <a:lstStyle/>
          <a:p>
            <a:r>
              <a:rPr lang="en-US" sz="3200" dirty="0" smtClean="0">
                <a:latin typeface="+mn-lt"/>
              </a:rPr>
              <a:t>Getting Agreement to Complete the Calculator</a:t>
            </a:r>
            <a:endParaRPr lang="en-US" sz="3200" dirty="0">
              <a:latin typeface="+mn-lt"/>
            </a:endParaRPr>
          </a:p>
        </p:txBody>
      </p:sp>
      <p:sp>
        <p:nvSpPr>
          <p:cNvPr id="3" name="Content Placeholder 2"/>
          <p:cNvSpPr>
            <a:spLocks noGrp="1"/>
          </p:cNvSpPr>
          <p:nvPr>
            <p:ph idx="1"/>
          </p:nvPr>
        </p:nvSpPr>
        <p:spPr/>
        <p:txBody>
          <a:bodyPr>
            <a:normAutofit/>
          </a:bodyPr>
          <a:lstStyle/>
          <a:p>
            <a:r>
              <a:rPr lang="en-US" sz="3200" dirty="0" smtClean="0">
                <a:latin typeface="+mn-lt"/>
              </a:rPr>
              <a:t>“Based on our conversations so far, it sounds like you’re serious about growing your business. Our next step is to help you set your online marketing goals based on your sales and revenue targets. Would you like to run through these numbers with me now?”</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rmAutofit/>
          </a:bodyPr>
          <a:lstStyle/>
          <a:p>
            <a:r>
              <a:rPr lang="en-US" sz="3200" dirty="0" smtClean="0">
                <a:latin typeface="+mn-lt"/>
              </a:rPr>
              <a:t>Input: Monthly Booked Revenue Goal</a:t>
            </a:r>
            <a:endParaRPr lang="en-US" sz="3200" dirty="0">
              <a:latin typeface="+mn-lt"/>
            </a:endParaRPr>
          </a:p>
        </p:txBody>
      </p:sp>
      <p:sp>
        <p:nvSpPr>
          <p:cNvPr id="3" name="Content Placeholder 2"/>
          <p:cNvSpPr>
            <a:spLocks noGrp="1"/>
          </p:cNvSpPr>
          <p:nvPr>
            <p:ph idx="1"/>
          </p:nvPr>
        </p:nvSpPr>
        <p:spPr>
          <a:xfrm>
            <a:off x="0" y="1189037"/>
            <a:ext cx="9144000" cy="5668963"/>
          </a:xfrm>
        </p:spPr>
        <p:txBody>
          <a:bodyPr>
            <a:normAutofit/>
          </a:bodyPr>
          <a:lstStyle/>
          <a:p>
            <a:r>
              <a:rPr lang="en-US" sz="2800" dirty="0" smtClean="0">
                <a:latin typeface="+mn-lt"/>
              </a:rPr>
              <a:t>Based on the difference between your current revenue and your goal, this calculates the amount of new revenue you need to book in order to make up for the shortfall. Does this number look about right? </a:t>
            </a:r>
          </a:p>
          <a:p>
            <a:r>
              <a:rPr lang="en-US" sz="2800" dirty="0" smtClean="0">
                <a:latin typeface="+mn-lt"/>
              </a:rPr>
              <a:t>If it’s not right, what is the total amount of monthly booked revenue you need to generate? </a:t>
            </a:r>
          </a:p>
        </p:txBody>
      </p:sp>
      <p:pic>
        <p:nvPicPr>
          <p:cNvPr id="10244" name="Picture 4"/>
          <p:cNvPicPr>
            <a:picLocks noChangeAspect="1" noChangeArrowheads="1"/>
          </p:cNvPicPr>
          <p:nvPr/>
        </p:nvPicPr>
        <p:blipFill>
          <a:blip r:embed="rId4" cstate="print"/>
          <a:srcRect/>
          <a:stretch>
            <a:fillRect/>
          </a:stretch>
        </p:blipFill>
        <p:spPr bwMode="auto">
          <a:xfrm>
            <a:off x="198120" y="4424362"/>
            <a:ext cx="8753475" cy="7524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Autofit/>
          </a:bodyPr>
          <a:lstStyle/>
          <a:p>
            <a:r>
              <a:rPr lang="en-US" sz="3200" dirty="0" smtClean="0">
                <a:latin typeface="+mn-lt"/>
              </a:rPr>
              <a:t>Input: What % of Revenue Is Coming From IM?</a:t>
            </a:r>
            <a:endParaRPr lang="en-US" sz="3200" dirty="0">
              <a:latin typeface="+mn-lt"/>
            </a:endParaRPr>
          </a:p>
        </p:txBody>
      </p:sp>
      <p:sp>
        <p:nvSpPr>
          <p:cNvPr id="3" name="Content Placeholder 2"/>
          <p:cNvSpPr>
            <a:spLocks noGrp="1"/>
          </p:cNvSpPr>
          <p:nvPr>
            <p:ph idx="1"/>
          </p:nvPr>
        </p:nvSpPr>
        <p:spPr>
          <a:xfrm>
            <a:off x="0" y="1189037"/>
            <a:ext cx="9144000" cy="5668963"/>
          </a:xfrm>
        </p:spPr>
        <p:txBody>
          <a:bodyPr>
            <a:normAutofit/>
          </a:bodyPr>
          <a:lstStyle/>
          <a:p>
            <a:r>
              <a:rPr lang="en-US" sz="2800" dirty="0" smtClean="0">
                <a:latin typeface="+mn-lt"/>
              </a:rPr>
              <a:t>What other methods will you be using to generate leads and new customers? </a:t>
            </a:r>
          </a:p>
          <a:p>
            <a:r>
              <a:rPr lang="en-US" sz="2800" dirty="0" smtClean="0">
                <a:latin typeface="+mn-lt"/>
              </a:rPr>
              <a:t>Are you confident that these other methods will help you hit your goal? </a:t>
            </a:r>
          </a:p>
          <a:p>
            <a:r>
              <a:rPr lang="en-US" sz="2800" dirty="0" smtClean="0">
                <a:latin typeface="+mn-lt"/>
              </a:rPr>
              <a:t>How far off do you think you’ll be if you don’t figure out how to leverage the web to generate more leads? </a:t>
            </a:r>
          </a:p>
          <a:p>
            <a:endParaRPr lang="en-US" sz="3200" dirty="0" smtClean="0">
              <a:latin typeface="+mn-lt"/>
            </a:endParaRPr>
          </a:p>
        </p:txBody>
      </p:sp>
      <p:pic>
        <p:nvPicPr>
          <p:cNvPr id="6" name="Picture 3"/>
          <p:cNvPicPr>
            <a:picLocks noChangeAspect="1" noChangeArrowheads="1"/>
          </p:cNvPicPr>
          <p:nvPr/>
        </p:nvPicPr>
        <p:blipFill>
          <a:blip r:embed="rId4" cstate="print"/>
          <a:srcRect/>
          <a:stretch>
            <a:fillRect/>
          </a:stretch>
        </p:blipFill>
        <p:spPr bwMode="auto">
          <a:xfrm>
            <a:off x="200025" y="4499611"/>
            <a:ext cx="8772525" cy="809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rmAutofit/>
          </a:bodyPr>
          <a:lstStyle/>
          <a:p>
            <a:r>
              <a:rPr lang="en-US" sz="3200" dirty="0" smtClean="0">
                <a:latin typeface="+mn-lt"/>
              </a:rPr>
              <a:t>Input: What’s Your Average Revenue Per Client?</a:t>
            </a:r>
            <a:endParaRPr lang="en-US" sz="3200" dirty="0">
              <a:latin typeface="+mn-lt"/>
            </a:endParaRPr>
          </a:p>
        </p:txBody>
      </p:sp>
      <p:sp>
        <p:nvSpPr>
          <p:cNvPr id="3" name="Content Placeholder 2"/>
          <p:cNvSpPr>
            <a:spLocks noGrp="1"/>
          </p:cNvSpPr>
          <p:nvPr>
            <p:ph idx="1"/>
          </p:nvPr>
        </p:nvSpPr>
        <p:spPr/>
        <p:txBody>
          <a:bodyPr>
            <a:normAutofit fontScale="92500"/>
          </a:bodyPr>
          <a:lstStyle/>
          <a:p>
            <a:r>
              <a:rPr lang="en-US" sz="2800" dirty="0" smtClean="0">
                <a:latin typeface="+mn-lt"/>
              </a:rPr>
              <a:t>Based on the evaluation, we see that your average revenue per client is about _________. </a:t>
            </a:r>
          </a:p>
          <a:p>
            <a:r>
              <a:rPr lang="en-US" sz="2800" dirty="0" smtClean="0">
                <a:latin typeface="+mn-lt"/>
              </a:rPr>
              <a:t>Is this the right number? Should it be higher or lower? </a:t>
            </a:r>
          </a:p>
          <a:p>
            <a:endParaRPr lang="en-US" sz="3200" dirty="0" smtClean="0">
              <a:latin typeface="+mn-lt"/>
            </a:endParaRPr>
          </a:p>
          <a:p>
            <a:endParaRPr lang="en-US" sz="3200" dirty="0" smtClean="0">
              <a:latin typeface="+mn-lt"/>
            </a:endParaRPr>
          </a:p>
          <a:p>
            <a:r>
              <a:rPr lang="en-US" sz="2800" dirty="0" smtClean="0">
                <a:latin typeface="+mn-lt"/>
              </a:rPr>
              <a:t>Other question: Are you reaching the right clients with your sales and marketing efforts? Do you think you could charge more for a specific type of customer? Do you think we can attract that type of customer via IM?</a:t>
            </a:r>
          </a:p>
          <a:p>
            <a:endParaRPr lang="en-US" sz="3200" dirty="0" smtClean="0">
              <a:latin typeface="+mn-lt"/>
            </a:endParaRPr>
          </a:p>
        </p:txBody>
      </p:sp>
      <p:pic>
        <p:nvPicPr>
          <p:cNvPr id="12290" name="Picture 2"/>
          <p:cNvPicPr>
            <a:picLocks noChangeAspect="1" noChangeArrowheads="1"/>
          </p:cNvPicPr>
          <p:nvPr/>
        </p:nvPicPr>
        <p:blipFill>
          <a:blip r:embed="rId4" cstate="print"/>
          <a:srcRect/>
          <a:stretch>
            <a:fillRect/>
          </a:stretch>
        </p:blipFill>
        <p:spPr bwMode="auto">
          <a:xfrm>
            <a:off x="0" y="3200398"/>
            <a:ext cx="8829675" cy="7715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lstStyle/>
          <a:p>
            <a:r>
              <a:rPr lang="en-US" sz="3200" dirty="0" smtClean="0">
                <a:latin typeface="+mn-lt"/>
              </a:rPr>
              <a:t>Input: Lead </a:t>
            </a:r>
            <a:r>
              <a:rPr lang="en-US" sz="3200" dirty="0" smtClean="0">
                <a:latin typeface="+mn-lt"/>
                <a:sym typeface="Wingdings" pitchFamily="2" charset="2"/>
              </a:rPr>
              <a:t> Customer Conversion Rate</a:t>
            </a:r>
            <a:endParaRPr lang="en-US" sz="3200" dirty="0">
              <a:latin typeface="+mn-lt"/>
            </a:endParaRPr>
          </a:p>
        </p:txBody>
      </p:sp>
      <p:sp>
        <p:nvSpPr>
          <p:cNvPr id="3" name="Content Placeholder 2"/>
          <p:cNvSpPr>
            <a:spLocks noGrp="1"/>
          </p:cNvSpPr>
          <p:nvPr>
            <p:ph idx="1"/>
          </p:nvPr>
        </p:nvSpPr>
        <p:spPr>
          <a:xfrm>
            <a:off x="0" y="1189037"/>
            <a:ext cx="9144000" cy="5668963"/>
          </a:xfrm>
        </p:spPr>
        <p:txBody>
          <a:bodyPr>
            <a:normAutofit fontScale="92500"/>
          </a:bodyPr>
          <a:lstStyle/>
          <a:p>
            <a:r>
              <a:rPr lang="en-US" sz="3200" dirty="0" smtClean="0">
                <a:latin typeface="+mn-lt"/>
              </a:rPr>
              <a:t>Based on the evaluation, this is your lead to customer conversion rate. Does it look right? </a:t>
            </a:r>
          </a:p>
          <a:p>
            <a:r>
              <a:rPr lang="en-US" sz="3200" dirty="0" smtClean="0">
                <a:latin typeface="+mn-lt"/>
              </a:rPr>
              <a:t>Is it different depending on the source of the lead? </a:t>
            </a:r>
          </a:p>
          <a:p>
            <a:endParaRPr lang="en-US" sz="3200" dirty="0" smtClean="0">
              <a:latin typeface="+mn-lt"/>
            </a:endParaRPr>
          </a:p>
          <a:p>
            <a:endParaRPr lang="en-US" sz="3200" dirty="0" smtClean="0">
              <a:latin typeface="+mn-lt"/>
            </a:endParaRPr>
          </a:p>
          <a:p>
            <a:endParaRPr lang="en-US" sz="3200" dirty="0" smtClean="0">
              <a:latin typeface="+mn-lt"/>
            </a:endParaRPr>
          </a:p>
          <a:p>
            <a:r>
              <a:rPr lang="en-US" sz="3200" dirty="0" smtClean="0">
                <a:latin typeface="+mn-lt"/>
              </a:rPr>
              <a:t>Other questions: </a:t>
            </a:r>
          </a:p>
          <a:p>
            <a:pPr lvl="1"/>
            <a:r>
              <a:rPr lang="en-US" sz="2800" dirty="0" smtClean="0">
                <a:latin typeface="+mn-lt"/>
              </a:rPr>
              <a:t>What methods are you using to generate leads now? (Referrals, Cold calls, Networking)</a:t>
            </a:r>
          </a:p>
          <a:p>
            <a:pPr lvl="1"/>
            <a:r>
              <a:rPr lang="en-US" sz="2800" dirty="0" smtClean="0">
                <a:latin typeface="+mn-lt"/>
              </a:rPr>
              <a:t>Are you using lead nurturing, closed loop marketing analytics or lead intelligence? (Educate)</a:t>
            </a:r>
          </a:p>
        </p:txBody>
      </p:sp>
      <p:pic>
        <p:nvPicPr>
          <p:cNvPr id="13314" name="Picture 2"/>
          <p:cNvPicPr>
            <a:picLocks noChangeAspect="1" noChangeArrowheads="1"/>
          </p:cNvPicPr>
          <p:nvPr/>
        </p:nvPicPr>
        <p:blipFill>
          <a:blip r:embed="rId4" cstate="print"/>
          <a:srcRect/>
          <a:stretch>
            <a:fillRect/>
          </a:stretch>
        </p:blipFill>
        <p:spPr bwMode="auto">
          <a:xfrm>
            <a:off x="0" y="2819400"/>
            <a:ext cx="9144000" cy="12573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lstStyle/>
          <a:p>
            <a:r>
              <a:rPr lang="en-US" sz="3600" dirty="0" smtClean="0">
                <a:latin typeface="+mn-lt"/>
              </a:rPr>
              <a:t>Input: Visit </a:t>
            </a:r>
            <a:r>
              <a:rPr lang="en-US" sz="3600" dirty="0" smtClean="0">
                <a:latin typeface="+mn-lt"/>
                <a:sym typeface="Wingdings" pitchFamily="2" charset="2"/>
              </a:rPr>
              <a:t> Lead Conversion Rate</a:t>
            </a:r>
            <a:endParaRPr lang="en-US" sz="3600" dirty="0">
              <a:latin typeface="+mn-lt"/>
            </a:endParaRPr>
          </a:p>
        </p:txBody>
      </p:sp>
      <p:sp>
        <p:nvSpPr>
          <p:cNvPr id="3" name="Content Placeholder 2"/>
          <p:cNvSpPr>
            <a:spLocks noGrp="1"/>
          </p:cNvSpPr>
          <p:nvPr>
            <p:ph idx="1"/>
          </p:nvPr>
        </p:nvSpPr>
        <p:spPr>
          <a:xfrm>
            <a:off x="0" y="1189037"/>
            <a:ext cx="9144000" cy="5668963"/>
          </a:xfrm>
        </p:spPr>
        <p:txBody>
          <a:bodyPr>
            <a:normAutofit/>
          </a:bodyPr>
          <a:lstStyle/>
          <a:p>
            <a:r>
              <a:rPr lang="en-US" sz="3200" dirty="0" smtClean="0">
                <a:latin typeface="+mn-lt"/>
              </a:rPr>
              <a:t>Based on your evaluation, this is your visit to lead conversion rate. Does this look right? </a:t>
            </a:r>
          </a:p>
          <a:p>
            <a:endParaRPr lang="en-US" sz="3200" dirty="0" smtClean="0">
              <a:latin typeface="+mn-lt"/>
            </a:endParaRPr>
          </a:p>
          <a:p>
            <a:endParaRPr lang="en-US" sz="3200" dirty="0" smtClean="0">
              <a:latin typeface="+mn-lt"/>
            </a:endParaRPr>
          </a:p>
          <a:p>
            <a:r>
              <a:rPr lang="en-US" sz="3200" dirty="0" smtClean="0">
                <a:latin typeface="+mn-lt"/>
              </a:rPr>
              <a:t>Other questions: </a:t>
            </a:r>
          </a:p>
          <a:p>
            <a:pPr lvl="1"/>
            <a:r>
              <a:rPr lang="en-US" sz="2800" dirty="0" smtClean="0">
                <a:latin typeface="+mn-lt"/>
              </a:rPr>
              <a:t>What kind of compelling offers do you have on your site that prompt visitors to share their information? </a:t>
            </a:r>
          </a:p>
          <a:p>
            <a:pPr lvl="1"/>
            <a:r>
              <a:rPr lang="en-US" sz="2800" dirty="0" smtClean="0">
                <a:latin typeface="+mn-lt"/>
              </a:rPr>
              <a:t>Do you know how your leads are finding your site? </a:t>
            </a:r>
            <a:r>
              <a:rPr lang="en-US" sz="2800" dirty="0" smtClean="0"/>
              <a:t>Is your visit to lead conversion rate different for different sources of traffic?</a:t>
            </a:r>
          </a:p>
          <a:p>
            <a:pPr lvl="1"/>
            <a:endParaRPr lang="en-US" sz="2800" dirty="0" smtClean="0">
              <a:latin typeface="+mn-lt"/>
            </a:endParaRPr>
          </a:p>
          <a:p>
            <a:endParaRPr lang="en-US" sz="3200" dirty="0" smtClean="0">
              <a:latin typeface="+mn-lt"/>
            </a:endParaRPr>
          </a:p>
        </p:txBody>
      </p:sp>
      <p:pic>
        <p:nvPicPr>
          <p:cNvPr id="14340" name="Picture 4"/>
          <p:cNvPicPr>
            <a:picLocks noChangeAspect="1" noChangeArrowheads="1"/>
          </p:cNvPicPr>
          <p:nvPr/>
        </p:nvPicPr>
        <p:blipFill>
          <a:blip r:embed="rId4" cstate="print"/>
          <a:srcRect/>
          <a:stretch>
            <a:fillRect/>
          </a:stretch>
        </p:blipFill>
        <p:spPr bwMode="auto">
          <a:xfrm>
            <a:off x="0" y="2286000"/>
            <a:ext cx="8810625" cy="11525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93676" y="278934"/>
            <a:ext cx="9050323" cy="457200"/>
          </a:xfrm>
        </p:spPr>
        <p:txBody>
          <a:bodyPr>
            <a:noAutofit/>
          </a:bodyPr>
          <a:lstStyle/>
          <a:p>
            <a:r>
              <a:rPr lang="en-US" sz="2800" dirty="0" smtClean="0">
                <a:latin typeface="+mn-lt"/>
              </a:rPr>
              <a:t>Help them Understand What Variables Impact Results</a:t>
            </a:r>
            <a:endParaRPr lang="en-US" sz="2800" dirty="0">
              <a:latin typeface="+mn-lt"/>
            </a:endParaRPr>
          </a:p>
        </p:txBody>
      </p:sp>
      <p:pic>
        <p:nvPicPr>
          <p:cNvPr id="13314" name="Picture 2"/>
          <p:cNvPicPr>
            <a:picLocks noGrp="1" noChangeAspect="1" noChangeArrowheads="1"/>
          </p:cNvPicPr>
          <p:nvPr>
            <p:ph idx="1"/>
          </p:nvPr>
        </p:nvPicPr>
        <p:blipFill>
          <a:blip r:embed="rId4" cstate="print"/>
          <a:srcRect/>
          <a:stretch>
            <a:fillRect/>
          </a:stretch>
        </p:blipFill>
        <p:spPr bwMode="auto">
          <a:xfrm>
            <a:off x="533400" y="2438400"/>
            <a:ext cx="7993380" cy="2316480"/>
          </a:xfrm>
          <a:prstGeom prst="rect">
            <a:avLst/>
          </a:prstGeom>
          <a:noFill/>
          <a:ln w="9525">
            <a:solidFill>
              <a:schemeClr val="tx1"/>
            </a:solidFill>
            <a:miter lim="800000"/>
            <a:headEnd/>
            <a:tailEnd/>
          </a:ln>
        </p:spPr>
      </p:pic>
      <p:sp>
        <p:nvSpPr>
          <p:cNvPr id="5" name="Rectangle 4"/>
          <p:cNvSpPr/>
          <p:nvPr/>
        </p:nvSpPr>
        <p:spPr>
          <a:xfrm>
            <a:off x="4724400" y="2362200"/>
            <a:ext cx="1600200" cy="2590800"/>
          </a:xfrm>
          <a:prstGeom prst="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93676" y="278934"/>
            <a:ext cx="9050323" cy="457200"/>
          </a:xfrm>
        </p:spPr>
        <p:txBody>
          <a:bodyPr>
            <a:noAutofit/>
          </a:bodyPr>
          <a:lstStyle/>
          <a:p>
            <a:r>
              <a:rPr lang="en-US" sz="3600" dirty="0" smtClean="0">
                <a:latin typeface="+mn-lt"/>
              </a:rPr>
              <a:t>Reiterate What Activities Impact Results</a:t>
            </a:r>
            <a:endParaRPr lang="en-US" sz="3600" dirty="0">
              <a:latin typeface="+mn-lt"/>
            </a:endParaRPr>
          </a:p>
        </p:txBody>
      </p:sp>
      <p:sp>
        <p:nvSpPr>
          <p:cNvPr id="3" name="Content Placeholder 2"/>
          <p:cNvSpPr>
            <a:spLocks noGrp="1"/>
          </p:cNvSpPr>
          <p:nvPr>
            <p:ph idx="1"/>
          </p:nvPr>
        </p:nvSpPr>
        <p:spPr>
          <a:xfrm>
            <a:off x="0" y="1189037"/>
            <a:ext cx="9144000" cy="5668963"/>
          </a:xfrm>
        </p:spPr>
        <p:txBody>
          <a:bodyPr>
            <a:normAutofit lnSpcReduction="10000"/>
          </a:bodyPr>
          <a:lstStyle/>
          <a:p>
            <a:pPr marL="514350" indent="-514350">
              <a:buFont typeface="+mj-lt"/>
              <a:buAutoNum type="arabicPeriod"/>
            </a:pPr>
            <a:r>
              <a:rPr lang="en-US" sz="3200" dirty="0" smtClean="0">
                <a:latin typeface="+mn-lt"/>
              </a:rPr>
              <a:t>Improving visit </a:t>
            </a:r>
            <a:r>
              <a:rPr lang="en-US" sz="3200" dirty="0" smtClean="0">
                <a:latin typeface="+mn-lt"/>
                <a:sym typeface="Wingdings" pitchFamily="2" charset="2"/>
              </a:rPr>
              <a:t> lead conversion rate</a:t>
            </a:r>
          </a:p>
          <a:p>
            <a:pPr lvl="1"/>
            <a:r>
              <a:rPr lang="en-US" sz="2800" dirty="0" smtClean="0">
                <a:latin typeface="+mn-lt"/>
                <a:sym typeface="Wingdings" pitchFamily="2" charset="2"/>
              </a:rPr>
              <a:t>Creating lots of compelling offers and landing pages, calls to action</a:t>
            </a:r>
          </a:p>
          <a:p>
            <a:pPr marL="514350" indent="-514350">
              <a:buFont typeface="+mj-lt"/>
              <a:buAutoNum type="arabicPeriod"/>
            </a:pPr>
            <a:r>
              <a:rPr lang="en-US" sz="3200" dirty="0" smtClean="0">
                <a:latin typeface="+mn-lt"/>
                <a:sym typeface="Wingdings" pitchFamily="2" charset="2"/>
              </a:rPr>
              <a:t>Increasing traffic </a:t>
            </a:r>
          </a:p>
          <a:p>
            <a:pPr lvl="1"/>
            <a:r>
              <a:rPr lang="en-US" sz="2800" dirty="0" smtClean="0">
                <a:latin typeface="+mn-lt"/>
                <a:sym typeface="Wingdings" pitchFamily="2" charset="2"/>
              </a:rPr>
              <a:t>Blogging! blogging! blogging Smart so it helps w/ SEO and Social Media</a:t>
            </a:r>
          </a:p>
          <a:p>
            <a:pPr marL="514350" indent="-514350">
              <a:buFont typeface="+mj-lt"/>
              <a:buAutoNum type="arabicPeriod"/>
            </a:pPr>
            <a:r>
              <a:rPr lang="en-US" sz="3200" dirty="0" smtClean="0">
                <a:latin typeface="+mn-lt"/>
                <a:sym typeface="Wingdings" pitchFamily="2" charset="2"/>
              </a:rPr>
              <a:t>Increasing lead  customer conversion rate. boost sales productivity: </a:t>
            </a:r>
          </a:p>
          <a:p>
            <a:pPr marL="914400" lvl="1" indent="-514350"/>
            <a:r>
              <a:rPr lang="en-US" sz="2800" dirty="0" smtClean="0">
                <a:latin typeface="+mn-lt"/>
                <a:sym typeface="Wingdings" pitchFamily="2" charset="2"/>
              </a:rPr>
              <a:t>Lead nurturing &amp; lead Intelligence, </a:t>
            </a:r>
            <a:r>
              <a:rPr lang="en-US" sz="2800" dirty="0" err="1" smtClean="0">
                <a:latin typeface="+mn-lt"/>
                <a:sym typeface="Wingdings" pitchFamily="2" charset="2"/>
              </a:rPr>
              <a:t>crm</a:t>
            </a:r>
            <a:r>
              <a:rPr lang="en-US" sz="2800" dirty="0" smtClean="0">
                <a:latin typeface="+mn-lt"/>
                <a:sym typeface="Wingdings" pitchFamily="2" charset="2"/>
              </a:rPr>
              <a:t> integration</a:t>
            </a:r>
          </a:p>
          <a:p>
            <a:pPr marL="514350" indent="-514350">
              <a:buFont typeface="+mj-lt"/>
              <a:buAutoNum type="arabicPeriod"/>
            </a:pPr>
            <a:r>
              <a:rPr lang="en-US" sz="3200" dirty="0" smtClean="0">
                <a:latin typeface="+mn-lt"/>
                <a:sym typeface="Wingdings" pitchFamily="2" charset="2"/>
              </a:rPr>
              <a:t>Improvement over time: </a:t>
            </a:r>
          </a:p>
          <a:p>
            <a:pPr lvl="1"/>
            <a:r>
              <a:rPr lang="en-US" sz="2800" dirty="0" smtClean="0">
                <a:latin typeface="+mn-lt"/>
                <a:sym typeface="Wingdings" pitchFamily="2" charset="2"/>
              </a:rPr>
              <a:t>Sources, closed loop marketing analytics</a:t>
            </a:r>
            <a:endParaRPr lang="en-US" sz="2800" dirty="0" smtClean="0">
              <a:latin typeface="+mn-lt"/>
            </a:endParaRPr>
          </a:p>
          <a:p>
            <a:endParaRPr lang="en-US" sz="3200" dirty="0" smtClean="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4" name="TextBox 3"/>
          <p:cNvSpPr txBox="1">
            <a:spLocks noChangeArrowheads="1"/>
          </p:cNvSpPr>
          <p:nvPr/>
        </p:nvSpPr>
        <p:spPr bwMode="auto">
          <a:xfrm>
            <a:off x="2174875" y="1481138"/>
            <a:ext cx="4794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1" charset="0"/>
                <a:ea typeface="ＭＳ Ｐゴシック" pitchFamily="1" charset="-128"/>
              </a:defRPr>
            </a:lvl1pPr>
            <a:lvl2pPr marL="37931725" indent="-37474525">
              <a:defRPr>
                <a:solidFill>
                  <a:schemeClr val="tx1"/>
                </a:solidFill>
                <a:latin typeface="Calibri" pitchFamily="1" charset="0"/>
                <a:ea typeface="ＭＳ Ｐゴシック" pitchFamily="1" charset="-128"/>
              </a:defRPr>
            </a:lvl2pPr>
            <a:lvl3pPr>
              <a:defRPr>
                <a:solidFill>
                  <a:schemeClr val="tx1"/>
                </a:solidFill>
                <a:latin typeface="Calibri" pitchFamily="1" charset="0"/>
                <a:ea typeface="ＭＳ Ｐゴシック" pitchFamily="1" charset="-128"/>
              </a:defRPr>
            </a:lvl3pPr>
            <a:lvl4pPr>
              <a:defRPr>
                <a:solidFill>
                  <a:schemeClr val="tx1"/>
                </a:solidFill>
                <a:latin typeface="Calibri" pitchFamily="1" charset="0"/>
                <a:ea typeface="ＭＳ Ｐゴシック" pitchFamily="1" charset="-128"/>
              </a:defRPr>
            </a:lvl4pPr>
            <a:lvl5pPr>
              <a:defRPr>
                <a:solidFill>
                  <a:schemeClr val="tx1"/>
                </a:solidFill>
                <a:latin typeface="Calibri" pitchFamily="1" charset="0"/>
                <a:ea typeface="ＭＳ Ｐゴシック" pitchFamily="1" charset="-128"/>
              </a:defRPr>
            </a:lvl5pPr>
            <a:lvl6pPr marL="457200" fontAlgn="base">
              <a:spcBef>
                <a:spcPct val="0"/>
              </a:spcBef>
              <a:spcAft>
                <a:spcPct val="0"/>
              </a:spcAft>
              <a:defRPr>
                <a:solidFill>
                  <a:schemeClr val="tx1"/>
                </a:solidFill>
                <a:latin typeface="Calibri" pitchFamily="1" charset="0"/>
                <a:ea typeface="ＭＳ Ｐゴシック" pitchFamily="1" charset="-128"/>
              </a:defRPr>
            </a:lvl6pPr>
            <a:lvl7pPr marL="914400" fontAlgn="base">
              <a:spcBef>
                <a:spcPct val="0"/>
              </a:spcBef>
              <a:spcAft>
                <a:spcPct val="0"/>
              </a:spcAft>
              <a:defRPr>
                <a:solidFill>
                  <a:schemeClr val="tx1"/>
                </a:solidFill>
                <a:latin typeface="Calibri" pitchFamily="1" charset="0"/>
                <a:ea typeface="ＭＳ Ｐゴシック" pitchFamily="1" charset="-128"/>
              </a:defRPr>
            </a:lvl7pPr>
            <a:lvl8pPr marL="1371600" fontAlgn="base">
              <a:spcBef>
                <a:spcPct val="0"/>
              </a:spcBef>
              <a:spcAft>
                <a:spcPct val="0"/>
              </a:spcAft>
              <a:defRPr>
                <a:solidFill>
                  <a:schemeClr val="tx1"/>
                </a:solidFill>
                <a:latin typeface="Calibri" pitchFamily="1" charset="0"/>
                <a:ea typeface="ＭＳ Ｐゴシック" pitchFamily="1" charset="-128"/>
              </a:defRPr>
            </a:lvl8pPr>
            <a:lvl9pPr marL="1828800" fontAlgn="base">
              <a:spcBef>
                <a:spcPct val="0"/>
              </a:spcBef>
              <a:spcAft>
                <a:spcPct val="0"/>
              </a:spcAft>
              <a:defRPr>
                <a:solidFill>
                  <a:schemeClr val="tx1"/>
                </a:solidFill>
                <a:latin typeface="Calibri" pitchFamily="1" charset="0"/>
                <a:ea typeface="ＭＳ Ｐゴシック" pitchFamily="1" charset="-128"/>
              </a:defRPr>
            </a:lvl9pPr>
          </a:lstStyle>
          <a:p>
            <a:r>
              <a:rPr lang="en-US" sz="4000" dirty="0">
                <a:latin typeface="Franklin Gothic Book" pitchFamily="1" charset="0"/>
              </a:rPr>
              <a:t>Bookmark this Page!!</a:t>
            </a:r>
          </a:p>
        </p:txBody>
      </p:sp>
      <p:sp>
        <p:nvSpPr>
          <p:cNvPr id="5" name="TextBox 5"/>
          <p:cNvSpPr txBox="1">
            <a:spLocks noChangeArrowheads="1"/>
          </p:cNvSpPr>
          <p:nvPr/>
        </p:nvSpPr>
        <p:spPr bwMode="auto">
          <a:xfrm>
            <a:off x="341313" y="3167063"/>
            <a:ext cx="8461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1" charset="0"/>
                <a:ea typeface="ＭＳ Ｐゴシック" pitchFamily="1" charset="-128"/>
              </a:defRPr>
            </a:lvl1pPr>
            <a:lvl2pPr marL="37931725" indent="-37474525">
              <a:defRPr>
                <a:solidFill>
                  <a:schemeClr val="tx1"/>
                </a:solidFill>
                <a:latin typeface="Calibri" pitchFamily="1" charset="0"/>
                <a:ea typeface="ＭＳ Ｐゴシック" pitchFamily="1" charset="-128"/>
              </a:defRPr>
            </a:lvl2pPr>
            <a:lvl3pPr>
              <a:defRPr>
                <a:solidFill>
                  <a:schemeClr val="tx1"/>
                </a:solidFill>
                <a:latin typeface="Calibri" pitchFamily="1" charset="0"/>
                <a:ea typeface="ＭＳ Ｐゴシック" pitchFamily="1" charset="-128"/>
              </a:defRPr>
            </a:lvl3pPr>
            <a:lvl4pPr>
              <a:defRPr>
                <a:solidFill>
                  <a:schemeClr val="tx1"/>
                </a:solidFill>
                <a:latin typeface="Calibri" pitchFamily="1" charset="0"/>
                <a:ea typeface="ＭＳ Ｐゴシック" pitchFamily="1" charset="-128"/>
              </a:defRPr>
            </a:lvl4pPr>
            <a:lvl5pPr>
              <a:defRPr>
                <a:solidFill>
                  <a:schemeClr val="tx1"/>
                </a:solidFill>
                <a:latin typeface="Calibri" pitchFamily="1" charset="0"/>
                <a:ea typeface="ＭＳ Ｐゴシック" pitchFamily="1" charset="-128"/>
              </a:defRPr>
            </a:lvl5pPr>
            <a:lvl6pPr marL="457200" fontAlgn="base">
              <a:spcBef>
                <a:spcPct val="0"/>
              </a:spcBef>
              <a:spcAft>
                <a:spcPct val="0"/>
              </a:spcAft>
              <a:defRPr>
                <a:solidFill>
                  <a:schemeClr val="tx1"/>
                </a:solidFill>
                <a:latin typeface="Calibri" pitchFamily="1" charset="0"/>
                <a:ea typeface="ＭＳ Ｐゴシック" pitchFamily="1" charset="-128"/>
              </a:defRPr>
            </a:lvl6pPr>
            <a:lvl7pPr marL="914400" fontAlgn="base">
              <a:spcBef>
                <a:spcPct val="0"/>
              </a:spcBef>
              <a:spcAft>
                <a:spcPct val="0"/>
              </a:spcAft>
              <a:defRPr>
                <a:solidFill>
                  <a:schemeClr val="tx1"/>
                </a:solidFill>
                <a:latin typeface="Calibri" pitchFamily="1" charset="0"/>
                <a:ea typeface="ＭＳ Ｐゴシック" pitchFamily="1" charset="-128"/>
              </a:defRPr>
            </a:lvl7pPr>
            <a:lvl8pPr marL="1371600" fontAlgn="base">
              <a:spcBef>
                <a:spcPct val="0"/>
              </a:spcBef>
              <a:spcAft>
                <a:spcPct val="0"/>
              </a:spcAft>
              <a:defRPr>
                <a:solidFill>
                  <a:schemeClr val="tx1"/>
                </a:solidFill>
                <a:latin typeface="Calibri" pitchFamily="1" charset="0"/>
                <a:ea typeface="ＭＳ Ｐゴシック" pitchFamily="1" charset="-128"/>
              </a:defRPr>
            </a:lvl8pPr>
            <a:lvl9pPr marL="1828800" fontAlgn="base">
              <a:spcBef>
                <a:spcPct val="0"/>
              </a:spcBef>
              <a:spcAft>
                <a:spcPct val="0"/>
              </a:spcAft>
              <a:defRPr>
                <a:solidFill>
                  <a:schemeClr val="tx1"/>
                </a:solidFill>
                <a:latin typeface="Calibri" pitchFamily="1" charset="0"/>
                <a:ea typeface="ＭＳ Ｐゴシック" pitchFamily="1" charset="-128"/>
              </a:defRPr>
            </a:lvl9pPr>
          </a:lstStyle>
          <a:p>
            <a:r>
              <a:rPr lang="en-US" sz="2800">
                <a:solidFill>
                  <a:srgbClr val="0000FF"/>
                </a:solidFill>
              </a:rPr>
              <a:t>http://www.hubspot.com/advanced-sales-training-home</a:t>
            </a:r>
          </a:p>
        </p:txBody>
      </p:sp>
    </p:spTree>
    <p:extLst>
      <p:ext uri="{BB962C8B-B14F-4D97-AF65-F5344CB8AC3E}">
        <p14:creationId xmlns:p14="http://schemas.microsoft.com/office/powerpoint/2010/main" val="24524999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Next Step</a:t>
            </a:r>
            <a:endParaRPr lang="en-US" dirty="0">
              <a:latin typeface="+mn-lt"/>
            </a:endParaRPr>
          </a:p>
        </p:txBody>
      </p:sp>
      <p:sp>
        <p:nvSpPr>
          <p:cNvPr id="3" name="Content Placeholder 2"/>
          <p:cNvSpPr>
            <a:spLocks noGrp="1"/>
          </p:cNvSpPr>
          <p:nvPr>
            <p:ph idx="1"/>
          </p:nvPr>
        </p:nvSpPr>
        <p:spPr>
          <a:xfrm>
            <a:off x="457200" y="1600201"/>
            <a:ext cx="8229600" cy="3398520"/>
          </a:xfrm>
        </p:spPr>
        <p:txBody>
          <a:bodyPr>
            <a:normAutofit/>
          </a:bodyPr>
          <a:lstStyle/>
          <a:p>
            <a:r>
              <a:rPr lang="en-US" dirty="0" smtClean="0"/>
              <a:t>Set Numeric Inbound Marketing Goals</a:t>
            </a:r>
          </a:p>
          <a:p>
            <a:r>
              <a:rPr lang="en-US" dirty="0" smtClean="0">
                <a:solidFill>
                  <a:srgbClr val="FFB726"/>
                </a:solidFill>
              </a:rPr>
              <a:t>Qualifying Budget, Authority, Timing</a:t>
            </a:r>
          </a:p>
          <a:p>
            <a:r>
              <a:rPr lang="en-US" dirty="0" smtClean="0"/>
              <a:t>Getting Commitment &amp; Booking Next Steps </a:t>
            </a:r>
          </a:p>
          <a:p>
            <a:r>
              <a:rPr lang="en-US" dirty="0" smtClean="0"/>
              <a:t>Asking for More Help…</a:t>
            </a:r>
          </a:p>
        </p:txBody>
      </p:sp>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4" name="Content Placeholder 3"/>
          <p:cNvSpPr>
            <a:spLocks noGrp="1"/>
          </p:cNvSpPr>
          <p:nvPr>
            <p:ph sz="quarter" idx="13"/>
          </p:nvPr>
        </p:nvSpPr>
        <p:spPr>
          <a:xfrm>
            <a:off x="0" y="169985"/>
            <a:ext cx="8991600" cy="5516880"/>
          </a:xfrm>
        </p:spPr>
        <p:txBody>
          <a:bodyPr>
            <a:normAutofit lnSpcReduction="10000"/>
          </a:bodyPr>
          <a:lstStyle/>
          <a:p>
            <a:r>
              <a:rPr lang="en-US" sz="3200" dirty="0" smtClean="0"/>
              <a:t> In order to hit your goals, you’ll probably need to dedicate at least 10-20 hours/month to inbound marketing. Who will do that? Internal resource or outsourced? </a:t>
            </a:r>
          </a:p>
          <a:p>
            <a:r>
              <a:rPr lang="en-US" sz="3200" dirty="0" smtClean="0"/>
              <a:t>More hours = more success, of course. </a:t>
            </a:r>
          </a:p>
          <a:p>
            <a:r>
              <a:rPr lang="en-US" sz="3200" dirty="0" smtClean="0"/>
              <a:t> How much content needs to be created? Who will do it? </a:t>
            </a:r>
          </a:p>
          <a:p>
            <a:r>
              <a:rPr lang="en-US" sz="3200" dirty="0" smtClean="0"/>
              <a:t> What can you afford to invest now in order to hit these goals? </a:t>
            </a:r>
          </a:p>
          <a:p>
            <a:r>
              <a:rPr lang="en-US" sz="3200" dirty="0" smtClean="0"/>
              <a:t>Are you planning to reallocate funds from something else? </a:t>
            </a:r>
          </a:p>
          <a:p>
            <a:endParaRPr lang="en-US" sz="3200" dirty="0" smtClean="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4" name="Content Placeholder 3"/>
          <p:cNvSpPr>
            <a:spLocks noGrp="1"/>
          </p:cNvSpPr>
          <p:nvPr>
            <p:ph sz="quarter" idx="13"/>
          </p:nvPr>
        </p:nvSpPr>
        <p:spPr>
          <a:xfrm>
            <a:off x="152400" y="1188720"/>
            <a:ext cx="8991600" cy="5516880"/>
          </a:xfrm>
        </p:spPr>
        <p:txBody>
          <a:bodyPr/>
          <a:lstStyle/>
          <a:p>
            <a:r>
              <a:rPr lang="en-US" dirty="0" smtClean="0"/>
              <a:t> Who are all of the stakeholders involved in a buying decision? </a:t>
            </a:r>
          </a:p>
          <a:p>
            <a:r>
              <a:rPr lang="en-US" dirty="0" smtClean="0"/>
              <a:t> Who will be involved in implementing the inbound marketing plan? </a:t>
            </a:r>
          </a:p>
          <a:p>
            <a:r>
              <a:rPr lang="en-US" dirty="0" smtClean="0"/>
              <a:t> What objections/issues will come up when other stakeholders get involved? </a:t>
            </a:r>
          </a:p>
          <a:p>
            <a:r>
              <a:rPr lang="en-US" dirty="0" smtClean="0"/>
              <a:t> What will other decision makers want to know before making a decision? </a:t>
            </a:r>
          </a:p>
          <a:p>
            <a:pPr>
              <a:buNone/>
            </a:pPr>
            <a:endParaRPr lang="en-US" dirty="0" smtClean="0"/>
          </a:p>
        </p:txBody>
      </p:sp>
      <p:sp>
        <p:nvSpPr>
          <p:cNvPr id="13314" name="Rectangle 1"/>
          <p:cNvSpPr>
            <a:spLocks noGrp="1" noChangeArrowheads="1"/>
          </p:cNvSpPr>
          <p:nvPr>
            <p:ph type="title"/>
          </p:nvPr>
        </p:nvSpPr>
        <p:spPr/>
        <p:txBody>
          <a:bodyPr lIns="0" tIns="0" rIns="0" bIns="0"/>
          <a:lstStyle/>
          <a:p>
            <a:pPr eaLnBrk="1" hangingPunct="1">
              <a:lnSpc>
                <a:spcPct val="95000"/>
              </a:lnSpc>
            </a:pPr>
            <a:r>
              <a:rPr lang="en-US" sz="2800" dirty="0" smtClean="0">
                <a:latin typeface="Arial" charset="0"/>
              </a:rPr>
              <a:t> Determine Authority and Influence</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4" name="Content Placeholder 3"/>
          <p:cNvSpPr>
            <a:spLocks noGrp="1"/>
          </p:cNvSpPr>
          <p:nvPr>
            <p:ph sz="quarter" idx="13"/>
          </p:nvPr>
        </p:nvSpPr>
        <p:spPr>
          <a:xfrm>
            <a:off x="152400" y="990600"/>
            <a:ext cx="8991600" cy="5715000"/>
          </a:xfrm>
        </p:spPr>
        <p:txBody>
          <a:bodyPr/>
          <a:lstStyle/>
          <a:p>
            <a:r>
              <a:rPr lang="en-US" dirty="0" smtClean="0"/>
              <a:t> Who will be involved internally to your company to ensure this plans success? </a:t>
            </a:r>
          </a:p>
          <a:p>
            <a:r>
              <a:rPr lang="en-US" dirty="0" smtClean="0"/>
              <a:t>How much time will they be able to dedicate to IM? </a:t>
            </a:r>
          </a:p>
          <a:p>
            <a:r>
              <a:rPr lang="en-US" dirty="0" smtClean="0"/>
              <a:t>How can we get more of your organization involved in creating content? Social media? </a:t>
            </a:r>
          </a:p>
          <a:p>
            <a:r>
              <a:rPr lang="en-US" dirty="0" smtClean="0"/>
              <a:t> How long do we have before we need to start hitting the monthly goals we discussed earlier? What happens if…</a:t>
            </a:r>
          </a:p>
        </p:txBody>
      </p:sp>
      <p:sp>
        <p:nvSpPr>
          <p:cNvPr id="13314" name="Rectangle 1"/>
          <p:cNvSpPr>
            <a:spLocks noGrp="1" noChangeArrowheads="1"/>
          </p:cNvSpPr>
          <p:nvPr>
            <p:ph type="title"/>
          </p:nvPr>
        </p:nvSpPr>
        <p:spPr/>
        <p:txBody>
          <a:bodyPr lIns="0" tIns="0" rIns="0" bIns="0"/>
          <a:lstStyle/>
          <a:p>
            <a:pPr eaLnBrk="1" hangingPunct="1">
              <a:lnSpc>
                <a:spcPct val="95000"/>
              </a:lnSpc>
            </a:pPr>
            <a:r>
              <a:rPr lang="en-US" sz="2800" dirty="0" smtClean="0">
                <a:latin typeface="Arial" charset="0"/>
              </a:rPr>
              <a:t> Determine Time Available &amp; Timeline for Success</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4" name="Content Placeholder 3"/>
          <p:cNvSpPr>
            <a:spLocks noGrp="1"/>
          </p:cNvSpPr>
          <p:nvPr>
            <p:ph sz="quarter" idx="13"/>
          </p:nvPr>
        </p:nvSpPr>
        <p:spPr>
          <a:xfrm>
            <a:off x="152400" y="990600"/>
            <a:ext cx="8991600" cy="5715000"/>
          </a:xfrm>
        </p:spPr>
        <p:txBody>
          <a:bodyPr/>
          <a:lstStyle/>
          <a:p>
            <a:r>
              <a:rPr lang="en-US" dirty="0" smtClean="0"/>
              <a:t> What other avenues are you exploring to help solve your marketing challenges?</a:t>
            </a:r>
          </a:p>
          <a:p>
            <a:r>
              <a:rPr lang="en-US" dirty="0" smtClean="0"/>
              <a:t>Are you working with other organization now? </a:t>
            </a:r>
          </a:p>
          <a:p>
            <a:r>
              <a:rPr lang="en-US" dirty="0" smtClean="0"/>
              <a:t> Are you interviewing other organizations now? </a:t>
            </a:r>
          </a:p>
          <a:p>
            <a:r>
              <a:rPr lang="en-US" dirty="0" smtClean="0"/>
              <a:t> At this point, have you discovered any reasons, why you would choose to work with someone else, instead of us? </a:t>
            </a:r>
          </a:p>
        </p:txBody>
      </p:sp>
      <p:sp>
        <p:nvSpPr>
          <p:cNvPr id="13314" name="Rectangle 1"/>
          <p:cNvSpPr>
            <a:spLocks noGrp="1" noChangeArrowheads="1"/>
          </p:cNvSpPr>
          <p:nvPr>
            <p:ph type="title"/>
          </p:nvPr>
        </p:nvSpPr>
        <p:spPr/>
        <p:txBody>
          <a:bodyPr lIns="0" tIns="0" rIns="0" bIns="0"/>
          <a:lstStyle/>
          <a:p>
            <a:pPr eaLnBrk="1" hangingPunct="1">
              <a:lnSpc>
                <a:spcPct val="95000"/>
              </a:lnSpc>
            </a:pPr>
            <a:r>
              <a:rPr lang="en-US" sz="2800" dirty="0" smtClean="0">
                <a:latin typeface="Arial" charset="0"/>
              </a:rPr>
              <a:t> Determine  Competitive Situation</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Next Step</a:t>
            </a:r>
            <a:endParaRPr lang="en-US" dirty="0">
              <a:latin typeface="+mn-lt"/>
            </a:endParaRPr>
          </a:p>
        </p:txBody>
      </p:sp>
      <p:sp>
        <p:nvSpPr>
          <p:cNvPr id="3" name="Content Placeholder 2"/>
          <p:cNvSpPr>
            <a:spLocks noGrp="1"/>
          </p:cNvSpPr>
          <p:nvPr>
            <p:ph idx="1"/>
          </p:nvPr>
        </p:nvSpPr>
        <p:spPr>
          <a:xfrm>
            <a:off x="457200" y="1600201"/>
            <a:ext cx="8229600" cy="3398520"/>
          </a:xfrm>
        </p:spPr>
        <p:txBody>
          <a:bodyPr>
            <a:normAutofit/>
          </a:bodyPr>
          <a:lstStyle/>
          <a:p>
            <a:r>
              <a:rPr lang="en-US" dirty="0" smtClean="0"/>
              <a:t>Set Numeric Inbound Marketing Goals</a:t>
            </a:r>
          </a:p>
          <a:p>
            <a:r>
              <a:rPr lang="en-US" dirty="0" smtClean="0">
                <a:solidFill>
                  <a:schemeClr val="tx1"/>
                </a:solidFill>
              </a:rPr>
              <a:t>Qualifying Budget, Authority, Timing</a:t>
            </a:r>
          </a:p>
          <a:p>
            <a:r>
              <a:rPr lang="en-US" dirty="0" smtClean="0">
                <a:solidFill>
                  <a:srgbClr val="FFB726"/>
                </a:solidFill>
              </a:rPr>
              <a:t>Getting Commitment &amp; Booking Next Steps </a:t>
            </a:r>
          </a:p>
        </p:txBody>
      </p:sp>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Tree>
    <p:extLst>
      <p:ext uri="{BB962C8B-B14F-4D97-AF65-F5344CB8AC3E}">
        <p14:creationId xmlns:p14="http://schemas.microsoft.com/office/powerpoint/2010/main" val="4680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lstStyle/>
          <a:p>
            <a:r>
              <a:rPr lang="en-US" dirty="0" smtClean="0">
                <a:latin typeface="+mn-lt"/>
              </a:rPr>
              <a:t>Get Commitment, Next Step</a:t>
            </a:r>
            <a:endParaRPr lang="en-US" dirty="0">
              <a:latin typeface="+mn-lt"/>
            </a:endParaRPr>
          </a:p>
        </p:txBody>
      </p:sp>
      <p:sp>
        <p:nvSpPr>
          <p:cNvPr id="3" name="Content Placeholder 2"/>
          <p:cNvSpPr>
            <a:spLocks noGrp="1"/>
          </p:cNvSpPr>
          <p:nvPr>
            <p:ph idx="1"/>
          </p:nvPr>
        </p:nvSpPr>
        <p:spPr>
          <a:xfrm>
            <a:off x="0" y="1189037"/>
            <a:ext cx="9144000" cy="5668963"/>
          </a:xfrm>
        </p:spPr>
        <p:txBody>
          <a:bodyPr>
            <a:normAutofit/>
          </a:bodyPr>
          <a:lstStyle/>
          <a:p>
            <a:r>
              <a:rPr lang="en-US" dirty="0" smtClean="0"/>
              <a:t>What are your thoughts at this point? </a:t>
            </a:r>
          </a:p>
          <a:p>
            <a:r>
              <a:rPr lang="en-US" dirty="0" smtClean="0"/>
              <a:t>What other things do we need to discuss before you’d be ready to hire me/my company to help you implement inbound marketing? </a:t>
            </a:r>
          </a:p>
          <a:p>
            <a:r>
              <a:rPr lang="en-US" dirty="0" smtClean="0"/>
              <a:t>Typically, we’ll put together a presentation so you can understand more about how we’ll actually implement much of the things we’ve discussed. After that, we typically we agree on everything and we’ll sign a contract. Do you see any reason why you wouldn’t move forward?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279467" cy="7848302"/>
          </a:xfrm>
          <a:prstGeom prst="rect">
            <a:avLst/>
          </a:prstGeom>
          <a:solidFill>
            <a:schemeClr val="accent2"/>
          </a:solidFill>
        </p:spPr>
        <p:txBody>
          <a:bodyPr wrap="square" rtlCol="0">
            <a:spAutoFit/>
          </a:bodyPr>
          <a:lstStyle/>
          <a:p>
            <a:pPr algn="ctr"/>
            <a:r>
              <a:rPr lang="en-US" sz="7200" dirty="0" smtClean="0">
                <a:solidFill>
                  <a:schemeClr val="bg1"/>
                </a:solidFill>
                <a:latin typeface="MV Boli" pitchFamily="2" charset="0"/>
                <a:cs typeface="MV Boli" pitchFamily="2" charset="0"/>
              </a:rPr>
              <a:t>Potholes</a:t>
            </a:r>
          </a:p>
          <a:p>
            <a:pPr algn="ctr"/>
            <a:endParaRPr lang="en-US" sz="7200" dirty="0">
              <a:solidFill>
                <a:schemeClr val="bg1"/>
              </a:solidFill>
              <a:latin typeface="MV Boli" pitchFamily="2" charset="0"/>
              <a:cs typeface="MV Boli" pitchFamily="2" charset="0"/>
            </a:endParaRP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a:p>
            <a:pPr algn="ctr"/>
            <a:endParaRPr lang="en-US" sz="7200" dirty="0" smtClean="0">
              <a:solidFill>
                <a:schemeClr val="bg1"/>
              </a:solidFill>
              <a:latin typeface="MV Boli" pitchFamily="2" charset="0"/>
              <a:cs typeface="MV Boli" pitchFamily="2" charset="0"/>
            </a:endParaRPr>
          </a:p>
          <a:p>
            <a:pPr algn="ctr"/>
            <a:endParaRPr lang="en-US" sz="7200" dirty="0">
              <a:solidFill>
                <a:schemeClr val="bg1"/>
              </a:solidFill>
              <a:latin typeface="MV Boli" pitchFamily="2" charset="0"/>
              <a:cs typeface="MV Boli" pitchFamily="2" charset="0"/>
            </a:endParaRPr>
          </a:p>
          <a:p>
            <a:pPr algn="ctr"/>
            <a:r>
              <a:rPr lang="en-US" sz="7200" dirty="0" smtClean="0">
                <a:solidFill>
                  <a:schemeClr val="bg1"/>
                </a:solidFill>
                <a:latin typeface="MV Boli" pitchFamily="2" charset="0"/>
                <a:cs typeface="MV Boli" pitchFamily="2" charset="0"/>
              </a:rPr>
              <a:t> </a:t>
            </a:r>
            <a:endParaRPr lang="en-US" sz="7200" dirty="0">
              <a:solidFill>
                <a:schemeClr val="bg1"/>
              </a:solidFill>
              <a:latin typeface="MV Boli" pitchFamily="2" charset="0"/>
              <a:cs typeface="MV Boli" pitchFamily="2" charset="0"/>
            </a:endParaRPr>
          </a:p>
        </p:txBody>
      </p:sp>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t>5</a:t>
            </a:r>
          </a:p>
        </p:txBody>
      </p:sp>
    </p:spTree>
    <p:extLst>
      <p:ext uri="{BB962C8B-B14F-4D97-AF65-F5344CB8AC3E}">
        <p14:creationId xmlns:p14="http://schemas.microsoft.com/office/powerpoint/2010/main" val="24356470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Potholes</a:t>
            </a:r>
            <a:endParaRPr lang="en-US" dirty="0"/>
          </a:p>
        </p:txBody>
      </p:sp>
      <p:sp>
        <p:nvSpPr>
          <p:cNvPr id="3" name="Content Placeholder 2"/>
          <p:cNvSpPr>
            <a:spLocks noGrp="1"/>
          </p:cNvSpPr>
          <p:nvPr>
            <p:ph idx="1"/>
          </p:nvPr>
        </p:nvSpPr>
        <p:spPr>
          <a:xfrm>
            <a:off x="486062" y="1600200"/>
            <a:ext cx="8229600" cy="4525963"/>
          </a:xfrm>
        </p:spPr>
        <p:txBody>
          <a:bodyPr/>
          <a:lstStyle/>
          <a:p>
            <a:r>
              <a:rPr lang="en-US" dirty="0" smtClean="0"/>
              <a:t>Giving out too much free information</a:t>
            </a:r>
          </a:p>
          <a:p>
            <a:r>
              <a:rPr lang="en-US" dirty="0" smtClean="0"/>
              <a:t>Getting little in return</a:t>
            </a:r>
          </a:p>
          <a:p>
            <a:r>
              <a:rPr lang="en-US" dirty="0" smtClean="0"/>
              <a:t>Not asking questions</a:t>
            </a:r>
          </a:p>
          <a:p>
            <a:r>
              <a:rPr lang="en-US" dirty="0" smtClean="0"/>
              <a:t>Not being conversational</a:t>
            </a:r>
          </a:p>
          <a:p>
            <a:r>
              <a:rPr lang="en-US" dirty="0" smtClean="0"/>
              <a:t>Not rolling with the punches</a:t>
            </a:r>
          </a:p>
        </p:txBody>
      </p:sp>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Tree>
    <p:extLst>
      <p:ext uri="{BB962C8B-B14F-4D97-AF65-F5344CB8AC3E}">
        <p14:creationId xmlns:p14="http://schemas.microsoft.com/office/powerpoint/2010/main" val="25872994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t>6</a:t>
            </a:r>
          </a:p>
        </p:txBody>
      </p:sp>
      <p:sp>
        <p:nvSpPr>
          <p:cNvPr id="5" name="TextBox 4"/>
          <p:cNvSpPr txBox="1"/>
          <p:nvPr/>
        </p:nvSpPr>
        <p:spPr>
          <a:xfrm>
            <a:off x="1262271" y="1445965"/>
            <a:ext cx="7359020" cy="2308324"/>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Key Take-</a:t>
            </a:r>
            <a:r>
              <a:rPr lang="en-US" sz="7200" dirty="0" err="1" smtClean="0">
                <a:solidFill>
                  <a:schemeClr val="bg1"/>
                </a:solidFill>
                <a:latin typeface="MV Boli" pitchFamily="2" charset="0"/>
                <a:cs typeface="MV Boli" pitchFamily="2" charset="0"/>
              </a:rPr>
              <a:t>Aways</a:t>
            </a:r>
            <a:r>
              <a:rPr lang="en-US" sz="7200" dirty="0" smtClean="0">
                <a:solidFill>
                  <a:schemeClr val="bg1"/>
                </a:solidFill>
                <a:latin typeface="MV Boli" pitchFamily="2" charset="0"/>
                <a:cs typeface="MV Boli" pitchFamily="2" charset="0"/>
              </a:rPr>
              <a:t> and Homework</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0" t="2407" r="4801" b="268"/>
          <a:stretch/>
        </p:blipFill>
        <p:spPr bwMode="auto">
          <a:xfrm>
            <a:off x="5040231" y="0"/>
            <a:ext cx="4050172" cy="554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4" cstate="print"/>
          <a:srcRect b="1921"/>
          <a:stretch/>
        </p:blipFill>
        <p:spPr bwMode="auto">
          <a:xfrm>
            <a:off x="-49718" y="0"/>
            <a:ext cx="4930186" cy="3677643"/>
          </a:xfrm>
          <a:prstGeom prst="rect">
            <a:avLst/>
          </a:prstGeom>
          <a:noFill/>
          <a:ln w="9525">
            <a:noFill/>
            <a:miter lim="800000"/>
            <a:headEnd/>
            <a:tailEnd/>
          </a:ln>
        </p:spPr>
      </p:pic>
      <p:pic>
        <p:nvPicPr>
          <p:cNvPr id="4" name="Picture 2" descr="C:\Users\cbeale\Desktop\Aviary linkedin-com Picture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0012" y="3677643"/>
            <a:ext cx="4910391" cy="31704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campingmachine.com/sitebuildercontent/sitebuilderpictures/Photogallery1/SWOpportunity.gif"/>
          <p:cNvPicPr>
            <a:picLocks noChangeAspect="1" noChangeArrowheads="1"/>
          </p:cNvPicPr>
          <p:nvPr/>
        </p:nvPicPr>
        <p:blipFill>
          <a:blip r:embed="rId6" cstate="print"/>
          <a:srcRect/>
          <a:stretch>
            <a:fillRect/>
          </a:stretch>
        </p:blipFill>
        <p:spPr bwMode="auto">
          <a:xfrm>
            <a:off x="-1" y="3720072"/>
            <a:ext cx="4210493" cy="3137927"/>
          </a:xfrm>
          <a:prstGeom prst="rect">
            <a:avLst/>
          </a:prstGeom>
          <a:noFill/>
        </p:spPr>
      </p:pic>
      <p:pic>
        <p:nvPicPr>
          <p:cNvPr id="7" name="Picture 2" descr="C:\Users\cbeale\Desktop\cool-studi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6520" y="2568194"/>
            <a:ext cx="3606021" cy="273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6935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4" name="Content Placeholder 3"/>
          <p:cNvSpPr>
            <a:spLocks noGrp="1"/>
          </p:cNvSpPr>
          <p:nvPr>
            <p:ph sz="quarter" idx="13"/>
          </p:nvPr>
        </p:nvSpPr>
        <p:spPr>
          <a:xfrm>
            <a:off x="0" y="634483"/>
            <a:ext cx="9144000" cy="5542382"/>
          </a:xfrm>
        </p:spPr>
        <p:txBody>
          <a:bodyPr>
            <a:normAutofit/>
          </a:bodyPr>
          <a:lstStyle/>
          <a:p>
            <a:pPr indent="-308610">
              <a:lnSpc>
                <a:spcPct val="95000"/>
              </a:lnSpc>
              <a:buClr>
                <a:srgbClr val="000000"/>
              </a:buClr>
              <a:buSzPct val="100000"/>
              <a:buFontTx/>
              <a:buChar char="•"/>
            </a:pPr>
            <a:r>
              <a:rPr lang="en-US" sz="2600" dirty="0" smtClean="0">
                <a:solidFill>
                  <a:srgbClr val="000000"/>
                </a:solidFill>
                <a:latin typeface="+mn-lt"/>
              </a:rPr>
              <a:t>Think of the assessment as setting up a 60 minute time slot where you will be able to speak with the prospect to determine whether you can help them. </a:t>
            </a:r>
            <a:endParaRPr lang="en-US" sz="2600" dirty="0" smtClean="0">
              <a:latin typeface="+mn-lt"/>
            </a:endParaRPr>
          </a:p>
          <a:p>
            <a:pPr indent="-308610">
              <a:lnSpc>
                <a:spcPct val="95000"/>
              </a:lnSpc>
              <a:buClr>
                <a:srgbClr val="000000"/>
              </a:buClr>
              <a:buSzPct val="100000"/>
              <a:buFontTx/>
              <a:buChar char="•"/>
            </a:pPr>
            <a:r>
              <a:rPr lang="en-US" sz="2600" dirty="0" smtClean="0">
                <a:solidFill>
                  <a:srgbClr val="000000"/>
                </a:solidFill>
                <a:latin typeface="+mn-lt"/>
              </a:rPr>
              <a:t>This process is for their benefit. When this is done well, prospects will thank you. </a:t>
            </a:r>
          </a:p>
          <a:p>
            <a:pPr indent="-308610">
              <a:lnSpc>
                <a:spcPct val="95000"/>
              </a:lnSpc>
              <a:buClr>
                <a:srgbClr val="000000"/>
              </a:buClr>
              <a:buSzPct val="100000"/>
              <a:buFontTx/>
              <a:buChar char="•"/>
            </a:pPr>
            <a:r>
              <a:rPr lang="en-US" sz="2600" dirty="0" smtClean="0">
                <a:solidFill>
                  <a:srgbClr val="000000"/>
                </a:solidFill>
                <a:latin typeface="+mn-lt"/>
              </a:rPr>
              <a:t>You should add value by sharing stories and tips that are relevant to the questions you’re asking. </a:t>
            </a:r>
          </a:p>
          <a:p>
            <a:pPr indent="-308610">
              <a:lnSpc>
                <a:spcPct val="95000"/>
              </a:lnSpc>
              <a:buClr>
                <a:srgbClr val="000000"/>
              </a:buClr>
              <a:buSzPct val="100000"/>
              <a:buFontTx/>
              <a:buChar char="•"/>
            </a:pPr>
            <a:r>
              <a:rPr lang="en-US" sz="2600" dirty="0" smtClean="0">
                <a:solidFill>
                  <a:srgbClr val="000000"/>
                </a:solidFill>
                <a:latin typeface="+mn-lt"/>
              </a:rPr>
              <a:t>Inbound marketing works VERY well when it’s done right. You are the expert. You should guide the conversation. Don’t let the prospect drag you off course. Your time is valuable.</a:t>
            </a:r>
          </a:p>
          <a:p>
            <a:pPr indent="-308610">
              <a:lnSpc>
                <a:spcPct val="95000"/>
              </a:lnSpc>
              <a:buClr>
                <a:srgbClr val="000000"/>
              </a:buClr>
              <a:buSzPct val="100000"/>
              <a:buFontTx/>
              <a:buChar char="•"/>
            </a:pPr>
            <a:r>
              <a:rPr lang="en-US" sz="2600" dirty="0" smtClean="0">
                <a:solidFill>
                  <a:srgbClr val="000000"/>
                </a:solidFill>
                <a:latin typeface="+mn-lt"/>
              </a:rPr>
              <a:t>If you can think you can help them, your objective is to set up the “Presentation and Experimentation” call. </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4584" y="914400"/>
            <a:ext cx="7086600" cy="1938992"/>
          </a:xfrm>
          <a:prstGeom prst="rect">
            <a:avLst/>
          </a:prstGeom>
          <a:noFill/>
        </p:spPr>
        <p:txBody>
          <a:bodyPr wrap="square" rtlCol="0">
            <a:spAutoFit/>
          </a:bodyPr>
          <a:lstStyle/>
          <a:p>
            <a:pPr marL="292100" indent="-292100" algn="ctr">
              <a:spcAft>
                <a:spcPts val="2400"/>
              </a:spcAft>
            </a:pPr>
            <a:r>
              <a:rPr lang="en-US" sz="12000" dirty="0" smtClean="0"/>
              <a:t>Activity</a:t>
            </a:r>
          </a:p>
        </p:txBody>
      </p:sp>
      <p:sp>
        <p:nvSpPr>
          <p:cNvPr id="3" name="TextBox 2"/>
          <p:cNvSpPr txBox="1"/>
          <p:nvPr/>
        </p:nvSpPr>
        <p:spPr>
          <a:xfrm>
            <a:off x="753297" y="422769"/>
            <a:ext cx="7848600" cy="707886"/>
          </a:xfrm>
          <a:prstGeom prst="rect">
            <a:avLst/>
          </a:prstGeom>
          <a:noFill/>
        </p:spPr>
        <p:txBody>
          <a:bodyPr wrap="square" rtlCol="0">
            <a:spAutoFit/>
          </a:bodyPr>
          <a:lstStyle/>
          <a:p>
            <a:pPr marL="292100" indent="-292100" algn="ctr">
              <a:spcAft>
                <a:spcPts val="600"/>
              </a:spcAft>
            </a:pPr>
            <a:r>
              <a:rPr lang="en-US" sz="4000" b="1" dirty="0" smtClean="0">
                <a:solidFill>
                  <a:schemeClr val="accent3"/>
                </a:solidFill>
              </a:rPr>
              <a:t>Your success in sales is driven by</a:t>
            </a:r>
          </a:p>
        </p:txBody>
      </p:sp>
      <p:sp>
        <p:nvSpPr>
          <p:cNvPr id="5" name="TextBox 4"/>
          <p:cNvSpPr txBox="1"/>
          <p:nvPr/>
        </p:nvSpPr>
        <p:spPr>
          <a:xfrm>
            <a:off x="950733" y="3023521"/>
            <a:ext cx="7086600" cy="1246495"/>
          </a:xfrm>
          <a:prstGeom prst="rect">
            <a:avLst/>
          </a:prstGeom>
          <a:noFill/>
        </p:spPr>
        <p:txBody>
          <a:bodyPr wrap="square" rtlCol="0">
            <a:spAutoFit/>
          </a:bodyPr>
          <a:lstStyle/>
          <a:p>
            <a:pPr marL="292100" indent="-292100" algn="ctr">
              <a:spcAft>
                <a:spcPts val="2400"/>
              </a:spcAft>
            </a:pPr>
            <a:r>
              <a:rPr lang="en-US" sz="7500" b="1" dirty="0" smtClean="0"/>
              <a:t>Process</a:t>
            </a:r>
          </a:p>
        </p:txBody>
      </p:sp>
      <p:sp>
        <p:nvSpPr>
          <p:cNvPr id="6" name="TextBox 5"/>
          <p:cNvSpPr txBox="1"/>
          <p:nvPr/>
        </p:nvSpPr>
        <p:spPr>
          <a:xfrm>
            <a:off x="820151" y="4687042"/>
            <a:ext cx="7086600" cy="1015663"/>
          </a:xfrm>
          <a:prstGeom prst="rect">
            <a:avLst/>
          </a:prstGeom>
          <a:noFill/>
        </p:spPr>
        <p:txBody>
          <a:bodyPr wrap="square" rtlCol="0">
            <a:spAutoFit/>
          </a:bodyPr>
          <a:lstStyle/>
          <a:p>
            <a:pPr marL="292100" indent="-292100" algn="ctr">
              <a:spcAft>
                <a:spcPts val="2400"/>
              </a:spcAft>
            </a:pPr>
            <a:r>
              <a:rPr lang="en-US" sz="6000" dirty="0" smtClean="0"/>
              <a:t>Skills</a:t>
            </a:r>
            <a:endParaRPr lang="en-US" sz="6000" u="sng" dirty="0" smtClean="0"/>
          </a:p>
        </p:txBody>
      </p:sp>
      <p:pic>
        <p:nvPicPr>
          <p:cNvPr id="7" name="Picture 6"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Tree>
    <p:extLst>
      <p:ext uri="{BB962C8B-B14F-4D97-AF65-F5344CB8AC3E}">
        <p14:creationId xmlns:p14="http://schemas.microsoft.com/office/powerpoint/2010/main" val="8499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extBox 1"/>
          <p:cNvSpPr txBox="1"/>
          <p:nvPr/>
        </p:nvSpPr>
        <p:spPr>
          <a:xfrm>
            <a:off x="316013" y="216821"/>
            <a:ext cx="8534400" cy="3016210"/>
          </a:xfrm>
          <a:prstGeom prst="rect">
            <a:avLst/>
          </a:prstGeom>
          <a:noFill/>
        </p:spPr>
        <p:txBody>
          <a:bodyPr wrap="square" rtlCol="0">
            <a:spAutoFit/>
          </a:bodyPr>
          <a:lstStyle/>
          <a:p>
            <a:pPr>
              <a:spcAft>
                <a:spcPts val="2400"/>
              </a:spcAft>
            </a:pPr>
            <a:r>
              <a:rPr lang="en-US" sz="4000" dirty="0" smtClean="0"/>
              <a:t>Homework</a:t>
            </a:r>
          </a:p>
          <a:p>
            <a:pPr marL="292100" indent="-292100">
              <a:spcAft>
                <a:spcPts val="2400"/>
              </a:spcAft>
              <a:buFont typeface="Arial" pitchFamily="34" charset="0"/>
              <a:buChar char="•"/>
            </a:pPr>
            <a:r>
              <a:rPr lang="en-US" sz="3000" dirty="0" smtClean="0"/>
              <a:t>Execute on 3 Diagnostic and Goal Setting Calls</a:t>
            </a:r>
          </a:p>
          <a:p>
            <a:pPr marL="749300" lvl="1" indent="-292100">
              <a:spcAft>
                <a:spcPts val="2400"/>
              </a:spcAft>
              <a:buFont typeface="Arial" pitchFamily="34" charset="0"/>
              <a:buChar char="•"/>
            </a:pPr>
            <a:r>
              <a:rPr lang="en-US" sz="3000" dirty="0" smtClean="0"/>
              <a:t>Schedule 3 next step appointments</a:t>
            </a:r>
          </a:p>
          <a:p>
            <a:pPr marL="292100" indent="-292100">
              <a:spcAft>
                <a:spcPts val="2400"/>
              </a:spcAft>
              <a:buFont typeface="Arial" pitchFamily="34" charset="0"/>
              <a:buChar char="•"/>
            </a:pPr>
            <a:r>
              <a:rPr lang="en-US" sz="3000" b="1" dirty="0" smtClean="0"/>
              <a:t>Use the numbers!</a:t>
            </a:r>
          </a:p>
        </p:txBody>
      </p:sp>
    </p:spTree>
    <p:extLst>
      <p:ext uri="{BB962C8B-B14F-4D97-AF65-F5344CB8AC3E}">
        <p14:creationId xmlns:p14="http://schemas.microsoft.com/office/powerpoint/2010/main" val="37441362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cbeale\Desktop\Mark_your_Calendar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6" y="263471"/>
            <a:ext cx="4125208" cy="62923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mbossed sprocket.png"/>
          <p:cNvPicPr>
            <a:picLocks noChangeAspect="1"/>
          </p:cNvPicPr>
          <p:nvPr/>
        </p:nvPicPr>
        <p:blipFill rotWithShape="1">
          <a:blip r:embed="rId4"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5" name="TextBox 4"/>
          <p:cNvSpPr txBox="1"/>
          <p:nvPr/>
        </p:nvSpPr>
        <p:spPr>
          <a:xfrm>
            <a:off x="3237594" y="764699"/>
            <a:ext cx="6493790" cy="2923877"/>
          </a:xfrm>
          <a:prstGeom prst="rect">
            <a:avLst/>
          </a:prstGeom>
          <a:noFill/>
        </p:spPr>
        <p:txBody>
          <a:bodyPr wrap="square" rtlCol="0">
            <a:spAutoFit/>
          </a:bodyPr>
          <a:lstStyle/>
          <a:p>
            <a:pPr marL="292100" indent="-292100">
              <a:spcAft>
                <a:spcPts val="2400"/>
              </a:spcAft>
              <a:buFont typeface="Arial" pitchFamily="34" charset="0"/>
              <a:buChar char="•"/>
            </a:pPr>
            <a:r>
              <a:rPr lang="en-US" sz="3600" dirty="0" smtClean="0"/>
              <a:t>Tuesday, February 21</a:t>
            </a:r>
          </a:p>
          <a:p>
            <a:pPr marL="292100" indent="-292100">
              <a:spcAft>
                <a:spcPts val="2400"/>
              </a:spcAft>
              <a:buFont typeface="Arial" pitchFamily="34" charset="0"/>
              <a:buChar char="•"/>
            </a:pPr>
            <a:r>
              <a:rPr lang="en-US" sz="3600" dirty="0" smtClean="0"/>
              <a:t>11 AM US EST</a:t>
            </a:r>
          </a:p>
          <a:p>
            <a:pPr marL="292100" indent="-292100">
              <a:spcAft>
                <a:spcPts val="2400"/>
              </a:spcAft>
              <a:buFont typeface="Arial" pitchFamily="34" charset="0"/>
              <a:buChar char="•"/>
            </a:pPr>
            <a:r>
              <a:rPr lang="en-US" sz="3600" dirty="0" smtClean="0"/>
              <a:t>Next Topic – “Presentation</a:t>
            </a:r>
            <a:br>
              <a:rPr lang="en-US" sz="3600" dirty="0" smtClean="0"/>
            </a:br>
            <a:r>
              <a:rPr lang="en-US" sz="3600" dirty="0" smtClean="0"/>
              <a:t>and Experimentation”</a:t>
            </a:r>
          </a:p>
        </p:txBody>
      </p:sp>
    </p:spTree>
    <p:extLst>
      <p:ext uri="{BB962C8B-B14F-4D97-AF65-F5344CB8AC3E}">
        <p14:creationId xmlns:p14="http://schemas.microsoft.com/office/powerpoint/2010/main" val="16645926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15" y="3560485"/>
            <a:ext cx="4200811" cy="592415"/>
          </a:xfrm>
        </p:spPr>
        <p:txBody>
          <a:bodyPr/>
          <a:lstStyle/>
          <a:p>
            <a:r>
              <a:rPr lang="en-US" sz="4400" dirty="0" smtClean="0"/>
              <a:t>Questions?</a:t>
            </a:r>
            <a:endParaRPr lang="en-US" sz="4400" dirty="0"/>
          </a:p>
        </p:txBody>
      </p:sp>
    </p:spTree>
    <p:extLst>
      <p:ext uri="{BB962C8B-B14F-4D97-AF65-F5344CB8AC3E}">
        <p14:creationId xmlns:p14="http://schemas.microsoft.com/office/powerpoint/2010/main" val="3810330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17" name="Rectangle 16"/>
          <p:cNvSpPr/>
          <p:nvPr/>
        </p:nvSpPr>
        <p:spPr>
          <a:xfrm>
            <a:off x="1714485" y="890041"/>
            <a:ext cx="6684447" cy="1043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Rectangle 1"/>
          <p:cNvSpPr/>
          <p:nvPr/>
        </p:nvSpPr>
        <p:spPr>
          <a:xfrm>
            <a:off x="438149" y="42608"/>
            <a:ext cx="8220519" cy="656590"/>
          </a:xfrm>
          <a:prstGeom prst="rect">
            <a:avLst/>
          </a:prstGeom>
        </p:spPr>
        <p:txBody>
          <a:bodyPr wrap="square">
            <a:spAutoFit/>
          </a:bodyPr>
          <a:lstStyle/>
          <a:p>
            <a:pPr lvl="0" defTabSz="1422400">
              <a:lnSpc>
                <a:spcPct val="90000"/>
              </a:lnSpc>
              <a:spcBef>
                <a:spcPct val="0"/>
              </a:spcBef>
              <a:spcAft>
                <a:spcPct val="35000"/>
              </a:spcAft>
            </a:pPr>
            <a:r>
              <a:rPr lang="en-US" sz="4000" dirty="0" smtClean="0">
                <a:solidFill>
                  <a:srgbClr val="434343"/>
                </a:solidFill>
                <a:latin typeface="News Gothic MT"/>
                <a:cs typeface="News Gothic MT"/>
              </a:rPr>
              <a:t>AGENDA</a:t>
            </a:r>
            <a:endParaRPr lang="en-US" sz="4000" dirty="0">
              <a:solidFill>
                <a:srgbClr val="434343"/>
              </a:solidFill>
              <a:latin typeface="News Gothic MT"/>
              <a:cs typeface="News Gothic MT"/>
            </a:endParaRPr>
          </a:p>
        </p:txBody>
      </p:sp>
      <p:sp>
        <p:nvSpPr>
          <p:cNvPr id="37" name="Rectangle 36"/>
          <p:cNvSpPr/>
          <p:nvPr/>
        </p:nvSpPr>
        <p:spPr>
          <a:xfrm>
            <a:off x="1663686" y="872411"/>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kern="1200" dirty="0" smtClean="0">
                <a:solidFill>
                  <a:srgbClr val="333333"/>
                </a:solidFill>
                <a:latin typeface="News Gothic MT"/>
                <a:cs typeface="News Gothic MT"/>
              </a:rPr>
              <a:t>Recap: The recommended sales process</a:t>
            </a:r>
            <a:endParaRPr lang="en-US" sz="2800" kern="1200" dirty="0">
              <a:solidFill>
                <a:srgbClr val="333333"/>
              </a:solidFill>
              <a:latin typeface="News Gothic MT"/>
              <a:cs typeface="News Gothic MT"/>
            </a:endParaRPr>
          </a:p>
        </p:txBody>
      </p:sp>
      <p:sp>
        <p:nvSpPr>
          <p:cNvPr id="47" name="Rectangle 46"/>
          <p:cNvSpPr/>
          <p:nvPr/>
        </p:nvSpPr>
        <p:spPr>
          <a:xfrm>
            <a:off x="1663686" y="2956262"/>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defTabSz="1422400">
              <a:lnSpc>
                <a:spcPct val="90000"/>
              </a:lnSpc>
              <a:spcBef>
                <a:spcPct val="0"/>
              </a:spcBef>
              <a:spcAft>
                <a:spcPct val="35000"/>
              </a:spcAft>
            </a:pPr>
            <a:r>
              <a:rPr lang="en-US" sz="2800" dirty="0">
                <a:solidFill>
                  <a:srgbClr val="333333"/>
                </a:solidFill>
                <a:latin typeface="News Gothic MT"/>
                <a:cs typeface="News Gothic MT"/>
              </a:rPr>
              <a:t>The typical flow and “how to” of a </a:t>
            </a:r>
            <a:r>
              <a:rPr lang="en-US" sz="2800" dirty="0" smtClean="0">
                <a:solidFill>
                  <a:srgbClr val="333333"/>
                </a:solidFill>
                <a:latin typeface="News Gothic MT"/>
                <a:cs typeface="News Gothic MT"/>
              </a:rPr>
              <a:t>call</a:t>
            </a:r>
            <a:endParaRPr lang="en-US" sz="2800" dirty="0">
              <a:solidFill>
                <a:srgbClr val="333333"/>
              </a:solidFill>
              <a:latin typeface="News Gothic MT"/>
              <a:cs typeface="News Gothic MT"/>
            </a:endParaRPr>
          </a:p>
        </p:txBody>
      </p:sp>
      <p:sp>
        <p:nvSpPr>
          <p:cNvPr id="52" name="Rectangle 51"/>
          <p:cNvSpPr/>
          <p:nvPr/>
        </p:nvSpPr>
        <p:spPr>
          <a:xfrm>
            <a:off x="1663686" y="5141674"/>
            <a:ext cx="5127989"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endParaRPr lang="en-US" sz="2800" kern="1200" dirty="0">
              <a:solidFill>
                <a:srgbClr val="333333"/>
              </a:solidFill>
              <a:latin typeface="News Gothic MT"/>
              <a:cs typeface="News Gothic MT"/>
            </a:endParaRPr>
          </a:p>
        </p:txBody>
      </p:sp>
      <p:grpSp>
        <p:nvGrpSpPr>
          <p:cNvPr id="74" name="Group 73"/>
          <p:cNvGrpSpPr/>
          <p:nvPr/>
        </p:nvGrpSpPr>
        <p:grpSpPr>
          <a:xfrm>
            <a:off x="0" y="631806"/>
            <a:ext cx="1559097" cy="1015998"/>
            <a:chOff x="0" y="1685892"/>
            <a:chExt cx="1559097" cy="1015998"/>
          </a:xfrm>
        </p:grpSpPr>
        <p:cxnSp>
          <p:nvCxnSpPr>
            <p:cNvPr id="76" name="Straight Connector 75"/>
            <p:cNvCxnSpPr/>
            <p:nvPr/>
          </p:nvCxnSpPr>
          <p:spPr>
            <a:xfrm>
              <a:off x="0" y="2248923"/>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75" name="Oval 74"/>
            <p:cNvSpPr>
              <a:spLocks noChangeAspect="1"/>
            </p:cNvSpPr>
            <p:nvPr/>
          </p:nvSpPr>
          <p:spPr>
            <a:xfrm>
              <a:off x="627148" y="1787490"/>
              <a:ext cx="914400" cy="914400"/>
            </a:xfrm>
            <a:prstGeom prst="ellipse">
              <a:avLst/>
            </a:prstGeom>
            <a:solidFill>
              <a:srgbClr val="E36F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568497" y="1685892"/>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1</a:t>
              </a:r>
              <a:endParaRPr lang="en-US" sz="6000" dirty="0">
                <a:solidFill>
                  <a:srgbClr val="FFFFFF"/>
                </a:solidFill>
                <a:latin typeface="Franklin Gothic Book"/>
                <a:cs typeface="Franklin Gothic Book"/>
              </a:endParaRPr>
            </a:p>
          </p:txBody>
        </p:sp>
      </p:grpSp>
      <p:grpSp>
        <p:nvGrpSpPr>
          <p:cNvPr id="78" name="Group 77"/>
          <p:cNvGrpSpPr/>
          <p:nvPr/>
        </p:nvGrpSpPr>
        <p:grpSpPr>
          <a:xfrm>
            <a:off x="11816" y="1725583"/>
            <a:ext cx="1540472" cy="1015663"/>
            <a:chOff x="11816" y="2779669"/>
            <a:chExt cx="1540472" cy="1015663"/>
          </a:xfrm>
        </p:grpSpPr>
        <p:cxnSp>
          <p:nvCxnSpPr>
            <p:cNvPr id="80" name="Straight Connector 79"/>
            <p:cNvCxnSpPr/>
            <p:nvPr/>
          </p:nvCxnSpPr>
          <p:spPr>
            <a:xfrm>
              <a:off x="11816" y="3332765"/>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613564" y="2871332"/>
              <a:ext cx="914400" cy="914400"/>
            </a:xfrm>
            <a:prstGeom prst="ellipse">
              <a:avLst/>
            </a:prstGeom>
            <a:solidFill>
              <a:srgbClr val="71AA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561688" y="2779669"/>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2</a:t>
              </a:r>
              <a:endParaRPr lang="en-US" sz="6000" dirty="0">
                <a:solidFill>
                  <a:srgbClr val="FFFFFF"/>
                </a:solidFill>
                <a:latin typeface="Franklin Gothic Book"/>
                <a:cs typeface="Franklin Gothic Book"/>
              </a:endParaRPr>
            </a:p>
          </p:txBody>
        </p:sp>
      </p:grpSp>
      <p:grpSp>
        <p:nvGrpSpPr>
          <p:cNvPr id="82" name="Group 81"/>
          <p:cNvGrpSpPr/>
          <p:nvPr/>
        </p:nvGrpSpPr>
        <p:grpSpPr>
          <a:xfrm>
            <a:off x="32714" y="2748691"/>
            <a:ext cx="1547281" cy="1015998"/>
            <a:chOff x="32714" y="3853576"/>
            <a:chExt cx="1547281" cy="1015998"/>
          </a:xfrm>
        </p:grpSpPr>
        <p:sp>
          <p:nvSpPr>
            <p:cNvPr id="83" name="Oval 82"/>
            <p:cNvSpPr>
              <a:spLocks noChangeAspect="1"/>
            </p:cNvSpPr>
            <p:nvPr/>
          </p:nvSpPr>
          <p:spPr>
            <a:xfrm>
              <a:off x="634462" y="3955174"/>
              <a:ext cx="914400" cy="914400"/>
            </a:xfrm>
            <a:prstGeom prst="ellipse">
              <a:avLst/>
            </a:prstGeom>
            <a:solidFill>
              <a:srgbClr val="4343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4" name="Straight Connector 83"/>
            <p:cNvCxnSpPr/>
            <p:nvPr/>
          </p:nvCxnSpPr>
          <p:spPr>
            <a:xfrm>
              <a:off x="32714" y="4416607"/>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589395" y="3853576"/>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3</a:t>
              </a:r>
              <a:endParaRPr lang="en-US" sz="6000" dirty="0">
                <a:solidFill>
                  <a:srgbClr val="FFFFFF"/>
                </a:solidFill>
                <a:latin typeface="Franklin Gothic Book"/>
                <a:cs typeface="Franklin Gothic Book"/>
              </a:endParaRPr>
            </a:p>
          </p:txBody>
        </p:sp>
      </p:grpSp>
      <p:grpSp>
        <p:nvGrpSpPr>
          <p:cNvPr id="86" name="Group 85"/>
          <p:cNvGrpSpPr/>
          <p:nvPr/>
        </p:nvGrpSpPr>
        <p:grpSpPr>
          <a:xfrm>
            <a:off x="39412" y="3826785"/>
            <a:ext cx="1518186" cy="1015663"/>
            <a:chOff x="39412" y="5185665"/>
            <a:chExt cx="1518186" cy="1015663"/>
          </a:xfrm>
        </p:grpSpPr>
        <p:cxnSp>
          <p:nvCxnSpPr>
            <p:cNvPr id="88" name="Straight Connector 87"/>
            <p:cNvCxnSpPr/>
            <p:nvPr/>
          </p:nvCxnSpPr>
          <p:spPr>
            <a:xfrm>
              <a:off x="39412" y="5720586"/>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7" name="Oval 86"/>
            <p:cNvSpPr>
              <a:spLocks noChangeAspect="1"/>
            </p:cNvSpPr>
            <p:nvPr/>
          </p:nvSpPr>
          <p:spPr>
            <a:xfrm>
              <a:off x="641160" y="5259153"/>
              <a:ext cx="914400" cy="914400"/>
            </a:xfrm>
            <a:prstGeom prst="ellipse">
              <a:avLst/>
            </a:prstGeom>
            <a:solidFill>
              <a:srgbClr val="FF81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a:off x="566998" y="5185665"/>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4</a:t>
              </a:r>
              <a:endParaRPr lang="en-US" sz="6000" dirty="0">
                <a:solidFill>
                  <a:srgbClr val="FFFFFF"/>
                </a:solidFill>
                <a:latin typeface="Franklin Gothic Book"/>
                <a:cs typeface="Franklin Gothic Book"/>
              </a:endParaRPr>
            </a:p>
          </p:txBody>
        </p:sp>
      </p:grpSp>
      <p:grpSp>
        <p:nvGrpSpPr>
          <p:cNvPr id="26" name="Group 25"/>
          <p:cNvGrpSpPr/>
          <p:nvPr/>
        </p:nvGrpSpPr>
        <p:grpSpPr>
          <a:xfrm>
            <a:off x="39412" y="4893585"/>
            <a:ext cx="1518186" cy="1015663"/>
            <a:chOff x="39412" y="5185665"/>
            <a:chExt cx="1518186" cy="1015663"/>
          </a:xfrm>
        </p:grpSpPr>
        <p:cxnSp>
          <p:nvCxnSpPr>
            <p:cNvPr id="27" name="Straight Connector 26"/>
            <p:cNvCxnSpPr/>
            <p:nvPr/>
          </p:nvCxnSpPr>
          <p:spPr>
            <a:xfrm>
              <a:off x="39412" y="5720586"/>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8" name="Oval 27"/>
            <p:cNvSpPr>
              <a:spLocks noChangeAspect="1"/>
            </p:cNvSpPr>
            <p:nvPr/>
          </p:nvSpPr>
          <p:spPr>
            <a:xfrm>
              <a:off x="641160" y="5259153"/>
              <a:ext cx="914400" cy="91440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566998" y="5185665"/>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5</a:t>
              </a:r>
              <a:endParaRPr lang="en-US" sz="6000" dirty="0">
                <a:solidFill>
                  <a:srgbClr val="FFFFFF"/>
                </a:solidFill>
                <a:latin typeface="Franklin Gothic Book"/>
                <a:cs typeface="Franklin Gothic Book"/>
              </a:endParaRPr>
            </a:p>
          </p:txBody>
        </p:sp>
      </p:grpSp>
      <p:sp>
        <p:nvSpPr>
          <p:cNvPr id="31" name="Rectangle 30"/>
          <p:cNvSpPr/>
          <p:nvPr/>
        </p:nvSpPr>
        <p:spPr>
          <a:xfrm>
            <a:off x="1646432" y="1946821"/>
            <a:ext cx="8826036"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Purpose of the Diagnostic &amp; Goal Setting Call</a:t>
            </a:r>
            <a:endParaRPr lang="en-US" sz="2800" kern="1200" dirty="0">
              <a:solidFill>
                <a:srgbClr val="333333"/>
              </a:solidFill>
              <a:latin typeface="News Gothic MT"/>
              <a:cs typeface="News Gothic MT"/>
            </a:endParaRPr>
          </a:p>
        </p:txBody>
      </p:sp>
      <p:grpSp>
        <p:nvGrpSpPr>
          <p:cNvPr id="30" name="Group 29"/>
          <p:cNvGrpSpPr/>
          <p:nvPr/>
        </p:nvGrpSpPr>
        <p:grpSpPr>
          <a:xfrm>
            <a:off x="43281" y="5893137"/>
            <a:ext cx="1518186" cy="1015663"/>
            <a:chOff x="39412" y="5185665"/>
            <a:chExt cx="1518186" cy="1015663"/>
          </a:xfrm>
        </p:grpSpPr>
        <p:cxnSp>
          <p:nvCxnSpPr>
            <p:cNvPr id="32" name="Straight Connector 31"/>
            <p:cNvCxnSpPr/>
            <p:nvPr/>
          </p:nvCxnSpPr>
          <p:spPr>
            <a:xfrm>
              <a:off x="39412" y="5720586"/>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33" name="Oval 32"/>
            <p:cNvSpPr>
              <a:spLocks noChangeAspect="1"/>
            </p:cNvSpPr>
            <p:nvPr/>
          </p:nvSpPr>
          <p:spPr>
            <a:xfrm>
              <a:off x="641160" y="5259153"/>
              <a:ext cx="914400" cy="91440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566998" y="5185665"/>
              <a:ext cx="990600" cy="1015663"/>
            </a:xfrm>
            <a:prstGeom prst="rect">
              <a:avLst/>
            </a:prstGeom>
            <a:noFill/>
          </p:spPr>
          <p:txBody>
            <a:bodyPr wrap="square" rtlCol="0">
              <a:spAutoFit/>
            </a:bodyPr>
            <a:lstStyle/>
            <a:p>
              <a:pPr algn="ctr"/>
              <a:r>
                <a:rPr lang="en-US" sz="6000" dirty="0">
                  <a:solidFill>
                    <a:srgbClr val="FFFFFF"/>
                  </a:solidFill>
                  <a:latin typeface="Franklin Gothic Book"/>
                  <a:cs typeface="Franklin Gothic Book"/>
                </a:rPr>
                <a:t>6</a:t>
              </a:r>
            </a:p>
          </p:txBody>
        </p:sp>
      </p:grpSp>
      <p:sp>
        <p:nvSpPr>
          <p:cNvPr id="35" name="Rectangle 34"/>
          <p:cNvSpPr/>
          <p:nvPr/>
        </p:nvSpPr>
        <p:spPr>
          <a:xfrm>
            <a:off x="1714485" y="6114136"/>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Key-Takeaways and homework</a:t>
            </a:r>
            <a:endParaRPr lang="en-US" sz="2800" kern="1200" dirty="0">
              <a:solidFill>
                <a:srgbClr val="333333"/>
              </a:solidFill>
              <a:latin typeface="News Gothic MT"/>
              <a:cs typeface="News Gothic MT"/>
            </a:endParaRPr>
          </a:p>
        </p:txBody>
      </p:sp>
      <p:sp>
        <p:nvSpPr>
          <p:cNvPr id="36" name="Rectangle 35"/>
          <p:cNvSpPr/>
          <p:nvPr/>
        </p:nvSpPr>
        <p:spPr>
          <a:xfrm>
            <a:off x="1714485" y="5151365"/>
            <a:ext cx="7429516"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endParaRPr lang="en-US" sz="2800" kern="1200" dirty="0">
              <a:solidFill>
                <a:srgbClr val="333333"/>
              </a:solidFill>
              <a:latin typeface="News Gothic MT"/>
              <a:cs typeface="News Gothic MT"/>
            </a:endParaRPr>
          </a:p>
        </p:txBody>
      </p:sp>
      <p:sp>
        <p:nvSpPr>
          <p:cNvPr id="3" name="Rectangle 2"/>
          <p:cNvSpPr/>
          <p:nvPr/>
        </p:nvSpPr>
        <p:spPr>
          <a:xfrm>
            <a:off x="1663686" y="5105950"/>
            <a:ext cx="4572000" cy="480131"/>
          </a:xfrm>
          <a:prstGeom prst="rect">
            <a:avLst/>
          </a:prstGeom>
        </p:spPr>
        <p:txBody>
          <a:bodyPr>
            <a:spAutoFit/>
          </a:bodyPr>
          <a:lstStyle/>
          <a:p>
            <a:pPr lvl="0" defTabSz="1422400">
              <a:lnSpc>
                <a:spcPct val="90000"/>
              </a:lnSpc>
              <a:spcBef>
                <a:spcPct val="0"/>
              </a:spcBef>
              <a:spcAft>
                <a:spcPct val="35000"/>
              </a:spcAft>
            </a:pPr>
            <a:r>
              <a:rPr lang="en-US" sz="2800" dirty="0" smtClean="0">
                <a:solidFill>
                  <a:srgbClr val="333333"/>
                </a:solidFill>
                <a:latin typeface="News Gothic MT"/>
                <a:cs typeface="News Gothic MT"/>
              </a:rPr>
              <a:t>Potholes</a:t>
            </a:r>
            <a:endParaRPr lang="en-US" sz="2800" dirty="0">
              <a:solidFill>
                <a:srgbClr val="333333"/>
              </a:solidFill>
              <a:latin typeface="News Gothic MT"/>
              <a:cs typeface="News Gothic MT"/>
            </a:endParaRPr>
          </a:p>
        </p:txBody>
      </p:sp>
      <p:sp>
        <p:nvSpPr>
          <p:cNvPr id="38" name="Rectangle 37"/>
          <p:cNvSpPr/>
          <p:nvPr/>
        </p:nvSpPr>
        <p:spPr>
          <a:xfrm>
            <a:off x="1779510" y="3986486"/>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defTabSz="1422400">
              <a:lnSpc>
                <a:spcPct val="90000"/>
              </a:lnSpc>
              <a:spcBef>
                <a:spcPct val="0"/>
              </a:spcBef>
              <a:spcAft>
                <a:spcPct val="35000"/>
              </a:spcAft>
            </a:pPr>
            <a:r>
              <a:rPr lang="en-US" sz="2800" dirty="0" smtClean="0">
                <a:solidFill>
                  <a:srgbClr val="333333"/>
                </a:solidFill>
                <a:latin typeface="News Gothic MT"/>
                <a:cs typeface="News Gothic MT"/>
              </a:rPr>
              <a:t>Inbound Marketing Calculator</a:t>
            </a:r>
            <a:endParaRPr lang="en-US" sz="2800" dirty="0">
              <a:solidFill>
                <a:srgbClr val="333333"/>
              </a:solidFill>
              <a:latin typeface="News Gothic MT"/>
              <a:cs typeface="News Gothic MT"/>
            </a:endParaRPr>
          </a:p>
        </p:txBody>
      </p:sp>
    </p:spTree>
    <p:extLst>
      <p:ext uri="{BB962C8B-B14F-4D97-AF65-F5344CB8AC3E}">
        <p14:creationId xmlns:p14="http://schemas.microsoft.com/office/powerpoint/2010/main" val="1728474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1</a:t>
            </a:r>
            <a:endParaRPr lang="en-US" sz="9600" dirty="0"/>
          </a:p>
        </p:txBody>
      </p:sp>
      <p:sp>
        <p:nvSpPr>
          <p:cNvPr id="5" name="TextBox 4"/>
          <p:cNvSpPr txBox="1"/>
          <p:nvPr/>
        </p:nvSpPr>
        <p:spPr>
          <a:xfrm>
            <a:off x="38907" y="525301"/>
            <a:ext cx="9474740" cy="3416320"/>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The Recommended Sales Process &amp; Methodology</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449318" y="612845"/>
            <a:ext cx="8245364" cy="5632311"/>
          </a:xfrm>
          <a:prstGeom prst="rect">
            <a:avLst/>
          </a:prstGeom>
          <a:noFill/>
        </p:spPr>
        <p:txBody>
          <a:bodyPr wrap="square" rtlCol="0">
            <a:spAutoFit/>
          </a:bodyPr>
          <a:lstStyle/>
          <a:p>
            <a:pPr marL="742950" indent="-742950">
              <a:buFont typeface="+mj-lt"/>
              <a:buAutoNum type="arabicPeriod"/>
            </a:pPr>
            <a:r>
              <a:rPr lang="en-US" sz="4000" dirty="0" smtClean="0">
                <a:solidFill>
                  <a:schemeClr val="bg1"/>
                </a:solidFill>
                <a:latin typeface="MV Boli" pitchFamily="2" charset="0"/>
                <a:cs typeface="MV Boli" pitchFamily="2" charset="0"/>
              </a:rPr>
              <a:t>Generating Leads</a:t>
            </a:r>
          </a:p>
          <a:p>
            <a:pPr marL="742950" indent="-742950">
              <a:buFont typeface="+mj-lt"/>
              <a:buAutoNum type="arabicPeriod"/>
            </a:pPr>
            <a:r>
              <a:rPr lang="en-US" sz="4000" dirty="0" smtClean="0">
                <a:solidFill>
                  <a:schemeClr val="bg1"/>
                </a:solidFill>
                <a:latin typeface="MV Boli" pitchFamily="2" charset="0"/>
                <a:cs typeface="MV Boli" pitchFamily="2" charset="0"/>
              </a:rPr>
              <a:t>Researching Leads and Prospecting</a:t>
            </a:r>
          </a:p>
          <a:p>
            <a:pPr marL="742950" indent="-742950">
              <a:buFont typeface="+mj-lt"/>
              <a:buAutoNum type="arabicPeriod"/>
            </a:pPr>
            <a:r>
              <a:rPr lang="en-US" sz="4000" dirty="0" smtClean="0">
                <a:solidFill>
                  <a:schemeClr val="bg1"/>
                </a:solidFill>
                <a:latin typeface="MV Boli" pitchFamily="2" charset="0"/>
                <a:cs typeface="MV Boli" pitchFamily="2" charset="0"/>
              </a:rPr>
              <a:t>Connecting and Qualifying</a:t>
            </a:r>
          </a:p>
          <a:p>
            <a:pPr marL="742950" indent="-742950">
              <a:buFont typeface="+mj-lt"/>
              <a:buAutoNum type="arabicPeriod"/>
            </a:pPr>
            <a:r>
              <a:rPr lang="en-US" sz="4000" dirty="0" smtClean="0">
                <a:solidFill>
                  <a:schemeClr val="bg1"/>
                </a:solidFill>
                <a:latin typeface="MV Boli" pitchFamily="2" charset="0"/>
                <a:cs typeface="MV Boli" pitchFamily="2" charset="0"/>
              </a:rPr>
              <a:t>Inbound Marketing Assessment (IMA)</a:t>
            </a:r>
          </a:p>
          <a:p>
            <a:pPr marL="742950" indent="-742950">
              <a:buFont typeface="+mj-lt"/>
              <a:buAutoNum type="arabicPeriod"/>
            </a:pPr>
            <a:r>
              <a:rPr lang="en-US" sz="4000" b="1" dirty="0" smtClean="0">
                <a:solidFill>
                  <a:schemeClr val="bg1"/>
                </a:solidFill>
                <a:latin typeface="MV Boli" pitchFamily="2" charset="0"/>
                <a:cs typeface="MV Boli" pitchFamily="2" charset="0"/>
              </a:rPr>
              <a:t>Diagnostic and Goal Setting</a:t>
            </a:r>
          </a:p>
          <a:p>
            <a:pPr marL="742950" indent="-742950">
              <a:buFont typeface="+mj-lt"/>
              <a:buAutoNum type="arabicPeriod"/>
            </a:pPr>
            <a:r>
              <a:rPr lang="en-US" sz="4000" dirty="0" smtClean="0">
                <a:solidFill>
                  <a:schemeClr val="bg1"/>
                </a:solidFill>
                <a:latin typeface="MV Boli" pitchFamily="2" charset="0"/>
                <a:cs typeface="MV Boli" pitchFamily="2" charset="0"/>
              </a:rPr>
              <a:t>Present Solution </a:t>
            </a:r>
          </a:p>
          <a:p>
            <a:pPr marL="742950" indent="-742950">
              <a:buFont typeface="+mj-lt"/>
              <a:buAutoNum type="arabicPeriod"/>
            </a:pPr>
            <a:r>
              <a:rPr lang="en-US" sz="4000" dirty="0" smtClean="0">
                <a:solidFill>
                  <a:schemeClr val="bg1"/>
                </a:solidFill>
                <a:latin typeface="MV Boli" pitchFamily="2" charset="0"/>
                <a:cs typeface="MV Boli" pitchFamily="2" charset="0"/>
              </a:rPr>
              <a:t>Contract and Close</a:t>
            </a:r>
            <a:endParaRPr lang="en-US" sz="40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p:cNvCxnSpPr/>
          <p:nvPr/>
        </p:nvCxnSpPr>
        <p:spPr>
          <a:xfrm>
            <a:off x="4237037" y="57150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sp>
        <p:nvSpPr>
          <p:cNvPr id="17410" name="Title 1"/>
          <p:cNvSpPr>
            <a:spLocks noGrp="1"/>
          </p:cNvSpPr>
          <p:nvPr>
            <p:ph type="title"/>
          </p:nvPr>
        </p:nvSpPr>
        <p:spPr>
          <a:xfrm>
            <a:off x="93662" y="255588"/>
            <a:ext cx="9050337" cy="457200"/>
          </a:xfrm>
        </p:spPr>
        <p:txBody>
          <a:bodyPr>
            <a:noAutofit/>
          </a:bodyPr>
          <a:lstStyle/>
          <a:p>
            <a:r>
              <a:rPr lang="en-US" sz="4000" dirty="0" smtClean="0">
                <a:latin typeface="News Gothic MT"/>
              </a:rPr>
              <a:t>Inbound Marketing Sales Methodology</a:t>
            </a:r>
          </a:p>
        </p:txBody>
      </p:sp>
      <p:pic>
        <p:nvPicPr>
          <p:cNvPr id="17" name="Picture 16"/>
          <p:cNvPicPr>
            <a:picLocks noChangeAspect="1" noChangeArrowheads="1"/>
          </p:cNvPicPr>
          <p:nvPr/>
        </p:nvPicPr>
        <p:blipFill>
          <a:blip r:embed="rId3" cstate="print"/>
          <a:srcRect/>
          <a:stretch>
            <a:fillRect/>
          </a:stretch>
        </p:blipFill>
        <p:spPr bwMode="auto">
          <a:xfrm>
            <a:off x="2630487" y="2819535"/>
            <a:ext cx="3260726" cy="554038"/>
          </a:xfrm>
          <a:prstGeom prst="rect">
            <a:avLst/>
          </a:prstGeom>
          <a:noFill/>
          <a:ln w="9525">
            <a:noFill/>
            <a:miter lim="800000"/>
            <a:headEnd/>
            <a:tailEnd/>
          </a:ln>
        </p:spPr>
      </p:pic>
      <p:sp>
        <p:nvSpPr>
          <p:cNvPr id="18" name="Text Box 11"/>
          <p:cNvSpPr txBox="1">
            <a:spLocks noChangeArrowheads="1"/>
          </p:cNvSpPr>
          <p:nvPr/>
        </p:nvSpPr>
        <p:spPr bwMode="auto">
          <a:xfrm>
            <a:off x="2654300" y="2895735"/>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3. Connect</a:t>
            </a:r>
            <a:endParaRPr lang="en-US" sz="1400" dirty="0" smtClean="0"/>
          </a:p>
          <a:p>
            <a:pPr algn="ctr">
              <a:lnSpc>
                <a:spcPct val="95000"/>
              </a:lnSpc>
            </a:pPr>
            <a:r>
              <a:rPr lang="en-US" sz="1400" i="1" dirty="0" smtClean="0">
                <a:solidFill>
                  <a:srgbClr val="FFFFFF"/>
                </a:solidFill>
                <a:latin typeface="Arial" charset="0"/>
              </a:rPr>
              <a:t>Schedule the Assessment</a:t>
            </a:r>
            <a:endParaRPr lang="en-US" sz="1400" i="1" dirty="0">
              <a:solidFill>
                <a:srgbClr val="FFFFFF"/>
              </a:solidFill>
              <a:latin typeface="Arial" charset="0"/>
            </a:endParaRPr>
          </a:p>
        </p:txBody>
      </p:sp>
      <p:pic>
        <p:nvPicPr>
          <p:cNvPr id="19" name="Picture 18"/>
          <p:cNvPicPr>
            <a:picLocks noChangeAspect="1" noChangeArrowheads="1"/>
          </p:cNvPicPr>
          <p:nvPr/>
        </p:nvPicPr>
        <p:blipFill>
          <a:blip r:embed="rId3" cstate="print"/>
          <a:srcRect/>
          <a:stretch>
            <a:fillRect/>
          </a:stretch>
        </p:blipFill>
        <p:spPr bwMode="auto">
          <a:xfrm>
            <a:off x="2630487" y="3602038"/>
            <a:ext cx="3260726" cy="512762"/>
          </a:xfrm>
          <a:prstGeom prst="rect">
            <a:avLst/>
          </a:prstGeom>
          <a:noFill/>
          <a:ln w="9525">
            <a:noFill/>
            <a:miter lim="800000"/>
            <a:headEnd/>
            <a:tailEnd/>
          </a:ln>
        </p:spPr>
      </p:pic>
      <p:sp>
        <p:nvSpPr>
          <p:cNvPr id="20" name="Text Box 13"/>
          <p:cNvSpPr txBox="1">
            <a:spLocks noChangeArrowheads="1"/>
          </p:cNvSpPr>
          <p:nvPr/>
        </p:nvSpPr>
        <p:spPr bwMode="auto">
          <a:xfrm>
            <a:off x="2711450" y="3649895"/>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4. </a:t>
            </a:r>
            <a:r>
              <a:rPr lang="en-US" sz="1400" b="1" dirty="0">
                <a:solidFill>
                  <a:srgbClr val="FFFFFF"/>
                </a:solidFill>
                <a:latin typeface="Arial" charset="0"/>
              </a:rPr>
              <a:t>Qualify</a:t>
            </a:r>
            <a:endParaRPr lang="en-US" sz="1400" dirty="0"/>
          </a:p>
          <a:p>
            <a:pPr algn="ctr">
              <a:lnSpc>
                <a:spcPct val="95000"/>
              </a:lnSpc>
            </a:pPr>
            <a:r>
              <a:rPr lang="en-US" sz="1400" i="1" dirty="0">
                <a:solidFill>
                  <a:srgbClr val="FFFFFF"/>
                </a:solidFill>
                <a:latin typeface="Arial" charset="0"/>
              </a:rPr>
              <a:t>Determine worthiness for next </a:t>
            </a:r>
            <a:r>
              <a:rPr lang="en-US" sz="1400" i="1" dirty="0" smtClean="0">
                <a:solidFill>
                  <a:srgbClr val="FFFFFF"/>
                </a:solidFill>
                <a:latin typeface="Arial" charset="0"/>
              </a:rPr>
              <a:t>step</a:t>
            </a:r>
            <a:endParaRPr lang="en-US" sz="1400" i="1" dirty="0">
              <a:solidFill>
                <a:srgbClr val="FFFFFF"/>
              </a:solidFill>
              <a:latin typeface="Arial" charset="0"/>
            </a:endParaRPr>
          </a:p>
        </p:txBody>
      </p:sp>
      <p:pic>
        <p:nvPicPr>
          <p:cNvPr id="21" name="Picture 20"/>
          <p:cNvPicPr>
            <a:picLocks noChangeAspect="1" noChangeArrowheads="1"/>
          </p:cNvPicPr>
          <p:nvPr/>
        </p:nvPicPr>
        <p:blipFill>
          <a:blip r:embed="rId3" cstate="print"/>
          <a:srcRect/>
          <a:stretch>
            <a:fillRect/>
          </a:stretch>
        </p:blipFill>
        <p:spPr bwMode="auto">
          <a:xfrm>
            <a:off x="2606674" y="5272130"/>
            <a:ext cx="3260726" cy="519070"/>
          </a:xfrm>
          <a:prstGeom prst="rect">
            <a:avLst/>
          </a:prstGeom>
          <a:noFill/>
          <a:ln w="9525">
            <a:noFill/>
            <a:miter lim="800000"/>
            <a:headEnd/>
            <a:tailEnd/>
          </a:ln>
        </p:spPr>
      </p:pic>
      <p:sp>
        <p:nvSpPr>
          <p:cNvPr id="22" name="Text Box 15"/>
          <p:cNvSpPr txBox="1">
            <a:spLocks noChangeArrowheads="1"/>
          </p:cNvSpPr>
          <p:nvPr/>
        </p:nvSpPr>
        <p:spPr bwMode="auto">
          <a:xfrm>
            <a:off x="2687637" y="5305657"/>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6. </a:t>
            </a:r>
            <a:r>
              <a:rPr lang="en-US" sz="1400" b="1" dirty="0" smtClean="0">
                <a:solidFill>
                  <a:srgbClr val="FFFFFF"/>
                </a:solidFill>
              </a:rPr>
              <a:t>Presentation &amp; Experimentation</a:t>
            </a:r>
            <a:endParaRPr lang="en-US" sz="1400" dirty="0"/>
          </a:p>
          <a:p>
            <a:pPr algn="ctr">
              <a:lnSpc>
                <a:spcPct val="95000"/>
              </a:lnSpc>
            </a:pPr>
            <a:r>
              <a:rPr lang="en-US" sz="1400" i="1" dirty="0" smtClean="0">
                <a:solidFill>
                  <a:srgbClr val="FFFFFF"/>
                </a:solidFill>
              </a:rPr>
              <a:t>Present Solution and/or Trial</a:t>
            </a:r>
            <a:endParaRPr lang="en-US" sz="1400" i="1" dirty="0">
              <a:solidFill>
                <a:srgbClr val="FFFFFF"/>
              </a:solidFill>
              <a:latin typeface="Arial" charset="0"/>
            </a:endParaRPr>
          </a:p>
        </p:txBody>
      </p:sp>
      <p:pic>
        <p:nvPicPr>
          <p:cNvPr id="49" name="Picture 48"/>
          <p:cNvPicPr>
            <a:picLocks noChangeAspect="1" noChangeArrowheads="1"/>
          </p:cNvPicPr>
          <p:nvPr/>
        </p:nvPicPr>
        <p:blipFill>
          <a:blip r:embed="rId4" cstate="print"/>
          <a:srcRect/>
          <a:stretch>
            <a:fillRect/>
          </a:stretch>
        </p:blipFill>
        <p:spPr bwMode="auto">
          <a:xfrm>
            <a:off x="6629400" y="1371600"/>
            <a:ext cx="804863" cy="2782887"/>
          </a:xfrm>
          <a:prstGeom prst="rect">
            <a:avLst/>
          </a:prstGeom>
          <a:noFill/>
          <a:ln w="9525">
            <a:noFill/>
            <a:miter lim="800000"/>
            <a:headEnd/>
            <a:tailEnd/>
          </a:ln>
        </p:spPr>
      </p:pic>
      <p:pic>
        <p:nvPicPr>
          <p:cNvPr id="50" name="Picture 44"/>
          <p:cNvPicPr>
            <a:picLocks noChangeAspect="1" noChangeArrowheads="1"/>
          </p:cNvPicPr>
          <p:nvPr/>
        </p:nvPicPr>
        <p:blipFill>
          <a:blip r:embed="rId5" cstate="print"/>
          <a:srcRect/>
          <a:stretch>
            <a:fillRect/>
          </a:stretch>
        </p:blipFill>
        <p:spPr bwMode="auto">
          <a:xfrm>
            <a:off x="6629400" y="3751261"/>
            <a:ext cx="804863" cy="3111500"/>
          </a:xfrm>
          <a:prstGeom prst="rect">
            <a:avLst/>
          </a:prstGeom>
          <a:noFill/>
          <a:ln w="9525">
            <a:noFill/>
            <a:miter lim="800000"/>
            <a:headEnd/>
            <a:tailEnd/>
          </a:ln>
        </p:spPr>
      </p:pic>
      <p:sp>
        <p:nvSpPr>
          <p:cNvPr id="51" name="Text Box 45"/>
          <p:cNvSpPr txBox="1">
            <a:spLocks noChangeArrowheads="1"/>
          </p:cNvSpPr>
          <p:nvPr/>
        </p:nvSpPr>
        <p:spPr bwMode="auto">
          <a:xfrm>
            <a:off x="5786437" y="4191000"/>
            <a:ext cx="2755900" cy="276144"/>
          </a:xfrm>
          <a:prstGeom prst="rect">
            <a:avLst/>
          </a:prstGeom>
          <a:noFill/>
          <a:ln w="9525">
            <a:noFill/>
            <a:miter lim="800000"/>
            <a:headEnd/>
            <a:tailEnd/>
          </a:ln>
        </p:spPr>
        <p:txBody>
          <a:bodyPr lIns="0" tIns="0" rIns="0" bIns="0" anchor="ctr">
            <a:spAutoFit/>
          </a:bodyPr>
          <a:lstStyle/>
          <a:p>
            <a:pPr algn="ctr">
              <a:lnSpc>
                <a:spcPct val="95000"/>
              </a:lnSpc>
            </a:pPr>
            <a:r>
              <a:rPr lang="en-US" sz="1900" b="1" dirty="0" smtClean="0">
                <a:solidFill>
                  <a:srgbClr val="7F7F7F"/>
                </a:solidFill>
                <a:latin typeface="Arial" charset="0"/>
              </a:rPr>
              <a:t>OPPORTUNITY</a:t>
            </a:r>
            <a:endParaRPr lang="en-US" sz="1900" b="1" dirty="0">
              <a:solidFill>
                <a:srgbClr val="7F7F7F"/>
              </a:solidFill>
              <a:latin typeface="Arial" charset="0"/>
            </a:endParaRPr>
          </a:p>
        </p:txBody>
      </p:sp>
      <p:pic>
        <p:nvPicPr>
          <p:cNvPr id="54" name="Picture 53"/>
          <p:cNvPicPr>
            <a:picLocks noChangeAspect="1" noChangeArrowheads="1"/>
          </p:cNvPicPr>
          <p:nvPr/>
        </p:nvPicPr>
        <p:blipFill>
          <a:blip r:embed="rId3" cstate="print"/>
          <a:srcRect/>
          <a:stretch>
            <a:fillRect/>
          </a:stretch>
        </p:blipFill>
        <p:spPr bwMode="auto">
          <a:xfrm>
            <a:off x="2606674" y="6034130"/>
            <a:ext cx="3260726" cy="519070"/>
          </a:xfrm>
          <a:prstGeom prst="rect">
            <a:avLst/>
          </a:prstGeom>
          <a:noFill/>
          <a:ln w="9525">
            <a:noFill/>
            <a:miter lim="800000"/>
            <a:headEnd/>
            <a:tailEnd/>
          </a:ln>
        </p:spPr>
      </p:pic>
      <p:sp>
        <p:nvSpPr>
          <p:cNvPr id="55" name="Text Box 15"/>
          <p:cNvSpPr txBox="1">
            <a:spLocks noChangeArrowheads="1"/>
          </p:cNvSpPr>
          <p:nvPr/>
        </p:nvSpPr>
        <p:spPr bwMode="auto">
          <a:xfrm>
            <a:off x="2687637" y="6067657"/>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7. </a:t>
            </a:r>
            <a:r>
              <a:rPr lang="en-US" sz="1400" b="1" dirty="0" smtClean="0">
                <a:solidFill>
                  <a:srgbClr val="FFFFFF"/>
                </a:solidFill>
              </a:rPr>
              <a:t>Contract &amp; Close</a:t>
            </a:r>
            <a:endParaRPr lang="en-US" sz="1400" dirty="0"/>
          </a:p>
          <a:p>
            <a:pPr algn="ctr">
              <a:lnSpc>
                <a:spcPct val="95000"/>
              </a:lnSpc>
            </a:pPr>
            <a:r>
              <a:rPr lang="en-US" sz="1400" i="1" dirty="0" smtClean="0">
                <a:solidFill>
                  <a:srgbClr val="FFFFFF"/>
                </a:solidFill>
              </a:rPr>
              <a:t>Agree to Proceed</a:t>
            </a:r>
            <a:endParaRPr lang="en-US" sz="1400" i="1" dirty="0">
              <a:solidFill>
                <a:srgbClr val="FFFFFF"/>
              </a:solidFill>
              <a:latin typeface="Arial" charset="0"/>
            </a:endParaRPr>
          </a:p>
        </p:txBody>
      </p:sp>
      <p:pic>
        <p:nvPicPr>
          <p:cNvPr id="58" name="Picture 57"/>
          <p:cNvPicPr>
            <a:picLocks noChangeAspect="1" noChangeArrowheads="1"/>
          </p:cNvPicPr>
          <p:nvPr/>
        </p:nvPicPr>
        <p:blipFill>
          <a:blip r:embed="rId3" cstate="print"/>
          <a:srcRect/>
          <a:stretch>
            <a:fillRect/>
          </a:stretch>
        </p:blipFill>
        <p:spPr bwMode="auto">
          <a:xfrm>
            <a:off x="2606674" y="1981200"/>
            <a:ext cx="3260726" cy="533400"/>
          </a:xfrm>
          <a:prstGeom prst="rect">
            <a:avLst/>
          </a:prstGeom>
          <a:noFill/>
          <a:ln w="9525">
            <a:noFill/>
            <a:miter lim="800000"/>
            <a:headEnd/>
            <a:tailEnd/>
          </a:ln>
        </p:spPr>
      </p:pic>
      <p:sp>
        <p:nvSpPr>
          <p:cNvPr id="61" name="Text Box 11"/>
          <p:cNvSpPr txBox="1">
            <a:spLocks noChangeArrowheads="1"/>
          </p:cNvSpPr>
          <p:nvPr/>
        </p:nvSpPr>
        <p:spPr bwMode="auto">
          <a:xfrm>
            <a:off x="2630487" y="2057400"/>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2. Research and Prospect</a:t>
            </a:r>
            <a:endParaRPr lang="en-US" sz="1400" dirty="0"/>
          </a:p>
          <a:p>
            <a:pPr algn="ctr">
              <a:lnSpc>
                <a:spcPct val="95000"/>
              </a:lnSpc>
            </a:pPr>
            <a:r>
              <a:rPr lang="en-US" sz="1400" i="1" dirty="0" smtClean="0">
                <a:solidFill>
                  <a:srgbClr val="FFFFFF"/>
                </a:solidFill>
                <a:latin typeface="Arial" charset="0"/>
              </a:rPr>
              <a:t>Get to a Connect</a:t>
            </a:r>
            <a:endParaRPr lang="en-US" sz="1400" i="1" dirty="0">
              <a:solidFill>
                <a:srgbClr val="FFFFFF"/>
              </a:solidFill>
              <a:latin typeface="Arial" charset="0"/>
            </a:endParaRPr>
          </a:p>
        </p:txBody>
      </p:sp>
      <p:cxnSp>
        <p:nvCxnSpPr>
          <p:cNvPr id="63" name="Straight Arrow Connector 62"/>
          <p:cNvCxnSpPr/>
          <p:nvPr/>
        </p:nvCxnSpPr>
        <p:spPr>
          <a:xfrm>
            <a:off x="4237037" y="3346192"/>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237037" y="16764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260850" y="2519497"/>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4237037" y="41148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237037" y="49530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sp>
        <p:nvSpPr>
          <p:cNvPr id="29" name="Text Box 45"/>
          <p:cNvSpPr txBox="1">
            <a:spLocks noChangeArrowheads="1"/>
          </p:cNvSpPr>
          <p:nvPr/>
        </p:nvSpPr>
        <p:spPr bwMode="auto">
          <a:xfrm>
            <a:off x="5653881" y="2466743"/>
            <a:ext cx="2755900" cy="276144"/>
          </a:xfrm>
          <a:prstGeom prst="rect">
            <a:avLst/>
          </a:prstGeom>
          <a:noFill/>
          <a:ln w="9525">
            <a:noFill/>
            <a:miter lim="800000"/>
            <a:headEnd/>
            <a:tailEnd/>
          </a:ln>
        </p:spPr>
        <p:txBody>
          <a:bodyPr lIns="0" tIns="0" rIns="0" bIns="0" anchor="ctr">
            <a:spAutoFit/>
          </a:bodyPr>
          <a:lstStyle/>
          <a:p>
            <a:pPr algn="ctr">
              <a:lnSpc>
                <a:spcPct val="95000"/>
              </a:lnSpc>
            </a:pPr>
            <a:r>
              <a:rPr lang="en-US" sz="1900" b="1" dirty="0" smtClean="0">
                <a:solidFill>
                  <a:srgbClr val="7F7F7F"/>
                </a:solidFill>
                <a:latin typeface="Arial" charset="0"/>
              </a:rPr>
              <a:t>Lead</a:t>
            </a:r>
            <a:endParaRPr lang="en-US" sz="1900" b="1" dirty="0">
              <a:solidFill>
                <a:srgbClr val="7F7F7F"/>
              </a:solidFill>
              <a:latin typeface="Arial" charset="0"/>
            </a:endParaRPr>
          </a:p>
        </p:txBody>
      </p:sp>
      <p:sp>
        <p:nvSpPr>
          <p:cNvPr id="30" name="Rounded Rectangle 29"/>
          <p:cNvSpPr/>
          <p:nvPr/>
        </p:nvSpPr>
        <p:spPr>
          <a:xfrm>
            <a:off x="2654300" y="4419600"/>
            <a:ext cx="3276600" cy="533400"/>
          </a:xfrm>
          <a:prstGeom prst="roundRect">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1"/>
          <p:cNvSpPr txBox="1">
            <a:spLocks noChangeArrowheads="1"/>
          </p:cNvSpPr>
          <p:nvPr/>
        </p:nvSpPr>
        <p:spPr bwMode="auto">
          <a:xfrm>
            <a:off x="2687637" y="4467144"/>
            <a:ext cx="3124200" cy="409343"/>
          </a:xfrm>
          <a:prstGeom prst="rect">
            <a:avLst/>
          </a:prstGeom>
          <a:solidFill>
            <a:srgbClr val="FF0000"/>
          </a:solidFill>
          <a:ln w="9525">
            <a:noFill/>
            <a:miter lim="800000"/>
            <a:headEnd/>
            <a:tailEnd/>
          </a:ln>
        </p:spPr>
        <p:txBody>
          <a:bodyPr wrap="square" lIns="0" tIns="0" rIns="0" bIns="0" anchor="ctr">
            <a:spAutoFit/>
          </a:bodyPr>
          <a:lstStyle/>
          <a:p>
            <a:pPr algn="ctr">
              <a:lnSpc>
                <a:spcPct val="95000"/>
              </a:lnSpc>
            </a:pPr>
            <a:r>
              <a:rPr lang="en-US" sz="1400" b="1" dirty="0">
                <a:solidFill>
                  <a:srgbClr val="FFFFFF"/>
                </a:solidFill>
                <a:latin typeface="Arial" charset="0"/>
              </a:rPr>
              <a:t>5. Diagnostic &amp; Goal Setting</a:t>
            </a:r>
            <a:endParaRPr lang="en-US" sz="1400" dirty="0"/>
          </a:p>
          <a:p>
            <a:pPr algn="ctr">
              <a:lnSpc>
                <a:spcPct val="95000"/>
              </a:lnSpc>
            </a:pPr>
            <a:r>
              <a:rPr lang="en-US" sz="1400" i="1" dirty="0">
                <a:solidFill>
                  <a:srgbClr val="FFFFFF"/>
                </a:solidFill>
                <a:latin typeface="Arial" charset="0"/>
              </a:rPr>
              <a:t>Align business goals with activities</a:t>
            </a:r>
          </a:p>
        </p:txBody>
      </p:sp>
      <p:pic>
        <p:nvPicPr>
          <p:cNvPr id="33" name="Picture 32"/>
          <p:cNvPicPr>
            <a:picLocks noChangeAspect="1" noChangeArrowheads="1"/>
          </p:cNvPicPr>
          <p:nvPr/>
        </p:nvPicPr>
        <p:blipFill>
          <a:blip r:embed="rId3" cstate="print"/>
          <a:srcRect/>
          <a:stretch>
            <a:fillRect/>
          </a:stretch>
        </p:blipFill>
        <p:spPr bwMode="auto">
          <a:xfrm>
            <a:off x="2582861" y="1112076"/>
            <a:ext cx="3260726" cy="533400"/>
          </a:xfrm>
          <a:prstGeom prst="rect">
            <a:avLst/>
          </a:prstGeom>
          <a:noFill/>
          <a:ln w="9525">
            <a:noFill/>
            <a:miter lim="800000"/>
            <a:headEnd/>
            <a:tailEnd/>
          </a:ln>
        </p:spPr>
      </p:pic>
      <p:sp>
        <p:nvSpPr>
          <p:cNvPr id="34" name="Text Box 11"/>
          <p:cNvSpPr txBox="1">
            <a:spLocks noChangeArrowheads="1"/>
          </p:cNvSpPr>
          <p:nvPr/>
        </p:nvSpPr>
        <p:spPr bwMode="auto">
          <a:xfrm>
            <a:off x="2606674" y="1188276"/>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1. Generate Leads</a:t>
            </a:r>
            <a:endParaRPr lang="en-US" sz="1400" dirty="0"/>
          </a:p>
          <a:p>
            <a:pPr algn="ctr">
              <a:lnSpc>
                <a:spcPct val="95000"/>
              </a:lnSpc>
            </a:pPr>
            <a:r>
              <a:rPr lang="en-US" sz="1400" i="1" dirty="0" smtClean="0">
                <a:solidFill>
                  <a:srgbClr val="FFFFFF"/>
                </a:solidFill>
                <a:latin typeface="Arial" charset="0"/>
              </a:rPr>
              <a:t>Find Prospects to Call On</a:t>
            </a:r>
            <a:endParaRPr lang="en-US" sz="1400" i="1" dirty="0">
              <a:solidFill>
                <a:srgbClr val="FFFFFF"/>
              </a:solidFill>
              <a:latin typeface="Arial" charset="0"/>
            </a:endParaRPr>
          </a:p>
        </p:txBody>
      </p:sp>
    </p:spTree>
    <p:extLst>
      <p:ext uri="{BB962C8B-B14F-4D97-AF65-F5344CB8AC3E}">
        <p14:creationId xmlns:p14="http://schemas.microsoft.com/office/powerpoint/2010/main" val="2363886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011 HubSpot Theme">
  <a:themeElements>
    <a:clrScheme name="HubSpot 2011 Colors">
      <a:dk1>
        <a:srgbClr val="434343"/>
      </a:dk1>
      <a:lt1>
        <a:srgbClr val="FFFFFF"/>
      </a:lt1>
      <a:dk2>
        <a:srgbClr val="E36F1E"/>
      </a:dk2>
      <a:lt2>
        <a:srgbClr val="FFFFFF"/>
      </a:lt2>
      <a:accent1>
        <a:srgbClr val="71AADC"/>
      </a:accent1>
      <a:accent2>
        <a:srgbClr val="FF8125"/>
      </a:accent2>
      <a:accent3>
        <a:srgbClr val="FFB726"/>
      </a:accent3>
      <a:accent4>
        <a:srgbClr val="69D2E7"/>
      </a:accent4>
      <a:accent5>
        <a:srgbClr val="A7DBD8"/>
      </a:accent5>
      <a:accent6>
        <a:srgbClr val="44545E"/>
      </a:accent6>
      <a:hlink>
        <a:srgbClr val="589CEB"/>
      </a:hlink>
      <a:folHlink>
        <a:srgbClr val="4C545B"/>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F1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57150" cap="rnd" cmpd="sng">
          <a:solidFill>
            <a:srgbClr val="434343"/>
          </a:solidFill>
          <a:prstDash val="sysDot"/>
          <a:headEnd type="oval" w="sm" len="sm"/>
          <a:tailEnd type="stealth"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ubSpot">
  <a:themeElements>
    <a:clrScheme name="HubSpot - IMU">
      <a:dk1>
        <a:srgbClr val="4C545B"/>
      </a:dk1>
      <a:lt1>
        <a:srgbClr val="FFFFFF"/>
      </a:lt1>
      <a:dk2>
        <a:srgbClr val="4B9FD3"/>
      </a:dk2>
      <a:lt2>
        <a:srgbClr val="262A2D"/>
      </a:lt2>
      <a:accent1>
        <a:srgbClr val="AFB845"/>
      </a:accent1>
      <a:accent2>
        <a:srgbClr val="FF8125"/>
      </a:accent2>
      <a:accent3>
        <a:srgbClr val="FFFFFF"/>
      </a:accent3>
      <a:accent4>
        <a:srgbClr val="3E4E5B"/>
      </a:accent4>
      <a:accent5>
        <a:srgbClr val="D4D8B0"/>
      </a:accent5>
      <a:accent6>
        <a:srgbClr val="E25224"/>
      </a:accent6>
      <a:hlink>
        <a:srgbClr val="4B9FD3"/>
      </a:hlink>
      <a:folHlink>
        <a:srgbClr val="E62617"/>
      </a:folHlink>
    </a:clrScheme>
    <a:fontScheme name="Sanov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ubSpot">
  <a:themeElements>
    <a:clrScheme name="HubSpot - IMU">
      <a:dk1>
        <a:srgbClr val="4C545B"/>
      </a:dk1>
      <a:lt1>
        <a:srgbClr val="FFFFFF"/>
      </a:lt1>
      <a:dk2>
        <a:srgbClr val="4B9FD3"/>
      </a:dk2>
      <a:lt2>
        <a:srgbClr val="262A2D"/>
      </a:lt2>
      <a:accent1>
        <a:srgbClr val="D9DCDF"/>
      </a:accent1>
      <a:accent2>
        <a:srgbClr val="FF8125"/>
      </a:accent2>
      <a:accent3>
        <a:srgbClr val="FFFFFF"/>
      </a:accent3>
      <a:accent4>
        <a:srgbClr val="3E4E5B"/>
      </a:accent4>
      <a:accent5>
        <a:srgbClr val="D4D8B0"/>
      </a:accent5>
      <a:accent6>
        <a:srgbClr val="AFB845"/>
      </a:accent6>
      <a:hlink>
        <a:srgbClr val="4B9FD3"/>
      </a:hlink>
      <a:folHlink>
        <a:srgbClr val="E25224"/>
      </a:folHlink>
    </a:clrScheme>
    <a:fontScheme name="Sanov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26827</TotalTime>
  <Words>5515</Words>
  <Application>Microsoft Office PowerPoint</Application>
  <PresentationFormat>On-screen Show (4:3)</PresentationFormat>
  <Paragraphs>483</Paragraphs>
  <Slides>54</Slides>
  <Notes>54</Notes>
  <HiddenSlides>0</HiddenSlides>
  <MMClips>0</MMClips>
  <ScaleCrop>false</ScaleCrop>
  <HeadingPairs>
    <vt:vector size="4" baseType="variant">
      <vt:variant>
        <vt:lpstr>Theme</vt:lpstr>
      </vt:variant>
      <vt:variant>
        <vt:i4>3</vt:i4>
      </vt:variant>
      <vt:variant>
        <vt:lpstr>Slide Titles</vt:lpstr>
      </vt:variant>
      <vt:variant>
        <vt:i4>54</vt:i4>
      </vt:variant>
    </vt:vector>
  </HeadingPairs>
  <TitlesOfParts>
    <vt:vector size="57" baseType="lpstr">
      <vt:lpstr>2011 HubSpot Theme</vt:lpstr>
      <vt:lpstr>HubSpot</vt:lpstr>
      <vt:lpstr>1_HubSpot</vt:lpstr>
      <vt:lpstr>Diagnostic and Goal Setting</vt:lpstr>
      <vt:lpstr>Nice to Meet You</vt:lpstr>
      <vt:lpstr>PowerPoint Presentation</vt:lpstr>
      <vt:lpstr>PowerPoint Presentation</vt:lpstr>
      <vt:lpstr>PowerPoint Presentation</vt:lpstr>
      <vt:lpstr>PowerPoint Presentation</vt:lpstr>
      <vt:lpstr>PowerPoint Presentation</vt:lpstr>
      <vt:lpstr>PowerPoint Presentation</vt:lpstr>
      <vt:lpstr>Inbound Marketing Sales Methodology</vt:lpstr>
      <vt:lpstr>PowerPoint Presentation</vt:lpstr>
      <vt:lpstr>What is it…</vt:lpstr>
      <vt:lpstr>PowerPoint Presentation</vt:lpstr>
      <vt:lpstr>PowerPoint Presentation</vt:lpstr>
      <vt:lpstr>Inbound Marketing Prospect Assessment Tool</vt:lpstr>
      <vt:lpstr>Succeeding with the Prospect Assessment Tool</vt:lpstr>
      <vt:lpstr>Start with Evaluation Worksheet</vt:lpstr>
      <vt:lpstr>1: Does your website traffic increase in most months? </vt:lpstr>
      <vt:lpstr>1. Blogging + SEO + Social Media = Traffic </vt:lpstr>
      <vt:lpstr>2. Do you generate a larger number of leads via your website in most months? </vt:lpstr>
      <vt:lpstr>2. Quickest Path to ROI: Improving Visit  Lead Ratio</vt:lpstr>
      <vt:lpstr>2. So… More Compelling Offers &amp; Landing Pages</vt:lpstr>
      <vt:lpstr>3. Do you convert a larger number of customers from your website leads in most months? </vt:lpstr>
      <vt:lpstr>3. Improve Lead to Customer Conversion Rates</vt:lpstr>
      <vt:lpstr>4. Do you analyze your results each month so you can continuously improve results?</vt:lpstr>
      <vt:lpstr>4. What Can Be Measured, Can Be Improved</vt:lpstr>
      <vt:lpstr>Historical Sales vs. Revenue Goals</vt:lpstr>
      <vt:lpstr>Historical Sales vs Revenue Goals</vt:lpstr>
      <vt:lpstr>PowerPoint Presentation</vt:lpstr>
      <vt:lpstr>Typical Flow</vt:lpstr>
      <vt:lpstr>Inbound Marketing Calculator  V 5.0</vt:lpstr>
      <vt:lpstr>What the Calculator Helps You Do</vt:lpstr>
      <vt:lpstr>Getting Agreement to Complete the Calculator</vt:lpstr>
      <vt:lpstr>Input: Monthly Booked Revenue Goal</vt:lpstr>
      <vt:lpstr>Input: What % of Revenue Is Coming From IM?</vt:lpstr>
      <vt:lpstr>Input: What’s Your Average Revenue Per Client?</vt:lpstr>
      <vt:lpstr>Input: Lead  Customer Conversion Rate</vt:lpstr>
      <vt:lpstr>Input: Visit  Lead Conversion Rate</vt:lpstr>
      <vt:lpstr>Help them Understand What Variables Impact Results</vt:lpstr>
      <vt:lpstr>Reiterate What Activities Impact Results</vt:lpstr>
      <vt:lpstr>Next Step</vt:lpstr>
      <vt:lpstr>PowerPoint Presentation</vt:lpstr>
      <vt:lpstr> Determine Authority and Influence</vt:lpstr>
      <vt:lpstr> Determine Time Available &amp; Timeline for Success</vt:lpstr>
      <vt:lpstr> Determine  Competitive Situation</vt:lpstr>
      <vt:lpstr>Next Step</vt:lpstr>
      <vt:lpstr>Get Commitment, Next Step</vt:lpstr>
      <vt:lpstr>PowerPoint Presentation</vt:lpstr>
      <vt:lpstr>Potholes</vt:lpstr>
      <vt:lpstr>PowerPoint Presentation</vt:lpstr>
      <vt:lpstr>PowerPoint Presentation</vt:lpstr>
      <vt:lpstr>PowerPoint Presentation</vt:lpstr>
      <vt:lpstr>PowerPoint Presentation</vt:lpstr>
      <vt:lpstr>PowerPoint Presentation</vt:lpstr>
      <vt:lpstr>Questions?</vt:lpstr>
    </vt:vector>
  </TitlesOfParts>
  <Company>HubSpot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Kagan</dc:creator>
  <cp:lastModifiedBy>Deirdre Perry</cp:lastModifiedBy>
  <cp:revision>745</cp:revision>
  <cp:lastPrinted>2012-02-14T15:12:25Z</cp:lastPrinted>
  <dcterms:created xsi:type="dcterms:W3CDTF">2011-06-03T19:43:14Z</dcterms:created>
  <dcterms:modified xsi:type="dcterms:W3CDTF">2013-04-29T20:03:48Z</dcterms:modified>
</cp:coreProperties>
</file>