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60"/>
  </p:notesMasterIdLst>
  <p:sldIdLst>
    <p:sldId id="289" r:id="rId4"/>
    <p:sldId id="679" r:id="rId5"/>
    <p:sldId id="617" r:id="rId6"/>
    <p:sldId id="726" r:id="rId7"/>
    <p:sldId id="727" r:id="rId8"/>
    <p:sldId id="458" r:id="rId9"/>
    <p:sldId id="496" r:id="rId10"/>
    <p:sldId id="492" r:id="rId11"/>
    <p:sldId id="533" r:id="rId12"/>
    <p:sldId id="497" r:id="rId13"/>
    <p:sldId id="769" r:id="rId14"/>
    <p:sldId id="770" r:id="rId15"/>
    <p:sldId id="771" r:id="rId16"/>
    <p:sldId id="657" r:id="rId17"/>
    <p:sldId id="729" r:id="rId18"/>
    <p:sldId id="730" r:id="rId19"/>
    <p:sldId id="731" r:id="rId20"/>
    <p:sldId id="732" r:id="rId21"/>
    <p:sldId id="733" r:id="rId22"/>
    <p:sldId id="734" r:id="rId23"/>
    <p:sldId id="735" r:id="rId24"/>
    <p:sldId id="737" r:id="rId25"/>
    <p:sldId id="736" r:id="rId26"/>
    <p:sldId id="780" r:id="rId27"/>
    <p:sldId id="772" r:id="rId28"/>
    <p:sldId id="738" r:id="rId29"/>
    <p:sldId id="773" r:id="rId30"/>
    <p:sldId id="739" r:id="rId31"/>
    <p:sldId id="740" r:id="rId32"/>
    <p:sldId id="741" r:id="rId33"/>
    <p:sldId id="742" r:id="rId34"/>
    <p:sldId id="743" r:id="rId35"/>
    <p:sldId id="777" r:id="rId36"/>
    <p:sldId id="779" r:id="rId37"/>
    <p:sldId id="747" r:id="rId38"/>
    <p:sldId id="748" r:id="rId39"/>
    <p:sldId id="749" r:id="rId40"/>
    <p:sldId id="750" r:id="rId41"/>
    <p:sldId id="751" r:id="rId42"/>
    <p:sldId id="753" r:id="rId43"/>
    <p:sldId id="754" r:id="rId44"/>
    <p:sldId id="755" r:id="rId45"/>
    <p:sldId id="756" r:id="rId46"/>
    <p:sldId id="759" r:id="rId47"/>
    <p:sldId id="761" r:id="rId48"/>
    <p:sldId id="762" r:id="rId49"/>
    <p:sldId id="763" r:id="rId50"/>
    <p:sldId id="744" r:id="rId51"/>
    <p:sldId id="627" r:id="rId52"/>
    <p:sldId id="656" r:id="rId53"/>
    <p:sldId id="499" r:id="rId54"/>
    <p:sldId id="781" r:id="rId55"/>
    <p:sldId id="548" r:id="rId56"/>
    <p:sldId id="546" r:id="rId57"/>
    <p:sldId id="547" r:id="rId58"/>
    <p:sldId id="479"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26"/>
    <a:srgbClr val="FF8125"/>
    <a:srgbClr val="E36F1E"/>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61367" autoAdjust="0"/>
  </p:normalViewPr>
  <p:slideViewPr>
    <p:cSldViewPr snapToGrid="0" snapToObjects="1" showGuides="1">
      <p:cViewPr>
        <p:scale>
          <a:sx n="15" d="100"/>
          <a:sy n="15" d="100"/>
        </p:scale>
        <p:origin x="-96" y="-138"/>
      </p:cViewPr>
      <p:guideLst>
        <p:guide orient="horz"/>
        <p:guide pos="1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Session</a:t>
            </a:r>
            <a:r>
              <a:rPr lang="es-ES" baseline="0" dirty="0" smtClean="0"/>
              <a:t> 6 of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So let’s begin to breakdown what exactly is the purpose behind a presentation and experimentation call and how you can begin to execute it properly.</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 followed the sales process by executing</a:t>
            </a:r>
            <a:r>
              <a:rPr lang="en-US" baseline="0" dirty="0" smtClean="0"/>
              <a:t> an IMA and Diagnostic and Goal Setting call and ended each call with an inoffensive call, then you have successfully completed the tough parts and presenting your solution is more of a formality. It is the time when the prospect gets to see more of the HubSpot Product. It is the time when you lift the hood and show more of the workings behind your platform.</a:t>
            </a:r>
          </a:p>
          <a:p>
            <a:endParaRPr lang="en-US" baseline="0" dirty="0" smtClean="0"/>
          </a:p>
          <a:p>
            <a:r>
              <a:rPr lang="en-US" baseline="0" dirty="0" smtClean="0"/>
              <a:t>I want to emphasize that skipping steps in the sales process and showing them the product early on is not going to help you win. When you go through the IMA and Diagnostic and Goal Settings, the idea is to make sure they are BANT qualified, Budget, Authority, Need, and Timing, have a real compelling issue, and have urgency to fix them.</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extLst>
      <p:ext uri="{BB962C8B-B14F-4D97-AF65-F5344CB8AC3E}">
        <p14:creationId xmlns:p14="http://schemas.microsoft.com/office/powerpoint/2010/main" val="108095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When you are presenting</a:t>
            </a:r>
            <a:r>
              <a:rPr lang="en-US" baseline="0" dirty="0" smtClean="0"/>
              <a:t> your solution, it is your opportunity now to bring everything together for a closing sequence. It continues to close the gap between the prospects needs and your services with a solution to hit their goals. Presenting your solution also sets you up for a closing sequence in which you give them a contract. In bringing it together, you summarize their current situation, goals they would like to hit, and challenges they are facing towards their goals. You will always want to recap what you have learnt so you are able to relate their issues back to what you are going to share with them. Also, even though are presenting a solution, it doesn’t mean the sales qualification has stopped. You continue with the sales qualification and we’ll share with you questions you should be asking while you present. And finally, you still use your inoffensive close so when you do present a contract, there will be no questions about them moving forward.</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extLst>
      <p:ext uri="{BB962C8B-B14F-4D97-AF65-F5344CB8AC3E}">
        <p14:creationId xmlns:p14="http://schemas.microsoft.com/office/powerpoint/2010/main" val="45288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a:t>
            </a:r>
            <a:r>
              <a:rPr lang="en-US" baseline="0" dirty="0" smtClean="0"/>
              <a:t> even though it is your chance to present a solution, it is also a pothole I’ve seen with many Partners. It may be a pothole if you do a detailed feature by feature presentation or demo of HubSpot. The prospect doesn’t care about every feature. They care about how you are going to fix their issues. Don’t fall into the trap of showing them every feature in HubSpot with the hope of showing them how you smart you are…frankly they don’t care about the features, they care about how you are going to fix their issues.</a:t>
            </a:r>
          </a:p>
          <a:p>
            <a:endParaRPr lang="en-US" baseline="0" dirty="0" smtClean="0"/>
          </a:p>
          <a:p>
            <a:r>
              <a:rPr lang="en-US" baseline="0" dirty="0" smtClean="0"/>
              <a:t>Don’t overwhelm the prospect. You have done a great job of using the sales process. You have executed an IMA and Goal Setting and Diagnostic call. While other agencies jumped right into sharing a technical solution, you have approached the whole discussion from a business standpoint. You have asked great probing questions to uncover the prospects goals, pain, challenges, and their desire to fix them. You have clearly differentiated yourself by being a trusted advisor. They’ve accepted they need your help and they want to move forward. So don’t overwhelm them with way too many technical details</a:t>
            </a:r>
          </a:p>
          <a:p>
            <a:endParaRPr lang="en-US" baseline="0" dirty="0" smtClean="0"/>
          </a:p>
          <a:p>
            <a:r>
              <a:rPr lang="en-US" baseline="0" dirty="0" smtClean="0"/>
              <a:t>It is also not the end of the sales process. You still continue qualifying them to make sure you haven’t missed anything. You still continue gaining their commitment.</a:t>
            </a:r>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13</a:t>
            </a:fld>
            <a:endParaRPr lang="en-US"/>
          </a:p>
        </p:txBody>
      </p:sp>
    </p:spTree>
    <p:extLst>
      <p:ext uri="{BB962C8B-B14F-4D97-AF65-F5344CB8AC3E}">
        <p14:creationId xmlns:p14="http://schemas.microsoft.com/office/powerpoint/2010/main" val="160756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dirty="0" smtClean="0"/>
              <a:t>So lets</a:t>
            </a:r>
            <a:r>
              <a:rPr lang="en-US" baseline="0" dirty="0" smtClean="0"/>
              <a:t> look at the typical flow of a Presentation Call.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If you completed your Diagnostic and Goal Setting call, you should have an understanding of their historic sales and revenue figures. You should also know their sales and revenue targets. Before your present a solution, you do want to bring this up again and summarize these figures and goals. Again, another reason not to skip steps.</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 is a </a:t>
            </a:r>
            <a:r>
              <a:rPr lang="en-US" baseline="0" dirty="0" err="1" smtClean="0"/>
              <a:t>soundbite</a:t>
            </a:r>
            <a:r>
              <a:rPr lang="en-US" baseline="0" dirty="0" smtClean="0"/>
              <a:t> to possibly use when reviewing their situation: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“Based on our previous conversation, you shared with us that you’re generating $xyz/mo. You’d like that number to be $</a:t>
            </a:r>
            <a:r>
              <a:rPr lang="en-US" sz="1200" i="1" dirty="0" err="1" smtClean="0"/>
              <a:t>abc</a:t>
            </a:r>
            <a:r>
              <a:rPr lang="en-US" sz="1200" i="1" dirty="0" smtClean="0"/>
              <a:t>/mo. If you continued at your current rate of sales growth and with your current marketing and sales plan, you won’t achieve that within the x month target you’ve set. You agreed that you’d like to pursue inbound marketing as a strategy to help you achieve your goals within this timeline.”</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0">
              <a:defRPr/>
            </a:pPr>
            <a:r>
              <a:rPr lang="en-US" baseline="0" dirty="0" smtClean="0"/>
              <a:t>Corey:</a:t>
            </a:r>
          </a:p>
          <a:p>
            <a:pPr defTabSz="881210">
              <a:defRPr/>
            </a:pPr>
            <a:endParaRPr lang="en-US" baseline="0" dirty="0" smtClean="0"/>
          </a:p>
          <a:p>
            <a:pPr defTabSz="881210">
              <a:defRPr/>
            </a:pPr>
            <a:r>
              <a:rPr lang="en-US" baseline="0" dirty="0" smtClean="0"/>
              <a:t>Along with their situation, lets review through their goals. Again, the goals are going to come directly from the calculator step in your Diagnostic and Goal Setting call. This is repetitive but it is part of the sales process to make sure what they shared with you is still accurate, nothing has changed in their situation, and they agree these are the goals they would like to hit. </a:t>
            </a:r>
          </a:p>
          <a:p>
            <a:pPr defTabSz="881210">
              <a:defRPr/>
            </a:pPr>
            <a:endParaRPr lang="en-US" baseline="0" dirty="0" smtClean="0"/>
          </a:p>
        </p:txBody>
      </p:sp>
      <p:sp>
        <p:nvSpPr>
          <p:cNvPr id="4" name="Slide Number Placeholder 3"/>
          <p:cNvSpPr>
            <a:spLocks noGrp="1"/>
          </p:cNvSpPr>
          <p:nvPr>
            <p:ph type="sldNum" sz="quarter" idx="10"/>
          </p:nvPr>
        </p:nvSpPr>
        <p:spPr/>
        <p:txBody>
          <a:bodyPr/>
          <a:lstStyle/>
          <a:p>
            <a:fld id="{859A8A2E-54AE-49B3-B0BA-F742683414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Here is a </a:t>
            </a:r>
            <a:r>
              <a:rPr lang="en-US" baseline="0" dirty="0" err="1" smtClean="0"/>
              <a:t>soundbite</a:t>
            </a:r>
            <a:r>
              <a:rPr lang="en-US" baseline="0" dirty="0" smtClean="0"/>
              <a:t> to use when reviewing through their goals: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“Based on your revenue target of $</a:t>
            </a:r>
            <a:r>
              <a:rPr lang="en-US" sz="1200" i="1" dirty="0" err="1" smtClean="0"/>
              <a:t>abc</a:t>
            </a:r>
            <a:r>
              <a:rPr lang="en-US" sz="1200" i="1" dirty="0" smtClean="0"/>
              <a:t>/</a:t>
            </a:r>
            <a:r>
              <a:rPr lang="en-US" sz="1200" i="1" dirty="0" err="1" smtClean="0"/>
              <a:t>mo</a:t>
            </a:r>
            <a:r>
              <a:rPr lang="en-US" sz="1200" i="1" dirty="0" smtClean="0"/>
              <a:t>, we discussed how to achieve that via inbound marketing. We discussed how there are 3 variables in inbound marketing: traffic, visit to lead conversion ratio and lead to customer conversion ratio. We discussed the techniques we can use to improve these over time. Today, we’ll talk about how we measure these metrics and we’ll demonstrate what activities need to be performed to improve them over time. We agreed on goal numbers for each of these metrics that will help you achieve your revenue goal.”</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Bring up the evaluation worksheet from the Diagnostic and Goal Setting evaluation worksheet and share with them areas they are not doing well. I don’t recommend going through each and every row at this stage. I’d recommend highlighting specific areas in Red and discussing these areas during this call. Again, you have already gone through this in detail in the previous goal and you are really ensure you haven’t skipped anything and the prospects needs have not changed.</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Before diving into the platform and showing them tools within HubSpot, paint the Inbound Marketing methodology picture for them. You have already started painting the picture in the Evaluation worksheet during the Diagnostic and Goal Setting call. Go over the concept of the Inbound Marketing funnel and share the methodology around Getting Found, Convert, and Analyze. For example, when I go over the Inbound Marketing methodology, I bring up the funnel and share something like “Our goal is to help you get more traffic into your funnel with blogging, SEO, and social media. We then use lead conversion tactics to convert more of the traffic into leads. These leads are now nurturing campaigns that we setup to warm these leads for your salespeople and share with them a ton of lead intelligence. As we go through this process, the two of us have access to reports that tie marketing activities back to leads and eventually paying customers so we identify our best performing marketing activities and accordingly we would adjust or get rid of activities that do not drive the yield we are looking for”</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 is another </a:t>
            </a:r>
            <a:r>
              <a:rPr lang="en-US" baseline="0" dirty="0" err="1" smtClean="0"/>
              <a:t>soundbite</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“The key to using your web as a tool to grow your business is to think of your website as an inbound marketing system where you can do things that will predictably increase traffic, leads and sales. We’ll measure the impact of each of these individual activities on each of these metrics. Then, we’ll do more of what works, and tweak or stop doing what’s not.”</a:t>
            </a:r>
            <a:r>
              <a:rPr lang="en-US" dirty="0" smtClean="0"/>
              <a:t>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“We do all of this really efficiently by using software to help us.  The software we use is integrated and </a:t>
            </a:r>
            <a:r>
              <a:rPr lang="en-US" i="1" dirty="0" err="1" smtClean="0"/>
              <a:t>SaaS</a:t>
            </a:r>
            <a:r>
              <a:rPr lang="en-US" i="1" dirty="0" smtClean="0"/>
              <a:t> based, so we can focus more on doing the work that will improve the metrics. It allows us to be more efficient and more effective, helping us deliver more services (and greater results) in less time and cost for you.”</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Bring up the product and do a high level introduction to the platform. I usually like to start by related the IM methodology to the individual tabs. Many of our partners will steps through each of the tabs. For example, they will step through Create, Optimize, and Promote and share how that is related to Getting found. They will then do the same thing with Convert and Analyze.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Share how HubSpot is in all-in-one</a:t>
            </a:r>
            <a:r>
              <a:rPr lang="en-US" baseline="0" dirty="0" smtClean="0"/>
              <a:t> platform which enables you the agency to execute on the prospect’s goals through one single environment which in turn saves the prospect from investing in other platforms. It also enables the prospect and you to always be on the same page by having one environment to go over specially from an analytics standpoint.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24</a:t>
            </a:fld>
            <a:endParaRPr lang="en-US"/>
          </a:p>
        </p:txBody>
      </p:sp>
    </p:spTree>
    <p:extLst>
      <p:ext uri="{BB962C8B-B14F-4D97-AF65-F5344CB8AC3E}">
        <p14:creationId xmlns:p14="http://schemas.microsoft.com/office/powerpoint/2010/main" val="45732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25</a:t>
            </a:fld>
            <a:endParaRPr lang="en-US"/>
          </a:p>
        </p:txBody>
      </p:sp>
    </p:spTree>
    <p:extLst>
      <p:ext uri="{BB962C8B-B14F-4D97-AF65-F5344CB8AC3E}">
        <p14:creationId xmlns:p14="http://schemas.microsoft.com/office/powerpoint/2010/main" val="410033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As you go through this process, always remember to highlight the key activity in order to succeed: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“The key thing for you to take away is the activities that must be performed on a regular basis, so that we can help you achieve your business goals.”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 is a suggested demo flow that you could follow</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When </a:t>
            </a:r>
            <a:r>
              <a:rPr lang="en-US" baseline="0" dirty="0" err="1" smtClean="0"/>
              <a:t>demoinng</a:t>
            </a:r>
            <a:r>
              <a:rPr lang="en-US" baseline="0" dirty="0" smtClean="0"/>
              <a:t>, always relate the tool back to the objective. In the case of the objective being more traffic, you can demo the Keyword Grader. We usually recommend populating the keyword grader with relevant keywords prior to the demo. You can then move into the Blog and do a sample blog post in which you can show how you combine content generation with a keyword strategy. You can them into the social media publishing tool and show how the same keywords are now being monitoring on social media sites basically leveraging social media to identify relevant prospects.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When discussing their objective around Leads, share the importance of creating compelling offers and integrating them into landing pages. Bring up and example of a compelling offer and landing pages possibly on your own site. Go back to Session 1 of this training series in which we shared landing pages that target prospects based on where they are in the sales funnel. For example, offers that target top of the funnel, middle of the funnel, and bottom of the funnel. In order to demo conversion, create a sample landing page by using the landing page builder. Also, bring up the landing page dashboard and share how you compare one landing page to the next and use data and analytics to help you make decision on going tweaks and adjustments to landing page to maximize conversion.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Ok </a:t>
            </a:r>
            <a:r>
              <a:rPr lang="en-US" dirty="0" err="1" smtClean="0"/>
              <a:t>ok</a:t>
            </a:r>
            <a:r>
              <a:rPr lang="en-US" dirty="0" smtClean="0"/>
              <a:t> this is the last time I promise</a:t>
            </a:r>
            <a:r>
              <a:rPr lang="en-US" baseline="0" dirty="0" smtClean="0"/>
              <a:t>.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As you go through the demo process, always make sure you are checking for understanding throughout the demo process. We call them tie downs and it is way for you to make sure the prospect understands the tool you showed them and how you are going to accomplish that specific objective.</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sz="1200" dirty="0" smtClean="0"/>
              <a:t>The trial is a great tool to quickly design experiments that prove ROI. We also call them a “Proof of ROI” concepts. </a:t>
            </a:r>
          </a:p>
          <a:p>
            <a:endParaRPr lang="en-US" sz="120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err="1" smtClean="0"/>
              <a:t>Jeetu</a:t>
            </a:r>
            <a:r>
              <a:rPr lang="en-US" baseline="0" dirty="0" smtClean="0"/>
              <a:t>:</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Jeetu</a:t>
            </a:r>
            <a:r>
              <a:rPr lang="en-US" dirty="0" smtClean="0"/>
              <a:t>:</a:t>
            </a:r>
          </a:p>
          <a:p>
            <a:endParaRPr lang="en-US" dirty="0" smtClean="0"/>
          </a:p>
          <a:p>
            <a:r>
              <a:rPr lang="en-US" dirty="0" smtClean="0"/>
              <a:t>Let’s dive into the trial. </a:t>
            </a:r>
          </a:p>
          <a:p>
            <a:endParaRPr lang="en-US" dirty="0" smtClean="0"/>
          </a:p>
          <a:p>
            <a:r>
              <a:rPr lang="en-US" dirty="0" smtClean="0"/>
              <a:t>Along the top of</a:t>
            </a:r>
            <a:r>
              <a:rPr lang="en-US" baseline="0" dirty="0" smtClean="0"/>
              <a:t> your portal, you’ll see 7 tabs. The dashboard is where you should start. You should try and get as many green check marks as possible by setting up the features in the trial. </a:t>
            </a:r>
          </a:p>
          <a:p>
            <a:endParaRPr lang="en-US" baseline="0" dirty="0" smtClean="0"/>
          </a:p>
          <a:p>
            <a:r>
              <a:rPr lang="en-US" baseline="0" dirty="0" smtClean="0"/>
              <a:t>Once you get close to 100% complete, start exploring the tabs across the top. </a:t>
            </a:r>
          </a:p>
          <a:p>
            <a:endParaRPr lang="en-US" baseline="0" dirty="0" smtClean="0"/>
          </a:p>
          <a:p>
            <a:r>
              <a:rPr lang="en-US" baseline="0" dirty="0" smtClean="0"/>
              <a:t>You’ll see that this corresponds to the HubSpot Inbound Marketing Methodology where we encourage business to create content, optimize it for search engines. Promote it via social media and email marketing, then convert that traffic into leads and customers via landing pages, lead nurturing, lead segmentation. The last and most </a:t>
            </a:r>
            <a:r>
              <a:rPr lang="en-US" baseline="0" dirty="0" err="1" smtClean="0"/>
              <a:t>crtical</a:t>
            </a:r>
            <a:r>
              <a:rPr lang="en-US" baseline="0" dirty="0" smtClean="0"/>
              <a:t> part of the methodology is to analyze each step of the process in order to improve results month over month. </a:t>
            </a:r>
          </a:p>
          <a:p>
            <a:endParaRPr lang="en-US" baseline="0" dirty="0" smtClean="0"/>
          </a:p>
          <a:p>
            <a:r>
              <a:rPr lang="en-US" baseline="0" dirty="0" smtClean="0"/>
              <a:t>The software and the methodology go hand in hand.  The methodology helps companies become all star inbound marketers and it’s impossible to implement the methodology fully without the software. </a:t>
            </a:r>
          </a:p>
        </p:txBody>
      </p:sp>
      <p:sp>
        <p:nvSpPr>
          <p:cNvPr id="4" name="Slide Number Placeholder 3"/>
          <p:cNvSpPr>
            <a:spLocks noGrp="1"/>
          </p:cNvSpPr>
          <p:nvPr>
            <p:ph type="sldNum" sz="quarter" idx="10"/>
          </p:nvPr>
        </p:nvSpPr>
        <p:spPr/>
        <p:txBody>
          <a:bodyPr/>
          <a:lstStyle/>
          <a:p>
            <a:fld id="{446EBF7C-A34B-4E8F-821F-445F20D4F5A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The first step is to set up HubSpot Analytics. It’s a simple process of cutting and pasting </a:t>
            </a:r>
            <a:r>
              <a:rPr lang="en-US" baseline="0" dirty="0" err="1" smtClean="0"/>
              <a:t>javascript</a:t>
            </a:r>
            <a:r>
              <a:rPr lang="en-US" baseline="0" dirty="0" smtClean="0"/>
              <a:t> code into the footer of your client’s site. It should take a technical webmaster only about 5 minutes, assuming their site is designed correctly using an include file for the footer. </a:t>
            </a:r>
          </a:p>
          <a:p>
            <a:endParaRPr lang="en-US" baseline="0" dirty="0" smtClean="0"/>
          </a:p>
        </p:txBody>
      </p:sp>
      <p:sp>
        <p:nvSpPr>
          <p:cNvPr id="4" name="Slide Number Placeholder 3"/>
          <p:cNvSpPr>
            <a:spLocks noGrp="1"/>
          </p:cNvSpPr>
          <p:nvPr>
            <p:ph type="sldNum" sz="quarter" idx="10"/>
          </p:nvPr>
        </p:nvSpPr>
        <p:spPr/>
        <p:txBody>
          <a:bodyPr/>
          <a:lstStyle/>
          <a:p>
            <a:fld id="{859A8A2E-54AE-49B3-B0BA-F742683414E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32">
              <a:defRPr/>
            </a:pPr>
            <a:r>
              <a:rPr lang="en-US" baseline="0" dirty="0" err="1" smtClean="0"/>
              <a:t>Jeetu</a:t>
            </a:r>
            <a:r>
              <a:rPr lang="en-US" baseline="0" dirty="0" smtClean="0"/>
              <a:t>:</a:t>
            </a:r>
          </a:p>
          <a:p>
            <a:pPr defTabSz="881332">
              <a:defRPr/>
            </a:pPr>
            <a:endParaRPr lang="en-US" baseline="0" dirty="0" smtClean="0"/>
          </a:p>
          <a:p>
            <a:pPr defTabSz="881332">
              <a:defRPr/>
            </a:pPr>
            <a:r>
              <a:rPr lang="en-US" baseline="0" dirty="0" smtClean="0"/>
              <a:t>The next step is to set up lead tracking.  There’s a few ways to do that.  In the new navigation, you can access the instructions and a wizard which will help you determine which </a:t>
            </a:r>
            <a:r>
              <a:rPr lang="en-US" baseline="0" dirty="0" err="1" smtClean="0"/>
              <a:t>mehod</a:t>
            </a:r>
            <a:r>
              <a:rPr lang="en-US" baseline="0" dirty="0" smtClean="0"/>
              <a:t>(s) you should use for each client, based on their needs. </a:t>
            </a:r>
          </a:p>
          <a:p>
            <a:pPr defTabSz="881332">
              <a:defRPr/>
            </a:pPr>
            <a:endParaRPr lang="en-US" baseline="0" dirty="0" smtClean="0"/>
          </a:p>
          <a:p>
            <a:pPr defTabSz="881332">
              <a:defRPr/>
            </a:pPr>
            <a:r>
              <a:rPr lang="en-US" baseline="0" dirty="0" smtClean="0"/>
              <a:t>The easiest way is to set up </a:t>
            </a:r>
            <a:r>
              <a:rPr lang="en-US" baseline="0" dirty="0" err="1" smtClean="0"/>
              <a:t>HubSpot</a:t>
            </a:r>
            <a:r>
              <a:rPr lang="en-US" baseline="0" dirty="0" smtClean="0"/>
              <a:t> hosted landing pages on a </a:t>
            </a:r>
            <a:r>
              <a:rPr lang="en-US" baseline="0" dirty="0" err="1" smtClean="0"/>
              <a:t>subdomain</a:t>
            </a:r>
            <a:r>
              <a:rPr lang="en-US" baseline="0" dirty="0" smtClean="0"/>
              <a:t> of your client’s sites. You can also export form code and insert the form into any page on your client’s site OR use the API when you have clients that have sophisticated backend processing for leads, like an insurance company giving instant online quotes. </a:t>
            </a:r>
          </a:p>
          <a:p>
            <a:endParaRPr lang="en-US" baseline="0" dirty="0" smtClean="0"/>
          </a:p>
        </p:txBody>
      </p:sp>
      <p:sp>
        <p:nvSpPr>
          <p:cNvPr id="4" name="Slide Number Placeholder 3"/>
          <p:cNvSpPr>
            <a:spLocks noGrp="1"/>
          </p:cNvSpPr>
          <p:nvPr>
            <p:ph type="sldNum" sz="quarter" idx="10"/>
          </p:nvPr>
        </p:nvSpPr>
        <p:spPr/>
        <p:txBody>
          <a:bodyPr/>
          <a:lstStyle/>
          <a:p>
            <a:fld id="{859A8A2E-54AE-49B3-B0BA-F742683414E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br>
              <a:rPr lang="en-US" baseline="0" dirty="0" smtClean="0"/>
            </a:br>
            <a:endParaRPr lang="en-US" baseline="0" dirty="0" smtClean="0"/>
          </a:p>
          <a:p>
            <a:r>
              <a:rPr lang="en-US" baseline="0" dirty="0" smtClean="0"/>
              <a:t>There’s two ways to set up Closed loop marketing. If your client uses, salesforce.com, it’s a few hour set up process. HubSpot </a:t>
            </a:r>
            <a:r>
              <a:rPr lang="en-US" baseline="0" dirty="0" err="1" smtClean="0"/>
              <a:t>Pintegrates</a:t>
            </a:r>
            <a:r>
              <a:rPr lang="en-US" baseline="0" dirty="0" smtClean="0"/>
              <a:t> with Salesforce.com through our application on the SFDC app exchange. </a:t>
            </a:r>
          </a:p>
        </p:txBody>
      </p:sp>
      <p:sp>
        <p:nvSpPr>
          <p:cNvPr id="4" name="Slide Number Placeholder 3"/>
          <p:cNvSpPr>
            <a:spLocks noGrp="1"/>
          </p:cNvSpPr>
          <p:nvPr>
            <p:ph type="sldNum" sz="quarter" idx="10"/>
          </p:nvPr>
        </p:nvSpPr>
        <p:spPr/>
        <p:txBody>
          <a:bodyPr/>
          <a:lstStyle/>
          <a:p>
            <a:fld id="{859A8A2E-54AE-49B3-B0BA-F742683414E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With HubSpot Sources Analytics, you can very quickly get all of the data you need per traffic source. </a:t>
            </a:r>
          </a:p>
          <a:p>
            <a:r>
              <a:rPr lang="en-US" baseline="0" dirty="0" smtClean="0"/>
              <a:t/>
            </a:r>
            <a:br>
              <a:rPr lang="en-US" baseline="0" dirty="0" smtClean="0"/>
            </a:br>
            <a:r>
              <a:rPr lang="en-US" baseline="0" dirty="0" smtClean="0"/>
              <a:t>If social media shows an uptick, you can double down on that. If blogging is underperforming, you can diagnose why. </a:t>
            </a:r>
          </a:p>
          <a:p>
            <a:endParaRPr lang="en-US" baseline="0" dirty="0" smtClean="0"/>
          </a:p>
          <a:p>
            <a:r>
              <a:rPr lang="en-US" baseline="0" dirty="0" smtClean="0"/>
              <a:t>Using this data in your proposal allows you to give your clients a concrete action plan and specific steps to hitting their lead generation, customer acquisition and revenue targets.  It helps you predict, then measure and improve their ROI over time. </a:t>
            </a:r>
          </a:p>
        </p:txBody>
      </p:sp>
      <p:sp>
        <p:nvSpPr>
          <p:cNvPr id="4" name="Slide Number Placeholder 3"/>
          <p:cNvSpPr>
            <a:spLocks noGrp="1"/>
          </p:cNvSpPr>
          <p:nvPr>
            <p:ph type="sldNum" sz="quarter" idx="10"/>
          </p:nvPr>
        </p:nvSpPr>
        <p:spPr/>
        <p:txBody>
          <a:bodyPr/>
          <a:lstStyle/>
          <a:p>
            <a:fld id="{859A8A2E-54AE-49B3-B0BA-F742683414E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Another tool you can use in the Trial is the Competitor tool. </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Other another tool to use in the Trial is the Benchmarks App. </a:t>
            </a:r>
            <a:r>
              <a:rPr lang="en-US" sz="1200" dirty="0" smtClean="0"/>
              <a:t>The Benchmarks applications show your goals </a:t>
            </a:r>
            <a:r>
              <a:rPr lang="en-US" sz="1200" dirty="0" err="1" smtClean="0"/>
              <a:t>vs</a:t>
            </a:r>
            <a:r>
              <a:rPr lang="en-US" sz="1200" dirty="0" smtClean="0"/>
              <a:t> what 6,000 other companies have achieved when they follow the process that we’re recommending.</a:t>
            </a:r>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Another great thing to do during your trial is keyword research.</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Another great tool to explore during the trial is social media monitoring. </a:t>
            </a:r>
          </a:p>
          <a:p>
            <a:endParaRPr lang="en-US" baseline="0" dirty="0" smtClean="0"/>
          </a:p>
          <a:p>
            <a:r>
              <a:rPr lang="en-US" baseline="0" dirty="0" smtClean="0"/>
              <a:t>We recommend you enter 10 keywords that are mid or long tail, so that you can identify some </a:t>
            </a:r>
            <a:r>
              <a:rPr lang="en-US" baseline="0" dirty="0" err="1" smtClean="0"/>
              <a:t>linkedin</a:t>
            </a:r>
            <a:r>
              <a:rPr lang="en-US" baseline="0" dirty="0" smtClean="0"/>
              <a:t> questions or tweets that talk about their company or their important keywords. </a:t>
            </a:r>
          </a:p>
          <a:p>
            <a:endParaRPr lang="en-US" baseline="0" dirty="0" smtClean="0"/>
          </a:p>
          <a:p>
            <a:r>
              <a:rPr lang="en-US" baseline="0" dirty="0" smtClean="0"/>
              <a:t>If you can find a few prospects for them via social media, it usually piques their interest in learning more and starts to show them that social media can help them improve their sales and marketing.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Here’s an example of how you can measure conversion rates for different offers and forms.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Jeetu</a:t>
            </a:r>
            <a:r>
              <a:rPr lang="en-US" dirty="0" smtClean="0"/>
              <a:t>:</a:t>
            </a:r>
          </a:p>
          <a:p>
            <a:endParaRPr lang="en-US" dirty="0" smtClean="0"/>
          </a:p>
          <a:p>
            <a:r>
              <a:rPr lang="en-US" dirty="0" smtClean="0"/>
              <a:t>Once you’ve set up a landing</a:t>
            </a:r>
            <a:r>
              <a:rPr lang="en-US" baseline="0" dirty="0" smtClean="0"/>
              <a:t> page, you can set up a series of auto-responder emails. This is new functionality in our software that we’re continuing to enhance. But, what we’ve built is far beyond what most companies do now. </a:t>
            </a:r>
          </a:p>
          <a:p>
            <a:endParaRPr lang="en-US" baseline="0" dirty="0" smtClean="0"/>
          </a:p>
          <a:p>
            <a:r>
              <a:rPr lang="en-US" baseline="0" dirty="0" smtClean="0"/>
              <a:t>In </a:t>
            </a:r>
            <a:r>
              <a:rPr lang="en-US" baseline="0" dirty="0" err="1" smtClean="0"/>
              <a:t>HubSpot</a:t>
            </a:r>
            <a:r>
              <a:rPr lang="en-US" baseline="0" dirty="0" smtClean="0"/>
              <a:t> Small you can set up one lead nurturing campaign. In Medium, you can set up more. </a:t>
            </a:r>
          </a:p>
          <a:p>
            <a:r>
              <a:rPr lang="en-US" baseline="0" dirty="0" smtClean="0"/>
              <a:t/>
            </a:r>
            <a:br>
              <a:rPr lang="en-US" baseline="0" dirty="0" smtClean="0"/>
            </a:br>
            <a:r>
              <a:rPr lang="en-US" baseline="0" dirty="0" smtClean="0"/>
              <a:t>Let’s go through and create a campaign and associate it with a landing page.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Now any sales</a:t>
            </a:r>
            <a:r>
              <a:rPr lang="en-US" baseline="0" dirty="0" smtClean="0"/>
              <a:t> process is going to have objections and pushbacks. If sales did not have any objections and pushbacks, then everyone would be in sales and every call would result in a deal.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We’re recording</a:t>
            </a:r>
          </a:p>
          <a:p>
            <a:endParaRPr lang="en-US" dirty="0" smtClean="0"/>
          </a:p>
          <a:p>
            <a:r>
              <a:rPr lang="en-US" dirty="0" smtClean="0"/>
              <a:t>Register your leads, as often as possible and as many</a:t>
            </a:r>
            <a:r>
              <a:rPr lang="en-US" baseline="0" dirty="0" smtClean="0"/>
              <a:t> as possible. </a:t>
            </a:r>
          </a:p>
          <a:p>
            <a:endParaRPr lang="en-US" baseline="0" dirty="0" smtClean="0"/>
          </a:p>
          <a:p>
            <a:r>
              <a:rPr lang="en-US" baseline="0" dirty="0" smtClean="0"/>
              <a:t>Get your </a:t>
            </a:r>
            <a:r>
              <a:rPr lang="en-US" baseline="0" dirty="0" err="1" smtClean="0"/>
              <a:t>ebooks</a:t>
            </a:r>
            <a:endParaRPr lang="en-US" baseline="0" dirty="0" smtClean="0"/>
          </a:p>
          <a:p>
            <a:endParaRPr lang="en-US" baseline="0" dirty="0" smtClean="0"/>
          </a:p>
          <a:p>
            <a:r>
              <a:rPr lang="en-US" baseline="0" dirty="0" smtClean="0"/>
              <a:t>Hang out with your CAM and discuss opportunities</a:t>
            </a:r>
          </a:p>
          <a:p>
            <a:endParaRPr lang="en-US" baseline="0" dirty="0" smtClean="0"/>
          </a:p>
          <a:p>
            <a:r>
              <a:rPr lang="en-US" baseline="0" dirty="0" smtClean="0"/>
              <a:t>Join the LinkedIn group!</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50</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It’s that time again, so let’s talk about this weeks key</a:t>
            </a:r>
            <a:r>
              <a:rPr lang="en-US" baseline="0" dirty="0" smtClean="0"/>
              <a:t> take-</a:t>
            </a:r>
            <a:r>
              <a:rPr lang="en-US" baseline="0" dirty="0" err="1" smtClean="0"/>
              <a:t>aways</a:t>
            </a:r>
            <a:r>
              <a:rPr lang="en-US" baseline="0" dirty="0" smtClean="0"/>
              <a:t> and the homework to help you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52</a:t>
            </a:fld>
            <a:endParaRPr lang="en-US"/>
          </a:p>
        </p:txBody>
      </p:sp>
    </p:spTree>
    <p:extLst>
      <p:ext uri="{BB962C8B-B14F-4D97-AF65-F5344CB8AC3E}">
        <p14:creationId xmlns:p14="http://schemas.microsoft.com/office/powerpoint/2010/main" val="1078560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 changes here this week folks, nothing can replace activity at this stage either. Keep hitting the phones hard, calling your well researched leads and start booking appointments.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53</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run some diagnostic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54</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p:txBody>
      </p:sp>
      <p:sp>
        <p:nvSpPr>
          <p:cNvPr id="4" name="Slide Number Placeholder 3"/>
          <p:cNvSpPr>
            <a:spLocks noGrp="1"/>
          </p:cNvSpPr>
          <p:nvPr>
            <p:ph type="sldNum" sz="quarter" idx="10"/>
          </p:nvPr>
        </p:nvSpPr>
        <p:spPr/>
        <p:txBody>
          <a:bodyPr/>
          <a:lstStyle/>
          <a:p>
            <a:fld id="{07041D69-8DD8-F74D-A965-467C9E7DA60E}" type="slidenum">
              <a:rPr lang="en-US" smtClean="0"/>
              <a:pPr/>
              <a:t>55</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56</a:t>
            </a:fld>
            <a:endParaRPr lang="en-US"/>
          </a:p>
        </p:txBody>
      </p:sp>
    </p:spTree>
    <p:extLst>
      <p:ext uri="{BB962C8B-B14F-4D97-AF65-F5344CB8AC3E}">
        <p14:creationId xmlns:p14="http://schemas.microsoft.com/office/powerpoint/2010/main" val="128396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topic is around the presenting your solution. We are going to do a quick recap of the sales process and where we last left off, begin to touch on the purpose and background of the goal setting and diagnostic, move in to the actual flow of the call, quickly hit potholes that people typically hit then move right in to talking about the key take-</a:t>
            </a:r>
            <a:r>
              <a:rPr lang="en-US" baseline="0" dirty="0" err="1" smtClean="0"/>
              <a:t>aways</a:t>
            </a:r>
            <a:r>
              <a:rPr lang="en-US" baseline="0" dirty="0" smtClean="0"/>
              <a:t> homework for this wee.</a:t>
            </a:r>
          </a:p>
          <a:p>
            <a:endParaRPr lang="en-US" baseline="0" dirty="0" smtClean="0"/>
          </a:p>
          <a:p>
            <a:r>
              <a:rPr lang="en-US" baseline="0" dirty="0" smtClean="0"/>
              <a:t>We’ll share with you a how-to process to execute a Connect call successfully. As part of any Connect, there will be objections, pushbacks, and possibly the big No. We’ll talk about strategies to deal with these scenarios. We’ve also included a bonus section on dealing with influencers and gateways. Finally takeaways so you can get started with connecting with your prospects.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let’s get down to it and start talking about the HubSpot sales process and methodology.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We’re moving nicely down the funnel and today we are certainly at the meat of the sales process. Again my friendly weekly reminder is to print this out and hang it in your office to you don’t start skipping steps.</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E6BE9CA6-3E2D-4DB9-ACDA-8C9A087800D9}"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 id="2147483967" r:id="rId18"/>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help.hubspot.com/articles/Tutorial/integrate-your-crm" TargetMode="Externa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9712961" cy="3326455"/>
          </a:xfrm>
        </p:spPr>
        <p:txBody>
          <a:bodyPr/>
          <a:lstStyle/>
          <a:p>
            <a:r>
              <a:rPr lang="en-US" dirty="0" smtClean="0"/>
              <a:t>Present a Winning</a:t>
            </a:r>
            <a:br>
              <a:rPr lang="en-US" dirty="0" smtClean="0"/>
            </a:br>
            <a:r>
              <a:rPr lang="en-US" dirty="0" smtClean="0"/>
              <a:t>Solution</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2</a:t>
            </a:r>
          </a:p>
        </p:txBody>
      </p:sp>
      <p:sp>
        <p:nvSpPr>
          <p:cNvPr id="5" name="TextBox 4"/>
          <p:cNvSpPr txBox="1"/>
          <p:nvPr/>
        </p:nvSpPr>
        <p:spPr>
          <a:xfrm>
            <a:off x="0" y="221834"/>
            <a:ext cx="9279467"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Presenting your Solution – Bringing it Together</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mahtani\AppData\Local\Microsoft\Windows\Temporary Internet Files\Content.IE5\L8G09ISA\MP900409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22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t>Bringing it Together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Opportunity to bring everything together for a Closing Sequence (Contract)</a:t>
            </a:r>
          </a:p>
          <a:p>
            <a:r>
              <a:rPr lang="en-US" dirty="0" smtClean="0"/>
              <a:t>Summarize their Current Situation</a:t>
            </a:r>
          </a:p>
          <a:p>
            <a:r>
              <a:rPr lang="en-US" dirty="0" smtClean="0"/>
              <a:t>Summarize their Goals</a:t>
            </a:r>
          </a:p>
          <a:p>
            <a:r>
              <a:rPr lang="en-US" dirty="0" smtClean="0"/>
              <a:t>Share Challenges the Prospects is Facing</a:t>
            </a:r>
          </a:p>
          <a:p>
            <a:r>
              <a:rPr lang="en-US" dirty="0" smtClean="0"/>
              <a:t>Continue Qualifying to make sure you haven’t missed anything</a:t>
            </a:r>
          </a:p>
          <a:p>
            <a:r>
              <a:rPr lang="en-US" dirty="0" smtClean="0"/>
              <a:t>Continue with the Inoffensive Close that they want to fix their issues</a:t>
            </a:r>
            <a:endParaRPr lang="en-US" dirty="0"/>
          </a:p>
        </p:txBody>
      </p:sp>
    </p:spTree>
    <p:extLst>
      <p:ext uri="{BB962C8B-B14F-4D97-AF65-F5344CB8AC3E}">
        <p14:creationId xmlns:p14="http://schemas.microsoft.com/office/powerpoint/2010/main" val="3922327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dirty="0" smtClean="0"/>
              <a:t>Presenting your Solution is not…</a:t>
            </a:r>
            <a:endParaRPr lang="en-US" dirty="0"/>
          </a:p>
        </p:txBody>
      </p:sp>
      <p:sp>
        <p:nvSpPr>
          <p:cNvPr id="3" name="Content Placeholder 2"/>
          <p:cNvSpPr>
            <a:spLocks noGrp="1"/>
          </p:cNvSpPr>
          <p:nvPr>
            <p:ph idx="1"/>
          </p:nvPr>
        </p:nvSpPr>
        <p:spPr>
          <a:xfrm>
            <a:off x="457200" y="1348353"/>
            <a:ext cx="8229600" cy="5300419"/>
          </a:xfrm>
        </p:spPr>
        <p:txBody>
          <a:bodyPr>
            <a:normAutofit fontScale="85000" lnSpcReduction="20000"/>
          </a:bodyPr>
          <a:lstStyle/>
          <a:p>
            <a:r>
              <a:rPr lang="en-US" dirty="0" smtClean="0"/>
              <a:t>A detailed feature by feature presentation of HubSpot – NO!</a:t>
            </a:r>
          </a:p>
          <a:p>
            <a:pPr lvl="1"/>
            <a:r>
              <a:rPr lang="en-US" dirty="0" smtClean="0"/>
              <a:t>The prospect doesn’t care about every feature. They care about how you are going to fix their issues.</a:t>
            </a:r>
          </a:p>
          <a:p>
            <a:pPr lvl="1"/>
            <a:r>
              <a:rPr lang="en-US" dirty="0" smtClean="0"/>
              <a:t>Avoid the temptation to show your technical expertise</a:t>
            </a:r>
          </a:p>
          <a:p>
            <a:r>
              <a:rPr lang="en-US" dirty="0" smtClean="0"/>
              <a:t>Overwhelming your prospect – NO!</a:t>
            </a:r>
          </a:p>
          <a:p>
            <a:pPr lvl="1"/>
            <a:r>
              <a:rPr lang="en-US" dirty="0" smtClean="0"/>
              <a:t>Stay away from overwhelming the prospect with technical details</a:t>
            </a:r>
          </a:p>
          <a:p>
            <a:pPr lvl="1"/>
            <a:r>
              <a:rPr lang="en-US" dirty="0" smtClean="0"/>
              <a:t>You have trusted advisor status and they have agreed they need your help </a:t>
            </a:r>
          </a:p>
          <a:p>
            <a:r>
              <a:rPr lang="en-US" dirty="0" smtClean="0"/>
              <a:t>End of the Sales Process – NO!</a:t>
            </a:r>
          </a:p>
          <a:p>
            <a:pPr lvl="1"/>
            <a:r>
              <a:rPr lang="en-US" dirty="0" smtClean="0"/>
              <a:t>You continue your qualifying to make sure you haven’t missed anything</a:t>
            </a:r>
          </a:p>
          <a:p>
            <a:pPr lvl="1"/>
            <a:r>
              <a:rPr lang="en-US" dirty="0" smtClean="0"/>
              <a:t>Continue with gaining their commitment</a:t>
            </a:r>
          </a:p>
          <a:p>
            <a:pPr lvl="1"/>
            <a:endParaRPr lang="en-US" dirty="0"/>
          </a:p>
        </p:txBody>
      </p:sp>
    </p:spTree>
    <p:extLst>
      <p:ext uri="{BB962C8B-B14F-4D97-AF65-F5344CB8AC3E}">
        <p14:creationId xmlns:p14="http://schemas.microsoft.com/office/powerpoint/2010/main" val="209942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294305"/>
          </a:xfrm>
          <a:prstGeom prst="rect">
            <a:avLst/>
          </a:prstGeom>
          <a:solidFill>
            <a:schemeClr val="accent2"/>
          </a:solidFill>
        </p:spPr>
        <p:txBody>
          <a:bodyPr wrap="square" rtlCol="0">
            <a:spAutoFit/>
          </a:bodyPr>
          <a:lstStyle/>
          <a:p>
            <a:pPr algn="ctr"/>
            <a:r>
              <a:rPr lang="en-US" sz="6000" dirty="0" smtClean="0">
                <a:solidFill>
                  <a:schemeClr val="bg1"/>
                </a:solidFill>
                <a:latin typeface="MV Boli" pitchFamily="2" charset="0"/>
                <a:cs typeface="MV Boli" pitchFamily="2" charset="0"/>
              </a:rPr>
              <a:t>The Typical Flow and “How-To” of a Presentation Call</a:t>
            </a:r>
            <a:endParaRPr lang="en-US" sz="60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a:t>
            </a:r>
            <a:endParaRPr lang="en-US" sz="9600" dirty="0"/>
          </a:p>
        </p:txBody>
      </p:sp>
    </p:spTree>
    <p:extLst>
      <p:ext uri="{BB962C8B-B14F-4D97-AF65-F5344CB8AC3E}">
        <p14:creationId xmlns:p14="http://schemas.microsoft.com/office/powerpoint/2010/main" val="255096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Review Their Situation</a:t>
            </a:r>
            <a:endParaRPr lang="en-US" dirty="0">
              <a:latin typeface="+mn-lt"/>
            </a:endParaRPr>
          </a:p>
        </p:txBody>
      </p:sp>
      <p:sp>
        <p:nvSpPr>
          <p:cNvPr id="7" name="Content Placeholder 6"/>
          <p:cNvSpPr>
            <a:spLocks noGrp="1"/>
          </p:cNvSpPr>
          <p:nvPr>
            <p:ph idx="1"/>
          </p:nvPr>
        </p:nvSpPr>
        <p:spPr>
          <a:xfrm>
            <a:off x="457200" y="1143468"/>
            <a:ext cx="8229600" cy="4525963"/>
          </a:xfrm>
        </p:spPr>
        <p:txBody>
          <a:bodyPr/>
          <a:lstStyle/>
          <a:p>
            <a:r>
              <a:rPr lang="en-US" dirty="0" smtClean="0"/>
              <a:t>Historical Sales &amp; Revenue Figures </a:t>
            </a:r>
          </a:p>
          <a:p>
            <a:r>
              <a:rPr lang="en-US" dirty="0" smtClean="0"/>
              <a:t>Sales &amp; Revenue Goals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1138"/>
            <a:ext cx="9144000" cy="419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Review Their Situation</a:t>
            </a:r>
            <a:endParaRPr lang="en-US" dirty="0">
              <a:latin typeface="+mn-lt"/>
            </a:endParaRPr>
          </a:p>
        </p:txBody>
      </p:sp>
      <p:sp>
        <p:nvSpPr>
          <p:cNvPr id="7" name="Content Placeholder 6"/>
          <p:cNvSpPr>
            <a:spLocks noGrp="1"/>
          </p:cNvSpPr>
          <p:nvPr>
            <p:ph idx="1"/>
          </p:nvPr>
        </p:nvSpPr>
        <p:spPr>
          <a:xfrm>
            <a:off x="457200" y="1371600"/>
            <a:ext cx="8229600" cy="4525963"/>
          </a:xfrm>
        </p:spPr>
        <p:txBody>
          <a:bodyPr>
            <a:normAutofit lnSpcReduction="10000"/>
          </a:bodyPr>
          <a:lstStyle/>
          <a:p>
            <a:pPr marL="0" indent="0">
              <a:buNone/>
            </a:pPr>
            <a:r>
              <a:rPr lang="en-US" sz="3200" i="1" dirty="0" smtClean="0"/>
              <a:t>“Based on our previous conversation, you shared with us that you’re generating $xyz/mo. You’d like that number to be $</a:t>
            </a:r>
            <a:r>
              <a:rPr lang="en-US" sz="3200" i="1" dirty="0" err="1" smtClean="0"/>
              <a:t>abc</a:t>
            </a:r>
            <a:r>
              <a:rPr lang="en-US" sz="3200" i="1" dirty="0" smtClean="0"/>
              <a:t>/mo. If you continued at your current rate of sales growth and with your current marketing and sales plan, you won’t achieve that within the x month target you’ve set. You agreed that you’d like to pursue inbound marketing as a strategy to help you achieve your goals within this timeline.”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Their Goals</a:t>
            </a:r>
            <a:endParaRPr lang="en-US" dirty="0"/>
          </a:p>
        </p:txBody>
      </p:sp>
      <p:pic>
        <p:nvPicPr>
          <p:cNvPr id="5122" name="Picture 2"/>
          <p:cNvPicPr>
            <a:picLocks noGrp="1" noChangeAspect="1" noChangeArrowheads="1"/>
          </p:cNvPicPr>
          <p:nvPr>
            <p:ph idx="1"/>
          </p:nvPr>
        </p:nvPicPr>
        <p:blipFill rotWithShape="1">
          <a:blip r:embed="rId3" cstate="print"/>
          <a:srcRect r="511" b="6378"/>
          <a:stretch/>
        </p:blipFill>
        <p:spPr bwMode="auto">
          <a:xfrm>
            <a:off x="0" y="1318366"/>
            <a:ext cx="9144000" cy="5539634"/>
          </a:xfrm>
          <a:prstGeom prst="rect">
            <a:avLst/>
          </a:prstGeom>
          <a:noFill/>
          <a:ln w="9525">
            <a:noFill/>
            <a:miter lim="800000"/>
            <a:headEnd/>
            <a:tailEnd/>
          </a:ln>
        </p:spPr>
      </p:pic>
      <p:sp>
        <p:nvSpPr>
          <p:cNvPr id="7" name="TextBox 6"/>
          <p:cNvSpPr txBox="1"/>
          <p:nvPr/>
        </p:nvSpPr>
        <p:spPr>
          <a:xfrm>
            <a:off x="982133" y="5621867"/>
            <a:ext cx="7433734" cy="646331"/>
          </a:xfrm>
          <a:prstGeom prst="rect">
            <a:avLst/>
          </a:prstGeom>
          <a:noFill/>
        </p:spPr>
        <p:txBody>
          <a:bodyPr wrap="square" rtlCol="0">
            <a:spAutoFit/>
          </a:bodyPr>
          <a:lstStyle/>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Review Their Goals</a:t>
            </a:r>
            <a:endParaRPr lang="en-US" dirty="0">
              <a:latin typeface="+mn-lt"/>
            </a:endParaRPr>
          </a:p>
        </p:txBody>
      </p:sp>
      <p:sp>
        <p:nvSpPr>
          <p:cNvPr id="7" name="Content Placeholder 6"/>
          <p:cNvSpPr>
            <a:spLocks noGrp="1"/>
          </p:cNvSpPr>
          <p:nvPr>
            <p:ph idx="1"/>
          </p:nvPr>
        </p:nvSpPr>
        <p:spPr/>
        <p:txBody>
          <a:bodyPr>
            <a:normAutofit lnSpcReduction="10000"/>
          </a:bodyPr>
          <a:lstStyle/>
          <a:p>
            <a:pPr marL="0" indent="0">
              <a:buNone/>
            </a:pPr>
            <a:r>
              <a:rPr lang="en-US" sz="2800" i="1" dirty="0" smtClean="0"/>
              <a:t>“Based on your revenue target of $</a:t>
            </a:r>
            <a:r>
              <a:rPr lang="en-US" sz="2800" i="1" dirty="0" err="1" smtClean="0"/>
              <a:t>abc</a:t>
            </a:r>
            <a:r>
              <a:rPr lang="en-US" sz="2800" i="1" dirty="0" smtClean="0"/>
              <a:t>/mo, we discussed how to achieve that via inbound marketing. We discussed how there are 3 variables in inbound marketing: traffic, visit to lead conversion ratio and lead to customer conversion ratio. We discussed the techniques we can use to improve these over time. Today, we’ll talk about how we measure these metrics and we’ll demonstrate what activities need to be performed to improve them over time. We agreed on goal numbers for each of these metrics that will help you achieve your revenue goal.”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Review What They’re Not Doing Well</a:t>
            </a:r>
            <a:endParaRPr lang="en-US" dirty="0">
              <a:latin typeface="+mn-lt"/>
            </a:endParaRPr>
          </a:p>
        </p:txBody>
      </p:sp>
      <p:sp>
        <p:nvSpPr>
          <p:cNvPr id="5" name="Content Placeholder 4"/>
          <p:cNvSpPr>
            <a:spLocks noGrp="1"/>
          </p:cNvSpPr>
          <p:nvPr>
            <p:ph idx="1"/>
          </p:nvPr>
        </p:nvSpPr>
        <p:spPr>
          <a:xfrm>
            <a:off x="457200" y="1018776"/>
            <a:ext cx="8229600" cy="4982695"/>
          </a:xfrm>
        </p:spPr>
        <p:txBody>
          <a:bodyPr/>
          <a:lstStyle/>
          <a:p>
            <a:r>
              <a:rPr lang="en-US" dirty="0" smtClean="0"/>
              <a:t>Inbound Marketing Evaluation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22" y="1702584"/>
            <a:ext cx="7547323" cy="509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447359"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mn-lt"/>
              </a:rPr>
              <a:t>Use the IM Methodology to Paint the Picture</a:t>
            </a:r>
            <a:endParaRPr lang="en-US" sz="3200" dirty="0">
              <a:latin typeface="+mn-lt"/>
            </a:endParaRPr>
          </a:p>
        </p:txBody>
      </p:sp>
      <p:sp>
        <p:nvSpPr>
          <p:cNvPr id="4" name="Oval 3"/>
          <p:cNvSpPr/>
          <p:nvPr/>
        </p:nvSpPr>
        <p:spPr>
          <a:xfrm>
            <a:off x="2219726" y="3048000"/>
            <a:ext cx="4724400" cy="2590800"/>
          </a:xfrm>
          <a:prstGeom prst="ellipse">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6600"/>
              </a:solidFill>
            </a:endParaRPr>
          </a:p>
        </p:txBody>
      </p:sp>
      <p:pic>
        <p:nvPicPr>
          <p:cNvPr id="5" name="Content Placeholder 3" descr="funnel_4.jpg"/>
          <p:cNvPicPr>
            <a:picLocks noChangeAspect="1"/>
          </p:cNvPicPr>
          <p:nvPr/>
        </p:nvPicPr>
        <p:blipFill>
          <a:blip r:embed="rId3" cstate="print">
            <a:clrChange>
              <a:clrFrom>
                <a:srgbClr val="FFFFFF"/>
              </a:clrFrom>
              <a:clrTo>
                <a:srgbClr val="FFFFFF">
                  <a:alpha val="0"/>
                </a:srgbClr>
              </a:clrTo>
            </a:clrChange>
          </a:blip>
          <a:srcRect b="5333"/>
          <a:stretch>
            <a:fillRect/>
          </a:stretch>
        </p:blipFill>
        <p:spPr bwMode="auto">
          <a:xfrm>
            <a:off x="2600726" y="1219200"/>
            <a:ext cx="4495800" cy="4648200"/>
          </a:xfrm>
          <a:prstGeom prst="rect">
            <a:avLst/>
          </a:prstGeom>
          <a:noFill/>
          <a:ln w="9525">
            <a:noFill/>
            <a:miter lim="800000"/>
            <a:headEnd/>
            <a:tailEnd/>
          </a:ln>
        </p:spPr>
      </p:pic>
      <p:grpSp>
        <p:nvGrpSpPr>
          <p:cNvPr id="6" name="Group 5"/>
          <p:cNvGrpSpPr/>
          <p:nvPr/>
        </p:nvGrpSpPr>
        <p:grpSpPr>
          <a:xfrm>
            <a:off x="3458159" y="2743200"/>
            <a:ext cx="2586807" cy="2811304"/>
            <a:chOff x="9307" y="3200400"/>
            <a:chExt cx="2586807" cy="2811304"/>
          </a:xfrm>
        </p:grpSpPr>
        <p:sp>
          <p:nvSpPr>
            <p:cNvPr id="7" name="TextBox 6"/>
            <p:cNvSpPr txBox="1">
              <a:spLocks noChangeArrowheads="1"/>
            </p:cNvSpPr>
            <p:nvPr/>
          </p:nvSpPr>
          <p:spPr bwMode="auto">
            <a:xfrm>
              <a:off x="9307" y="3257490"/>
              <a:ext cx="600293" cy="40011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SEO</a:t>
              </a:r>
            </a:p>
          </p:txBody>
        </p:sp>
        <p:sp>
          <p:nvSpPr>
            <p:cNvPr id="8" name="TextBox 7"/>
            <p:cNvSpPr txBox="1">
              <a:spLocks noChangeArrowheads="1"/>
            </p:cNvSpPr>
            <p:nvPr/>
          </p:nvSpPr>
          <p:spPr bwMode="auto">
            <a:xfrm>
              <a:off x="1600200" y="3200400"/>
              <a:ext cx="995914" cy="646331"/>
            </a:xfrm>
            <a:prstGeom prst="rect">
              <a:avLst/>
            </a:prstGeom>
            <a:noFill/>
            <a:ln w="9525">
              <a:noFill/>
              <a:miter lim="800000"/>
              <a:headEnd/>
              <a:tailEnd/>
            </a:ln>
          </p:spPr>
          <p:txBody>
            <a:bodyPr wrap="none">
              <a:spAutoFit/>
            </a:bodyPr>
            <a:lstStyle/>
            <a:p>
              <a:pPr algn="ctr"/>
              <a:r>
                <a:rPr lang="en-US" b="1" dirty="0">
                  <a:solidFill>
                    <a:schemeClr val="bg1"/>
                  </a:solidFill>
                  <a:latin typeface="Calibri" pitchFamily="34" charset="0"/>
                </a:rPr>
                <a:t>Content</a:t>
              </a:r>
            </a:p>
            <a:p>
              <a:pPr algn="ctr"/>
              <a:r>
                <a:rPr lang="en-US" b="1" dirty="0" smtClean="0">
                  <a:solidFill>
                    <a:schemeClr val="bg1"/>
                  </a:solidFill>
                  <a:latin typeface="Calibri" pitchFamily="34" charset="0"/>
                </a:rPr>
                <a:t>Creation</a:t>
              </a:r>
              <a:endParaRPr lang="en-US" b="1" dirty="0">
                <a:solidFill>
                  <a:schemeClr val="bg1"/>
                </a:solidFill>
                <a:latin typeface="Calibri" pitchFamily="34" charset="0"/>
              </a:endParaRPr>
            </a:p>
          </p:txBody>
        </p:sp>
        <p:sp>
          <p:nvSpPr>
            <p:cNvPr id="9" name="TextBox 17"/>
            <p:cNvSpPr txBox="1">
              <a:spLocks noChangeArrowheads="1"/>
            </p:cNvSpPr>
            <p:nvPr/>
          </p:nvSpPr>
          <p:spPr bwMode="auto">
            <a:xfrm>
              <a:off x="796660" y="3276600"/>
              <a:ext cx="651140" cy="400110"/>
            </a:xfrm>
            <a:prstGeom prst="rect">
              <a:avLst/>
            </a:prstGeom>
            <a:noFill/>
            <a:ln w="9525">
              <a:noFill/>
              <a:miter lim="800000"/>
              <a:headEnd/>
              <a:tailEnd/>
            </a:ln>
          </p:spPr>
          <p:txBody>
            <a:bodyPr wrap="none">
              <a:spAutoFit/>
            </a:bodyPr>
            <a:lstStyle/>
            <a:p>
              <a:r>
                <a:rPr lang="en-US" sz="2000" b="1" dirty="0">
                  <a:solidFill>
                    <a:schemeClr val="bg1"/>
                  </a:solidFill>
                  <a:latin typeface="Calibri" pitchFamily="34" charset="0"/>
                </a:rPr>
                <a:t>Blog</a:t>
              </a:r>
            </a:p>
          </p:txBody>
        </p:sp>
        <p:sp>
          <p:nvSpPr>
            <p:cNvPr id="10" name="TextBox 18"/>
            <p:cNvSpPr txBox="1">
              <a:spLocks noChangeArrowheads="1"/>
            </p:cNvSpPr>
            <p:nvPr/>
          </p:nvSpPr>
          <p:spPr bwMode="auto">
            <a:xfrm>
              <a:off x="1524000" y="3886200"/>
              <a:ext cx="795411" cy="646331"/>
            </a:xfrm>
            <a:prstGeom prst="rect">
              <a:avLst/>
            </a:prstGeom>
            <a:noFill/>
            <a:ln w="9525">
              <a:noFill/>
              <a:miter lim="800000"/>
              <a:headEnd/>
              <a:tailEnd/>
            </a:ln>
          </p:spPr>
          <p:txBody>
            <a:bodyPr wrap="none">
              <a:spAutoFit/>
            </a:bodyPr>
            <a:lstStyle/>
            <a:p>
              <a:pPr algn="ctr"/>
              <a:r>
                <a:rPr lang="en-US" b="1" dirty="0">
                  <a:solidFill>
                    <a:schemeClr val="bg1"/>
                  </a:solidFill>
                  <a:latin typeface="Calibri" pitchFamily="34" charset="0"/>
                </a:rPr>
                <a:t>Social</a:t>
              </a:r>
            </a:p>
            <a:p>
              <a:pPr algn="ctr"/>
              <a:r>
                <a:rPr lang="en-US" b="1" dirty="0">
                  <a:solidFill>
                    <a:schemeClr val="bg1"/>
                  </a:solidFill>
                  <a:latin typeface="Calibri" pitchFamily="34" charset="0"/>
                </a:rPr>
                <a:t>Media</a:t>
              </a:r>
            </a:p>
          </p:txBody>
        </p:sp>
        <p:sp>
          <p:nvSpPr>
            <p:cNvPr id="11" name="TextBox 22"/>
            <p:cNvSpPr txBox="1">
              <a:spLocks noChangeArrowheads="1"/>
            </p:cNvSpPr>
            <p:nvPr/>
          </p:nvSpPr>
          <p:spPr bwMode="auto">
            <a:xfrm>
              <a:off x="398945" y="4535269"/>
              <a:ext cx="1887055" cy="646331"/>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Lead Nurturing &amp; </a:t>
              </a:r>
              <a:endParaRPr lang="en-US" b="1" dirty="0">
                <a:solidFill>
                  <a:schemeClr val="bg1"/>
                </a:solidFill>
                <a:latin typeface="Calibri" pitchFamily="34" charset="0"/>
              </a:endParaRPr>
            </a:p>
            <a:p>
              <a:pPr algn="ctr"/>
              <a:r>
                <a:rPr lang="en-US" b="1" dirty="0">
                  <a:solidFill>
                    <a:schemeClr val="bg1"/>
                  </a:solidFill>
                  <a:latin typeface="Calibri" pitchFamily="34" charset="0"/>
                </a:rPr>
                <a:t>Intelligence</a:t>
              </a:r>
            </a:p>
          </p:txBody>
        </p:sp>
        <p:sp>
          <p:nvSpPr>
            <p:cNvPr id="12" name="TextBox 18"/>
            <p:cNvSpPr txBox="1">
              <a:spLocks noChangeArrowheads="1"/>
            </p:cNvSpPr>
            <p:nvPr/>
          </p:nvSpPr>
          <p:spPr bwMode="auto">
            <a:xfrm>
              <a:off x="287535" y="3886200"/>
              <a:ext cx="931665" cy="646331"/>
            </a:xfrm>
            <a:prstGeom prst="rect">
              <a:avLst/>
            </a:prstGeom>
            <a:noFill/>
            <a:ln w="9525">
              <a:noFill/>
              <a:miter lim="800000"/>
              <a:headEnd/>
              <a:tailEnd/>
            </a:ln>
          </p:spPr>
          <p:txBody>
            <a:bodyPr wrap="none">
              <a:spAutoFit/>
            </a:bodyPr>
            <a:lstStyle/>
            <a:p>
              <a:pPr algn="ctr"/>
              <a:r>
                <a:rPr lang="en-US" b="1" dirty="0">
                  <a:solidFill>
                    <a:schemeClr val="bg1"/>
                  </a:solidFill>
                  <a:latin typeface="Calibri" pitchFamily="34" charset="0"/>
                </a:rPr>
                <a:t>Landing</a:t>
              </a:r>
            </a:p>
            <a:p>
              <a:pPr algn="ctr"/>
              <a:r>
                <a:rPr lang="en-US" b="1" dirty="0">
                  <a:solidFill>
                    <a:schemeClr val="bg1"/>
                  </a:solidFill>
                  <a:latin typeface="Calibri" pitchFamily="34" charset="0"/>
                </a:rPr>
                <a:t>Pages</a:t>
              </a:r>
            </a:p>
          </p:txBody>
        </p:sp>
        <p:sp>
          <p:nvSpPr>
            <p:cNvPr id="13" name="TextBox 18"/>
            <p:cNvSpPr txBox="1">
              <a:spLocks noChangeArrowheads="1"/>
            </p:cNvSpPr>
            <p:nvPr/>
          </p:nvSpPr>
          <p:spPr bwMode="auto">
            <a:xfrm>
              <a:off x="731521" y="5273040"/>
              <a:ext cx="1249679" cy="738664"/>
            </a:xfrm>
            <a:prstGeom prst="rect">
              <a:avLst/>
            </a:prstGeom>
            <a:noFill/>
            <a:ln w="9525">
              <a:noFill/>
              <a:miter lim="800000"/>
              <a:headEnd/>
              <a:tailEnd/>
            </a:ln>
          </p:spPr>
          <p:txBody>
            <a:bodyPr wrap="square">
              <a:spAutoFit/>
            </a:bodyPr>
            <a:lstStyle/>
            <a:p>
              <a:pPr algn="ctr"/>
              <a:r>
                <a:rPr lang="en-US" b="1" dirty="0">
                  <a:solidFill>
                    <a:schemeClr val="bg1"/>
                  </a:solidFill>
                  <a:latin typeface="Calibri" pitchFamily="34" charset="0"/>
                </a:rPr>
                <a:t>CRM</a:t>
              </a:r>
            </a:p>
            <a:p>
              <a:pPr algn="ctr"/>
              <a:r>
                <a:rPr lang="en-US" sz="1200" b="1" dirty="0">
                  <a:solidFill>
                    <a:schemeClr val="bg1"/>
                  </a:solidFill>
                  <a:latin typeface="Calibri" pitchFamily="34" charset="0"/>
                </a:rPr>
                <a:t>(Salesforce.com or other)</a:t>
              </a:r>
            </a:p>
          </p:txBody>
        </p:sp>
        <p:cxnSp>
          <p:nvCxnSpPr>
            <p:cNvPr id="14" name="Straight Connector 12"/>
            <p:cNvCxnSpPr>
              <a:cxnSpLocks noChangeShapeType="1"/>
            </p:cNvCxnSpPr>
            <p:nvPr/>
          </p:nvCxnSpPr>
          <p:spPr bwMode="auto">
            <a:xfrm flipV="1">
              <a:off x="609600" y="5257800"/>
              <a:ext cx="1569720" cy="2"/>
            </a:xfrm>
            <a:prstGeom prst="line">
              <a:avLst/>
            </a:prstGeom>
            <a:noFill/>
            <a:ln w="57150" algn="ctr">
              <a:solidFill>
                <a:schemeClr val="bg1"/>
              </a:solidFill>
              <a:round/>
              <a:headEnd/>
              <a:tailEnd/>
            </a:ln>
          </p:spPr>
        </p:cxnSp>
      </p:grpSp>
      <p:sp>
        <p:nvSpPr>
          <p:cNvPr id="15" name="Rectangle 14"/>
          <p:cNvSpPr/>
          <p:nvPr/>
        </p:nvSpPr>
        <p:spPr>
          <a:xfrm>
            <a:off x="2448326" y="4114800"/>
            <a:ext cx="1406679" cy="646331"/>
          </a:xfrm>
          <a:prstGeom prst="rect">
            <a:avLst/>
          </a:prstGeom>
        </p:spPr>
        <p:txBody>
          <a:bodyPr wrap="square">
            <a:spAutoFit/>
          </a:bodyPr>
          <a:lstStyle/>
          <a:p>
            <a:pPr algn="ctr"/>
            <a:r>
              <a:rPr lang="en-US" b="1" dirty="0" smtClean="0">
                <a:solidFill>
                  <a:srgbClr val="FF6600"/>
                </a:solidFill>
              </a:rPr>
              <a:t>Marketing Analytics</a:t>
            </a:r>
            <a:endParaRPr lang="en-US" b="1" dirty="0">
              <a:solidFill>
                <a:srgbClr val="FF6600"/>
              </a:solidFill>
            </a:endParaRPr>
          </a:p>
        </p:txBody>
      </p:sp>
      <p:sp>
        <p:nvSpPr>
          <p:cNvPr id="16" name="Rectangle 15"/>
          <p:cNvSpPr/>
          <p:nvPr/>
        </p:nvSpPr>
        <p:spPr>
          <a:xfrm>
            <a:off x="3286526" y="1905000"/>
            <a:ext cx="2971800" cy="461665"/>
          </a:xfrm>
          <a:prstGeom prst="rect">
            <a:avLst/>
          </a:prstGeom>
        </p:spPr>
        <p:txBody>
          <a:bodyPr wrap="square">
            <a:spAutoFit/>
          </a:bodyPr>
          <a:lstStyle/>
          <a:p>
            <a:pPr algn="ctr"/>
            <a:r>
              <a:rPr lang="en-US" sz="2400" b="1" cap="small" dirty="0" smtClean="0">
                <a:solidFill>
                  <a:srgbClr val="FF6600"/>
                </a:solidFill>
              </a:rPr>
              <a:t>Qualified Traffic</a:t>
            </a:r>
            <a:endParaRPr lang="en-US" sz="2400" b="1" cap="small" dirty="0">
              <a:solidFill>
                <a:srgbClr val="FF6600"/>
              </a:solidFill>
            </a:endParaRPr>
          </a:p>
        </p:txBody>
      </p:sp>
      <p:sp>
        <p:nvSpPr>
          <p:cNvPr id="17" name="Rectangle 16"/>
          <p:cNvSpPr/>
          <p:nvPr/>
        </p:nvSpPr>
        <p:spPr>
          <a:xfrm>
            <a:off x="3637046" y="5791200"/>
            <a:ext cx="2362200" cy="584775"/>
          </a:xfrm>
          <a:prstGeom prst="rect">
            <a:avLst/>
          </a:prstGeom>
        </p:spPr>
        <p:txBody>
          <a:bodyPr wrap="square">
            <a:spAutoFit/>
          </a:bodyPr>
          <a:lstStyle/>
          <a:p>
            <a:pPr algn="ctr"/>
            <a:r>
              <a:rPr lang="en-US" sz="3200" b="1" cap="small" dirty="0" smtClean="0">
                <a:solidFill>
                  <a:srgbClr val="FF6600"/>
                </a:solidFill>
              </a:rPr>
              <a:t>Sales</a:t>
            </a:r>
            <a:endParaRPr lang="en-US" sz="3200" b="1" cap="small" dirty="0">
              <a:solidFill>
                <a:srgbClr val="FF66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Autofit/>
          </a:bodyPr>
          <a:lstStyle/>
          <a:p>
            <a:r>
              <a:rPr lang="en-US" sz="3600" dirty="0" smtClean="0">
                <a:latin typeface="+mn-lt"/>
              </a:rPr>
              <a:t>Use the IM Methodology to Paint the Picture</a:t>
            </a:r>
            <a:endParaRPr lang="en-US" sz="3600" dirty="0">
              <a:latin typeface="+mn-lt"/>
            </a:endParaRPr>
          </a:p>
        </p:txBody>
      </p:sp>
      <p:sp>
        <p:nvSpPr>
          <p:cNvPr id="4" name="Content Placeholder 3"/>
          <p:cNvSpPr>
            <a:spLocks noGrp="1"/>
          </p:cNvSpPr>
          <p:nvPr>
            <p:ph idx="1"/>
          </p:nvPr>
        </p:nvSpPr>
        <p:spPr/>
        <p:txBody>
          <a:bodyPr/>
          <a:lstStyle/>
          <a:p>
            <a:pPr marL="0" indent="0">
              <a:buNone/>
            </a:pPr>
            <a:r>
              <a:rPr lang="en-US" i="1" dirty="0" smtClean="0"/>
              <a:t>“The key to using your web as a tool to grow your business is to think of your website as an inbound marketing system where you can do things that will predictably increase traffic, leads and sales. We’ll measure the impact of each of these individual activities on each of these metrics. Then, we’ll do more of what works, and tweak or stop doing what’s not.”</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600" dirty="0" smtClean="0">
                <a:latin typeface="+mn-lt"/>
              </a:rPr>
              <a:t>Use the IM Product to Brush the Strokes</a:t>
            </a:r>
            <a:endParaRPr lang="en-US" sz="3600" dirty="0">
              <a:latin typeface="+mn-lt"/>
            </a:endParaRPr>
          </a:p>
        </p:txBody>
      </p:sp>
      <p:sp>
        <p:nvSpPr>
          <p:cNvPr id="4" name="Content Placeholder 3"/>
          <p:cNvSpPr>
            <a:spLocks noGrp="1"/>
          </p:cNvSpPr>
          <p:nvPr>
            <p:ph idx="1"/>
          </p:nvPr>
        </p:nvSpPr>
        <p:spPr/>
        <p:txBody>
          <a:bodyPr/>
          <a:lstStyle/>
          <a:p>
            <a:pPr marL="0" indent="0">
              <a:buNone/>
            </a:pPr>
            <a:r>
              <a:rPr lang="en-US" i="1" dirty="0" smtClean="0"/>
              <a:t>“We do all of this really efficiently by using software to help us.  The software we use is integrated and </a:t>
            </a:r>
            <a:r>
              <a:rPr lang="en-US" i="1" dirty="0" err="1" smtClean="0"/>
              <a:t>SaaS</a:t>
            </a:r>
            <a:r>
              <a:rPr lang="en-US" i="1" dirty="0" smtClean="0"/>
              <a:t> based, so we can focus more on doing the work that will improve the metrics. It allows us to be more efficient and more effective, helping us deliver more services (and greater results) in less time and cost for you.”</a:t>
            </a:r>
            <a:endParaRPr lang="en-US"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rPr>
              <a:t>Use the Product to Brush the Strokes</a:t>
            </a:r>
            <a:endParaRPr lang="en-US" sz="4000"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9114"/>
            <a:ext cx="9144000" cy="545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990600" cy="2646878"/>
          </a:xfrm>
          <a:prstGeom prst="rect">
            <a:avLst/>
          </a:prstGeom>
          <a:noFill/>
        </p:spPr>
        <p:txBody>
          <a:bodyPr wrap="square" rtlCol="0">
            <a:spAutoFit/>
          </a:bodyPr>
          <a:lstStyle/>
          <a:p>
            <a:pPr algn="ctr"/>
            <a:r>
              <a:rPr lang="en-US" sz="16600" dirty="0" smtClean="0">
                <a:solidFill>
                  <a:srgbClr val="FFFFFF"/>
                </a:solidFill>
                <a:latin typeface="Franklin Gothic Book"/>
                <a:cs typeface="Franklin Gothic Book"/>
              </a:rPr>
              <a:t>1</a:t>
            </a:r>
            <a:endParaRPr lang="en-US" sz="16600" dirty="0">
              <a:solidFill>
                <a:srgbClr val="FFFFFF"/>
              </a:solidFill>
              <a:latin typeface="Franklin Gothic Book"/>
              <a:cs typeface="Franklin Gothic Book"/>
            </a:endParaRPr>
          </a:p>
        </p:txBody>
      </p:sp>
      <p:sp>
        <p:nvSpPr>
          <p:cNvPr id="5" name="TextBox 4"/>
          <p:cNvSpPr txBox="1"/>
          <p:nvPr/>
        </p:nvSpPr>
        <p:spPr>
          <a:xfrm>
            <a:off x="762000" y="1135785"/>
            <a:ext cx="990600" cy="1569660"/>
          </a:xfrm>
          <a:prstGeom prst="rect">
            <a:avLst/>
          </a:prstGeom>
          <a:noFill/>
        </p:spPr>
        <p:txBody>
          <a:bodyPr wrap="square" rtlCol="0">
            <a:spAutoFit/>
          </a:bodyPr>
          <a:lstStyle/>
          <a:p>
            <a:pPr algn="ctr"/>
            <a:r>
              <a:rPr lang="en-US" sz="9600" dirty="0" smtClean="0">
                <a:solidFill>
                  <a:schemeClr val="bg2"/>
                </a:solidFill>
                <a:latin typeface="Franklin Gothic Book"/>
                <a:cs typeface="Franklin Gothic Book"/>
              </a:rPr>
              <a:t>1</a:t>
            </a:r>
            <a:endParaRPr lang="en-US" sz="9600" dirty="0">
              <a:solidFill>
                <a:schemeClr val="bg2"/>
              </a:solidFill>
              <a:latin typeface="Franklin Gothic Book"/>
              <a:cs typeface="Franklin Gothic Book"/>
            </a:endParaRPr>
          </a:p>
        </p:txBody>
      </p:sp>
      <p:sp>
        <p:nvSpPr>
          <p:cNvPr id="6" name="Title 4"/>
          <p:cNvSpPr txBox="1">
            <a:spLocks/>
          </p:cNvSpPr>
          <p:nvPr/>
        </p:nvSpPr>
        <p:spPr bwMode="auto">
          <a:xfrm>
            <a:off x="1045333" y="266627"/>
            <a:ext cx="7848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0" kern="1200">
                <a:solidFill>
                  <a:schemeClr val="bg1"/>
                </a:solidFill>
                <a:latin typeface="Helvetica LT Std Cond"/>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a:lstStyle>
          <a:p>
            <a:pPr algn="r"/>
            <a:endParaRPr lang="en-US" sz="3200" dirty="0">
              <a:solidFill>
                <a:srgbClr val="434343"/>
              </a:solidFill>
              <a:latin typeface="Franklin Gothic Book"/>
              <a:cs typeface="Franklin Gothic Book"/>
            </a:endParaRPr>
          </a:p>
        </p:txBody>
      </p:sp>
      <p:sp>
        <p:nvSpPr>
          <p:cNvPr id="7" name="TextBox 6"/>
          <p:cNvSpPr txBox="1"/>
          <p:nvPr/>
        </p:nvSpPr>
        <p:spPr>
          <a:xfrm>
            <a:off x="1017187" y="1530961"/>
            <a:ext cx="1889477" cy="502702"/>
          </a:xfrm>
          <a:prstGeom prst="rect">
            <a:avLst/>
          </a:prstGeom>
          <a:noFill/>
        </p:spPr>
        <p:txBody>
          <a:bodyPr wrap="square" rtlCol="0">
            <a:spAutoFit/>
          </a:bodyPr>
          <a:lstStyle/>
          <a:p>
            <a:pPr algn="ctr">
              <a:lnSpc>
                <a:spcPct val="80000"/>
              </a:lnSpc>
            </a:pPr>
            <a:r>
              <a:rPr lang="en-US" sz="3200" dirty="0" smtClean="0">
                <a:solidFill>
                  <a:schemeClr val="accent6"/>
                </a:solidFill>
                <a:latin typeface="Franklin Gothic Book"/>
                <a:cs typeface="Franklin Gothic Book"/>
              </a:rPr>
              <a:t>All-In-One</a:t>
            </a:r>
            <a:endParaRPr lang="en-US" sz="3200" dirty="0">
              <a:solidFill>
                <a:schemeClr val="accent6"/>
              </a:solidFill>
              <a:latin typeface="Franklin Gothic Book"/>
              <a:cs typeface="Franklin Gothic Book"/>
            </a:endParaRPr>
          </a:p>
        </p:txBody>
      </p:sp>
      <p:cxnSp>
        <p:nvCxnSpPr>
          <p:cNvPr id="8" name="Straight Connector 7"/>
          <p:cNvCxnSpPr/>
          <p:nvPr/>
        </p:nvCxnSpPr>
        <p:spPr>
          <a:xfrm>
            <a:off x="3572933" y="2218267"/>
            <a:ext cx="2065867" cy="135466"/>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0133" y="1647855"/>
            <a:ext cx="1473200" cy="1140825"/>
          </a:xfrm>
          <a:prstGeom prst="rect">
            <a:avLst/>
          </a:prstGeom>
          <a:noFill/>
        </p:spPr>
        <p:txBody>
          <a:bodyPr wrap="square" rtlCol="0">
            <a:spAutoFit/>
          </a:bodyPr>
          <a:lstStyle/>
          <a:p>
            <a:pPr algn="ctr">
              <a:lnSpc>
                <a:spcPct val="80000"/>
              </a:lnSpc>
            </a:pPr>
            <a:r>
              <a:rPr lang="en-US" sz="2800" dirty="0" smtClean="0">
                <a:solidFill>
                  <a:srgbClr val="FFFFFF"/>
                </a:solidFill>
                <a:latin typeface="Franklin Gothic Book"/>
                <a:cs typeface="Franklin Gothic Book"/>
              </a:rPr>
              <a:t>Text goes here</a:t>
            </a:r>
            <a:endParaRPr lang="en-US" sz="2800" dirty="0">
              <a:solidFill>
                <a:srgbClr val="FFFFFF"/>
              </a:solidFill>
              <a:latin typeface="Franklin Gothic Book"/>
              <a:cs typeface="Franklin Gothic Book"/>
            </a:endParaRPr>
          </a:p>
        </p:txBody>
      </p:sp>
      <p:cxnSp>
        <p:nvCxnSpPr>
          <p:cNvPr id="10" name="Straight Connector 9"/>
          <p:cNvCxnSpPr/>
          <p:nvPr/>
        </p:nvCxnSpPr>
        <p:spPr>
          <a:xfrm>
            <a:off x="3420533" y="2705445"/>
            <a:ext cx="3183467" cy="1155355"/>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27333" y="3437523"/>
            <a:ext cx="1473200" cy="1440394"/>
          </a:xfrm>
          <a:prstGeom prst="rect">
            <a:avLst/>
          </a:prstGeom>
          <a:noFill/>
        </p:spPr>
        <p:txBody>
          <a:bodyPr wrap="square" rtlCol="0">
            <a:spAutoFit/>
          </a:bodyPr>
          <a:lstStyle/>
          <a:p>
            <a:pPr algn="ctr">
              <a:lnSpc>
                <a:spcPct val="80000"/>
              </a:lnSpc>
            </a:pPr>
            <a:r>
              <a:rPr lang="en-US" sz="3600" dirty="0" smtClean="0">
                <a:solidFill>
                  <a:srgbClr val="FFFFFF"/>
                </a:solidFill>
                <a:latin typeface="Franklin Gothic Book"/>
                <a:cs typeface="Franklin Gothic Book"/>
              </a:rPr>
              <a:t>Text goes here</a:t>
            </a:r>
            <a:endParaRPr lang="en-US" sz="3600" dirty="0">
              <a:solidFill>
                <a:srgbClr val="FFFFFF"/>
              </a:solidFill>
              <a:latin typeface="Franklin Gothic Book"/>
              <a:cs typeface="Franklin Gothic Book"/>
            </a:endParaRPr>
          </a:p>
        </p:txBody>
      </p:sp>
      <p:cxnSp>
        <p:nvCxnSpPr>
          <p:cNvPr id="12" name="Straight Connector 11"/>
          <p:cNvCxnSpPr/>
          <p:nvPr/>
        </p:nvCxnSpPr>
        <p:spPr>
          <a:xfrm>
            <a:off x="2566540" y="3003035"/>
            <a:ext cx="1079579" cy="1934172"/>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06330" y="2930818"/>
            <a:ext cx="1072265" cy="727020"/>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1270000" y="3033824"/>
            <a:ext cx="228600" cy="624014"/>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61663" y="5060495"/>
            <a:ext cx="1473200" cy="1440394"/>
          </a:xfrm>
          <a:prstGeom prst="rect">
            <a:avLst/>
          </a:prstGeom>
          <a:noFill/>
        </p:spPr>
        <p:txBody>
          <a:bodyPr wrap="square" rtlCol="0">
            <a:spAutoFit/>
          </a:bodyPr>
          <a:lstStyle/>
          <a:p>
            <a:pPr algn="ctr">
              <a:lnSpc>
                <a:spcPct val="80000"/>
              </a:lnSpc>
            </a:pPr>
            <a:r>
              <a:rPr lang="en-US" sz="3600" dirty="0" smtClean="0">
                <a:solidFill>
                  <a:srgbClr val="FFFFFF"/>
                </a:solidFill>
                <a:latin typeface="Franklin Gothic Book"/>
                <a:cs typeface="Franklin Gothic Book"/>
              </a:rPr>
              <a:t>Text goes here</a:t>
            </a:r>
            <a:endParaRPr lang="en-US" sz="3600" dirty="0">
              <a:solidFill>
                <a:srgbClr val="FFFFFF"/>
              </a:solidFill>
              <a:latin typeface="Franklin Gothic Book"/>
              <a:cs typeface="Franklin Gothic Book"/>
            </a:endParaRPr>
          </a:p>
        </p:txBody>
      </p:sp>
      <p:sp>
        <p:nvSpPr>
          <p:cNvPr id="16" name="Oval 15"/>
          <p:cNvSpPr>
            <a:spLocks noChangeAspect="1"/>
          </p:cNvSpPr>
          <p:nvPr/>
        </p:nvSpPr>
        <p:spPr>
          <a:xfrm>
            <a:off x="4110862" y="3403135"/>
            <a:ext cx="1392090" cy="13920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914710" y="3776369"/>
            <a:ext cx="1789885" cy="695575"/>
          </a:xfrm>
          <a:prstGeom prst="rect">
            <a:avLst/>
          </a:prstGeom>
          <a:noFill/>
        </p:spPr>
        <p:txBody>
          <a:bodyPr wrap="square" rtlCol="0">
            <a:spAutoFit/>
          </a:bodyPr>
          <a:lstStyle/>
          <a:p>
            <a:pPr algn="ctr">
              <a:lnSpc>
                <a:spcPct val="80000"/>
              </a:lnSpc>
            </a:pPr>
            <a:r>
              <a:rPr lang="en-US" sz="2400" b="1" dirty="0" smtClean="0">
                <a:solidFill>
                  <a:schemeClr val="bg2"/>
                </a:solidFill>
                <a:ea typeface="ＭＳ Ｐゴシック" pitchFamily="1" charset="-128"/>
                <a:cs typeface="Franklin Gothic Book"/>
              </a:rPr>
              <a:t>Social </a:t>
            </a:r>
          </a:p>
          <a:p>
            <a:pPr algn="ctr">
              <a:lnSpc>
                <a:spcPct val="80000"/>
              </a:lnSpc>
            </a:pPr>
            <a:r>
              <a:rPr lang="en-US" sz="2400" b="1" dirty="0" smtClean="0">
                <a:solidFill>
                  <a:schemeClr val="bg2"/>
                </a:solidFill>
                <a:latin typeface="Franklin Gothic Book"/>
                <a:ea typeface="ＭＳ Ｐゴシック" pitchFamily="1" charset="-128"/>
                <a:cs typeface="Franklin Gothic Book"/>
              </a:rPr>
              <a:t>Media</a:t>
            </a:r>
            <a:endParaRPr lang="en-US" sz="2400" b="1" dirty="0">
              <a:solidFill>
                <a:srgbClr val="FFFFFF"/>
              </a:solidFill>
              <a:latin typeface="Franklin Gothic Book"/>
              <a:cs typeface="Franklin Gothic Book"/>
            </a:endParaRPr>
          </a:p>
        </p:txBody>
      </p:sp>
      <p:sp>
        <p:nvSpPr>
          <p:cNvPr id="18" name="Oval 17"/>
          <p:cNvSpPr>
            <a:spLocks noChangeAspect="1"/>
          </p:cNvSpPr>
          <p:nvPr/>
        </p:nvSpPr>
        <p:spPr>
          <a:xfrm>
            <a:off x="0" y="3657838"/>
            <a:ext cx="1629478" cy="1629478"/>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3915" y="4060876"/>
            <a:ext cx="1473200" cy="796115"/>
          </a:xfrm>
          <a:prstGeom prst="rect">
            <a:avLst/>
          </a:prstGeom>
          <a:noFill/>
        </p:spPr>
        <p:txBody>
          <a:bodyPr wrap="square" rtlCol="0">
            <a:spAutoFit/>
          </a:bodyPr>
          <a:lstStyle/>
          <a:p>
            <a:pPr algn="ctr" defTabSz="914400" fontAlgn="base">
              <a:lnSpc>
                <a:spcPct val="80000"/>
              </a:lnSpc>
              <a:spcBef>
                <a:spcPct val="0"/>
              </a:spcBef>
              <a:spcAft>
                <a:spcPct val="0"/>
              </a:spcAft>
            </a:pPr>
            <a:r>
              <a:rPr lang="en-US" sz="2800" dirty="0" smtClean="0">
                <a:solidFill>
                  <a:schemeClr val="bg1"/>
                </a:solidFill>
                <a:ea typeface="ＭＳ Ｐゴシック" pitchFamily="1" charset="-128"/>
                <a:cs typeface="Franklin Gothic Book"/>
              </a:rPr>
              <a:t>Content Creation</a:t>
            </a:r>
            <a:endParaRPr lang="en-US" sz="2800" dirty="0">
              <a:solidFill>
                <a:schemeClr val="bg1"/>
              </a:solidFill>
              <a:ea typeface="ＭＳ Ｐゴシック" pitchFamily="1" charset="-128"/>
              <a:cs typeface="Franklin Gothic Book"/>
            </a:endParaRPr>
          </a:p>
        </p:txBody>
      </p:sp>
      <p:sp>
        <p:nvSpPr>
          <p:cNvPr id="20" name="Ellipse 135"/>
          <p:cNvSpPr>
            <a:spLocks noChangeAspect="1" noChangeArrowheads="1"/>
          </p:cNvSpPr>
          <p:nvPr/>
        </p:nvSpPr>
        <p:spPr bwMode="auto">
          <a:xfrm rot="10800000" flipV="1">
            <a:off x="509405" y="446567"/>
            <a:ext cx="2743200" cy="2587256"/>
          </a:xfrm>
          <a:prstGeom prst="ellipse">
            <a:avLst/>
          </a:prstGeom>
          <a:noFill/>
          <a:ln w="76200" cap="rnd" cmpd="sng">
            <a:solidFill>
              <a:srgbClr val="E36F1E"/>
            </a:solidFill>
            <a:round/>
            <a:headEnd/>
            <a:tailEnd/>
          </a:ln>
          <a:effectLst/>
        </p:spPr>
        <p:txBody>
          <a:bodyPr anchor="ctr"/>
          <a:lstStyle/>
          <a:p>
            <a:pPr algn="ctr" defTabSz="914400" fontAlgn="base">
              <a:spcBef>
                <a:spcPct val="0"/>
              </a:spcBef>
              <a:spcAft>
                <a:spcPct val="0"/>
              </a:spcAft>
              <a:defRPr/>
            </a:pPr>
            <a:endParaRPr lang="nb-NO" dirty="0">
              <a:solidFill>
                <a:srgbClr val="FFFFFF"/>
              </a:solidFill>
              <a:latin typeface="Franklin Gothic Book"/>
              <a:ea typeface="MS PGothic" pitchFamily="34" charset="-128"/>
              <a:cs typeface="Franklin Gothic Book"/>
            </a:endParaRPr>
          </a:p>
        </p:txBody>
      </p:sp>
      <p:cxnSp>
        <p:nvCxnSpPr>
          <p:cNvPr id="21" name="Straight Connector 20"/>
          <p:cNvCxnSpPr/>
          <p:nvPr/>
        </p:nvCxnSpPr>
        <p:spPr>
          <a:xfrm flipV="1">
            <a:off x="3507562" y="1135785"/>
            <a:ext cx="671033" cy="177712"/>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3106330" y="4925685"/>
            <a:ext cx="1835269" cy="183526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099837" y="5362862"/>
            <a:ext cx="1789885" cy="991041"/>
          </a:xfrm>
          <a:prstGeom prst="rect">
            <a:avLst/>
          </a:prstGeom>
          <a:noFill/>
        </p:spPr>
        <p:txBody>
          <a:bodyPr wrap="square" rtlCol="0">
            <a:spAutoFit/>
          </a:bodyPr>
          <a:lstStyle/>
          <a:p>
            <a:pPr algn="ctr">
              <a:lnSpc>
                <a:spcPct val="80000"/>
              </a:lnSpc>
            </a:pPr>
            <a:r>
              <a:rPr lang="en-US" sz="2400" b="1" dirty="0" smtClean="0">
                <a:solidFill>
                  <a:schemeClr val="bg2"/>
                </a:solidFill>
                <a:ea typeface="ＭＳ Ｐゴシック" pitchFamily="1" charset="-128"/>
                <a:cs typeface="Franklin Gothic Book"/>
              </a:rPr>
              <a:t>Email &amp;</a:t>
            </a:r>
          </a:p>
          <a:p>
            <a:pPr algn="ctr">
              <a:lnSpc>
                <a:spcPct val="80000"/>
              </a:lnSpc>
            </a:pPr>
            <a:r>
              <a:rPr lang="en-US" sz="2400" b="1" dirty="0" smtClean="0">
                <a:solidFill>
                  <a:schemeClr val="bg2"/>
                </a:solidFill>
                <a:ea typeface="ＭＳ Ｐゴシック" pitchFamily="1" charset="-128"/>
                <a:cs typeface="Franklin Gothic Book"/>
              </a:rPr>
              <a:t>Lead Nurturing</a:t>
            </a:r>
            <a:endParaRPr lang="en-US" sz="2400" b="1" dirty="0">
              <a:solidFill>
                <a:srgbClr val="FFFFFF"/>
              </a:solidFill>
              <a:latin typeface="Franklin Gothic Book"/>
              <a:cs typeface="Franklin Gothic Book"/>
            </a:endParaRPr>
          </a:p>
        </p:txBody>
      </p:sp>
      <p:sp>
        <p:nvSpPr>
          <p:cNvPr id="24" name="Oval 23"/>
          <p:cNvSpPr>
            <a:spLocks noChangeAspect="1"/>
          </p:cNvSpPr>
          <p:nvPr/>
        </p:nvSpPr>
        <p:spPr>
          <a:xfrm>
            <a:off x="4178595" y="266627"/>
            <a:ext cx="1629478" cy="162947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SEO</a:t>
            </a:r>
            <a:endParaRPr lang="en-US" sz="3200" dirty="0"/>
          </a:p>
        </p:txBody>
      </p:sp>
      <p:sp>
        <p:nvSpPr>
          <p:cNvPr id="25" name="Oval 24"/>
          <p:cNvSpPr>
            <a:spLocks noChangeAspect="1"/>
          </p:cNvSpPr>
          <p:nvPr/>
        </p:nvSpPr>
        <p:spPr>
          <a:xfrm>
            <a:off x="6604000" y="3318471"/>
            <a:ext cx="1778000" cy="1742024"/>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6" name="Oval 25"/>
          <p:cNvSpPr>
            <a:spLocks noChangeAspect="1"/>
          </p:cNvSpPr>
          <p:nvPr/>
        </p:nvSpPr>
        <p:spPr>
          <a:xfrm>
            <a:off x="5789261" y="1530961"/>
            <a:ext cx="1864606" cy="17875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770271" y="3776156"/>
            <a:ext cx="1505540" cy="1200328"/>
          </a:xfrm>
          <a:prstGeom prst="rect">
            <a:avLst/>
          </a:prstGeom>
          <a:noFill/>
        </p:spPr>
        <p:txBody>
          <a:bodyPr wrap="none" rtlCol="0">
            <a:spAutoFit/>
          </a:bodyPr>
          <a:lstStyle/>
          <a:p>
            <a:pPr algn="ctr"/>
            <a:r>
              <a:rPr lang="en-US" sz="2400" dirty="0">
                <a:solidFill>
                  <a:schemeClr val="bg1"/>
                </a:solidFill>
              </a:rPr>
              <a:t>Marketing</a:t>
            </a:r>
          </a:p>
          <a:p>
            <a:pPr algn="ctr"/>
            <a:r>
              <a:rPr lang="en-US" sz="2400" dirty="0">
                <a:solidFill>
                  <a:schemeClr val="bg1"/>
                </a:solidFill>
              </a:rPr>
              <a:t>Analytics</a:t>
            </a:r>
          </a:p>
          <a:p>
            <a:endParaRPr lang="en-US" sz="2400" dirty="0">
              <a:solidFill>
                <a:schemeClr val="bg1"/>
              </a:solidFill>
            </a:endParaRPr>
          </a:p>
        </p:txBody>
      </p:sp>
      <p:sp>
        <p:nvSpPr>
          <p:cNvPr id="28" name="TextBox 27"/>
          <p:cNvSpPr txBox="1"/>
          <p:nvPr/>
        </p:nvSpPr>
        <p:spPr>
          <a:xfrm>
            <a:off x="5930638" y="1833496"/>
            <a:ext cx="1679266" cy="1200328"/>
          </a:xfrm>
          <a:prstGeom prst="rect">
            <a:avLst/>
          </a:prstGeom>
          <a:noFill/>
        </p:spPr>
        <p:txBody>
          <a:bodyPr wrap="none" rtlCol="0">
            <a:spAutoFit/>
          </a:bodyPr>
          <a:lstStyle/>
          <a:p>
            <a:pPr algn="ctr"/>
            <a:r>
              <a:rPr lang="en-US" sz="2400" dirty="0">
                <a:solidFill>
                  <a:schemeClr val="bg1"/>
                </a:solidFill>
              </a:rPr>
              <a:t>Marketing</a:t>
            </a:r>
          </a:p>
          <a:p>
            <a:pPr algn="ctr"/>
            <a:r>
              <a:rPr lang="en-US" sz="2400" dirty="0" smtClean="0">
                <a:solidFill>
                  <a:schemeClr val="bg1"/>
                </a:solidFill>
              </a:rPr>
              <a:t>Automation</a:t>
            </a:r>
            <a:endParaRPr lang="en-US" sz="2400" dirty="0">
              <a:solidFill>
                <a:schemeClr val="bg1"/>
              </a:solidFill>
            </a:endParaRPr>
          </a:p>
          <a:p>
            <a:endParaRPr lang="en-US" sz="2400" dirty="0">
              <a:solidFill>
                <a:schemeClr val="bg1"/>
              </a:solidFill>
            </a:endParaRPr>
          </a:p>
        </p:txBody>
      </p:sp>
      <p:cxnSp>
        <p:nvCxnSpPr>
          <p:cNvPr id="29" name="Straight Connector 28"/>
          <p:cNvCxnSpPr/>
          <p:nvPr/>
        </p:nvCxnSpPr>
        <p:spPr>
          <a:xfrm>
            <a:off x="1807927" y="3230578"/>
            <a:ext cx="173273" cy="2492889"/>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1079051" y="5104708"/>
            <a:ext cx="1748064" cy="175329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Landing</a:t>
            </a:r>
          </a:p>
          <a:p>
            <a:pPr algn="ctr"/>
            <a:r>
              <a:rPr lang="en-US" sz="2400" dirty="0" smtClean="0"/>
              <a:t>Pages</a:t>
            </a:r>
            <a:endParaRPr lang="en-US" sz="2400" dirty="0"/>
          </a:p>
        </p:txBody>
      </p:sp>
    </p:spTree>
    <p:extLst>
      <p:ext uri="{BB962C8B-B14F-4D97-AF65-F5344CB8AC3E}">
        <p14:creationId xmlns:p14="http://schemas.microsoft.com/office/powerpoint/2010/main" val="4188837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“Sources” to Connect Everything</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82"/>
          <a:stretch/>
        </p:blipFill>
        <p:spPr bwMode="auto">
          <a:xfrm>
            <a:off x="0" y="1143468"/>
            <a:ext cx="9144000" cy="571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861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Highlight Key Activity in order to Succeed</a:t>
            </a:r>
            <a:endParaRPr lang="en-US" sz="3600" dirty="0">
              <a:latin typeface="+mn-lt"/>
            </a:endParaRPr>
          </a:p>
        </p:txBody>
      </p:sp>
      <p:sp>
        <p:nvSpPr>
          <p:cNvPr id="4" name="Content Placeholder 3"/>
          <p:cNvSpPr>
            <a:spLocks noGrp="1"/>
          </p:cNvSpPr>
          <p:nvPr>
            <p:ph idx="1"/>
          </p:nvPr>
        </p:nvSpPr>
        <p:spPr/>
        <p:txBody>
          <a:bodyPr/>
          <a:lstStyle/>
          <a:p>
            <a:pPr marL="0" indent="0">
              <a:buNone/>
            </a:pPr>
            <a:r>
              <a:rPr lang="en-US" i="1" dirty="0" smtClean="0"/>
              <a:t>“The key thing for you to take away is the activities that must be performed on a regular basis, so that we can help you achieve your business goals.”</a:t>
            </a:r>
            <a:endParaRPr lang="en-US" i="1" dirty="0"/>
          </a:p>
        </p:txBody>
      </p:sp>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848302"/>
          </a:xfrm>
          <a:prstGeom prst="rect">
            <a:avLst/>
          </a:prstGeom>
          <a:solidFill>
            <a:schemeClr val="accent2"/>
          </a:solidFill>
        </p:spPr>
        <p:txBody>
          <a:bodyPr wrap="square" rtlCol="0">
            <a:spAutoFit/>
          </a:bodyPr>
          <a:lstStyle/>
          <a:p>
            <a:pPr algn="ctr"/>
            <a:r>
              <a:rPr lang="en-US" sz="7200" dirty="0" smtClean="0">
                <a:solidFill>
                  <a:srgbClr val="FFFFFF"/>
                </a:solidFill>
                <a:latin typeface="MV Boli" pitchFamily="2" charset="0"/>
                <a:cs typeface="MV Boli" pitchFamily="2" charset="0"/>
              </a:rPr>
              <a:t>Suggested Demo Flow</a:t>
            </a: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solidFill>
                  <a:srgbClr val="FFFFFF"/>
                </a:solidFill>
              </a:rPr>
              <a:t>4</a:t>
            </a:r>
            <a:endParaRPr lang="en-US" sz="9600" dirty="0">
              <a:solidFill>
                <a:srgbClr val="FFFFFF"/>
              </a:solidFill>
            </a:endParaRPr>
          </a:p>
        </p:txBody>
      </p:sp>
    </p:spTree>
    <p:extLst>
      <p:ext uri="{BB962C8B-B14F-4D97-AF65-F5344CB8AC3E}">
        <p14:creationId xmlns:p14="http://schemas.microsoft.com/office/powerpoint/2010/main" val="3082999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Autofit/>
          </a:bodyPr>
          <a:lstStyle/>
          <a:p>
            <a:r>
              <a:rPr lang="en-US" sz="4000" dirty="0" smtClean="0">
                <a:latin typeface="+mn-lt"/>
              </a:rPr>
              <a:t>Traffic: Blogging, SEO + Social Media</a:t>
            </a:r>
            <a:endParaRPr lang="en-US" sz="4000" dirty="0">
              <a:latin typeface="+mn-lt"/>
            </a:endParaRPr>
          </a:p>
        </p:txBody>
      </p:sp>
      <p:sp>
        <p:nvSpPr>
          <p:cNvPr id="3" name="Content Placeholder 2"/>
          <p:cNvSpPr>
            <a:spLocks noGrp="1"/>
          </p:cNvSpPr>
          <p:nvPr>
            <p:ph idx="1"/>
          </p:nvPr>
        </p:nvSpPr>
        <p:spPr/>
        <p:txBody>
          <a:bodyPr>
            <a:normAutofit/>
          </a:bodyPr>
          <a:lstStyle/>
          <a:p>
            <a:r>
              <a:rPr lang="en-US" sz="3600" dirty="0" smtClean="0">
                <a:latin typeface="+mn-lt"/>
              </a:rPr>
              <a:t>Select Keywords</a:t>
            </a:r>
          </a:p>
          <a:p>
            <a:r>
              <a:rPr lang="en-US" sz="3600" dirty="0" smtClean="0">
                <a:latin typeface="+mn-lt"/>
              </a:rPr>
              <a:t>Write a Blog Post with a Keyword</a:t>
            </a:r>
          </a:p>
          <a:p>
            <a:r>
              <a:rPr lang="en-US" sz="3600" dirty="0" smtClean="0">
                <a:latin typeface="+mn-lt"/>
              </a:rPr>
              <a:t>Show Keyword </a:t>
            </a:r>
            <a:r>
              <a:rPr lang="en-US" sz="3600" dirty="0" err="1" smtClean="0">
                <a:latin typeface="+mn-lt"/>
              </a:rPr>
              <a:t>propogation</a:t>
            </a:r>
            <a:r>
              <a:rPr lang="en-US" sz="3600" dirty="0" smtClean="0">
                <a:latin typeface="+mn-lt"/>
              </a:rPr>
              <a:t> to Page Title (On Page SEO)</a:t>
            </a:r>
          </a:p>
          <a:p>
            <a:r>
              <a:rPr lang="en-US" sz="3600" dirty="0" smtClean="0">
                <a:latin typeface="+mn-lt"/>
              </a:rPr>
              <a:t>Show Social Media Publishing/Sharing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dirty="0" smtClean="0">
                <a:latin typeface="+mn-lt"/>
              </a:rPr>
              <a:t>Leads: Offers, Landing Pages, CTAs</a:t>
            </a:r>
            <a:endParaRPr lang="en-US" dirty="0">
              <a:latin typeface="+mn-lt"/>
            </a:endParaRPr>
          </a:p>
        </p:txBody>
      </p:sp>
      <p:sp>
        <p:nvSpPr>
          <p:cNvPr id="3" name="Content Placeholder 2"/>
          <p:cNvSpPr>
            <a:spLocks noGrp="1"/>
          </p:cNvSpPr>
          <p:nvPr>
            <p:ph idx="1"/>
          </p:nvPr>
        </p:nvSpPr>
        <p:spPr/>
        <p:txBody>
          <a:bodyPr>
            <a:normAutofit/>
          </a:bodyPr>
          <a:lstStyle/>
          <a:p>
            <a:r>
              <a:rPr lang="en-US" sz="3600" dirty="0" smtClean="0">
                <a:latin typeface="+mn-lt"/>
              </a:rPr>
              <a:t>Discuss Importance of Offers</a:t>
            </a:r>
          </a:p>
          <a:p>
            <a:r>
              <a:rPr lang="en-US" sz="3600" dirty="0" smtClean="0">
                <a:latin typeface="+mn-lt"/>
              </a:rPr>
              <a:t>Discuss Landing Page Best Practice</a:t>
            </a:r>
          </a:p>
          <a:p>
            <a:r>
              <a:rPr lang="en-US" sz="3600" dirty="0" smtClean="0">
                <a:latin typeface="+mn-lt"/>
              </a:rPr>
              <a:t>Show Landing Page Builder</a:t>
            </a:r>
          </a:p>
          <a:p>
            <a:r>
              <a:rPr lang="en-US" sz="3600" dirty="0" smtClean="0">
                <a:latin typeface="+mn-lt"/>
              </a:rPr>
              <a:t>Show Landing Page Dashboard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Autofit/>
          </a:bodyPr>
          <a:lstStyle/>
          <a:p>
            <a:r>
              <a:rPr lang="en-US" sz="4000" dirty="0" smtClean="0">
                <a:latin typeface="+mn-lt"/>
              </a:rPr>
              <a:t>Customers: Nurturing, Scoring, CRM Integration</a:t>
            </a:r>
            <a:endParaRPr lang="en-US" sz="4000" dirty="0">
              <a:latin typeface="+mn-lt"/>
            </a:endParaRPr>
          </a:p>
        </p:txBody>
      </p:sp>
      <p:sp>
        <p:nvSpPr>
          <p:cNvPr id="3" name="Content Placeholder 2"/>
          <p:cNvSpPr>
            <a:spLocks noGrp="1"/>
          </p:cNvSpPr>
          <p:nvPr>
            <p:ph idx="1"/>
          </p:nvPr>
        </p:nvSpPr>
        <p:spPr/>
        <p:txBody>
          <a:bodyPr>
            <a:normAutofit/>
          </a:bodyPr>
          <a:lstStyle/>
          <a:p>
            <a:r>
              <a:rPr lang="en-US" sz="3600" dirty="0" smtClean="0">
                <a:latin typeface="+mn-lt"/>
              </a:rPr>
              <a:t>Discuss Email Marketing</a:t>
            </a:r>
          </a:p>
          <a:p>
            <a:r>
              <a:rPr lang="en-US" sz="3600" dirty="0" smtClean="0">
                <a:latin typeface="+mn-lt"/>
              </a:rPr>
              <a:t>Discuss Lead Nurturing</a:t>
            </a:r>
          </a:p>
          <a:p>
            <a:r>
              <a:rPr lang="en-US" sz="3600" dirty="0" smtClean="0">
                <a:latin typeface="+mn-lt"/>
              </a:rPr>
              <a:t>Discuss Lead Scoring</a:t>
            </a:r>
          </a:p>
          <a:p>
            <a:r>
              <a:rPr lang="en-US" sz="3600" dirty="0" smtClean="0">
                <a:latin typeface="+mn-lt"/>
              </a:rPr>
              <a:t>Discuss Sales Productivity from CRM Integration</a:t>
            </a:r>
          </a:p>
          <a:p>
            <a:endParaRPr lang="en-US" sz="3600"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4000" dirty="0" smtClean="0">
                <a:latin typeface="+mn-lt"/>
              </a:rPr>
              <a:t>Improvement Over Time: Analytics</a:t>
            </a:r>
            <a:endParaRPr lang="en-US" sz="4000" dirty="0">
              <a:latin typeface="+mn-lt"/>
            </a:endParaRPr>
          </a:p>
        </p:txBody>
      </p:sp>
      <p:sp>
        <p:nvSpPr>
          <p:cNvPr id="3" name="Content Placeholder 2"/>
          <p:cNvSpPr>
            <a:spLocks noGrp="1"/>
          </p:cNvSpPr>
          <p:nvPr>
            <p:ph idx="1"/>
          </p:nvPr>
        </p:nvSpPr>
        <p:spPr/>
        <p:txBody>
          <a:bodyPr>
            <a:normAutofit/>
          </a:bodyPr>
          <a:lstStyle/>
          <a:p>
            <a:r>
              <a:rPr lang="en-US" sz="3600" dirty="0" smtClean="0">
                <a:latin typeface="+mn-lt"/>
              </a:rPr>
              <a:t>Measure Traffic, Leads and Sales by Traffic Source</a:t>
            </a:r>
          </a:p>
          <a:p>
            <a:r>
              <a:rPr lang="en-US" sz="3600" dirty="0" smtClean="0">
                <a:latin typeface="+mn-lt"/>
              </a:rPr>
              <a:t>Discuss Importance of Social Media Reach</a:t>
            </a:r>
          </a:p>
          <a:p>
            <a:r>
              <a:rPr lang="en-US" sz="3600" dirty="0" smtClean="0">
                <a:latin typeface="+mn-lt"/>
              </a:rPr>
              <a:t>Discuss Analysis of Blog Content</a:t>
            </a:r>
          </a:p>
          <a:p>
            <a:r>
              <a:rPr lang="en-US" sz="3600" dirty="0" smtClean="0">
                <a:latin typeface="+mn-lt"/>
              </a:rPr>
              <a:t>Email &amp; Lead Nurturing, Analytics</a:t>
            </a:r>
          </a:p>
          <a:p>
            <a:endParaRPr lang="en-US" sz="3600"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4000" dirty="0" smtClean="0">
                <a:latin typeface="+mn-lt"/>
              </a:rPr>
              <a:t>Check for Understanding Throughout</a:t>
            </a:r>
            <a:endParaRPr lang="en-US" sz="4000" dirty="0">
              <a:latin typeface="+mn-lt"/>
            </a:endParaRPr>
          </a:p>
        </p:txBody>
      </p:sp>
      <p:sp>
        <p:nvSpPr>
          <p:cNvPr id="3" name="Content Placeholder 2"/>
          <p:cNvSpPr>
            <a:spLocks noGrp="1"/>
          </p:cNvSpPr>
          <p:nvPr>
            <p:ph idx="1"/>
          </p:nvPr>
        </p:nvSpPr>
        <p:spPr/>
        <p:txBody>
          <a:bodyPr>
            <a:normAutofit fontScale="70000" lnSpcReduction="20000"/>
          </a:bodyPr>
          <a:lstStyle/>
          <a:p>
            <a:r>
              <a:rPr lang="en-US" sz="4000" dirty="0" smtClean="0">
                <a:latin typeface="+mn-lt"/>
              </a:rPr>
              <a:t>Do you understand why blogging is the centerpiece of helping you grow traffic?  [TRAFFIC]</a:t>
            </a:r>
          </a:p>
          <a:p>
            <a:r>
              <a:rPr lang="en-US" sz="4000" dirty="0" smtClean="0">
                <a:latin typeface="+mn-lt"/>
              </a:rPr>
              <a:t>Can you think of strong top of the funnel offers that we can create to turn more visitors into lead? [CONVERT]</a:t>
            </a:r>
          </a:p>
          <a:p>
            <a:r>
              <a:rPr lang="en-US" sz="4000" dirty="0" smtClean="0">
                <a:latin typeface="+mn-lt"/>
              </a:rPr>
              <a:t>Do you understand how integrating your website with your CRM will help us improve sales productivity? [NURTURING AND CRM]</a:t>
            </a:r>
          </a:p>
          <a:p>
            <a:r>
              <a:rPr lang="en-US" sz="4000" dirty="0" smtClean="0">
                <a:latin typeface="+mn-lt"/>
              </a:rPr>
              <a:t>Do you understand why all of these activities are important to helping you achieve your business goals? [ANALYTICS]</a:t>
            </a:r>
          </a:p>
          <a:p>
            <a:endParaRPr lang="en-US" sz="4000" dirty="0" smtClean="0">
              <a:latin typeface="+mn-lt"/>
            </a:endParaRPr>
          </a:p>
          <a:p>
            <a:endParaRPr lang="en-US" sz="4000"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848302"/>
          </a:xfrm>
          <a:prstGeom prst="rect">
            <a:avLst/>
          </a:prstGeom>
          <a:solidFill>
            <a:schemeClr val="accent2"/>
          </a:solidFill>
        </p:spPr>
        <p:txBody>
          <a:bodyPr wrap="square" rtlCol="0">
            <a:spAutoFit/>
          </a:bodyPr>
          <a:lstStyle/>
          <a:p>
            <a:pPr algn="ctr"/>
            <a:r>
              <a:rPr lang="en-US" sz="7200" dirty="0" smtClean="0">
                <a:solidFill>
                  <a:srgbClr val="FFFFFF"/>
                </a:solidFill>
                <a:latin typeface="MV Boli" pitchFamily="2" charset="0"/>
                <a:cs typeface="MV Boli" pitchFamily="2" charset="0"/>
              </a:rPr>
              <a:t>Bonus:</a:t>
            </a:r>
            <a:br>
              <a:rPr lang="en-US" sz="7200" dirty="0" smtClean="0">
                <a:solidFill>
                  <a:srgbClr val="FFFFFF"/>
                </a:solidFill>
                <a:latin typeface="MV Boli" pitchFamily="2" charset="0"/>
                <a:cs typeface="MV Boli" pitchFamily="2" charset="0"/>
              </a:rPr>
            </a:br>
            <a:r>
              <a:rPr lang="en-US" sz="7200" dirty="0" smtClean="0">
                <a:solidFill>
                  <a:srgbClr val="FFFFFF"/>
                </a:solidFill>
                <a:latin typeface="MV Boli" pitchFamily="2" charset="0"/>
                <a:cs typeface="MV Boli" pitchFamily="2" charset="0"/>
              </a:rPr>
              <a:t>Trial Experiment</a:t>
            </a: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solidFill>
                  <a:srgbClr val="FFFFFF"/>
                </a:solidFill>
              </a:rPr>
              <a:t>5</a:t>
            </a:r>
          </a:p>
        </p:txBody>
      </p:sp>
    </p:spTree>
    <p:extLst>
      <p:ext uri="{BB962C8B-B14F-4D97-AF65-F5344CB8AC3E}">
        <p14:creationId xmlns:p14="http://schemas.microsoft.com/office/powerpoint/2010/main" val="637849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30487" y="2819535"/>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54300" y="2895735"/>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smtClean="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30487" y="36020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711450" y="36498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4. </a:t>
            </a:r>
            <a:r>
              <a:rPr lang="en-US" sz="1400" b="1" dirty="0">
                <a:solidFill>
                  <a:srgbClr val="FFFFFF"/>
                </a:solidFill>
                <a:latin typeface="Arial" charset="0"/>
              </a:rPr>
              <a:t>Qualify</a:t>
            </a:r>
            <a:endParaRPr lang="en-US" sz="1400" dirty="0"/>
          </a:p>
          <a:p>
            <a:pPr algn="ctr">
              <a:lnSpc>
                <a:spcPct val="95000"/>
              </a:lnSpc>
            </a:pPr>
            <a:r>
              <a:rPr lang="en-US" sz="1400" i="1" dirty="0">
                <a:solidFill>
                  <a:srgbClr val="FFFFFF"/>
                </a:solidFill>
                <a:latin typeface="Arial" charset="0"/>
              </a:rPr>
              <a:t>Determine worthiness for next </a:t>
            </a:r>
            <a:r>
              <a:rPr lang="en-US" sz="1400" i="1" dirty="0" smtClean="0">
                <a:solidFill>
                  <a:srgbClr val="FFFFFF"/>
                </a:solidFill>
                <a:latin typeface="Arial" charset="0"/>
              </a:rPr>
              <a:t>step</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4417139"/>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4450666"/>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t>
            </a:r>
            <a:r>
              <a:rPr lang="en-US" sz="1400" b="1" dirty="0">
                <a:solidFill>
                  <a:srgbClr val="FFFFFF"/>
                </a:solidFill>
                <a:latin typeface="Arial" charset="0"/>
              </a:rPr>
              <a:t>&amp; Goal Setting</a:t>
            </a:r>
            <a:endParaRPr lang="en-US" sz="1400" dirty="0"/>
          </a:p>
          <a:p>
            <a:pPr algn="ctr">
              <a:lnSpc>
                <a:spcPct val="95000"/>
              </a:lnSpc>
            </a:pPr>
            <a:r>
              <a:rPr lang="en-US" sz="1400" i="1" dirty="0" smtClean="0">
                <a:solidFill>
                  <a:srgbClr val="FFFFFF"/>
                </a:solidFill>
              </a:rPr>
              <a:t>Align business goals with activities</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3346192"/>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60850" y="2519497"/>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652713" y="5212954"/>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86050" y="5260498"/>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6. Presentation &amp; Experimentation</a:t>
            </a:r>
            <a:br>
              <a:rPr lang="en-US" sz="1400" b="1" dirty="0" smtClean="0">
                <a:solidFill>
                  <a:srgbClr val="FFFFFF"/>
                </a:solidFill>
                <a:latin typeface="Arial" charset="0"/>
              </a:rPr>
            </a:br>
            <a:r>
              <a:rPr lang="en-US" sz="1400" i="1" dirty="0">
                <a:solidFill>
                  <a:srgbClr val="FFFFFF"/>
                </a:solidFill>
              </a:rPr>
              <a:t>Present Solution and/or </a:t>
            </a:r>
            <a:r>
              <a:rPr lang="en-US" sz="1400" i="1" dirty="0" smtClean="0">
                <a:solidFill>
                  <a:srgbClr val="FFFFFF"/>
                </a:solidFill>
              </a:rPr>
              <a:t>Trial</a:t>
            </a:r>
            <a:endParaRPr lang="en-US" sz="1400" i="1" dirty="0">
              <a:solidFill>
                <a:srgbClr val="FFFFFF"/>
              </a:solidFill>
              <a:latin typeface="Arial" charset="0"/>
            </a:endParaRP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
        <p:nvSpPr>
          <p:cNvPr id="27" name="Left-Right Arrow 26"/>
          <p:cNvSpPr/>
          <p:nvPr/>
        </p:nvSpPr>
        <p:spPr>
          <a:xfrm rot="5400000">
            <a:off x="-210635" y="3475038"/>
            <a:ext cx="3717924" cy="7620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HubSpot  Trial</a:t>
            </a:r>
            <a:endParaRPr lang="en-US" b="1" dirty="0">
              <a:solidFill>
                <a:schemeClr val="bg2"/>
              </a:solidFill>
            </a:endParaRPr>
          </a:p>
        </p:txBody>
      </p:sp>
    </p:spTree>
    <p:extLst>
      <p:ext uri="{BB962C8B-B14F-4D97-AF65-F5344CB8AC3E}">
        <p14:creationId xmlns:p14="http://schemas.microsoft.com/office/powerpoint/2010/main" val="23959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t>Navigating the Trial</a:t>
            </a:r>
            <a:endParaRPr lang="en-US" dirty="0"/>
          </a:p>
        </p:txBody>
      </p:sp>
      <p:sp>
        <p:nvSpPr>
          <p:cNvPr id="3" name="Content Placeholder 2"/>
          <p:cNvSpPr>
            <a:spLocks noGrp="1"/>
          </p:cNvSpPr>
          <p:nvPr>
            <p:ph idx="1"/>
          </p:nvPr>
        </p:nvSpPr>
        <p:spPr>
          <a:xfrm>
            <a:off x="6531854" y="1023180"/>
            <a:ext cx="2757620" cy="3231776"/>
          </a:xfrm>
        </p:spPr>
        <p:txBody>
          <a:bodyPr>
            <a:normAutofit fontScale="92500" lnSpcReduction="10000"/>
          </a:bodyPr>
          <a:lstStyle/>
          <a:p>
            <a:pPr marL="742950" indent="-742950">
              <a:buFont typeface="+mj-lt"/>
              <a:buAutoNum type="arabicPeriod"/>
            </a:pPr>
            <a:r>
              <a:rPr lang="en-US" sz="2800" dirty="0" smtClean="0"/>
              <a:t>Dashboard</a:t>
            </a:r>
          </a:p>
          <a:p>
            <a:pPr marL="742950" indent="-742950">
              <a:buFont typeface="+mj-lt"/>
              <a:buAutoNum type="arabicPeriod"/>
            </a:pPr>
            <a:r>
              <a:rPr lang="en-US" sz="2800" dirty="0" smtClean="0"/>
              <a:t>Create</a:t>
            </a:r>
          </a:p>
          <a:p>
            <a:pPr marL="742950" indent="-742950">
              <a:buFont typeface="+mj-lt"/>
              <a:buAutoNum type="arabicPeriod"/>
            </a:pPr>
            <a:r>
              <a:rPr lang="en-US" sz="2800" dirty="0" smtClean="0"/>
              <a:t>Optimize</a:t>
            </a:r>
          </a:p>
          <a:p>
            <a:pPr marL="742950" indent="-742950">
              <a:buFont typeface="+mj-lt"/>
              <a:buAutoNum type="arabicPeriod"/>
            </a:pPr>
            <a:r>
              <a:rPr lang="en-US" sz="2800" dirty="0" smtClean="0"/>
              <a:t>Promote</a:t>
            </a:r>
          </a:p>
          <a:p>
            <a:pPr marL="742950" indent="-742950">
              <a:buFont typeface="+mj-lt"/>
              <a:buAutoNum type="arabicPeriod"/>
            </a:pPr>
            <a:r>
              <a:rPr lang="en-US" sz="2800" dirty="0" smtClean="0"/>
              <a:t>Convert</a:t>
            </a:r>
          </a:p>
          <a:p>
            <a:pPr marL="742950" indent="-742950">
              <a:buFont typeface="+mj-lt"/>
              <a:buAutoNum type="arabicPeriod"/>
            </a:pPr>
            <a:r>
              <a:rPr lang="en-US" sz="2800" dirty="0" smtClean="0"/>
              <a:t>Analyze</a:t>
            </a:r>
            <a:endParaRPr lang="en-US" sz="2800" dirty="0"/>
          </a:p>
          <a:p>
            <a:pPr marL="742950" indent="-742950">
              <a:buFont typeface="+mj-lt"/>
              <a:buAutoNum type="arabicPeriod"/>
            </a:pPr>
            <a:r>
              <a:rPr lang="en-US" sz="2800" dirty="0" smtClean="0"/>
              <a:t>Marketplace</a:t>
            </a:r>
          </a:p>
          <a:p>
            <a:pPr>
              <a:buNone/>
            </a:pP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7090"/>
            <a:ext cx="6531854" cy="448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Much Traffic from Each Traffic Source? </a:t>
            </a:r>
            <a:endParaRPr lang="en-US" sz="3200" dirty="0"/>
          </a:p>
        </p:txBody>
      </p:sp>
      <p:sp>
        <p:nvSpPr>
          <p:cNvPr id="3" name="Content Placeholder 2"/>
          <p:cNvSpPr>
            <a:spLocks noGrp="1"/>
          </p:cNvSpPr>
          <p:nvPr>
            <p:ph idx="1"/>
          </p:nvPr>
        </p:nvSpPr>
        <p:spPr/>
        <p:txBody>
          <a:bodyPr/>
          <a:lstStyle/>
          <a:p>
            <a:pPr marL="514350" indent="-514350"/>
            <a:endParaRPr lang="en-US" sz="2800" dirty="0" smtClean="0"/>
          </a:p>
          <a:p>
            <a:pPr marL="914400" lvl="1" indent="-514350"/>
            <a:endParaRPr lang="en-US" sz="2400" dirty="0" smtClean="0"/>
          </a:p>
          <a:p>
            <a:pPr marL="914400" lvl="1" indent="-514350"/>
            <a:endParaRPr lang="en-US" sz="2400" dirty="0" smtClean="0"/>
          </a:p>
          <a:p>
            <a:pPr marL="914400" lvl="1" indent="-514350"/>
            <a:endParaRPr lang="en-US" sz="2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77" y="1143468"/>
            <a:ext cx="4153602" cy="540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378" y="2476499"/>
            <a:ext cx="4456759" cy="170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embossed sprocket.png"/>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Many Leads from Each Traffic Source? </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9" y="865344"/>
            <a:ext cx="4317627" cy="560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0356" y="2043952"/>
            <a:ext cx="4177553" cy="1815882"/>
          </a:xfrm>
          <a:prstGeom prst="rect">
            <a:avLst/>
          </a:prstGeom>
          <a:noFill/>
        </p:spPr>
        <p:txBody>
          <a:bodyPr wrap="square" rtlCol="0">
            <a:spAutoFit/>
          </a:bodyPr>
          <a:lstStyle/>
          <a:p>
            <a:r>
              <a:rPr lang="en-US" sz="2800" dirty="0" smtClean="0"/>
              <a:t>3 Ways:</a:t>
            </a:r>
          </a:p>
          <a:p>
            <a:pPr marL="285750" indent="-285750">
              <a:buFontTx/>
              <a:buChar char="-"/>
            </a:pPr>
            <a:r>
              <a:rPr lang="en-US" sz="2800" dirty="0" smtClean="0"/>
              <a:t>Hosted Landing Pages</a:t>
            </a:r>
          </a:p>
          <a:p>
            <a:pPr marL="285750" indent="-285750">
              <a:buFontTx/>
              <a:buChar char="-"/>
            </a:pPr>
            <a:r>
              <a:rPr lang="en-US" sz="2800" dirty="0" smtClean="0"/>
              <a:t>Form Code</a:t>
            </a:r>
          </a:p>
          <a:p>
            <a:pPr marL="285750" indent="-285750">
              <a:buFontTx/>
              <a:buChar char="-"/>
            </a:pPr>
            <a:r>
              <a:rPr lang="en-US" sz="2800" dirty="0" smtClean="0"/>
              <a:t>API</a:t>
            </a:r>
            <a:endParaRPr lang="en-US" sz="2800" dirty="0"/>
          </a:p>
        </p:txBody>
      </p:sp>
      <p:pic>
        <p:nvPicPr>
          <p:cNvPr id="5" name="Picture 4"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Many Customers from Each Traffic Source? </a:t>
            </a:r>
            <a:endParaRPr lang="en-US" sz="3200" dirty="0"/>
          </a:p>
        </p:txBody>
      </p:sp>
      <p:sp>
        <p:nvSpPr>
          <p:cNvPr id="3" name="Content Placeholder 2"/>
          <p:cNvSpPr>
            <a:spLocks noGrp="1"/>
          </p:cNvSpPr>
          <p:nvPr>
            <p:ph idx="1"/>
          </p:nvPr>
        </p:nvSpPr>
        <p:spPr>
          <a:xfrm>
            <a:off x="457200" y="1191135"/>
            <a:ext cx="8229600" cy="4525963"/>
          </a:xfrm>
        </p:spPr>
        <p:txBody>
          <a:bodyPr/>
          <a:lstStyle/>
          <a:p>
            <a:pPr marL="514350" indent="-514350"/>
            <a:r>
              <a:rPr lang="en-US" sz="2800" dirty="0" smtClean="0"/>
              <a:t>Set up </a:t>
            </a:r>
            <a:r>
              <a:rPr lang="en-US" sz="2800" dirty="0" err="1" smtClean="0"/>
              <a:t>HubSpot</a:t>
            </a:r>
            <a:r>
              <a:rPr lang="en-US" sz="2800" dirty="0" smtClean="0"/>
              <a:t> Closed Loop Marketing (</a:t>
            </a:r>
            <a:r>
              <a:rPr lang="en-US" sz="2800" dirty="0" err="1" smtClean="0"/>
              <a:t>Salesforce</a:t>
            </a:r>
            <a:r>
              <a:rPr lang="en-US" sz="2800" dirty="0" smtClean="0"/>
              <a:t>, Manual, API with other CRMs)</a:t>
            </a:r>
          </a:p>
          <a:p>
            <a:pPr marL="914400" lvl="1" indent="-514350"/>
            <a:endParaRPr lang="en-US" sz="2400" dirty="0" smtClean="0"/>
          </a:p>
          <a:p>
            <a:pPr marL="914400" lvl="1" indent="-514350"/>
            <a:endParaRPr lang="en-US" sz="2400" dirty="0" smtClean="0"/>
          </a:p>
          <a:p>
            <a:pPr marL="914400" lvl="1" indent="-514350"/>
            <a:endParaRPr lang="en-US" sz="24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56" y="2473103"/>
            <a:ext cx="3919623" cy="399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309" y="2240929"/>
            <a:ext cx="2076346" cy="437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89090" y="6490412"/>
            <a:ext cx="6082178" cy="369332"/>
          </a:xfrm>
          <a:prstGeom prst="rect">
            <a:avLst/>
          </a:prstGeom>
          <a:noFill/>
        </p:spPr>
        <p:txBody>
          <a:bodyPr wrap="none" rtlCol="0">
            <a:spAutoFit/>
          </a:bodyPr>
          <a:lstStyle/>
          <a:p>
            <a:r>
              <a:rPr lang="en-US" dirty="0">
                <a:hlinkClick r:id="rId5"/>
              </a:rPr>
              <a:t>http://help.hubspot.com/articles/Tutorial/integrate-your-crm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Which Channels Are Performing?</a:t>
            </a:r>
            <a:endParaRPr lang="en-US" sz="3600" dirty="0"/>
          </a:p>
        </p:txBody>
      </p:sp>
      <p:sp>
        <p:nvSpPr>
          <p:cNvPr id="3" name="Content Placeholder 2"/>
          <p:cNvSpPr>
            <a:spLocks noGrp="1"/>
          </p:cNvSpPr>
          <p:nvPr>
            <p:ph idx="1"/>
          </p:nvPr>
        </p:nvSpPr>
        <p:spPr>
          <a:xfrm>
            <a:off x="457200" y="1143468"/>
            <a:ext cx="8229600" cy="5508344"/>
          </a:xfrm>
        </p:spPr>
        <p:txBody>
          <a:bodyPr>
            <a:normAutofit lnSpcReduction="10000"/>
          </a:bodyPr>
          <a:lstStyle/>
          <a:p>
            <a:pPr marL="514350" indent="-514350"/>
            <a:r>
              <a:rPr lang="en-US" sz="2800" dirty="0" smtClean="0"/>
              <a:t>Get Visitor, Lead and Customer Quantities per Source from Analytics</a:t>
            </a:r>
          </a:p>
          <a:p>
            <a:pPr marL="514350" indent="-514350"/>
            <a:endParaRPr lang="en-US" sz="2800" dirty="0" smtClean="0"/>
          </a:p>
          <a:p>
            <a:pPr marL="514350" indent="-514350"/>
            <a:endParaRPr lang="en-US" sz="2800" dirty="0" smtClean="0"/>
          </a:p>
          <a:p>
            <a:pPr marL="514350" indent="-514350"/>
            <a:endParaRPr lang="en-US" sz="2800" dirty="0" smtClean="0"/>
          </a:p>
          <a:p>
            <a:pPr marL="514350" indent="-514350"/>
            <a:endParaRPr lang="en-US" sz="2800" dirty="0" smtClean="0"/>
          </a:p>
          <a:p>
            <a:pPr marL="514350" indent="-514350"/>
            <a:endParaRPr lang="en-US" sz="2800" dirty="0" smtClean="0"/>
          </a:p>
          <a:p>
            <a:pPr marL="514350" indent="-514350"/>
            <a:endParaRPr lang="en-US" sz="2800" dirty="0" smtClean="0"/>
          </a:p>
          <a:p>
            <a:pPr marL="514350" indent="-514350"/>
            <a:endParaRPr lang="en-US" sz="2800" dirty="0" smtClean="0"/>
          </a:p>
          <a:p>
            <a:pPr marL="514350" indent="-514350"/>
            <a:r>
              <a:rPr lang="en-US" sz="2800" dirty="0" smtClean="0"/>
              <a:t>Determine the action plan. </a:t>
            </a:r>
          </a:p>
          <a:p>
            <a:pPr marL="514350" indent="-514350"/>
            <a:r>
              <a:rPr lang="en-US" sz="2800" dirty="0" smtClean="0"/>
              <a:t>Adapt the action plan every month. </a:t>
            </a:r>
          </a:p>
          <a:p>
            <a:pPr marL="514350" indent="-514350"/>
            <a:endParaRPr lang="en-US" sz="2800" dirty="0" smtClean="0"/>
          </a:p>
          <a:p>
            <a:pPr marL="914400" lvl="1" indent="-514350"/>
            <a:endParaRPr lang="en-US" sz="2400" dirty="0" smtClean="0"/>
          </a:p>
          <a:p>
            <a:pPr marL="914400" lvl="1" indent="-514350"/>
            <a:endParaRPr lang="en-US" sz="2400" dirty="0" smtClean="0"/>
          </a:p>
          <a:p>
            <a:pPr marL="914400" lvl="1" indent="-514350"/>
            <a:endParaRPr lang="en-US" sz="2400" dirty="0" smtClean="0"/>
          </a:p>
        </p:txBody>
      </p:sp>
      <p:pic>
        <p:nvPicPr>
          <p:cNvPr id="7170" name="Picture 2"/>
          <p:cNvPicPr>
            <a:picLocks noChangeAspect="1" noChangeArrowheads="1"/>
          </p:cNvPicPr>
          <p:nvPr/>
        </p:nvPicPr>
        <p:blipFill>
          <a:blip r:embed="rId3" cstate="print"/>
          <a:srcRect/>
          <a:stretch>
            <a:fillRect/>
          </a:stretch>
        </p:blipFill>
        <p:spPr bwMode="auto">
          <a:xfrm>
            <a:off x="457200" y="2147048"/>
            <a:ext cx="8534400" cy="3130579"/>
          </a:xfrm>
          <a:prstGeom prst="rect">
            <a:avLst/>
          </a:prstGeom>
          <a:noFill/>
          <a:ln w="9525">
            <a:solidFill>
              <a:schemeClr val="accent1"/>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a:solidFill>
                  <a:srgbClr val="0000FF"/>
                </a:solidFill>
              </a:rPr>
              <a:t>http://www.hubspot.com/advanced-sales-training-home</a:t>
            </a:r>
          </a:p>
        </p:txBody>
      </p:sp>
    </p:spTree>
    <p:extLst>
      <p:ext uri="{BB962C8B-B14F-4D97-AF65-F5344CB8AC3E}">
        <p14:creationId xmlns:p14="http://schemas.microsoft.com/office/powerpoint/2010/main" val="2452499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8"/>
            <a:ext cx="9144000" cy="1143000"/>
          </a:xfrm>
        </p:spPr>
        <p:txBody>
          <a:bodyPr>
            <a:noAutofit/>
          </a:bodyPr>
          <a:lstStyle/>
          <a:p>
            <a:r>
              <a:rPr lang="en-US" sz="3600" dirty="0" smtClean="0"/>
              <a:t>Use Competitors to Discuss SEO, Social Media</a:t>
            </a:r>
            <a:endParaRPr lang="en-US" sz="3600" dirty="0">
              <a:latin typeface="+mn-lt"/>
            </a:endParaRPr>
          </a:p>
        </p:txBody>
      </p:sp>
      <p:sp>
        <p:nvSpPr>
          <p:cNvPr id="6" name="TextBox 5"/>
          <p:cNvSpPr txBox="1"/>
          <p:nvPr/>
        </p:nvSpPr>
        <p:spPr>
          <a:xfrm>
            <a:off x="103910" y="5388554"/>
            <a:ext cx="9144000" cy="1200329"/>
          </a:xfrm>
          <a:prstGeom prst="rect">
            <a:avLst/>
          </a:prstGeom>
          <a:noFill/>
        </p:spPr>
        <p:txBody>
          <a:bodyPr wrap="square" rtlCol="0">
            <a:spAutoFit/>
          </a:bodyPr>
          <a:lstStyle/>
          <a:p>
            <a:r>
              <a:rPr lang="en-US" sz="2400" dirty="0" smtClean="0"/>
              <a:t>“I’m reviewing your site </a:t>
            </a:r>
            <a:r>
              <a:rPr lang="en-US" sz="2400" dirty="0" err="1" smtClean="0"/>
              <a:t>vs</a:t>
            </a:r>
            <a:r>
              <a:rPr lang="en-US" sz="2400" dirty="0" smtClean="0"/>
              <a:t> your competitors and I see that they have many more pages on their site. Do you know that helps them get more traffic to their site from search engines like Google?” </a:t>
            </a:r>
            <a:endParaRPr lang="en-US" sz="2400" dirty="0"/>
          </a:p>
        </p:txBody>
      </p:sp>
      <p:sp>
        <p:nvSpPr>
          <p:cNvPr id="5" name="TextBox 4"/>
          <p:cNvSpPr txBox="1"/>
          <p:nvPr/>
        </p:nvSpPr>
        <p:spPr>
          <a:xfrm>
            <a:off x="533400" y="999564"/>
            <a:ext cx="8610600" cy="461665"/>
          </a:xfrm>
          <a:prstGeom prst="rect">
            <a:avLst/>
          </a:prstGeom>
          <a:noFill/>
        </p:spPr>
        <p:txBody>
          <a:bodyPr wrap="square" rtlCol="0">
            <a:spAutoFit/>
          </a:bodyPr>
          <a:lstStyle/>
          <a:p>
            <a:r>
              <a:rPr lang="en-US" sz="2400" dirty="0" smtClean="0"/>
              <a:t>Enter 10 competitors and show/send this screenshot to them…. </a:t>
            </a:r>
            <a:endParaRPr lang="en-US"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7" r="2045" b="8495"/>
          <a:stretch/>
        </p:blipFill>
        <p:spPr bwMode="auto">
          <a:xfrm>
            <a:off x="0" y="1735128"/>
            <a:ext cx="9144000" cy="350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 Benchmarks to Discuss Key Metrics</a:t>
            </a:r>
            <a:endParaRPr lang="en-US" sz="3600" dirty="0">
              <a:latin typeface="+mn-lt"/>
            </a:endParaRPr>
          </a:p>
        </p:txBody>
      </p:sp>
      <p:pic>
        <p:nvPicPr>
          <p:cNvPr id="4098" name="Picture 2"/>
          <p:cNvPicPr>
            <a:picLocks noGrp="1" noChangeAspect="1" noChangeArrowheads="1"/>
          </p:cNvPicPr>
          <p:nvPr>
            <p:ph idx="1"/>
          </p:nvPr>
        </p:nvPicPr>
        <p:blipFill>
          <a:blip r:embed="rId3" cstate="print"/>
          <a:stretch>
            <a:fillRect/>
          </a:stretch>
        </p:blipFill>
        <p:spPr bwMode="auto">
          <a:xfrm>
            <a:off x="0" y="1850823"/>
            <a:ext cx="9144000" cy="2811261"/>
          </a:xfrm>
          <a:prstGeom prst="rect">
            <a:avLst/>
          </a:prstGeom>
          <a:noFill/>
          <a:ln w="9525">
            <a:noFill/>
            <a:miter lim="800000"/>
            <a:headEnd/>
            <a:tailEnd/>
          </a:ln>
        </p:spPr>
      </p:pic>
      <p:sp>
        <p:nvSpPr>
          <p:cNvPr id="6" name="TextBox 5"/>
          <p:cNvSpPr txBox="1"/>
          <p:nvPr/>
        </p:nvSpPr>
        <p:spPr>
          <a:xfrm>
            <a:off x="2885" y="5197170"/>
            <a:ext cx="9120332" cy="1200329"/>
          </a:xfrm>
          <a:prstGeom prst="rect">
            <a:avLst/>
          </a:prstGeom>
          <a:noFill/>
        </p:spPr>
        <p:txBody>
          <a:bodyPr wrap="square" rtlCol="0">
            <a:spAutoFit/>
          </a:bodyPr>
          <a:lstStyle/>
          <a:p>
            <a:r>
              <a:rPr lang="en-US" sz="2400" dirty="0" smtClean="0"/>
              <a:t>“The Benchmarks applications show your goals </a:t>
            </a:r>
            <a:r>
              <a:rPr lang="en-US" sz="2400" dirty="0" err="1" smtClean="0"/>
              <a:t>vs</a:t>
            </a:r>
            <a:r>
              <a:rPr lang="en-US" sz="2400" dirty="0" smtClean="0"/>
              <a:t> what about 6,000 other companies have achieved when they follow the process that we’re recommending.”</a:t>
            </a:r>
            <a:endParaRPr lang="en-US" sz="2400" dirty="0"/>
          </a:p>
        </p:txBody>
      </p:sp>
      <p:sp>
        <p:nvSpPr>
          <p:cNvPr id="5" name="TextBox 4"/>
          <p:cNvSpPr txBox="1"/>
          <p:nvPr/>
        </p:nvSpPr>
        <p:spPr>
          <a:xfrm>
            <a:off x="533400" y="1143000"/>
            <a:ext cx="8153400" cy="461665"/>
          </a:xfrm>
          <a:prstGeom prst="rect">
            <a:avLst/>
          </a:prstGeom>
          <a:noFill/>
        </p:spPr>
        <p:txBody>
          <a:bodyPr wrap="square" rtlCol="0">
            <a:spAutoFit/>
          </a:bodyPr>
          <a:lstStyle/>
          <a:p>
            <a:r>
              <a:rPr lang="en-US" sz="2400" dirty="0" smtClean="0"/>
              <a:t>Enter their Goals from the Inbound Marketing Calculator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 Benchmarks to Discuss Key Activities</a:t>
            </a:r>
            <a:endParaRPr lang="en-US" sz="3600" dirty="0">
              <a:latin typeface="+mn-lt"/>
            </a:endParaRPr>
          </a:p>
        </p:txBody>
      </p:sp>
      <p:pic>
        <p:nvPicPr>
          <p:cNvPr id="5123" name="Picture 3"/>
          <p:cNvPicPr>
            <a:picLocks noGrp="1" noChangeAspect="1" noChangeArrowheads="1"/>
          </p:cNvPicPr>
          <p:nvPr>
            <p:ph idx="1"/>
          </p:nvPr>
        </p:nvPicPr>
        <p:blipFill>
          <a:blip r:embed="rId3" cstate="print"/>
          <a:stretch>
            <a:fillRect/>
          </a:stretch>
        </p:blipFill>
        <p:spPr bwMode="auto">
          <a:xfrm>
            <a:off x="457200" y="2301081"/>
            <a:ext cx="8229600" cy="2191870"/>
          </a:xfrm>
          <a:prstGeom prst="rect">
            <a:avLst/>
          </a:prstGeom>
          <a:noFill/>
          <a:ln w="9525">
            <a:noFill/>
            <a:miter lim="800000"/>
            <a:headEnd/>
            <a:tailEnd/>
          </a:ln>
        </p:spPr>
      </p:pic>
      <p:sp>
        <p:nvSpPr>
          <p:cNvPr id="6" name="TextBox 5"/>
          <p:cNvSpPr txBox="1"/>
          <p:nvPr/>
        </p:nvSpPr>
        <p:spPr>
          <a:xfrm>
            <a:off x="0" y="5078454"/>
            <a:ext cx="9144000" cy="1569660"/>
          </a:xfrm>
          <a:prstGeom prst="rect">
            <a:avLst/>
          </a:prstGeom>
          <a:noFill/>
        </p:spPr>
        <p:txBody>
          <a:bodyPr wrap="square" rtlCol="0">
            <a:spAutoFit/>
          </a:bodyPr>
          <a:lstStyle/>
          <a:p>
            <a:r>
              <a:rPr lang="en-US" sz="2400" dirty="0" smtClean="0"/>
              <a:t>“Each month, we’ll need to talk about what activities you’ll perform and which ones we’ll do for you. This is our way of setting goals for frequency of many activities. It also automatically measure how we’re doing against these goals.”</a:t>
            </a:r>
            <a:endParaRPr lang="en-US" sz="2400" dirty="0"/>
          </a:p>
        </p:txBody>
      </p:sp>
      <p:sp>
        <p:nvSpPr>
          <p:cNvPr id="5" name="TextBox 4"/>
          <p:cNvSpPr txBox="1"/>
          <p:nvPr/>
        </p:nvSpPr>
        <p:spPr>
          <a:xfrm>
            <a:off x="457200" y="1143000"/>
            <a:ext cx="8901545" cy="830997"/>
          </a:xfrm>
          <a:prstGeom prst="rect">
            <a:avLst/>
          </a:prstGeom>
          <a:noFill/>
        </p:spPr>
        <p:txBody>
          <a:bodyPr wrap="square" rtlCol="0">
            <a:spAutoFit/>
          </a:bodyPr>
          <a:lstStyle/>
          <a:p>
            <a:r>
              <a:rPr lang="en-US" sz="2400" dirty="0" smtClean="0"/>
              <a:t>As always, discuss the  Importance of Key Activities and Start to Set Some Activity Goals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2" y="-165788"/>
            <a:ext cx="9468430" cy="1143000"/>
          </a:xfrm>
        </p:spPr>
        <p:txBody>
          <a:bodyPr>
            <a:noAutofit/>
          </a:bodyPr>
          <a:lstStyle/>
          <a:p>
            <a:r>
              <a:rPr lang="en-US" sz="3600" dirty="0" smtClean="0"/>
              <a:t>Establish Need for Long Term SEO/Content Plan</a:t>
            </a:r>
            <a:endParaRPr lang="en-US" sz="3600" dirty="0">
              <a:latin typeface="+mn-lt"/>
            </a:endParaRPr>
          </a:p>
        </p:txBody>
      </p:sp>
      <p:sp>
        <p:nvSpPr>
          <p:cNvPr id="6" name="TextBox 5"/>
          <p:cNvSpPr txBox="1"/>
          <p:nvPr/>
        </p:nvSpPr>
        <p:spPr>
          <a:xfrm>
            <a:off x="0" y="5715000"/>
            <a:ext cx="9144000" cy="1015663"/>
          </a:xfrm>
          <a:prstGeom prst="rect">
            <a:avLst/>
          </a:prstGeom>
          <a:noFill/>
        </p:spPr>
        <p:txBody>
          <a:bodyPr wrap="square" rtlCol="0">
            <a:spAutoFit/>
          </a:bodyPr>
          <a:lstStyle/>
          <a:p>
            <a:r>
              <a:rPr lang="en-US" sz="2000" dirty="0" smtClean="0"/>
              <a:t>“Now that we’ve identified the 30 best keywords that you can use to attract more highly targeted search traffic with the least amount of effort, we’ll develop a plan for ongoing content creation and link building using these keywords. </a:t>
            </a:r>
            <a:endParaRPr lang="en-US" sz="2000" dirty="0"/>
          </a:p>
        </p:txBody>
      </p:sp>
      <p:sp>
        <p:nvSpPr>
          <p:cNvPr id="7" name="TextBox 6"/>
          <p:cNvSpPr txBox="1"/>
          <p:nvPr/>
        </p:nvSpPr>
        <p:spPr>
          <a:xfrm>
            <a:off x="103910" y="803562"/>
            <a:ext cx="9088584" cy="1200329"/>
          </a:xfrm>
          <a:prstGeom prst="rect">
            <a:avLst/>
          </a:prstGeom>
          <a:noFill/>
        </p:spPr>
        <p:txBody>
          <a:bodyPr wrap="square" rtlCol="0">
            <a:spAutoFit/>
          </a:bodyPr>
          <a:lstStyle/>
          <a:p>
            <a:r>
              <a:rPr lang="en-US" sz="2400" dirty="0" smtClean="0"/>
              <a:t>Enter 500 keywords into keyword grader. Use tool to find  a few100 more. Work with them to identify favorites based on their knowledge and the data </a:t>
            </a:r>
            <a:endParaRPr lang="en-U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64" y="2003891"/>
            <a:ext cx="7156688" cy="35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4" y="-193964"/>
            <a:ext cx="8229600" cy="1143000"/>
          </a:xfrm>
        </p:spPr>
        <p:txBody>
          <a:bodyPr>
            <a:normAutofit/>
          </a:bodyPr>
          <a:lstStyle/>
          <a:p>
            <a:r>
              <a:rPr lang="en-US" sz="3600" dirty="0" smtClean="0"/>
              <a:t>Find Prospects on Social Media</a:t>
            </a:r>
            <a:endParaRPr lang="en-US" sz="3600" dirty="0">
              <a:latin typeface="+mn-lt"/>
            </a:endParaRPr>
          </a:p>
        </p:txBody>
      </p:sp>
      <p:sp>
        <p:nvSpPr>
          <p:cNvPr id="6" name="TextBox 5"/>
          <p:cNvSpPr txBox="1"/>
          <p:nvPr/>
        </p:nvSpPr>
        <p:spPr>
          <a:xfrm>
            <a:off x="0" y="5638800"/>
            <a:ext cx="9144000" cy="1200329"/>
          </a:xfrm>
          <a:prstGeom prst="rect">
            <a:avLst/>
          </a:prstGeom>
          <a:noFill/>
        </p:spPr>
        <p:txBody>
          <a:bodyPr wrap="square" rtlCol="0">
            <a:spAutoFit/>
          </a:bodyPr>
          <a:lstStyle/>
          <a:p>
            <a:r>
              <a:rPr lang="en-US" dirty="0" smtClean="0"/>
              <a:t>“After we examine the relevant conversations on social media sites, we can see that there’s a bunch of people talking about your company and your important keywords. If you’re not interacting with prospects and thought leaders via social media, you’re not going to benefit from the traffic, buzz and leads that social media can help generate.” </a:t>
            </a:r>
            <a:endParaRPr lang="en-US" dirty="0"/>
          </a:p>
        </p:txBody>
      </p:sp>
      <p:sp>
        <p:nvSpPr>
          <p:cNvPr id="7" name="TextBox 6"/>
          <p:cNvSpPr txBox="1"/>
          <p:nvPr/>
        </p:nvSpPr>
        <p:spPr>
          <a:xfrm>
            <a:off x="415638" y="817416"/>
            <a:ext cx="8610600" cy="830997"/>
          </a:xfrm>
          <a:prstGeom prst="rect">
            <a:avLst/>
          </a:prstGeom>
          <a:noFill/>
        </p:spPr>
        <p:txBody>
          <a:bodyPr wrap="square" rtlCol="0">
            <a:spAutoFit/>
          </a:bodyPr>
          <a:lstStyle/>
          <a:p>
            <a:r>
              <a:rPr lang="en-US" sz="2400" dirty="0" smtClean="0"/>
              <a:t>Enter 10 longer tail keywords and send them links to prospects talking about their company, solutions like theirs, competitors…</a:t>
            </a:r>
            <a:endParaRPr lang="en-US"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31" y="1773105"/>
            <a:ext cx="7972138" cy="363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684327" cy="583734"/>
          </a:xfrm>
        </p:spPr>
        <p:txBody>
          <a:bodyPr>
            <a:noAutofit/>
          </a:bodyPr>
          <a:lstStyle/>
          <a:p>
            <a:r>
              <a:rPr lang="en-US" sz="3600" dirty="0" smtClean="0">
                <a:latin typeface="+mn-lt"/>
              </a:rPr>
              <a:t>Which Offers &amp; Landing Pages Are Performing?</a:t>
            </a:r>
            <a:endParaRPr lang="en-US" sz="3600" dirty="0">
              <a:latin typeface="+mn-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2" y="1237207"/>
            <a:ext cx="9062428" cy="422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Discuss Importance of Nurturing Leads</a:t>
            </a:r>
            <a:endParaRPr lang="en-US" sz="3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8621"/>
            <a:ext cx="9152749" cy="493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Get Commitment, Next Step</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lnSpcReduction="10000"/>
          </a:bodyPr>
          <a:lstStyle/>
          <a:p>
            <a:r>
              <a:rPr lang="en-US" dirty="0" smtClean="0"/>
              <a:t>What are your thoughts at this point? </a:t>
            </a:r>
          </a:p>
          <a:p>
            <a:r>
              <a:rPr lang="en-US" dirty="0" smtClean="0"/>
              <a:t>What other things do we need to discuss before you’d be ready to hire me/my company to help you implement inbound marketing? </a:t>
            </a:r>
          </a:p>
          <a:p>
            <a:r>
              <a:rPr lang="en-US" dirty="0" smtClean="0"/>
              <a:t>Typically, our next step is to put together a contract together that discusses all of the details of our engagement. Then, we sign it and move forward. I’ll need you to think about what you’d like to include in that contract. But, if you want to move forward, we should schedule another meeting to finalize things and execute our agreement.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83128" y="468"/>
            <a:ext cx="8715662" cy="1143000"/>
          </a:xfrm>
        </p:spPr>
        <p:txBody>
          <a:bodyPr>
            <a:noAutofit/>
          </a:bodyPr>
          <a:lstStyle/>
          <a:p>
            <a:r>
              <a:rPr lang="en-US" sz="3600" dirty="0" smtClean="0">
                <a:latin typeface="+mn-lt"/>
              </a:rPr>
              <a:t>If You Want us to Do  a Presentation for You </a:t>
            </a:r>
            <a:endParaRPr lang="en-US" sz="3600"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a:latin typeface="+mn-lt"/>
              </a:rPr>
              <a:t>If you’re reselling HubSpot with your retainer, we can help present the HubSpot solution and support the need for your services during our presentation. </a:t>
            </a:r>
          </a:p>
          <a:p>
            <a:r>
              <a:rPr lang="en-US" dirty="0" smtClean="0">
                <a:latin typeface="+mn-lt"/>
              </a:rPr>
              <a:t>Email your Channel Account Manager (CAM)</a:t>
            </a:r>
          </a:p>
          <a:p>
            <a:r>
              <a:rPr lang="en-US" dirty="0" smtClean="0">
                <a:latin typeface="+mn-lt"/>
              </a:rPr>
              <a:t>Your CAM can only assist with the presentation if you have followed the sales process i.e. IMA and Diagnostic and Goal Setting Calls need to be completed</a:t>
            </a:r>
          </a:p>
          <a:p>
            <a:r>
              <a:rPr lang="en-US" dirty="0" smtClean="0">
                <a:latin typeface="+mn-lt"/>
              </a:rPr>
              <a:t>Your CAM will email you a pre-Demo checklist that you will need to complete</a:t>
            </a:r>
          </a:p>
          <a:p>
            <a:endParaRPr lang="en-US" dirty="0" smtClean="0">
              <a:latin typeface="+mn-lt"/>
            </a:endParaRPr>
          </a:p>
          <a:p>
            <a:endParaRPr lang="en-US"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Potholes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Tree>
    <p:extLst>
      <p:ext uri="{BB962C8B-B14F-4D97-AF65-F5344CB8AC3E}">
        <p14:creationId xmlns:p14="http://schemas.microsoft.com/office/powerpoint/2010/main" val="243564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0" t="2407" r="4801" b="268"/>
          <a:stretch/>
        </p:blipFill>
        <p:spPr bwMode="auto">
          <a:xfrm>
            <a:off x="5040231" y="0"/>
            <a:ext cx="4050172"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srcRect b="1921"/>
          <a:stretch/>
        </p:blipFill>
        <p:spPr bwMode="auto">
          <a:xfrm>
            <a:off x="-49718" y="0"/>
            <a:ext cx="4930186" cy="3677643"/>
          </a:xfrm>
          <a:prstGeom prst="rect">
            <a:avLst/>
          </a:prstGeom>
          <a:noFill/>
          <a:ln w="9525">
            <a:noFill/>
            <a:miter lim="800000"/>
            <a:headEnd/>
            <a:tailEnd/>
          </a:ln>
        </p:spPr>
      </p:pic>
      <p:pic>
        <p:nvPicPr>
          <p:cNvPr id="4" name="Picture 2" descr="C:\Users\cbeale\Desktop\Aviary linkedin-com Pictur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012" y="3677643"/>
            <a:ext cx="4910391" cy="3170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campingmachine.com/sitebuildercontent/sitebuilderpictures/Photogallery1/SWOpportunity.gif"/>
          <p:cNvPicPr>
            <a:picLocks noChangeAspect="1" noChangeArrowheads="1"/>
          </p:cNvPicPr>
          <p:nvPr/>
        </p:nvPicPr>
        <p:blipFill>
          <a:blip r:embed="rId6" cstate="print"/>
          <a:srcRect/>
          <a:stretch>
            <a:fillRect/>
          </a:stretch>
        </p:blipFill>
        <p:spPr bwMode="auto">
          <a:xfrm>
            <a:off x="-1" y="3720072"/>
            <a:ext cx="4210493" cy="3137927"/>
          </a:xfrm>
          <a:prstGeom prst="rect">
            <a:avLst/>
          </a:prstGeom>
          <a:noFill/>
        </p:spPr>
      </p:pic>
      <p:pic>
        <p:nvPicPr>
          <p:cNvPr id="7" name="Picture 2" descr="C:\Users\cbeale\Desktop\cool-stud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520" y="2568194"/>
            <a:ext cx="3606021" cy="27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93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0" y="4018393"/>
            <a:ext cx="3200400" cy="2839607"/>
          </a:xfrm>
          <a:prstGeom prst="rect">
            <a:avLst/>
          </a:prstGeom>
        </p:spPr>
      </p:pic>
      <p:sp>
        <p:nvSpPr>
          <p:cNvPr id="2" name="Title 1"/>
          <p:cNvSpPr>
            <a:spLocks noGrp="1"/>
          </p:cNvSpPr>
          <p:nvPr>
            <p:ph type="title"/>
          </p:nvPr>
        </p:nvSpPr>
        <p:spPr/>
        <p:txBody>
          <a:bodyPr/>
          <a:lstStyle/>
          <a:p>
            <a:r>
              <a:rPr lang="en-US" dirty="0" smtClean="0"/>
              <a:t>Potholes</a:t>
            </a:r>
            <a:endParaRPr lang="en-US" dirty="0"/>
          </a:p>
        </p:txBody>
      </p:sp>
      <p:sp>
        <p:nvSpPr>
          <p:cNvPr id="3" name="Content Placeholder 2"/>
          <p:cNvSpPr>
            <a:spLocks noGrp="1"/>
          </p:cNvSpPr>
          <p:nvPr>
            <p:ph idx="1"/>
          </p:nvPr>
        </p:nvSpPr>
        <p:spPr>
          <a:xfrm>
            <a:off x="145473" y="1330036"/>
            <a:ext cx="9144000" cy="4525963"/>
          </a:xfrm>
        </p:spPr>
        <p:txBody>
          <a:bodyPr/>
          <a:lstStyle/>
          <a:p>
            <a:r>
              <a:rPr lang="en-US" dirty="0" smtClean="0"/>
              <a:t>Showing every tool</a:t>
            </a:r>
          </a:p>
          <a:p>
            <a:r>
              <a:rPr lang="en-US" dirty="0" smtClean="0"/>
              <a:t>Forgetting that you know way more than they do </a:t>
            </a:r>
          </a:p>
          <a:p>
            <a:r>
              <a:rPr lang="en-US" dirty="0" smtClean="0"/>
              <a:t>Not relating the information to their GPCTC</a:t>
            </a:r>
          </a:p>
          <a:p>
            <a:r>
              <a:rPr lang="en-US" dirty="0" smtClean="0"/>
              <a:t>Not relating the demo or trial path to their needs</a:t>
            </a:r>
          </a:p>
          <a:p>
            <a:r>
              <a:rPr lang="en-US" dirty="0" smtClean="0"/>
              <a:t>Going TOFU in a trial</a:t>
            </a:r>
          </a:p>
          <a:p>
            <a:r>
              <a:rPr lang="en-US" dirty="0" smtClean="0"/>
              <a:t>Not rolling with the punches</a:t>
            </a:r>
          </a:p>
        </p:txBody>
      </p:sp>
    </p:spTree>
    <p:extLst>
      <p:ext uri="{BB962C8B-B14F-4D97-AF65-F5344CB8AC3E}">
        <p14:creationId xmlns:p14="http://schemas.microsoft.com/office/powerpoint/2010/main" val="2587299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Prepare for your presentations; nothing is more important than this. Nothing.</a:t>
            </a:r>
          </a:p>
          <a:p>
            <a:r>
              <a:rPr lang="en-US" dirty="0"/>
              <a:t>Stick to a path the best you can, avoid the rabbit holes</a:t>
            </a:r>
          </a:p>
          <a:p>
            <a:r>
              <a:rPr lang="en-US" dirty="0"/>
              <a:t>Prepare your tie-downs and business value statements</a:t>
            </a:r>
          </a:p>
          <a:p>
            <a:r>
              <a:rPr lang="en-US" dirty="0"/>
              <a:t>Practice</a:t>
            </a:r>
          </a:p>
          <a:p>
            <a:pPr marL="0" indent="0">
              <a:buNone/>
            </a:pPr>
            <a:endParaRPr lang="en-US" dirty="0"/>
          </a:p>
        </p:txBody>
      </p:sp>
    </p:spTree>
    <p:extLst>
      <p:ext uri="{BB962C8B-B14F-4D97-AF65-F5344CB8AC3E}">
        <p14:creationId xmlns:p14="http://schemas.microsoft.com/office/powerpoint/2010/main" val="3676751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chemeClr val="accent3"/>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4708981"/>
          </a:xfrm>
          <a:prstGeom prst="rect">
            <a:avLst/>
          </a:prstGeom>
          <a:noFill/>
        </p:spPr>
        <p:txBody>
          <a:bodyPr wrap="square" rtlCol="0">
            <a:spAutoFit/>
          </a:bodyPr>
          <a:lstStyle/>
          <a:p>
            <a:pPr>
              <a:spcAft>
                <a:spcPts val="2400"/>
              </a:spcAft>
            </a:pPr>
            <a:r>
              <a:rPr lang="en-US" sz="4000" dirty="0" smtClean="0"/>
              <a:t>Homework</a:t>
            </a:r>
          </a:p>
          <a:p>
            <a:pPr marL="292100" indent="-292100">
              <a:spcAft>
                <a:spcPts val="2400"/>
              </a:spcAft>
              <a:buFont typeface="Arial" pitchFamily="34" charset="0"/>
              <a:buChar char="•"/>
            </a:pPr>
            <a:r>
              <a:rPr lang="en-US" sz="3000" dirty="0" smtClean="0"/>
              <a:t>Setup 2 trial experiments</a:t>
            </a:r>
          </a:p>
          <a:p>
            <a:pPr marL="292100" indent="-292100">
              <a:spcAft>
                <a:spcPts val="2400"/>
              </a:spcAft>
              <a:buFont typeface="Arial" pitchFamily="34" charset="0"/>
              <a:buChar char="•"/>
            </a:pPr>
            <a:r>
              <a:rPr lang="en-US" sz="3000" dirty="0" smtClean="0"/>
              <a:t>Practice running 3 demo’s</a:t>
            </a:r>
          </a:p>
          <a:p>
            <a:pPr marL="292100" indent="-292100">
              <a:spcAft>
                <a:spcPts val="2400"/>
              </a:spcAft>
              <a:buFont typeface="Arial" pitchFamily="34" charset="0"/>
              <a:buChar char="•"/>
            </a:pPr>
            <a:r>
              <a:rPr lang="en-US" sz="3000" dirty="0" smtClean="0"/>
              <a:t>Run 1 of either live for a current client or prospective client!</a:t>
            </a:r>
          </a:p>
          <a:p>
            <a:pPr>
              <a:spcAft>
                <a:spcPts val="2400"/>
              </a:spcAft>
            </a:pPr>
            <a:r>
              <a:rPr lang="en-US" sz="3000" b="1" dirty="0" smtClean="0"/>
              <a:t>Practice, practice, practice and prepare, prepare, prepare</a:t>
            </a:r>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237594" y="764699"/>
            <a:ext cx="6493790" cy="2923877"/>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February 28</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Contract and Close</a:t>
            </a:r>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89004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49" y="4260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872411"/>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Recap: The recommended sales process</a:t>
            </a:r>
            <a:endParaRPr lang="en-US" sz="2800" kern="1200" dirty="0">
              <a:solidFill>
                <a:srgbClr val="333333"/>
              </a:solidFill>
              <a:latin typeface="News Gothic MT"/>
              <a:cs typeface="News Gothic MT"/>
            </a:endParaRPr>
          </a:p>
        </p:txBody>
      </p:sp>
      <p:sp>
        <p:nvSpPr>
          <p:cNvPr id="47" name="Rectangle 46"/>
          <p:cNvSpPr/>
          <p:nvPr/>
        </p:nvSpPr>
        <p:spPr>
          <a:xfrm>
            <a:off x="1663685" y="2956262"/>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a:solidFill>
                  <a:srgbClr val="333333"/>
                </a:solidFill>
                <a:latin typeface="News Gothic MT"/>
                <a:cs typeface="News Gothic MT"/>
              </a:rPr>
              <a:t>The typical flow and “how to” of a </a:t>
            </a:r>
            <a:r>
              <a:rPr lang="en-US" sz="2800" dirty="0" smtClean="0">
                <a:solidFill>
                  <a:srgbClr val="333333"/>
                </a:solidFill>
                <a:latin typeface="News Gothic MT"/>
                <a:cs typeface="News Gothic MT"/>
              </a:rPr>
              <a:t>presentation</a:t>
            </a:r>
            <a:endParaRPr lang="en-US" sz="2800" dirty="0">
              <a:solidFill>
                <a:srgbClr val="333333"/>
              </a:solidFill>
              <a:latin typeface="News Gothic MT"/>
              <a:cs typeface="News Gothic MT"/>
            </a:endParaRPr>
          </a:p>
        </p:txBody>
      </p:sp>
      <p:sp>
        <p:nvSpPr>
          <p:cNvPr id="52" name="Rectangle 51"/>
          <p:cNvSpPr/>
          <p:nvPr/>
        </p:nvSpPr>
        <p:spPr>
          <a:xfrm>
            <a:off x="1663686" y="5141674"/>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grpSp>
        <p:nvGrpSpPr>
          <p:cNvPr id="74" name="Group 73"/>
          <p:cNvGrpSpPr/>
          <p:nvPr/>
        </p:nvGrpSpPr>
        <p:grpSpPr>
          <a:xfrm>
            <a:off x="0" y="631806"/>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1725583"/>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2748691"/>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3826785"/>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4893585"/>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46432" y="1946821"/>
            <a:ext cx="882603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Presenting your Solution – Bringing it Together</a:t>
            </a:r>
            <a:endParaRPr lang="en-US" sz="2800" kern="1200" dirty="0">
              <a:solidFill>
                <a:srgbClr val="333333"/>
              </a:solidFill>
              <a:latin typeface="News Gothic MT"/>
              <a:cs typeface="News Gothic MT"/>
            </a:endParaRPr>
          </a:p>
        </p:txBody>
      </p:sp>
      <p:grpSp>
        <p:nvGrpSpPr>
          <p:cNvPr id="30" name="Group 29"/>
          <p:cNvGrpSpPr/>
          <p:nvPr/>
        </p:nvGrpSpPr>
        <p:grpSpPr>
          <a:xfrm>
            <a:off x="43281" y="5893137"/>
            <a:ext cx="1518186" cy="1015663"/>
            <a:chOff x="39412" y="5185665"/>
            <a:chExt cx="1518186" cy="1015663"/>
          </a:xfrm>
        </p:grpSpPr>
        <p:cxnSp>
          <p:nvCxnSpPr>
            <p:cNvPr id="32" name="Straight Connector 31"/>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
        <p:nvSpPr>
          <p:cNvPr id="35" name="Rectangle 34"/>
          <p:cNvSpPr/>
          <p:nvPr/>
        </p:nvSpPr>
        <p:spPr>
          <a:xfrm>
            <a:off x="1714485" y="611413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Potholes, Key-Takeaways and homework</a:t>
            </a:r>
            <a:endParaRPr lang="en-US" sz="2800" kern="1200" dirty="0">
              <a:solidFill>
                <a:srgbClr val="333333"/>
              </a:solidFill>
              <a:latin typeface="News Gothic MT"/>
              <a:cs typeface="News Gothic MT"/>
            </a:endParaRPr>
          </a:p>
        </p:txBody>
      </p:sp>
      <p:sp>
        <p:nvSpPr>
          <p:cNvPr id="36" name="Rectangle 35"/>
          <p:cNvSpPr/>
          <p:nvPr/>
        </p:nvSpPr>
        <p:spPr>
          <a:xfrm>
            <a:off x="1714485" y="5151365"/>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3" name="Rectangle 2"/>
          <p:cNvSpPr/>
          <p:nvPr/>
        </p:nvSpPr>
        <p:spPr>
          <a:xfrm>
            <a:off x="1663686" y="5105950"/>
            <a:ext cx="5454290" cy="480131"/>
          </a:xfrm>
          <a:prstGeom prst="rect">
            <a:avLst/>
          </a:prstGeom>
        </p:spPr>
        <p:txBody>
          <a:bodyPr wrap="square">
            <a:spAutoFit/>
          </a:bodyPr>
          <a:lstStyle/>
          <a:p>
            <a:pPr lvl="0" defTabSz="1422400">
              <a:lnSpc>
                <a:spcPct val="90000"/>
              </a:lnSpc>
              <a:spcBef>
                <a:spcPct val="0"/>
              </a:spcBef>
              <a:spcAft>
                <a:spcPct val="35000"/>
              </a:spcAft>
            </a:pPr>
            <a:r>
              <a:rPr lang="en-US" sz="2800" dirty="0">
                <a:solidFill>
                  <a:srgbClr val="333333"/>
                </a:solidFill>
                <a:latin typeface="News Gothic MT"/>
                <a:cs typeface="News Gothic MT"/>
              </a:rPr>
              <a:t>Bonus: Trial </a:t>
            </a:r>
            <a:r>
              <a:rPr lang="en-US" sz="2800" dirty="0" smtClean="0">
                <a:solidFill>
                  <a:srgbClr val="333333"/>
                </a:solidFill>
                <a:latin typeface="News Gothic MT"/>
                <a:cs typeface="News Gothic MT"/>
              </a:rPr>
              <a:t>Experimentation</a:t>
            </a:r>
            <a:endParaRPr lang="en-US" sz="2800" dirty="0">
              <a:solidFill>
                <a:srgbClr val="333333"/>
              </a:solidFill>
              <a:latin typeface="News Gothic MT"/>
              <a:cs typeface="News Gothic MT"/>
            </a:endParaRPr>
          </a:p>
        </p:txBody>
      </p:sp>
      <p:sp>
        <p:nvSpPr>
          <p:cNvPr id="38" name="Rectangle 37"/>
          <p:cNvSpPr/>
          <p:nvPr/>
        </p:nvSpPr>
        <p:spPr>
          <a:xfrm>
            <a:off x="1779510" y="398648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smtClean="0">
                <a:solidFill>
                  <a:srgbClr val="333333"/>
                </a:solidFill>
                <a:latin typeface="News Gothic MT"/>
                <a:cs typeface="News Gothic MT"/>
              </a:rPr>
              <a:t>Suggested Demo Flow</a:t>
            </a:r>
            <a:endParaRPr lang="en-US" sz="28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b="1"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30487" y="2819535"/>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54300" y="2895735"/>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smtClean="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30487" y="36020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711450" y="36498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4. </a:t>
            </a:r>
            <a:r>
              <a:rPr lang="en-US" sz="1400" b="1" dirty="0">
                <a:solidFill>
                  <a:srgbClr val="FFFFFF"/>
                </a:solidFill>
                <a:latin typeface="Arial" charset="0"/>
              </a:rPr>
              <a:t>Qualify</a:t>
            </a:r>
            <a:endParaRPr lang="en-US" sz="1400" dirty="0"/>
          </a:p>
          <a:p>
            <a:pPr algn="ctr">
              <a:lnSpc>
                <a:spcPct val="95000"/>
              </a:lnSpc>
            </a:pPr>
            <a:r>
              <a:rPr lang="en-US" sz="1400" i="1" dirty="0">
                <a:solidFill>
                  <a:srgbClr val="FFFFFF"/>
                </a:solidFill>
                <a:latin typeface="Arial" charset="0"/>
              </a:rPr>
              <a:t>Determine worthiness for next </a:t>
            </a:r>
            <a:r>
              <a:rPr lang="en-US" sz="1400" i="1" dirty="0" smtClean="0">
                <a:solidFill>
                  <a:srgbClr val="FFFFFF"/>
                </a:solidFill>
                <a:latin typeface="Arial" charset="0"/>
              </a:rPr>
              <a:t>step</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4417139"/>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4450666"/>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t>
            </a:r>
            <a:r>
              <a:rPr lang="en-US" sz="1400" b="1" dirty="0">
                <a:solidFill>
                  <a:srgbClr val="FFFFFF"/>
                </a:solidFill>
                <a:latin typeface="Arial" charset="0"/>
              </a:rPr>
              <a:t>&amp; Goal Setting</a:t>
            </a:r>
            <a:endParaRPr lang="en-US" sz="1400" dirty="0"/>
          </a:p>
          <a:p>
            <a:pPr algn="ctr">
              <a:lnSpc>
                <a:spcPct val="95000"/>
              </a:lnSpc>
            </a:pPr>
            <a:r>
              <a:rPr lang="en-US" sz="1400" i="1" dirty="0" smtClean="0">
                <a:solidFill>
                  <a:srgbClr val="FFFFFF"/>
                </a:solidFill>
              </a:rPr>
              <a:t>Align business goals with activities</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3346192"/>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60850" y="2519497"/>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652713" y="5212954"/>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86050" y="5260498"/>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6. Presentation &amp; Experimentation</a:t>
            </a:r>
            <a:br>
              <a:rPr lang="en-US" sz="1400" b="1" dirty="0" smtClean="0">
                <a:solidFill>
                  <a:srgbClr val="FFFFFF"/>
                </a:solidFill>
                <a:latin typeface="Arial" charset="0"/>
              </a:rPr>
            </a:br>
            <a:r>
              <a:rPr lang="en-US" sz="1400" i="1" dirty="0">
                <a:solidFill>
                  <a:srgbClr val="FFFFFF"/>
                </a:solidFill>
              </a:rPr>
              <a:t>Present Solution and/or </a:t>
            </a:r>
            <a:r>
              <a:rPr lang="en-US" sz="1400" i="1" dirty="0" smtClean="0">
                <a:solidFill>
                  <a:srgbClr val="FFFFFF"/>
                </a:solidFill>
              </a:rPr>
              <a:t>Trial</a:t>
            </a:r>
            <a:endParaRPr lang="en-US" sz="1400" i="1" dirty="0">
              <a:solidFill>
                <a:srgbClr val="FFFFFF"/>
              </a:solidFill>
              <a:latin typeface="Arial" charset="0"/>
            </a:endParaRP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27468</TotalTime>
  <Words>5191</Words>
  <Application>Microsoft Office PowerPoint</Application>
  <PresentationFormat>On-screen Show (4:3)</PresentationFormat>
  <Paragraphs>525</Paragraphs>
  <Slides>56</Slides>
  <Notes>56</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2011 HubSpot Theme</vt:lpstr>
      <vt:lpstr>HubSpot</vt:lpstr>
      <vt:lpstr>1_HubSpot</vt:lpstr>
      <vt:lpstr>Present a Winning Solution</vt:lpstr>
      <vt:lpstr>Nice to Meet You</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PowerPoint Presentation</vt:lpstr>
      <vt:lpstr>Bringing it Together </vt:lpstr>
      <vt:lpstr>Presenting your Solution is not…</vt:lpstr>
      <vt:lpstr>PowerPoint Presentation</vt:lpstr>
      <vt:lpstr>Review Their Situation</vt:lpstr>
      <vt:lpstr>Review Their Situation</vt:lpstr>
      <vt:lpstr>Review Their Goals</vt:lpstr>
      <vt:lpstr>Review Their Goals</vt:lpstr>
      <vt:lpstr>Review What They’re Not Doing Well</vt:lpstr>
      <vt:lpstr>Use the IM Methodology to Paint the Picture</vt:lpstr>
      <vt:lpstr>Use the IM Methodology to Paint the Picture</vt:lpstr>
      <vt:lpstr>Use the IM Product to Brush the Strokes</vt:lpstr>
      <vt:lpstr>Use the Product to Brush the Strokes</vt:lpstr>
      <vt:lpstr>PowerPoint Presentation</vt:lpstr>
      <vt:lpstr>Use “Sources” to Connect Everything</vt:lpstr>
      <vt:lpstr>Highlight Key Activity in order to Succeed</vt:lpstr>
      <vt:lpstr>PowerPoint Presentation</vt:lpstr>
      <vt:lpstr>Traffic: Blogging, SEO + Social Media</vt:lpstr>
      <vt:lpstr>Leads: Offers, Landing Pages, CTAs</vt:lpstr>
      <vt:lpstr>Customers: Nurturing, Scoring, CRM Integration</vt:lpstr>
      <vt:lpstr>Improvement Over Time: Analytics</vt:lpstr>
      <vt:lpstr>Check for Understanding Throughout</vt:lpstr>
      <vt:lpstr>PowerPoint Presentation</vt:lpstr>
      <vt:lpstr>Inbound Marketing Sales Methodology</vt:lpstr>
      <vt:lpstr>Navigating the Trial</vt:lpstr>
      <vt:lpstr>How Much Traffic from Each Traffic Source? </vt:lpstr>
      <vt:lpstr>How Many Leads from Each Traffic Source? </vt:lpstr>
      <vt:lpstr>How Many Customers from Each Traffic Source? </vt:lpstr>
      <vt:lpstr>Which Channels Are Performing?</vt:lpstr>
      <vt:lpstr>Use Competitors to Discuss SEO, Social Media</vt:lpstr>
      <vt:lpstr>Use Benchmarks to Discuss Key Metrics</vt:lpstr>
      <vt:lpstr>Use Benchmarks to Discuss Key Activities</vt:lpstr>
      <vt:lpstr>Establish Need for Long Term SEO/Content Plan</vt:lpstr>
      <vt:lpstr>Find Prospects on Social Media</vt:lpstr>
      <vt:lpstr>Which Offers &amp; Landing Pages Are Performing?</vt:lpstr>
      <vt:lpstr>Discuss Importance of Nurturing Leads</vt:lpstr>
      <vt:lpstr>Get Commitment, Next Step</vt:lpstr>
      <vt:lpstr>If You Want us to Do  a Presentation for You </vt:lpstr>
      <vt:lpstr>PowerPoint Presentation</vt:lpstr>
      <vt:lpstr>Potholes</vt:lpstr>
      <vt:lpstr>PowerPoint Presentation</vt:lpstr>
      <vt:lpstr>PowerPoint Presentation</vt:lpstr>
      <vt:lpstr>PowerPoint Presentation</vt:lpstr>
      <vt:lpstr>PowerPoint Presentation</vt:lpstr>
      <vt:lpstr>PowerPoint Presentation</vt:lpstr>
      <vt:lpstr>Questions?</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802</cp:revision>
  <cp:lastPrinted>2012-02-14T15:12:25Z</cp:lastPrinted>
  <dcterms:created xsi:type="dcterms:W3CDTF">2011-06-03T19:43:14Z</dcterms:created>
  <dcterms:modified xsi:type="dcterms:W3CDTF">2013-04-29T20:03:58Z</dcterms:modified>
</cp:coreProperties>
</file>