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7" r:id="rId2"/>
    <p:sldMasterId id="2147483953" r:id="rId3"/>
  </p:sldMasterIdLst>
  <p:notesMasterIdLst>
    <p:notesMasterId r:id="rId47"/>
  </p:notesMasterIdLst>
  <p:sldIdLst>
    <p:sldId id="289" r:id="rId4"/>
    <p:sldId id="679" r:id="rId5"/>
    <p:sldId id="617" r:id="rId6"/>
    <p:sldId id="726" r:id="rId7"/>
    <p:sldId id="727" r:id="rId8"/>
    <p:sldId id="458" r:id="rId9"/>
    <p:sldId id="496" r:id="rId10"/>
    <p:sldId id="492" r:id="rId11"/>
    <p:sldId id="533" r:id="rId12"/>
    <p:sldId id="497" r:id="rId13"/>
    <p:sldId id="782" r:id="rId14"/>
    <p:sldId id="803" r:id="rId15"/>
    <p:sldId id="816" r:id="rId16"/>
    <p:sldId id="657" r:id="rId17"/>
    <p:sldId id="804" r:id="rId18"/>
    <p:sldId id="806" r:id="rId19"/>
    <p:sldId id="808" r:id="rId20"/>
    <p:sldId id="815" r:id="rId21"/>
    <p:sldId id="792" r:id="rId22"/>
    <p:sldId id="793" r:id="rId23"/>
    <p:sldId id="794" r:id="rId24"/>
    <p:sldId id="795" r:id="rId25"/>
    <p:sldId id="796" r:id="rId26"/>
    <p:sldId id="797" r:id="rId27"/>
    <p:sldId id="798" r:id="rId28"/>
    <p:sldId id="800" r:id="rId29"/>
    <p:sldId id="819" r:id="rId30"/>
    <p:sldId id="773" r:id="rId31"/>
    <p:sldId id="801" r:id="rId32"/>
    <p:sldId id="802" r:id="rId33"/>
    <p:sldId id="777" r:id="rId34"/>
    <p:sldId id="818" r:id="rId35"/>
    <p:sldId id="817" r:id="rId36"/>
    <p:sldId id="627" r:id="rId37"/>
    <p:sldId id="656" r:id="rId38"/>
    <p:sldId id="499" r:id="rId39"/>
    <p:sldId id="781" r:id="rId40"/>
    <p:sldId id="548" r:id="rId41"/>
    <p:sldId id="546" r:id="rId42"/>
    <p:sldId id="744" r:id="rId43"/>
    <p:sldId id="547" r:id="rId44"/>
    <p:sldId id="820" r:id="rId45"/>
    <p:sldId id="479"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26"/>
    <a:srgbClr val="FF8125"/>
    <a:srgbClr val="E36F1E"/>
    <a:srgbClr val="434343"/>
    <a:srgbClr val="A7DBD8"/>
    <a:srgbClr val="589CEB"/>
    <a:srgbClr val="71AADC"/>
    <a:srgbClr val="69D2E7"/>
    <a:srgbClr val="4555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66050" autoAdjust="0"/>
  </p:normalViewPr>
  <p:slideViewPr>
    <p:cSldViewPr snapToGrid="0" snapToObjects="1" showGuides="1">
      <p:cViewPr>
        <p:scale>
          <a:sx n="15" d="100"/>
          <a:sy n="15" d="100"/>
        </p:scale>
        <p:origin x="-96" y="-174"/>
      </p:cViewPr>
      <p:guideLst>
        <p:guide orient="horz"/>
        <p:guide pos="19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1A4B8-FAF8-D848-8D00-2CAE209956F8}" type="datetimeFigureOut">
              <a:rPr lang="en-US" smtClean="0"/>
              <a:pPr/>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41D69-8DD8-F74D-A965-467C9E7DA60E}" type="slidenum">
              <a:rPr lang="en-US" smtClean="0"/>
              <a:pPr/>
              <a:t>‹#›</a:t>
            </a:fld>
            <a:endParaRPr lang="en-US"/>
          </a:p>
        </p:txBody>
      </p:sp>
    </p:spTree>
    <p:extLst>
      <p:ext uri="{BB962C8B-B14F-4D97-AF65-F5344CB8AC3E}">
        <p14:creationId xmlns:p14="http://schemas.microsoft.com/office/powerpoint/2010/main" val="420276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dirty="0" smtClean="0"/>
              <a:t>Jeetu:</a:t>
            </a:r>
          </a:p>
          <a:p>
            <a:pPr eaLnBrk="1" hangingPunct="1"/>
            <a:endParaRPr lang="es-ES" dirty="0" smtClean="0"/>
          </a:p>
          <a:p>
            <a:pPr eaLnBrk="1" hangingPunct="1"/>
            <a:r>
              <a:rPr lang="es-ES" dirty="0" err="1" smtClean="0"/>
              <a:t>Welcome</a:t>
            </a:r>
            <a:r>
              <a:rPr lang="es-ES" baseline="0" dirty="0" smtClean="0"/>
              <a:t> </a:t>
            </a:r>
            <a:r>
              <a:rPr lang="es-ES" baseline="0" dirty="0" err="1" smtClean="0"/>
              <a:t>to</a:t>
            </a:r>
            <a:r>
              <a:rPr lang="es-ES" baseline="0" dirty="0" smtClean="0"/>
              <a:t> </a:t>
            </a:r>
            <a:r>
              <a:rPr lang="es-ES" baseline="0" dirty="0" err="1" smtClean="0"/>
              <a:t>Session</a:t>
            </a:r>
            <a:r>
              <a:rPr lang="es-ES" baseline="0" dirty="0" smtClean="0"/>
              <a:t> 7 of </a:t>
            </a:r>
            <a:r>
              <a:rPr lang="es-ES" baseline="0" dirty="0" err="1" smtClean="0"/>
              <a:t>the</a:t>
            </a:r>
            <a:r>
              <a:rPr lang="es-ES" baseline="0" dirty="0" smtClean="0"/>
              <a:t> </a:t>
            </a:r>
            <a:r>
              <a:rPr lang="es-ES" baseline="0" dirty="0" err="1" smtClean="0"/>
              <a:t>Partner</a:t>
            </a:r>
            <a:r>
              <a:rPr lang="es-ES" baseline="0" dirty="0" smtClean="0"/>
              <a:t> </a:t>
            </a:r>
            <a:r>
              <a:rPr lang="es-ES" baseline="0" dirty="0" err="1" smtClean="0"/>
              <a:t>Program</a:t>
            </a:r>
            <a:r>
              <a:rPr lang="es-ES" baseline="0" dirty="0" smtClean="0"/>
              <a:t> training </a:t>
            </a:r>
            <a:r>
              <a:rPr lang="es-ES" baseline="0" dirty="0" err="1" smtClean="0"/>
              <a:t>webinar</a:t>
            </a:r>
            <a:r>
              <a:rPr lang="es-ES" baseline="0" dirty="0" smtClean="0"/>
              <a:t> series </a:t>
            </a:r>
            <a:r>
              <a:rPr lang="es-ES" baseline="0" dirty="0" err="1" smtClean="0"/>
              <a:t>for</a:t>
            </a:r>
            <a:r>
              <a:rPr lang="es-ES" baseline="0" dirty="0" smtClean="0"/>
              <a:t> marketing agencies and </a:t>
            </a:r>
            <a:r>
              <a:rPr lang="es-ES" baseline="0" dirty="0" err="1" smtClean="0"/>
              <a:t>independent</a:t>
            </a:r>
            <a:r>
              <a:rPr lang="es-ES" baseline="0" dirty="0" smtClean="0"/>
              <a:t> marketing </a:t>
            </a:r>
            <a:r>
              <a:rPr lang="es-ES" baseline="0" dirty="0" err="1" smtClean="0"/>
              <a:t>professionals</a:t>
            </a:r>
            <a:r>
              <a:rPr lang="es-ES" baseline="0" dirty="0" smtClean="0"/>
              <a:t>.</a:t>
            </a:r>
          </a:p>
          <a:p>
            <a:pPr eaLnBrk="1" hangingPunct="1"/>
            <a:endParaRPr lang="es-ES" baseline="0" dirty="0" smtClean="0"/>
          </a:p>
          <a:p>
            <a:pPr eaLnBrk="1" hangingPunct="1"/>
            <a:r>
              <a:rPr lang="es-ES" baseline="0" dirty="0" err="1" smtClean="0"/>
              <a:t>My</a:t>
            </a:r>
            <a:r>
              <a:rPr lang="es-ES" baseline="0" dirty="0" smtClean="0"/>
              <a:t> </a:t>
            </a:r>
            <a:r>
              <a:rPr lang="es-ES" baseline="0" dirty="0" err="1" smtClean="0"/>
              <a:t>name</a:t>
            </a:r>
            <a:r>
              <a:rPr lang="es-ES" baseline="0" dirty="0" smtClean="0"/>
              <a:t> </a:t>
            </a:r>
            <a:r>
              <a:rPr lang="es-ES" baseline="0" dirty="0" err="1" smtClean="0"/>
              <a:t>is</a:t>
            </a:r>
            <a:r>
              <a:rPr lang="es-ES" baseline="0" dirty="0" smtClean="0"/>
              <a:t> Jeetu </a:t>
            </a:r>
            <a:r>
              <a:rPr lang="es-ES" baseline="0" dirty="0" err="1" smtClean="0"/>
              <a:t>Mahtani</a:t>
            </a:r>
            <a:r>
              <a:rPr lang="es-ES" baseline="0" dirty="0" smtClean="0"/>
              <a:t> and I am </a:t>
            </a:r>
            <a:r>
              <a:rPr lang="es-ES" baseline="0" dirty="0" err="1" smtClean="0"/>
              <a:t>joined</a:t>
            </a:r>
            <a:r>
              <a:rPr lang="es-ES" baseline="0" dirty="0" smtClean="0"/>
              <a:t> </a:t>
            </a:r>
            <a:r>
              <a:rPr lang="es-ES" baseline="0" dirty="0" err="1" smtClean="0"/>
              <a:t>by</a:t>
            </a:r>
            <a:r>
              <a:rPr lang="es-ES" baseline="0" dirty="0" smtClean="0"/>
              <a:t> </a:t>
            </a:r>
            <a:r>
              <a:rPr lang="es-ES" baseline="0" dirty="0" err="1" smtClean="0"/>
              <a:t>Corey</a:t>
            </a:r>
            <a:r>
              <a:rPr lang="es-ES" baseline="0" dirty="0" smtClean="0"/>
              <a:t> </a:t>
            </a:r>
            <a:r>
              <a:rPr lang="es-ES" baseline="0" dirty="0" err="1" smtClean="0"/>
              <a:t>Beale</a:t>
            </a:r>
            <a:r>
              <a:rPr lang="es-ES" baseline="0" dirty="0" smtClean="0"/>
              <a:t>. </a:t>
            </a:r>
            <a:r>
              <a:rPr lang="es-ES" baseline="0" dirty="0" err="1" smtClean="0"/>
              <a:t>We</a:t>
            </a:r>
            <a:r>
              <a:rPr lang="es-ES" baseline="0" dirty="0" smtClean="0"/>
              <a:t> are </a:t>
            </a:r>
            <a:r>
              <a:rPr lang="es-ES" baseline="0" dirty="0" err="1" smtClean="0"/>
              <a:t>both</a:t>
            </a:r>
            <a:r>
              <a:rPr lang="es-ES" baseline="0" dirty="0" smtClean="0"/>
              <a:t> </a:t>
            </a:r>
            <a:r>
              <a:rPr lang="es-ES" baseline="0" dirty="0" err="1" smtClean="0"/>
              <a:t>Partner</a:t>
            </a:r>
            <a:r>
              <a:rPr lang="es-ES" baseline="0" dirty="0" smtClean="0"/>
              <a:t> </a:t>
            </a:r>
            <a:r>
              <a:rPr lang="es-ES" baseline="0" dirty="0" err="1" smtClean="0"/>
              <a:t>Channel</a:t>
            </a:r>
            <a:r>
              <a:rPr lang="es-ES" baseline="0" dirty="0" smtClean="0"/>
              <a:t> Managers at </a:t>
            </a:r>
            <a:r>
              <a:rPr lang="es-ES" baseline="0" dirty="0" err="1" smtClean="0"/>
              <a:t>HubSpot</a:t>
            </a:r>
            <a:r>
              <a:rPr lang="es-ES" baseline="0" dirty="0" smtClean="0"/>
              <a:t>.</a:t>
            </a:r>
          </a:p>
          <a:p>
            <a:pPr eaLnBrk="1" hangingPunct="1"/>
            <a:endParaRPr lang="es-ES" baseline="0" dirty="0" smtClean="0"/>
          </a:p>
          <a:p>
            <a:pPr eaLnBrk="1" hangingPunct="1"/>
            <a:r>
              <a:rPr lang="es-ES" baseline="0" dirty="0" err="1" smtClean="0"/>
              <a:t>Corey</a:t>
            </a:r>
            <a:r>
              <a:rPr lang="es-ES" baseline="0" dirty="0" smtClean="0"/>
              <a:t>:</a:t>
            </a:r>
          </a:p>
          <a:p>
            <a:pPr eaLnBrk="1" hangingPunct="1"/>
            <a:endParaRPr lang="es-ES" baseline="0" dirty="0" smtClean="0"/>
          </a:p>
          <a:p>
            <a:pPr eaLnBrk="1" hangingPunct="1"/>
            <a:r>
              <a:rPr lang="es-ES" baseline="0" dirty="0" err="1" smtClean="0"/>
              <a:t>We</a:t>
            </a:r>
            <a:r>
              <a:rPr lang="es-ES" baseline="0" dirty="0" smtClean="0"/>
              <a:t> </a:t>
            </a:r>
            <a:r>
              <a:rPr lang="es-ES" baseline="0" dirty="0" err="1" smtClean="0"/>
              <a:t>partner</a:t>
            </a:r>
            <a:r>
              <a:rPr lang="es-ES" baseline="0" dirty="0" smtClean="0"/>
              <a:t> </a:t>
            </a:r>
            <a:r>
              <a:rPr lang="es-ES" baseline="0" dirty="0" err="1" smtClean="0"/>
              <a:t>with</a:t>
            </a:r>
            <a:r>
              <a:rPr lang="es-ES" baseline="0" dirty="0" smtClean="0"/>
              <a:t> marketing agencies of </a:t>
            </a:r>
            <a:r>
              <a:rPr lang="es-ES" baseline="0" dirty="0" err="1" smtClean="0"/>
              <a:t>all</a:t>
            </a:r>
            <a:r>
              <a:rPr lang="es-ES" baseline="0" dirty="0" smtClean="0"/>
              <a:t> </a:t>
            </a:r>
            <a:r>
              <a:rPr lang="es-ES" baseline="0" dirty="0" err="1" smtClean="0"/>
              <a:t>kinds</a:t>
            </a:r>
            <a:r>
              <a:rPr lang="es-ES" baseline="0" dirty="0" smtClean="0"/>
              <a:t> </a:t>
            </a:r>
            <a:r>
              <a:rPr lang="es-ES" baseline="0" dirty="0" err="1" smtClean="0"/>
              <a:t>to</a:t>
            </a:r>
            <a:r>
              <a:rPr lang="es-ES" baseline="0" dirty="0" smtClean="0"/>
              <a:t> </a:t>
            </a:r>
            <a:r>
              <a:rPr lang="es-ES" baseline="0" dirty="0" err="1" smtClean="0"/>
              <a:t>help</a:t>
            </a:r>
            <a:r>
              <a:rPr lang="es-ES" baseline="0" dirty="0" smtClean="0"/>
              <a:t> agencies more </a:t>
            </a:r>
            <a:r>
              <a:rPr lang="es-ES" baseline="0" dirty="0" err="1" smtClean="0"/>
              <a:t>cost-effectively</a:t>
            </a:r>
            <a:r>
              <a:rPr lang="es-ES" baseline="0" dirty="0" smtClean="0"/>
              <a:t> and more </a:t>
            </a:r>
            <a:r>
              <a:rPr lang="es-ES" baseline="0" dirty="0" err="1" smtClean="0"/>
              <a:t>efficiently</a:t>
            </a:r>
            <a:r>
              <a:rPr lang="es-ES" baseline="0" dirty="0" smtClean="0"/>
              <a:t> </a:t>
            </a:r>
            <a:r>
              <a:rPr lang="es-ES" baseline="0" dirty="0" err="1" smtClean="0"/>
              <a:t>provide</a:t>
            </a:r>
            <a:r>
              <a:rPr lang="es-ES" baseline="0" dirty="0" smtClean="0"/>
              <a:t> a </a:t>
            </a:r>
            <a:r>
              <a:rPr lang="es-ES" baseline="0" dirty="0" err="1" smtClean="0"/>
              <a:t>broader</a:t>
            </a:r>
            <a:r>
              <a:rPr lang="es-ES" baseline="0" dirty="0" smtClean="0"/>
              <a:t> set of </a:t>
            </a:r>
            <a:r>
              <a:rPr lang="es-ES" baseline="0" dirty="0" err="1" smtClean="0"/>
              <a:t>inbound</a:t>
            </a:r>
            <a:r>
              <a:rPr lang="es-ES" baseline="0" dirty="0" smtClean="0"/>
              <a:t> marketing and </a:t>
            </a:r>
            <a:r>
              <a:rPr lang="es-ES" baseline="0" dirty="0" err="1" smtClean="0"/>
              <a:t>demand</a:t>
            </a:r>
            <a:r>
              <a:rPr lang="es-ES" baseline="0" dirty="0" smtClean="0"/>
              <a:t> </a:t>
            </a:r>
            <a:r>
              <a:rPr lang="es-ES" baseline="0" dirty="0" err="1" smtClean="0"/>
              <a:t>generation</a:t>
            </a:r>
            <a:r>
              <a:rPr lang="es-ES" baseline="0" dirty="0" smtClean="0"/>
              <a:t> </a:t>
            </a:r>
            <a:r>
              <a:rPr lang="es-ES" baseline="0" dirty="0" err="1" smtClean="0"/>
              <a:t>services</a:t>
            </a:r>
            <a:r>
              <a:rPr lang="es-ES" baseline="0" dirty="0" smtClean="0"/>
              <a:t> </a:t>
            </a:r>
            <a:r>
              <a:rPr lang="es-ES" baseline="0" dirty="0" err="1" smtClean="0"/>
              <a:t>to</a:t>
            </a:r>
            <a:r>
              <a:rPr lang="es-ES" baseline="0" dirty="0" smtClean="0"/>
              <a:t> </a:t>
            </a:r>
            <a:r>
              <a:rPr lang="es-ES" baseline="0" dirty="0" err="1" smtClean="0"/>
              <a:t>our</a:t>
            </a:r>
            <a:r>
              <a:rPr lang="es-ES" baseline="0" dirty="0" smtClean="0"/>
              <a:t> mutual </a:t>
            </a:r>
            <a:r>
              <a:rPr lang="es-ES" baseline="0" dirty="0" err="1" smtClean="0"/>
              <a:t>customers</a:t>
            </a:r>
            <a:r>
              <a:rPr lang="es-ES" baseline="0" dirty="0" smtClean="0"/>
              <a:t>.  </a:t>
            </a:r>
          </a:p>
          <a:p>
            <a:pPr eaLnBrk="1" hangingPunct="1"/>
            <a:endParaRPr lang="es-ES" baseline="0" dirty="0" smtClean="0"/>
          </a:p>
          <a:p>
            <a:pPr eaLnBrk="1" hangingPunct="1"/>
            <a:r>
              <a:rPr lang="es-ES" baseline="0" dirty="0" err="1" smtClean="0"/>
              <a:t>Working</a:t>
            </a:r>
            <a:r>
              <a:rPr lang="es-ES" baseline="0" dirty="0" smtClean="0"/>
              <a:t> </a:t>
            </a:r>
            <a:r>
              <a:rPr lang="es-ES" baseline="0" dirty="0" err="1" smtClean="0"/>
              <a:t>with</a:t>
            </a:r>
            <a:r>
              <a:rPr lang="es-ES" baseline="0" dirty="0" smtClean="0"/>
              <a:t> </a:t>
            </a:r>
            <a:r>
              <a:rPr lang="es-ES" baseline="0" dirty="0" err="1" smtClean="0"/>
              <a:t>our</a:t>
            </a:r>
            <a:r>
              <a:rPr lang="es-ES" baseline="0" dirty="0" smtClean="0"/>
              <a:t> partners, </a:t>
            </a:r>
            <a:r>
              <a:rPr lang="es-ES" baseline="0" dirty="0" err="1" smtClean="0"/>
              <a:t>one</a:t>
            </a:r>
            <a:r>
              <a:rPr lang="es-ES" baseline="0" dirty="0" smtClean="0"/>
              <a:t> of </a:t>
            </a:r>
            <a:r>
              <a:rPr lang="es-ES" baseline="0" dirty="0" err="1" smtClean="0"/>
              <a:t>the</a:t>
            </a:r>
            <a:r>
              <a:rPr lang="es-ES" baseline="0" dirty="0" smtClean="0"/>
              <a:t> </a:t>
            </a:r>
            <a:r>
              <a:rPr lang="es-ES" baseline="0" dirty="0" err="1" smtClean="0"/>
              <a:t>biggest</a:t>
            </a:r>
            <a:r>
              <a:rPr lang="es-ES" baseline="0" dirty="0" smtClean="0"/>
              <a:t> </a:t>
            </a:r>
            <a:r>
              <a:rPr lang="es-ES" baseline="0" dirty="0" err="1" smtClean="0"/>
              <a:t>challenges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is</a:t>
            </a:r>
            <a:r>
              <a:rPr lang="es-ES" baseline="0" dirty="0" smtClean="0"/>
              <a:t> </a:t>
            </a:r>
            <a:r>
              <a:rPr lang="es-ES" baseline="0" dirty="0" err="1" smtClean="0"/>
              <a:t>adapting</a:t>
            </a:r>
            <a:r>
              <a:rPr lang="es-ES" baseline="0" dirty="0" smtClean="0"/>
              <a:t> </a:t>
            </a:r>
            <a:r>
              <a:rPr lang="es-ES" baseline="0" dirty="0" err="1" smtClean="0"/>
              <a:t>to</a:t>
            </a:r>
            <a:r>
              <a:rPr lang="es-ES" baseline="0" dirty="0" smtClean="0"/>
              <a:t> a </a:t>
            </a:r>
            <a:r>
              <a:rPr lang="es-ES" baseline="0" dirty="0" err="1" smtClean="0"/>
              <a:t>world</a:t>
            </a:r>
            <a:r>
              <a:rPr lang="es-ES" baseline="0" dirty="0" smtClean="0"/>
              <a:t> </a:t>
            </a:r>
            <a:r>
              <a:rPr lang="es-ES" baseline="0" dirty="0" err="1" smtClean="0"/>
              <a:t>where</a:t>
            </a:r>
            <a:r>
              <a:rPr lang="es-ES" baseline="0" dirty="0" smtClean="0"/>
              <a:t> </a:t>
            </a:r>
            <a:r>
              <a:rPr lang="es-ES" baseline="0" dirty="0" err="1" smtClean="0"/>
              <a:t>clients</a:t>
            </a:r>
            <a:r>
              <a:rPr lang="es-ES" baseline="0" dirty="0" smtClean="0"/>
              <a:t> are </a:t>
            </a:r>
            <a:r>
              <a:rPr lang="es-ES" baseline="0" dirty="0" err="1" smtClean="0"/>
              <a:t>asking</a:t>
            </a:r>
            <a:r>
              <a:rPr lang="es-ES" baseline="0" dirty="0" smtClean="0"/>
              <a:t> </a:t>
            </a:r>
            <a:r>
              <a:rPr lang="es-ES" baseline="0" dirty="0" err="1" smtClean="0"/>
              <a:t>for</a:t>
            </a:r>
            <a:r>
              <a:rPr lang="es-ES" baseline="0" dirty="0" smtClean="0"/>
              <a:t> </a:t>
            </a:r>
            <a:r>
              <a:rPr lang="es-ES" baseline="0" dirty="0" err="1" smtClean="0"/>
              <a:t>one</a:t>
            </a:r>
            <a:r>
              <a:rPr lang="es-ES" baseline="0" dirty="0" smtClean="0"/>
              <a:t> </a:t>
            </a:r>
            <a:r>
              <a:rPr lang="es-ES" baseline="0" dirty="0" err="1" smtClean="0"/>
              <a:t>agency</a:t>
            </a:r>
            <a:r>
              <a:rPr lang="es-ES" baseline="0" dirty="0" smtClean="0"/>
              <a:t> </a:t>
            </a:r>
            <a:r>
              <a:rPr lang="es-ES" baseline="0" dirty="0" err="1" smtClean="0"/>
              <a:t>that</a:t>
            </a:r>
            <a:r>
              <a:rPr lang="es-ES" baseline="0" dirty="0" smtClean="0"/>
              <a:t> can do </a:t>
            </a:r>
            <a:r>
              <a:rPr lang="es-ES" baseline="0" dirty="0" err="1" smtClean="0"/>
              <a:t>everything</a:t>
            </a:r>
            <a:r>
              <a:rPr lang="es-ES" baseline="0" dirty="0" smtClean="0"/>
              <a:t>. </a:t>
            </a:r>
            <a:r>
              <a:rPr lang="es-ES" baseline="0" dirty="0" err="1" smtClean="0"/>
              <a:t>The</a:t>
            </a:r>
            <a:r>
              <a:rPr lang="es-ES" baseline="0" dirty="0" smtClean="0"/>
              <a:t> </a:t>
            </a:r>
            <a:r>
              <a:rPr lang="es-ES" baseline="0" dirty="0" err="1" smtClean="0"/>
              <a:t>worlds</a:t>
            </a:r>
            <a:r>
              <a:rPr lang="es-ES" baseline="0" dirty="0" smtClean="0"/>
              <a:t> of PR, </a:t>
            </a:r>
            <a:r>
              <a:rPr lang="es-ES" baseline="0" dirty="0" err="1" smtClean="0"/>
              <a:t>advertising</a:t>
            </a:r>
            <a:r>
              <a:rPr lang="es-ES" baseline="0" dirty="0" smtClean="0"/>
              <a:t>, marketing, seo, </a:t>
            </a:r>
            <a:r>
              <a:rPr lang="es-ES" baseline="0" dirty="0" err="1" smtClean="0"/>
              <a:t>ppc</a:t>
            </a:r>
            <a:r>
              <a:rPr lang="es-ES" baseline="0" dirty="0" smtClean="0"/>
              <a:t>, social media and web </a:t>
            </a:r>
            <a:r>
              <a:rPr lang="es-ES" baseline="0" dirty="0" err="1" smtClean="0"/>
              <a:t>design</a:t>
            </a:r>
            <a:r>
              <a:rPr lang="es-ES" baseline="0" dirty="0" smtClean="0"/>
              <a:t> and </a:t>
            </a:r>
            <a:r>
              <a:rPr lang="es-ES" baseline="0" dirty="0" err="1" smtClean="0"/>
              <a:t>development</a:t>
            </a:r>
            <a:r>
              <a:rPr lang="es-ES" baseline="0" dirty="0" smtClean="0"/>
              <a:t> are </a:t>
            </a:r>
            <a:r>
              <a:rPr lang="es-ES" baseline="0" dirty="0" err="1" smtClean="0"/>
              <a:t>merging</a:t>
            </a:r>
            <a:r>
              <a:rPr lang="es-ES" baseline="0" dirty="0" smtClean="0"/>
              <a:t>. And </a:t>
            </a:r>
            <a:r>
              <a:rPr lang="es-ES" baseline="0" dirty="0" err="1" smtClean="0"/>
              <a:t>the</a:t>
            </a:r>
            <a:r>
              <a:rPr lang="es-ES" baseline="0" dirty="0" smtClean="0"/>
              <a:t> </a:t>
            </a:r>
            <a:r>
              <a:rPr lang="es-ES" baseline="0" dirty="0" err="1" smtClean="0"/>
              <a:t>feedback</a:t>
            </a:r>
            <a:r>
              <a:rPr lang="es-ES" baseline="0" dirty="0" smtClean="0"/>
              <a:t> </a:t>
            </a:r>
            <a:r>
              <a:rPr lang="es-ES" baseline="0" dirty="0" err="1" smtClean="0"/>
              <a:t>I’m</a:t>
            </a:r>
            <a:r>
              <a:rPr lang="es-ES" baseline="0" dirty="0" smtClean="0"/>
              <a:t> </a:t>
            </a:r>
            <a:r>
              <a:rPr lang="es-ES" baseline="0" dirty="0" err="1" smtClean="0"/>
              <a:t>getting</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types</a:t>
            </a:r>
            <a:r>
              <a:rPr lang="es-ES" baseline="0" dirty="0" smtClean="0"/>
              <a:t> of agencies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it’s</a:t>
            </a:r>
            <a:r>
              <a:rPr lang="es-ES" baseline="0" dirty="0" smtClean="0"/>
              <a:t> </a:t>
            </a:r>
            <a:r>
              <a:rPr lang="es-ES" baseline="0" dirty="0" err="1" smtClean="0"/>
              <a:t>really</a:t>
            </a:r>
            <a:r>
              <a:rPr lang="es-ES" baseline="0" dirty="0" smtClean="0"/>
              <a:t> </a:t>
            </a:r>
            <a:r>
              <a:rPr lang="es-ES" baseline="0" dirty="0" err="1" smtClean="0"/>
              <a:t>hard</a:t>
            </a:r>
            <a:r>
              <a:rPr lang="es-ES" baseline="0" dirty="0" smtClean="0"/>
              <a:t> </a:t>
            </a:r>
            <a:r>
              <a:rPr lang="es-ES" baseline="0" dirty="0" err="1" smtClean="0"/>
              <a:t>to</a:t>
            </a:r>
            <a:r>
              <a:rPr lang="es-ES" baseline="0" dirty="0" smtClean="0"/>
              <a:t> do </a:t>
            </a:r>
            <a:r>
              <a:rPr lang="es-ES" baseline="0" dirty="0" err="1" smtClean="0"/>
              <a:t>everything</a:t>
            </a:r>
            <a:r>
              <a:rPr lang="es-ES" baseline="0" dirty="0" smtClean="0"/>
              <a:t>, </a:t>
            </a:r>
            <a:r>
              <a:rPr lang="es-ES" baseline="0" dirty="0" err="1" smtClean="0"/>
              <a:t>deliver</a:t>
            </a:r>
            <a:r>
              <a:rPr lang="es-ES" baseline="0" dirty="0" smtClean="0"/>
              <a:t> </a:t>
            </a:r>
            <a:r>
              <a:rPr lang="es-ES" baseline="0" dirty="0" err="1" smtClean="0"/>
              <a:t>an</a:t>
            </a:r>
            <a:r>
              <a:rPr lang="es-ES" baseline="0" dirty="0" smtClean="0"/>
              <a:t> ROI </a:t>
            </a:r>
            <a:r>
              <a:rPr lang="es-ES" baseline="0" dirty="0" err="1" smtClean="0"/>
              <a:t>to</a:t>
            </a:r>
            <a:r>
              <a:rPr lang="es-ES" baseline="0" dirty="0" smtClean="0"/>
              <a:t> </a:t>
            </a:r>
            <a:r>
              <a:rPr lang="es-ES" baseline="0" dirty="0" err="1" smtClean="0"/>
              <a:t>clients</a:t>
            </a:r>
            <a:r>
              <a:rPr lang="es-ES" baseline="0" dirty="0" smtClean="0"/>
              <a:t> and </a:t>
            </a:r>
            <a:r>
              <a:rPr lang="es-ES" baseline="0" dirty="0" err="1" smtClean="0"/>
              <a:t>grow</a:t>
            </a:r>
            <a:r>
              <a:rPr lang="es-ES" baseline="0" dirty="0" smtClean="0"/>
              <a:t> </a:t>
            </a:r>
            <a:r>
              <a:rPr lang="es-ES" baseline="0" dirty="0" err="1" smtClean="0"/>
              <a:t>their</a:t>
            </a:r>
            <a:r>
              <a:rPr lang="es-ES" baseline="0" dirty="0" smtClean="0"/>
              <a:t> </a:t>
            </a:r>
            <a:r>
              <a:rPr lang="es-ES" baseline="0" dirty="0" err="1" smtClean="0"/>
              <a:t>agency</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a:t>
            </a:r>
          </a:p>
          <a:p>
            <a:pPr eaLnBrk="1" hangingPunct="1"/>
            <a:endParaRPr lang="es-ES" baseline="0" dirty="0" smtClean="0"/>
          </a:p>
          <a:p>
            <a:pPr eaLnBrk="1" hangingPunct="1"/>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HubSpot</a:t>
            </a:r>
            <a:r>
              <a:rPr lang="es-ES" baseline="0" dirty="0" smtClean="0"/>
              <a:t> </a:t>
            </a:r>
            <a:r>
              <a:rPr lang="es-ES" baseline="0" dirty="0" err="1" smtClean="0"/>
              <a:t>is</a:t>
            </a:r>
            <a:r>
              <a:rPr lang="es-ES" baseline="0" dirty="0" smtClean="0"/>
              <a:t> </a:t>
            </a:r>
            <a:r>
              <a:rPr lang="es-ES" baseline="0" dirty="0" err="1" smtClean="0"/>
              <a:t>helping</a:t>
            </a:r>
            <a:r>
              <a:rPr lang="es-ES" baseline="0" dirty="0" smtClean="0"/>
              <a:t> partners </a:t>
            </a:r>
            <a:r>
              <a:rPr lang="es-ES" baseline="0" dirty="0" err="1" smtClean="0"/>
              <a:t>with</a:t>
            </a:r>
            <a:r>
              <a:rPr lang="es-ES" baseline="0" dirty="0" smtClean="0"/>
              <a:t> in </a:t>
            </a:r>
            <a:r>
              <a:rPr lang="es-ES" baseline="0" dirty="0" err="1" smtClean="0"/>
              <a:t>many</a:t>
            </a:r>
            <a:r>
              <a:rPr lang="es-ES" baseline="0" dirty="0" smtClean="0"/>
              <a:t> </a:t>
            </a:r>
            <a:r>
              <a:rPr lang="es-ES" baseline="0" dirty="0" err="1" smtClean="0"/>
              <a:t>ways</a:t>
            </a:r>
            <a:r>
              <a:rPr lang="es-ES" baseline="0" dirty="0" smtClean="0"/>
              <a:t>. </a:t>
            </a:r>
            <a:r>
              <a:rPr lang="es-ES" baseline="0" dirty="0" err="1" smtClean="0"/>
              <a:t>Today</a:t>
            </a:r>
            <a:r>
              <a:rPr lang="es-ES" baseline="0" dirty="0" smtClean="0"/>
              <a:t>, </a:t>
            </a:r>
            <a:r>
              <a:rPr lang="es-ES" baseline="0" dirty="0" err="1" smtClean="0"/>
              <a:t>though</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a </a:t>
            </a:r>
            <a:r>
              <a:rPr lang="es-ES" baseline="0" dirty="0" err="1" smtClean="0"/>
              <a:t>framework</a:t>
            </a:r>
            <a:r>
              <a:rPr lang="es-ES" baseline="0" dirty="0" smtClean="0"/>
              <a:t> </a:t>
            </a:r>
            <a:r>
              <a:rPr lang="es-ES" baseline="0" dirty="0" err="1" smtClean="0"/>
              <a:t>for</a:t>
            </a:r>
            <a:r>
              <a:rPr lang="es-ES" baseline="0" dirty="0" smtClean="0"/>
              <a:t> </a:t>
            </a:r>
            <a:r>
              <a:rPr lang="es-ES" baseline="0" dirty="0" err="1" smtClean="0"/>
              <a:t>diagnosing</a:t>
            </a:r>
            <a:r>
              <a:rPr lang="es-ES" baseline="0" dirty="0" smtClean="0"/>
              <a:t> </a:t>
            </a:r>
            <a:r>
              <a:rPr lang="es-ES" baseline="0" dirty="0" err="1" smtClean="0"/>
              <a:t>the</a:t>
            </a:r>
            <a:r>
              <a:rPr lang="es-ES" baseline="0" dirty="0" smtClean="0"/>
              <a:t> complete </a:t>
            </a:r>
            <a:r>
              <a:rPr lang="es-ES" baseline="0" dirty="0" err="1" smtClean="0"/>
              <a:t>inbound</a:t>
            </a:r>
            <a:r>
              <a:rPr lang="es-ES" baseline="0" dirty="0" smtClean="0"/>
              <a:t> marketing </a:t>
            </a:r>
            <a:r>
              <a:rPr lang="es-ES" baseline="0" dirty="0" err="1" smtClean="0"/>
              <a:t>needs</a:t>
            </a:r>
            <a:r>
              <a:rPr lang="es-ES" baseline="0" dirty="0" smtClean="0"/>
              <a:t> of a </a:t>
            </a:r>
            <a:r>
              <a:rPr lang="es-ES" baseline="0" dirty="0" err="1" smtClean="0"/>
              <a:t>prospect</a:t>
            </a:r>
            <a:r>
              <a:rPr lang="es-ES" baseline="0" dirty="0" smtClean="0"/>
              <a:t> </a:t>
            </a:r>
            <a:r>
              <a:rPr lang="es-ES" baseline="0" dirty="0" err="1" smtClean="0"/>
              <a:t>or</a:t>
            </a:r>
            <a:r>
              <a:rPr lang="es-ES" baseline="0" dirty="0" smtClean="0"/>
              <a:t> </a:t>
            </a:r>
            <a:r>
              <a:rPr lang="es-ES" baseline="0" dirty="0" err="1" smtClean="0"/>
              <a:t>client</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provide</a:t>
            </a:r>
            <a:r>
              <a:rPr lang="es-ES" baseline="0" dirty="0" smtClean="0"/>
              <a:t> </a:t>
            </a:r>
            <a:r>
              <a:rPr lang="es-ES" baseline="0" dirty="0" err="1" smtClean="0"/>
              <a:t>you</a:t>
            </a:r>
            <a:r>
              <a:rPr lang="es-ES" baseline="0" dirty="0" smtClean="0"/>
              <a:t> </a:t>
            </a:r>
            <a:r>
              <a:rPr lang="es-ES" baseline="0" dirty="0" err="1" smtClean="0"/>
              <a:t>with</a:t>
            </a:r>
            <a:r>
              <a:rPr lang="es-ES" baseline="0" dirty="0" smtClean="0"/>
              <a:t> a script and a </a:t>
            </a:r>
            <a:r>
              <a:rPr lang="es-ES" baseline="0" dirty="0" err="1" smtClean="0"/>
              <a:t>playbook</a:t>
            </a:r>
            <a:r>
              <a:rPr lang="es-ES" baseline="0" dirty="0" smtClean="0"/>
              <a:t> </a:t>
            </a:r>
            <a:r>
              <a:rPr lang="es-ES" baseline="0" dirty="0" err="1" smtClean="0"/>
              <a:t>with</a:t>
            </a:r>
            <a:r>
              <a:rPr lang="es-ES" baseline="0" dirty="0" smtClean="0"/>
              <a:t> </a:t>
            </a:r>
            <a:r>
              <a:rPr lang="es-ES" baseline="0" dirty="0" err="1" smtClean="0"/>
              <a:t>how</a:t>
            </a:r>
            <a:r>
              <a:rPr lang="es-ES" baseline="0" dirty="0" smtClean="0"/>
              <a:t> </a:t>
            </a:r>
            <a:r>
              <a:rPr lang="es-ES" baseline="0" dirty="0" err="1" smtClean="0"/>
              <a:t>we’ve</a:t>
            </a:r>
            <a:r>
              <a:rPr lang="es-ES" baseline="0" dirty="0" smtClean="0"/>
              <a:t> done </a:t>
            </a:r>
            <a:r>
              <a:rPr lang="es-ES" baseline="0" dirty="0" err="1" smtClean="0"/>
              <a:t>this</a:t>
            </a:r>
            <a:r>
              <a:rPr lang="es-ES" baseline="0" dirty="0" smtClean="0"/>
              <a:t> </a:t>
            </a:r>
            <a:r>
              <a:rPr lang="es-ES" baseline="0" dirty="0" err="1" smtClean="0"/>
              <a:t>for</a:t>
            </a:r>
            <a:r>
              <a:rPr lang="es-ES" baseline="0" dirty="0" smtClean="0"/>
              <a:t> </a:t>
            </a:r>
            <a:r>
              <a:rPr lang="es-ES" baseline="0" dirty="0" err="1" smtClean="0"/>
              <a:t>about</a:t>
            </a:r>
            <a:r>
              <a:rPr lang="es-ES" baseline="0" dirty="0" smtClean="0"/>
              <a:t> 10,000 </a:t>
            </a:r>
            <a:r>
              <a:rPr lang="es-ES" baseline="0" dirty="0" err="1" smtClean="0"/>
              <a:t>companies</a:t>
            </a:r>
            <a:r>
              <a:rPr lang="es-ES" baseline="0" dirty="0" smtClean="0"/>
              <a:t>. </a:t>
            </a:r>
          </a:p>
          <a:p>
            <a:pPr eaLnBrk="1" hangingPunct="1"/>
            <a:endParaRPr lang="es-E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a:t>
            </a:fld>
            <a:endParaRPr lang="en-US"/>
          </a:p>
        </p:txBody>
      </p:sp>
    </p:spTree>
    <p:extLst>
      <p:ext uri="{BB962C8B-B14F-4D97-AF65-F5344CB8AC3E}">
        <p14:creationId xmlns:p14="http://schemas.microsoft.com/office/powerpoint/2010/main" val="28011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i="0" baseline="0" dirty="0" smtClean="0"/>
          </a:p>
          <a:p>
            <a:r>
              <a:rPr lang="en-US" i="0" baseline="0" dirty="0" smtClean="0"/>
              <a:t>So lets talk about </a:t>
            </a:r>
            <a:r>
              <a:rPr lang="en-US" i="0" baseline="0" dirty="0" err="1" smtClean="0"/>
              <a:t>Prosposals</a:t>
            </a:r>
            <a:r>
              <a:rPr lang="en-US" i="0" baseline="0" dirty="0" smtClean="0"/>
              <a:t> vs. Contracts. I suspect many of us love writing proposals. I suspect many of us when asked to write a proposal, assume the prospect is ready to work with us, drop every other key activity and spend hours writing a proposal. Well, that is going to have to stop. Why? Because proposals don’t work when you are in a closing sequence. No more proposals.</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No more proposals. Lets think about a scenario. You are working with a prospect who has gone through your sales process and they ask you for a proposal. You spend hours writing a proposal, send it to them and follow up a few days later. You don’t get a hold of them and you try again the next day. You get desperate and you keep trying but no word back from the prospect. The prospect has gone dark on you. Two things could have happened. One could be you’ve lost urgency. Your prospect has agreed they need your help and they want to move forward. You go back, work on a proposal that took you two full days to put together and the proposal is a 20 page document. You basically repeated everything from your sales process into the proposal. In the mean time while you are working on the proposal, your prospect may have started questioning his decision and by the time he or she receives your proposal, they are not sure they want to do business with you. Basically, you’ve lose urgency. The second thing that could have happened is you sent them this great looking 20 page document with way too much detail and now the prospect needs days and days to read through it. You’ve basically introduced a distraction in your sales process, lengthened your sales process, and possibly also blown it since while the prospect reads through 20 pages of your proposal, anything could have happened – the prospect decided to change his or her mind, the prospect decided to shop your proposal around, and overall just decided what they felt a week ago as urgency is no longer a priority.</a:t>
            </a:r>
          </a:p>
        </p:txBody>
      </p:sp>
      <p:sp>
        <p:nvSpPr>
          <p:cNvPr id="4" name="Slide Number Placeholder 3"/>
          <p:cNvSpPr>
            <a:spLocks noGrp="1"/>
          </p:cNvSpPr>
          <p:nvPr>
            <p:ph type="sldNum" sz="quarter" idx="10"/>
          </p:nvPr>
        </p:nvSpPr>
        <p:spPr/>
        <p:txBody>
          <a:bodyPr/>
          <a:lstStyle/>
          <a:p>
            <a:fld id="{1FB4BBB5-2E49-46BB-B3C3-5582B0C0FB9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No more proposal and only Contract. The purpose of a contract is to – </a:t>
            </a:r>
          </a:p>
          <a:p>
            <a:endParaRPr lang="en-US" dirty="0" smtClean="0"/>
          </a:p>
          <a:p>
            <a:r>
              <a:rPr lang="en-US" dirty="0" smtClean="0"/>
              <a:t>Purpose of a Contract</a:t>
            </a:r>
          </a:p>
          <a:p>
            <a:pPr lvl="1"/>
            <a:r>
              <a:rPr lang="en-US" dirty="0" smtClean="0"/>
              <a:t>Make it easy to Commit</a:t>
            </a:r>
          </a:p>
          <a:p>
            <a:pPr lvl="1"/>
            <a:r>
              <a:rPr lang="en-US" dirty="0" smtClean="0"/>
              <a:t>Signature is your destination</a:t>
            </a:r>
          </a:p>
          <a:p>
            <a:pPr lvl="1"/>
            <a:r>
              <a:rPr lang="en-US" dirty="0" smtClean="0"/>
              <a:t>1 to 3 pages</a:t>
            </a:r>
          </a:p>
          <a:p>
            <a:pPr lvl="1"/>
            <a:r>
              <a:rPr lang="en-US" dirty="0" smtClean="0"/>
              <a:t>Not overwhelm them with granular detail causing them to overthink their commitment</a:t>
            </a:r>
          </a:p>
          <a:p>
            <a:pPr lvl="1"/>
            <a:r>
              <a:rPr lang="en-US" dirty="0" smtClean="0"/>
              <a:t>Lets make it easy</a:t>
            </a:r>
          </a:p>
          <a:p>
            <a:pPr lvl="1"/>
            <a:r>
              <a:rPr lang="en-US" dirty="0" smtClean="0"/>
              <a:t>Signature in the closing meeting</a:t>
            </a:r>
          </a:p>
          <a:p>
            <a:pPr marL="457200" lvl="1" indent="0">
              <a:buNone/>
            </a:pPr>
            <a:endParaRPr lang="en-US" dirty="0" smtClean="0"/>
          </a:p>
          <a:p>
            <a:r>
              <a:rPr lang="en-US" dirty="0" smtClean="0"/>
              <a:t>No Selling in your Contract</a:t>
            </a:r>
          </a:p>
          <a:p>
            <a:pPr lvl="1"/>
            <a:r>
              <a:rPr lang="en-US" dirty="0" smtClean="0"/>
              <a:t>The Selling is Done!</a:t>
            </a:r>
          </a:p>
          <a:p>
            <a:pPr lvl="1"/>
            <a:r>
              <a:rPr lang="en-US" dirty="0" smtClean="0"/>
              <a:t>Verbal commitment is in place</a:t>
            </a:r>
          </a:p>
          <a:p>
            <a:pPr lvl="1"/>
            <a:r>
              <a:rPr lang="en-US" dirty="0" smtClean="0"/>
              <a:t>Distraction in the closing sequence</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12</a:t>
            </a:fld>
            <a:endParaRPr lang="en-US"/>
          </a:p>
        </p:txBody>
      </p:sp>
    </p:spTree>
    <p:extLst>
      <p:ext uri="{BB962C8B-B14F-4D97-AF65-F5344CB8AC3E}">
        <p14:creationId xmlns:p14="http://schemas.microsoft.com/office/powerpoint/2010/main" val="144487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 lets </a:t>
            </a:r>
            <a:r>
              <a:rPr lang="en-US" dirty="0" err="1" smtClean="0"/>
              <a:t>roleplay</a:t>
            </a:r>
            <a:r>
              <a:rPr lang="en-US" dirty="0" smtClean="0"/>
              <a:t> when</a:t>
            </a:r>
            <a:r>
              <a:rPr lang="en-US" baseline="0" dirty="0" smtClean="0"/>
              <a:t> a prospect asks me for a proposal. Corey is the prospect and I am the awesome HubSpot Certified Partner Agency. </a:t>
            </a:r>
          </a:p>
          <a:p>
            <a:endParaRPr lang="en-US" baseline="0" dirty="0" smtClean="0"/>
          </a:p>
          <a:p>
            <a:r>
              <a:rPr lang="en-US" dirty="0" smtClean="0"/>
              <a:t>Now that you are considering getting out of the proposal writing business you’re probably imagining what those get me a proposal conversations sound like.</a:t>
            </a:r>
          </a:p>
          <a:p>
            <a:r>
              <a:rPr lang="en-US" dirty="0" smtClean="0"/>
              <a:t> </a:t>
            </a:r>
          </a:p>
          <a:p>
            <a:r>
              <a:rPr lang="en-US" dirty="0" smtClean="0"/>
              <a:t>“Alright, I am ready to move forward. Get me a proposal.”</a:t>
            </a:r>
          </a:p>
          <a:p>
            <a:r>
              <a:rPr lang="en-US" dirty="0" smtClean="0"/>
              <a:t> </a:t>
            </a:r>
          </a:p>
          <a:p>
            <a:r>
              <a:rPr lang="en-US" dirty="0" smtClean="0"/>
              <a:t>“</a:t>
            </a:r>
            <a:r>
              <a:rPr lang="en-US" dirty="0" err="1" smtClean="0"/>
              <a:t>Thats</a:t>
            </a:r>
            <a:r>
              <a:rPr lang="en-US" dirty="0" smtClean="0"/>
              <a:t> great. We are excited to be working with you. I propose to grow your business by hitting your goals (fill in the blank)”</a:t>
            </a:r>
          </a:p>
          <a:p>
            <a:r>
              <a:rPr lang="en-US" dirty="0" smtClean="0"/>
              <a:t> </a:t>
            </a:r>
          </a:p>
          <a:p>
            <a:r>
              <a:rPr lang="en-US" dirty="0" smtClean="0"/>
              <a:t>“Perfect. Send me a written proposal”</a:t>
            </a:r>
          </a:p>
          <a:p>
            <a:r>
              <a:rPr lang="en-US" dirty="0" smtClean="0"/>
              <a:t> </a:t>
            </a:r>
          </a:p>
          <a:p>
            <a:r>
              <a:rPr lang="en-US" dirty="0" smtClean="0"/>
              <a:t>"I’d be happy to write up a contract for your signature if you’re telling me that we have an agreement. Do we?”</a:t>
            </a:r>
          </a:p>
          <a:p>
            <a:r>
              <a:rPr lang="en-US" dirty="0" smtClean="0"/>
              <a:t> </a:t>
            </a:r>
          </a:p>
          <a:p>
            <a:r>
              <a:rPr lang="en-US" dirty="0" smtClean="0"/>
              <a:t>“No, we don’t. I need something to read in detail and also share with my team and maybe</a:t>
            </a:r>
            <a:r>
              <a:rPr lang="en-US" baseline="0" dirty="0" smtClean="0"/>
              <a:t> also share with my manager</a:t>
            </a:r>
            <a:r>
              <a:rPr lang="en-US" dirty="0" smtClean="0"/>
              <a:t>.”</a:t>
            </a:r>
          </a:p>
          <a:p>
            <a:r>
              <a:rPr lang="en-US" dirty="0" smtClean="0"/>
              <a:t> </a:t>
            </a:r>
          </a:p>
          <a:p>
            <a:r>
              <a:rPr lang="en-US" dirty="0" smtClean="0"/>
              <a:t>“I don’t mean to be sarcastic</a:t>
            </a:r>
            <a:r>
              <a:rPr lang="en-US" baseline="0" dirty="0" smtClean="0"/>
              <a:t> but </a:t>
            </a:r>
            <a:r>
              <a:rPr lang="en-US" dirty="0" smtClean="0"/>
              <a:t>I want you to understand that we’re not in the proposal writing business. Here’s what I’m willing to do. I’ll agree to invest in the presentation of a proposal to you and your boss. In exchange all I ask is that at the end of the meeting we agree on whether or not to move forward on my proposal.”</a:t>
            </a:r>
          </a:p>
          <a:p>
            <a:r>
              <a:rPr lang="en-US" dirty="0" smtClean="0"/>
              <a:t> </a:t>
            </a:r>
          </a:p>
          <a:p>
            <a:r>
              <a:rPr lang="en-US" dirty="0" smtClean="0"/>
              <a:t>Winning agencies write contracts that get signed, order-taker agencies write proposals that sit on shelves. Forget proposal. </a:t>
            </a:r>
            <a:r>
              <a:rPr lang="en-US" dirty="0" err="1" smtClean="0"/>
              <a:t>Wirte</a:t>
            </a:r>
            <a:r>
              <a:rPr lang="en-US" dirty="0" smtClean="0"/>
              <a:t> contacts. Let your competition write the proposals.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13</a:t>
            </a:fld>
            <a:endParaRPr lang="en-US"/>
          </a:p>
        </p:txBody>
      </p:sp>
    </p:spTree>
    <p:extLst>
      <p:ext uri="{BB962C8B-B14F-4D97-AF65-F5344CB8AC3E}">
        <p14:creationId xmlns:p14="http://schemas.microsoft.com/office/powerpoint/2010/main" val="75408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dirty="0" smtClean="0"/>
              <a:t>So lets</a:t>
            </a:r>
            <a:r>
              <a:rPr lang="en-US" baseline="0" dirty="0" smtClean="0"/>
              <a:t> look at the typical flow of a Contract call and closing sequence.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If you completed your Diagnostic and Goal Setting call, you should have an understanding of their historic sales and revenue figures. You should also know their sales and revenue targets. Before you present a contract, you do want to bring this up again and summarize these figures and goals. Again, another reason not to skip steps.</a:t>
            </a:r>
          </a:p>
          <a:p>
            <a:endParaRPr lang="en-US" baseline="0" dirty="0" smtClean="0"/>
          </a:p>
          <a:p>
            <a:endParaRPr lang="en-US" baseline="0" dirty="0" smtClean="0"/>
          </a:p>
          <a:p>
            <a:r>
              <a:rPr lang="en-US" baseline="0" dirty="0" smtClean="0"/>
              <a:t>Here is a </a:t>
            </a:r>
            <a:r>
              <a:rPr lang="en-US" baseline="0" dirty="0" err="1" smtClean="0"/>
              <a:t>soundbite</a:t>
            </a:r>
            <a:r>
              <a:rPr lang="en-US" baseline="0" dirty="0" smtClean="0"/>
              <a:t> to possibly use when reviewing their situation: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“Based on our previous conversation, you shared with us that you’re generating $xyz/mo. You’d like that number to be $</a:t>
            </a:r>
            <a:r>
              <a:rPr lang="en-US" sz="1200" i="1" dirty="0" err="1" smtClean="0"/>
              <a:t>abc</a:t>
            </a:r>
            <a:r>
              <a:rPr lang="en-US" sz="1200" i="1" dirty="0" smtClean="0"/>
              <a:t>/mo. If you continued at your current rate of sales growth and with your current marketing and sales plan, you won’t achieve that within the x month target you’ve set. You agreed that you’d like to pursue inbound marketing as a strategy to help you achieve your goals within this timeline.”</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0">
              <a:defRPr/>
            </a:pPr>
            <a:r>
              <a:rPr lang="en-US" baseline="0" dirty="0" smtClean="0"/>
              <a:t>Corey:</a:t>
            </a:r>
          </a:p>
          <a:p>
            <a:pPr defTabSz="881210">
              <a:defRPr/>
            </a:pPr>
            <a:endParaRPr lang="en-US" baseline="0" dirty="0" smtClean="0"/>
          </a:p>
          <a:p>
            <a:pPr defTabSz="881210">
              <a:defRPr/>
            </a:pPr>
            <a:r>
              <a:rPr lang="en-US" baseline="0" dirty="0" smtClean="0"/>
              <a:t>Along with their situation, lets review through their goals. Again, the goals are going to come directly from the calculator step in your Diagnostic and Goal Setting call. This is repetitive but it is part of the sales process to make sure what they shared with you is still accurate, nothing has changed in their situation, and they agree these are the goals they would like to hit. </a:t>
            </a:r>
          </a:p>
          <a:p>
            <a:pPr defTabSz="881210">
              <a:defRPr/>
            </a:pPr>
            <a:endParaRPr lang="en-US" baseline="0" dirty="0" smtClean="0"/>
          </a:p>
          <a:p>
            <a:r>
              <a:rPr lang="en-US" baseline="0" dirty="0" smtClean="0"/>
              <a:t>Here is a </a:t>
            </a:r>
            <a:r>
              <a:rPr lang="en-US" baseline="0" dirty="0" err="1" smtClean="0"/>
              <a:t>soundbite</a:t>
            </a:r>
            <a:r>
              <a:rPr lang="en-US" baseline="0" dirty="0" smtClean="0"/>
              <a:t> to use when reviewing through their goals: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“Based on your revenue target of $</a:t>
            </a:r>
            <a:r>
              <a:rPr lang="en-US" sz="1200" i="1" dirty="0" err="1" smtClean="0"/>
              <a:t>abc</a:t>
            </a:r>
            <a:r>
              <a:rPr lang="en-US" sz="1200" i="1" dirty="0" smtClean="0"/>
              <a:t>/</a:t>
            </a:r>
            <a:r>
              <a:rPr lang="en-US" sz="1200" i="1" dirty="0" err="1" smtClean="0"/>
              <a:t>mo</a:t>
            </a:r>
            <a:r>
              <a:rPr lang="en-US" sz="1200" i="1" dirty="0" smtClean="0"/>
              <a:t>, we discussed how to achieve that via inbound marketing. We discussed how there are 3 variables in inbound marketing: traffic, visit to lead conversion ratio and lead to customer conversion ratio. We discussed the techniques we can use to improve these over time. Today, we’ll talk about how we measure these metrics and we’ll demonstrate what activities need to be performed to improve them over time. We agreed on goal numbers for each of these metrics that will help you achieve your revenue goal.”</a:t>
            </a:r>
          </a:p>
          <a:p>
            <a:pPr defTabSz="881210">
              <a:defRPr/>
            </a:pPr>
            <a:endParaRPr lang="en-US" baseline="0" dirty="0" smtClean="0"/>
          </a:p>
        </p:txBody>
      </p:sp>
      <p:sp>
        <p:nvSpPr>
          <p:cNvPr id="4" name="Slide Number Placeholder 3"/>
          <p:cNvSpPr>
            <a:spLocks noGrp="1"/>
          </p:cNvSpPr>
          <p:nvPr>
            <p:ph type="sldNum" sz="quarter" idx="10"/>
          </p:nvPr>
        </p:nvSpPr>
        <p:spPr/>
        <p:txBody>
          <a:bodyPr/>
          <a:lstStyle/>
          <a:p>
            <a:fld id="{859A8A2E-54AE-49B3-B0BA-F742683414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Bring up the evaluation worksheet from the Diagnostic and Goal Setting evaluation worksheet and share with them areas they are not doing well. This is repetitive and you would have done this when presenting your solution. It is ok that it is repetitive and the </a:t>
            </a:r>
            <a:r>
              <a:rPr lang="en-US" baseline="0" dirty="0" err="1" smtClean="0"/>
              <a:t>the</a:t>
            </a:r>
            <a:r>
              <a:rPr lang="en-US" baseline="0" dirty="0" smtClean="0"/>
              <a:t> idea is to quickly recap what they not doing well. Again, I don’t recommend going through each and every row at this stage. I’d recommend highlighting specific areas in Red and discussing these areas during this call. Again, you have already gone through this in detail in the previous goal and you are really ensure you haven’t skipped anything and the prospects needs have not changed.</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As you go through this process, always remember to highlight the key activity in order to succeed: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“The key thing for you to take away is the activities that must be performed on a regular basis, so that we can help you achieve your business goals.”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Now we are moving into sharing with them the retainer price and moving into a closing sequence. We are going to share with you a retainer quoting spreadsheet. It is basically a continuum of the evaluation and goals worksheet that are part of the Diagnostic and Goal Setting spreadsheet. There is a third worksheet called Plan. If you have completed the Diagnostic and Goal Setting call completely and correctly, we are going to generate a section in the Plan worksheet that shows them the current metric vs. their goals. It shows them the monthly, first month, and total improvement needed in order to hit targeted goals. This quickly summarizes from a metrics and goal standpoint what needs to be accomplished in order to succeed. Business owners love to see how you are thinking through their situation and outlining clear gaps that need to be fulfilled.</a:t>
            </a:r>
          </a:p>
        </p:txBody>
      </p:sp>
      <p:sp>
        <p:nvSpPr>
          <p:cNvPr id="4" name="Slide Number Placeholder 3"/>
          <p:cNvSpPr>
            <a:spLocks noGrp="1"/>
          </p:cNvSpPr>
          <p:nvPr>
            <p:ph type="sldNum" sz="quarter" idx="10"/>
          </p:nvPr>
        </p:nvSpPr>
        <p:spPr/>
        <p:txBody>
          <a:bodyPr/>
          <a:lstStyle/>
          <a:p>
            <a:fld id="{1FB4BBB5-2E49-46BB-B3C3-5582B0C0FB9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want to keep these sessions interactive both during and after the webinar. Feel free to reach out to either of us via email or LinkedIn and let’s get Twitter rocking today by using the hash tag #</a:t>
            </a:r>
            <a:r>
              <a:rPr lang="en-US" baseline="0" dirty="0" err="1" smtClean="0"/>
              <a:t>AgencyTransform</a:t>
            </a:r>
            <a:endParaRPr lang="en-US" dirty="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You have set the stage in terms of where they are and where they would like to be and the gap that needs to be covered in order to hit their goals. They realize that the improvement needed is significant and they need your help in order to hit their goal. At this point, you are going through the set of ongoing activities that are required in order to hit their goal. The set of activities should not be a surprise to them since  you have consistently shared with them the Inbound Marketing methodology and the activities behind the methodology. Right below the Gap Analysis, is the recommend plan along with the list of activities that will be completed.</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Emphasize the activities that are required to succeed. Use a sound bite like –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“In order to be successful, there are a handful of activities we’ll need to do regularly including blogging, link building and social media interaction for traffic acquisition; offer, landing page and CTA creation for lead generation; email marketing, lead segmentation and nurturing to improve lead to customer conversion rate. We’ll need your buy-in and assistance to do all of this.”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It is also important for them to realize that they are going to play a key role in the process. It isn’t like you are going to solve 100% of their lead generation issues without their participation. Emphasize the importance of collaboration with a </a:t>
            </a:r>
            <a:r>
              <a:rPr lang="en-US" baseline="0" dirty="0" err="1" smtClean="0"/>
              <a:t>soundbite</a:t>
            </a:r>
            <a:r>
              <a:rPr lang="en-US" baseline="0" dirty="0" smtClean="0"/>
              <a:t> similar to –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“As we’ve discussed, however, the key thing for you to understand is that the activities we perform together must be performed on a regular basis, so that you can achieve your business goals. This isn’t a one time thing and we will require your assistance with a variety of activities.”</a:t>
            </a:r>
            <a:r>
              <a:rPr lang="en-US" dirty="0" smtClean="0"/>
              <a:t> </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Corey:</a:t>
            </a:r>
          </a:p>
          <a:p>
            <a:endParaRPr lang="en-US" baseline="0" dirty="0" smtClean="0"/>
          </a:p>
          <a:p>
            <a:r>
              <a:rPr lang="en-US" baseline="0" dirty="0" smtClean="0"/>
              <a:t>In order to succeed, it is key you set expectations that they need to get individuals from their team involved in the process.</a:t>
            </a:r>
          </a:p>
          <a:p>
            <a:endParaRPr lang="en-US" baseline="0" dirty="0" smtClean="0"/>
          </a:p>
          <a:p>
            <a:r>
              <a:rPr lang="en-US" sz="3200" dirty="0" smtClean="0"/>
              <a:t>Who on their team will be involved in each of these activities and how much time can they devote? </a:t>
            </a:r>
          </a:p>
          <a:p>
            <a:pPr lvl="1"/>
            <a:r>
              <a:rPr lang="en-US" sz="2400" dirty="0" smtClean="0"/>
              <a:t>Setup: CMS (subdomain for blog, domain), CRM integration, analytics. </a:t>
            </a:r>
          </a:p>
          <a:p>
            <a:pPr lvl="1"/>
            <a:r>
              <a:rPr lang="en-US" sz="2400" dirty="0" smtClean="0"/>
              <a:t>Content creation: blog posts, offers for lead generation, lead nurturing/email messages, website pages. </a:t>
            </a:r>
          </a:p>
          <a:p>
            <a:pPr lvl="1"/>
            <a:r>
              <a:rPr lang="en-US" sz="2400" dirty="0" smtClean="0"/>
              <a:t>Social media interaction</a:t>
            </a:r>
          </a:p>
          <a:p>
            <a:pPr lvl="1"/>
            <a:r>
              <a:rPr lang="en-US" sz="2400" dirty="0" smtClean="0"/>
              <a:t>Lead follow up &amp; sales productivity training</a:t>
            </a:r>
          </a:p>
          <a:p>
            <a:pPr lvl="1"/>
            <a:r>
              <a:rPr lang="en-US" sz="2400" dirty="0" smtClean="0"/>
              <a:t>Monthly reviews of analytics and results </a:t>
            </a:r>
          </a:p>
          <a:p>
            <a:pPr lvl="1"/>
            <a:r>
              <a:rPr lang="en-US" sz="2400" dirty="0" smtClean="0"/>
              <a:t>Planning of each month’s activities </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Lets give them our recommendation in terms of the services package they should go with based on the gap analysis.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“Now, unfortunately, I do not have a crystal ball. And while internet marketing is pretty predictable and extremely measurable, at this point, we are unable to say with certainty exactly how quickly we can improve your key metrics. This is an estimation. And we’ll work towards it. And we’ll do our best. But, you’ll need to realize this is a partnership and just like hiring an employee, we’ll need to adapt our plan once we start getting going. In several months, we’ll be able to predict much more accurately how fast we can achieve your long term goal. But, in the beginning, it’s going to be hard to predict perfectly.”</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Bring up spreadsheet and show un-hiding of columns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So we are getting ready to give them a contract and get them to sign off. Continue to use the inoffensive close.</a:t>
            </a:r>
          </a:p>
          <a:p>
            <a:endParaRPr lang="en-US" baseline="0" dirty="0" smtClean="0"/>
          </a:p>
          <a:p>
            <a:r>
              <a:rPr lang="en-US" dirty="0" smtClean="0">
                <a:latin typeface="+mn-lt"/>
              </a:rPr>
              <a:t>Do you believe I understand all of your challenges? Goals? Constraints? Concerns? Timeline? (Restate them.) </a:t>
            </a:r>
          </a:p>
          <a:p>
            <a:r>
              <a:rPr lang="en-US" dirty="0" smtClean="0">
                <a:latin typeface="+mn-lt"/>
              </a:rPr>
              <a:t>Do you believe that the solution that I’ve presented to you will effectively </a:t>
            </a:r>
            <a:r>
              <a:rPr lang="en-US" dirty="0" smtClean="0"/>
              <a:t>help </a:t>
            </a:r>
            <a:r>
              <a:rPr lang="en-US" dirty="0" smtClean="0">
                <a:latin typeface="+mn-lt"/>
              </a:rPr>
              <a:t>you overcome your challenges and achieve your goals? (Restate them.) </a:t>
            </a:r>
          </a:p>
          <a:p>
            <a:r>
              <a:rPr lang="en-US" dirty="0" smtClean="0">
                <a:latin typeface="+mn-lt"/>
              </a:rPr>
              <a:t>Do you want our help?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The 1-10 close. </a:t>
            </a:r>
            <a:r>
              <a:rPr lang="en-US" dirty="0" smtClean="0">
                <a:latin typeface="+mn-lt"/>
              </a:rPr>
              <a:t>On a scale of 1-10, where 1 is “Go away, I’ll never do business with you” and 10 is “sign me up yesterday. We really need to do this. We’re totally committed to making this work and we want your help”, what # are you?</a:t>
            </a:r>
          </a:p>
          <a:p>
            <a:r>
              <a:rPr lang="en-US" dirty="0" smtClean="0">
                <a:latin typeface="+mn-lt"/>
              </a:rPr>
              <a:t>Why is it not 1? </a:t>
            </a:r>
            <a:r>
              <a:rPr lang="en-US" sz="1100" dirty="0" smtClean="0">
                <a:latin typeface="+mn-lt"/>
              </a:rPr>
              <a:t>(Listen. Restate why they want to move forward.)</a:t>
            </a:r>
          </a:p>
          <a:p>
            <a:r>
              <a:rPr lang="en-US" dirty="0" smtClean="0">
                <a:latin typeface="+mn-lt"/>
              </a:rPr>
              <a:t>Then, why is it 10</a:t>
            </a:r>
            <a:r>
              <a:rPr lang="en-US" sz="1100" dirty="0" smtClean="0">
                <a:latin typeface="+mn-lt"/>
              </a:rPr>
              <a:t>?  (Listen. Handle objections.)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Ok </a:t>
            </a:r>
            <a:r>
              <a:rPr lang="en-US" dirty="0" err="1" smtClean="0"/>
              <a:t>ok</a:t>
            </a:r>
            <a:r>
              <a:rPr lang="en-US" dirty="0" smtClean="0"/>
              <a:t> this is the last time I promise</a:t>
            </a:r>
            <a:r>
              <a:rPr lang="en-US" baseline="0" dirty="0" smtClean="0"/>
              <a:t>. </a:t>
            </a:r>
            <a:r>
              <a:rPr lang="en-US" dirty="0" smtClean="0"/>
              <a:t>Before we dive right in to the agenda there are a few quick house</a:t>
            </a:r>
            <a:r>
              <a:rPr lang="en-US" baseline="0" dirty="0" smtClean="0"/>
              <a:t> keeping notes we should make about today’s session.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endParaRPr lang="en-US" sz="120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32</a:t>
            </a:fld>
            <a:endParaRPr lang="en-US"/>
          </a:p>
        </p:txBody>
      </p:sp>
    </p:spTree>
    <p:extLst>
      <p:ext uri="{BB962C8B-B14F-4D97-AF65-F5344CB8AC3E}">
        <p14:creationId xmlns:p14="http://schemas.microsoft.com/office/powerpoint/2010/main" val="3490460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33</a:t>
            </a:fld>
            <a:endParaRPr lang="en-US"/>
          </a:p>
        </p:txBody>
      </p:sp>
    </p:spTree>
    <p:extLst>
      <p:ext uri="{BB962C8B-B14F-4D97-AF65-F5344CB8AC3E}">
        <p14:creationId xmlns:p14="http://schemas.microsoft.com/office/powerpoint/2010/main" val="3076572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dirty="0" smtClean="0"/>
              <a:t>Now any sales</a:t>
            </a:r>
            <a:r>
              <a:rPr lang="en-US" baseline="0" dirty="0" smtClean="0"/>
              <a:t> process is going to have objections and pushbacks. If sales did not have any objections and pushbacks, then everyone would be in sales and every call would result in a deal.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35</a:t>
            </a:fld>
            <a:endParaRPr lang="en-US"/>
          </a:p>
        </p:txBody>
      </p:sp>
    </p:spTree>
    <p:extLst>
      <p:ext uri="{BB962C8B-B14F-4D97-AF65-F5344CB8AC3E}">
        <p14:creationId xmlns:p14="http://schemas.microsoft.com/office/powerpoint/2010/main" val="1210195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It’s that time again, so let’s talk about this weeks key</a:t>
            </a:r>
            <a:r>
              <a:rPr lang="en-US" baseline="0" dirty="0" smtClean="0"/>
              <a:t> take-</a:t>
            </a:r>
            <a:r>
              <a:rPr lang="en-US" baseline="0" dirty="0" err="1" smtClean="0"/>
              <a:t>aways</a:t>
            </a:r>
            <a:r>
              <a:rPr lang="en-US" baseline="0" dirty="0" smtClean="0"/>
              <a:t> and the homework to help you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37</a:t>
            </a:fld>
            <a:endParaRPr lang="en-US"/>
          </a:p>
        </p:txBody>
      </p:sp>
    </p:spTree>
    <p:extLst>
      <p:ext uri="{BB962C8B-B14F-4D97-AF65-F5344CB8AC3E}">
        <p14:creationId xmlns:p14="http://schemas.microsoft.com/office/powerpoint/2010/main" val="1078560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No changes here this week folks, nothing can replace activity at this stage either. Keep hitting the phones hard, calling your well researched leads and start booking appointments. </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38</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Tons</a:t>
            </a:r>
            <a:r>
              <a:rPr lang="en-US" baseline="0" dirty="0" smtClean="0"/>
              <a:t> of great homework this week. Since everyone has been doing such a great job generating and researching leads let’s get on the phones and run some diagnostic calls!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39</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pPr defTabSz="465887"/>
            <a:endParaRPr lang="en-US" dirty="0" smtClean="0"/>
          </a:p>
          <a:p>
            <a:pPr defTabSz="465887"/>
            <a:r>
              <a:rPr lang="en-US" dirty="0" smtClean="0"/>
              <a:t>Make sure to keep this handy, each week we’ll be uploading</a:t>
            </a:r>
            <a:r>
              <a:rPr lang="en-US" baseline="0" dirty="0" smtClean="0"/>
              <a:t> the recording and slides to this URL</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Talk to slide</a:t>
            </a:r>
          </a:p>
        </p:txBody>
      </p:sp>
      <p:sp>
        <p:nvSpPr>
          <p:cNvPr id="4" name="Slide Number Placeholder 3"/>
          <p:cNvSpPr>
            <a:spLocks noGrp="1"/>
          </p:cNvSpPr>
          <p:nvPr>
            <p:ph type="sldNum" sz="quarter" idx="10"/>
          </p:nvPr>
        </p:nvSpPr>
        <p:spPr/>
        <p:txBody>
          <a:bodyPr/>
          <a:lstStyle/>
          <a:p>
            <a:fld id="{07041D69-8DD8-F74D-A965-467C9E7DA60E}" type="slidenum">
              <a:rPr lang="en-US" smtClean="0"/>
              <a:pPr/>
              <a:t>41</a:t>
            </a:fld>
            <a:endParaRPr lang="en-US"/>
          </a:p>
        </p:txBody>
      </p:sp>
    </p:spTree>
    <p:extLst>
      <p:ext uri="{BB962C8B-B14F-4D97-AF65-F5344CB8AC3E}">
        <p14:creationId xmlns:p14="http://schemas.microsoft.com/office/powerpoint/2010/main" val="2556593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pPr defTabSz="465887"/>
            <a:endParaRPr lang="en-US" dirty="0" smtClean="0"/>
          </a:p>
          <a:p>
            <a:pPr defTabSz="465887"/>
            <a:r>
              <a:rPr lang="en-US" dirty="0" smtClean="0"/>
              <a:t>Make sure to keep this handy, each week we’ll be uploading</a:t>
            </a:r>
            <a:r>
              <a:rPr lang="en-US" baseline="0" dirty="0" smtClean="0"/>
              <a:t> the recording and slides to this URL</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42</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43</a:t>
            </a:fld>
            <a:endParaRPr lang="en-US"/>
          </a:p>
        </p:txBody>
      </p:sp>
    </p:spTree>
    <p:extLst>
      <p:ext uri="{BB962C8B-B14F-4D97-AF65-F5344CB8AC3E}">
        <p14:creationId xmlns:p14="http://schemas.microsoft.com/office/powerpoint/2010/main" val="128396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We’re recording</a:t>
            </a:r>
          </a:p>
          <a:p>
            <a:endParaRPr lang="en-US" dirty="0" smtClean="0"/>
          </a:p>
          <a:p>
            <a:r>
              <a:rPr lang="en-US" dirty="0" smtClean="0"/>
              <a:t>Register your leads, as often as possible and as many</a:t>
            </a:r>
            <a:r>
              <a:rPr lang="en-US" baseline="0" dirty="0" smtClean="0"/>
              <a:t> as possible. </a:t>
            </a:r>
          </a:p>
          <a:p>
            <a:endParaRPr lang="en-US" baseline="0" dirty="0" smtClean="0"/>
          </a:p>
          <a:p>
            <a:r>
              <a:rPr lang="en-US" baseline="0" dirty="0" smtClean="0"/>
              <a:t>Get your </a:t>
            </a:r>
            <a:r>
              <a:rPr lang="en-US" baseline="0" dirty="0" err="1" smtClean="0"/>
              <a:t>ebooks</a:t>
            </a:r>
            <a:endParaRPr lang="en-US" baseline="0" dirty="0" smtClean="0"/>
          </a:p>
          <a:p>
            <a:endParaRPr lang="en-US" baseline="0" dirty="0" smtClean="0"/>
          </a:p>
          <a:p>
            <a:r>
              <a:rPr lang="en-US" baseline="0" dirty="0" smtClean="0"/>
              <a:t>Hang out with your CAM and discuss opportunities</a:t>
            </a:r>
          </a:p>
          <a:p>
            <a:endParaRPr lang="en-US" baseline="0" dirty="0" smtClean="0"/>
          </a:p>
          <a:p>
            <a:r>
              <a:rPr lang="en-US" baseline="0" dirty="0" smtClean="0"/>
              <a:t>Join the LinkedIn group!</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a:t>
            </a:fld>
            <a:endParaRPr lang="en-US"/>
          </a:p>
        </p:txBody>
      </p:sp>
    </p:spTree>
    <p:extLst>
      <p:ext uri="{BB962C8B-B14F-4D97-AF65-F5344CB8AC3E}">
        <p14:creationId xmlns:p14="http://schemas.microsoft.com/office/powerpoint/2010/main" val="224975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Here’s an overview of what we’re going to talk about today. The topic is around your Contract and Closing business. We are going to do a quick recap of the sales process and where we last left off, begin to touch on the flow of a contract and closing sequence, share with you a recommended structure of a contract document, quickly move into potholes that people typically hit and then move right into talking about the key take-</a:t>
            </a:r>
            <a:r>
              <a:rPr lang="en-US" baseline="0" dirty="0" err="1" smtClean="0"/>
              <a:t>aways</a:t>
            </a:r>
            <a:r>
              <a:rPr lang="en-US" baseline="0" dirty="0" smtClean="0"/>
              <a:t> and homework for this week.</a:t>
            </a:r>
          </a:p>
        </p:txBody>
      </p:sp>
      <p:sp>
        <p:nvSpPr>
          <p:cNvPr id="4" name="Slide Number Placeholder 3"/>
          <p:cNvSpPr>
            <a:spLocks noGrp="1"/>
          </p:cNvSpPr>
          <p:nvPr>
            <p:ph type="sldNum" sz="quarter" idx="10"/>
          </p:nvPr>
        </p:nvSpPr>
        <p:spPr/>
        <p:txBody>
          <a:bodyPr/>
          <a:lstStyle/>
          <a:p>
            <a:fld id="{07041D69-8DD8-F74D-A965-467C9E7DA60E}" type="slidenum">
              <a:rPr lang="en-US" smtClean="0"/>
              <a:pPr/>
              <a:t>6</a:t>
            </a:fld>
            <a:endParaRPr lang="en-US"/>
          </a:p>
        </p:txBody>
      </p:sp>
    </p:spTree>
    <p:extLst>
      <p:ext uri="{BB962C8B-B14F-4D97-AF65-F5344CB8AC3E}">
        <p14:creationId xmlns:p14="http://schemas.microsoft.com/office/powerpoint/2010/main" val="73931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are we ready to close and win new business? Yes, we are if we have followed the sales process. It is critical not to skip steps. We all know prospects lie to us and when you skip steps, you unfortunately assume what the prospect is thinking and it does not give you a chance to uncover their lies and identify the real issue. You don’t get a chance to dig deep enough to figure out if there is real pain and urgency and if the prospect is committed to fixing their problems. So yes, we are ready to close and win new business when we follow the sales process since when you do follow it, you positioning yourself for success.</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do a quick final recap of the sales process. Once you have leads, you will research them, pick up the phone and make that call. If you don’t reach and connect with them, you are going to leave a voicemail and send an email immediately. We talked about the Basho sequence of voicemail and email in our last session. When you do connect with them, you are going to engage them with a positioning statement and start your initial qualification. Following the connect, you are going to have a scheduled call during which you are going to continue your qualification by executing on an Inbound Marketing Assessment also known as an IMA. At the end of the IMA, you should have “trusted advisor” status and do an inoffensive close during which your prospect agrees they need your help and would like to define their marketing goals with you. Following the diagnostic and goal setting call, you are going to share the solution to hit their goals. Wrap that meeting up with an inoffensive close again, they agree they want your help and want to see a contract. You finally present a contract which includes their goals they shared with you and close out the deal.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are at step #7 in which we are ready to present a contract which includes their goals and you are ready to get their commitment with a signature.</a:t>
            </a:r>
          </a:p>
          <a:p>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8</a:t>
            </a:fld>
            <a:endParaRPr lang="en-US"/>
          </a:p>
        </p:txBody>
      </p:sp>
    </p:spTree>
    <p:extLst>
      <p:ext uri="{BB962C8B-B14F-4D97-AF65-F5344CB8AC3E}">
        <p14:creationId xmlns:p14="http://schemas.microsoft.com/office/powerpoint/2010/main" val="167530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Corey:</a:t>
            </a:r>
          </a:p>
          <a:p>
            <a:endParaRPr lang="en-US" baseline="0" dirty="0" smtClean="0"/>
          </a:p>
          <a:p>
            <a:r>
              <a:rPr lang="en-US" baseline="0" dirty="0" smtClean="0"/>
              <a:t>We’re moving nicely down the funnel and today we are certainly at the meat of the sales process. Again my friendly weekly reminder is to print this out and hang it in your office to you don’t start skipping steps.</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457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651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HubSpot Grey">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373887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5038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Full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6413"/>
          </a:xfrm>
        </p:spPr>
        <p:txBody>
          <a:bodyPr/>
          <a:lstStyle>
            <a:lvl1pPr marL="0" indent="0">
              <a:buNone/>
              <a:defRPr baseline="0"/>
            </a:lvl1pPr>
          </a:lstStyle>
          <a:p>
            <a:r>
              <a:rPr lang="en-US" dirty="0" smtClean="0"/>
              <a:t>Click to insert background image</a:t>
            </a:r>
            <a:endParaRPr lang="en-US" dirty="0"/>
          </a:p>
        </p:txBody>
      </p:sp>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24631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40610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21305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341175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bSpot 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
        <p:nvSpPr>
          <p:cNvPr id="3" name="Chart Placeholder 2"/>
          <p:cNvSpPr>
            <a:spLocks noGrp="1"/>
          </p:cNvSpPr>
          <p:nvPr>
            <p:ph type="chart" sz="quarter" idx="13" hasCustomPrompt="1"/>
          </p:nvPr>
        </p:nvSpPr>
        <p:spPr>
          <a:xfrm>
            <a:off x="1212850" y="1111250"/>
            <a:ext cx="6594475" cy="4964113"/>
          </a:xfrm>
        </p:spPr>
        <p:txBody>
          <a:bodyPr/>
          <a:lstStyle>
            <a:lvl1pPr marL="0" indent="0">
              <a:buNone/>
              <a:defRPr/>
            </a:lvl1pPr>
          </a:lstStyle>
          <a:p>
            <a:r>
              <a:rPr lang="en-US" dirty="0" smtClean="0"/>
              <a:t> </a:t>
            </a:r>
            <a:endParaRPr lang="en-US" dirty="0"/>
          </a:p>
        </p:txBody>
      </p:sp>
      <p:sp>
        <p:nvSpPr>
          <p:cNvPr id="5" name="Title 1"/>
          <p:cNvSpPr>
            <a:spLocks noGrp="1"/>
          </p:cNvSpPr>
          <p:nvPr>
            <p:ph type="title"/>
          </p:nvPr>
        </p:nvSpPr>
        <p:spPr>
          <a:xfrm>
            <a:off x="486062" y="46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538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E6BE9CA6-3E2D-4DB9-ACDA-8C9A087800D9}"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hs_wall_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12700" y="381000"/>
            <a:ext cx="2586038"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3"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36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533400"/>
          </a:xfrm>
          <a:noFill/>
          <a:ln>
            <a:noFill/>
          </a:ln>
        </p:spPr>
        <p:txBody>
          <a:bodyPr/>
          <a:lstStyle>
            <a:lvl1pPr>
              <a:spcBef>
                <a:spcPts val="0"/>
              </a:spcBef>
              <a:buNone/>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71349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1650"/>
          </a:xfrm>
        </p:spPr>
        <p:txBody>
          <a:bodyPr/>
          <a:lstStyle>
            <a:lvl1pPr marL="0" indent="0">
              <a:buNone/>
              <a:defRPr baseline="0"/>
            </a:lvl1pPr>
          </a:lstStyle>
          <a:p>
            <a:r>
              <a:rPr lang="en-US" dirty="0" smtClean="0"/>
              <a:t>Click to insert background image</a:t>
            </a:r>
            <a:endParaRPr lang="en-US" dirty="0"/>
          </a:p>
        </p:txBody>
      </p:sp>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109098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914400" y="5116513"/>
            <a:ext cx="1828800" cy="369887"/>
          </a:xfrm>
          <a:prstGeom prst="rect">
            <a:avLst/>
          </a:prstGeom>
          <a:noFill/>
        </p:spPr>
        <p:txBody>
          <a:bodyPr>
            <a:spAutoFit/>
          </a:bodyPr>
          <a:lstStyle/>
          <a:p>
            <a:pPr defTabSz="914400">
              <a:defRPr/>
            </a:pPr>
            <a:fld id="{D0D8A33A-ABAE-4F93-AA52-9DAEE761656E}" type="datetime4">
              <a:rPr lang="en-US">
                <a:solidFill>
                  <a:srgbClr val="4C545B">
                    <a:lumMod val="40000"/>
                    <a:lumOff val="60000"/>
                  </a:srgbClr>
                </a:solidFill>
                <a:latin typeface="Arial"/>
              </a:rPr>
              <a:pPr defTabSz="914400">
                <a:defRPr/>
              </a:pPr>
              <a:t>April 29, 2013</a:t>
            </a:fld>
            <a:endParaRPr lang="en-US" dirty="0">
              <a:solidFill>
                <a:srgbClr val="4C545B">
                  <a:lumMod val="40000"/>
                  <a:lumOff val="60000"/>
                </a:srgbClr>
              </a:solidFill>
              <a:latin typeface="Arial"/>
            </a:endParaRPr>
          </a:p>
        </p:txBody>
      </p:sp>
      <p:sp>
        <p:nvSpPr>
          <p:cNvPr id="6" name="Rectangle 5"/>
          <p:cNvSpPr/>
          <p:nvPr userDrawn="1"/>
        </p:nvSpPr>
        <p:spPr>
          <a:xfrm>
            <a:off x="-12700" y="381000"/>
            <a:ext cx="2586038"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2"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tx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381000"/>
          </a:xfrm>
          <a:noFill/>
          <a:ln>
            <a:noFill/>
          </a:ln>
        </p:spPr>
        <p:txBody>
          <a:bodyPr/>
          <a:lstStyle>
            <a:lvl1pPr>
              <a:buNone/>
              <a:defRPr sz="1800" baseline="0">
                <a:solidFill>
                  <a:schemeClr val="tx1">
                    <a:lumMod val="40000"/>
                    <a:lumOff val="6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471702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082D6722-3D6F-46E5-A67D-16D0D9A1DFD3}"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1627194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defRPr sz="20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47E76231-09EA-4F2B-9952-17FBC5EF366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509414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ECF26622-2A47-4709-9C4F-29A0D836E1F4}"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6004935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6C666D2D-3E27-4247-B93A-971800060BEB}"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407061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68689E-7EB5-4AAD-B7CF-C703DDEDECE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4280426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defRPr/>
            </a:lvl1pPr>
          </a:lstStyle>
          <a:p>
            <a:pPr>
              <a:defRPr/>
            </a:pPr>
            <a:fld id="{9497E07E-BB98-43DF-AC39-50A4CEE36A65}"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42081122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lgn="r">
              <a:defRPr sz="1200" smtClean="0">
                <a:solidFill>
                  <a:schemeClr val="tx1"/>
                </a:solidFill>
              </a:defRPr>
            </a:lvl1pPr>
          </a:lstStyle>
          <a:p>
            <a:pPr>
              <a:defRPr/>
            </a:pPr>
            <a:fld id="{45926144-1E7E-4F54-9F0C-6BEF7F5A3099}"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38235680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C62B73ED-0BC8-4D27-BB4F-71D4D8B46F4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297978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White Background">
    <p:spTree>
      <p:nvGrpSpPr>
        <p:cNvPr id="1" name=""/>
        <p:cNvGrpSpPr/>
        <p:nvPr/>
      </p:nvGrpSpPr>
      <p:grpSpPr>
        <a:xfrm>
          <a:off x="0" y="0"/>
          <a:ext cx="0" cy="0"/>
          <a:chOff x="0" y="0"/>
          <a:chExt cx="0" cy="0"/>
        </a:xfrm>
      </p:grpSpPr>
      <p:sp>
        <p:nvSpPr>
          <p:cNvPr id="3" name="Rectangle 2"/>
          <p:cNvSpPr/>
          <p:nvPr userDrawn="1"/>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C933E570-E286-4532-A9F1-E76F5688901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347422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rocket Title Slide">
    <p:spTree>
      <p:nvGrpSpPr>
        <p:cNvPr id="1" name=""/>
        <p:cNvGrpSpPr/>
        <p:nvPr/>
      </p:nvGrpSpPr>
      <p:grpSpPr>
        <a:xfrm>
          <a:off x="0" y="0"/>
          <a:ext cx="0" cy="0"/>
          <a:chOff x="0" y="0"/>
          <a:chExt cx="0" cy="0"/>
        </a:xfrm>
      </p:grpSpPr>
      <p:pic>
        <p:nvPicPr>
          <p:cNvPr id="4" name="Picture 3"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ctrTitle" hasCustomPrompt="1"/>
          </p:nvPr>
        </p:nvSpPr>
        <p:spPr>
          <a:xfrm>
            <a:off x="685800" y="3342545"/>
            <a:ext cx="6400800" cy="1470025"/>
          </a:xfrm>
        </p:spPr>
        <p:txBody>
          <a:bodyPr>
            <a:noAutofit/>
          </a:bodyPr>
          <a:lstStyle>
            <a:lvl1pPr>
              <a:lnSpc>
                <a:spcPct val="80000"/>
              </a:lnSpc>
              <a:defRPr sz="54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578713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ith Gradient and Logo">
    <p:spTree>
      <p:nvGrpSpPr>
        <p:cNvPr id="1" name=""/>
        <p:cNvGrpSpPr/>
        <p:nvPr/>
      </p:nvGrpSpPr>
      <p:grpSpPr>
        <a:xfrm>
          <a:off x="0" y="0"/>
          <a:ext cx="0" cy="0"/>
          <a:chOff x="0" y="0"/>
          <a:chExt cx="0" cy="0"/>
        </a:xfrm>
      </p:grpSpPr>
      <p:pic>
        <p:nvPicPr>
          <p:cNvPr id="2" name="Picture 6" descr="hubspot_trans.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A4419998-EAD6-4D15-8FDF-20FD41DE7097}"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8923775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3258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4" name="Picture 6"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pic>
        <p:nvPicPr>
          <p:cNvPr id="5" name="Picture 9"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6" name="Rectangle 5"/>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2" descr="hubspot_200x76.png"/>
          <p:cNvPicPr>
            <a:picLocks noChangeAspect="1"/>
          </p:cNvPicPr>
          <p:nvPr userDrawn="1"/>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8" name="Rectangle 7"/>
          <p:cNvSpPr/>
          <p:nvPr userDrawn="1"/>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ctrTitle"/>
          </p:nvPr>
        </p:nvSpPr>
        <p:spPr>
          <a:xfrm>
            <a:off x="1295400" y="2743200"/>
            <a:ext cx="64008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368964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pPr>
            <a:fld id="{911C2545-5024-433D-9509-6336E7A8A0FB}" type="datetime1">
              <a:rPr lang="nl-NL">
                <a:solidFill>
                  <a:srgbClr val="4C545B"/>
                </a:solidFill>
                <a:latin typeface="Arial" pitchFamily="34" charset="0"/>
              </a:rPr>
              <a:pPr defTabSz="914400" fontAlgn="base">
                <a:spcBef>
                  <a:spcPct val="0"/>
                </a:spcBef>
                <a:spcAft>
                  <a:spcPct val="0"/>
                </a:spcAft>
              </a:pPr>
              <a:t>29-4-2013</a:t>
            </a:fld>
            <a:endParaRPr lang="nl-NL">
              <a:solidFill>
                <a:srgbClr val="4C545B"/>
              </a:solidFill>
              <a:latin typeface="Arial" pitchFamily="34" charset="0"/>
            </a:endParaRPr>
          </a:p>
        </p:txBody>
      </p:sp>
      <p:sp>
        <p:nvSpPr>
          <p:cNvPr id="4"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nl-NL">
              <a:solidFill>
                <a:srgbClr val="4C545B"/>
              </a:solidFill>
              <a:latin typeface="Arial" pitchFamily="34" charset="0"/>
            </a:endParaRPr>
          </a:p>
        </p:txBody>
      </p:sp>
      <p:sp>
        <p:nvSpPr>
          <p:cNvPr id="5" name="Tijdelijke aanduiding voor dianummer 5"/>
          <p:cNvSpPr>
            <a:spLocks noGrp="1"/>
          </p:cNvSpPr>
          <p:nvPr>
            <p:ph type="sldNum" sz="quarter" idx="12"/>
          </p:nvPr>
        </p:nvSpPr>
        <p:spPr/>
        <p:txBody>
          <a:bodyPr/>
          <a:lstStyle>
            <a:lvl1pPr>
              <a:defRPr/>
            </a:lvl1pPr>
          </a:lstStyle>
          <a:p>
            <a:fld id="{5D86AA4F-69C8-4A0C-A19D-B82866B8F21D}" type="slidenum">
              <a:rPr lang="nl-NL">
                <a:solidFill>
                  <a:srgbClr val="4C545B"/>
                </a:solidFill>
              </a:rPr>
              <a:pPr/>
              <a:t>‹#›</a:t>
            </a:fld>
            <a:endParaRPr lang="nl-NL">
              <a:solidFill>
                <a:srgbClr val="4C545B"/>
              </a:solidFill>
            </a:endParaRPr>
          </a:p>
        </p:txBody>
      </p:sp>
    </p:spTree>
    <p:extLst>
      <p:ext uri="{BB962C8B-B14F-4D97-AF65-F5344CB8AC3E}">
        <p14:creationId xmlns:p14="http://schemas.microsoft.com/office/powerpoint/2010/main" val="2925790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s_wall_ppt.jpg"/>
          <p:cNvPicPr>
            <a:picLocks/>
          </p:cNvPicPr>
          <p:nvPr userDrawn="1"/>
        </p:nvPicPr>
        <p:blipFill>
          <a:blip r:embed="rId2"/>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680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userDrawn="1"/>
        </p:nvPicPr>
        <p:blipFill>
          <a:blip r:embed="rId3"/>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34507524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9848"/>
          </a:xfrm>
        </p:spPr>
        <p:txBody>
          <a:bodyPr/>
          <a:lstStyle>
            <a:lvl1pPr marL="0" indent="0" algn="l">
              <a:buNone/>
              <a:defRPr sz="1800" baseline="0">
                <a:solidFill>
                  <a:schemeClr val="tx1">
                    <a:lumMod val="40000"/>
                    <a:lumOff val="60000"/>
                  </a:schemeClr>
                </a:solidFill>
                <a:latin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p:nvPicPr>
        <p:blipFill>
          <a:blip r:embed="rId2"/>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tx1">
                    <a:lumMod val="40000"/>
                    <a:lumOff val="60000"/>
                  </a:schemeClr>
                </a:solidFill>
                <a:latin typeface="Helvetica Neue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23368955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77" y="256032"/>
            <a:ext cx="8305800" cy="457200"/>
          </a:xfrm>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8568329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vl2pPr>
              <a:defRPr sz="3200"/>
            </a:lvl2pPr>
            <a:lvl3pPr>
              <a:defRPr sz="2800"/>
            </a:lvl3pPr>
            <a:lvl4pPr>
              <a:defRPr sz="2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6173370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105566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29242519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74473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360121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321056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r">
              <a:defRPr sz="12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79705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spTree>
    <p:extLst>
      <p:ext uri="{BB962C8B-B14F-4D97-AF65-F5344CB8AC3E}">
        <p14:creationId xmlns:p14="http://schemas.microsoft.com/office/powerpoint/2010/main" val="86504200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with Gradient and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pic>
        <p:nvPicPr>
          <p:cNvPr id="4" name="Picture 3" descr="hubspot_tran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pic>
        <p:nvPicPr>
          <p:cNvPr id="5" name="Picture 4" descr="hubspot_tran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410478039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8630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7" name="Picture 6" descr="hubspot_200x76.png"/>
          <p:cNvPicPr>
            <a:picLocks noChangeAspect="1"/>
          </p:cNvPicPr>
          <p:nvPr/>
        </p:nvPicPr>
        <p:blipFill>
          <a:blip r:embed="rId2"/>
          <a:stretch>
            <a:fillRect/>
          </a:stretch>
        </p:blipFill>
        <p:spPr>
          <a:xfrm>
            <a:off x="374883" y="447675"/>
            <a:ext cx="1428750" cy="542925"/>
          </a:xfrm>
          <a:prstGeom prst="rect">
            <a:avLst/>
          </a:prstGeom>
        </p:spPr>
      </p:pic>
      <p:pic>
        <p:nvPicPr>
          <p:cNvPr id="10" name="Picture 9" descr="hubspot_200x76.png"/>
          <p:cNvPicPr>
            <a:picLocks noChangeAspect="1"/>
          </p:cNvPicPr>
          <p:nvPr/>
        </p:nvPicPr>
        <p:blipFill>
          <a:blip r:embed="rId2"/>
          <a:stretch>
            <a:fillRect/>
          </a:stretch>
        </p:blipFill>
        <p:spPr>
          <a:xfrm>
            <a:off x="374883" y="447675"/>
            <a:ext cx="1428750" cy="542925"/>
          </a:xfrm>
          <a:prstGeom prst="rect">
            <a:avLst/>
          </a:prstGeom>
        </p:spPr>
      </p:pic>
      <p:sp>
        <p:nvSpPr>
          <p:cNvPr id="4" name="Rectangle 3"/>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14" name="Picture 13" descr="hubspot_200x76.png"/>
          <p:cNvPicPr>
            <a:picLocks noChangeAspect="1"/>
          </p:cNvPicPr>
          <p:nvPr userDrawn="1"/>
        </p:nvPicPr>
        <p:blipFill>
          <a:blip r:embed="rId3"/>
          <a:stretch>
            <a:fillRect/>
          </a:stretch>
        </p:blipFill>
        <p:spPr>
          <a:xfrm>
            <a:off x="374883" y="447675"/>
            <a:ext cx="1428750" cy="542924"/>
          </a:xfrm>
          <a:prstGeom prst="rect">
            <a:avLst/>
          </a:prstGeom>
        </p:spPr>
      </p:pic>
      <p:sp>
        <p:nvSpPr>
          <p:cNvPr id="15" name="Rectangle 14"/>
          <p:cNvSpPr/>
          <p:nvPr/>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2" name="Title 1"/>
          <p:cNvSpPr>
            <a:spLocks noGrp="1"/>
          </p:cNvSpPr>
          <p:nvPr>
            <p:ph type="ctrTitle" hasCustomPrompt="1"/>
          </p:nvPr>
        </p:nvSpPr>
        <p:spPr>
          <a:xfrm>
            <a:off x="1295400" y="2743200"/>
            <a:ext cx="6400800" cy="609600"/>
          </a:xfrm>
        </p:spPr>
        <p:txBody>
          <a:bodyPr/>
          <a:lstStyle>
            <a:lvl1pPr algn="l">
              <a:defRPr sz="2800" b="1" baseline="0">
                <a:solidFill>
                  <a:schemeClr val="bg2"/>
                </a:solidFill>
                <a:latin typeface="Helvetica Neue Light"/>
              </a:defRPr>
            </a:lvl1pPr>
          </a:lstStyle>
          <a:p>
            <a:r>
              <a:rPr lang="en-US" dirty="0" smtClean="0"/>
              <a:t>Slide Title (Arial 28 Bold)</a:t>
            </a:r>
            <a:endParaRPr lang="en-US" dirty="0"/>
          </a:p>
        </p:txBody>
      </p:sp>
      <p:sp>
        <p:nvSpPr>
          <p:cNvPr id="3" name="Subtitle 2"/>
          <p:cNvSpPr>
            <a:spLocks noGrp="1"/>
          </p:cNvSpPr>
          <p:nvPr>
            <p:ph type="subTitle" idx="1" hasCustomPrompt="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18)</a:t>
            </a:r>
          </a:p>
        </p:txBody>
      </p:sp>
    </p:spTree>
    <p:extLst>
      <p:ext uri="{BB962C8B-B14F-4D97-AF65-F5344CB8AC3E}">
        <p14:creationId xmlns:p14="http://schemas.microsoft.com/office/powerpoint/2010/main" val="4064389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1215"/>
            <a:ext cx="7772400" cy="1362075"/>
          </a:xfrm>
        </p:spPr>
        <p:txBody>
          <a:bodyPr anchor="t">
            <a:noAutofit/>
          </a:bodyPr>
          <a:lstStyle>
            <a:lvl1pPr algn="l">
              <a:lnSpc>
                <a:spcPct val="80000"/>
              </a:lnSpc>
              <a:defRPr sz="8000" b="0" cap="all">
                <a:solidFill>
                  <a:srgbClr val="43434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76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procket &amp; Number">
    <p:spTree>
      <p:nvGrpSpPr>
        <p:cNvPr id="1" name=""/>
        <p:cNvGrpSpPr/>
        <p:nvPr/>
      </p:nvGrpSpPr>
      <p:grpSpPr>
        <a:xfrm>
          <a:off x="0" y="0"/>
          <a:ext cx="0" cy="0"/>
          <a:chOff x="0" y="0"/>
          <a:chExt cx="0" cy="0"/>
        </a:xfrm>
      </p:grpSpPr>
      <p:pic>
        <p:nvPicPr>
          <p:cNvPr id="3" name="Picture 2"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title" hasCustomPrompt="1"/>
          </p:nvPr>
        </p:nvSpPr>
        <p:spPr>
          <a:xfrm>
            <a:off x="2403189" y="3853460"/>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3" name="Text Placeholder 11"/>
          <p:cNvSpPr>
            <a:spLocks noGrp="1"/>
          </p:cNvSpPr>
          <p:nvPr>
            <p:ph type="body" sz="quarter" idx="10" hasCustomPrompt="1"/>
          </p:nvPr>
        </p:nvSpPr>
        <p:spPr>
          <a:xfrm>
            <a:off x="-286" y="1775380"/>
            <a:ext cx="2403475" cy="4013200"/>
          </a:xfrm>
        </p:spPr>
        <p:txBody>
          <a:bodyPr>
            <a:noAutofit/>
          </a:bodyPr>
          <a:lstStyle>
            <a:lvl1pPr marL="0" indent="0" algn="r">
              <a:buNone/>
              <a:defRPr sz="34400"/>
            </a:lvl1pPr>
          </a:lstStyle>
          <a:p>
            <a:pPr lvl="0"/>
            <a:r>
              <a:rPr lang="en-US" dirty="0" smtClean="0"/>
              <a:t>#</a:t>
            </a:r>
            <a:endParaRPr lang="en-US" dirty="0"/>
          </a:p>
        </p:txBody>
      </p:sp>
    </p:spTree>
    <p:extLst>
      <p:ext uri="{BB962C8B-B14F-4D97-AF65-F5344CB8AC3E}">
        <p14:creationId xmlns:p14="http://schemas.microsoft.com/office/powerpoint/2010/main" val="96528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Sprocket &amp; Number">
    <p:spTree>
      <p:nvGrpSpPr>
        <p:cNvPr id="1" name=""/>
        <p:cNvGrpSpPr/>
        <p:nvPr/>
      </p:nvGrpSpPr>
      <p:grpSpPr>
        <a:xfrm>
          <a:off x="0" y="0"/>
          <a:ext cx="0" cy="0"/>
          <a:chOff x="0" y="0"/>
          <a:chExt cx="0" cy="0"/>
        </a:xfrm>
      </p:grpSpPr>
      <p:pic>
        <p:nvPicPr>
          <p:cNvPr id="5" name="Picture 4"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l="34809" t="11313" r="9417" b="14480"/>
          <a:stretch/>
        </p:blipFill>
        <p:spPr>
          <a:xfrm>
            <a:off x="-1" y="1"/>
            <a:ext cx="4865079" cy="6858000"/>
          </a:xfrm>
          <a:prstGeom prst="rect">
            <a:avLst/>
          </a:prstGeom>
        </p:spPr>
      </p:pic>
      <p:sp>
        <p:nvSpPr>
          <p:cNvPr id="2" name="Title 1"/>
          <p:cNvSpPr>
            <a:spLocks noGrp="1"/>
          </p:cNvSpPr>
          <p:nvPr>
            <p:ph type="title" hasCustomPrompt="1"/>
          </p:nvPr>
        </p:nvSpPr>
        <p:spPr>
          <a:xfrm>
            <a:off x="4640815" y="2506385"/>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0" name="Text Placeholder 11"/>
          <p:cNvSpPr>
            <a:spLocks noGrp="1"/>
          </p:cNvSpPr>
          <p:nvPr>
            <p:ph type="body" sz="quarter" idx="10" hasCustomPrompt="1"/>
          </p:nvPr>
        </p:nvSpPr>
        <p:spPr>
          <a:xfrm>
            <a:off x="1413976" y="2699832"/>
            <a:ext cx="2403475" cy="2337255"/>
          </a:xfrm>
        </p:spPr>
        <p:txBody>
          <a:bodyPr>
            <a:noAutofit/>
          </a:bodyPr>
          <a:lstStyle>
            <a:lvl1pPr marL="0" indent="0" algn="ctr">
              <a:buNone/>
              <a:defRPr sz="14400"/>
            </a:lvl1pPr>
          </a:lstStyle>
          <a:p>
            <a:pPr lvl="0"/>
            <a:r>
              <a:rPr lang="en-US" dirty="0" smtClean="0"/>
              <a:t>#</a:t>
            </a:r>
            <a:endParaRPr lang="en-US" dirty="0"/>
          </a:p>
        </p:txBody>
      </p:sp>
    </p:spTree>
    <p:extLst>
      <p:ext uri="{BB962C8B-B14F-4D97-AF65-F5344CB8AC3E}">
        <p14:creationId xmlns:p14="http://schemas.microsoft.com/office/powerpoint/2010/main" val="20531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mall spro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4200811" cy="1362075"/>
          </a:xfrm>
        </p:spPr>
        <p:txBody>
          <a:bodyPr anchor="t">
            <a:noAutofit/>
          </a:bodyPr>
          <a:lstStyle>
            <a:lvl1pPr algn="l">
              <a:lnSpc>
                <a:spcPct val="80000"/>
              </a:lnSpc>
              <a:defRPr sz="7200" b="0" cap="all">
                <a:solidFill>
                  <a:srgbClr val="434343"/>
                </a:solidFill>
              </a:defRPr>
            </a:lvl1pPr>
          </a:lstStyle>
          <a:p>
            <a:r>
              <a:rPr lang="en-US" dirty="0" smtClean="0"/>
              <a:t>CLICK TO EDIT THIS TEXT BOX</a:t>
            </a:r>
            <a:endParaRPr lang="en-US" dirty="0"/>
          </a:p>
        </p:txBody>
      </p:sp>
      <p:pic>
        <p:nvPicPr>
          <p:cNvPr id="6" name="Picture 5"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47199" y="4465221"/>
            <a:ext cx="2696801" cy="2392780"/>
          </a:xfrm>
          <a:prstGeom prst="rect">
            <a:avLst/>
          </a:prstGeom>
        </p:spPr>
      </p:pic>
    </p:spTree>
    <p:extLst>
      <p:ext uri="{BB962C8B-B14F-4D97-AF65-F5344CB8AC3E}">
        <p14:creationId xmlns:p14="http://schemas.microsoft.com/office/powerpoint/2010/main" val="3961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Header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6786541" cy="1362075"/>
          </a:xfrm>
        </p:spPr>
        <p:txBody>
          <a:bodyPr anchor="t">
            <a:noAutofit/>
          </a:bodyPr>
          <a:lstStyle>
            <a:lvl1pPr algn="l">
              <a:lnSpc>
                <a:spcPct val="80000"/>
              </a:lnSpc>
              <a:defRPr sz="8800" b="0" cap="all">
                <a:solidFill>
                  <a:schemeClr val="bg2"/>
                </a:solidFill>
              </a:defRPr>
            </a:lvl1pPr>
          </a:lstStyle>
          <a:p>
            <a:r>
              <a:rPr lang="en-US" dirty="0" smtClean="0"/>
              <a:t>CLICK TO EDIT THIS TEXT BOX</a:t>
            </a:r>
            <a:endParaRPr lang="en-US" dirty="0"/>
          </a:p>
        </p:txBody>
      </p:sp>
    </p:spTree>
    <p:extLst>
      <p:ext uri="{BB962C8B-B14F-4D97-AF65-F5344CB8AC3E}">
        <p14:creationId xmlns:p14="http://schemas.microsoft.com/office/powerpoint/2010/main" val="30069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3.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62" y="4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0567" y="6471790"/>
            <a:ext cx="2133600" cy="365125"/>
          </a:xfrm>
          <a:prstGeom prst="rect">
            <a:avLst/>
          </a:prstGeom>
        </p:spPr>
        <p:txBody>
          <a:bodyPr vert="horz" lIns="91440" tIns="45720" rIns="91440" bIns="45720" rtlCol="0" anchor="ctr"/>
          <a:lstStyle>
            <a:lvl1pPr algn="r">
              <a:defRPr sz="1200">
                <a:solidFill>
                  <a:srgbClr val="434343"/>
                </a:solidFill>
                <a:latin typeface="Franklin Gothic Book"/>
                <a:cs typeface="Franklin Gothic Book"/>
              </a:defRPr>
            </a:lvl1pPr>
          </a:lstStyle>
          <a:p>
            <a:fld id="{4B416A70-B40B-244D-88B2-51C46D5EA237}" type="slidenum">
              <a:rPr lang="en-US" smtClean="0"/>
              <a:pPr/>
              <a:t>‹#›</a:t>
            </a:fld>
            <a:endParaRPr lang="en-US" dirty="0"/>
          </a:p>
        </p:txBody>
      </p:sp>
    </p:spTree>
    <p:extLst>
      <p:ext uri="{BB962C8B-B14F-4D97-AF65-F5344CB8AC3E}">
        <p14:creationId xmlns:p14="http://schemas.microsoft.com/office/powerpoint/2010/main" val="2575689173"/>
      </p:ext>
    </p:extLst>
  </p:cSld>
  <p:clrMap bg1="lt1" tx1="dk1" bg2="lt2" tx2="dk2" accent1="accent1" accent2="accent2" accent3="accent3" accent4="accent4" accent5="accent5" accent6="accent6" hlink="hlink" folHlink="folHlink"/>
  <p:sldLayoutIdLst>
    <p:sldLayoutId id="2147483649" r:id="rId1"/>
    <p:sldLayoutId id="2147483804" r:id="rId2"/>
    <p:sldLayoutId id="2147483803" r:id="rId3"/>
    <p:sldLayoutId id="2147483650" r:id="rId4"/>
    <p:sldLayoutId id="2147483651" r:id="rId5"/>
    <p:sldLayoutId id="2147483805" r:id="rId6"/>
    <p:sldLayoutId id="2147483806" r:id="rId7"/>
    <p:sldLayoutId id="2147483807" r:id="rId8"/>
    <p:sldLayoutId id="2147483808" r:id="rId9"/>
    <p:sldLayoutId id="2147483799" r:id="rId10"/>
    <p:sldLayoutId id="2147483800" r:id="rId11"/>
    <p:sldLayoutId id="2147483801" r:id="rId12"/>
    <p:sldLayoutId id="2147483802" r:id="rId13"/>
    <p:sldLayoutId id="2147483652" r:id="rId14"/>
    <p:sldLayoutId id="2147483654" r:id="rId15"/>
    <p:sldLayoutId id="2147483655" r:id="rId16"/>
    <p:sldLayoutId id="2147483936" r:id="rId17"/>
    <p:sldLayoutId id="2147483967" r:id="rId18"/>
  </p:sldLayoutIdLst>
  <p:txStyles>
    <p:title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1027" name="Title Placeholder 1"/>
          <p:cNvSpPr>
            <a:spLocks noGrp="1"/>
          </p:cNvSpPr>
          <p:nvPr>
            <p:ph type="title"/>
          </p:nvPr>
        </p:nvSpPr>
        <p:spPr bwMode="auto">
          <a:xfrm>
            <a:off x="93663" y="152400"/>
            <a:ext cx="83058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8"/>
          <p:cNvSpPr>
            <a:spLocks noGrp="1"/>
          </p:cNvSpPr>
          <p:nvPr>
            <p:ph type="sldNum" sz="quarter" idx="4"/>
          </p:nvPr>
        </p:nvSpPr>
        <p:spPr>
          <a:xfrm>
            <a:off x="0" y="6675438"/>
            <a:ext cx="2133600" cy="15240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solidFill>
                <a:latin typeface="Georgia" pitchFamily="18" charset="0"/>
              </a:defRPr>
            </a:lvl1pPr>
          </a:lstStyle>
          <a:p>
            <a:pPr defTabSz="914400">
              <a:defRPr/>
            </a:pPr>
            <a:fld id="{540002E5-F1B1-46C4-9175-4BC5C2AD8B03}" type="slidenum">
              <a:rPr lang="en-US">
                <a:solidFill>
                  <a:srgbClr val="4C545B"/>
                </a:solidFill>
              </a:rPr>
              <a:pPr defTabSz="914400">
                <a:defRPr/>
              </a:pPr>
              <a:t>‹#›</a:t>
            </a:fld>
            <a:endParaRPr lang="en-US">
              <a:solidFill>
                <a:srgbClr val="4C545B"/>
              </a:solidFill>
            </a:endParaRPr>
          </a:p>
        </p:txBody>
      </p:sp>
      <p:pic>
        <p:nvPicPr>
          <p:cNvPr id="1030" name="Picture 7" descr="hubspot_trans.pn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Tree>
    <p:extLst>
      <p:ext uri="{BB962C8B-B14F-4D97-AF65-F5344CB8AC3E}">
        <p14:creationId xmlns:p14="http://schemas.microsoft.com/office/powerpoint/2010/main" val="166810853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rgbClr val="FF8125"/>
        </a:buClr>
        <a:buSzPct val="105000"/>
        <a:buFont typeface="Arial" pitchFamily="34" charset="0"/>
        <a:buChar char="•"/>
        <a:defRPr sz="3600" kern="1200">
          <a:solidFill>
            <a:schemeClr val="tx1"/>
          </a:solidFill>
          <a:latin typeface="+mj-lt"/>
          <a:ea typeface="+mn-ea"/>
          <a:cs typeface="+mn-cs"/>
        </a:defRPr>
      </a:lvl1pPr>
      <a:lvl2pPr marL="742950" indent="-285750" algn="l" rtl="0" fontAlgn="base">
        <a:spcBef>
          <a:spcPct val="20000"/>
        </a:spcBef>
        <a:spcAft>
          <a:spcPct val="0"/>
        </a:spcAft>
        <a:buClr>
          <a:srgbClr val="FF8125"/>
        </a:buClr>
        <a:buFont typeface="Arial" pitchFamily="34" charset="0"/>
        <a:buChar char="•"/>
        <a:defRPr sz="3200" kern="1200">
          <a:solidFill>
            <a:schemeClr val="tx1"/>
          </a:solidFill>
          <a:latin typeface="+mj-lt"/>
          <a:ea typeface="+mn-ea"/>
          <a:cs typeface="+mn-cs"/>
        </a:defRPr>
      </a:lvl2pPr>
      <a:lvl3pPr marL="11430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3pPr>
      <a:lvl4pPr marL="16002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4pPr>
      <a:lvl5pPr marL="2057400" indent="-228600" algn="l" rtl="0" fontAlgn="base">
        <a:spcBef>
          <a:spcPct val="20000"/>
        </a:spcBef>
        <a:spcAft>
          <a:spcPct val="0"/>
        </a:spcAft>
        <a:buClr>
          <a:srgbClr val="FF8125"/>
        </a:buClr>
        <a:buFont typeface="Arial" pitchFamily="34"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6148" name="Title Placeholder 1"/>
          <p:cNvSpPr>
            <a:spLocks noGrp="1"/>
          </p:cNvSpPr>
          <p:nvPr>
            <p:ph type="title"/>
          </p:nvPr>
        </p:nvSpPr>
        <p:spPr bwMode="auto">
          <a:xfrm>
            <a:off x="93677" y="256032"/>
            <a:ext cx="8305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9" name="Text Placeholder 2"/>
          <p:cNvSpPr>
            <a:spLocks noGrp="1"/>
          </p:cNvSpPr>
          <p:nvPr>
            <p:ph type="body" idx="1"/>
          </p:nvPr>
        </p:nvSpPr>
        <p:spPr bwMode="auto">
          <a:xfrm>
            <a:off x="457200" y="1189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8"/>
          <p:cNvSpPr>
            <a:spLocks noGrp="1"/>
          </p:cNvSpPr>
          <p:nvPr>
            <p:ph type="sldNum" sz="quarter" idx="4"/>
          </p:nvPr>
        </p:nvSpPr>
        <p:spPr>
          <a:xfrm>
            <a:off x="0" y="6675120"/>
            <a:ext cx="2133600" cy="152400"/>
          </a:xfrm>
          <a:prstGeom prst="rect">
            <a:avLst/>
          </a:prstGeom>
        </p:spPr>
        <p:txBody>
          <a:bodyPr vert="horz" lIns="91440" tIns="45720" rIns="91440" bIns="45720" rtlCol="0" anchor="ctr"/>
          <a:lstStyle>
            <a:lvl1pPr algn="l">
              <a:defRPr sz="1100" smtClean="0">
                <a:solidFill>
                  <a:schemeClr val="tx1"/>
                </a:solidFill>
                <a:latin typeface="Helvetica Neue Light"/>
              </a:defRPr>
            </a:lvl1pPr>
          </a:lstStyle>
          <a:p>
            <a:pPr defTabSz="914400"/>
            <a:fld id="{464B29F2-3894-4D94-BDCE-955164B5445D}" type="slidenum">
              <a:rPr lang="en-US">
                <a:solidFill>
                  <a:srgbClr val="4C545B"/>
                </a:solidFill>
              </a:rPr>
              <a:pPr defTabSz="914400"/>
              <a:t>‹#›</a:t>
            </a:fld>
            <a:endParaRPr lang="en-US" dirty="0">
              <a:solidFill>
                <a:srgbClr val="4C545B"/>
              </a:solidFill>
            </a:endParaRPr>
          </a:p>
        </p:txBody>
      </p:sp>
      <p:pic>
        <p:nvPicPr>
          <p:cNvPr id="8" name="Picture 7" descr="hubspot_trans.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19631222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800" b="0" kern="1200">
          <a:solidFill>
            <a:schemeClr val="bg1"/>
          </a:solidFill>
          <a:latin typeface="Helvetica Neue Ligh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FF8125"/>
        </a:buClr>
        <a:buSzPct val="105000"/>
        <a:buFont typeface="Arial" charset="0"/>
        <a:buChar char="•"/>
        <a:defRPr sz="3600" kern="1200">
          <a:solidFill>
            <a:schemeClr val="tx1"/>
          </a:solidFill>
          <a:latin typeface="Helvetica Neue Light"/>
          <a:ea typeface="+mn-ea"/>
          <a:cs typeface="+mn-cs"/>
        </a:defRPr>
      </a:lvl1pPr>
      <a:lvl2pPr marL="742950" indent="-285750" algn="l" rtl="0" eaLnBrk="1" fontAlgn="base" hangingPunct="1">
        <a:spcBef>
          <a:spcPct val="20000"/>
        </a:spcBef>
        <a:spcAft>
          <a:spcPct val="0"/>
        </a:spcAft>
        <a:buClr>
          <a:srgbClr val="FF8125"/>
        </a:buClr>
        <a:buFont typeface="Arial" pitchFamily="34" charset="0"/>
        <a:buChar char="•"/>
        <a:defRPr sz="3200" kern="1200">
          <a:solidFill>
            <a:schemeClr val="tx1"/>
          </a:solidFill>
          <a:latin typeface="Helvetica Neue Light"/>
          <a:ea typeface="+mn-ea"/>
          <a:cs typeface="+mn-cs"/>
        </a:defRPr>
      </a:lvl2pPr>
      <a:lvl3pPr marL="11430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3pPr>
      <a:lvl4pPr marL="16002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4pPr>
      <a:lvl5pPr marL="2057400" indent="-228600" algn="l" rtl="0" eaLnBrk="1" fontAlgn="base" hangingPunct="1">
        <a:spcBef>
          <a:spcPct val="20000"/>
        </a:spcBef>
        <a:spcAft>
          <a:spcPct val="0"/>
        </a:spcAft>
        <a:buClr>
          <a:srgbClr val="FF8125"/>
        </a:buClr>
        <a:buFont typeface="Arial" charset="0"/>
        <a:buChar char="»"/>
        <a:defRPr sz="2400" kern="1200">
          <a:solidFill>
            <a:schemeClr val="tx1"/>
          </a:solidFill>
          <a:latin typeface="Helvetica Neu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hyperlink" Target="http://www.linkedin.com/in/jeetumahtani" TargetMode="External"/><Relationship Id="rId4" Type="http://schemas.openxmlformats.org/officeDocument/2006/relationships/hyperlink" Target="http://www.linkedin.com/in/coreybea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21496"/>
            <a:ext cx="9712961" cy="3326455"/>
          </a:xfrm>
        </p:spPr>
        <p:txBody>
          <a:bodyPr/>
          <a:lstStyle/>
          <a:p>
            <a:r>
              <a:rPr lang="en-US" dirty="0" smtClean="0"/>
              <a:t>Contract and Close</a:t>
            </a:r>
            <a:endParaRPr lang="en-US" dirty="0"/>
          </a:p>
        </p:txBody>
      </p:sp>
    </p:spTree>
    <p:extLst>
      <p:ext uri="{BB962C8B-B14F-4D97-AF65-F5344CB8AC3E}">
        <p14:creationId xmlns:p14="http://schemas.microsoft.com/office/powerpoint/2010/main" val="182521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2</a:t>
            </a:r>
          </a:p>
        </p:txBody>
      </p:sp>
      <p:sp>
        <p:nvSpPr>
          <p:cNvPr id="5" name="TextBox 4"/>
          <p:cNvSpPr txBox="1"/>
          <p:nvPr/>
        </p:nvSpPr>
        <p:spPr>
          <a:xfrm>
            <a:off x="0" y="221834"/>
            <a:ext cx="9279467"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Proposals </a:t>
            </a:r>
            <a:r>
              <a:rPr lang="en-US" sz="7200" dirty="0" err="1" smtClean="0">
                <a:solidFill>
                  <a:schemeClr val="bg1"/>
                </a:solidFill>
                <a:latin typeface="MV Boli" pitchFamily="2" charset="0"/>
                <a:cs typeface="MV Boli" pitchFamily="2" charset="0"/>
              </a:rPr>
              <a:t>vs</a:t>
            </a:r>
            <a:r>
              <a:rPr lang="en-US" sz="7200" dirty="0" smtClean="0">
                <a:solidFill>
                  <a:schemeClr val="bg1"/>
                </a:solidFill>
                <a:latin typeface="MV Boli" pitchFamily="2" charset="0"/>
                <a:cs typeface="MV Boli" pitchFamily="2" charset="0"/>
              </a:rPr>
              <a:t> Contracts</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Proposals </a:t>
            </a:r>
            <a:r>
              <a:rPr lang="en-US" dirty="0" err="1" smtClean="0">
                <a:latin typeface="+mn-lt"/>
              </a:rPr>
              <a:t>vs</a:t>
            </a:r>
            <a:r>
              <a:rPr lang="en-US" dirty="0" smtClean="0">
                <a:latin typeface="+mn-lt"/>
              </a:rPr>
              <a:t> Contracts</a:t>
            </a:r>
            <a:endParaRPr lang="en-US" dirty="0">
              <a:latin typeface="+mn-lt"/>
            </a:endParaRPr>
          </a:p>
        </p:txBody>
      </p:sp>
      <p:sp>
        <p:nvSpPr>
          <p:cNvPr id="4" name="Oval 3"/>
          <p:cNvSpPr/>
          <p:nvPr/>
        </p:nvSpPr>
        <p:spPr>
          <a:xfrm>
            <a:off x="1828800" y="1371600"/>
            <a:ext cx="5181600" cy="5181600"/>
          </a:xfrm>
          <a:prstGeom prst="ellipse">
            <a:avLst/>
          </a:prstGeom>
          <a:no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Proposals</a:t>
            </a:r>
            <a:endParaRPr lang="en-US" sz="5400" b="1" dirty="0">
              <a:solidFill>
                <a:schemeClr val="tx1"/>
              </a:solidFill>
            </a:endParaRPr>
          </a:p>
        </p:txBody>
      </p:sp>
      <p:cxnSp>
        <p:nvCxnSpPr>
          <p:cNvPr id="6" name="Straight Connector 5"/>
          <p:cNvCxnSpPr/>
          <p:nvPr/>
        </p:nvCxnSpPr>
        <p:spPr>
          <a:xfrm rot="5400000">
            <a:off x="2171700" y="2552700"/>
            <a:ext cx="4572000" cy="2667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t>Purpose of a Contract</a:t>
            </a:r>
            <a:endParaRPr lang="en-US" dirty="0"/>
          </a:p>
        </p:txBody>
      </p:sp>
      <p:sp>
        <p:nvSpPr>
          <p:cNvPr id="3" name="Content Placeholder 2"/>
          <p:cNvSpPr>
            <a:spLocks noGrp="1"/>
          </p:cNvSpPr>
          <p:nvPr>
            <p:ph idx="1"/>
          </p:nvPr>
        </p:nvSpPr>
        <p:spPr>
          <a:xfrm>
            <a:off x="457200" y="1371600"/>
            <a:ext cx="8229600" cy="5168348"/>
          </a:xfrm>
        </p:spPr>
        <p:txBody>
          <a:bodyPr>
            <a:normAutofit fontScale="92500" lnSpcReduction="20000"/>
          </a:bodyPr>
          <a:lstStyle/>
          <a:p>
            <a:r>
              <a:rPr lang="en-US" dirty="0" smtClean="0"/>
              <a:t>Purpose of a Contract</a:t>
            </a:r>
          </a:p>
          <a:p>
            <a:pPr lvl="1"/>
            <a:r>
              <a:rPr lang="en-US" dirty="0" smtClean="0"/>
              <a:t>Make it easy to Commit</a:t>
            </a:r>
          </a:p>
          <a:p>
            <a:pPr lvl="1"/>
            <a:r>
              <a:rPr lang="en-US" dirty="0" smtClean="0"/>
              <a:t>Signature is your destination</a:t>
            </a:r>
          </a:p>
          <a:p>
            <a:pPr lvl="1"/>
            <a:r>
              <a:rPr lang="en-US" dirty="0" smtClean="0"/>
              <a:t>1 to 3 pages</a:t>
            </a:r>
          </a:p>
          <a:p>
            <a:pPr lvl="1"/>
            <a:r>
              <a:rPr lang="en-US" dirty="0" smtClean="0"/>
              <a:t>Not overwhelm them with granular detail causing them to overthink their commitment</a:t>
            </a:r>
          </a:p>
          <a:p>
            <a:pPr lvl="1"/>
            <a:r>
              <a:rPr lang="en-US" dirty="0" smtClean="0"/>
              <a:t>Signature in the closing meeting</a:t>
            </a:r>
          </a:p>
          <a:p>
            <a:pPr marL="457200" lvl="1" indent="0">
              <a:buNone/>
            </a:pPr>
            <a:endParaRPr lang="en-US" dirty="0" smtClean="0"/>
          </a:p>
          <a:p>
            <a:r>
              <a:rPr lang="en-US" dirty="0" smtClean="0"/>
              <a:t>No Selling in your Contract</a:t>
            </a:r>
          </a:p>
          <a:p>
            <a:pPr lvl="1"/>
            <a:r>
              <a:rPr lang="en-US" dirty="0" smtClean="0"/>
              <a:t>The Selling is Done!</a:t>
            </a:r>
          </a:p>
          <a:p>
            <a:pPr lvl="1"/>
            <a:r>
              <a:rPr lang="en-US" dirty="0" smtClean="0"/>
              <a:t>Verbal commitment is in place</a:t>
            </a:r>
            <a:endParaRPr lang="en-US" dirty="0"/>
          </a:p>
          <a:p>
            <a:pPr lvl="1"/>
            <a:r>
              <a:rPr lang="en-US" dirty="0" smtClean="0"/>
              <a:t>No distraction in the closing sequence</a:t>
            </a:r>
            <a:endParaRPr lang="en-US" dirty="0"/>
          </a:p>
        </p:txBody>
      </p:sp>
    </p:spTree>
    <p:extLst>
      <p:ext uri="{BB962C8B-B14F-4D97-AF65-F5344CB8AC3E}">
        <p14:creationId xmlns:p14="http://schemas.microsoft.com/office/powerpoint/2010/main" val="402577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Roleplay</a:t>
            </a:r>
            <a:endParaRPr lang="en-US" dirty="0"/>
          </a:p>
        </p:txBody>
      </p:sp>
      <p:pic>
        <p:nvPicPr>
          <p:cNvPr id="1026" name="Picture 2" descr="C:\Users\jmahtani\AppData\Local\Microsoft\Windows\Temporary Internet Files\Content.IE5\UBCF9KLV\MP9004385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468"/>
            <a:ext cx="9144000" cy="571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9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7294305"/>
          </a:xfrm>
          <a:prstGeom prst="rect">
            <a:avLst/>
          </a:prstGeom>
          <a:solidFill>
            <a:schemeClr val="accent2"/>
          </a:solidFill>
        </p:spPr>
        <p:txBody>
          <a:bodyPr wrap="square" rtlCol="0">
            <a:spAutoFit/>
          </a:bodyPr>
          <a:lstStyle/>
          <a:p>
            <a:pPr algn="ctr"/>
            <a:r>
              <a:rPr lang="en-US" sz="6000" dirty="0" smtClean="0">
                <a:solidFill>
                  <a:schemeClr val="bg1"/>
                </a:solidFill>
                <a:latin typeface="MV Boli" pitchFamily="2" charset="0"/>
                <a:cs typeface="MV Boli" pitchFamily="2" charset="0"/>
              </a:rPr>
              <a:t>The Typical Flow and “How-To” of a Contract Call</a:t>
            </a:r>
            <a:endParaRPr lang="en-US" sz="60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3</a:t>
            </a:r>
            <a:endParaRPr lang="en-US" sz="9600" dirty="0"/>
          </a:p>
        </p:txBody>
      </p:sp>
    </p:spTree>
    <p:extLst>
      <p:ext uri="{BB962C8B-B14F-4D97-AF65-F5344CB8AC3E}">
        <p14:creationId xmlns:p14="http://schemas.microsoft.com/office/powerpoint/2010/main" val="255096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Recap Their Situation</a:t>
            </a:r>
            <a:endParaRPr lang="en-US" dirty="0">
              <a:latin typeface="+mn-lt"/>
            </a:endParaRPr>
          </a:p>
        </p:txBody>
      </p:sp>
      <p:sp>
        <p:nvSpPr>
          <p:cNvPr id="7" name="Content Placeholder 6"/>
          <p:cNvSpPr>
            <a:spLocks noGrp="1"/>
          </p:cNvSpPr>
          <p:nvPr>
            <p:ph idx="1"/>
          </p:nvPr>
        </p:nvSpPr>
        <p:spPr>
          <a:xfrm>
            <a:off x="457200" y="1143468"/>
            <a:ext cx="8229600" cy="4525963"/>
          </a:xfrm>
        </p:spPr>
        <p:txBody>
          <a:bodyPr/>
          <a:lstStyle/>
          <a:p>
            <a:r>
              <a:rPr lang="en-US" dirty="0" smtClean="0"/>
              <a:t>Historical Sales &amp; Revenue Figures </a:t>
            </a:r>
          </a:p>
          <a:p>
            <a:r>
              <a:rPr lang="en-US" dirty="0" smtClean="0"/>
              <a:t>Sales &amp; Revenue Goals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1138"/>
            <a:ext cx="9144000" cy="419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Their Goals</a:t>
            </a:r>
            <a:endParaRPr lang="en-US" dirty="0"/>
          </a:p>
        </p:txBody>
      </p:sp>
      <p:pic>
        <p:nvPicPr>
          <p:cNvPr id="5122" name="Picture 2"/>
          <p:cNvPicPr>
            <a:picLocks noGrp="1" noChangeAspect="1" noChangeArrowheads="1"/>
          </p:cNvPicPr>
          <p:nvPr>
            <p:ph idx="1"/>
          </p:nvPr>
        </p:nvPicPr>
        <p:blipFill rotWithShape="1">
          <a:blip r:embed="rId3" cstate="print"/>
          <a:srcRect r="511" b="6378"/>
          <a:stretch/>
        </p:blipFill>
        <p:spPr bwMode="auto">
          <a:xfrm>
            <a:off x="0" y="1318366"/>
            <a:ext cx="9144000" cy="5539634"/>
          </a:xfrm>
          <a:prstGeom prst="rect">
            <a:avLst/>
          </a:prstGeom>
          <a:noFill/>
          <a:ln w="9525">
            <a:noFill/>
            <a:miter lim="800000"/>
            <a:headEnd/>
            <a:tailEnd/>
          </a:ln>
        </p:spPr>
      </p:pic>
      <p:sp>
        <p:nvSpPr>
          <p:cNvPr id="7" name="TextBox 6"/>
          <p:cNvSpPr txBox="1"/>
          <p:nvPr/>
        </p:nvSpPr>
        <p:spPr>
          <a:xfrm>
            <a:off x="982133" y="5621867"/>
            <a:ext cx="7433734" cy="646331"/>
          </a:xfrm>
          <a:prstGeom prst="rect">
            <a:avLst/>
          </a:prstGeom>
          <a:noFill/>
        </p:spPr>
        <p:txBody>
          <a:bodyPr wrap="square" rtlCol="0">
            <a:spAutoFit/>
          </a:bodyPr>
          <a:lstStyle/>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Recap What They’re Not Doing Well</a:t>
            </a:r>
            <a:endParaRPr lang="en-US" dirty="0">
              <a:latin typeface="+mn-lt"/>
            </a:endParaRPr>
          </a:p>
        </p:txBody>
      </p:sp>
      <p:sp>
        <p:nvSpPr>
          <p:cNvPr id="5" name="Content Placeholder 4"/>
          <p:cNvSpPr>
            <a:spLocks noGrp="1"/>
          </p:cNvSpPr>
          <p:nvPr>
            <p:ph idx="1"/>
          </p:nvPr>
        </p:nvSpPr>
        <p:spPr>
          <a:xfrm>
            <a:off x="457200" y="1018776"/>
            <a:ext cx="8229600" cy="4982695"/>
          </a:xfrm>
        </p:spPr>
        <p:txBody>
          <a:bodyPr/>
          <a:lstStyle/>
          <a:p>
            <a:r>
              <a:rPr lang="en-US" dirty="0" smtClean="0"/>
              <a:t>Inbound Marketing Evaluation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22" y="1702584"/>
            <a:ext cx="7547323" cy="509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Highlight Key Activity in order to Succeed</a:t>
            </a:r>
            <a:endParaRPr lang="en-US" sz="3600" dirty="0">
              <a:latin typeface="+mn-lt"/>
            </a:endParaRPr>
          </a:p>
        </p:txBody>
      </p:sp>
      <p:sp>
        <p:nvSpPr>
          <p:cNvPr id="4" name="Content Placeholder 3"/>
          <p:cNvSpPr>
            <a:spLocks noGrp="1"/>
          </p:cNvSpPr>
          <p:nvPr>
            <p:ph idx="1"/>
          </p:nvPr>
        </p:nvSpPr>
        <p:spPr/>
        <p:txBody>
          <a:bodyPr/>
          <a:lstStyle/>
          <a:p>
            <a:pPr marL="0" indent="0">
              <a:buNone/>
            </a:pPr>
            <a:r>
              <a:rPr lang="en-US" i="1" dirty="0" smtClean="0"/>
              <a:t>“The key thing for you to take away is the activities that must be performed on a regular basis, so that we can help you achieve your business goals.”</a:t>
            </a:r>
            <a:endParaRPr lang="en-US" i="1" dirty="0"/>
          </a:p>
        </p:txBody>
      </p:sp>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468"/>
            <a:ext cx="8806069" cy="1143000"/>
          </a:xfrm>
        </p:spPr>
        <p:txBody>
          <a:bodyPr>
            <a:normAutofit/>
          </a:bodyPr>
          <a:lstStyle/>
          <a:p>
            <a:r>
              <a:rPr lang="en-US" sz="3200" dirty="0" smtClean="0">
                <a:latin typeface="+mn-lt"/>
              </a:rPr>
              <a:t>Show the Gap Between Their Current Metrics &amp; Goals</a:t>
            </a:r>
            <a:endParaRPr lang="en-US" sz="3200" dirty="0">
              <a:latin typeface="+mn-lt"/>
            </a:endParaRPr>
          </a:p>
        </p:txBody>
      </p:sp>
      <p:pic>
        <p:nvPicPr>
          <p:cNvPr id="7170" name="Picture 2"/>
          <p:cNvPicPr>
            <a:picLocks noGrp="1" noChangeAspect="1" noChangeArrowheads="1"/>
          </p:cNvPicPr>
          <p:nvPr>
            <p:ph idx="1"/>
          </p:nvPr>
        </p:nvPicPr>
        <p:blipFill>
          <a:blip r:embed="rId3" cstate="print"/>
          <a:stretch>
            <a:fillRect/>
          </a:stretch>
        </p:blipFill>
        <p:spPr bwMode="auto">
          <a:xfrm>
            <a:off x="930758" y="3083166"/>
            <a:ext cx="7656651" cy="2383355"/>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1927983"/>
            <a:ext cx="5340530" cy="57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cxnSp>
        <p:nvCxnSpPr>
          <p:cNvPr id="9" name="Straight Connector 8"/>
          <p:cNvCxnSpPr/>
          <p:nvPr/>
        </p:nvCxnSpPr>
        <p:spPr>
          <a:xfrm rot="10800000">
            <a:off x="7878307" y="1885632"/>
            <a:ext cx="1219201" cy="2"/>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4635300"/>
            <a:ext cx="1524000" cy="0"/>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9587" y="3847719"/>
            <a:ext cx="5029200" cy="1668149"/>
          </a:xfrm>
          <a:prstGeom prst="rect">
            <a:avLst/>
          </a:prstGeom>
          <a:noFill/>
        </p:spPr>
        <p:txBody>
          <a:bodyPr wrap="square" rtlCol="0">
            <a:spAutoFit/>
          </a:bodyPr>
          <a:lstStyle/>
          <a:p>
            <a:pPr>
              <a:lnSpc>
                <a:spcPct val="80000"/>
              </a:lnSpc>
            </a:pPr>
            <a:r>
              <a:rPr lang="en-US" sz="2400" dirty="0" smtClean="0">
                <a:solidFill>
                  <a:srgbClr val="434343"/>
                </a:solidFill>
                <a:latin typeface="Franklin Gothic Book"/>
                <a:cs typeface="Franklin Gothic Book"/>
              </a:rPr>
              <a:t>Corey Beale</a:t>
            </a:r>
          </a:p>
          <a:p>
            <a:pPr>
              <a:lnSpc>
                <a:spcPct val="80000"/>
              </a:lnSpc>
            </a:pPr>
            <a:r>
              <a:rPr lang="en-US" sz="2400" dirty="0" smtClean="0">
                <a:solidFill>
                  <a:srgbClr val="434343"/>
                </a:solidFill>
                <a:latin typeface="Franklin Gothic Book"/>
                <a:cs typeface="Franklin Gothic Book"/>
              </a:rPr>
              <a:t>Hubspot Sales Manager</a:t>
            </a:r>
          </a:p>
          <a:p>
            <a:pPr>
              <a:lnSpc>
                <a:spcPct val="80000"/>
              </a:lnSpc>
            </a:pPr>
            <a:r>
              <a:rPr lang="en-US" sz="2400" u="sng" dirty="0" smtClean="0">
                <a:solidFill>
                  <a:schemeClr val="accent1">
                    <a:lumMod val="75000"/>
                  </a:schemeClr>
                </a:solidFill>
                <a:latin typeface="Franklin Gothic Book" pitchFamily="34" charset="0"/>
                <a:hlinkClick r:id="rId4"/>
              </a:rPr>
              <a:t>www.linkedin.com</a:t>
            </a:r>
            <a:r>
              <a:rPr lang="en-US" sz="2400" u="sng" dirty="0" smtClean="0">
                <a:latin typeface="Franklin Gothic Book" pitchFamily="34" charset="0"/>
                <a:hlinkClick r:id="rId4"/>
              </a:rPr>
              <a:t>/in/coreybeale</a:t>
            </a:r>
            <a:r>
              <a:rPr lang="en-US" sz="2400" u="sng" dirty="0" smtClean="0">
                <a:latin typeface="Franklin Gothic Book" pitchFamily="34" charset="0"/>
              </a:rPr>
              <a:t> </a:t>
            </a:r>
            <a:endParaRPr lang="en-US" sz="2400" dirty="0" smtClean="0">
              <a:solidFill>
                <a:srgbClr val="434343"/>
              </a:solidFill>
              <a:latin typeface="Franklin Gothic Book" pitchFamily="34" charset="0"/>
              <a:cs typeface="Franklin Gothic Book"/>
            </a:endParaRPr>
          </a:p>
          <a:p>
            <a:pPr>
              <a:lnSpc>
                <a:spcPct val="80000"/>
              </a:lnSpc>
            </a:pPr>
            <a:r>
              <a:rPr lang="en-US" sz="2400" dirty="0" smtClean="0">
                <a:solidFill>
                  <a:srgbClr val="434343"/>
                </a:solidFill>
                <a:latin typeface="Franklin Gothic Book"/>
                <a:cs typeface="Franklin Gothic Book"/>
              </a:rPr>
              <a:t>cbeale@</a:t>
            </a:r>
            <a:r>
              <a:rPr lang="en-US" sz="2400" dirty="0" smtClean="0">
                <a:solidFill>
                  <a:srgbClr val="E36F1E"/>
                </a:solidFill>
                <a:latin typeface="Franklin Gothic Book"/>
                <a:cs typeface="Franklin Gothic Book"/>
              </a:rPr>
              <a:t>hubspot.com</a:t>
            </a:r>
          </a:p>
          <a:p>
            <a:pPr>
              <a:lnSpc>
                <a:spcPct val="80000"/>
              </a:lnSpc>
            </a:pPr>
            <a:endParaRPr lang="en-US" sz="1600" dirty="0" smtClean="0">
              <a:solidFill>
                <a:srgbClr val="E36F1E"/>
              </a:solidFill>
              <a:latin typeface="Franklin Gothic Book"/>
              <a:cs typeface="Franklin Gothic Book"/>
            </a:endParaRPr>
          </a:p>
          <a:p>
            <a:pPr>
              <a:lnSpc>
                <a:spcPct val="80000"/>
              </a:lnSpc>
            </a:pPr>
            <a:endParaRPr lang="en-US" sz="1600" dirty="0" smtClean="0">
              <a:solidFill>
                <a:srgbClr val="E36F1E"/>
              </a:solidFill>
              <a:latin typeface="Franklin Gothic Book"/>
              <a:cs typeface="Franklin Gothic Book"/>
            </a:endParaRPr>
          </a:p>
        </p:txBody>
      </p:sp>
      <p:sp>
        <p:nvSpPr>
          <p:cNvPr id="21" name="Title 1"/>
          <p:cNvSpPr>
            <a:spLocks noGrp="1"/>
          </p:cNvSpPr>
          <p:nvPr>
            <p:ph type="title"/>
          </p:nvPr>
        </p:nvSpPr>
        <p:spPr>
          <a:xfrm>
            <a:off x="0" y="159870"/>
            <a:ext cx="8229600" cy="1143000"/>
          </a:xfrm>
        </p:spPr>
        <p:txBody>
          <a:bodyPr/>
          <a:lstStyle/>
          <a:p>
            <a:r>
              <a:rPr lang="en-US" dirty="0" smtClean="0">
                <a:latin typeface="Franklin Gothic Book"/>
              </a:rPr>
              <a:t>Nice to Meet You</a:t>
            </a:r>
            <a:endParaRPr lang="en-US" dirty="0">
              <a:latin typeface="Franklin Gothic Book"/>
            </a:endParaRPr>
          </a:p>
        </p:txBody>
      </p:sp>
      <p:sp>
        <p:nvSpPr>
          <p:cNvPr id="18" name="TextBox 17"/>
          <p:cNvSpPr txBox="1"/>
          <p:nvPr/>
        </p:nvSpPr>
        <p:spPr>
          <a:xfrm>
            <a:off x="-255498" y="1504632"/>
            <a:ext cx="6634604" cy="1471172"/>
          </a:xfrm>
          <a:prstGeom prst="rect">
            <a:avLst/>
          </a:prstGeom>
          <a:noFill/>
        </p:spPr>
        <p:txBody>
          <a:bodyPr wrap="square" rtlCol="0">
            <a:spAutoFit/>
          </a:bodyPr>
          <a:lstStyle/>
          <a:p>
            <a:pPr algn="r">
              <a:lnSpc>
                <a:spcPct val="80000"/>
              </a:lnSpc>
            </a:pPr>
            <a:r>
              <a:rPr lang="en-US" sz="2400" dirty="0" err="1" smtClean="0">
                <a:solidFill>
                  <a:srgbClr val="434343"/>
                </a:solidFill>
                <a:latin typeface="Franklin Gothic Book"/>
                <a:cs typeface="Franklin Gothic Book"/>
              </a:rPr>
              <a:t>Jeetu</a:t>
            </a:r>
            <a:r>
              <a:rPr lang="en-US" sz="2400" dirty="0" smtClean="0">
                <a:solidFill>
                  <a:srgbClr val="434343"/>
                </a:solidFill>
                <a:latin typeface="Franklin Gothic Book"/>
                <a:cs typeface="Franklin Gothic Book"/>
              </a:rPr>
              <a:t> </a:t>
            </a:r>
            <a:r>
              <a:rPr lang="en-US" sz="2400" dirty="0" err="1" smtClean="0">
                <a:solidFill>
                  <a:srgbClr val="434343"/>
                </a:solidFill>
                <a:latin typeface="Franklin Gothic Book"/>
                <a:cs typeface="Franklin Gothic Book"/>
              </a:rPr>
              <a:t>Mahtani</a:t>
            </a:r>
            <a:endParaRPr lang="en-US" sz="2400" dirty="0" smtClean="0">
              <a:solidFill>
                <a:srgbClr val="434343"/>
              </a:solidFill>
              <a:latin typeface="Franklin Gothic Book"/>
              <a:cs typeface="Franklin Gothic Book"/>
            </a:endParaRPr>
          </a:p>
          <a:p>
            <a:pPr algn="r">
              <a:lnSpc>
                <a:spcPct val="80000"/>
              </a:lnSpc>
            </a:pPr>
            <a:r>
              <a:rPr lang="en-US" sz="2400" dirty="0" err="1" smtClean="0">
                <a:solidFill>
                  <a:srgbClr val="434343"/>
                </a:solidFill>
                <a:latin typeface="Franklin Gothic Book"/>
                <a:cs typeface="Franklin Gothic Book"/>
              </a:rPr>
              <a:t>HubSpot</a:t>
            </a:r>
            <a:r>
              <a:rPr lang="en-US" sz="2400" dirty="0" smtClean="0">
                <a:solidFill>
                  <a:srgbClr val="434343"/>
                </a:solidFill>
                <a:latin typeface="Franklin Gothic Book"/>
                <a:cs typeface="Franklin Gothic Book"/>
              </a:rPr>
              <a:t> Sales Manager</a:t>
            </a:r>
          </a:p>
          <a:p>
            <a:pPr algn="r">
              <a:lnSpc>
                <a:spcPct val="80000"/>
              </a:lnSpc>
            </a:pPr>
            <a:r>
              <a:rPr lang="en-US" sz="2400" dirty="0">
                <a:hlinkClick r:id="rId5" tooltip="View public profile"/>
              </a:rPr>
              <a:t>http://</a:t>
            </a:r>
            <a:r>
              <a:rPr lang="en-US" sz="2400" dirty="0" smtClean="0">
                <a:hlinkClick r:id="rId5" tooltip="View public profile"/>
              </a:rPr>
              <a:t>www.linkedin.com/in/jeetumahtani</a:t>
            </a:r>
            <a:endParaRPr lang="en-US" sz="2400" dirty="0" smtClean="0"/>
          </a:p>
          <a:p>
            <a:pPr algn="r">
              <a:lnSpc>
                <a:spcPct val="80000"/>
              </a:lnSpc>
            </a:pPr>
            <a:r>
              <a:rPr lang="en-US" sz="2400" dirty="0" smtClean="0">
                <a:solidFill>
                  <a:srgbClr val="434343"/>
                </a:solidFill>
                <a:latin typeface="Franklin Gothic Book" pitchFamily="34" charset="0"/>
                <a:cs typeface="Franklin Gothic Book"/>
              </a:rPr>
              <a:t>jmahtani@</a:t>
            </a:r>
            <a:r>
              <a:rPr lang="en-US" sz="2400" dirty="0" smtClean="0">
                <a:solidFill>
                  <a:srgbClr val="E36F1E"/>
                </a:solidFill>
                <a:latin typeface="Franklin Gothic Book" pitchFamily="34" charset="0"/>
                <a:cs typeface="Franklin Gothic Book"/>
              </a:rPr>
              <a:t>hubspot.com </a:t>
            </a:r>
          </a:p>
          <a:p>
            <a:pPr algn="r">
              <a:lnSpc>
                <a:spcPct val="80000"/>
              </a:lnSpc>
            </a:pPr>
            <a:endParaRPr lang="en-US" sz="1600" dirty="0" smtClean="0">
              <a:solidFill>
                <a:srgbClr val="E36F1E"/>
              </a:solidFill>
              <a:latin typeface="Franklin Gothic Book"/>
              <a:cs typeface="Franklin Gothic Book"/>
            </a:endParaRPr>
          </a:p>
        </p:txBody>
      </p:sp>
      <p:pic>
        <p:nvPicPr>
          <p:cNvPr id="92163" name="Picture 3" descr="n5514886_39255435_6436242.jpg"/>
          <p:cNvPicPr>
            <a:picLocks noChangeAspect="1" noChangeArrowheads="1"/>
          </p:cNvPicPr>
          <p:nvPr/>
        </p:nvPicPr>
        <p:blipFill>
          <a:blip r:embed="rId6" cstate="print"/>
          <a:srcRect l="29667" t="10142" r="20833"/>
          <a:stretch>
            <a:fillRect/>
          </a:stretch>
        </p:blipFill>
        <p:spPr bwMode="auto">
          <a:xfrm>
            <a:off x="1009973" y="3515478"/>
            <a:ext cx="1905000" cy="2301636"/>
          </a:xfrm>
          <a:prstGeom prst="rect">
            <a:avLst/>
          </a:prstGeom>
          <a:noFill/>
          <a:ln w="9525">
            <a:noFill/>
            <a:miter lim="800000"/>
            <a:headEnd/>
            <a:tailEnd/>
          </a:ln>
        </p:spPr>
      </p:pic>
      <p:pic>
        <p:nvPicPr>
          <p:cNvPr id="2" name="Picture 2" descr="C:\Users\cbeale\Desktop\Aviary linkedin-com Picture 1.png"/>
          <p:cNvPicPr>
            <a:picLocks noChangeAspect="1" noChangeArrowheads="1"/>
          </p:cNvPicPr>
          <p:nvPr/>
        </p:nvPicPr>
        <p:blipFill rotWithShape="1">
          <a:blip r:embed="rId7">
            <a:extLst>
              <a:ext uri="{28A0092B-C50C-407E-A947-70E740481C1C}">
                <a14:useLocalDpi xmlns:a14="http://schemas.microsoft.com/office/drawing/2010/main" val="0"/>
              </a:ext>
            </a:extLst>
          </a:blip>
          <a:srcRect l="4213"/>
          <a:stretch/>
        </p:blipFill>
        <p:spPr bwMode="auto">
          <a:xfrm>
            <a:off x="6447359" y="1163388"/>
            <a:ext cx="1829782" cy="18353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75973" y="59002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Hash Tag: #</a:t>
            </a:r>
            <a:r>
              <a:rPr lang="en-US" dirty="0" err="1" smtClean="0"/>
              <a:t>AgencyTransform</a:t>
            </a:r>
            <a:endParaRPr lang="en-US" dirty="0"/>
          </a:p>
        </p:txBody>
      </p:sp>
    </p:spTree>
    <p:extLst>
      <p:ext uri="{BB962C8B-B14F-4D97-AF65-F5344CB8AC3E}">
        <p14:creationId xmlns:p14="http://schemas.microsoft.com/office/powerpoint/2010/main" val="3098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6" y="152400"/>
            <a:ext cx="8821723" cy="583734"/>
          </a:xfrm>
        </p:spPr>
        <p:txBody>
          <a:bodyPr>
            <a:normAutofit fontScale="90000"/>
          </a:bodyPr>
          <a:lstStyle/>
          <a:p>
            <a:r>
              <a:rPr lang="en-US" dirty="0" smtClean="0">
                <a:latin typeface="+mn-lt"/>
              </a:rPr>
              <a:t>Review the Activities Required  </a:t>
            </a:r>
            <a:endParaRPr lang="en-US" dirty="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140" y="828675"/>
            <a:ext cx="5915470" cy="578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Emphasize the Activities Required  </a:t>
            </a:r>
            <a:endParaRPr lang="en-US" dirty="0">
              <a:latin typeface="+mn-lt"/>
            </a:endParaRPr>
          </a:p>
        </p:txBody>
      </p:sp>
      <p:sp>
        <p:nvSpPr>
          <p:cNvPr id="4" name="Content Placeholder 3"/>
          <p:cNvSpPr>
            <a:spLocks noGrp="1"/>
          </p:cNvSpPr>
          <p:nvPr>
            <p:ph idx="1"/>
          </p:nvPr>
        </p:nvSpPr>
        <p:spPr/>
        <p:txBody>
          <a:bodyPr>
            <a:normAutofit/>
          </a:bodyPr>
          <a:lstStyle/>
          <a:p>
            <a:pPr marL="0" indent="0">
              <a:buNone/>
            </a:pPr>
            <a:r>
              <a:rPr lang="en-US" sz="3200" i="1" dirty="0" smtClean="0"/>
              <a:t>“In order to be successful, there are a handful of activities we’ll need to do regularly including blogging, link building and social media interaction for traffic acquisition; offer, landing page and CTA creation for lead generation; email marketing, lead segmentation and nurturing to improve lead to customer conversion rate. We’ll need your buy-in and assistance to do all of this.”</a:t>
            </a:r>
            <a:endParaRPr lang="en-US" sz="32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258417" y="468"/>
            <a:ext cx="8686799" cy="1143000"/>
          </a:xfrm>
        </p:spPr>
        <p:txBody>
          <a:bodyPr>
            <a:noAutofit/>
          </a:bodyPr>
          <a:lstStyle/>
          <a:p>
            <a:r>
              <a:rPr lang="en-US" sz="3600" dirty="0" smtClean="0">
                <a:latin typeface="+mn-lt"/>
              </a:rPr>
              <a:t>Emphasize the Importance of Collaboration </a:t>
            </a:r>
            <a:endParaRPr lang="en-US" sz="3600" dirty="0">
              <a:latin typeface="+mn-lt"/>
            </a:endParaRPr>
          </a:p>
        </p:txBody>
      </p:sp>
      <p:sp>
        <p:nvSpPr>
          <p:cNvPr id="4" name="Content Placeholder 3"/>
          <p:cNvSpPr>
            <a:spLocks noGrp="1"/>
          </p:cNvSpPr>
          <p:nvPr>
            <p:ph idx="1"/>
          </p:nvPr>
        </p:nvSpPr>
        <p:spPr/>
        <p:txBody>
          <a:bodyPr/>
          <a:lstStyle/>
          <a:p>
            <a:pPr marL="0" indent="0">
              <a:buNone/>
            </a:pPr>
            <a:r>
              <a:rPr lang="en-US" i="1" dirty="0" smtClean="0"/>
              <a:t>“As we’ve discussed, however, the key thing for you to understand is that the activities we perform together must be performed on a regular basis, so that you can achieve your business goals. This isn’t a one time thing and we will require your assistance with a variety of activities.”</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6" y="152400"/>
            <a:ext cx="8821723" cy="583734"/>
          </a:xfrm>
        </p:spPr>
        <p:txBody>
          <a:bodyPr>
            <a:normAutofit fontScale="90000"/>
          </a:bodyPr>
          <a:lstStyle/>
          <a:p>
            <a:r>
              <a:rPr lang="en-US" dirty="0" smtClean="0">
                <a:latin typeface="+mn-lt"/>
              </a:rPr>
              <a:t>Determine How They’ll Be Involved</a:t>
            </a:r>
            <a:endParaRPr lang="en-US" dirty="0">
              <a:latin typeface="+mn-lt"/>
            </a:endParaRPr>
          </a:p>
        </p:txBody>
      </p:sp>
      <p:sp>
        <p:nvSpPr>
          <p:cNvPr id="4" name="Content Placeholder 3"/>
          <p:cNvSpPr>
            <a:spLocks noGrp="1"/>
          </p:cNvSpPr>
          <p:nvPr>
            <p:ph idx="1"/>
          </p:nvPr>
        </p:nvSpPr>
        <p:spPr>
          <a:xfrm>
            <a:off x="457200" y="1238250"/>
            <a:ext cx="8229600" cy="4525963"/>
          </a:xfrm>
        </p:spPr>
        <p:txBody>
          <a:bodyPr>
            <a:normAutofit lnSpcReduction="10000"/>
          </a:bodyPr>
          <a:lstStyle/>
          <a:p>
            <a:r>
              <a:rPr lang="en-US" sz="3200" dirty="0" smtClean="0"/>
              <a:t>Who on their team will be involved in each of these activities and how much time can they devote? </a:t>
            </a:r>
          </a:p>
          <a:p>
            <a:pPr lvl="1"/>
            <a:r>
              <a:rPr lang="en-US" sz="2400" dirty="0" smtClean="0"/>
              <a:t>Setup: CMS (</a:t>
            </a:r>
            <a:r>
              <a:rPr lang="en-US" sz="2400" dirty="0" err="1" smtClean="0"/>
              <a:t>subdomain</a:t>
            </a:r>
            <a:r>
              <a:rPr lang="en-US" sz="2400" dirty="0" smtClean="0"/>
              <a:t> for blog, domain), CRM integration, analytics. </a:t>
            </a:r>
          </a:p>
          <a:p>
            <a:pPr lvl="1"/>
            <a:r>
              <a:rPr lang="en-US" sz="2400" dirty="0" smtClean="0"/>
              <a:t>Content creation: blog posts, offers for lead generation, lead nurturing/email messages, website pages. </a:t>
            </a:r>
          </a:p>
          <a:p>
            <a:pPr lvl="1"/>
            <a:r>
              <a:rPr lang="en-US" sz="2400" dirty="0" smtClean="0"/>
              <a:t>Social media interaction</a:t>
            </a:r>
          </a:p>
          <a:p>
            <a:pPr lvl="1"/>
            <a:r>
              <a:rPr lang="en-US" sz="2400" dirty="0" smtClean="0"/>
              <a:t>Lead follow up &amp; sales productivity training</a:t>
            </a:r>
          </a:p>
          <a:p>
            <a:pPr lvl="1"/>
            <a:r>
              <a:rPr lang="en-US" sz="2400" dirty="0" smtClean="0"/>
              <a:t>Monthly reviews of analytics and results </a:t>
            </a:r>
          </a:p>
          <a:p>
            <a:pPr lvl="1"/>
            <a:r>
              <a:rPr lang="en-US" sz="2400" dirty="0" smtClean="0"/>
              <a:t>Planning of each month’s activities </a:t>
            </a:r>
          </a:p>
          <a:p>
            <a:endParaRPr lang="en-US" sz="32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Give Your Recommendation</a:t>
            </a:r>
            <a:endParaRPr lang="en-US" dirty="0">
              <a:latin typeface="+mn-lt"/>
            </a:endParaRPr>
          </a:p>
        </p:txBody>
      </p:sp>
      <p:pic>
        <p:nvPicPr>
          <p:cNvPr id="8194" name="Picture 2"/>
          <p:cNvPicPr>
            <a:picLocks noGrp="1" noChangeAspect="1" noChangeArrowheads="1"/>
          </p:cNvPicPr>
          <p:nvPr>
            <p:ph idx="1"/>
          </p:nvPr>
        </p:nvPicPr>
        <p:blipFill>
          <a:blip r:embed="rId3" cstate="print"/>
          <a:stretch>
            <a:fillRect/>
          </a:stretch>
        </p:blipFill>
        <p:spPr bwMode="auto">
          <a:xfrm>
            <a:off x="1351722" y="992838"/>
            <a:ext cx="6334886" cy="5646501"/>
          </a:xfrm>
          <a:prstGeom prst="rect">
            <a:avLst/>
          </a:prstGeom>
          <a:noFill/>
          <a:ln w="9525">
            <a:solidFill>
              <a:srgbClr val="FF0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fontScale="90000"/>
          </a:bodyPr>
          <a:lstStyle/>
          <a:p>
            <a:r>
              <a:rPr lang="en-US" dirty="0" smtClean="0">
                <a:latin typeface="+mn-lt"/>
              </a:rPr>
              <a:t>Setting Expectations about Results</a:t>
            </a:r>
            <a:endParaRPr lang="en-US" dirty="0">
              <a:latin typeface="+mn-lt"/>
            </a:endParaRPr>
          </a:p>
        </p:txBody>
      </p:sp>
      <p:sp>
        <p:nvSpPr>
          <p:cNvPr id="4" name="Content Placeholder 3"/>
          <p:cNvSpPr>
            <a:spLocks noGrp="1"/>
          </p:cNvSpPr>
          <p:nvPr>
            <p:ph idx="1"/>
          </p:nvPr>
        </p:nvSpPr>
        <p:spPr>
          <a:xfrm>
            <a:off x="457200" y="1311965"/>
            <a:ext cx="8229600" cy="5108713"/>
          </a:xfrm>
        </p:spPr>
        <p:txBody>
          <a:bodyPr>
            <a:normAutofit lnSpcReduction="10000"/>
          </a:bodyPr>
          <a:lstStyle/>
          <a:p>
            <a:pPr marL="0" indent="0">
              <a:buNone/>
            </a:pPr>
            <a:r>
              <a:rPr lang="en-US" sz="2800" i="1" dirty="0" smtClean="0"/>
              <a:t>“Now, unfortunately, I do not have a crystal ball. And while internet marketing is pretty predictable and extremely measurable, at this point, we are unable to say with certainty exactly how quickly we can improve your key metrics. This is an estimation. And we’ll work towards it. And we’ll do our best. But, you’ll need to realize this is a partnership and just like hiring an employee, we’ll need to adapt our plan once we start getting going. In several months, we’ll be able to predict much more accurately how fast we can achieve your long term goal. But, in the beginning, it’s going to be hard to predict perfectly.”</a:t>
            </a:r>
            <a:endParaRPr lang="en-US" sz="28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6" y="152400"/>
            <a:ext cx="8821723" cy="583734"/>
          </a:xfrm>
        </p:spPr>
        <p:txBody>
          <a:bodyPr>
            <a:normAutofit fontScale="90000"/>
          </a:bodyPr>
          <a:lstStyle/>
          <a:p>
            <a:r>
              <a:rPr lang="en-US" dirty="0" smtClean="0">
                <a:latin typeface="+mn-lt"/>
              </a:rPr>
              <a:t>Configuring the Retainer Quoting Tool</a:t>
            </a:r>
            <a:endParaRPr lang="en-US" dirty="0">
              <a:latin typeface="+mn-lt"/>
            </a:endParaRPr>
          </a:p>
        </p:txBody>
      </p:sp>
      <p:pic>
        <p:nvPicPr>
          <p:cNvPr id="5" name="Picture 2"/>
          <p:cNvPicPr>
            <a:picLocks noChangeAspect="1" noChangeArrowheads="1"/>
          </p:cNvPicPr>
          <p:nvPr/>
        </p:nvPicPr>
        <p:blipFill>
          <a:blip r:embed="rId3" cstate="print"/>
          <a:stretch>
            <a:fillRect/>
          </a:stretch>
        </p:blipFill>
        <p:spPr bwMode="auto">
          <a:xfrm>
            <a:off x="1351722" y="992838"/>
            <a:ext cx="6334886" cy="5646501"/>
          </a:xfrm>
          <a:prstGeom prst="rect">
            <a:avLst/>
          </a:prstGeom>
          <a:noFill/>
          <a:ln w="9525">
            <a:solidFill>
              <a:srgbClr val="FF0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116379"/>
            <a:ext cx="8963025" cy="660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49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7848302"/>
          </a:xfrm>
          <a:prstGeom prst="rect">
            <a:avLst/>
          </a:prstGeom>
          <a:solidFill>
            <a:schemeClr val="accent2"/>
          </a:solidFill>
        </p:spPr>
        <p:txBody>
          <a:bodyPr wrap="square" rtlCol="0">
            <a:spAutoFit/>
          </a:bodyPr>
          <a:lstStyle/>
          <a:p>
            <a:pPr algn="ctr"/>
            <a:r>
              <a:rPr lang="en-US" sz="7200" dirty="0" smtClean="0">
                <a:solidFill>
                  <a:srgbClr val="FFFFFF"/>
                </a:solidFill>
                <a:latin typeface="MV Boli" pitchFamily="2" charset="0"/>
                <a:cs typeface="MV Boli" pitchFamily="2" charset="0"/>
              </a:rPr>
              <a:t>Closing</a:t>
            </a: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solidFill>
                  <a:srgbClr val="FFFFFF"/>
                </a:solidFill>
              </a:rPr>
              <a:t>4</a:t>
            </a:r>
            <a:endParaRPr lang="en-US" sz="9600" dirty="0">
              <a:solidFill>
                <a:srgbClr val="FFFFFF"/>
              </a:solidFill>
            </a:endParaRPr>
          </a:p>
        </p:txBody>
      </p:sp>
    </p:spTree>
    <p:extLst>
      <p:ext uri="{BB962C8B-B14F-4D97-AF65-F5344CB8AC3E}">
        <p14:creationId xmlns:p14="http://schemas.microsoft.com/office/powerpoint/2010/main" val="3082999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The Inoffensive Close</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Do you believe I understand all of your challenges? Goals? Constraints? Concerns? Timeline? (Restate them.) </a:t>
            </a:r>
          </a:p>
          <a:p>
            <a:r>
              <a:rPr lang="en-US" dirty="0" smtClean="0">
                <a:latin typeface="+mn-lt"/>
              </a:rPr>
              <a:t>Do you believe that the solution that I’ve presented to you will effectively </a:t>
            </a:r>
            <a:r>
              <a:rPr lang="en-US" dirty="0" smtClean="0"/>
              <a:t>help </a:t>
            </a:r>
            <a:r>
              <a:rPr lang="en-US" dirty="0" smtClean="0">
                <a:latin typeface="+mn-lt"/>
              </a:rPr>
              <a:t>you overcome your challenges and achieve your goals? (Restate them.) </a:t>
            </a:r>
          </a:p>
          <a:p>
            <a:r>
              <a:rPr lang="en-US" dirty="0" smtClean="0">
                <a:latin typeface="+mn-lt"/>
              </a:rPr>
              <a:t>Do you want our help? </a:t>
            </a:r>
          </a:p>
          <a:p>
            <a:pPr>
              <a:buNone/>
            </a:pPr>
            <a:endParaRPr lang="en-US" dirty="0" smtClean="0">
              <a:latin typeface="+mn-lt"/>
            </a:endParaRPr>
          </a:p>
          <a:p>
            <a:endParaRPr lang="en-US"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cleaning-supp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9" y="369651"/>
            <a:ext cx="7623531" cy="58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8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The 1-10 Close</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On a scale of 1-10, where 1 is “Go away, I’ll never do business with you” and 10 is “sign me up yesterday. We really need to do this. We’re totally committed to making this work and we want your help”, what # are you?</a:t>
            </a:r>
          </a:p>
          <a:p>
            <a:r>
              <a:rPr lang="en-US" dirty="0" smtClean="0">
                <a:latin typeface="+mn-lt"/>
              </a:rPr>
              <a:t>Why is it not 1? </a:t>
            </a:r>
            <a:r>
              <a:rPr lang="en-US" sz="2800" dirty="0" smtClean="0">
                <a:latin typeface="+mn-lt"/>
              </a:rPr>
              <a:t>(Listen. Restate why they want to move forward.)</a:t>
            </a:r>
          </a:p>
          <a:p>
            <a:r>
              <a:rPr lang="en-US" dirty="0" smtClean="0">
                <a:latin typeface="+mn-lt"/>
              </a:rPr>
              <a:t>Then, why is it 10</a:t>
            </a:r>
            <a:r>
              <a:rPr lang="en-US" sz="2800" dirty="0" smtClean="0">
                <a:latin typeface="+mn-lt"/>
              </a:rPr>
              <a:t>?  (Listen. Handle objections)</a:t>
            </a:r>
          </a:p>
          <a:p>
            <a:pPr>
              <a:buNone/>
            </a:pPr>
            <a:endParaRPr lang="en-US" dirty="0" smtClean="0">
              <a:latin typeface="+mn-lt"/>
            </a:endParaRPr>
          </a:p>
          <a:p>
            <a:endParaRPr lang="en-US"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8956298"/>
          </a:xfrm>
          <a:prstGeom prst="rect">
            <a:avLst/>
          </a:prstGeom>
          <a:solidFill>
            <a:schemeClr val="accent2"/>
          </a:solidFill>
        </p:spPr>
        <p:txBody>
          <a:bodyPr wrap="square" rtlCol="0">
            <a:spAutoFit/>
          </a:bodyPr>
          <a:lstStyle/>
          <a:p>
            <a:pPr algn="ctr"/>
            <a:r>
              <a:rPr lang="en-US" sz="7200" dirty="0" smtClean="0">
                <a:solidFill>
                  <a:srgbClr val="FFFFFF"/>
                </a:solidFill>
                <a:latin typeface="MV Boli" pitchFamily="2" charset="0"/>
                <a:cs typeface="MV Boli" pitchFamily="2" charset="0"/>
              </a:rPr>
              <a:t>Bonus:</a:t>
            </a:r>
            <a:br>
              <a:rPr lang="en-US" sz="7200" dirty="0" smtClean="0">
                <a:solidFill>
                  <a:srgbClr val="FFFFFF"/>
                </a:solidFill>
                <a:latin typeface="MV Boli" pitchFamily="2" charset="0"/>
                <a:cs typeface="MV Boli" pitchFamily="2" charset="0"/>
              </a:rPr>
            </a:br>
            <a:r>
              <a:rPr lang="en-US" sz="7200" dirty="0" smtClean="0">
                <a:solidFill>
                  <a:srgbClr val="FFFFFF"/>
                </a:solidFill>
                <a:latin typeface="MV Boli" pitchFamily="2" charset="0"/>
                <a:cs typeface="MV Boli" pitchFamily="2" charset="0"/>
              </a:rPr>
              <a:t>Structure of a Contract</a:t>
            </a: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solidFill>
                  <a:srgbClr val="FFFFFF"/>
                </a:solidFill>
              </a:rPr>
              <a:t>5</a:t>
            </a:r>
          </a:p>
        </p:txBody>
      </p:sp>
    </p:spTree>
    <p:extLst>
      <p:ext uri="{BB962C8B-B14F-4D97-AF65-F5344CB8AC3E}">
        <p14:creationId xmlns:p14="http://schemas.microsoft.com/office/powerpoint/2010/main" val="637849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t>Winning Contracts</a:t>
            </a:r>
            <a:endParaRPr lang="en-US" dirty="0"/>
          </a:p>
        </p:txBody>
      </p:sp>
      <p:sp>
        <p:nvSpPr>
          <p:cNvPr id="3" name="Content Placeholder 2"/>
          <p:cNvSpPr>
            <a:spLocks noGrp="1"/>
          </p:cNvSpPr>
          <p:nvPr>
            <p:ph idx="1"/>
          </p:nvPr>
        </p:nvSpPr>
        <p:spPr>
          <a:xfrm>
            <a:off x="457200" y="1390650"/>
            <a:ext cx="8229600" cy="4525963"/>
          </a:xfrm>
        </p:spPr>
        <p:txBody>
          <a:bodyPr>
            <a:normAutofit fontScale="92500"/>
          </a:bodyPr>
          <a:lstStyle/>
          <a:p>
            <a:r>
              <a:rPr lang="en-US" dirty="0" smtClean="0"/>
              <a:t>Are less than 5 pages in length.</a:t>
            </a:r>
          </a:p>
          <a:p>
            <a:pPr lvl="1"/>
            <a:r>
              <a:rPr lang="en-US" dirty="0" smtClean="0"/>
              <a:t>The goal is to get them to sign in a closing meeting</a:t>
            </a:r>
          </a:p>
          <a:p>
            <a:r>
              <a:rPr lang="en-US" dirty="0" smtClean="0"/>
              <a:t>Contracts do not sell</a:t>
            </a:r>
          </a:p>
          <a:p>
            <a:pPr lvl="1"/>
            <a:r>
              <a:rPr lang="en-US" dirty="0" smtClean="0"/>
              <a:t>Do not repeat and pitch you or the sales process. The pitching is done by following the sales process</a:t>
            </a:r>
          </a:p>
          <a:p>
            <a:r>
              <a:rPr lang="en-US" dirty="0" smtClean="0"/>
              <a:t>Always set clear expectations in terms of activities, roles, and metrics for success</a:t>
            </a:r>
          </a:p>
          <a:p>
            <a:r>
              <a:rPr lang="en-US" dirty="0" smtClean="0"/>
              <a:t>Create standardized blocks of content that you can use in every contract</a:t>
            </a:r>
          </a:p>
          <a:p>
            <a:pPr marL="0" indent="0">
              <a:buNone/>
            </a:pPr>
            <a:endParaRPr lang="en-US" dirty="0" smtClean="0"/>
          </a:p>
          <a:p>
            <a:endParaRPr lang="en-US" dirty="0"/>
          </a:p>
        </p:txBody>
      </p:sp>
    </p:spTree>
    <p:extLst>
      <p:ext uri="{BB962C8B-B14F-4D97-AF65-F5344CB8AC3E}">
        <p14:creationId xmlns:p14="http://schemas.microsoft.com/office/powerpoint/2010/main" val="1309353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itle 3"/>
          <p:cNvSpPr>
            <a:spLocks noGrp="1"/>
          </p:cNvSpPr>
          <p:nvPr>
            <p:ph type="title"/>
          </p:nvPr>
        </p:nvSpPr>
        <p:spPr/>
        <p:txBody>
          <a:bodyPr/>
          <a:lstStyle/>
          <a:p>
            <a:r>
              <a:rPr lang="en-US" dirty="0" smtClean="0"/>
              <a:t>Structure of a Contract</a:t>
            </a:r>
            <a:endParaRPr lang="en-US" dirty="0"/>
          </a:p>
        </p:txBody>
      </p:sp>
      <p:sp>
        <p:nvSpPr>
          <p:cNvPr id="5" name="Content Placeholder 4"/>
          <p:cNvSpPr>
            <a:spLocks noGrp="1"/>
          </p:cNvSpPr>
          <p:nvPr>
            <p:ph idx="1"/>
          </p:nvPr>
        </p:nvSpPr>
        <p:spPr>
          <a:xfrm>
            <a:off x="457200" y="1600200"/>
            <a:ext cx="8229600" cy="4979504"/>
          </a:xfrm>
        </p:spPr>
        <p:txBody>
          <a:bodyPr>
            <a:normAutofit fontScale="62500" lnSpcReduction="20000"/>
          </a:bodyPr>
          <a:lstStyle/>
          <a:p>
            <a:r>
              <a:rPr lang="en-US" dirty="0" smtClean="0"/>
              <a:t>Executive Summary</a:t>
            </a:r>
          </a:p>
          <a:p>
            <a:pPr lvl="1"/>
            <a:r>
              <a:rPr lang="en-US" dirty="0" smtClean="0"/>
              <a:t>No Technical Jargon</a:t>
            </a:r>
          </a:p>
          <a:p>
            <a:pPr lvl="1"/>
            <a:r>
              <a:rPr lang="en-US" dirty="0" smtClean="0"/>
              <a:t>Weave a story of their current situation and challenges and how you are going to help them meet their goals</a:t>
            </a:r>
          </a:p>
          <a:p>
            <a:r>
              <a:rPr lang="en-US" dirty="0" smtClean="0"/>
              <a:t>Discovery (what we’ve learnt about the prospect’s Goal, Challenges, Plan, Timeline, and Consequences) </a:t>
            </a:r>
          </a:p>
          <a:p>
            <a:pPr lvl="1"/>
            <a:r>
              <a:rPr lang="en-US" dirty="0" smtClean="0"/>
              <a:t>Another reason not to skip the sales process. Leverage everything you have learnt in the IMA and Diagnostic and Goal Setting.</a:t>
            </a:r>
          </a:p>
          <a:p>
            <a:r>
              <a:rPr lang="en-US" dirty="0" smtClean="0"/>
              <a:t>Scope of Services</a:t>
            </a:r>
          </a:p>
          <a:p>
            <a:pPr lvl="1"/>
            <a:r>
              <a:rPr lang="en-US" dirty="0" smtClean="0"/>
              <a:t>Services/Activities and Time per Activity (Retainer Quoting)</a:t>
            </a:r>
          </a:p>
          <a:p>
            <a:pPr lvl="1"/>
            <a:r>
              <a:rPr lang="en-US" dirty="0" smtClean="0"/>
              <a:t>ROI and Metrics for Success (Analytics)</a:t>
            </a:r>
          </a:p>
          <a:p>
            <a:pPr lvl="1"/>
            <a:r>
              <a:rPr lang="en-US" dirty="0" smtClean="0"/>
              <a:t>Role (expected role and activities for both Agency and Client)</a:t>
            </a:r>
          </a:p>
          <a:p>
            <a:pPr lvl="1"/>
            <a:r>
              <a:rPr lang="en-US" dirty="0" smtClean="0"/>
              <a:t>Timeline and Retainer Length</a:t>
            </a:r>
          </a:p>
          <a:p>
            <a:pPr lvl="1"/>
            <a:r>
              <a:rPr lang="en-US" dirty="0" smtClean="0"/>
              <a:t>Costs</a:t>
            </a:r>
            <a:endParaRPr lang="en-US" dirty="0"/>
          </a:p>
          <a:p>
            <a:r>
              <a:rPr lang="en-US" dirty="0" smtClean="0"/>
              <a:t>Place to Sign</a:t>
            </a:r>
          </a:p>
          <a:p>
            <a:r>
              <a:rPr lang="en-US" dirty="0" smtClean="0"/>
              <a:t>Terms and Conditions</a:t>
            </a:r>
          </a:p>
          <a:p>
            <a:r>
              <a:rPr lang="en-US" dirty="0" smtClean="0"/>
              <a:t>Appendix </a:t>
            </a:r>
          </a:p>
          <a:p>
            <a:pPr lvl="1"/>
            <a:endParaRPr lang="en-US" dirty="0" smtClean="0"/>
          </a:p>
          <a:p>
            <a:endParaRPr lang="en-US" dirty="0"/>
          </a:p>
        </p:txBody>
      </p:sp>
    </p:spTree>
    <p:extLst>
      <p:ext uri="{BB962C8B-B14F-4D97-AF65-F5344CB8AC3E}">
        <p14:creationId xmlns:p14="http://schemas.microsoft.com/office/powerpoint/2010/main" val="852189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279467" cy="7848302"/>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Potholes</a:t>
            </a: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r>
              <a:rPr lang="en-US" sz="7200" dirty="0" smtClean="0">
                <a:solidFill>
                  <a:schemeClr val="bg1"/>
                </a:solidFill>
                <a:latin typeface="MV Boli" pitchFamily="2" charset="0"/>
                <a:cs typeface="MV Boli" pitchFamily="2" charset="0"/>
              </a:rPr>
              <a:t> </a:t>
            </a:r>
            <a:endParaRPr lang="en-US" sz="7200" dirty="0">
              <a:solidFill>
                <a:schemeClr val="bg1"/>
              </a:solidFill>
              <a:latin typeface="MV Boli" pitchFamily="2" charset="0"/>
              <a:cs typeface="MV Boli" pitchFamily="2" charset="0"/>
            </a:endParaRPr>
          </a:p>
        </p:txBody>
      </p:sp>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6</a:t>
            </a:r>
          </a:p>
        </p:txBody>
      </p:sp>
    </p:spTree>
    <p:extLst>
      <p:ext uri="{BB962C8B-B14F-4D97-AF65-F5344CB8AC3E}">
        <p14:creationId xmlns:p14="http://schemas.microsoft.com/office/powerpoint/2010/main" val="2435647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0" y="4018393"/>
            <a:ext cx="3200400" cy="2839607"/>
          </a:xfrm>
          <a:prstGeom prst="rect">
            <a:avLst/>
          </a:prstGeom>
        </p:spPr>
      </p:pic>
      <p:sp>
        <p:nvSpPr>
          <p:cNvPr id="2" name="Title 1"/>
          <p:cNvSpPr>
            <a:spLocks noGrp="1"/>
          </p:cNvSpPr>
          <p:nvPr>
            <p:ph type="title"/>
          </p:nvPr>
        </p:nvSpPr>
        <p:spPr/>
        <p:txBody>
          <a:bodyPr/>
          <a:lstStyle/>
          <a:p>
            <a:r>
              <a:rPr lang="en-US" dirty="0" smtClean="0"/>
              <a:t>Potholes</a:t>
            </a:r>
            <a:endParaRPr lang="en-US" dirty="0"/>
          </a:p>
        </p:txBody>
      </p:sp>
      <p:sp>
        <p:nvSpPr>
          <p:cNvPr id="3" name="Content Placeholder 2"/>
          <p:cNvSpPr>
            <a:spLocks noGrp="1"/>
          </p:cNvSpPr>
          <p:nvPr>
            <p:ph idx="1"/>
          </p:nvPr>
        </p:nvSpPr>
        <p:spPr>
          <a:xfrm>
            <a:off x="145473" y="1330036"/>
            <a:ext cx="9144000" cy="4525963"/>
          </a:xfrm>
        </p:spPr>
        <p:txBody>
          <a:bodyPr>
            <a:normAutofit/>
          </a:bodyPr>
          <a:lstStyle/>
          <a:p>
            <a:r>
              <a:rPr lang="en-US" dirty="0" smtClean="0"/>
              <a:t>Doing proposals vs. contracts</a:t>
            </a:r>
          </a:p>
          <a:p>
            <a:pPr lvl="1"/>
            <a:r>
              <a:rPr lang="en-US" dirty="0" smtClean="0"/>
              <a:t>Contracts win. Proposals don’t.</a:t>
            </a:r>
          </a:p>
          <a:p>
            <a:r>
              <a:rPr lang="en-US" dirty="0" smtClean="0"/>
              <a:t>Not using an inoffensive Close</a:t>
            </a:r>
          </a:p>
          <a:p>
            <a:pPr lvl="1"/>
            <a:r>
              <a:rPr lang="en-US" dirty="0" smtClean="0"/>
              <a:t>It isn’t a deal until we have a signature</a:t>
            </a:r>
          </a:p>
          <a:p>
            <a:r>
              <a:rPr lang="en-US" dirty="0" smtClean="0"/>
              <a:t>Setting incorrect expectations about results</a:t>
            </a:r>
          </a:p>
          <a:p>
            <a:pPr lvl="1"/>
            <a:r>
              <a:rPr lang="en-US" dirty="0" smtClean="0"/>
              <a:t>Use the “Plan” worksheet when </a:t>
            </a:r>
            <a:br>
              <a:rPr lang="en-US" dirty="0" smtClean="0"/>
            </a:br>
            <a:r>
              <a:rPr lang="en-US" dirty="0" smtClean="0"/>
              <a:t>recommending a plan</a:t>
            </a:r>
          </a:p>
          <a:p>
            <a:pPr lvl="1"/>
            <a:r>
              <a:rPr lang="en-US" dirty="0" smtClean="0"/>
              <a:t>Set expectations</a:t>
            </a:r>
          </a:p>
          <a:p>
            <a:endParaRPr lang="en-US" dirty="0" smtClean="0"/>
          </a:p>
        </p:txBody>
      </p:sp>
    </p:spTree>
    <p:extLst>
      <p:ext uri="{BB962C8B-B14F-4D97-AF65-F5344CB8AC3E}">
        <p14:creationId xmlns:p14="http://schemas.microsoft.com/office/powerpoint/2010/main" val="2587299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6</a:t>
            </a:r>
          </a:p>
        </p:txBody>
      </p:sp>
      <p:sp>
        <p:nvSpPr>
          <p:cNvPr id="5" name="TextBox 4"/>
          <p:cNvSpPr txBox="1"/>
          <p:nvPr/>
        </p:nvSpPr>
        <p:spPr>
          <a:xfrm>
            <a:off x="1262271" y="1445965"/>
            <a:ext cx="735902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Key Take-</a:t>
            </a:r>
            <a:r>
              <a:rPr lang="en-US" sz="7200" dirty="0" err="1" smtClean="0">
                <a:solidFill>
                  <a:schemeClr val="bg1"/>
                </a:solidFill>
                <a:latin typeface="MV Boli" pitchFamily="2" charset="0"/>
                <a:cs typeface="MV Boli" pitchFamily="2" charset="0"/>
              </a:rPr>
              <a:t>Aways</a:t>
            </a:r>
            <a:r>
              <a:rPr lang="en-US" sz="7200" dirty="0" smtClean="0">
                <a:solidFill>
                  <a:schemeClr val="bg1"/>
                </a:solidFill>
                <a:latin typeface="MV Boli" pitchFamily="2" charset="0"/>
                <a:cs typeface="MV Boli" pitchFamily="2" charset="0"/>
              </a:rPr>
              <a:t> and Homework</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3" name="Content Placeholder 2"/>
          <p:cNvSpPr>
            <a:spLocks noGrp="1"/>
          </p:cNvSpPr>
          <p:nvPr>
            <p:ph idx="1"/>
          </p:nvPr>
        </p:nvSpPr>
        <p:spPr/>
        <p:txBody>
          <a:bodyPr/>
          <a:lstStyle/>
          <a:p>
            <a:r>
              <a:rPr lang="en-US" dirty="0"/>
              <a:t>Prepare for your presentations; nothing is more important than this. Nothing.</a:t>
            </a:r>
          </a:p>
          <a:p>
            <a:r>
              <a:rPr lang="en-US" dirty="0"/>
              <a:t>Stick to a path the best you can, avoid the rabbit holes</a:t>
            </a:r>
          </a:p>
          <a:p>
            <a:r>
              <a:rPr lang="en-US" dirty="0"/>
              <a:t>Prepare your tie-downs and business value statements</a:t>
            </a:r>
          </a:p>
          <a:p>
            <a:r>
              <a:rPr lang="en-US" dirty="0"/>
              <a:t>Practice</a:t>
            </a:r>
          </a:p>
          <a:p>
            <a:pPr marL="0" indent="0">
              <a:buNone/>
            </a:pPr>
            <a:endParaRPr lang="en-US" dirty="0"/>
          </a:p>
        </p:txBody>
      </p:sp>
    </p:spTree>
    <p:extLst>
      <p:ext uri="{BB962C8B-B14F-4D97-AF65-F5344CB8AC3E}">
        <p14:creationId xmlns:p14="http://schemas.microsoft.com/office/powerpoint/2010/main" val="3676751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84" y="914400"/>
            <a:ext cx="7086600" cy="1938992"/>
          </a:xfrm>
          <a:prstGeom prst="rect">
            <a:avLst/>
          </a:prstGeom>
          <a:noFill/>
        </p:spPr>
        <p:txBody>
          <a:bodyPr wrap="square" rtlCol="0">
            <a:spAutoFit/>
          </a:bodyPr>
          <a:lstStyle/>
          <a:p>
            <a:pPr marL="292100" indent="-292100" algn="ctr">
              <a:spcAft>
                <a:spcPts val="2400"/>
              </a:spcAft>
            </a:pPr>
            <a:r>
              <a:rPr lang="en-US" sz="12000" dirty="0" smtClean="0"/>
              <a:t>Activity</a:t>
            </a:r>
          </a:p>
        </p:txBody>
      </p:sp>
      <p:sp>
        <p:nvSpPr>
          <p:cNvPr id="3" name="TextBox 2"/>
          <p:cNvSpPr txBox="1"/>
          <p:nvPr/>
        </p:nvSpPr>
        <p:spPr>
          <a:xfrm>
            <a:off x="753297" y="422769"/>
            <a:ext cx="7848600" cy="707886"/>
          </a:xfrm>
          <a:prstGeom prst="rect">
            <a:avLst/>
          </a:prstGeom>
          <a:noFill/>
        </p:spPr>
        <p:txBody>
          <a:bodyPr wrap="square" rtlCol="0">
            <a:spAutoFit/>
          </a:bodyPr>
          <a:lstStyle/>
          <a:p>
            <a:pPr marL="292100" indent="-292100" algn="ctr">
              <a:spcAft>
                <a:spcPts val="600"/>
              </a:spcAft>
            </a:pPr>
            <a:r>
              <a:rPr lang="en-US" sz="4000" b="1" dirty="0" smtClean="0">
                <a:solidFill>
                  <a:schemeClr val="accent3"/>
                </a:solidFill>
              </a:rPr>
              <a:t>Your success in sales is driven by</a:t>
            </a:r>
          </a:p>
        </p:txBody>
      </p:sp>
      <p:sp>
        <p:nvSpPr>
          <p:cNvPr id="5" name="TextBox 4"/>
          <p:cNvSpPr txBox="1"/>
          <p:nvPr/>
        </p:nvSpPr>
        <p:spPr>
          <a:xfrm>
            <a:off x="950733" y="3023521"/>
            <a:ext cx="7086600" cy="1246495"/>
          </a:xfrm>
          <a:prstGeom prst="rect">
            <a:avLst/>
          </a:prstGeom>
          <a:noFill/>
        </p:spPr>
        <p:txBody>
          <a:bodyPr wrap="square" rtlCol="0">
            <a:spAutoFit/>
          </a:bodyPr>
          <a:lstStyle/>
          <a:p>
            <a:pPr marL="292100" indent="-292100" algn="ctr">
              <a:spcAft>
                <a:spcPts val="2400"/>
              </a:spcAft>
            </a:pPr>
            <a:r>
              <a:rPr lang="en-US" sz="7500" b="1" dirty="0" smtClean="0"/>
              <a:t>Process</a:t>
            </a:r>
          </a:p>
        </p:txBody>
      </p:sp>
      <p:sp>
        <p:nvSpPr>
          <p:cNvPr id="6" name="TextBox 5"/>
          <p:cNvSpPr txBox="1"/>
          <p:nvPr/>
        </p:nvSpPr>
        <p:spPr>
          <a:xfrm>
            <a:off x="820151" y="4687042"/>
            <a:ext cx="7086600" cy="1015663"/>
          </a:xfrm>
          <a:prstGeom prst="rect">
            <a:avLst/>
          </a:prstGeom>
          <a:noFill/>
        </p:spPr>
        <p:txBody>
          <a:bodyPr wrap="square" rtlCol="0">
            <a:spAutoFit/>
          </a:bodyPr>
          <a:lstStyle/>
          <a:p>
            <a:pPr marL="292100" indent="-292100" algn="ctr">
              <a:spcAft>
                <a:spcPts val="2400"/>
              </a:spcAft>
            </a:pPr>
            <a:r>
              <a:rPr lang="en-US" sz="6000" dirty="0" smtClean="0"/>
              <a:t>Skills</a:t>
            </a:r>
            <a:endParaRPr lang="en-US" sz="6000" u="sng" dirty="0" smtClean="0"/>
          </a:p>
        </p:txBody>
      </p:sp>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849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216821"/>
            <a:ext cx="8534400" cy="6093976"/>
          </a:xfrm>
          <a:prstGeom prst="rect">
            <a:avLst/>
          </a:prstGeom>
          <a:noFill/>
        </p:spPr>
        <p:txBody>
          <a:bodyPr wrap="square" rtlCol="0">
            <a:spAutoFit/>
          </a:bodyPr>
          <a:lstStyle/>
          <a:p>
            <a:pPr>
              <a:spcAft>
                <a:spcPts val="2400"/>
              </a:spcAft>
            </a:pPr>
            <a:r>
              <a:rPr lang="en-US" sz="4000" dirty="0" smtClean="0"/>
              <a:t>Homework</a:t>
            </a:r>
          </a:p>
          <a:p>
            <a:pPr marL="292100" indent="-292100">
              <a:spcAft>
                <a:spcPts val="2400"/>
              </a:spcAft>
              <a:buFont typeface="Arial" pitchFamily="34" charset="0"/>
              <a:buChar char="•"/>
            </a:pPr>
            <a:r>
              <a:rPr lang="en-US" sz="3000" dirty="0" smtClean="0"/>
              <a:t>Follow the sales process and invite your Channel Account Manager to one of your calls (e.g. presenting the HubSpot solution).</a:t>
            </a:r>
          </a:p>
          <a:p>
            <a:pPr marL="292100" indent="-292100">
              <a:spcAft>
                <a:spcPts val="2400"/>
              </a:spcAft>
              <a:buFont typeface="Arial" pitchFamily="34" charset="0"/>
              <a:buChar char="•"/>
            </a:pPr>
            <a:r>
              <a:rPr lang="en-US" sz="3000" dirty="0" smtClean="0"/>
              <a:t>Revisit </a:t>
            </a:r>
            <a:r>
              <a:rPr lang="en-US" sz="3000" b="1" dirty="0" smtClean="0"/>
              <a:t>your </a:t>
            </a:r>
            <a:r>
              <a:rPr lang="en-US" sz="3000" dirty="0" smtClean="0"/>
              <a:t>Agency Grader Goals and see how you are doing. Invite your CAM to a call and review together.</a:t>
            </a:r>
          </a:p>
          <a:p>
            <a:pPr marL="292100" indent="-292100">
              <a:spcAft>
                <a:spcPts val="2400"/>
              </a:spcAft>
              <a:buFont typeface="Arial" pitchFamily="34" charset="0"/>
              <a:buChar char="•"/>
            </a:pPr>
            <a:r>
              <a:rPr lang="en-US" sz="3000" dirty="0" smtClean="0"/>
              <a:t>Tinker with the spreadsheet to learn your numbers</a:t>
            </a:r>
          </a:p>
          <a:p>
            <a:pPr marL="292100" indent="-292100">
              <a:spcAft>
                <a:spcPts val="2400"/>
              </a:spcAft>
              <a:buFont typeface="Arial" pitchFamily="34" charset="0"/>
              <a:buChar char="•"/>
            </a:pPr>
            <a:r>
              <a:rPr lang="en-US" sz="3000" b="1" dirty="0" smtClean="0"/>
              <a:t>Practice/prepare</a:t>
            </a:r>
            <a:r>
              <a:rPr lang="en-US" sz="3000" b="1" dirty="0"/>
              <a:t> </a:t>
            </a:r>
            <a:endParaRPr lang="en-US" sz="3000" b="1" dirty="0" smtClean="0"/>
          </a:p>
        </p:txBody>
      </p:sp>
    </p:spTree>
    <p:extLst>
      <p:ext uri="{BB962C8B-B14F-4D97-AF65-F5344CB8AC3E}">
        <p14:creationId xmlns:p14="http://schemas.microsoft.com/office/powerpoint/2010/main" val="3744136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extBox 3"/>
          <p:cNvSpPr txBox="1">
            <a:spLocks noChangeArrowheads="1"/>
          </p:cNvSpPr>
          <p:nvPr/>
        </p:nvSpPr>
        <p:spPr bwMode="auto">
          <a:xfrm>
            <a:off x="2174875" y="1481138"/>
            <a:ext cx="479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4000" dirty="0">
                <a:latin typeface="Franklin Gothic Book" pitchFamily="1" charset="0"/>
              </a:rPr>
              <a:t>Bookmark this Page!!</a:t>
            </a:r>
          </a:p>
        </p:txBody>
      </p:sp>
      <p:sp>
        <p:nvSpPr>
          <p:cNvPr id="5" name="TextBox 5"/>
          <p:cNvSpPr txBox="1">
            <a:spLocks noChangeArrowheads="1"/>
          </p:cNvSpPr>
          <p:nvPr/>
        </p:nvSpPr>
        <p:spPr bwMode="auto">
          <a:xfrm>
            <a:off x="341313" y="3167063"/>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2800" dirty="0">
                <a:solidFill>
                  <a:srgbClr val="0000FF"/>
                </a:solidFill>
              </a:rPr>
              <a:t>http://www.hubspot.com/advanced-sales-training-home</a:t>
            </a:r>
          </a:p>
        </p:txBody>
      </p:sp>
    </p:spTree>
    <p:extLst>
      <p:ext uri="{BB962C8B-B14F-4D97-AF65-F5344CB8AC3E}">
        <p14:creationId xmlns:p14="http://schemas.microsoft.com/office/powerpoint/2010/main" val="2452499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76892" y="468"/>
            <a:ext cx="9472352" cy="1143000"/>
          </a:xfrm>
        </p:spPr>
        <p:txBody>
          <a:bodyPr>
            <a:noAutofit/>
          </a:bodyPr>
          <a:lstStyle/>
          <a:p>
            <a:r>
              <a:rPr lang="en-US" sz="3600" dirty="0" smtClean="0">
                <a:latin typeface="+mn-lt"/>
              </a:rPr>
              <a:t>Reminder - If You Want us to Do  a Presentation for You </a:t>
            </a:r>
            <a:endParaRPr lang="en-US" sz="3600" dirty="0">
              <a:latin typeface="+mn-lt"/>
            </a:endParaRPr>
          </a:p>
        </p:txBody>
      </p:sp>
      <p:sp>
        <p:nvSpPr>
          <p:cNvPr id="3" name="Content Placeholder 2"/>
          <p:cNvSpPr>
            <a:spLocks noGrp="1"/>
          </p:cNvSpPr>
          <p:nvPr>
            <p:ph idx="1"/>
          </p:nvPr>
        </p:nvSpPr>
        <p:spPr>
          <a:xfrm>
            <a:off x="457200" y="1581150"/>
            <a:ext cx="8229600" cy="4525963"/>
          </a:xfrm>
        </p:spPr>
        <p:txBody>
          <a:bodyPr>
            <a:normAutofit fontScale="92500" lnSpcReduction="20000"/>
          </a:bodyPr>
          <a:lstStyle/>
          <a:p>
            <a:r>
              <a:rPr lang="en-US" dirty="0">
                <a:latin typeface="+mn-lt"/>
              </a:rPr>
              <a:t>If you’re reselling HubSpot with your retainer, we can help present the HubSpot solution and support the need for your services during our presentation. </a:t>
            </a:r>
          </a:p>
          <a:p>
            <a:r>
              <a:rPr lang="en-US" dirty="0" smtClean="0">
                <a:latin typeface="+mn-lt"/>
              </a:rPr>
              <a:t>Email your Channel Account Manager (CAM)</a:t>
            </a:r>
          </a:p>
          <a:p>
            <a:r>
              <a:rPr lang="en-US" dirty="0" smtClean="0">
                <a:latin typeface="+mn-lt"/>
              </a:rPr>
              <a:t>Your CAM can only assist with the presentation if you have followed the sales process i.e. IMA and Diagnostic and Goal Setting Calls need to be completed</a:t>
            </a:r>
          </a:p>
          <a:p>
            <a:r>
              <a:rPr lang="en-US" dirty="0" smtClean="0">
                <a:latin typeface="+mn-lt"/>
              </a:rPr>
              <a:t>Your CAM will email you a pre-Demo checklist that you will need to complete</a:t>
            </a:r>
          </a:p>
          <a:p>
            <a:endParaRPr lang="en-US" dirty="0" smtClean="0">
              <a:latin typeface="+mn-lt"/>
            </a:endParaRPr>
          </a:p>
          <a:p>
            <a:endParaRPr lang="en-US"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cbeale\Desktop\Mark_your_Calenda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6" y="263471"/>
            <a:ext cx="4125208" cy="6292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5" name="TextBox 4"/>
          <p:cNvSpPr txBox="1"/>
          <p:nvPr/>
        </p:nvSpPr>
        <p:spPr>
          <a:xfrm>
            <a:off x="3237594" y="764699"/>
            <a:ext cx="6493790" cy="3785652"/>
          </a:xfrm>
          <a:prstGeom prst="rect">
            <a:avLst/>
          </a:prstGeom>
          <a:noFill/>
        </p:spPr>
        <p:txBody>
          <a:bodyPr wrap="square" rtlCol="0">
            <a:spAutoFit/>
          </a:bodyPr>
          <a:lstStyle/>
          <a:p>
            <a:pPr marL="292100" indent="-292100">
              <a:spcAft>
                <a:spcPts val="2400"/>
              </a:spcAft>
              <a:buFont typeface="Arial" pitchFamily="34" charset="0"/>
              <a:buChar char="•"/>
            </a:pPr>
            <a:r>
              <a:rPr lang="en-US" sz="3600" dirty="0" smtClean="0"/>
              <a:t>Tuesday, March 6</a:t>
            </a:r>
          </a:p>
          <a:p>
            <a:pPr marL="292100" indent="-292100">
              <a:spcAft>
                <a:spcPts val="2400"/>
              </a:spcAft>
              <a:buFont typeface="Arial" pitchFamily="34" charset="0"/>
              <a:buChar char="•"/>
            </a:pPr>
            <a:r>
              <a:rPr lang="en-US" sz="3600" dirty="0" smtClean="0"/>
              <a:t>11 AM US EST</a:t>
            </a:r>
          </a:p>
          <a:p>
            <a:pPr marL="292100" indent="-292100">
              <a:spcAft>
                <a:spcPts val="2400"/>
              </a:spcAft>
              <a:buFont typeface="Arial" pitchFamily="34" charset="0"/>
              <a:buChar char="•"/>
            </a:pPr>
            <a:r>
              <a:rPr lang="en-US" sz="3600" dirty="0" smtClean="0"/>
              <a:t>Next Topic – Final Session - </a:t>
            </a:r>
            <a:br>
              <a:rPr lang="en-US" sz="3600" dirty="0" smtClean="0"/>
            </a:br>
            <a:r>
              <a:rPr lang="en-US" sz="3600" dirty="0" smtClean="0"/>
              <a:t>Objections Role</a:t>
            </a:r>
            <a:r>
              <a:rPr lang="en-US" sz="3600" dirty="0"/>
              <a:t> </a:t>
            </a:r>
            <a:r>
              <a:rPr lang="en-US" sz="3600" dirty="0" smtClean="0"/>
              <a:t>Play</a:t>
            </a:r>
          </a:p>
          <a:p>
            <a:pPr marL="292100" indent="-292100">
              <a:spcAft>
                <a:spcPts val="2400"/>
              </a:spcAft>
              <a:buFont typeface="Arial" pitchFamily="34" charset="0"/>
              <a:buChar char="•"/>
            </a:pPr>
            <a:endParaRPr lang="en-US" sz="3600" dirty="0" smtClean="0"/>
          </a:p>
        </p:txBody>
      </p:sp>
    </p:spTree>
    <p:extLst>
      <p:ext uri="{BB962C8B-B14F-4D97-AF65-F5344CB8AC3E}">
        <p14:creationId xmlns:p14="http://schemas.microsoft.com/office/powerpoint/2010/main" val="1664592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extBox 3"/>
          <p:cNvSpPr txBox="1">
            <a:spLocks noChangeArrowheads="1"/>
          </p:cNvSpPr>
          <p:nvPr/>
        </p:nvSpPr>
        <p:spPr bwMode="auto">
          <a:xfrm>
            <a:off x="512330" y="1481138"/>
            <a:ext cx="84235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4000" dirty="0" smtClean="0">
                <a:latin typeface="Franklin Gothic Book" pitchFamily="1" charset="0"/>
              </a:rPr>
              <a:t>We need your input for Questions and </a:t>
            </a:r>
            <a:br>
              <a:rPr lang="en-US" sz="4000" dirty="0" smtClean="0">
                <a:latin typeface="Franklin Gothic Book" pitchFamily="1" charset="0"/>
              </a:rPr>
            </a:br>
            <a:r>
              <a:rPr lang="en-US" sz="4000" dirty="0" smtClean="0">
                <a:latin typeface="Franklin Gothic Book" pitchFamily="1" charset="0"/>
              </a:rPr>
              <a:t>Scenarios to review for next week’s </a:t>
            </a:r>
            <a:br>
              <a:rPr lang="en-US" sz="4000" dirty="0" smtClean="0">
                <a:latin typeface="Franklin Gothic Book" pitchFamily="1" charset="0"/>
              </a:rPr>
            </a:br>
            <a:r>
              <a:rPr lang="en-US" sz="4000" dirty="0" smtClean="0">
                <a:latin typeface="Franklin Gothic Book" pitchFamily="1" charset="0"/>
              </a:rPr>
              <a:t>session</a:t>
            </a:r>
            <a:endParaRPr lang="en-US" sz="4000" dirty="0">
              <a:latin typeface="Franklin Gothic Book" pitchFamily="1" charset="0"/>
            </a:endParaRPr>
          </a:p>
        </p:txBody>
      </p:sp>
      <p:sp>
        <p:nvSpPr>
          <p:cNvPr id="5" name="TextBox 5"/>
          <p:cNvSpPr txBox="1">
            <a:spLocks noChangeArrowheads="1"/>
          </p:cNvSpPr>
          <p:nvPr/>
        </p:nvSpPr>
        <p:spPr bwMode="auto">
          <a:xfrm>
            <a:off x="341313" y="3489553"/>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2800" dirty="0">
                <a:solidFill>
                  <a:srgbClr val="0000FF"/>
                </a:solidFill>
              </a:rPr>
              <a:t>http://www.hubspot.com/advanced-sales-training-home</a:t>
            </a:r>
          </a:p>
        </p:txBody>
      </p:sp>
    </p:spTree>
    <p:extLst>
      <p:ext uri="{BB962C8B-B14F-4D97-AF65-F5344CB8AC3E}">
        <p14:creationId xmlns:p14="http://schemas.microsoft.com/office/powerpoint/2010/main" val="1361007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81033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0" t="2407" r="4801" b="268"/>
          <a:stretch/>
        </p:blipFill>
        <p:spPr bwMode="auto">
          <a:xfrm>
            <a:off x="5040231" y="0"/>
            <a:ext cx="4050172" cy="55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srcRect b="1921"/>
          <a:stretch/>
        </p:blipFill>
        <p:spPr bwMode="auto">
          <a:xfrm>
            <a:off x="-49718" y="0"/>
            <a:ext cx="4930186" cy="3677643"/>
          </a:xfrm>
          <a:prstGeom prst="rect">
            <a:avLst/>
          </a:prstGeom>
          <a:noFill/>
          <a:ln w="9525">
            <a:noFill/>
            <a:miter lim="800000"/>
            <a:headEnd/>
            <a:tailEnd/>
          </a:ln>
        </p:spPr>
      </p:pic>
      <p:pic>
        <p:nvPicPr>
          <p:cNvPr id="4" name="Picture 2" descr="C:\Users\cbeale\Desktop\Aviary linkedin-com Picture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012" y="3677643"/>
            <a:ext cx="4910391" cy="3170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campingmachine.com/sitebuildercontent/sitebuilderpictures/Photogallery1/SWOpportunity.gif"/>
          <p:cNvPicPr>
            <a:picLocks noChangeAspect="1" noChangeArrowheads="1"/>
          </p:cNvPicPr>
          <p:nvPr/>
        </p:nvPicPr>
        <p:blipFill>
          <a:blip r:embed="rId6" cstate="print"/>
          <a:srcRect/>
          <a:stretch>
            <a:fillRect/>
          </a:stretch>
        </p:blipFill>
        <p:spPr bwMode="auto">
          <a:xfrm>
            <a:off x="-1" y="3720072"/>
            <a:ext cx="4210493" cy="3137927"/>
          </a:xfrm>
          <a:prstGeom prst="rect">
            <a:avLst/>
          </a:prstGeom>
          <a:noFill/>
        </p:spPr>
      </p:pic>
      <p:pic>
        <p:nvPicPr>
          <p:cNvPr id="7" name="Picture 2" descr="C:\Users\cbeale\Desktop\cool-stud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520" y="2568194"/>
            <a:ext cx="3606021" cy="273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9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89004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49" y="4260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AGENDA</a:t>
            </a:r>
            <a:endParaRPr lang="en-US" sz="4000" dirty="0">
              <a:solidFill>
                <a:srgbClr val="434343"/>
              </a:solidFill>
              <a:latin typeface="News Gothic MT"/>
              <a:cs typeface="News Gothic MT"/>
            </a:endParaRPr>
          </a:p>
        </p:txBody>
      </p:sp>
      <p:sp>
        <p:nvSpPr>
          <p:cNvPr id="37" name="Rectangle 36"/>
          <p:cNvSpPr/>
          <p:nvPr/>
        </p:nvSpPr>
        <p:spPr>
          <a:xfrm>
            <a:off x="1663686" y="872411"/>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defTabSz="1422400">
              <a:lnSpc>
                <a:spcPct val="90000"/>
              </a:lnSpc>
              <a:spcBef>
                <a:spcPct val="0"/>
              </a:spcBef>
              <a:spcAft>
                <a:spcPct val="35000"/>
              </a:spcAft>
            </a:pPr>
            <a:r>
              <a:rPr lang="en-US" sz="2800" dirty="0">
                <a:solidFill>
                  <a:srgbClr val="333333"/>
                </a:solidFill>
                <a:latin typeface="News Gothic MT"/>
                <a:cs typeface="News Gothic MT"/>
              </a:rPr>
              <a:t>Are we ready to Close?</a:t>
            </a:r>
          </a:p>
        </p:txBody>
      </p:sp>
      <p:sp>
        <p:nvSpPr>
          <p:cNvPr id="47" name="Rectangle 46"/>
          <p:cNvSpPr/>
          <p:nvPr/>
        </p:nvSpPr>
        <p:spPr>
          <a:xfrm>
            <a:off x="1663685" y="2956262"/>
            <a:ext cx="7480315"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defTabSz="1422400">
              <a:lnSpc>
                <a:spcPct val="90000"/>
              </a:lnSpc>
              <a:spcBef>
                <a:spcPct val="0"/>
              </a:spcBef>
              <a:spcAft>
                <a:spcPct val="35000"/>
              </a:spcAft>
            </a:pPr>
            <a:r>
              <a:rPr lang="en-US" sz="2800" dirty="0">
                <a:solidFill>
                  <a:srgbClr val="333333"/>
                </a:solidFill>
                <a:latin typeface="News Gothic MT"/>
                <a:cs typeface="News Gothic MT"/>
              </a:rPr>
              <a:t>The typical flow and “how to” of a close</a:t>
            </a:r>
          </a:p>
        </p:txBody>
      </p:sp>
      <p:sp>
        <p:nvSpPr>
          <p:cNvPr id="52" name="Rectangle 51"/>
          <p:cNvSpPr/>
          <p:nvPr/>
        </p:nvSpPr>
        <p:spPr>
          <a:xfrm>
            <a:off x="1663686" y="5141674"/>
            <a:ext cx="5127989"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defTabSz="1422400">
              <a:lnSpc>
                <a:spcPct val="90000"/>
              </a:lnSpc>
              <a:spcBef>
                <a:spcPct val="0"/>
              </a:spcBef>
              <a:spcAft>
                <a:spcPct val="35000"/>
              </a:spcAft>
            </a:pPr>
            <a:r>
              <a:rPr lang="en-US" sz="2800" kern="1200" dirty="0" smtClean="0">
                <a:solidFill>
                  <a:srgbClr val="333333"/>
                </a:solidFill>
                <a:latin typeface="News Gothic MT"/>
                <a:cs typeface="News Gothic MT"/>
              </a:rPr>
              <a:t>Structure of a Contract</a:t>
            </a:r>
            <a:endParaRPr lang="en-US" sz="2800" kern="1200" dirty="0">
              <a:solidFill>
                <a:srgbClr val="333333"/>
              </a:solidFill>
              <a:latin typeface="News Gothic MT"/>
              <a:cs typeface="News Gothic MT"/>
            </a:endParaRPr>
          </a:p>
        </p:txBody>
      </p:sp>
      <p:grpSp>
        <p:nvGrpSpPr>
          <p:cNvPr id="74" name="Group 73"/>
          <p:cNvGrpSpPr/>
          <p:nvPr/>
        </p:nvGrpSpPr>
        <p:grpSpPr>
          <a:xfrm>
            <a:off x="0" y="631806"/>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78" name="Group 77"/>
          <p:cNvGrpSpPr/>
          <p:nvPr/>
        </p:nvGrpSpPr>
        <p:grpSpPr>
          <a:xfrm>
            <a:off x="11816" y="1725583"/>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82" name="Group 81"/>
          <p:cNvGrpSpPr/>
          <p:nvPr/>
        </p:nvGrpSpPr>
        <p:grpSpPr>
          <a:xfrm>
            <a:off x="32714" y="2748691"/>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86" name="Group 85"/>
          <p:cNvGrpSpPr/>
          <p:nvPr/>
        </p:nvGrpSpPr>
        <p:grpSpPr>
          <a:xfrm>
            <a:off x="39412" y="3826785"/>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grpSp>
        <p:nvGrpSpPr>
          <p:cNvPr id="26" name="Group 25"/>
          <p:cNvGrpSpPr/>
          <p:nvPr/>
        </p:nvGrpSpPr>
        <p:grpSpPr>
          <a:xfrm>
            <a:off x="39412" y="4893585"/>
            <a:ext cx="1518186" cy="1015663"/>
            <a:chOff x="39412" y="5185665"/>
            <a:chExt cx="1518186" cy="1015663"/>
          </a:xfrm>
        </p:grpSpPr>
        <p:cxnSp>
          <p:nvCxnSpPr>
            <p:cNvPr id="27" name="Straight Connector 26"/>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sp>
        <p:nvSpPr>
          <p:cNvPr id="31" name="Rectangle 30"/>
          <p:cNvSpPr/>
          <p:nvPr/>
        </p:nvSpPr>
        <p:spPr>
          <a:xfrm>
            <a:off x="1646432" y="1946821"/>
            <a:ext cx="882603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defTabSz="1422400">
              <a:lnSpc>
                <a:spcPct val="90000"/>
              </a:lnSpc>
              <a:spcBef>
                <a:spcPct val="0"/>
              </a:spcBef>
              <a:spcAft>
                <a:spcPct val="35000"/>
              </a:spcAft>
            </a:pPr>
            <a:r>
              <a:rPr lang="en-US" sz="2800" dirty="0">
                <a:solidFill>
                  <a:srgbClr val="333333"/>
                </a:solidFill>
                <a:latin typeface="News Gothic MT"/>
                <a:cs typeface="News Gothic MT"/>
              </a:rPr>
              <a:t>Proposals vs. Contracts</a:t>
            </a:r>
          </a:p>
        </p:txBody>
      </p:sp>
      <p:grpSp>
        <p:nvGrpSpPr>
          <p:cNvPr id="30" name="Group 29"/>
          <p:cNvGrpSpPr/>
          <p:nvPr/>
        </p:nvGrpSpPr>
        <p:grpSpPr>
          <a:xfrm>
            <a:off x="43281" y="5893137"/>
            <a:ext cx="1518186" cy="1015663"/>
            <a:chOff x="39412" y="5185665"/>
            <a:chExt cx="1518186" cy="1015663"/>
          </a:xfrm>
        </p:grpSpPr>
        <p:cxnSp>
          <p:nvCxnSpPr>
            <p:cNvPr id="32" name="Straight Connector 31"/>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3" name="Oval 32"/>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66998" y="5185665"/>
              <a:ext cx="990600" cy="1015663"/>
            </a:xfrm>
            <a:prstGeom prst="rect">
              <a:avLst/>
            </a:prstGeom>
            <a:noFill/>
          </p:spPr>
          <p:txBody>
            <a:bodyPr wrap="square" rtlCol="0">
              <a:spAutoFit/>
            </a:bodyPr>
            <a:lstStyle/>
            <a:p>
              <a:pPr algn="ctr"/>
              <a:r>
                <a:rPr lang="en-US" sz="6000" dirty="0">
                  <a:solidFill>
                    <a:srgbClr val="FFFFFF"/>
                  </a:solidFill>
                  <a:latin typeface="Franklin Gothic Book"/>
                  <a:cs typeface="Franklin Gothic Book"/>
                </a:rPr>
                <a:t>6</a:t>
              </a:r>
            </a:p>
          </p:txBody>
        </p:sp>
      </p:grpSp>
      <p:sp>
        <p:nvSpPr>
          <p:cNvPr id="35" name="Rectangle 34"/>
          <p:cNvSpPr/>
          <p:nvPr/>
        </p:nvSpPr>
        <p:spPr>
          <a:xfrm>
            <a:off x="1714485" y="611413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Potholes, Key-Takeaways and homework</a:t>
            </a:r>
            <a:endParaRPr lang="en-US" sz="2800" kern="1200" dirty="0">
              <a:solidFill>
                <a:srgbClr val="333333"/>
              </a:solidFill>
              <a:latin typeface="News Gothic MT"/>
              <a:cs typeface="News Gothic MT"/>
            </a:endParaRPr>
          </a:p>
        </p:txBody>
      </p:sp>
      <p:sp>
        <p:nvSpPr>
          <p:cNvPr id="36" name="Rectangle 35"/>
          <p:cNvSpPr/>
          <p:nvPr/>
        </p:nvSpPr>
        <p:spPr>
          <a:xfrm>
            <a:off x="1714485" y="5151365"/>
            <a:ext cx="742951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sp>
        <p:nvSpPr>
          <p:cNvPr id="38" name="Rectangle 37"/>
          <p:cNvSpPr/>
          <p:nvPr/>
        </p:nvSpPr>
        <p:spPr>
          <a:xfrm>
            <a:off x="1680120" y="398648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defTabSz="1422400">
              <a:lnSpc>
                <a:spcPct val="90000"/>
              </a:lnSpc>
              <a:spcBef>
                <a:spcPct val="0"/>
              </a:spcBef>
              <a:spcAft>
                <a:spcPct val="35000"/>
              </a:spcAft>
            </a:pPr>
            <a:r>
              <a:rPr lang="en-US" sz="2800" dirty="0" smtClean="0">
                <a:solidFill>
                  <a:srgbClr val="333333"/>
                </a:solidFill>
                <a:latin typeface="News Gothic MT"/>
                <a:cs typeface="News Gothic MT"/>
              </a:rPr>
              <a:t>Closing</a:t>
            </a:r>
            <a:endParaRPr lang="en-US" sz="2800" dirty="0">
              <a:solidFill>
                <a:srgbClr val="333333"/>
              </a:solidFill>
              <a:latin typeface="News Gothic MT"/>
              <a:cs typeface="News Gothic MT"/>
            </a:endParaRPr>
          </a:p>
        </p:txBody>
      </p:sp>
    </p:spTree>
    <p:extLst>
      <p:ext uri="{BB962C8B-B14F-4D97-AF65-F5344CB8AC3E}">
        <p14:creationId xmlns:p14="http://schemas.microsoft.com/office/powerpoint/2010/main" val="17284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a:t>
            </a:r>
            <a:endParaRPr lang="en-US" sz="9600" dirty="0"/>
          </a:p>
        </p:txBody>
      </p:sp>
      <p:sp>
        <p:nvSpPr>
          <p:cNvPr id="5" name="TextBox 4"/>
          <p:cNvSpPr txBox="1"/>
          <p:nvPr/>
        </p:nvSpPr>
        <p:spPr>
          <a:xfrm>
            <a:off x="38907" y="525301"/>
            <a:ext cx="947474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Are we Ready to Close?</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449318" y="612845"/>
            <a:ext cx="8245364" cy="5632311"/>
          </a:xfrm>
          <a:prstGeom prst="rect">
            <a:avLst/>
          </a:prstGeom>
          <a:noFill/>
        </p:spPr>
        <p:txBody>
          <a:bodyPr wrap="square" rtlCol="0">
            <a:spAutoFit/>
          </a:bodyPr>
          <a:lstStyle/>
          <a:p>
            <a:pPr marL="742950" indent="-742950">
              <a:buFont typeface="+mj-lt"/>
              <a:buAutoNum type="arabicPeriod"/>
            </a:pPr>
            <a:r>
              <a:rPr lang="en-US" sz="4000" dirty="0" smtClean="0">
                <a:solidFill>
                  <a:schemeClr val="bg1"/>
                </a:solidFill>
                <a:latin typeface="MV Boli" pitchFamily="2" charset="0"/>
                <a:cs typeface="MV Boli" pitchFamily="2" charset="0"/>
              </a:rPr>
              <a:t>Generating Leads</a:t>
            </a:r>
          </a:p>
          <a:p>
            <a:pPr marL="742950" indent="-742950">
              <a:buFont typeface="+mj-lt"/>
              <a:buAutoNum type="arabicPeriod"/>
            </a:pPr>
            <a:r>
              <a:rPr lang="en-US" sz="4000" dirty="0" smtClean="0">
                <a:solidFill>
                  <a:schemeClr val="bg1"/>
                </a:solidFill>
                <a:latin typeface="MV Boli" pitchFamily="2" charset="0"/>
                <a:cs typeface="MV Boli" pitchFamily="2" charset="0"/>
              </a:rPr>
              <a:t>Researching Leads and Prospecting</a:t>
            </a:r>
          </a:p>
          <a:p>
            <a:pPr marL="742950" indent="-742950">
              <a:buFont typeface="+mj-lt"/>
              <a:buAutoNum type="arabicPeriod"/>
            </a:pPr>
            <a:r>
              <a:rPr lang="en-US" sz="4000" dirty="0" smtClean="0">
                <a:solidFill>
                  <a:schemeClr val="bg1"/>
                </a:solidFill>
                <a:latin typeface="MV Boli" pitchFamily="2" charset="0"/>
                <a:cs typeface="MV Boli" pitchFamily="2" charset="0"/>
              </a:rPr>
              <a:t>Connecting and Qualifying</a:t>
            </a:r>
          </a:p>
          <a:p>
            <a:pPr marL="742950" indent="-742950">
              <a:buFont typeface="+mj-lt"/>
              <a:buAutoNum type="arabicPeriod"/>
            </a:pPr>
            <a:r>
              <a:rPr lang="en-US" sz="4000" dirty="0" smtClean="0">
                <a:solidFill>
                  <a:schemeClr val="bg1"/>
                </a:solidFill>
                <a:latin typeface="MV Boli" pitchFamily="2" charset="0"/>
                <a:cs typeface="MV Boli" pitchFamily="2" charset="0"/>
              </a:rPr>
              <a:t>Inbound Marketing Assessment (IMA)</a:t>
            </a:r>
          </a:p>
          <a:p>
            <a:pPr marL="742950" indent="-742950">
              <a:buFont typeface="+mj-lt"/>
              <a:buAutoNum type="arabicPeriod"/>
            </a:pPr>
            <a:r>
              <a:rPr lang="en-US" sz="4000" dirty="0" smtClean="0">
                <a:solidFill>
                  <a:schemeClr val="bg1"/>
                </a:solidFill>
                <a:latin typeface="MV Boli" pitchFamily="2" charset="0"/>
                <a:cs typeface="MV Boli" pitchFamily="2" charset="0"/>
              </a:rPr>
              <a:t>Diagnostic and Goal Setting</a:t>
            </a:r>
          </a:p>
          <a:p>
            <a:pPr marL="742950" indent="-742950">
              <a:buFont typeface="+mj-lt"/>
              <a:buAutoNum type="arabicPeriod"/>
            </a:pPr>
            <a:r>
              <a:rPr lang="en-US" sz="4000" dirty="0" smtClean="0">
                <a:solidFill>
                  <a:schemeClr val="bg1"/>
                </a:solidFill>
                <a:latin typeface="MV Boli" pitchFamily="2" charset="0"/>
                <a:cs typeface="MV Boli" pitchFamily="2" charset="0"/>
              </a:rPr>
              <a:t>Present Solution </a:t>
            </a:r>
          </a:p>
          <a:p>
            <a:pPr marL="742950" indent="-742950">
              <a:buFont typeface="+mj-lt"/>
              <a:buAutoNum type="arabicPeriod"/>
            </a:pPr>
            <a:r>
              <a:rPr lang="en-US" sz="4000" b="1" dirty="0" smtClean="0">
                <a:solidFill>
                  <a:schemeClr val="bg1"/>
                </a:solidFill>
                <a:latin typeface="MV Boli" pitchFamily="2" charset="0"/>
                <a:cs typeface="MV Boli" pitchFamily="2" charset="0"/>
              </a:rPr>
              <a:t>Contract and Close</a:t>
            </a:r>
            <a:endParaRPr lang="en-US" sz="4000" b="1"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30487" y="2819535"/>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54300" y="2895735"/>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Connect</a:t>
            </a:r>
            <a:endParaRPr lang="en-US" sz="1400" dirty="0" smtClean="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30487" y="36020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711450" y="36498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4. </a:t>
            </a:r>
            <a:r>
              <a:rPr lang="en-US" sz="1400" b="1" dirty="0">
                <a:solidFill>
                  <a:srgbClr val="FFFFFF"/>
                </a:solidFill>
                <a:latin typeface="Arial" charset="0"/>
              </a:rPr>
              <a:t>Qualify</a:t>
            </a:r>
            <a:endParaRPr lang="en-US" sz="1400" dirty="0"/>
          </a:p>
          <a:p>
            <a:pPr algn="ctr">
              <a:lnSpc>
                <a:spcPct val="95000"/>
              </a:lnSpc>
            </a:pPr>
            <a:r>
              <a:rPr lang="en-US" sz="1400" i="1" dirty="0">
                <a:solidFill>
                  <a:srgbClr val="FFFFFF"/>
                </a:solidFill>
                <a:latin typeface="Arial" charset="0"/>
              </a:rPr>
              <a:t>Determine worthiness for next </a:t>
            </a:r>
            <a:r>
              <a:rPr lang="en-US" sz="1400" i="1" dirty="0" smtClean="0">
                <a:solidFill>
                  <a:srgbClr val="FFFFFF"/>
                </a:solidFill>
                <a:latin typeface="Arial" charset="0"/>
              </a:rPr>
              <a:t>step</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4417139"/>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4450666"/>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5. Diagnostic </a:t>
            </a:r>
            <a:r>
              <a:rPr lang="en-US" sz="1400" b="1" dirty="0">
                <a:solidFill>
                  <a:srgbClr val="FFFFFF"/>
                </a:solidFill>
                <a:latin typeface="Arial" charset="0"/>
              </a:rPr>
              <a:t>&amp; Goal Setting</a:t>
            </a:r>
            <a:endParaRPr lang="en-US" sz="1400" dirty="0"/>
          </a:p>
          <a:p>
            <a:pPr algn="ctr">
              <a:lnSpc>
                <a:spcPct val="95000"/>
              </a:lnSpc>
            </a:pPr>
            <a:r>
              <a:rPr lang="en-US" sz="1400" i="1" dirty="0" smtClean="0">
                <a:solidFill>
                  <a:srgbClr val="FFFFFF"/>
                </a:solidFill>
              </a:rPr>
              <a:t>Align business goals with activities</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r:embed="rId5"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5786437"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30487" y="5191448"/>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711450" y="522497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6. Presentation &amp; Experimentation</a:t>
            </a:r>
            <a:endParaRPr lang="en-US" sz="1400" dirty="0"/>
          </a:p>
          <a:p>
            <a:pPr algn="ctr">
              <a:lnSpc>
                <a:spcPct val="95000"/>
              </a:lnSpc>
            </a:pPr>
            <a:r>
              <a:rPr lang="en-US" sz="1400" i="1" dirty="0">
                <a:solidFill>
                  <a:srgbClr val="FFFFFF"/>
                </a:solidFill>
              </a:rPr>
              <a:t>Present Solution and/or </a:t>
            </a:r>
            <a:r>
              <a:rPr lang="en-US" sz="1400" i="1" dirty="0" smtClean="0">
                <a:solidFill>
                  <a:srgbClr val="FFFFFF"/>
                </a:solidFill>
              </a:rPr>
              <a:t>Trial</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06674" y="1981200"/>
            <a:ext cx="3260726" cy="533400"/>
          </a:xfrm>
          <a:prstGeom prst="rect">
            <a:avLst/>
          </a:prstGeom>
          <a:noFill/>
          <a:ln w="9525">
            <a:noFill/>
            <a:miter lim="800000"/>
            <a:headEnd/>
            <a:tailEnd/>
          </a:ln>
        </p:spPr>
      </p:pic>
      <p:sp>
        <p:nvSpPr>
          <p:cNvPr id="61" name="Text Box 11"/>
          <p:cNvSpPr txBox="1">
            <a:spLocks noChangeArrowheads="1"/>
          </p:cNvSpPr>
          <p:nvPr/>
        </p:nvSpPr>
        <p:spPr bwMode="auto">
          <a:xfrm>
            <a:off x="2630487" y="2057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2. Research and Prospect</a:t>
            </a:r>
            <a:endParaRPr lang="en-US" sz="1400" dirty="0"/>
          </a:p>
          <a:p>
            <a:pPr algn="ctr">
              <a:lnSpc>
                <a:spcPct val="95000"/>
              </a:lnSpc>
            </a:pPr>
            <a:r>
              <a:rPr lang="en-US" sz="1400" i="1" dirty="0" smtClean="0">
                <a:solidFill>
                  <a:srgbClr val="FFFFFF"/>
                </a:solidFill>
                <a:latin typeface="Arial" charset="0"/>
              </a:rPr>
              <a:t>Get to a Connect</a:t>
            </a:r>
            <a:endParaRPr lang="en-US" sz="1400" i="1" dirty="0">
              <a:solidFill>
                <a:srgbClr val="FFFFFF"/>
              </a:solidFill>
              <a:latin typeface="Arial" charset="0"/>
            </a:endParaRPr>
          </a:p>
        </p:txBody>
      </p:sp>
      <p:cxnSp>
        <p:nvCxnSpPr>
          <p:cNvPr id="63" name="Straight Arrow Connector 62"/>
          <p:cNvCxnSpPr/>
          <p:nvPr/>
        </p:nvCxnSpPr>
        <p:spPr>
          <a:xfrm>
            <a:off x="4237037" y="3346192"/>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60850" y="2519497"/>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60850" y="4897666"/>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Text Box 45"/>
          <p:cNvSpPr txBox="1">
            <a:spLocks noChangeArrowheads="1"/>
          </p:cNvSpPr>
          <p:nvPr/>
        </p:nvSpPr>
        <p:spPr bwMode="auto">
          <a:xfrm>
            <a:off x="5653881"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
        <p:nvSpPr>
          <p:cNvPr id="30" name="Rounded Rectangle 29"/>
          <p:cNvSpPr/>
          <p:nvPr/>
        </p:nvSpPr>
        <p:spPr>
          <a:xfrm>
            <a:off x="2614613" y="6013264"/>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1"/>
          <p:cNvSpPr txBox="1">
            <a:spLocks noChangeArrowheads="1"/>
          </p:cNvSpPr>
          <p:nvPr/>
        </p:nvSpPr>
        <p:spPr bwMode="auto">
          <a:xfrm>
            <a:off x="2647950" y="6060808"/>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7. Contract &amp; Close</a:t>
            </a:r>
            <a:br>
              <a:rPr lang="en-US" sz="1400" b="1" dirty="0" smtClean="0">
                <a:solidFill>
                  <a:srgbClr val="FFFFFF"/>
                </a:solidFill>
                <a:latin typeface="Arial" charset="0"/>
              </a:rPr>
            </a:br>
            <a:r>
              <a:rPr lang="en-US" sz="1400" i="1" dirty="0">
                <a:solidFill>
                  <a:srgbClr val="FFFFFF"/>
                </a:solidFill>
              </a:rPr>
              <a:t>Agree to Proceed</a:t>
            </a:r>
            <a:endParaRPr lang="en-US" sz="1400" i="1" dirty="0">
              <a:solidFill>
                <a:srgbClr val="FFFFFF"/>
              </a:solidFill>
              <a:latin typeface="Arial" charset="0"/>
            </a:endParaRPr>
          </a:p>
        </p:txBody>
      </p:sp>
      <p:pic>
        <p:nvPicPr>
          <p:cNvPr id="33" name="Picture 32"/>
          <p:cNvPicPr>
            <a:picLocks noChangeAspect="1" noChangeArrowheads="1"/>
          </p:cNvPicPr>
          <p:nvPr/>
        </p:nvPicPr>
        <p:blipFill>
          <a:blip r:embed="rId3" cstate="print"/>
          <a:srcRect/>
          <a:stretch>
            <a:fillRect/>
          </a:stretch>
        </p:blipFill>
        <p:spPr bwMode="auto">
          <a:xfrm>
            <a:off x="2582861" y="1112076"/>
            <a:ext cx="3260726" cy="533400"/>
          </a:xfrm>
          <a:prstGeom prst="rect">
            <a:avLst/>
          </a:prstGeom>
          <a:noFill/>
          <a:ln w="9525">
            <a:noFill/>
            <a:miter lim="800000"/>
            <a:headEnd/>
            <a:tailEnd/>
          </a:ln>
        </p:spPr>
      </p:pic>
      <p:sp>
        <p:nvSpPr>
          <p:cNvPr id="34" name="Text Box 11"/>
          <p:cNvSpPr txBox="1">
            <a:spLocks noChangeArrowheads="1"/>
          </p:cNvSpPr>
          <p:nvPr/>
        </p:nvSpPr>
        <p:spPr bwMode="auto">
          <a:xfrm>
            <a:off x="2606674" y="1188276"/>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1. Generate Leads</a:t>
            </a:r>
            <a:endParaRPr lang="en-US" sz="1400" dirty="0"/>
          </a:p>
          <a:p>
            <a:pPr algn="ctr">
              <a:lnSpc>
                <a:spcPct val="95000"/>
              </a:lnSpc>
            </a:pPr>
            <a:r>
              <a:rPr lang="en-US" sz="1400" i="1" dirty="0" smtClean="0">
                <a:solidFill>
                  <a:srgbClr val="FFFFFF"/>
                </a:solidFill>
                <a:latin typeface="Arial" charset="0"/>
              </a:rPr>
              <a:t>Find Prospects to Call On</a:t>
            </a:r>
            <a:endParaRPr lang="en-US" sz="1400" i="1" dirty="0">
              <a:solidFill>
                <a:srgbClr val="FFFFFF"/>
              </a:solidFill>
              <a:latin typeface="Arial" charset="0"/>
            </a:endParaRPr>
          </a:p>
        </p:txBody>
      </p:sp>
    </p:spTree>
    <p:extLst>
      <p:ext uri="{BB962C8B-B14F-4D97-AF65-F5344CB8AC3E}">
        <p14:creationId xmlns:p14="http://schemas.microsoft.com/office/powerpoint/2010/main" val="23638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1 HubSpot Theme">
  <a:themeElements>
    <a:clrScheme name="HubSpot 2011 Colors">
      <a:dk1>
        <a:srgbClr val="434343"/>
      </a:dk1>
      <a:lt1>
        <a:srgbClr val="FFFFFF"/>
      </a:lt1>
      <a:dk2>
        <a:srgbClr val="E36F1E"/>
      </a:dk2>
      <a:lt2>
        <a:srgbClr val="FFFFFF"/>
      </a:lt2>
      <a:accent1>
        <a:srgbClr val="71AADC"/>
      </a:accent1>
      <a:accent2>
        <a:srgbClr val="FF8125"/>
      </a:accent2>
      <a:accent3>
        <a:srgbClr val="FFB726"/>
      </a:accent3>
      <a:accent4>
        <a:srgbClr val="69D2E7"/>
      </a:accent4>
      <a:accent5>
        <a:srgbClr val="A7DBD8"/>
      </a:accent5>
      <a:accent6>
        <a:srgbClr val="44545E"/>
      </a:accent6>
      <a:hlink>
        <a:srgbClr val="589CEB"/>
      </a:hlink>
      <a:folHlink>
        <a:srgbClr val="4C545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F1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ap="rnd" cmpd="sng">
          <a:solidFill>
            <a:srgbClr val="434343"/>
          </a:solidFill>
          <a:prstDash val="sysDot"/>
          <a:headEnd type="oval" w="sm" len="sm"/>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bSpot">
  <a:themeElements>
    <a:clrScheme name="HubSpot - IMU">
      <a:dk1>
        <a:srgbClr val="4C545B"/>
      </a:dk1>
      <a:lt1>
        <a:srgbClr val="FFFFFF"/>
      </a:lt1>
      <a:dk2>
        <a:srgbClr val="4B9FD3"/>
      </a:dk2>
      <a:lt2>
        <a:srgbClr val="262A2D"/>
      </a:lt2>
      <a:accent1>
        <a:srgbClr val="AFB845"/>
      </a:accent1>
      <a:accent2>
        <a:srgbClr val="FF8125"/>
      </a:accent2>
      <a:accent3>
        <a:srgbClr val="FFFFFF"/>
      </a:accent3>
      <a:accent4>
        <a:srgbClr val="3E4E5B"/>
      </a:accent4>
      <a:accent5>
        <a:srgbClr val="D4D8B0"/>
      </a:accent5>
      <a:accent6>
        <a:srgbClr val="E25224"/>
      </a:accent6>
      <a:hlink>
        <a:srgbClr val="4B9FD3"/>
      </a:hlink>
      <a:folHlink>
        <a:srgbClr val="E62617"/>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bSpot">
  <a:themeElements>
    <a:clrScheme name="HubSpot - IMU">
      <a:dk1>
        <a:srgbClr val="4C545B"/>
      </a:dk1>
      <a:lt1>
        <a:srgbClr val="FFFFFF"/>
      </a:lt1>
      <a:dk2>
        <a:srgbClr val="4B9FD3"/>
      </a:dk2>
      <a:lt2>
        <a:srgbClr val="262A2D"/>
      </a:lt2>
      <a:accent1>
        <a:srgbClr val="D9DCDF"/>
      </a:accent1>
      <a:accent2>
        <a:srgbClr val="FF8125"/>
      </a:accent2>
      <a:accent3>
        <a:srgbClr val="FFFFFF"/>
      </a:accent3>
      <a:accent4>
        <a:srgbClr val="3E4E5B"/>
      </a:accent4>
      <a:accent5>
        <a:srgbClr val="D4D8B0"/>
      </a:accent5>
      <a:accent6>
        <a:srgbClr val="AFB845"/>
      </a:accent6>
      <a:hlink>
        <a:srgbClr val="4B9FD3"/>
      </a:hlink>
      <a:folHlink>
        <a:srgbClr val="E25224"/>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31611</TotalTime>
  <Words>4553</Words>
  <Application>Microsoft Office PowerPoint</Application>
  <PresentationFormat>On-screen Show (4:3)</PresentationFormat>
  <Paragraphs>414</Paragraphs>
  <Slides>43</Slides>
  <Notes>42</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2011 HubSpot Theme</vt:lpstr>
      <vt:lpstr>HubSpot</vt:lpstr>
      <vt:lpstr>1_HubSpot</vt:lpstr>
      <vt:lpstr>Contract and Close</vt:lpstr>
      <vt:lpstr>Nice to Meet You</vt:lpstr>
      <vt:lpstr>PowerPoint Presentation</vt:lpstr>
      <vt:lpstr>PowerPoint Presentation</vt:lpstr>
      <vt:lpstr>PowerPoint Presentation</vt:lpstr>
      <vt:lpstr>PowerPoint Presentation</vt:lpstr>
      <vt:lpstr>PowerPoint Presentation</vt:lpstr>
      <vt:lpstr>PowerPoint Presentation</vt:lpstr>
      <vt:lpstr>Inbound Marketing Sales Methodology</vt:lpstr>
      <vt:lpstr>PowerPoint Presentation</vt:lpstr>
      <vt:lpstr>Proposals vs Contracts</vt:lpstr>
      <vt:lpstr>Purpose of a Contract</vt:lpstr>
      <vt:lpstr>Roleplay</vt:lpstr>
      <vt:lpstr>PowerPoint Presentation</vt:lpstr>
      <vt:lpstr>Recap Their Situation</vt:lpstr>
      <vt:lpstr>Recap Their Goals</vt:lpstr>
      <vt:lpstr>Recap What They’re Not Doing Well</vt:lpstr>
      <vt:lpstr>Highlight Key Activity in order to Succeed</vt:lpstr>
      <vt:lpstr>Show the Gap Between Their Current Metrics &amp; Goals</vt:lpstr>
      <vt:lpstr>Review the Activities Required  </vt:lpstr>
      <vt:lpstr>Emphasize the Activities Required  </vt:lpstr>
      <vt:lpstr>Emphasize the Importance of Collaboration </vt:lpstr>
      <vt:lpstr>Determine How They’ll Be Involved</vt:lpstr>
      <vt:lpstr>Give Your Recommendation</vt:lpstr>
      <vt:lpstr>Setting Expectations about Results</vt:lpstr>
      <vt:lpstr>Configuring the Retainer Quoting Tool</vt:lpstr>
      <vt:lpstr>PowerPoint Presentation</vt:lpstr>
      <vt:lpstr>PowerPoint Presentation</vt:lpstr>
      <vt:lpstr>The Inoffensive Close</vt:lpstr>
      <vt:lpstr>The 1-10 Close</vt:lpstr>
      <vt:lpstr>PowerPoint Presentation</vt:lpstr>
      <vt:lpstr>Winning Contracts</vt:lpstr>
      <vt:lpstr>Structure of a Contract</vt:lpstr>
      <vt:lpstr>PowerPoint Presentation</vt:lpstr>
      <vt:lpstr>Potholes</vt:lpstr>
      <vt:lpstr>PowerPoint Presentation</vt:lpstr>
      <vt:lpstr>PowerPoint Presentation</vt:lpstr>
      <vt:lpstr>PowerPoint Presentation</vt:lpstr>
      <vt:lpstr>PowerPoint Presentation</vt:lpstr>
      <vt:lpstr>Reminder - If You Want us to Do  a Presentation for You </vt:lpstr>
      <vt:lpstr>PowerPoint Presentation</vt:lpstr>
      <vt:lpstr>PowerPoint Presentation</vt:lpstr>
      <vt:lpstr>Questions?</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Kagan</dc:creator>
  <cp:lastModifiedBy>Deirdre Perry</cp:lastModifiedBy>
  <cp:revision>839</cp:revision>
  <cp:lastPrinted>2012-02-28T14:48:23Z</cp:lastPrinted>
  <dcterms:created xsi:type="dcterms:W3CDTF">2011-06-03T19:43:14Z</dcterms:created>
  <dcterms:modified xsi:type="dcterms:W3CDTF">2013-04-29T20:04:07Z</dcterms:modified>
</cp:coreProperties>
</file>