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7" r:id="rId2"/>
    <p:sldMasterId id="2147483953" r:id="rId3"/>
  </p:sldMasterIdLst>
  <p:notesMasterIdLst>
    <p:notesMasterId r:id="rId64"/>
  </p:notesMasterIdLst>
  <p:sldIdLst>
    <p:sldId id="289" r:id="rId4"/>
    <p:sldId id="531" r:id="rId5"/>
    <p:sldId id="617" r:id="rId6"/>
    <p:sldId id="637" r:id="rId7"/>
    <p:sldId id="618" r:id="rId8"/>
    <p:sldId id="619" r:id="rId9"/>
    <p:sldId id="620" r:id="rId10"/>
    <p:sldId id="621" r:id="rId11"/>
    <p:sldId id="622" r:id="rId12"/>
    <p:sldId id="458" r:id="rId13"/>
    <p:sldId id="496" r:id="rId14"/>
    <p:sldId id="492" r:id="rId15"/>
    <p:sldId id="533" r:id="rId16"/>
    <p:sldId id="497" r:id="rId17"/>
    <p:sldId id="626" r:id="rId18"/>
    <p:sldId id="572" r:id="rId19"/>
    <p:sldId id="623" r:id="rId20"/>
    <p:sldId id="574" r:id="rId21"/>
    <p:sldId id="576" r:id="rId22"/>
    <p:sldId id="578" r:id="rId23"/>
    <p:sldId id="634" r:id="rId24"/>
    <p:sldId id="633" r:id="rId25"/>
    <p:sldId id="579" r:id="rId26"/>
    <p:sldId id="603" r:id="rId27"/>
    <p:sldId id="635" r:id="rId28"/>
    <p:sldId id="628" r:id="rId29"/>
    <p:sldId id="580" r:id="rId30"/>
    <p:sldId id="581" r:id="rId31"/>
    <p:sldId id="582" r:id="rId32"/>
    <p:sldId id="606" r:id="rId33"/>
    <p:sldId id="609" r:id="rId34"/>
    <p:sldId id="583" r:id="rId35"/>
    <p:sldId id="584" r:id="rId36"/>
    <p:sldId id="627" r:id="rId37"/>
    <p:sldId id="585" r:id="rId38"/>
    <p:sldId id="607" r:id="rId39"/>
    <p:sldId id="608" r:id="rId40"/>
    <p:sldId id="586" r:id="rId41"/>
    <p:sldId id="589" r:id="rId42"/>
    <p:sldId id="590" r:id="rId43"/>
    <p:sldId id="592" r:id="rId44"/>
    <p:sldId id="610" r:id="rId45"/>
    <p:sldId id="594" r:id="rId46"/>
    <p:sldId id="625" r:id="rId47"/>
    <p:sldId id="632" r:id="rId48"/>
    <p:sldId id="638" r:id="rId49"/>
    <p:sldId id="629" r:id="rId50"/>
    <p:sldId id="499" r:id="rId51"/>
    <p:sldId id="548" r:id="rId52"/>
    <p:sldId id="546" r:id="rId53"/>
    <p:sldId id="547" r:id="rId54"/>
    <p:sldId id="479" r:id="rId55"/>
    <p:sldId id="630" r:id="rId56"/>
    <p:sldId id="597" r:id="rId57"/>
    <p:sldId id="598" r:id="rId58"/>
    <p:sldId id="631" r:id="rId59"/>
    <p:sldId id="588" r:id="rId60"/>
    <p:sldId id="599" r:id="rId61"/>
    <p:sldId id="600" r:id="rId62"/>
    <p:sldId id="587" r:id="rId6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25"/>
    <a:srgbClr val="E36F1E"/>
    <a:srgbClr val="FFB726"/>
    <a:srgbClr val="434343"/>
    <a:srgbClr val="A7DBD8"/>
    <a:srgbClr val="589CEB"/>
    <a:srgbClr val="71AADC"/>
    <a:srgbClr val="69D2E7"/>
    <a:srgbClr val="4555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55869" autoAdjust="0"/>
  </p:normalViewPr>
  <p:slideViewPr>
    <p:cSldViewPr snapToGrid="0" snapToObjects="1" showGuides="1">
      <p:cViewPr>
        <p:scale>
          <a:sx n="15" d="100"/>
          <a:sy n="15" d="100"/>
        </p:scale>
        <p:origin x="-96" y="-90"/>
      </p:cViewPr>
      <p:guideLst>
        <p:guide orient="horz"/>
        <p:guide pos="1983"/>
      </p:guideLst>
    </p:cSldViewPr>
  </p:slideViewPr>
  <p:outlineViewPr>
    <p:cViewPr>
      <p:scale>
        <a:sx n="33" d="100"/>
        <a:sy n="33" d="100"/>
      </p:scale>
      <p:origin x="48" y="451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1A4B8-FAF8-D848-8D00-2CAE209956F8}" type="datetimeFigureOut">
              <a:rPr lang="en-US" smtClean="0"/>
              <a:pPr/>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41D69-8DD8-F74D-A965-467C9E7DA60E}" type="slidenum">
              <a:rPr lang="en-US" smtClean="0"/>
              <a:pPr/>
              <a:t>‹#›</a:t>
            </a:fld>
            <a:endParaRPr lang="en-US"/>
          </a:p>
        </p:txBody>
      </p:sp>
    </p:spTree>
    <p:extLst>
      <p:ext uri="{BB962C8B-B14F-4D97-AF65-F5344CB8AC3E}">
        <p14:creationId xmlns:p14="http://schemas.microsoft.com/office/powerpoint/2010/main" val="420276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dirty="0" smtClean="0"/>
              <a:t>Jeetu:</a:t>
            </a:r>
          </a:p>
          <a:p>
            <a:pPr eaLnBrk="1" hangingPunct="1"/>
            <a:endParaRPr lang="es-ES" dirty="0" smtClean="0"/>
          </a:p>
          <a:p>
            <a:pPr eaLnBrk="1" hangingPunct="1"/>
            <a:r>
              <a:rPr lang="es-ES" dirty="0" err="1" smtClean="0"/>
              <a:t>Welcome</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Partner</a:t>
            </a:r>
            <a:r>
              <a:rPr lang="es-ES" baseline="0" dirty="0" smtClean="0"/>
              <a:t> </a:t>
            </a:r>
            <a:r>
              <a:rPr lang="es-ES" baseline="0" dirty="0" err="1" smtClean="0"/>
              <a:t>Program</a:t>
            </a:r>
            <a:r>
              <a:rPr lang="es-ES" baseline="0" dirty="0" smtClean="0"/>
              <a:t> training </a:t>
            </a:r>
            <a:r>
              <a:rPr lang="es-ES" baseline="0" dirty="0" err="1" smtClean="0"/>
              <a:t>webinar</a:t>
            </a:r>
            <a:r>
              <a:rPr lang="es-ES" baseline="0" dirty="0" smtClean="0"/>
              <a:t> series </a:t>
            </a:r>
            <a:r>
              <a:rPr lang="es-ES" baseline="0" dirty="0" err="1" smtClean="0"/>
              <a:t>for</a:t>
            </a:r>
            <a:r>
              <a:rPr lang="es-ES" baseline="0" dirty="0" smtClean="0"/>
              <a:t> marketing agencies and </a:t>
            </a:r>
            <a:r>
              <a:rPr lang="es-ES" baseline="0" dirty="0" err="1" smtClean="0"/>
              <a:t>independent</a:t>
            </a:r>
            <a:r>
              <a:rPr lang="es-ES" baseline="0" dirty="0" smtClean="0"/>
              <a:t> marketing </a:t>
            </a:r>
            <a:r>
              <a:rPr lang="es-ES" baseline="0" dirty="0" err="1" smtClean="0"/>
              <a:t>professionals</a:t>
            </a:r>
            <a:r>
              <a:rPr lang="es-ES" baseline="0" dirty="0" smtClean="0"/>
              <a:t>.</a:t>
            </a:r>
          </a:p>
          <a:p>
            <a:pPr eaLnBrk="1" hangingPunct="1"/>
            <a:endParaRPr lang="es-ES" baseline="0" dirty="0" smtClean="0"/>
          </a:p>
          <a:p>
            <a:pPr eaLnBrk="1" hangingPunct="1"/>
            <a:r>
              <a:rPr lang="es-ES" baseline="0" dirty="0" err="1" smtClean="0"/>
              <a:t>My</a:t>
            </a:r>
            <a:r>
              <a:rPr lang="es-ES" baseline="0" dirty="0" smtClean="0"/>
              <a:t> </a:t>
            </a:r>
            <a:r>
              <a:rPr lang="es-ES" baseline="0" dirty="0" err="1" smtClean="0"/>
              <a:t>name</a:t>
            </a:r>
            <a:r>
              <a:rPr lang="es-ES" baseline="0" dirty="0" smtClean="0"/>
              <a:t> </a:t>
            </a:r>
            <a:r>
              <a:rPr lang="es-ES" baseline="0" dirty="0" err="1" smtClean="0"/>
              <a:t>is</a:t>
            </a:r>
            <a:r>
              <a:rPr lang="es-ES" baseline="0" dirty="0" smtClean="0"/>
              <a:t> Jeetu </a:t>
            </a:r>
            <a:r>
              <a:rPr lang="es-ES" baseline="0" dirty="0" err="1" smtClean="0"/>
              <a:t>Mahtani</a:t>
            </a:r>
            <a:r>
              <a:rPr lang="es-ES" baseline="0" dirty="0" smtClean="0"/>
              <a:t> and I am </a:t>
            </a:r>
            <a:r>
              <a:rPr lang="es-ES" baseline="0" dirty="0" err="1" smtClean="0"/>
              <a:t>joined</a:t>
            </a:r>
            <a:r>
              <a:rPr lang="es-ES" baseline="0" dirty="0" smtClean="0"/>
              <a:t> </a:t>
            </a:r>
            <a:r>
              <a:rPr lang="es-ES" baseline="0" dirty="0" err="1" smtClean="0"/>
              <a:t>by</a:t>
            </a:r>
            <a:r>
              <a:rPr lang="es-ES" baseline="0" dirty="0" smtClean="0"/>
              <a:t> </a:t>
            </a:r>
            <a:r>
              <a:rPr lang="es-ES" baseline="0" dirty="0" err="1" smtClean="0"/>
              <a:t>Corey</a:t>
            </a:r>
            <a:r>
              <a:rPr lang="es-ES" baseline="0" dirty="0" smtClean="0"/>
              <a:t> </a:t>
            </a:r>
            <a:r>
              <a:rPr lang="es-ES" baseline="0" dirty="0" err="1" smtClean="0"/>
              <a:t>Beale</a:t>
            </a:r>
            <a:r>
              <a:rPr lang="es-ES" baseline="0" dirty="0" smtClean="0"/>
              <a:t>. </a:t>
            </a:r>
            <a:r>
              <a:rPr lang="es-ES" baseline="0" dirty="0" err="1" smtClean="0"/>
              <a:t>We</a:t>
            </a:r>
            <a:r>
              <a:rPr lang="es-ES" baseline="0" dirty="0" smtClean="0"/>
              <a:t> are </a:t>
            </a:r>
            <a:r>
              <a:rPr lang="es-ES" baseline="0" dirty="0" err="1" smtClean="0"/>
              <a:t>both</a:t>
            </a:r>
            <a:r>
              <a:rPr lang="es-ES" baseline="0" dirty="0" smtClean="0"/>
              <a:t> </a:t>
            </a:r>
            <a:r>
              <a:rPr lang="es-ES" baseline="0" dirty="0" err="1" smtClean="0"/>
              <a:t>Partner</a:t>
            </a:r>
            <a:r>
              <a:rPr lang="es-ES" baseline="0" dirty="0" smtClean="0"/>
              <a:t> </a:t>
            </a:r>
            <a:r>
              <a:rPr lang="es-ES" baseline="0" dirty="0" err="1" smtClean="0"/>
              <a:t>Channel</a:t>
            </a:r>
            <a:r>
              <a:rPr lang="es-ES" baseline="0" dirty="0" smtClean="0"/>
              <a:t> Managers at </a:t>
            </a:r>
            <a:r>
              <a:rPr lang="es-ES" baseline="0" dirty="0" err="1" smtClean="0"/>
              <a:t>HubSpot</a:t>
            </a:r>
            <a:r>
              <a:rPr lang="es-ES" baseline="0" dirty="0" smtClean="0"/>
              <a:t>.</a:t>
            </a:r>
          </a:p>
          <a:p>
            <a:pPr eaLnBrk="1" hangingPunct="1"/>
            <a:endParaRPr lang="es-ES" baseline="0" dirty="0" smtClean="0"/>
          </a:p>
          <a:p>
            <a:pPr eaLnBrk="1" hangingPunct="1"/>
            <a:r>
              <a:rPr lang="es-ES" baseline="0" dirty="0" err="1" smtClean="0"/>
              <a:t>Corey</a:t>
            </a:r>
            <a:r>
              <a:rPr lang="es-ES" baseline="0" dirty="0" smtClean="0"/>
              <a:t>:</a:t>
            </a:r>
          </a:p>
          <a:p>
            <a:pPr eaLnBrk="1" hangingPunct="1"/>
            <a:endParaRPr lang="es-ES" baseline="0" dirty="0" smtClean="0"/>
          </a:p>
          <a:p>
            <a:pPr eaLnBrk="1" hangingPunct="1"/>
            <a:r>
              <a:rPr lang="es-ES" baseline="0" dirty="0" err="1" smtClean="0"/>
              <a:t>We</a:t>
            </a:r>
            <a:r>
              <a:rPr lang="es-ES" baseline="0" dirty="0" smtClean="0"/>
              <a:t> </a:t>
            </a:r>
            <a:r>
              <a:rPr lang="es-ES" baseline="0" dirty="0" err="1" smtClean="0"/>
              <a:t>partner</a:t>
            </a:r>
            <a:r>
              <a:rPr lang="es-ES" baseline="0" dirty="0" smtClean="0"/>
              <a:t> </a:t>
            </a:r>
            <a:r>
              <a:rPr lang="es-ES" baseline="0" dirty="0" err="1" smtClean="0"/>
              <a:t>with</a:t>
            </a:r>
            <a:r>
              <a:rPr lang="es-ES" baseline="0" dirty="0" smtClean="0"/>
              <a:t> marketing agencies of </a:t>
            </a:r>
            <a:r>
              <a:rPr lang="es-ES" baseline="0" dirty="0" err="1" smtClean="0"/>
              <a:t>all</a:t>
            </a:r>
            <a:r>
              <a:rPr lang="es-ES" baseline="0" dirty="0" smtClean="0"/>
              <a:t> </a:t>
            </a:r>
            <a:r>
              <a:rPr lang="es-ES" baseline="0" dirty="0" err="1" smtClean="0"/>
              <a:t>kinds</a:t>
            </a:r>
            <a:r>
              <a:rPr lang="es-ES" baseline="0" dirty="0" smtClean="0"/>
              <a:t> </a:t>
            </a:r>
            <a:r>
              <a:rPr lang="es-ES" baseline="0" dirty="0" err="1" smtClean="0"/>
              <a:t>to</a:t>
            </a:r>
            <a:r>
              <a:rPr lang="es-ES" baseline="0" dirty="0" smtClean="0"/>
              <a:t> </a:t>
            </a:r>
            <a:r>
              <a:rPr lang="es-ES" baseline="0" dirty="0" err="1" smtClean="0"/>
              <a:t>help</a:t>
            </a:r>
            <a:r>
              <a:rPr lang="es-ES" baseline="0" dirty="0" smtClean="0"/>
              <a:t> agencies more </a:t>
            </a:r>
            <a:r>
              <a:rPr lang="es-ES" baseline="0" dirty="0" err="1" smtClean="0"/>
              <a:t>cost-effectively</a:t>
            </a:r>
            <a:r>
              <a:rPr lang="es-ES" baseline="0" dirty="0" smtClean="0"/>
              <a:t> and more </a:t>
            </a:r>
            <a:r>
              <a:rPr lang="es-ES" baseline="0" dirty="0" err="1" smtClean="0"/>
              <a:t>efficiently</a:t>
            </a:r>
            <a:r>
              <a:rPr lang="es-ES" baseline="0" dirty="0" smtClean="0"/>
              <a:t> </a:t>
            </a:r>
            <a:r>
              <a:rPr lang="es-ES" baseline="0" dirty="0" err="1" smtClean="0"/>
              <a:t>provide</a:t>
            </a:r>
            <a:r>
              <a:rPr lang="es-ES" baseline="0" dirty="0" smtClean="0"/>
              <a:t> a </a:t>
            </a:r>
            <a:r>
              <a:rPr lang="es-ES" baseline="0" dirty="0" err="1" smtClean="0"/>
              <a:t>broader</a:t>
            </a:r>
            <a:r>
              <a:rPr lang="es-ES" baseline="0" dirty="0" smtClean="0"/>
              <a:t> set of </a:t>
            </a:r>
            <a:r>
              <a:rPr lang="es-ES" baseline="0" dirty="0" err="1" smtClean="0"/>
              <a:t>inbound</a:t>
            </a:r>
            <a:r>
              <a:rPr lang="es-ES" baseline="0" dirty="0" smtClean="0"/>
              <a:t> marketing and </a:t>
            </a:r>
            <a:r>
              <a:rPr lang="es-ES" baseline="0" dirty="0" err="1" smtClean="0"/>
              <a:t>demand</a:t>
            </a:r>
            <a:r>
              <a:rPr lang="es-ES" baseline="0" dirty="0" smtClean="0"/>
              <a:t> </a:t>
            </a:r>
            <a:r>
              <a:rPr lang="es-ES" baseline="0" dirty="0" err="1" smtClean="0"/>
              <a:t>generation</a:t>
            </a:r>
            <a:r>
              <a:rPr lang="es-ES" baseline="0" dirty="0" smtClean="0"/>
              <a:t> </a:t>
            </a:r>
            <a:r>
              <a:rPr lang="es-ES" baseline="0" dirty="0" err="1" smtClean="0"/>
              <a:t>services</a:t>
            </a:r>
            <a:r>
              <a:rPr lang="es-ES" baseline="0" dirty="0" smtClean="0"/>
              <a:t> </a:t>
            </a:r>
            <a:r>
              <a:rPr lang="es-ES" baseline="0" dirty="0" err="1" smtClean="0"/>
              <a:t>to</a:t>
            </a:r>
            <a:r>
              <a:rPr lang="es-ES" baseline="0" dirty="0" smtClean="0"/>
              <a:t> </a:t>
            </a:r>
            <a:r>
              <a:rPr lang="es-ES" baseline="0" dirty="0" err="1" smtClean="0"/>
              <a:t>our</a:t>
            </a:r>
            <a:r>
              <a:rPr lang="es-ES" baseline="0" dirty="0" smtClean="0"/>
              <a:t> mutual </a:t>
            </a:r>
            <a:r>
              <a:rPr lang="es-ES" baseline="0" dirty="0" err="1" smtClean="0"/>
              <a:t>customers</a:t>
            </a:r>
            <a:r>
              <a:rPr lang="es-ES" baseline="0" dirty="0" smtClean="0"/>
              <a:t>.  </a:t>
            </a:r>
          </a:p>
          <a:p>
            <a:pPr eaLnBrk="1" hangingPunct="1"/>
            <a:endParaRPr lang="es-ES" baseline="0" dirty="0" smtClean="0"/>
          </a:p>
          <a:p>
            <a:pPr eaLnBrk="1" hangingPunct="1"/>
            <a:r>
              <a:rPr lang="es-ES" baseline="0" dirty="0" err="1" smtClean="0"/>
              <a:t>Working</a:t>
            </a:r>
            <a:r>
              <a:rPr lang="es-ES" baseline="0" dirty="0" smtClean="0"/>
              <a:t> </a:t>
            </a:r>
            <a:r>
              <a:rPr lang="es-ES" baseline="0" dirty="0" err="1" smtClean="0"/>
              <a:t>with</a:t>
            </a:r>
            <a:r>
              <a:rPr lang="es-ES" baseline="0" dirty="0" smtClean="0"/>
              <a:t> </a:t>
            </a:r>
            <a:r>
              <a:rPr lang="es-ES" baseline="0" dirty="0" err="1" smtClean="0"/>
              <a:t>our</a:t>
            </a:r>
            <a:r>
              <a:rPr lang="es-ES" baseline="0" dirty="0" smtClean="0"/>
              <a:t> partners, </a:t>
            </a:r>
            <a:r>
              <a:rPr lang="es-ES" baseline="0" dirty="0" err="1" smtClean="0"/>
              <a:t>one</a:t>
            </a:r>
            <a:r>
              <a:rPr lang="es-ES" baseline="0" dirty="0" smtClean="0"/>
              <a:t> of </a:t>
            </a:r>
            <a:r>
              <a:rPr lang="es-ES" baseline="0" dirty="0" err="1" smtClean="0"/>
              <a:t>the</a:t>
            </a:r>
            <a:r>
              <a:rPr lang="es-ES" baseline="0" dirty="0" smtClean="0"/>
              <a:t> </a:t>
            </a:r>
            <a:r>
              <a:rPr lang="es-ES" baseline="0" dirty="0" err="1" smtClean="0"/>
              <a:t>biggest</a:t>
            </a:r>
            <a:r>
              <a:rPr lang="es-ES" baseline="0" dirty="0" smtClean="0"/>
              <a:t> </a:t>
            </a:r>
            <a:r>
              <a:rPr lang="es-ES" baseline="0" dirty="0" err="1" smtClean="0"/>
              <a:t>challenges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is</a:t>
            </a:r>
            <a:r>
              <a:rPr lang="es-ES" baseline="0" dirty="0" smtClean="0"/>
              <a:t> </a:t>
            </a:r>
            <a:r>
              <a:rPr lang="es-ES" baseline="0" dirty="0" err="1" smtClean="0"/>
              <a:t>adapting</a:t>
            </a:r>
            <a:r>
              <a:rPr lang="es-ES" baseline="0" dirty="0" smtClean="0"/>
              <a:t> </a:t>
            </a:r>
            <a:r>
              <a:rPr lang="es-ES" baseline="0" dirty="0" err="1" smtClean="0"/>
              <a:t>to</a:t>
            </a:r>
            <a:r>
              <a:rPr lang="es-ES" baseline="0" dirty="0" smtClean="0"/>
              <a:t> a </a:t>
            </a:r>
            <a:r>
              <a:rPr lang="es-ES" baseline="0" dirty="0" err="1" smtClean="0"/>
              <a:t>world</a:t>
            </a:r>
            <a:r>
              <a:rPr lang="es-ES" baseline="0" dirty="0" smtClean="0"/>
              <a:t> </a:t>
            </a:r>
            <a:r>
              <a:rPr lang="es-ES" baseline="0" dirty="0" err="1" smtClean="0"/>
              <a:t>where</a:t>
            </a:r>
            <a:r>
              <a:rPr lang="es-ES" baseline="0" dirty="0" smtClean="0"/>
              <a:t> </a:t>
            </a:r>
            <a:r>
              <a:rPr lang="es-ES" baseline="0" dirty="0" err="1" smtClean="0"/>
              <a:t>clients</a:t>
            </a:r>
            <a:r>
              <a:rPr lang="es-ES" baseline="0" dirty="0" smtClean="0"/>
              <a:t> are </a:t>
            </a:r>
            <a:r>
              <a:rPr lang="es-ES" baseline="0" dirty="0" err="1" smtClean="0"/>
              <a:t>asking</a:t>
            </a:r>
            <a:r>
              <a:rPr lang="es-ES" baseline="0" dirty="0" smtClean="0"/>
              <a:t> </a:t>
            </a:r>
            <a:r>
              <a:rPr lang="es-ES" baseline="0" dirty="0" err="1" smtClean="0"/>
              <a:t>for</a:t>
            </a:r>
            <a:r>
              <a:rPr lang="es-ES" baseline="0" dirty="0" smtClean="0"/>
              <a:t> </a:t>
            </a:r>
            <a:r>
              <a:rPr lang="es-ES" baseline="0" dirty="0" err="1" smtClean="0"/>
              <a:t>one</a:t>
            </a:r>
            <a:r>
              <a:rPr lang="es-ES" baseline="0" dirty="0" smtClean="0"/>
              <a:t> </a:t>
            </a:r>
            <a:r>
              <a:rPr lang="es-ES" baseline="0" dirty="0" err="1" smtClean="0"/>
              <a:t>agency</a:t>
            </a:r>
            <a:r>
              <a:rPr lang="es-ES" baseline="0" dirty="0" smtClean="0"/>
              <a:t> </a:t>
            </a:r>
            <a:r>
              <a:rPr lang="es-ES" baseline="0" dirty="0" err="1" smtClean="0"/>
              <a:t>that</a:t>
            </a:r>
            <a:r>
              <a:rPr lang="es-ES" baseline="0" dirty="0" smtClean="0"/>
              <a:t> can do </a:t>
            </a:r>
            <a:r>
              <a:rPr lang="es-ES" baseline="0" dirty="0" err="1" smtClean="0"/>
              <a:t>everything</a:t>
            </a:r>
            <a:r>
              <a:rPr lang="es-ES" baseline="0" dirty="0" smtClean="0"/>
              <a:t>. </a:t>
            </a:r>
            <a:r>
              <a:rPr lang="es-ES" baseline="0" dirty="0" err="1" smtClean="0"/>
              <a:t>The</a:t>
            </a:r>
            <a:r>
              <a:rPr lang="es-ES" baseline="0" dirty="0" smtClean="0"/>
              <a:t> </a:t>
            </a:r>
            <a:r>
              <a:rPr lang="es-ES" baseline="0" dirty="0" err="1" smtClean="0"/>
              <a:t>worlds</a:t>
            </a:r>
            <a:r>
              <a:rPr lang="es-ES" baseline="0" dirty="0" smtClean="0"/>
              <a:t> of PR, </a:t>
            </a:r>
            <a:r>
              <a:rPr lang="es-ES" baseline="0" dirty="0" err="1" smtClean="0"/>
              <a:t>advertising</a:t>
            </a:r>
            <a:r>
              <a:rPr lang="es-ES" baseline="0" dirty="0" smtClean="0"/>
              <a:t>, marketing, seo, </a:t>
            </a:r>
            <a:r>
              <a:rPr lang="es-ES" baseline="0" dirty="0" err="1" smtClean="0"/>
              <a:t>ppc</a:t>
            </a:r>
            <a:r>
              <a:rPr lang="es-ES" baseline="0" dirty="0" smtClean="0"/>
              <a:t>, social media and web </a:t>
            </a:r>
            <a:r>
              <a:rPr lang="es-ES" baseline="0" dirty="0" err="1" smtClean="0"/>
              <a:t>design</a:t>
            </a:r>
            <a:r>
              <a:rPr lang="es-ES" baseline="0" dirty="0" smtClean="0"/>
              <a:t> and </a:t>
            </a:r>
            <a:r>
              <a:rPr lang="es-ES" baseline="0" dirty="0" err="1" smtClean="0"/>
              <a:t>development</a:t>
            </a:r>
            <a:r>
              <a:rPr lang="es-ES" baseline="0" dirty="0" smtClean="0"/>
              <a:t> are </a:t>
            </a:r>
            <a:r>
              <a:rPr lang="es-ES" baseline="0" dirty="0" err="1" smtClean="0"/>
              <a:t>merging</a:t>
            </a:r>
            <a:r>
              <a:rPr lang="es-ES" baseline="0" dirty="0" smtClean="0"/>
              <a:t>. And </a:t>
            </a:r>
            <a:r>
              <a:rPr lang="es-ES" baseline="0" dirty="0" err="1" smtClean="0"/>
              <a:t>the</a:t>
            </a:r>
            <a:r>
              <a:rPr lang="es-ES" baseline="0" dirty="0" smtClean="0"/>
              <a:t> </a:t>
            </a:r>
            <a:r>
              <a:rPr lang="es-ES" baseline="0" dirty="0" err="1" smtClean="0"/>
              <a:t>feedback</a:t>
            </a:r>
            <a:r>
              <a:rPr lang="es-ES" baseline="0" dirty="0" smtClean="0"/>
              <a:t> </a:t>
            </a:r>
            <a:r>
              <a:rPr lang="es-ES" baseline="0" dirty="0" err="1" smtClean="0"/>
              <a:t>I’m</a:t>
            </a:r>
            <a:r>
              <a:rPr lang="es-ES" baseline="0" dirty="0" smtClean="0"/>
              <a:t> </a:t>
            </a:r>
            <a:r>
              <a:rPr lang="es-ES" baseline="0" dirty="0" err="1" smtClean="0"/>
              <a:t>getting</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types</a:t>
            </a:r>
            <a:r>
              <a:rPr lang="es-ES" baseline="0" dirty="0" smtClean="0"/>
              <a:t> of agencies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it’s</a:t>
            </a:r>
            <a:r>
              <a:rPr lang="es-ES" baseline="0" dirty="0" smtClean="0"/>
              <a:t> </a:t>
            </a:r>
            <a:r>
              <a:rPr lang="es-ES" baseline="0" dirty="0" err="1" smtClean="0"/>
              <a:t>really</a:t>
            </a:r>
            <a:r>
              <a:rPr lang="es-ES" baseline="0" dirty="0" smtClean="0"/>
              <a:t> </a:t>
            </a:r>
            <a:r>
              <a:rPr lang="es-ES" baseline="0" dirty="0" err="1" smtClean="0"/>
              <a:t>hard</a:t>
            </a:r>
            <a:r>
              <a:rPr lang="es-ES" baseline="0" dirty="0" smtClean="0"/>
              <a:t> </a:t>
            </a:r>
            <a:r>
              <a:rPr lang="es-ES" baseline="0" dirty="0" err="1" smtClean="0"/>
              <a:t>to</a:t>
            </a:r>
            <a:r>
              <a:rPr lang="es-ES" baseline="0" dirty="0" smtClean="0"/>
              <a:t> do </a:t>
            </a:r>
            <a:r>
              <a:rPr lang="es-ES" baseline="0" dirty="0" err="1" smtClean="0"/>
              <a:t>everything</a:t>
            </a:r>
            <a:r>
              <a:rPr lang="es-ES" baseline="0" dirty="0" smtClean="0"/>
              <a:t>, </a:t>
            </a:r>
            <a:r>
              <a:rPr lang="es-ES" baseline="0" dirty="0" err="1" smtClean="0"/>
              <a:t>deliver</a:t>
            </a:r>
            <a:r>
              <a:rPr lang="es-ES" baseline="0" dirty="0" smtClean="0"/>
              <a:t> </a:t>
            </a:r>
            <a:r>
              <a:rPr lang="es-ES" baseline="0" dirty="0" err="1" smtClean="0"/>
              <a:t>an</a:t>
            </a:r>
            <a:r>
              <a:rPr lang="es-ES" baseline="0" dirty="0" smtClean="0"/>
              <a:t> ROI </a:t>
            </a:r>
            <a:r>
              <a:rPr lang="es-ES" baseline="0" dirty="0" err="1" smtClean="0"/>
              <a:t>to</a:t>
            </a:r>
            <a:r>
              <a:rPr lang="es-ES" baseline="0" dirty="0" smtClean="0"/>
              <a:t> </a:t>
            </a:r>
            <a:r>
              <a:rPr lang="es-ES" baseline="0" dirty="0" err="1" smtClean="0"/>
              <a:t>clients</a:t>
            </a:r>
            <a:r>
              <a:rPr lang="es-ES" baseline="0" dirty="0" smtClean="0"/>
              <a:t> and </a:t>
            </a:r>
            <a:r>
              <a:rPr lang="es-ES" baseline="0" dirty="0" err="1" smtClean="0"/>
              <a:t>grow</a:t>
            </a:r>
            <a:r>
              <a:rPr lang="es-ES" baseline="0" dirty="0" smtClean="0"/>
              <a:t> </a:t>
            </a:r>
            <a:r>
              <a:rPr lang="es-ES" baseline="0" dirty="0" err="1" smtClean="0"/>
              <a:t>their</a:t>
            </a:r>
            <a:r>
              <a:rPr lang="es-ES" baseline="0" dirty="0" smtClean="0"/>
              <a:t> </a:t>
            </a:r>
            <a:r>
              <a:rPr lang="es-ES" baseline="0" dirty="0" err="1" smtClean="0"/>
              <a:t>agency</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a:t>
            </a:r>
          </a:p>
          <a:p>
            <a:pPr eaLnBrk="1" hangingPunct="1"/>
            <a:endParaRPr lang="es-ES" baseline="0" dirty="0" smtClean="0"/>
          </a:p>
          <a:p>
            <a:pPr eaLnBrk="1" hangingPunct="1"/>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HubSpot</a:t>
            </a:r>
            <a:r>
              <a:rPr lang="es-ES" baseline="0" dirty="0" smtClean="0"/>
              <a:t> </a:t>
            </a:r>
            <a:r>
              <a:rPr lang="es-ES" baseline="0" dirty="0" err="1" smtClean="0"/>
              <a:t>is</a:t>
            </a:r>
            <a:r>
              <a:rPr lang="es-ES" baseline="0" dirty="0" smtClean="0"/>
              <a:t> </a:t>
            </a:r>
            <a:r>
              <a:rPr lang="es-ES" baseline="0" dirty="0" err="1" smtClean="0"/>
              <a:t>helping</a:t>
            </a:r>
            <a:r>
              <a:rPr lang="es-ES" baseline="0" dirty="0" smtClean="0"/>
              <a:t> partners </a:t>
            </a:r>
            <a:r>
              <a:rPr lang="es-ES" baseline="0" dirty="0" err="1" smtClean="0"/>
              <a:t>with</a:t>
            </a:r>
            <a:r>
              <a:rPr lang="es-ES" baseline="0" dirty="0" smtClean="0"/>
              <a:t> in </a:t>
            </a:r>
            <a:r>
              <a:rPr lang="es-ES" baseline="0" dirty="0" err="1" smtClean="0"/>
              <a:t>many</a:t>
            </a:r>
            <a:r>
              <a:rPr lang="es-ES" baseline="0" dirty="0" smtClean="0"/>
              <a:t> </a:t>
            </a:r>
            <a:r>
              <a:rPr lang="es-ES" baseline="0" dirty="0" err="1" smtClean="0"/>
              <a:t>ways</a:t>
            </a:r>
            <a:r>
              <a:rPr lang="es-ES" baseline="0" dirty="0" smtClean="0"/>
              <a:t>. </a:t>
            </a:r>
            <a:r>
              <a:rPr lang="es-ES" baseline="0" dirty="0" err="1" smtClean="0"/>
              <a:t>Today</a:t>
            </a:r>
            <a:r>
              <a:rPr lang="es-ES" baseline="0" dirty="0" smtClean="0"/>
              <a:t>, </a:t>
            </a:r>
            <a:r>
              <a:rPr lang="es-ES" baseline="0" dirty="0" err="1" smtClean="0"/>
              <a:t>though</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a </a:t>
            </a:r>
            <a:r>
              <a:rPr lang="es-ES" baseline="0" dirty="0" err="1" smtClean="0"/>
              <a:t>framework</a:t>
            </a:r>
            <a:r>
              <a:rPr lang="es-ES" baseline="0" dirty="0" smtClean="0"/>
              <a:t> </a:t>
            </a:r>
            <a:r>
              <a:rPr lang="es-ES" baseline="0" dirty="0" err="1" smtClean="0"/>
              <a:t>for</a:t>
            </a:r>
            <a:r>
              <a:rPr lang="es-ES" baseline="0" dirty="0" smtClean="0"/>
              <a:t> </a:t>
            </a:r>
            <a:r>
              <a:rPr lang="es-ES" baseline="0" dirty="0" err="1" smtClean="0"/>
              <a:t>diagnosing</a:t>
            </a:r>
            <a:r>
              <a:rPr lang="es-ES" baseline="0" dirty="0" smtClean="0"/>
              <a:t> </a:t>
            </a:r>
            <a:r>
              <a:rPr lang="es-ES" baseline="0" dirty="0" err="1" smtClean="0"/>
              <a:t>the</a:t>
            </a:r>
            <a:r>
              <a:rPr lang="es-ES" baseline="0" dirty="0" smtClean="0"/>
              <a:t> complete </a:t>
            </a:r>
            <a:r>
              <a:rPr lang="es-ES" baseline="0" dirty="0" err="1" smtClean="0"/>
              <a:t>inbound</a:t>
            </a:r>
            <a:r>
              <a:rPr lang="es-ES" baseline="0" dirty="0" smtClean="0"/>
              <a:t> marketing </a:t>
            </a:r>
            <a:r>
              <a:rPr lang="es-ES" baseline="0" dirty="0" err="1" smtClean="0"/>
              <a:t>needs</a:t>
            </a:r>
            <a:r>
              <a:rPr lang="es-ES" baseline="0" dirty="0" smtClean="0"/>
              <a:t> of a </a:t>
            </a:r>
            <a:r>
              <a:rPr lang="es-ES" baseline="0" dirty="0" err="1" smtClean="0"/>
              <a:t>prospect</a:t>
            </a:r>
            <a:r>
              <a:rPr lang="es-ES" baseline="0" dirty="0" smtClean="0"/>
              <a:t> </a:t>
            </a:r>
            <a:r>
              <a:rPr lang="es-ES" baseline="0" dirty="0" err="1" smtClean="0"/>
              <a:t>or</a:t>
            </a:r>
            <a:r>
              <a:rPr lang="es-ES" baseline="0" dirty="0" smtClean="0"/>
              <a:t> </a:t>
            </a:r>
            <a:r>
              <a:rPr lang="es-ES" baseline="0" dirty="0" err="1" smtClean="0"/>
              <a:t>client</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provide</a:t>
            </a:r>
            <a:r>
              <a:rPr lang="es-ES" baseline="0" dirty="0" smtClean="0"/>
              <a:t> </a:t>
            </a:r>
            <a:r>
              <a:rPr lang="es-ES" baseline="0" dirty="0" err="1" smtClean="0"/>
              <a:t>you</a:t>
            </a:r>
            <a:r>
              <a:rPr lang="es-ES" baseline="0" dirty="0" smtClean="0"/>
              <a:t> </a:t>
            </a:r>
            <a:r>
              <a:rPr lang="es-ES" baseline="0" dirty="0" err="1" smtClean="0"/>
              <a:t>with</a:t>
            </a:r>
            <a:r>
              <a:rPr lang="es-ES" baseline="0" dirty="0" smtClean="0"/>
              <a:t> a script and a </a:t>
            </a:r>
            <a:r>
              <a:rPr lang="es-ES" baseline="0" dirty="0" err="1" smtClean="0"/>
              <a:t>playbook</a:t>
            </a:r>
            <a:r>
              <a:rPr lang="es-ES" baseline="0" dirty="0" smtClean="0"/>
              <a:t> </a:t>
            </a:r>
            <a:r>
              <a:rPr lang="es-ES" baseline="0" dirty="0" err="1" smtClean="0"/>
              <a:t>with</a:t>
            </a:r>
            <a:r>
              <a:rPr lang="es-ES" baseline="0" dirty="0" smtClean="0"/>
              <a:t> </a:t>
            </a:r>
            <a:r>
              <a:rPr lang="es-ES" baseline="0" dirty="0" err="1" smtClean="0"/>
              <a:t>how</a:t>
            </a:r>
            <a:r>
              <a:rPr lang="es-ES" baseline="0" dirty="0" smtClean="0"/>
              <a:t> </a:t>
            </a:r>
            <a:r>
              <a:rPr lang="es-ES" baseline="0" dirty="0" err="1" smtClean="0"/>
              <a:t>we’ve</a:t>
            </a:r>
            <a:r>
              <a:rPr lang="es-ES" baseline="0" dirty="0" smtClean="0"/>
              <a:t> done </a:t>
            </a:r>
            <a:r>
              <a:rPr lang="es-ES" baseline="0" dirty="0" err="1" smtClean="0"/>
              <a:t>this</a:t>
            </a:r>
            <a:r>
              <a:rPr lang="es-ES" baseline="0" dirty="0" smtClean="0"/>
              <a:t> </a:t>
            </a:r>
            <a:r>
              <a:rPr lang="es-ES" baseline="0" dirty="0" err="1" smtClean="0"/>
              <a:t>for</a:t>
            </a:r>
            <a:r>
              <a:rPr lang="es-ES" baseline="0" dirty="0" smtClean="0"/>
              <a:t> </a:t>
            </a:r>
            <a:r>
              <a:rPr lang="es-ES" baseline="0" dirty="0" err="1" smtClean="0"/>
              <a:t>about</a:t>
            </a:r>
            <a:r>
              <a:rPr lang="es-ES" baseline="0" dirty="0" smtClean="0"/>
              <a:t> 10,000 </a:t>
            </a:r>
            <a:r>
              <a:rPr lang="es-ES" baseline="0" dirty="0" err="1" smtClean="0"/>
              <a:t>companies</a:t>
            </a:r>
            <a:r>
              <a:rPr lang="es-ES" baseline="0" dirty="0" smtClean="0"/>
              <a:t>. </a:t>
            </a:r>
          </a:p>
          <a:p>
            <a:pPr eaLnBrk="1" hangingPunct="1"/>
            <a:endParaRPr lang="es-E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a:t>
            </a:fld>
            <a:endParaRPr lang="en-US"/>
          </a:p>
        </p:txBody>
      </p:sp>
    </p:spTree>
    <p:extLst>
      <p:ext uri="{BB962C8B-B14F-4D97-AF65-F5344CB8AC3E}">
        <p14:creationId xmlns:p14="http://schemas.microsoft.com/office/powerpoint/2010/main" val="28011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Here’s an overview of what we’re going to talk about today. The topic is around connecting with the leads that you have generated and completed your research around. We are going to do a quick recap of the sales process. We’ll discuss the purpose of the connect call and a typical flow of a connect call. We’ll share with you a how-to process to execute a Connect call successfully. As part of any Connect, there will be objections, pushbacks, and possibly the big No. We’ll talk about strategies to deal with these scenarios. We’ve also included a bonus section on dealing with influencers and gateways. Finally takeaways so you can get started with connecting with your prospects.</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10</a:t>
            </a:fld>
            <a:endParaRPr lang="en-US"/>
          </a:p>
        </p:txBody>
      </p:sp>
    </p:spTree>
    <p:extLst>
      <p:ext uri="{BB962C8B-B14F-4D97-AF65-F5344CB8AC3E}">
        <p14:creationId xmlns:p14="http://schemas.microsoft.com/office/powerpoint/2010/main" val="73931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let’s get down to it and start talking about the HubSpot sales process and methodology.</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So here is the sales process we shared with you in our last session. We focused on Researching Leads in the last session. You completed your research on leads you generated from tactics discussed in the first </a:t>
            </a:r>
            <a:r>
              <a:rPr lang="en-US" baseline="0" dirty="0" err="1" smtClean="0"/>
              <a:t>sesion</a:t>
            </a:r>
            <a:r>
              <a:rPr lang="en-US" baseline="0" dirty="0" smtClean="0"/>
              <a:t>. Todays session is focused on Connecting on the phone and initiating your qualification process.</a:t>
            </a:r>
          </a:p>
          <a:p>
            <a:endParaRPr lang="en-US" baseline="0" dirty="0" smtClean="0"/>
          </a:p>
          <a:p>
            <a:r>
              <a:rPr lang="en-US" baseline="0" dirty="0" smtClean="0"/>
              <a:t>To recap the sales process, once you have leads, you will research them, pick up the phone and make that call. If you don’t reach and connect with them, you are going to leave a voicemail and send an email immediately. We talked about the Basho sequence of voicemail and email in our last session. When you do connect with them, you are going to engage them with a positioning statement and start your initial qualification. Following the connect, you are going to have a scheduled call during which you are going to continue your qualification by executing on an Inbound Marketing Assessment also known as an IMA. At the end of the IMA, you should have “trusted advisor” status and do an inoffensive close during which your prospect agrees they need your help and would like to define their marketing goals with you. Following the diagnostic and goal setting call, you are going to share the solution to hit their goals. Wrap that meeting up with an inoffensive close again, they agree they want your help and want to see a contract. You finally present a contract which includes their goals they shared with you and close out the deal.</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12</a:t>
            </a:fld>
            <a:endParaRPr lang="en-US"/>
          </a:p>
        </p:txBody>
      </p:sp>
    </p:spTree>
    <p:extLst>
      <p:ext uri="{BB962C8B-B14F-4D97-AF65-F5344CB8AC3E}">
        <p14:creationId xmlns:p14="http://schemas.microsoft.com/office/powerpoint/2010/main" val="167530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Corey:</a:t>
            </a:r>
          </a:p>
          <a:p>
            <a:endParaRPr lang="en-US" baseline="0" dirty="0" smtClean="0"/>
          </a:p>
          <a:p>
            <a:r>
              <a:rPr lang="en-US" baseline="0" dirty="0" smtClean="0"/>
              <a:t>We’re moving nicely down the funnel and beginning to get in to the meat of the sales process. Again my friendly weekly reminder is to print this out and hang it in your office to you don’t start skipping steps.</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before diving into the details of a Connect call, Corey can you share with us the purpose of a Connect call.</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lvl="0">
              <a:defRPr/>
            </a:pPr>
            <a:r>
              <a:rPr lang="en-US" sz="3800" dirty="0"/>
              <a:t>Corey:</a:t>
            </a:r>
          </a:p>
          <a:p>
            <a:pPr lvl="0">
              <a:defRPr/>
            </a:pPr>
            <a:r>
              <a:rPr lang="en-US" sz="3800" dirty="0"/>
              <a:t>Sure can </a:t>
            </a:r>
            <a:r>
              <a:rPr lang="en-US" sz="3800" dirty="0" err="1"/>
              <a:t>Jeetu</a:t>
            </a:r>
            <a:r>
              <a:rPr lang="en-US" sz="3800" dirty="0"/>
              <a:t>, there’s a pretty structured sequence that occurs in a connect call and we’ll address each one of those stages today. From what I’ve seen a connect call should be used to:</a:t>
            </a:r>
          </a:p>
          <a:p>
            <a:pPr lvl="0">
              <a:defRPr/>
            </a:pPr>
            <a:endParaRPr lang="en-US" sz="3800" dirty="0"/>
          </a:p>
          <a:p>
            <a:pPr lvl="0">
              <a:defRPr/>
            </a:pPr>
            <a:r>
              <a:rPr lang="en-US" sz="3800" dirty="0"/>
              <a:t>Establish an initial relationship with the prospect</a:t>
            </a:r>
          </a:p>
          <a:p>
            <a:pPr lvl="0">
              <a:defRPr/>
            </a:pPr>
            <a:r>
              <a:rPr lang="en-US" sz="3800" dirty="0"/>
              <a:t>Build some initial credibility and trust</a:t>
            </a:r>
          </a:p>
          <a:p>
            <a:pPr lvl="0">
              <a:defRPr/>
            </a:pPr>
            <a:r>
              <a:rPr lang="en-US" sz="3800" dirty="0"/>
              <a:t>Begin the qualifying process</a:t>
            </a:r>
          </a:p>
          <a:p>
            <a:pPr lvl="0">
              <a:defRPr/>
            </a:pPr>
            <a:r>
              <a:rPr lang="en-US" sz="3800" dirty="0"/>
              <a:t>Decide if the prospect is a good initial fit for an IMA</a:t>
            </a:r>
          </a:p>
          <a:p>
            <a:pPr lvl="0">
              <a:defRPr/>
            </a:pPr>
            <a:r>
              <a:rPr lang="en-US" sz="3800" dirty="0">
                <a:solidFill>
                  <a:srgbClr val="FF8025"/>
                </a:solidFill>
              </a:rPr>
              <a:t>Set The Initial Appointment – The IMA</a:t>
            </a:r>
          </a:p>
          <a:p>
            <a:pPr lvl="0">
              <a:defRPr/>
            </a:pPr>
            <a:endParaRPr lang="en-US" sz="3800" dirty="0">
              <a:solidFill>
                <a:srgbClr val="FF8025"/>
              </a:solidFill>
            </a:endParaRP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lvl="0">
              <a:defRPr/>
            </a:pPr>
            <a:r>
              <a:rPr lang="en-US" sz="3800" dirty="0">
                <a:solidFill>
                  <a:srgbClr val="FF8025"/>
                </a:solidFill>
              </a:rPr>
              <a:t>Corey:</a:t>
            </a:r>
          </a:p>
          <a:p>
            <a:pPr lvl="0">
              <a:defRPr/>
            </a:pPr>
            <a:endParaRPr lang="en-US" sz="3800" dirty="0">
              <a:solidFill>
                <a:srgbClr val="FF8025"/>
              </a:solidFill>
            </a:endParaRPr>
          </a:p>
          <a:p>
            <a:pPr lvl="0">
              <a:defRPr/>
            </a:pPr>
            <a:r>
              <a:rPr lang="en-US" sz="3800" dirty="0">
                <a:solidFill>
                  <a:srgbClr val="FF8025"/>
                </a:solidFill>
              </a:rPr>
              <a:t>One note on the connect call, I actually learned this from one of our senior sales reps a few years ago and it never left my mind and always enabled me to be successful.</a:t>
            </a:r>
          </a:p>
          <a:p>
            <a:pPr lvl="0">
              <a:defRPr/>
            </a:pPr>
            <a:endParaRPr lang="en-US" sz="3800" dirty="0">
              <a:solidFill>
                <a:srgbClr val="FF8025"/>
              </a:solidFill>
            </a:endParaRPr>
          </a:p>
          <a:p>
            <a:pPr lvl="0">
              <a:defRPr/>
            </a:pPr>
            <a:r>
              <a:rPr lang="en-US" sz="3800" dirty="0">
                <a:solidFill>
                  <a:srgbClr val="FF8025"/>
                </a:solidFill>
              </a:rPr>
              <a:t>If you begin your connect calls with the end in mind and an ultimate goal you’ll see much more success. Ultimately your goal will be to book a next step of some kind. Ideally that’s an exploratory call or at least getting a NO. It has to end somewhere and those are your choices of outcomes.</a:t>
            </a:r>
          </a:p>
          <a:p>
            <a:pPr lvl="0">
              <a:defRPr/>
            </a:pPr>
            <a:endParaRPr lang="en-US" sz="3800" dirty="0">
              <a:solidFill>
                <a:srgbClr val="FF8025"/>
              </a:solidFill>
            </a:endParaRP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Jeetu</a:t>
            </a:r>
            <a:r>
              <a:rPr lang="en-US" dirty="0" smtClean="0"/>
              <a:t>:</a:t>
            </a:r>
          </a:p>
          <a:p>
            <a:endParaRPr lang="en-US" dirty="0" smtClean="0"/>
          </a:p>
          <a:p>
            <a:r>
              <a:rPr lang="en-US" dirty="0" smtClean="0"/>
              <a:t>So lets discuss typical flow</a:t>
            </a:r>
            <a:r>
              <a:rPr lang="en-US" baseline="0" dirty="0" smtClean="0"/>
              <a:t> of a Connect Call. So you have generated leads, you have researched them and you attempt to Connect with them. At some point along the Basho sequence we discussed in the last session, they decide to reply to you or answer the phone. So what now? Your first step is to introduce yourself and get them to drop what they are doing and start paying attention to you. This happens through a transition.</a:t>
            </a:r>
            <a:endParaRPr lang="en-US"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for example, it starts with the Intro – “Hello Corey, it’s </a:t>
            </a:r>
            <a:r>
              <a:rPr lang="en-US" baseline="0" dirty="0" err="1" smtClean="0"/>
              <a:t>Jeetu</a:t>
            </a:r>
            <a:r>
              <a:rPr lang="en-US" baseline="0" dirty="0" smtClean="0"/>
              <a:t> </a:t>
            </a:r>
            <a:r>
              <a:rPr lang="en-US" baseline="0" dirty="0" err="1" smtClean="0"/>
              <a:t>Mahtani</a:t>
            </a:r>
            <a:r>
              <a:rPr lang="en-US" baseline="0" dirty="0" smtClean="0"/>
              <a:t> from HubSpot”. Remember to Pause at this point since you need them to drop what they are doing, try to identify your company and start paying attention to you. You are then going to get their permission to continue by transitioning and making sure you caught them at an ok time by saying “Sounds like I caught you at a bad time?”. Remember to Pause again. Your next step is to share the purpose of your call and this is going to be easy since they are an inbound lead. You will something like “I am calling because I was notified that you came to the website and downloaded our ___ on ___. Does that ring a bell?”. Wait for their response and get them talking by saying something like “What were you looking for help with?”</a:t>
            </a:r>
          </a:p>
          <a:p>
            <a:endParaRPr lang="en-US" baseline="0" dirty="0" smtClean="0"/>
          </a:p>
          <a:p>
            <a:r>
              <a:rPr lang="en-US" baseline="0" dirty="0" smtClean="0"/>
              <a:t>Remember, the </a:t>
            </a:r>
            <a:r>
              <a:rPr lang="en-US" baseline="0" dirty="0" err="1" smtClean="0"/>
              <a:t>the</a:t>
            </a:r>
            <a:r>
              <a:rPr lang="en-US" baseline="0" dirty="0" smtClean="0"/>
              <a:t> first big </a:t>
            </a:r>
            <a:r>
              <a:rPr lang="en-US" b="0" baseline="0" dirty="0" smtClean="0"/>
              <a:t>battle of a connect is to break them out of what they are doing and get them talking. This is much easier with inbound. </a:t>
            </a:r>
            <a:r>
              <a:rPr lang="en-US" baseline="0" dirty="0" smtClean="0"/>
              <a:t>Don’t be too much of a hard ass yet, we’ll get into that later.</a:t>
            </a:r>
          </a:p>
        </p:txBody>
      </p:sp>
      <p:sp>
        <p:nvSpPr>
          <p:cNvPr id="4" name="Slide Number Placeholder 3"/>
          <p:cNvSpPr>
            <a:spLocks noGrp="1"/>
          </p:cNvSpPr>
          <p:nvPr>
            <p:ph type="sldNum" sz="quarter" idx="10"/>
          </p:nvPr>
        </p:nvSpPr>
        <p:spPr/>
        <p:txBody>
          <a:bodyPr/>
          <a:lstStyle/>
          <a:p>
            <a:fld id="{1FB4BBB5-2E49-46BB-B3C3-5582B0C0FB9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want to keep these sessions interactive both during and after the webinar. Feel free to reach out to either of us via email or LinkedIn and let’s get Twitter rocking today by using the hash tag #</a:t>
            </a:r>
            <a:r>
              <a:rPr lang="en-US" baseline="0" dirty="0" err="1" smtClean="0"/>
              <a:t>AgencyTransform</a:t>
            </a:r>
            <a:endParaRPr lang="en-US" dirty="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Now it is much more easier with getting the conversation going with an inbound lead. They came to your website and they took an action. We know they were looking for something. With a cold call approach, it is tougher but if you follow the framework, it isn’t too different. The start of the call may be a bit awkward so remember to breathe and don’t rush. So a flow would be something like “Hello, Corey. It’s </a:t>
            </a:r>
            <a:r>
              <a:rPr lang="en-US" baseline="0" dirty="0" err="1" smtClean="0"/>
              <a:t>Jeetu</a:t>
            </a:r>
            <a:r>
              <a:rPr lang="en-US" baseline="0" dirty="0" smtClean="0"/>
              <a:t> </a:t>
            </a:r>
            <a:r>
              <a:rPr lang="en-US" baseline="0" dirty="0" err="1" smtClean="0"/>
              <a:t>Mahtani</a:t>
            </a:r>
            <a:r>
              <a:rPr lang="en-US" baseline="0" dirty="0" smtClean="0"/>
              <a:t> from HubSpot”. Pause. Break them out of what they are current doing and get them to pay attention. Get permission to continue by asking “Sounds like I caught you a bad time?”. Pause. Continue with the purpose “Corey, I’m calling because I notice you sell business intelligence software.” Pause again. “I also notice that you are trying to drive leads from your site”. Pause and move to your Position statement, which is the next step of your Connect. We’ll talk about Positioning in just a moment.</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Here is a framework when calling a referral leads.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Now of courses in cases when someone calls in asking for help. It may not happen always but it will happen when you do great work, your clients will remember you and will be excited to refer prospects to you. The Connect approach is actually faster and you transition directly into asking questions and getting them to talk.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Jeetu</a:t>
            </a:r>
            <a:r>
              <a:rPr lang="en-US" dirty="0" smtClean="0"/>
              <a:t>:</a:t>
            </a:r>
          </a:p>
          <a:p>
            <a:endParaRPr lang="en-US" dirty="0" smtClean="0"/>
          </a:p>
          <a:p>
            <a:r>
              <a:rPr lang="en-US" dirty="0" smtClean="0"/>
              <a:t>The next step after</a:t>
            </a:r>
            <a:r>
              <a:rPr lang="en-US" baseline="0" dirty="0" smtClean="0"/>
              <a:t> you have completed the Introduction, got them to drop what they are doing and introduced the purpose for calling, you move into positioning yourself. </a:t>
            </a:r>
            <a:endParaRPr lang="en-US"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Importance of positioning yourself correctly and having a few of these kind of statements to choose from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remember you asked them “what were you looking for help with?”. Following their response, you are now going to share your Positioning Statement.</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The framework of a Positioning Statement is something like “We help companies like yours who are frustrated with spending a lot of money on their website, not generating high quality leads, and are overall not generating an ROI. Do you face any of these challenges?”</a:t>
            </a:r>
          </a:p>
          <a:p>
            <a:endParaRPr lang="en-US" baseline="0" dirty="0" smtClean="0"/>
          </a:p>
          <a:p>
            <a:r>
              <a:rPr lang="en-US" baseline="0" dirty="0" smtClean="0"/>
              <a:t>Notice I used a couple of words in my positioning statement to relate to the prospect. For example, I said companies like yours. I used the word frustrated. I shared three challenges around spending money on their website, not generating high quality leads, and not seeing an ROI. In most cases, your prospect is probably dealing with these challenges. You move into asking the them if they are facing similar challenges”</a:t>
            </a:r>
          </a:p>
          <a:p>
            <a:endParaRPr lang="en-US" baseline="0" dirty="0" smtClean="0"/>
          </a:p>
          <a:p>
            <a:r>
              <a:rPr lang="en-US" baseline="0" dirty="0" smtClean="0"/>
              <a:t>We have a few more positioning statement examples which we have included at the end of this deck. Along with a recording of this presentation, we’ll include a link to this PowerPoint deck.</a:t>
            </a:r>
          </a:p>
          <a:p>
            <a:endParaRPr lang="en-US" baseline="0" dirty="0" smtClean="0"/>
          </a:p>
          <a:p>
            <a:r>
              <a:rPr lang="en-US" baseline="0" dirty="0" smtClean="0"/>
              <a:t>SEE APPENDIX A FOR MORE EXAMPLES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Corey:</a:t>
            </a:r>
          </a:p>
          <a:p>
            <a:endParaRPr lang="en-US" dirty="0" smtClean="0"/>
          </a:p>
          <a:p>
            <a:r>
              <a:rPr lang="en-US" dirty="0" smtClean="0"/>
              <a:t>So you have completed your introduction</a:t>
            </a:r>
            <a:r>
              <a:rPr lang="en-US" baseline="0" dirty="0" smtClean="0"/>
              <a:t>, transitioned to get them to pay attention, delivered your Positioning Statement to share your expertise and relate to them. You are now ready to get them talking.</a:t>
            </a:r>
            <a:endParaRPr lang="en-US"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Get them to talk: It’s amazing what a well positioned positioning statement can do, the same goes for simple open ended questions like “what were you looking for help with”. This can often elicit a response that has several points of interest that will perk your ears up and make you want to dig deeper on them. </a:t>
            </a:r>
          </a:p>
          <a:p>
            <a:endParaRPr lang="en-US" baseline="0" dirty="0" smtClean="0"/>
          </a:p>
          <a:p>
            <a:r>
              <a:rPr lang="en-US" b="1" baseline="0" dirty="0" smtClean="0"/>
              <a:t>Corey: Active listening</a:t>
            </a:r>
          </a:p>
          <a:p>
            <a:endParaRPr lang="en-US" b="1" baseline="0" dirty="0" smtClean="0"/>
          </a:p>
          <a:p>
            <a:r>
              <a:rPr lang="en-US" baseline="0" dirty="0" smtClean="0"/>
              <a:t>Listen for cues and pain points. It’s incredibly important to stay in the moment and not let your mind wander OR make assumptions based on their statements. If you hear something you know you can solve what will happen is your mind will wander to the solution rather than listening and thinking about how to dig deeper on that item. </a:t>
            </a:r>
          </a:p>
          <a:p>
            <a:endParaRPr lang="en-US" baseline="0" dirty="0" smtClean="0"/>
          </a:p>
          <a:p>
            <a:r>
              <a:rPr lang="en-US" baseline="0" dirty="0" smtClean="0"/>
              <a:t>Give example of how we teach it internally here at </a:t>
            </a:r>
            <a:r>
              <a:rPr lang="en-US" baseline="0" dirty="0" err="1" smtClean="0"/>
              <a:t>HubSpot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Corey:</a:t>
            </a:r>
          </a:p>
          <a:p>
            <a:endParaRPr lang="en-US" baseline="0" dirty="0" smtClean="0"/>
          </a:p>
          <a:p>
            <a:r>
              <a:rPr lang="en-US" baseline="0" dirty="0" smtClean="0"/>
              <a:t>So after your Positioning Statement, you asked them “Do you face any of these challenges?” Based on their response, you can continue getting them to talk, continue probing and digging deeper by asking some of the questions listed on this slide. For example, you could say “is that a big challenge” or “tell me more about that”. Based on their response, you would ask another follow up question.</a:t>
            </a:r>
          </a:p>
          <a:p>
            <a:endParaRPr lang="en-US" baseline="0" dirty="0" smtClean="0"/>
          </a:p>
          <a:p>
            <a:r>
              <a:rPr lang="en-US" baseline="0" dirty="0" smtClean="0"/>
              <a:t>Very open ended questions here until the end. </a:t>
            </a:r>
            <a:endParaRPr lang="en-US"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Ok </a:t>
            </a:r>
            <a:r>
              <a:rPr lang="en-US" dirty="0" err="1" smtClean="0"/>
              <a:t>ok</a:t>
            </a:r>
            <a:r>
              <a:rPr lang="en-US" dirty="0" smtClean="0"/>
              <a:t> this is the last time I promise</a:t>
            </a:r>
            <a:r>
              <a:rPr lang="en-US" baseline="0" dirty="0" smtClean="0"/>
              <a:t>. </a:t>
            </a:r>
            <a:r>
              <a:rPr lang="en-US" dirty="0" smtClean="0"/>
              <a:t>Before we dive right in to the agenda there are a few quick house</a:t>
            </a:r>
            <a:r>
              <a:rPr lang="en-US" baseline="0" dirty="0" smtClean="0"/>
              <a:t> keeping notes we should make about today’s session.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This set of questions is a bit more tactical in nature and focus around traffic, leads and sales, but at some point in the conversation once you’re digging on a specific topic they can become incredibly valuable to help you discern the metrics associated with the problem.</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These are a bit more business focused so they will provide you with higher level answers all of which are designed to open the door for you to dig a bit deeper on more topics. </a:t>
            </a:r>
          </a:p>
          <a:p>
            <a:endParaRPr lang="en-US" baseline="0" dirty="0" smtClean="0"/>
          </a:p>
          <a:p>
            <a:r>
              <a:rPr lang="en-US" baseline="0" dirty="0" smtClean="0"/>
              <a:t>Ideally in a connect call 1 or 2 challenges are typically more than enough to schedule an IMA with that person. These will open up challenges, it’s your job to then determine how big of a challenge that then is.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Jeetu</a:t>
            </a:r>
            <a:r>
              <a:rPr lang="en-US" dirty="0" smtClean="0"/>
              <a:t>:</a:t>
            </a:r>
          </a:p>
          <a:p>
            <a:endParaRPr lang="en-US" dirty="0" smtClean="0"/>
          </a:p>
          <a:p>
            <a:r>
              <a:rPr lang="en-US" dirty="0" smtClean="0"/>
              <a:t>So</a:t>
            </a:r>
            <a:r>
              <a:rPr lang="en-US" baseline="0" dirty="0" smtClean="0"/>
              <a:t> you’ve followed the script, opened confidently, delivered your positioning statement, asked tough and probing questions and have overall uncovered pain and challenges the prospect faces. If you have done this correctly so far, you would have automatically differentiated yourself from other salespeople. I am sure everyone on this call has noticed that we haven’t sold a single thing, there has been no product, no services, not selling that has happened. We’ve focused on asking probing questions to show that we are interested in their business, we are interested in their challenges, and overall establishing our credibility. We’re now ready to ask for the Inbound Marketing Assessment…IMA.</a:t>
            </a:r>
            <a:endParaRPr lang="en-US"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This is a blanket statement to help you go for the IMA.</a:t>
            </a:r>
            <a:r>
              <a:rPr lang="en-US" baseline="0" dirty="0" smtClean="0"/>
              <a:t> Alternatively if you offer a specific kind of assessment by a different name just fill in the name and value proposition of that assessment to this slide.</a:t>
            </a:r>
            <a:endParaRPr lang="en-US" dirty="0"/>
          </a:p>
        </p:txBody>
      </p:sp>
      <p:sp>
        <p:nvSpPr>
          <p:cNvPr id="4" name="Slide Number Placeholder 3"/>
          <p:cNvSpPr>
            <a:spLocks noGrp="1"/>
          </p:cNvSpPr>
          <p:nvPr>
            <p:ph type="sldNum" sz="quarter" idx="10"/>
          </p:nvPr>
        </p:nvSpPr>
        <p:spPr/>
        <p:txBody>
          <a:bodyPr/>
          <a:lstStyle/>
          <a:p>
            <a:pPr>
              <a:defRPr/>
            </a:pPr>
            <a:fld id="{DC8B00AF-9867-4F83-94C4-41467864F563}"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dirty="0" smtClean="0"/>
              <a:t>Now any sales</a:t>
            </a:r>
            <a:r>
              <a:rPr lang="en-US" baseline="0" dirty="0" smtClean="0"/>
              <a:t> process is going to have objections and pushbacks. If sales did not have any objections and pushbacks, then everyone would be in sales and every call would result in a deal.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Corey:</a:t>
            </a:r>
          </a:p>
          <a:p>
            <a:endParaRPr lang="en-US" dirty="0" smtClean="0"/>
          </a:p>
          <a:p>
            <a:r>
              <a:rPr lang="en-US" dirty="0" smtClean="0"/>
              <a:t>So lets talk about</a:t>
            </a:r>
            <a:r>
              <a:rPr lang="en-US" baseline="0" dirty="0" smtClean="0"/>
              <a:t> objections and pushback. When you get a pushback on the IMA, it usually means that you haven’t established enough credibility and are not being seen by the prospect as a trusted advisor. At this point you want to go into giving mode. You have been in get mode by asking questions and now you are getting pushback and objections. What is the natural thing to do? Lets go in to the giving model. It is basically a give and get relationship. When you are struggling, go into give model by sharing advice and insight. </a:t>
            </a:r>
            <a:endParaRPr lang="en-US"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Here is a good give example around offers and conversions and a follow up question to engage in a discussion.</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 few more tips you can provide around SEO, blogging, social media, and lead generation. One that I really like using and one that is fairly basic to use is the Page Title. So something like “I noticed your home Page Title is your company name. Do you know what the Page Title is? Do you see the blue area </a:t>
            </a:r>
            <a:r>
              <a:rPr lang="en-US" baseline="0" dirty="0" err="1" smtClean="0"/>
              <a:t>ll</a:t>
            </a:r>
            <a:r>
              <a:rPr lang="en-US" baseline="0" dirty="0" smtClean="0"/>
              <a:t> the way to the top left? Well that is the place Google looks at first to determine what your homepage is about and what keywords to rank you. By repeating your company name it doesn’t help you since you will always rank #1 for your company name. I’d recommend replacing it with a key phrase that prospects are using on search engines.”</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Corey:</a:t>
            </a:r>
          </a:p>
          <a:p>
            <a:endParaRPr lang="en-US" dirty="0" smtClean="0"/>
          </a:p>
          <a:p>
            <a:r>
              <a:rPr lang="en-US" dirty="0" smtClean="0"/>
              <a:t>So</a:t>
            </a:r>
            <a:r>
              <a:rPr lang="en-US" baseline="0" dirty="0" smtClean="0"/>
              <a:t> what happens if you still can’t break through? </a:t>
            </a:r>
            <a:r>
              <a:rPr lang="en-US" dirty="0" smtClean="0"/>
              <a:t>No is actually ok. You’re going to have to get comfortable both hearing it</a:t>
            </a:r>
            <a:r>
              <a:rPr lang="en-US" baseline="0" dirty="0" smtClean="0"/>
              <a:t> and dealing with it. Rejection is going to be a part of life when it comes to sales, but that’s ok. There are plenty of good things to leverage in the connect call which will help you get past the no.</a:t>
            </a:r>
          </a:p>
          <a:p>
            <a:endParaRPr lang="en-US" baseline="0"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Corey:</a:t>
            </a:r>
          </a:p>
          <a:p>
            <a:endParaRPr lang="en-US" dirty="0" smtClean="0"/>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pPr defTabSz="465887"/>
            <a:endParaRPr lang="en-US" dirty="0" smtClean="0"/>
          </a:p>
          <a:p>
            <a:pPr defTabSz="465887"/>
            <a:r>
              <a:rPr lang="en-US" dirty="0" smtClean="0"/>
              <a:t>Make sure to keep this handy, each week we’ll be uploading</a:t>
            </a:r>
            <a:r>
              <a:rPr lang="en-US" baseline="0" dirty="0" smtClean="0"/>
              <a:t> the recording and slides to this URL</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After the give/get you might have a chance to do some preliminary</a:t>
            </a:r>
            <a:r>
              <a:rPr lang="en-US" baseline="0" dirty="0" smtClean="0"/>
              <a:t> exploration, here are some good questions you can use placed around this concept of GPCT which we’ll discuss more in our next session.</a:t>
            </a:r>
          </a:p>
          <a:p>
            <a:endParaRPr lang="en-US" baseline="0" dirty="0" smtClean="0"/>
          </a:p>
          <a:p>
            <a:r>
              <a:rPr lang="en-US" baseline="0" dirty="0" smtClean="0"/>
              <a:t>The RED questions are a bit more negative in approach.</a:t>
            </a:r>
          </a:p>
          <a:p>
            <a:endParaRPr lang="en-US" baseline="0" dirty="0" smtClean="0"/>
          </a:p>
        </p:txBody>
      </p:sp>
      <p:sp>
        <p:nvSpPr>
          <p:cNvPr id="4" name="Slide Number Placeholder 3"/>
          <p:cNvSpPr>
            <a:spLocks noGrp="1"/>
          </p:cNvSpPr>
          <p:nvPr>
            <p:ph type="sldNum" sz="quarter" idx="10"/>
          </p:nvPr>
        </p:nvSpPr>
        <p:spPr/>
        <p:txBody>
          <a:bodyPr/>
          <a:lstStyle/>
          <a:p>
            <a:pPr>
              <a:defRPr/>
            </a:pPr>
            <a:fld id="{DC8B00AF-9867-4F83-94C4-41467864F563}"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Corey:</a:t>
            </a:r>
          </a:p>
          <a:p>
            <a:endParaRPr lang="en-US" dirty="0" smtClean="0"/>
          </a:p>
          <a:p>
            <a:r>
              <a:rPr lang="en-US" dirty="0" smtClean="0"/>
              <a:t>Ok let’s talk about the finale of the connect and how to carry out the next steps effectively.</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I’m a big of fan knowing your limits on a connect and knowing when to move it to the next step and stop asking questions. It’s hard to explain, but after you do this several times you’ll get a feel for when it’s time to begin to wrap up. </a:t>
            </a:r>
          </a:p>
          <a:p>
            <a:endParaRPr lang="en-US" baseline="0" dirty="0" smtClean="0"/>
          </a:p>
          <a:p>
            <a:r>
              <a:rPr lang="en-US" baseline="0" dirty="0" smtClean="0"/>
              <a:t>Looking at this slide these are all great ways to begin the wrap up sequence and move towards the actual tie down of time/date on the calendar.</a:t>
            </a:r>
          </a:p>
        </p:txBody>
      </p:sp>
      <p:sp>
        <p:nvSpPr>
          <p:cNvPr id="4" name="Slide Number Placeholder 3"/>
          <p:cNvSpPr>
            <a:spLocks noGrp="1"/>
          </p:cNvSpPr>
          <p:nvPr>
            <p:ph type="sldNum" sz="quarter" idx="10"/>
          </p:nvPr>
        </p:nvSpPr>
        <p:spPr/>
        <p:txBody>
          <a:bodyPr/>
          <a:lstStyle/>
          <a:p>
            <a:fld id="{1FB4BBB5-2E49-46BB-B3C3-5582B0C0FB9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r>
              <a:rPr lang="en-US" baseline="0" dirty="0" smtClean="0"/>
              <a:t>Confirm email address</a:t>
            </a:r>
          </a:p>
          <a:p>
            <a:r>
              <a:rPr lang="en-US" baseline="0" dirty="0" smtClean="0"/>
              <a:t>Send the calendar out right away</a:t>
            </a:r>
          </a:p>
          <a:p>
            <a:r>
              <a:rPr lang="en-US" baseline="0" dirty="0" smtClean="0"/>
              <a:t>Ask who else should join the meeting?</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baseline="0" dirty="0" smtClean="0"/>
          </a:p>
          <a:p>
            <a:r>
              <a:rPr lang="en-US" baseline="0" dirty="0" smtClean="0"/>
              <a:t>So one thing you may encounter during your connect calls this week is a gatekeeper. I’m not talking about gatekeepers in the Ghostbusters sense (for any of you 80s movie fans), more so something as simple as a secretary, their husband/wife, assistant, or what could potentially be the main influencer/champion in your sale. A gatekeeper comes in many forms, the good news is all are conquerable.</a:t>
            </a:r>
          </a:p>
          <a:p>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45</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baseline="0" dirty="0" smtClean="0"/>
          </a:p>
          <a:p>
            <a:r>
              <a:rPr lang="en-US" baseline="0" dirty="0" smtClean="0"/>
              <a:t>Personally, I love gatekeepers. Which is odd for a sales person to say, but hear me out here.</a:t>
            </a:r>
          </a:p>
          <a:p>
            <a:endParaRPr lang="en-US" baseline="0" dirty="0" smtClean="0"/>
          </a:p>
          <a:p>
            <a:r>
              <a:rPr lang="en-US" baseline="0" dirty="0" smtClean="0"/>
              <a:t>Tell story from call last week with Sean. </a:t>
            </a:r>
          </a:p>
          <a:p>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46</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Corey:  Rapport matters here, it matters in every stage of the sales process so this will be the first of several times you hear me talk about it. In a connect call you have a few options, it can be used with a gatekeeper or at the end of a connect call or even the beginning.</a:t>
            </a:r>
          </a:p>
          <a:p>
            <a:endParaRPr lang="en-US" dirty="0"/>
          </a:p>
          <a:p>
            <a:endParaRPr lang="en-US" dirty="0"/>
          </a:p>
          <a:p>
            <a:r>
              <a:rPr lang="en-US" dirty="0"/>
              <a:t>Bonding, Rapport, Commonality</a:t>
            </a:r>
            <a:endParaRPr lang="en-US" dirty="0" smtClean="0">
              <a:latin typeface="+mn-lt"/>
            </a:endParaRPr>
          </a:p>
          <a:p>
            <a:r>
              <a:rPr lang="en-US" dirty="0" smtClean="0">
                <a:latin typeface="+mn-lt"/>
              </a:rPr>
              <a:t>Sports, City, Family, Events</a:t>
            </a:r>
          </a:p>
          <a:p>
            <a:r>
              <a:rPr lang="en-US" dirty="0" smtClean="0">
                <a:latin typeface="+mn-lt"/>
              </a:rPr>
              <a:t>Share your personal goals and plan</a:t>
            </a:r>
          </a:p>
          <a:p>
            <a:r>
              <a:rPr lang="en-US" dirty="0" smtClean="0">
                <a:latin typeface="+mn-lt"/>
              </a:rPr>
              <a:t>ANYTHING BUT THE WEATHER</a:t>
            </a:r>
            <a:endParaRPr lang="en-US" baseline="0" dirty="0" smtClean="0"/>
          </a:p>
          <a:p>
            <a:r>
              <a:rPr lang="en-US" b="1" baseline="0" dirty="0" smtClean="0"/>
              <a:t>Rapport by location</a:t>
            </a:r>
            <a:r>
              <a:rPr lang="en-US" baseline="0" dirty="0" smtClean="0"/>
              <a:t> – talk about this</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47</a:t>
            </a:fld>
            <a:endParaRPr lang="en-US"/>
          </a:p>
        </p:txBody>
      </p:sp>
    </p:spTree>
    <p:extLst>
      <p:ext uri="{BB962C8B-B14F-4D97-AF65-F5344CB8AC3E}">
        <p14:creationId xmlns:p14="http://schemas.microsoft.com/office/powerpoint/2010/main" val="968216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It’s that time again, so let’s talk about this weeks key</a:t>
            </a:r>
            <a:r>
              <a:rPr lang="en-US" baseline="0" dirty="0" smtClean="0"/>
              <a:t> take-</a:t>
            </a:r>
            <a:r>
              <a:rPr lang="en-US" baseline="0" dirty="0" err="1" smtClean="0"/>
              <a:t>aways</a:t>
            </a:r>
            <a:r>
              <a:rPr lang="en-US" baseline="0" dirty="0" smtClean="0"/>
              <a:t> and the homework to help you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No changes here this week folks, nothing can replace activity at this stage either. Keep hitting the phones hard, calling your well researched leads and start booking appointments. Next week we’ll show you how to run that first qualification call.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49</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Corey:</a:t>
            </a:r>
          </a:p>
          <a:p>
            <a:pPr>
              <a:buFontTx/>
              <a:buNone/>
            </a:pPr>
            <a:endParaRPr lang="en-US" dirty="0" smtClean="0"/>
          </a:p>
          <a:p>
            <a:pPr>
              <a:buFontTx/>
              <a:buNone/>
            </a:pPr>
            <a:r>
              <a:rPr lang="en-US" dirty="0" smtClean="0"/>
              <a:t>This session is being recorded</a:t>
            </a:r>
            <a:r>
              <a:rPr lang="en-US" baseline="0" dirty="0" smtClean="0"/>
              <a:t> and we’ll be putting it up by the end of the day. All of the recordings can be found on the page from weeks prior. If you don’t have that link please email your Channel Account Manager to receive it. </a:t>
            </a:r>
          </a:p>
          <a:p>
            <a:pPr>
              <a:buFontTx/>
              <a:buNone/>
            </a:pPr>
            <a:endParaRPr lang="en-US" baseline="0" dirty="0" smtClean="0"/>
          </a:p>
          <a:p>
            <a:pPr>
              <a:buFontTx/>
              <a:buNone/>
            </a:pPr>
            <a:r>
              <a:rPr lang="en-US" baseline="0" dirty="0" smtClean="0"/>
              <a:t>If you have colleagues or partners who were unable to attend today, definitely have them watch the recording prior to the session next week. Please post any questions into the chat pane and we’ll answer any questions towards the end.</a:t>
            </a:r>
          </a:p>
          <a:p>
            <a:pPr>
              <a:buFontTx/>
              <a:buNone/>
            </a:pPr>
            <a:endParaRPr lang="en-US" baseline="0"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Tons</a:t>
            </a:r>
            <a:r>
              <a:rPr lang="en-US" baseline="0" dirty="0" smtClean="0"/>
              <a:t> of great homework this week. Since everyone has been doing such a great job generating and researching leads let’s get on the phones and book some qualification calls!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50</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Talk to slide</a:t>
            </a:r>
          </a:p>
          <a:p>
            <a:endParaRPr lang="en-US" dirty="0" smtClean="0"/>
          </a:p>
          <a:p>
            <a:endParaRPr lang="en-US" dirty="0" smtClean="0"/>
          </a:p>
          <a:p>
            <a:r>
              <a:rPr lang="en-US" dirty="0" smtClean="0"/>
              <a:t>http://www.crossland1969.com/</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51</a:t>
            </a:fld>
            <a:endParaRPr lang="en-US"/>
          </a:p>
        </p:txBody>
      </p:sp>
    </p:spTree>
    <p:extLst>
      <p:ext uri="{BB962C8B-B14F-4D97-AF65-F5344CB8AC3E}">
        <p14:creationId xmlns:p14="http://schemas.microsoft.com/office/powerpoint/2010/main" val="2556593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52</a:t>
            </a:fld>
            <a:endParaRPr lang="en-US"/>
          </a:p>
        </p:txBody>
      </p:sp>
    </p:spTree>
    <p:extLst>
      <p:ext uri="{BB962C8B-B14F-4D97-AF65-F5344CB8AC3E}">
        <p14:creationId xmlns:p14="http://schemas.microsoft.com/office/powerpoint/2010/main" val="1283963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53</a:t>
            </a:fld>
            <a:endParaRPr lang="en-US"/>
          </a:p>
        </p:txBody>
      </p:sp>
    </p:spTree>
    <p:extLst>
      <p:ext uri="{BB962C8B-B14F-4D97-AF65-F5344CB8AC3E}">
        <p14:creationId xmlns:p14="http://schemas.microsoft.com/office/powerpoint/2010/main" val="3741220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54</a:t>
            </a:fld>
            <a:endParaRPr lang="en-US"/>
          </a:p>
        </p:txBody>
      </p:sp>
    </p:spTree>
    <p:extLst>
      <p:ext uri="{BB962C8B-B14F-4D97-AF65-F5344CB8AC3E}">
        <p14:creationId xmlns:p14="http://schemas.microsoft.com/office/powerpoint/2010/main" val="21351227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55</a:t>
            </a:fld>
            <a:endParaRPr lang="en-US"/>
          </a:p>
        </p:txBody>
      </p:sp>
    </p:spTree>
    <p:extLst>
      <p:ext uri="{BB962C8B-B14F-4D97-AF65-F5344CB8AC3E}">
        <p14:creationId xmlns:p14="http://schemas.microsoft.com/office/powerpoint/2010/main" val="2495978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56</a:t>
            </a:fld>
            <a:endParaRPr lang="en-US"/>
          </a:p>
        </p:txBody>
      </p:sp>
    </p:spTree>
    <p:extLst>
      <p:ext uri="{BB962C8B-B14F-4D97-AF65-F5344CB8AC3E}">
        <p14:creationId xmlns:p14="http://schemas.microsoft.com/office/powerpoint/2010/main" val="75054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these in mind</a:t>
            </a:r>
            <a:r>
              <a:rPr lang="en-US" baseline="0" dirty="0" smtClean="0"/>
              <a:t> before you call!</a:t>
            </a:r>
            <a:endParaRPr lang="en-US" dirty="0"/>
          </a:p>
        </p:txBody>
      </p:sp>
      <p:sp>
        <p:nvSpPr>
          <p:cNvPr id="4" name="Slide Number Placeholder 3"/>
          <p:cNvSpPr>
            <a:spLocks noGrp="1"/>
          </p:cNvSpPr>
          <p:nvPr>
            <p:ph type="sldNum" sz="quarter" idx="10"/>
          </p:nvPr>
        </p:nvSpPr>
        <p:spPr/>
        <p:txBody>
          <a:bodyPr/>
          <a:lstStyle/>
          <a:p>
            <a:pPr>
              <a:defRPr/>
            </a:pPr>
            <a:fld id="{DC8B00AF-9867-4F83-94C4-41467864F563}"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Appendix A for more give/get</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58</a:t>
            </a:fld>
            <a:endParaRPr lang="en-US"/>
          </a:p>
        </p:txBody>
      </p:sp>
    </p:spTree>
    <p:extLst>
      <p:ext uri="{BB962C8B-B14F-4D97-AF65-F5344CB8AC3E}">
        <p14:creationId xmlns:p14="http://schemas.microsoft.com/office/powerpoint/2010/main" val="26693421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59</a:t>
            </a:fld>
            <a:endParaRPr lang="en-US"/>
          </a:p>
        </p:txBody>
      </p:sp>
    </p:spTree>
    <p:extLst>
      <p:ext uri="{BB962C8B-B14F-4D97-AF65-F5344CB8AC3E}">
        <p14:creationId xmlns:p14="http://schemas.microsoft.com/office/powerpoint/2010/main" val="63148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Register your leads, as often as possible and as many</a:t>
            </a:r>
            <a:r>
              <a:rPr lang="en-US" baseline="0" dirty="0" smtClean="0"/>
              <a:t> as possible. This will help your channel account manager focus the time you spend together and help coach you through to achieve some big wins on these accounts.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6</a:t>
            </a:fld>
            <a:endParaRPr lang="en-US"/>
          </a:p>
        </p:txBody>
      </p:sp>
    </p:spTree>
    <p:extLst>
      <p:ext uri="{BB962C8B-B14F-4D97-AF65-F5344CB8AC3E}">
        <p14:creationId xmlns:p14="http://schemas.microsoft.com/office/powerpoint/2010/main" val="2249752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60</a:t>
            </a:fld>
            <a:endParaRPr lang="en-US"/>
          </a:p>
        </p:txBody>
      </p:sp>
    </p:spTree>
    <p:extLst>
      <p:ext uri="{BB962C8B-B14F-4D97-AF65-F5344CB8AC3E}">
        <p14:creationId xmlns:p14="http://schemas.microsoft.com/office/powerpoint/2010/main" val="152138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If you haven’t already make sure you have joined the LinkedIn</a:t>
            </a:r>
            <a:r>
              <a:rPr lang="en-US" baseline="0" dirty="0" smtClean="0"/>
              <a:t> Group “</a:t>
            </a:r>
            <a:r>
              <a:rPr lang="en-US" baseline="0" dirty="0" err="1" smtClean="0"/>
              <a:t>HubSpot</a:t>
            </a:r>
            <a:r>
              <a:rPr lang="en-US" baseline="0" dirty="0" smtClean="0"/>
              <a:t> Partners Forum” and make sure to setup the email settings for a daily digest of all activity in the group so you don’t miss anything to help you sell better, move quicker and network easier.</a:t>
            </a:r>
          </a:p>
          <a:p>
            <a:endParaRPr lang="en-US" baseline="0" dirty="0" smtClean="0"/>
          </a:p>
          <a:p>
            <a:r>
              <a:rPr lang="en-US" baseline="0" dirty="0" smtClean="0"/>
              <a:t>There’s been some great threads on here lately from you guys about the sessions and we totally appreciate the feedback both good and bad so keep it coming!</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7</a:t>
            </a:fld>
            <a:endParaRPr lang="en-US"/>
          </a:p>
        </p:txBody>
      </p:sp>
    </p:spTree>
    <p:extLst>
      <p:ext uri="{BB962C8B-B14F-4D97-AF65-F5344CB8AC3E}">
        <p14:creationId xmlns:p14="http://schemas.microsoft.com/office/powerpoint/2010/main" val="160732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If you have an opportunity</a:t>
            </a:r>
            <a:r>
              <a:rPr lang="en-US" baseline="0" dirty="0" smtClean="0"/>
              <a:t> in play right now, maybe you jumped the gun and started calling those 25 leads you generated last week, if so then be sure to schedule time with your Channel Account Manager </a:t>
            </a:r>
            <a:r>
              <a:rPr lang="en-US" baseline="0" dirty="0" err="1" smtClean="0"/>
              <a:t>asap</a:t>
            </a:r>
            <a:r>
              <a:rPr lang="en-US" baseline="0" dirty="0" smtClean="0"/>
              <a:t>. He/she will help you determine the best ways to approach next steps and what items you’ll need to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8</a:t>
            </a:fld>
            <a:endParaRPr lang="en-US"/>
          </a:p>
        </p:txBody>
      </p:sp>
    </p:spTree>
    <p:extLst>
      <p:ext uri="{BB962C8B-B14F-4D97-AF65-F5344CB8AC3E}">
        <p14:creationId xmlns:p14="http://schemas.microsoft.com/office/powerpoint/2010/main" val="199366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Since we’re talking about actually talking to your leads don’t forget to get materials to help you generate leads! Here is today’s friendly to get your eBooks start</a:t>
            </a:r>
            <a:r>
              <a:rPr lang="en-US" baseline="0" dirty="0" smtClean="0"/>
              <a:t> using them on your website TODAY to start generating inbound leads </a:t>
            </a:r>
            <a:r>
              <a:rPr lang="en-US" baseline="0" dirty="0" smtClean="0">
                <a:sym typeface="Wingdings" pitchFamily="2" charset="2"/>
              </a:rPr>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9</a:t>
            </a:fld>
            <a:endParaRPr lang="en-US"/>
          </a:p>
        </p:txBody>
      </p:sp>
    </p:spTree>
    <p:extLst>
      <p:ext uri="{BB962C8B-B14F-4D97-AF65-F5344CB8AC3E}">
        <p14:creationId xmlns:p14="http://schemas.microsoft.com/office/powerpoint/2010/main" val="385758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457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651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HubSpot Grey">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373887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5038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Full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6413"/>
          </a:xfrm>
        </p:spPr>
        <p:txBody>
          <a:bodyPr/>
          <a:lstStyle>
            <a:lvl1pPr marL="0" indent="0">
              <a:buNone/>
              <a:defRPr baseline="0"/>
            </a:lvl1pPr>
          </a:lstStyle>
          <a:p>
            <a:r>
              <a:rPr lang="en-US" dirty="0" smtClean="0"/>
              <a:t>Click to insert background image</a:t>
            </a:r>
            <a:endParaRPr lang="en-US" dirty="0"/>
          </a:p>
        </p:txBody>
      </p:sp>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24631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40610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21305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341175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bSpot 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
        <p:nvSpPr>
          <p:cNvPr id="3" name="Chart Placeholder 2"/>
          <p:cNvSpPr>
            <a:spLocks noGrp="1"/>
          </p:cNvSpPr>
          <p:nvPr>
            <p:ph type="chart" sz="quarter" idx="13" hasCustomPrompt="1"/>
          </p:nvPr>
        </p:nvSpPr>
        <p:spPr>
          <a:xfrm>
            <a:off x="1212850" y="1111250"/>
            <a:ext cx="6594475" cy="4964113"/>
          </a:xfrm>
        </p:spPr>
        <p:txBody>
          <a:bodyPr/>
          <a:lstStyle>
            <a:lvl1pPr marL="0" indent="0">
              <a:buNone/>
              <a:defRPr/>
            </a:lvl1pPr>
          </a:lstStyle>
          <a:p>
            <a:r>
              <a:rPr lang="en-US" dirty="0" smtClean="0"/>
              <a:t> </a:t>
            </a:r>
            <a:endParaRPr lang="en-US" dirty="0"/>
          </a:p>
        </p:txBody>
      </p:sp>
      <p:sp>
        <p:nvSpPr>
          <p:cNvPr id="5" name="Title 1"/>
          <p:cNvSpPr>
            <a:spLocks noGrp="1"/>
          </p:cNvSpPr>
          <p:nvPr>
            <p:ph type="title"/>
          </p:nvPr>
        </p:nvSpPr>
        <p:spPr>
          <a:xfrm>
            <a:off x="486062" y="46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538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hs_wall_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12700" y="381000"/>
            <a:ext cx="2586038"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3"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36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533400"/>
          </a:xfrm>
          <a:noFill/>
          <a:ln>
            <a:noFill/>
          </a:ln>
        </p:spPr>
        <p:txBody>
          <a:bodyPr/>
          <a:lstStyle>
            <a:lvl1pPr>
              <a:spcBef>
                <a:spcPts val="0"/>
              </a:spcBef>
              <a:buNone/>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71349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914400" y="5116513"/>
            <a:ext cx="1828800" cy="369887"/>
          </a:xfrm>
          <a:prstGeom prst="rect">
            <a:avLst/>
          </a:prstGeom>
          <a:noFill/>
        </p:spPr>
        <p:txBody>
          <a:bodyPr>
            <a:spAutoFit/>
          </a:bodyPr>
          <a:lstStyle/>
          <a:p>
            <a:pPr defTabSz="914400">
              <a:defRPr/>
            </a:pPr>
            <a:fld id="{D0D8A33A-ABAE-4F93-AA52-9DAEE761656E}" type="datetime4">
              <a:rPr lang="en-US">
                <a:solidFill>
                  <a:srgbClr val="4C545B">
                    <a:lumMod val="40000"/>
                    <a:lumOff val="60000"/>
                  </a:srgbClr>
                </a:solidFill>
                <a:latin typeface="Arial"/>
              </a:rPr>
              <a:pPr defTabSz="914400">
                <a:defRPr/>
              </a:pPr>
              <a:t>April 29, 2013</a:t>
            </a:fld>
            <a:endParaRPr lang="en-US" dirty="0">
              <a:solidFill>
                <a:srgbClr val="4C545B">
                  <a:lumMod val="40000"/>
                  <a:lumOff val="60000"/>
                </a:srgbClr>
              </a:solidFill>
              <a:latin typeface="Arial"/>
            </a:endParaRPr>
          </a:p>
        </p:txBody>
      </p:sp>
      <p:sp>
        <p:nvSpPr>
          <p:cNvPr id="6" name="Rectangle 5"/>
          <p:cNvSpPr/>
          <p:nvPr userDrawn="1"/>
        </p:nvSpPr>
        <p:spPr>
          <a:xfrm>
            <a:off x="-12700" y="381000"/>
            <a:ext cx="2586038"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2"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tx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381000"/>
          </a:xfrm>
          <a:noFill/>
          <a:ln>
            <a:noFill/>
          </a:ln>
        </p:spPr>
        <p:txBody>
          <a:bodyPr/>
          <a:lstStyle>
            <a:lvl1pPr>
              <a:buNone/>
              <a:defRPr sz="1800" baseline="0">
                <a:solidFill>
                  <a:schemeClr val="tx1">
                    <a:lumMod val="40000"/>
                    <a:lumOff val="6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471702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1650"/>
          </a:xfrm>
        </p:spPr>
        <p:txBody>
          <a:bodyPr/>
          <a:lstStyle>
            <a:lvl1pPr marL="0" indent="0">
              <a:buNone/>
              <a:defRPr baseline="0"/>
            </a:lvl1pPr>
          </a:lstStyle>
          <a:p>
            <a:r>
              <a:rPr lang="en-US" dirty="0" smtClean="0"/>
              <a:t>Click to insert background image</a:t>
            </a:r>
            <a:endParaRPr lang="en-US" dirty="0"/>
          </a:p>
        </p:txBody>
      </p:sp>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109098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082D6722-3D6F-46E5-A67D-16D0D9A1DFD3}"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162719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defRPr sz="20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47E76231-09EA-4F2B-9952-17FBC5EF366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509414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ECF26622-2A47-4709-9C4F-29A0D836E1F4}"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6004935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6C666D2D-3E27-4247-B93A-971800060BEB}"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4070612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68689E-7EB5-4AAD-B7CF-C703DDEDECE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4280426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defRPr/>
            </a:lvl1pPr>
          </a:lstStyle>
          <a:p>
            <a:pPr>
              <a:defRPr/>
            </a:pPr>
            <a:fld id="{9497E07E-BB98-43DF-AC39-50A4CEE36A65}"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42081122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lgn="r">
              <a:defRPr sz="1200" smtClean="0">
                <a:solidFill>
                  <a:schemeClr val="tx1"/>
                </a:solidFill>
              </a:defRPr>
            </a:lvl1pPr>
          </a:lstStyle>
          <a:p>
            <a:pPr>
              <a:defRPr/>
            </a:pPr>
            <a:fld id="{45926144-1E7E-4F54-9F0C-6BEF7F5A3099}"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3823568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C62B73ED-0BC8-4D27-BB4F-71D4D8B46F4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29797825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White Background">
    <p:spTree>
      <p:nvGrpSpPr>
        <p:cNvPr id="1" name=""/>
        <p:cNvGrpSpPr/>
        <p:nvPr/>
      </p:nvGrpSpPr>
      <p:grpSpPr>
        <a:xfrm>
          <a:off x="0" y="0"/>
          <a:ext cx="0" cy="0"/>
          <a:chOff x="0" y="0"/>
          <a:chExt cx="0" cy="0"/>
        </a:xfrm>
      </p:grpSpPr>
      <p:sp>
        <p:nvSpPr>
          <p:cNvPr id="3" name="Rectangle 2"/>
          <p:cNvSpPr/>
          <p:nvPr userDrawn="1"/>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C933E570-E286-4532-A9F1-E76F5688901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347422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Gradient and Logo">
    <p:spTree>
      <p:nvGrpSpPr>
        <p:cNvPr id="1" name=""/>
        <p:cNvGrpSpPr/>
        <p:nvPr/>
      </p:nvGrpSpPr>
      <p:grpSpPr>
        <a:xfrm>
          <a:off x="0" y="0"/>
          <a:ext cx="0" cy="0"/>
          <a:chOff x="0" y="0"/>
          <a:chExt cx="0" cy="0"/>
        </a:xfrm>
      </p:grpSpPr>
      <p:pic>
        <p:nvPicPr>
          <p:cNvPr id="2" name="Picture 6" descr="hubspot_trans.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A4419998-EAD6-4D15-8FDF-20FD41DE7097}"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8923775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rocket Title Slide">
    <p:spTree>
      <p:nvGrpSpPr>
        <p:cNvPr id="1" name=""/>
        <p:cNvGrpSpPr/>
        <p:nvPr/>
      </p:nvGrpSpPr>
      <p:grpSpPr>
        <a:xfrm>
          <a:off x="0" y="0"/>
          <a:ext cx="0" cy="0"/>
          <a:chOff x="0" y="0"/>
          <a:chExt cx="0" cy="0"/>
        </a:xfrm>
      </p:grpSpPr>
      <p:pic>
        <p:nvPicPr>
          <p:cNvPr id="4" name="Picture 3"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ctrTitle" hasCustomPrompt="1"/>
          </p:nvPr>
        </p:nvSpPr>
        <p:spPr>
          <a:xfrm>
            <a:off x="685800" y="3342545"/>
            <a:ext cx="6400800" cy="1470025"/>
          </a:xfrm>
        </p:spPr>
        <p:txBody>
          <a:bodyPr>
            <a:noAutofit/>
          </a:bodyPr>
          <a:lstStyle>
            <a:lvl1pPr>
              <a:lnSpc>
                <a:spcPct val="80000"/>
              </a:lnSpc>
              <a:defRPr sz="54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578713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325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4" name="Picture 6"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pic>
        <p:nvPicPr>
          <p:cNvPr id="5" name="Picture 9"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6" name="Rectangle 5"/>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2" descr="hubspot_200x76.png"/>
          <p:cNvPicPr>
            <a:picLocks noChangeAspect="1"/>
          </p:cNvPicPr>
          <p:nvPr userDrawn="1"/>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8" name="Rectangle 7"/>
          <p:cNvSpPr/>
          <p:nvPr userDrawn="1"/>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ctrTitle"/>
          </p:nvPr>
        </p:nvSpPr>
        <p:spPr>
          <a:xfrm>
            <a:off x="1295400" y="2743200"/>
            <a:ext cx="64008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368964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pPr>
            <a:fld id="{911C2545-5024-433D-9509-6336E7A8A0FB}" type="datetime1">
              <a:rPr lang="nl-NL">
                <a:solidFill>
                  <a:srgbClr val="4C545B"/>
                </a:solidFill>
                <a:latin typeface="Arial" pitchFamily="34" charset="0"/>
              </a:rPr>
              <a:pPr defTabSz="914400" fontAlgn="base">
                <a:spcBef>
                  <a:spcPct val="0"/>
                </a:spcBef>
                <a:spcAft>
                  <a:spcPct val="0"/>
                </a:spcAft>
              </a:pPr>
              <a:t>29-4-2013</a:t>
            </a:fld>
            <a:endParaRPr lang="nl-NL">
              <a:solidFill>
                <a:srgbClr val="4C545B"/>
              </a:solidFill>
              <a:latin typeface="Arial" pitchFamily="34" charset="0"/>
            </a:endParaRPr>
          </a:p>
        </p:txBody>
      </p:sp>
      <p:sp>
        <p:nvSpPr>
          <p:cNvPr id="4"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nl-NL">
              <a:solidFill>
                <a:srgbClr val="4C545B"/>
              </a:solidFill>
              <a:latin typeface="Arial" pitchFamily="34" charset="0"/>
            </a:endParaRPr>
          </a:p>
        </p:txBody>
      </p:sp>
      <p:sp>
        <p:nvSpPr>
          <p:cNvPr id="5" name="Tijdelijke aanduiding voor dianummer 5"/>
          <p:cNvSpPr>
            <a:spLocks noGrp="1"/>
          </p:cNvSpPr>
          <p:nvPr>
            <p:ph type="sldNum" sz="quarter" idx="12"/>
          </p:nvPr>
        </p:nvSpPr>
        <p:spPr/>
        <p:txBody>
          <a:bodyPr/>
          <a:lstStyle>
            <a:lvl1pPr>
              <a:defRPr/>
            </a:lvl1pPr>
          </a:lstStyle>
          <a:p>
            <a:fld id="{5D86AA4F-69C8-4A0C-A19D-B82866B8F21D}" type="slidenum">
              <a:rPr lang="nl-NL">
                <a:solidFill>
                  <a:srgbClr val="4C545B"/>
                </a:solidFill>
              </a:rPr>
              <a:pPr/>
              <a:t>‹#›</a:t>
            </a:fld>
            <a:endParaRPr lang="nl-NL">
              <a:solidFill>
                <a:srgbClr val="4C545B"/>
              </a:solidFill>
            </a:endParaRPr>
          </a:p>
        </p:txBody>
      </p:sp>
    </p:spTree>
    <p:extLst>
      <p:ext uri="{BB962C8B-B14F-4D97-AF65-F5344CB8AC3E}">
        <p14:creationId xmlns:p14="http://schemas.microsoft.com/office/powerpoint/2010/main" val="292579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s_wall_ppt.jpg"/>
          <p:cNvPicPr>
            <a:picLocks/>
          </p:cNvPicPr>
          <p:nvPr userDrawn="1"/>
        </p:nvPicPr>
        <p:blipFill>
          <a:blip r:embed="rId2"/>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680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userDrawn="1"/>
        </p:nvPicPr>
        <p:blipFill>
          <a:blip r:embed="rId3"/>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34507524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9848"/>
          </a:xfrm>
        </p:spPr>
        <p:txBody>
          <a:bodyPr/>
          <a:lstStyle>
            <a:lvl1pPr marL="0" indent="0" algn="l">
              <a:buNone/>
              <a:defRPr sz="1800" baseline="0">
                <a:solidFill>
                  <a:schemeClr val="tx1">
                    <a:lumMod val="40000"/>
                    <a:lumOff val="60000"/>
                  </a:schemeClr>
                </a:solidFill>
                <a:latin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p:nvPicPr>
        <p:blipFill>
          <a:blip r:embed="rId2"/>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tx1">
                    <a:lumMod val="40000"/>
                    <a:lumOff val="60000"/>
                  </a:schemeClr>
                </a:solidFill>
                <a:latin typeface="Helvetica Neue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233689553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77" y="256032"/>
            <a:ext cx="8305800" cy="457200"/>
          </a:xfrm>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8568329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vl2pPr>
              <a:defRPr sz="3200"/>
            </a:lvl2pPr>
            <a:lvl3pPr>
              <a:defRPr sz="2800"/>
            </a:lvl3pPr>
            <a:lvl4pPr>
              <a:defRPr sz="2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6173370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1055664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292425190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360121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74473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321056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r">
              <a:defRPr sz="12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79705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spTree>
    <p:extLst>
      <p:ext uri="{BB962C8B-B14F-4D97-AF65-F5344CB8AC3E}">
        <p14:creationId xmlns:p14="http://schemas.microsoft.com/office/powerpoint/2010/main" val="8650420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with Gradient and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pic>
        <p:nvPicPr>
          <p:cNvPr id="4" name="Picture 3" descr="hubspot_tran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pic>
        <p:nvPicPr>
          <p:cNvPr id="5" name="Picture 4" descr="hubspot_tran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410478039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8630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7" name="Picture 6" descr="hubspot_200x76.png"/>
          <p:cNvPicPr>
            <a:picLocks noChangeAspect="1"/>
          </p:cNvPicPr>
          <p:nvPr/>
        </p:nvPicPr>
        <p:blipFill>
          <a:blip r:embed="rId2"/>
          <a:stretch>
            <a:fillRect/>
          </a:stretch>
        </p:blipFill>
        <p:spPr>
          <a:xfrm>
            <a:off x="374883" y="447675"/>
            <a:ext cx="1428750" cy="542925"/>
          </a:xfrm>
          <a:prstGeom prst="rect">
            <a:avLst/>
          </a:prstGeom>
        </p:spPr>
      </p:pic>
      <p:pic>
        <p:nvPicPr>
          <p:cNvPr id="10" name="Picture 9" descr="hubspot_200x76.png"/>
          <p:cNvPicPr>
            <a:picLocks noChangeAspect="1"/>
          </p:cNvPicPr>
          <p:nvPr/>
        </p:nvPicPr>
        <p:blipFill>
          <a:blip r:embed="rId2"/>
          <a:stretch>
            <a:fillRect/>
          </a:stretch>
        </p:blipFill>
        <p:spPr>
          <a:xfrm>
            <a:off x="374883" y="447675"/>
            <a:ext cx="1428750" cy="542925"/>
          </a:xfrm>
          <a:prstGeom prst="rect">
            <a:avLst/>
          </a:prstGeom>
        </p:spPr>
      </p:pic>
      <p:sp>
        <p:nvSpPr>
          <p:cNvPr id="4" name="Rectangle 3"/>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14" name="Picture 13" descr="hubspot_200x76.png"/>
          <p:cNvPicPr>
            <a:picLocks noChangeAspect="1"/>
          </p:cNvPicPr>
          <p:nvPr userDrawn="1"/>
        </p:nvPicPr>
        <p:blipFill>
          <a:blip r:embed="rId3"/>
          <a:stretch>
            <a:fillRect/>
          </a:stretch>
        </p:blipFill>
        <p:spPr>
          <a:xfrm>
            <a:off x="374883" y="447675"/>
            <a:ext cx="1428750" cy="542924"/>
          </a:xfrm>
          <a:prstGeom prst="rect">
            <a:avLst/>
          </a:prstGeom>
        </p:spPr>
      </p:pic>
      <p:sp>
        <p:nvSpPr>
          <p:cNvPr id="15" name="Rectangle 14"/>
          <p:cNvSpPr/>
          <p:nvPr/>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2" name="Title 1"/>
          <p:cNvSpPr>
            <a:spLocks noGrp="1"/>
          </p:cNvSpPr>
          <p:nvPr>
            <p:ph type="ctrTitle" hasCustomPrompt="1"/>
          </p:nvPr>
        </p:nvSpPr>
        <p:spPr>
          <a:xfrm>
            <a:off x="1295400" y="2743200"/>
            <a:ext cx="6400800" cy="609600"/>
          </a:xfrm>
        </p:spPr>
        <p:txBody>
          <a:bodyPr/>
          <a:lstStyle>
            <a:lvl1pPr algn="l">
              <a:defRPr sz="2800" b="1" baseline="0">
                <a:solidFill>
                  <a:schemeClr val="bg2"/>
                </a:solidFill>
                <a:latin typeface="Helvetica Neue Light"/>
              </a:defRPr>
            </a:lvl1pPr>
          </a:lstStyle>
          <a:p>
            <a:r>
              <a:rPr lang="en-US" dirty="0" smtClean="0"/>
              <a:t>Slide Title (Arial 28 Bold)</a:t>
            </a:r>
            <a:endParaRPr lang="en-US" dirty="0"/>
          </a:p>
        </p:txBody>
      </p:sp>
      <p:sp>
        <p:nvSpPr>
          <p:cNvPr id="3" name="Subtitle 2"/>
          <p:cNvSpPr>
            <a:spLocks noGrp="1"/>
          </p:cNvSpPr>
          <p:nvPr>
            <p:ph type="subTitle" idx="1" hasCustomPrompt="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18)</a:t>
            </a:r>
          </a:p>
        </p:txBody>
      </p:sp>
    </p:spTree>
    <p:extLst>
      <p:ext uri="{BB962C8B-B14F-4D97-AF65-F5344CB8AC3E}">
        <p14:creationId xmlns:p14="http://schemas.microsoft.com/office/powerpoint/2010/main" val="4064389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1215"/>
            <a:ext cx="7772400" cy="1362075"/>
          </a:xfrm>
        </p:spPr>
        <p:txBody>
          <a:bodyPr anchor="t">
            <a:noAutofit/>
          </a:bodyPr>
          <a:lstStyle>
            <a:lvl1pPr algn="l">
              <a:lnSpc>
                <a:spcPct val="80000"/>
              </a:lnSpc>
              <a:defRPr sz="8000" b="0" cap="all">
                <a:solidFill>
                  <a:srgbClr val="43434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76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procket &amp; Number">
    <p:spTree>
      <p:nvGrpSpPr>
        <p:cNvPr id="1" name=""/>
        <p:cNvGrpSpPr/>
        <p:nvPr/>
      </p:nvGrpSpPr>
      <p:grpSpPr>
        <a:xfrm>
          <a:off x="0" y="0"/>
          <a:ext cx="0" cy="0"/>
          <a:chOff x="0" y="0"/>
          <a:chExt cx="0" cy="0"/>
        </a:xfrm>
      </p:grpSpPr>
      <p:pic>
        <p:nvPicPr>
          <p:cNvPr id="3" name="Picture 2"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title" hasCustomPrompt="1"/>
          </p:nvPr>
        </p:nvSpPr>
        <p:spPr>
          <a:xfrm>
            <a:off x="2403189" y="3853460"/>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3" name="Text Placeholder 11"/>
          <p:cNvSpPr>
            <a:spLocks noGrp="1"/>
          </p:cNvSpPr>
          <p:nvPr>
            <p:ph type="body" sz="quarter" idx="10" hasCustomPrompt="1"/>
          </p:nvPr>
        </p:nvSpPr>
        <p:spPr>
          <a:xfrm>
            <a:off x="-286" y="1775380"/>
            <a:ext cx="2403475" cy="4013200"/>
          </a:xfrm>
        </p:spPr>
        <p:txBody>
          <a:bodyPr>
            <a:noAutofit/>
          </a:bodyPr>
          <a:lstStyle>
            <a:lvl1pPr marL="0" indent="0" algn="r">
              <a:buNone/>
              <a:defRPr sz="34400"/>
            </a:lvl1pPr>
          </a:lstStyle>
          <a:p>
            <a:pPr lvl="0"/>
            <a:r>
              <a:rPr lang="en-US" dirty="0" smtClean="0"/>
              <a:t>#</a:t>
            </a:r>
            <a:endParaRPr lang="en-US" dirty="0"/>
          </a:p>
        </p:txBody>
      </p:sp>
    </p:spTree>
    <p:extLst>
      <p:ext uri="{BB962C8B-B14F-4D97-AF65-F5344CB8AC3E}">
        <p14:creationId xmlns:p14="http://schemas.microsoft.com/office/powerpoint/2010/main" val="96528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Sprocket &amp; Number">
    <p:spTree>
      <p:nvGrpSpPr>
        <p:cNvPr id="1" name=""/>
        <p:cNvGrpSpPr/>
        <p:nvPr/>
      </p:nvGrpSpPr>
      <p:grpSpPr>
        <a:xfrm>
          <a:off x="0" y="0"/>
          <a:ext cx="0" cy="0"/>
          <a:chOff x="0" y="0"/>
          <a:chExt cx="0" cy="0"/>
        </a:xfrm>
      </p:grpSpPr>
      <p:pic>
        <p:nvPicPr>
          <p:cNvPr id="5" name="Picture 4"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l="34809" t="11313" r="9417" b="14480"/>
          <a:stretch/>
        </p:blipFill>
        <p:spPr>
          <a:xfrm>
            <a:off x="-1" y="1"/>
            <a:ext cx="4865079" cy="6858000"/>
          </a:xfrm>
          <a:prstGeom prst="rect">
            <a:avLst/>
          </a:prstGeom>
        </p:spPr>
      </p:pic>
      <p:sp>
        <p:nvSpPr>
          <p:cNvPr id="2" name="Title 1"/>
          <p:cNvSpPr>
            <a:spLocks noGrp="1"/>
          </p:cNvSpPr>
          <p:nvPr>
            <p:ph type="title" hasCustomPrompt="1"/>
          </p:nvPr>
        </p:nvSpPr>
        <p:spPr>
          <a:xfrm>
            <a:off x="4640815" y="2506385"/>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0" name="Text Placeholder 11"/>
          <p:cNvSpPr>
            <a:spLocks noGrp="1"/>
          </p:cNvSpPr>
          <p:nvPr>
            <p:ph type="body" sz="quarter" idx="10" hasCustomPrompt="1"/>
          </p:nvPr>
        </p:nvSpPr>
        <p:spPr>
          <a:xfrm>
            <a:off x="1413976" y="2699832"/>
            <a:ext cx="2403475" cy="2337255"/>
          </a:xfrm>
        </p:spPr>
        <p:txBody>
          <a:bodyPr>
            <a:noAutofit/>
          </a:bodyPr>
          <a:lstStyle>
            <a:lvl1pPr marL="0" indent="0" algn="ctr">
              <a:buNone/>
              <a:defRPr sz="14400"/>
            </a:lvl1pPr>
          </a:lstStyle>
          <a:p>
            <a:pPr lvl="0"/>
            <a:r>
              <a:rPr lang="en-US" dirty="0" smtClean="0"/>
              <a:t>#</a:t>
            </a:r>
            <a:endParaRPr lang="en-US" dirty="0"/>
          </a:p>
        </p:txBody>
      </p:sp>
    </p:spTree>
    <p:extLst>
      <p:ext uri="{BB962C8B-B14F-4D97-AF65-F5344CB8AC3E}">
        <p14:creationId xmlns:p14="http://schemas.microsoft.com/office/powerpoint/2010/main" val="20531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mall spro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4200811" cy="1362075"/>
          </a:xfrm>
        </p:spPr>
        <p:txBody>
          <a:bodyPr anchor="t">
            <a:noAutofit/>
          </a:bodyPr>
          <a:lstStyle>
            <a:lvl1pPr algn="l">
              <a:lnSpc>
                <a:spcPct val="80000"/>
              </a:lnSpc>
              <a:defRPr sz="7200" b="0" cap="all">
                <a:solidFill>
                  <a:srgbClr val="434343"/>
                </a:solidFill>
              </a:defRPr>
            </a:lvl1pPr>
          </a:lstStyle>
          <a:p>
            <a:r>
              <a:rPr lang="en-US" dirty="0" smtClean="0"/>
              <a:t>CLICK TO EDIT THIS TEXT BOX</a:t>
            </a:r>
            <a:endParaRPr lang="en-US" dirty="0"/>
          </a:p>
        </p:txBody>
      </p:sp>
      <p:pic>
        <p:nvPicPr>
          <p:cNvPr id="6" name="Picture 5"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47199" y="4465221"/>
            <a:ext cx="2696801" cy="2392780"/>
          </a:xfrm>
          <a:prstGeom prst="rect">
            <a:avLst/>
          </a:prstGeom>
        </p:spPr>
      </p:pic>
    </p:spTree>
    <p:extLst>
      <p:ext uri="{BB962C8B-B14F-4D97-AF65-F5344CB8AC3E}">
        <p14:creationId xmlns:p14="http://schemas.microsoft.com/office/powerpoint/2010/main" val="3961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Header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6786541" cy="1362075"/>
          </a:xfrm>
        </p:spPr>
        <p:txBody>
          <a:bodyPr anchor="t">
            <a:noAutofit/>
          </a:bodyPr>
          <a:lstStyle>
            <a:lvl1pPr algn="l">
              <a:lnSpc>
                <a:spcPct val="80000"/>
              </a:lnSpc>
              <a:defRPr sz="8800" b="0" cap="all">
                <a:solidFill>
                  <a:schemeClr val="bg2"/>
                </a:solidFill>
              </a:defRPr>
            </a:lvl1pPr>
          </a:lstStyle>
          <a:p>
            <a:r>
              <a:rPr lang="en-US" dirty="0" smtClean="0"/>
              <a:t>CLICK TO EDIT THIS TEXT BOX</a:t>
            </a:r>
            <a:endParaRPr lang="en-US" dirty="0"/>
          </a:p>
        </p:txBody>
      </p:sp>
    </p:spTree>
    <p:extLst>
      <p:ext uri="{BB962C8B-B14F-4D97-AF65-F5344CB8AC3E}">
        <p14:creationId xmlns:p14="http://schemas.microsoft.com/office/powerpoint/2010/main" val="30069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62" y="4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0567" y="6471790"/>
            <a:ext cx="2133600" cy="365125"/>
          </a:xfrm>
          <a:prstGeom prst="rect">
            <a:avLst/>
          </a:prstGeom>
        </p:spPr>
        <p:txBody>
          <a:bodyPr vert="horz" lIns="91440" tIns="45720" rIns="91440" bIns="45720" rtlCol="0" anchor="ctr"/>
          <a:lstStyle>
            <a:lvl1pPr algn="r">
              <a:defRPr sz="1200">
                <a:solidFill>
                  <a:srgbClr val="434343"/>
                </a:solidFill>
                <a:latin typeface="Franklin Gothic Book"/>
                <a:cs typeface="Franklin Gothic Book"/>
              </a:defRPr>
            </a:lvl1pPr>
          </a:lstStyle>
          <a:p>
            <a:fld id="{4B416A70-B40B-244D-88B2-51C46D5EA237}" type="slidenum">
              <a:rPr lang="en-US" smtClean="0"/>
              <a:pPr/>
              <a:t>‹#›</a:t>
            </a:fld>
            <a:endParaRPr lang="en-US" dirty="0"/>
          </a:p>
        </p:txBody>
      </p:sp>
    </p:spTree>
    <p:extLst>
      <p:ext uri="{BB962C8B-B14F-4D97-AF65-F5344CB8AC3E}">
        <p14:creationId xmlns:p14="http://schemas.microsoft.com/office/powerpoint/2010/main" val="2575689173"/>
      </p:ext>
    </p:extLst>
  </p:cSld>
  <p:clrMap bg1="lt1" tx1="dk1" bg2="lt2" tx2="dk2" accent1="accent1" accent2="accent2" accent3="accent3" accent4="accent4" accent5="accent5" accent6="accent6" hlink="hlink" folHlink="folHlink"/>
  <p:sldLayoutIdLst>
    <p:sldLayoutId id="2147483649" r:id="rId1"/>
    <p:sldLayoutId id="2147483804" r:id="rId2"/>
    <p:sldLayoutId id="2147483803" r:id="rId3"/>
    <p:sldLayoutId id="2147483650" r:id="rId4"/>
    <p:sldLayoutId id="2147483651" r:id="rId5"/>
    <p:sldLayoutId id="2147483805" r:id="rId6"/>
    <p:sldLayoutId id="2147483806" r:id="rId7"/>
    <p:sldLayoutId id="2147483807" r:id="rId8"/>
    <p:sldLayoutId id="2147483808" r:id="rId9"/>
    <p:sldLayoutId id="2147483799" r:id="rId10"/>
    <p:sldLayoutId id="2147483800" r:id="rId11"/>
    <p:sldLayoutId id="2147483801" r:id="rId12"/>
    <p:sldLayoutId id="2147483802" r:id="rId13"/>
    <p:sldLayoutId id="2147483652" r:id="rId14"/>
    <p:sldLayoutId id="2147483654" r:id="rId15"/>
    <p:sldLayoutId id="2147483655" r:id="rId16"/>
    <p:sldLayoutId id="2147483936" r:id="rId17"/>
  </p:sldLayoutIdLst>
  <p:txStyles>
    <p:title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1027" name="Title Placeholder 1"/>
          <p:cNvSpPr>
            <a:spLocks noGrp="1"/>
          </p:cNvSpPr>
          <p:nvPr>
            <p:ph type="title"/>
          </p:nvPr>
        </p:nvSpPr>
        <p:spPr bwMode="auto">
          <a:xfrm>
            <a:off x="93663" y="152400"/>
            <a:ext cx="83058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8"/>
          <p:cNvSpPr>
            <a:spLocks noGrp="1"/>
          </p:cNvSpPr>
          <p:nvPr>
            <p:ph type="sldNum" sz="quarter" idx="4"/>
          </p:nvPr>
        </p:nvSpPr>
        <p:spPr>
          <a:xfrm>
            <a:off x="0" y="6675438"/>
            <a:ext cx="2133600" cy="15240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solidFill>
                <a:latin typeface="Georgia" pitchFamily="18" charset="0"/>
              </a:defRPr>
            </a:lvl1pPr>
          </a:lstStyle>
          <a:p>
            <a:pPr defTabSz="914400">
              <a:defRPr/>
            </a:pPr>
            <a:fld id="{540002E5-F1B1-46C4-9175-4BC5C2AD8B03}" type="slidenum">
              <a:rPr lang="en-US">
                <a:solidFill>
                  <a:srgbClr val="4C545B"/>
                </a:solidFill>
              </a:rPr>
              <a:pPr defTabSz="914400">
                <a:defRPr/>
              </a:pPr>
              <a:t>‹#›</a:t>
            </a:fld>
            <a:endParaRPr lang="en-US">
              <a:solidFill>
                <a:srgbClr val="4C545B"/>
              </a:solidFill>
            </a:endParaRPr>
          </a:p>
        </p:txBody>
      </p:sp>
      <p:pic>
        <p:nvPicPr>
          <p:cNvPr id="1030" name="Picture 7" descr="hubspot_trans.pn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Tree>
    <p:extLst>
      <p:ext uri="{BB962C8B-B14F-4D97-AF65-F5344CB8AC3E}">
        <p14:creationId xmlns:p14="http://schemas.microsoft.com/office/powerpoint/2010/main" val="166810853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rgbClr val="FF8125"/>
        </a:buClr>
        <a:buSzPct val="105000"/>
        <a:buFont typeface="Arial" pitchFamily="34" charset="0"/>
        <a:buChar char="•"/>
        <a:defRPr sz="3600" kern="1200">
          <a:solidFill>
            <a:schemeClr val="tx1"/>
          </a:solidFill>
          <a:latin typeface="+mj-lt"/>
          <a:ea typeface="+mn-ea"/>
          <a:cs typeface="+mn-cs"/>
        </a:defRPr>
      </a:lvl1pPr>
      <a:lvl2pPr marL="742950" indent="-285750" algn="l" rtl="0" fontAlgn="base">
        <a:spcBef>
          <a:spcPct val="20000"/>
        </a:spcBef>
        <a:spcAft>
          <a:spcPct val="0"/>
        </a:spcAft>
        <a:buClr>
          <a:srgbClr val="FF8125"/>
        </a:buClr>
        <a:buFont typeface="Arial" pitchFamily="34" charset="0"/>
        <a:buChar char="•"/>
        <a:defRPr sz="3200" kern="1200">
          <a:solidFill>
            <a:schemeClr val="tx1"/>
          </a:solidFill>
          <a:latin typeface="+mj-lt"/>
          <a:ea typeface="+mn-ea"/>
          <a:cs typeface="+mn-cs"/>
        </a:defRPr>
      </a:lvl2pPr>
      <a:lvl3pPr marL="11430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3pPr>
      <a:lvl4pPr marL="16002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4pPr>
      <a:lvl5pPr marL="2057400" indent="-228600" algn="l" rtl="0" fontAlgn="base">
        <a:spcBef>
          <a:spcPct val="20000"/>
        </a:spcBef>
        <a:spcAft>
          <a:spcPct val="0"/>
        </a:spcAft>
        <a:buClr>
          <a:srgbClr val="FF8125"/>
        </a:buClr>
        <a:buFont typeface="Arial" pitchFamily="34"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6148" name="Title Placeholder 1"/>
          <p:cNvSpPr>
            <a:spLocks noGrp="1"/>
          </p:cNvSpPr>
          <p:nvPr>
            <p:ph type="title"/>
          </p:nvPr>
        </p:nvSpPr>
        <p:spPr bwMode="auto">
          <a:xfrm>
            <a:off x="93677" y="256032"/>
            <a:ext cx="8305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9" name="Text Placeholder 2"/>
          <p:cNvSpPr>
            <a:spLocks noGrp="1"/>
          </p:cNvSpPr>
          <p:nvPr>
            <p:ph type="body" idx="1"/>
          </p:nvPr>
        </p:nvSpPr>
        <p:spPr bwMode="auto">
          <a:xfrm>
            <a:off x="457200" y="1189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8"/>
          <p:cNvSpPr>
            <a:spLocks noGrp="1"/>
          </p:cNvSpPr>
          <p:nvPr>
            <p:ph type="sldNum" sz="quarter" idx="4"/>
          </p:nvPr>
        </p:nvSpPr>
        <p:spPr>
          <a:xfrm>
            <a:off x="0" y="6675120"/>
            <a:ext cx="2133600" cy="152400"/>
          </a:xfrm>
          <a:prstGeom prst="rect">
            <a:avLst/>
          </a:prstGeom>
        </p:spPr>
        <p:txBody>
          <a:bodyPr vert="horz" lIns="91440" tIns="45720" rIns="91440" bIns="45720" rtlCol="0" anchor="ctr"/>
          <a:lstStyle>
            <a:lvl1pPr algn="l">
              <a:defRPr sz="1100" smtClean="0">
                <a:solidFill>
                  <a:schemeClr val="tx1"/>
                </a:solidFill>
                <a:latin typeface="Helvetica Neue Light"/>
              </a:defRPr>
            </a:lvl1pPr>
          </a:lstStyle>
          <a:p>
            <a:pPr defTabSz="914400"/>
            <a:fld id="{464B29F2-3894-4D94-BDCE-955164B5445D}" type="slidenum">
              <a:rPr lang="en-US">
                <a:solidFill>
                  <a:srgbClr val="4C545B"/>
                </a:solidFill>
              </a:rPr>
              <a:pPr defTabSz="914400"/>
              <a:t>‹#›</a:t>
            </a:fld>
            <a:endParaRPr lang="en-US" dirty="0">
              <a:solidFill>
                <a:srgbClr val="4C545B"/>
              </a:solidFill>
            </a:endParaRPr>
          </a:p>
        </p:txBody>
      </p:sp>
      <p:pic>
        <p:nvPicPr>
          <p:cNvPr id="8" name="Picture 7" descr="hubspot_trans.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19631222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800" b="0" kern="1200">
          <a:solidFill>
            <a:schemeClr val="bg1"/>
          </a:solidFill>
          <a:latin typeface="Helvetica Neue Ligh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FF8125"/>
        </a:buClr>
        <a:buSzPct val="105000"/>
        <a:buFont typeface="Arial" charset="0"/>
        <a:buChar char="•"/>
        <a:defRPr sz="3600" kern="1200">
          <a:solidFill>
            <a:schemeClr val="tx1"/>
          </a:solidFill>
          <a:latin typeface="Helvetica Neue Light"/>
          <a:ea typeface="+mn-ea"/>
          <a:cs typeface="+mn-cs"/>
        </a:defRPr>
      </a:lvl1pPr>
      <a:lvl2pPr marL="742950" indent="-285750" algn="l" rtl="0" eaLnBrk="1" fontAlgn="base" hangingPunct="1">
        <a:spcBef>
          <a:spcPct val="20000"/>
        </a:spcBef>
        <a:spcAft>
          <a:spcPct val="0"/>
        </a:spcAft>
        <a:buClr>
          <a:srgbClr val="FF8125"/>
        </a:buClr>
        <a:buFont typeface="Arial" pitchFamily="34" charset="0"/>
        <a:buChar char="•"/>
        <a:defRPr sz="3200" kern="1200">
          <a:solidFill>
            <a:schemeClr val="tx1"/>
          </a:solidFill>
          <a:latin typeface="Helvetica Neue Light"/>
          <a:ea typeface="+mn-ea"/>
          <a:cs typeface="+mn-cs"/>
        </a:defRPr>
      </a:lvl2pPr>
      <a:lvl3pPr marL="11430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3pPr>
      <a:lvl4pPr marL="16002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4pPr>
      <a:lvl5pPr marL="2057400" indent="-228600" algn="l" rtl="0" eaLnBrk="1" fontAlgn="base" hangingPunct="1">
        <a:spcBef>
          <a:spcPct val="20000"/>
        </a:spcBef>
        <a:spcAft>
          <a:spcPct val="0"/>
        </a:spcAft>
        <a:buClr>
          <a:srgbClr val="FF8125"/>
        </a:buClr>
        <a:buFont typeface="Arial" charset="0"/>
        <a:buChar char="»"/>
        <a:defRPr sz="2400" kern="1200">
          <a:solidFill>
            <a:schemeClr val="tx1"/>
          </a:solidFill>
          <a:latin typeface="Helvetica Neu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hyperlink" Target="http://www.linkedin.com/in/jeetumahtani" TargetMode="External"/><Relationship Id="rId4" Type="http://schemas.openxmlformats.org/officeDocument/2006/relationships/hyperlink" Target="http://www.linkedin.com/in/coreybea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21496"/>
            <a:ext cx="9712961" cy="3326455"/>
          </a:xfrm>
        </p:spPr>
        <p:txBody>
          <a:bodyPr/>
          <a:lstStyle/>
          <a:p>
            <a:r>
              <a:rPr lang="en-US" dirty="0" smtClean="0"/>
              <a:t>Connecting and Qualifying</a:t>
            </a:r>
            <a:endParaRPr lang="en-US" dirty="0"/>
          </a:p>
        </p:txBody>
      </p:sp>
    </p:spTree>
    <p:extLst>
      <p:ext uri="{BB962C8B-B14F-4D97-AF65-F5344CB8AC3E}">
        <p14:creationId xmlns:p14="http://schemas.microsoft.com/office/powerpoint/2010/main" val="182521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89004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49" y="4260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AGENDA</a:t>
            </a:r>
            <a:endParaRPr lang="en-US" sz="4000" dirty="0">
              <a:solidFill>
                <a:srgbClr val="434343"/>
              </a:solidFill>
              <a:latin typeface="News Gothic MT"/>
              <a:cs typeface="News Gothic MT"/>
            </a:endParaRPr>
          </a:p>
        </p:txBody>
      </p:sp>
      <p:sp>
        <p:nvSpPr>
          <p:cNvPr id="37" name="Rectangle 36"/>
          <p:cNvSpPr/>
          <p:nvPr/>
        </p:nvSpPr>
        <p:spPr>
          <a:xfrm>
            <a:off x="1663686" y="872411"/>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Recap: The recommended sales process</a:t>
            </a:r>
            <a:endParaRPr lang="en-US" sz="2800" kern="1200" dirty="0">
              <a:solidFill>
                <a:srgbClr val="333333"/>
              </a:solidFill>
              <a:latin typeface="News Gothic MT"/>
              <a:cs typeface="News Gothic MT"/>
            </a:endParaRPr>
          </a:p>
        </p:txBody>
      </p:sp>
      <p:sp>
        <p:nvSpPr>
          <p:cNvPr id="42" name="Rectangle 41"/>
          <p:cNvSpPr/>
          <p:nvPr/>
        </p:nvSpPr>
        <p:spPr>
          <a:xfrm>
            <a:off x="1663686" y="3097702"/>
            <a:ext cx="7480315"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sp>
        <p:nvSpPr>
          <p:cNvPr id="47" name="Rectangle 46"/>
          <p:cNvSpPr/>
          <p:nvPr/>
        </p:nvSpPr>
        <p:spPr>
          <a:xfrm>
            <a:off x="1663686" y="4035254"/>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Objections, pushback and the big NO</a:t>
            </a:r>
            <a:endParaRPr lang="en-US" sz="2800" kern="1200" dirty="0">
              <a:solidFill>
                <a:srgbClr val="333333"/>
              </a:solidFill>
              <a:latin typeface="News Gothic MT"/>
              <a:cs typeface="News Gothic MT"/>
            </a:endParaRPr>
          </a:p>
        </p:txBody>
      </p:sp>
      <p:sp>
        <p:nvSpPr>
          <p:cNvPr id="52" name="Rectangle 51"/>
          <p:cNvSpPr/>
          <p:nvPr/>
        </p:nvSpPr>
        <p:spPr>
          <a:xfrm>
            <a:off x="1663686" y="5141674"/>
            <a:ext cx="5127989"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grpSp>
        <p:nvGrpSpPr>
          <p:cNvPr id="74" name="Group 73"/>
          <p:cNvGrpSpPr/>
          <p:nvPr/>
        </p:nvGrpSpPr>
        <p:grpSpPr>
          <a:xfrm>
            <a:off x="0" y="631806"/>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78" name="Group 77"/>
          <p:cNvGrpSpPr/>
          <p:nvPr/>
        </p:nvGrpSpPr>
        <p:grpSpPr>
          <a:xfrm>
            <a:off x="11816" y="1725583"/>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82" name="Group 81"/>
          <p:cNvGrpSpPr/>
          <p:nvPr/>
        </p:nvGrpSpPr>
        <p:grpSpPr>
          <a:xfrm>
            <a:off x="32714" y="2748691"/>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86" name="Group 85"/>
          <p:cNvGrpSpPr/>
          <p:nvPr/>
        </p:nvGrpSpPr>
        <p:grpSpPr>
          <a:xfrm>
            <a:off x="39412" y="3826785"/>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grpSp>
        <p:nvGrpSpPr>
          <p:cNvPr id="26" name="Group 25"/>
          <p:cNvGrpSpPr/>
          <p:nvPr/>
        </p:nvGrpSpPr>
        <p:grpSpPr>
          <a:xfrm>
            <a:off x="39412" y="4893585"/>
            <a:ext cx="1518186" cy="1015663"/>
            <a:chOff x="39412" y="5185665"/>
            <a:chExt cx="1518186" cy="1015663"/>
          </a:xfrm>
        </p:grpSpPr>
        <p:cxnSp>
          <p:nvCxnSpPr>
            <p:cNvPr id="27" name="Straight Connector 26"/>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sp>
        <p:nvSpPr>
          <p:cNvPr id="31" name="Rectangle 30"/>
          <p:cNvSpPr/>
          <p:nvPr/>
        </p:nvSpPr>
        <p:spPr>
          <a:xfrm>
            <a:off x="1663686" y="1933883"/>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The purpose of the connect call</a:t>
            </a:r>
            <a:endParaRPr lang="en-US" sz="2800" kern="1200" dirty="0">
              <a:solidFill>
                <a:srgbClr val="333333"/>
              </a:solidFill>
              <a:latin typeface="News Gothic MT"/>
              <a:cs typeface="News Gothic MT"/>
            </a:endParaRPr>
          </a:p>
        </p:txBody>
      </p:sp>
      <p:grpSp>
        <p:nvGrpSpPr>
          <p:cNvPr id="30" name="Group 29"/>
          <p:cNvGrpSpPr/>
          <p:nvPr/>
        </p:nvGrpSpPr>
        <p:grpSpPr>
          <a:xfrm>
            <a:off x="43281" y="5893137"/>
            <a:ext cx="1518186" cy="1015663"/>
            <a:chOff x="39412" y="5185665"/>
            <a:chExt cx="1518186" cy="1015663"/>
          </a:xfrm>
        </p:grpSpPr>
        <p:cxnSp>
          <p:nvCxnSpPr>
            <p:cNvPr id="32" name="Straight Connector 31"/>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3" name="Oval 32"/>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66998" y="5185665"/>
              <a:ext cx="990600" cy="1015663"/>
            </a:xfrm>
            <a:prstGeom prst="rect">
              <a:avLst/>
            </a:prstGeom>
            <a:noFill/>
          </p:spPr>
          <p:txBody>
            <a:bodyPr wrap="square" rtlCol="0">
              <a:spAutoFit/>
            </a:bodyPr>
            <a:lstStyle/>
            <a:p>
              <a:pPr algn="ctr"/>
              <a:r>
                <a:rPr lang="en-US" sz="6000" dirty="0">
                  <a:solidFill>
                    <a:srgbClr val="FFFFFF"/>
                  </a:solidFill>
                  <a:latin typeface="Franklin Gothic Book"/>
                  <a:cs typeface="Franklin Gothic Book"/>
                </a:rPr>
                <a:t>6</a:t>
              </a:r>
            </a:p>
          </p:txBody>
        </p:sp>
      </p:grpSp>
      <p:sp>
        <p:nvSpPr>
          <p:cNvPr id="35" name="Rectangle 34"/>
          <p:cNvSpPr/>
          <p:nvPr/>
        </p:nvSpPr>
        <p:spPr>
          <a:xfrm>
            <a:off x="1714485" y="611413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Key-Takeaways</a:t>
            </a:r>
            <a:endParaRPr lang="en-US" sz="2800" kern="1200" dirty="0">
              <a:solidFill>
                <a:srgbClr val="333333"/>
              </a:solidFill>
              <a:latin typeface="News Gothic MT"/>
              <a:cs typeface="News Gothic MT"/>
            </a:endParaRPr>
          </a:p>
        </p:txBody>
      </p:sp>
      <p:sp>
        <p:nvSpPr>
          <p:cNvPr id="36" name="Rectangle 35"/>
          <p:cNvSpPr/>
          <p:nvPr/>
        </p:nvSpPr>
        <p:spPr>
          <a:xfrm>
            <a:off x="1714485" y="5151365"/>
            <a:ext cx="742951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Bonus Section – influencers and gatekeepers</a:t>
            </a:r>
            <a:endParaRPr lang="en-US" sz="2800" kern="1200" dirty="0">
              <a:solidFill>
                <a:srgbClr val="333333"/>
              </a:solidFill>
              <a:latin typeface="News Gothic MT"/>
              <a:cs typeface="News Gothic MT"/>
            </a:endParaRPr>
          </a:p>
        </p:txBody>
      </p:sp>
      <p:sp>
        <p:nvSpPr>
          <p:cNvPr id="38" name="Rectangle 37"/>
          <p:cNvSpPr/>
          <p:nvPr/>
        </p:nvSpPr>
        <p:spPr>
          <a:xfrm>
            <a:off x="1714485" y="2969690"/>
            <a:ext cx="742951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The typical flow and “how to” of a connect call</a:t>
            </a:r>
            <a:endParaRPr lang="en-US" sz="2800" kern="1200" dirty="0">
              <a:solidFill>
                <a:srgbClr val="333333"/>
              </a:solidFill>
              <a:latin typeface="News Gothic MT"/>
              <a:cs typeface="News Gothic MT"/>
            </a:endParaRPr>
          </a:p>
        </p:txBody>
      </p:sp>
    </p:spTree>
    <p:extLst>
      <p:ext uri="{BB962C8B-B14F-4D97-AF65-F5344CB8AC3E}">
        <p14:creationId xmlns:p14="http://schemas.microsoft.com/office/powerpoint/2010/main" val="17284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a:t>
            </a:r>
            <a:endParaRPr lang="en-US" sz="9600" dirty="0"/>
          </a:p>
        </p:txBody>
      </p:sp>
      <p:sp>
        <p:nvSpPr>
          <p:cNvPr id="5" name="TextBox 4"/>
          <p:cNvSpPr txBox="1"/>
          <p:nvPr/>
        </p:nvSpPr>
        <p:spPr>
          <a:xfrm>
            <a:off x="38907" y="525301"/>
            <a:ext cx="9474740"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Recommended Sales Process &amp; Methodology</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449318" y="612845"/>
            <a:ext cx="8245364" cy="5632311"/>
          </a:xfrm>
          <a:prstGeom prst="rect">
            <a:avLst/>
          </a:prstGeom>
          <a:noFill/>
        </p:spPr>
        <p:txBody>
          <a:bodyPr wrap="square" rtlCol="0">
            <a:spAutoFit/>
          </a:bodyPr>
          <a:lstStyle/>
          <a:p>
            <a:pPr marL="742950" indent="-742950">
              <a:buFont typeface="+mj-lt"/>
              <a:buAutoNum type="arabicPeriod"/>
            </a:pPr>
            <a:r>
              <a:rPr lang="en-US" sz="4000" dirty="0" smtClean="0">
                <a:solidFill>
                  <a:schemeClr val="bg1"/>
                </a:solidFill>
                <a:latin typeface="MV Boli" pitchFamily="2" charset="0"/>
                <a:cs typeface="MV Boli" pitchFamily="2" charset="0"/>
              </a:rPr>
              <a:t>Generating Leads</a:t>
            </a:r>
          </a:p>
          <a:p>
            <a:pPr marL="742950" indent="-742950">
              <a:buFont typeface="+mj-lt"/>
              <a:buAutoNum type="arabicPeriod"/>
            </a:pPr>
            <a:r>
              <a:rPr lang="en-US" sz="4000" dirty="0" smtClean="0">
                <a:solidFill>
                  <a:schemeClr val="bg1"/>
                </a:solidFill>
                <a:latin typeface="MV Boli" pitchFamily="2" charset="0"/>
                <a:cs typeface="MV Boli" pitchFamily="2" charset="0"/>
              </a:rPr>
              <a:t>Researching Leads and Prospecting</a:t>
            </a:r>
          </a:p>
          <a:p>
            <a:pPr marL="742950" indent="-742950">
              <a:buFont typeface="+mj-lt"/>
              <a:buAutoNum type="arabicPeriod"/>
            </a:pPr>
            <a:r>
              <a:rPr lang="en-US" sz="4000" b="1" dirty="0" smtClean="0">
                <a:solidFill>
                  <a:schemeClr val="bg1"/>
                </a:solidFill>
                <a:latin typeface="MV Boli" pitchFamily="2" charset="0"/>
                <a:cs typeface="MV Boli" pitchFamily="2" charset="0"/>
              </a:rPr>
              <a:t>Connecting and Qualifying</a:t>
            </a:r>
          </a:p>
          <a:p>
            <a:pPr marL="742950" indent="-742950">
              <a:buFont typeface="+mj-lt"/>
              <a:buAutoNum type="arabicPeriod"/>
            </a:pPr>
            <a:r>
              <a:rPr lang="en-US" sz="4000" dirty="0" smtClean="0">
                <a:solidFill>
                  <a:schemeClr val="bg1"/>
                </a:solidFill>
                <a:latin typeface="MV Boli" pitchFamily="2" charset="0"/>
                <a:cs typeface="MV Boli" pitchFamily="2" charset="0"/>
              </a:rPr>
              <a:t>Inbound Marketing Assessment (IMA)</a:t>
            </a:r>
          </a:p>
          <a:p>
            <a:pPr marL="742950" indent="-742950">
              <a:buFont typeface="+mj-lt"/>
              <a:buAutoNum type="arabicPeriod"/>
            </a:pPr>
            <a:r>
              <a:rPr lang="en-US" sz="4000" dirty="0" smtClean="0">
                <a:solidFill>
                  <a:schemeClr val="bg1"/>
                </a:solidFill>
                <a:latin typeface="MV Boli" pitchFamily="2" charset="0"/>
                <a:cs typeface="MV Boli" pitchFamily="2" charset="0"/>
              </a:rPr>
              <a:t>Diagnostic and Goal Setting</a:t>
            </a:r>
          </a:p>
          <a:p>
            <a:pPr marL="742950" indent="-742950">
              <a:buFont typeface="+mj-lt"/>
              <a:buAutoNum type="arabicPeriod"/>
            </a:pPr>
            <a:r>
              <a:rPr lang="en-US" sz="4000" dirty="0" smtClean="0">
                <a:solidFill>
                  <a:schemeClr val="bg1"/>
                </a:solidFill>
                <a:latin typeface="MV Boli" pitchFamily="2" charset="0"/>
                <a:cs typeface="MV Boli" pitchFamily="2" charset="0"/>
              </a:rPr>
              <a:t>Present Solution </a:t>
            </a:r>
          </a:p>
          <a:p>
            <a:pPr marL="742950" indent="-742950">
              <a:buFont typeface="+mj-lt"/>
              <a:buAutoNum type="arabicPeriod"/>
            </a:pPr>
            <a:r>
              <a:rPr lang="en-US" sz="4000" dirty="0" smtClean="0">
                <a:solidFill>
                  <a:schemeClr val="bg1"/>
                </a:solidFill>
                <a:latin typeface="MV Boli" pitchFamily="2" charset="0"/>
                <a:cs typeface="MV Boli" pitchFamily="2" charset="0"/>
              </a:rPr>
              <a:t>Contract and Close</a:t>
            </a:r>
            <a:endParaRPr lang="en-US" sz="40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06674" y="3636962"/>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30487" y="3713162"/>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4. QUALIFY</a:t>
            </a:r>
            <a:endParaRPr lang="en-US" sz="1400" dirty="0"/>
          </a:p>
          <a:p>
            <a:pPr algn="ctr">
              <a:lnSpc>
                <a:spcPct val="95000"/>
              </a:lnSpc>
            </a:pPr>
            <a:r>
              <a:rPr lang="en-US" sz="1400" i="1" dirty="0">
                <a:solidFill>
                  <a:srgbClr val="FFFFFF"/>
                </a:solidFill>
                <a:latin typeface="Arial" charset="0"/>
              </a:rPr>
              <a:t>Determine worthiness for </a:t>
            </a:r>
            <a:r>
              <a:rPr lang="en-US" sz="1400" i="1" dirty="0" smtClean="0">
                <a:solidFill>
                  <a:srgbClr val="FFFFFF"/>
                </a:solidFill>
                <a:latin typeface="Arial" charset="0"/>
              </a:rPr>
              <a:t>next step</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06674" y="44402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687637" y="44880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5. Diagnostic &amp; Goal Setting</a:t>
            </a:r>
            <a:endParaRPr lang="en-US" sz="1400" dirty="0"/>
          </a:p>
          <a:p>
            <a:pPr algn="ctr">
              <a:lnSpc>
                <a:spcPct val="95000"/>
              </a:lnSpc>
            </a:pPr>
            <a:r>
              <a:rPr lang="en-US" sz="1400" i="1" dirty="0" smtClean="0">
                <a:solidFill>
                  <a:srgbClr val="FFFFFF"/>
                </a:solidFill>
                <a:latin typeface="Arial" charset="0"/>
              </a:rPr>
              <a:t>Align business goals with activities</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5272130"/>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5305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6. </a:t>
            </a:r>
            <a:r>
              <a:rPr lang="en-US" sz="1400" b="1" dirty="0" smtClean="0">
                <a:solidFill>
                  <a:srgbClr val="FFFFFF"/>
                </a:solidFill>
              </a:rPr>
              <a:t>Presentation &amp; Experimentation</a:t>
            </a:r>
            <a:endParaRPr lang="en-US" sz="1400" dirty="0"/>
          </a:p>
          <a:p>
            <a:pPr algn="ctr">
              <a:lnSpc>
                <a:spcPct val="95000"/>
              </a:lnSpc>
            </a:pPr>
            <a:r>
              <a:rPr lang="en-US" sz="1400" i="1" dirty="0" smtClean="0">
                <a:solidFill>
                  <a:srgbClr val="FFFFFF"/>
                </a:solidFill>
              </a:rPr>
              <a:t>Present Solution and/or Trial</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r:embed="rId5"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5786437"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06674" y="6034130"/>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687637" y="6067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7. </a:t>
            </a:r>
            <a:r>
              <a:rPr lang="en-US" sz="1400" b="1" dirty="0" smtClean="0">
                <a:solidFill>
                  <a:srgbClr val="FFFFFF"/>
                </a:solidFill>
              </a:rPr>
              <a:t>Contract &amp; Close</a:t>
            </a:r>
            <a:endParaRPr lang="en-US" sz="1400" dirty="0"/>
          </a:p>
          <a:p>
            <a:pPr algn="ctr">
              <a:lnSpc>
                <a:spcPct val="95000"/>
              </a:lnSpc>
            </a:pPr>
            <a:r>
              <a:rPr lang="en-US" sz="1400" i="1" dirty="0" smtClean="0">
                <a:solidFill>
                  <a:srgbClr val="FFFFFF"/>
                </a:solidFill>
              </a:rPr>
              <a:t>Agree to Proceed</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06674" y="1981200"/>
            <a:ext cx="3260726" cy="533400"/>
          </a:xfrm>
          <a:prstGeom prst="rect">
            <a:avLst/>
          </a:prstGeom>
          <a:noFill/>
          <a:ln w="9525">
            <a:noFill/>
            <a:miter lim="800000"/>
            <a:headEnd/>
            <a:tailEnd/>
          </a:ln>
        </p:spPr>
      </p:pic>
      <p:sp>
        <p:nvSpPr>
          <p:cNvPr id="61" name="Text Box 11"/>
          <p:cNvSpPr txBox="1">
            <a:spLocks noChangeArrowheads="1"/>
          </p:cNvSpPr>
          <p:nvPr/>
        </p:nvSpPr>
        <p:spPr bwMode="auto">
          <a:xfrm>
            <a:off x="2630487" y="2057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2. Research and Prospect</a:t>
            </a:r>
            <a:endParaRPr lang="en-US" sz="1400" dirty="0"/>
          </a:p>
          <a:p>
            <a:pPr algn="ctr">
              <a:lnSpc>
                <a:spcPct val="95000"/>
              </a:lnSpc>
            </a:pPr>
            <a:r>
              <a:rPr lang="en-US" sz="1400" i="1" dirty="0" smtClean="0">
                <a:solidFill>
                  <a:srgbClr val="FFFFFF"/>
                </a:solidFill>
                <a:latin typeface="Arial" charset="0"/>
              </a:rPr>
              <a:t>Get to a Connect</a:t>
            </a:r>
            <a:endParaRPr lang="en-US" sz="1400" i="1" dirty="0">
              <a:solidFill>
                <a:srgbClr val="FFFFFF"/>
              </a:solidFill>
              <a:latin typeface="Arial" charset="0"/>
            </a:endParaRPr>
          </a:p>
        </p:txBody>
      </p:sp>
      <p:cxnSp>
        <p:nvCxnSpPr>
          <p:cNvPr id="63" name="Straight Arrow Connector 62"/>
          <p:cNvCxnSpPr/>
          <p:nvPr/>
        </p:nvCxnSpPr>
        <p:spPr>
          <a:xfrm>
            <a:off x="4237037" y="25146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37037" y="3336924"/>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37037" y="4953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Text Box 45"/>
          <p:cNvSpPr txBox="1">
            <a:spLocks noChangeArrowheads="1"/>
          </p:cNvSpPr>
          <p:nvPr/>
        </p:nvSpPr>
        <p:spPr bwMode="auto">
          <a:xfrm>
            <a:off x="5653881"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
        <p:nvSpPr>
          <p:cNvPr id="30" name="Rounded Rectangle 29"/>
          <p:cNvSpPr/>
          <p:nvPr/>
        </p:nvSpPr>
        <p:spPr>
          <a:xfrm>
            <a:off x="2566987" y="2834515"/>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1"/>
          <p:cNvSpPr txBox="1">
            <a:spLocks noChangeArrowheads="1"/>
          </p:cNvSpPr>
          <p:nvPr/>
        </p:nvSpPr>
        <p:spPr bwMode="auto">
          <a:xfrm>
            <a:off x="2643187" y="2882372"/>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Connect</a:t>
            </a:r>
            <a:endParaRPr lang="en-US" sz="1400" dirty="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pic>
        <p:nvPicPr>
          <p:cNvPr id="33" name="Picture 32"/>
          <p:cNvPicPr>
            <a:picLocks noChangeAspect="1" noChangeArrowheads="1"/>
          </p:cNvPicPr>
          <p:nvPr/>
        </p:nvPicPr>
        <p:blipFill>
          <a:blip r:embed="rId3" cstate="print"/>
          <a:srcRect/>
          <a:stretch>
            <a:fillRect/>
          </a:stretch>
        </p:blipFill>
        <p:spPr bwMode="auto">
          <a:xfrm>
            <a:off x="2582861" y="1112076"/>
            <a:ext cx="3260726" cy="533400"/>
          </a:xfrm>
          <a:prstGeom prst="rect">
            <a:avLst/>
          </a:prstGeom>
          <a:noFill/>
          <a:ln w="9525">
            <a:noFill/>
            <a:miter lim="800000"/>
            <a:headEnd/>
            <a:tailEnd/>
          </a:ln>
        </p:spPr>
      </p:pic>
      <p:sp>
        <p:nvSpPr>
          <p:cNvPr id="34" name="Text Box 11"/>
          <p:cNvSpPr txBox="1">
            <a:spLocks noChangeArrowheads="1"/>
          </p:cNvSpPr>
          <p:nvPr/>
        </p:nvSpPr>
        <p:spPr bwMode="auto">
          <a:xfrm>
            <a:off x="2606674" y="1188276"/>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1. Generate Leads</a:t>
            </a:r>
            <a:endParaRPr lang="en-US" sz="1400" dirty="0"/>
          </a:p>
          <a:p>
            <a:pPr algn="ctr">
              <a:lnSpc>
                <a:spcPct val="95000"/>
              </a:lnSpc>
            </a:pPr>
            <a:r>
              <a:rPr lang="en-US" sz="1400" i="1" dirty="0" smtClean="0">
                <a:solidFill>
                  <a:srgbClr val="FFFFFF"/>
                </a:solidFill>
                <a:latin typeface="Arial" charset="0"/>
              </a:rPr>
              <a:t>Find Prospects to Call On</a:t>
            </a:r>
            <a:endParaRPr lang="en-US" sz="1400" i="1" dirty="0">
              <a:solidFill>
                <a:srgbClr val="FFFFFF"/>
              </a:solidFill>
              <a:latin typeface="Arial" charset="0"/>
            </a:endParaRPr>
          </a:p>
        </p:txBody>
      </p:sp>
    </p:spTree>
    <p:extLst>
      <p:ext uri="{BB962C8B-B14F-4D97-AF65-F5344CB8AC3E}">
        <p14:creationId xmlns:p14="http://schemas.microsoft.com/office/powerpoint/2010/main" val="23638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2</a:t>
            </a:r>
            <a:endParaRPr lang="en-US" sz="9600" dirty="0"/>
          </a:p>
        </p:txBody>
      </p:sp>
      <p:sp>
        <p:nvSpPr>
          <p:cNvPr id="5" name="TextBox 4"/>
          <p:cNvSpPr txBox="1"/>
          <p:nvPr/>
        </p:nvSpPr>
        <p:spPr>
          <a:xfrm>
            <a:off x="0" y="221834"/>
            <a:ext cx="9279467"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Purpose of a Connect Call </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beale\Desktop\connec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247239" cy="695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8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beale\Desktop\f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07410"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8956298"/>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The Typical Flow and “How To” of a Connect Call</a:t>
            </a: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88297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3</a:t>
            </a:r>
          </a:p>
        </p:txBody>
      </p:sp>
    </p:spTree>
    <p:extLst>
      <p:ext uri="{BB962C8B-B14F-4D97-AF65-F5344CB8AC3E}">
        <p14:creationId xmlns:p14="http://schemas.microsoft.com/office/powerpoint/2010/main" val="1497471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399011"/>
            <a:ext cx="8534400" cy="5925237"/>
          </a:xfrm>
        </p:spPr>
        <p:txBody>
          <a:bodyPr>
            <a:normAutofit/>
          </a:bodyPr>
          <a:lstStyle/>
          <a:p>
            <a:pPr>
              <a:defRPr/>
            </a:pPr>
            <a:r>
              <a:rPr lang="en-US" sz="4000" b="1" dirty="0" smtClean="0">
                <a:solidFill>
                  <a:srgbClr val="FF8025"/>
                </a:solidFill>
              </a:rPr>
              <a:t>Open/Transition/Purpose</a:t>
            </a:r>
          </a:p>
          <a:p>
            <a:pPr>
              <a:defRPr/>
            </a:pPr>
            <a:r>
              <a:rPr lang="en-US" sz="4000" b="1" dirty="0" smtClean="0"/>
              <a:t>Positioning </a:t>
            </a:r>
          </a:p>
          <a:p>
            <a:pPr>
              <a:defRPr/>
            </a:pPr>
            <a:r>
              <a:rPr lang="en-US" sz="4000" b="1" dirty="0" smtClean="0"/>
              <a:t>Get Them Talking</a:t>
            </a:r>
          </a:p>
          <a:p>
            <a:pPr>
              <a:defRPr/>
            </a:pPr>
            <a:r>
              <a:rPr lang="en-US" sz="4000" b="1" dirty="0" smtClean="0"/>
              <a:t>Go for the IMA</a:t>
            </a:r>
          </a:p>
          <a:p>
            <a:pPr>
              <a:defRPr/>
            </a:pPr>
            <a:r>
              <a:rPr lang="en-US" sz="4000" b="1" dirty="0" smtClean="0"/>
              <a:t>Pushback</a:t>
            </a:r>
          </a:p>
          <a:p>
            <a:pPr>
              <a:defRPr/>
            </a:pPr>
            <a:r>
              <a:rPr lang="en-US" sz="4000" b="1" dirty="0" smtClean="0"/>
              <a:t>Preliminary Exploration</a:t>
            </a:r>
          </a:p>
          <a:p>
            <a:pPr>
              <a:defRPr/>
            </a:pPr>
            <a:r>
              <a:rPr lang="en-US" sz="4000" b="1" dirty="0" smtClean="0"/>
              <a:t>Wrap It Up</a:t>
            </a:r>
            <a:endParaRPr lang="en-US" sz="4000" dirty="0" smtClean="0"/>
          </a:p>
          <a:p>
            <a:endParaRPr lang="en-US" dirty="0"/>
          </a:p>
        </p:txBody>
      </p:sp>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67515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sz="3400" dirty="0" smtClean="0">
                <a:latin typeface="+mn-lt"/>
              </a:rPr>
              <a:t>Inbound Lead Approach</a:t>
            </a:r>
            <a:endParaRPr lang="en-US" sz="3400" dirty="0">
              <a:latin typeface="+mn-lt"/>
            </a:endParaRPr>
          </a:p>
        </p:txBody>
      </p:sp>
      <p:sp>
        <p:nvSpPr>
          <p:cNvPr id="3" name="Content Placeholder 2"/>
          <p:cNvSpPr>
            <a:spLocks noGrp="1"/>
          </p:cNvSpPr>
          <p:nvPr>
            <p:ph idx="1"/>
          </p:nvPr>
        </p:nvSpPr>
        <p:spPr>
          <a:xfrm>
            <a:off x="457200" y="1143000"/>
            <a:ext cx="8229600" cy="5668963"/>
          </a:xfrm>
        </p:spPr>
        <p:txBody>
          <a:bodyPr>
            <a:noAutofit/>
          </a:bodyPr>
          <a:lstStyle/>
          <a:p>
            <a:r>
              <a:rPr lang="en-US" sz="3200" dirty="0" smtClean="0">
                <a:solidFill>
                  <a:srgbClr val="FF8025"/>
                </a:solidFill>
              </a:rPr>
              <a:t>[Intro] </a:t>
            </a:r>
            <a:r>
              <a:rPr lang="en-US" sz="3000" dirty="0" smtClean="0">
                <a:latin typeface="+mn-lt"/>
              </a:rPr>
              <a:t>Hello, Prospect. It’s ____ (your name) from     _(your company name)______. </a:t>
            </a:r>
            <a:r>
              <a:rPr lang="en-US" sz="3000" i="1" dirty="0" smtClean="0">
                <a:latin typeface="+mn-lt"/>
              </a:rPr>
              <a:t>(Pause)</a:t>
            </a:r>
          </a:p>
          <a:p>
            <a:r>
              <a:rPr lang="en-US" sz="3200" dirty="0" smtClean="0">
                <a:solidFill>
                  <a:srgbClr val="FF8025"/>
                </a:solidFill>
              </a:rPr>
              <a:t>[Transition] </a:t>
            </a:r>
            <a:r>
              <a:rPr lang="en-US" sz="3000" dirty="0" smtClean="0">
                <a:latin typeface="+mn-lt"/>
              </a:rPr>
              <a:t>Sounds like I caught you at a bad time? </a:t>
            </a:r>
            <a:r>
              <a:rPr lang="en-US" sz="3000" i="1" dirty="0" smtClean="0"/>
              <a:t>(Pause)</a:t>
            </a:r>
            <a:endParaRPr lang="en-US" sz="3000" dirty="0" smtClean="0">
              <a:latin typeface="+mn-lt"/>
            </a:endParaRPr>
          </a:p>
          <a:p>
            <a:r>
              <a:rPr lang="en-US" sz="3200" dirty="0" smtClean="0">
                <a:solidFill>
                  <a:srgbClr val="FF8025"/>
                </a:solidFill>
              </a:rPr>
              <a:t>[Purpose] </a:t>
            </a:r>
            <a:r>
              <a:rPr lang="en-US" sz="3000" dirty="0" smtClean="0">
                <a:latin typeface="+mn-lt"/>
              </a:rPr>
              <a:t>I am calling because I was notified that you came to the website and downloaded our __(offer)_______ on _(date)_.</a:t>
            </a:r>
          </a:p>
          <a:p>
            <a:r>
              <a:rPr lang="en-US" sz="3200" dirty="0" smtClean="0">
                <a:solidFill>
                  <a:srgbClr val="FF8025"/>
                </a:solidFill>
              </a:rPr>
              <a:t>[Get Them Talking] </a:t>
            </a:r>
            <a:r>
              <a:rPr lang="en-US" sz="3000" dirty="0" smtClean="0">
                <a:latin typeface="+mn-lt"/>
              </a:rPr>
              <a:t>Does that ring a bell? </a:t>
            </a:r>
          </a:p>
          <a:p>
            <a:r>
              <a:rPr lang="en-US" sz="3000" b="1" dirty="0" smtClean="0">
                <a:latin typeface="+mn-lt"/>
              </a:rPr>
              <a:t>What were you looking for help with?</a:t>
            </a:r>
          </a:p>
          <a:p>
            <a:endParaRPr lang="en-US" sz="3000" dirty="0" smtClean="0">
              <a:latin typeface="+mn-lt"/>
            </a:endParaRPr>
          </a:p>
        </p:txBody>
      </p:sp>
    </p:spTree>
    <p:extLst>
      <p:ext uri="{BB962C8B-B14F-4D97-AF65-F5344CB8AC3E}">
        <p14:creationId xmlns:p14="http://schemas.microsoft.com/office/powerpoint/2010/main" val="335419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cxnSp>
        <p:nvCxnSpPr>
          <p:cNvPr id="9" name="Straight Connector 8"/>
          <p:cNvCxnSpPr/>
          <p:nvPr/>
        </p:nvCxnSpPr>
        <p:spPr>
          <a:xfrm rot="10800000">
            <a:off x="7878307" y="1885632"/>
            <a:ext cx="1219201" cy="2"/>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4635300"/>
            <a:ext cx="1524000" cy="0"/>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9587" y="3847719"/>
            <a:ext cx="5029200" cy="1668149"/>
          </a:xfrm>
          <a:prstGeom prst="rect">
            <a:avLst/>
          </a:prstGeom>
          <a:noFill/>
        </p:spPr>
        <p:txBody>
          <a:bodyPr wrap="square" rtlCol="0">
            <a:spAutoFit/>
          </a:bodyPr>
          <a:lstStyle/>
          <a:p>
            <a:pPr>
              <a:lnSpc>
                <a:spcPct val="80000"/>
              </a:lnSpc>
            </a:pPr>
            <a:r>
              <a:rPr lang="en-US" sz="2400" dirty="0" smtClean="0">
                <a:solidFill>
                  <a:srgbClr val="434343"/>
                </a:solidFill>
                <a:latin typeface="Franklin Gothic Book"/>
                <a:cs typeface="Franklin Gothic Book"/>
              </a:rPr>
              <a:t>Corey Beale</a:t>
            </a:r>
          </a:p>
          <a:p>
            <a:pPr>
              <a:lnSpc>
                <a:spcPct val="80000"/>
              </a:lnSpc>
            </a:pPr>
            <a:r>
              <a:rPr lang="en-US" sz="2400" dirty="0" smtClean="0">
                <a:solidFill>
                  <a:srgbClr val="434343"/>
                </a:solidFill>
                <a:latin typeface="Franklin Gothic Book"/>
                <a:cs typeface="Franklin Gothic Book"/>
              </a:rPr>
              <a:t>Hubspot Sales Manager</a:t>
            </a:r>
          </a:p>
          <a:p>
            <a:pPr>
              <a:lnSpc>
                <a:spcPct val="80000"/>
              </a:lnSpc>
            </a:pPr>
            <a:r>
              <a:rPr lang="en-US" sz="2400" u="sng" dirty="0" smtClean="0">
                <a:solidFill>
                  <a:schemeClr val="accent1">
                    <a:lumMod val="75000"/>
                  </a:schemeClr>
                </a:solidFill>
                <a:latin typeface="Franklin Gothic Book" pitchFamily="34" charset="0"/>
                <a:hlinkClick r:id="rId4"/>
              </a:rPr>
              <a:t>www.linkedin.com</a:t>
            </a:r>
            <a:r>
              <a:rPr lang="en-US" sz="2400" u="sng" dirty="0" smtClean="0">
                <a:latin typeface="Franklin Gothic Book" pitchFamily="34" charset="0"/>
                <a:hlinkClick r:id="rId4"/>
              </a:rPr>
              <a:t>/in/coreybeale</a:t>
            </a:r>
            <a:r>
              <a:rPr lang="en-US" sz="2400" u="sng" dirty="0" smtClean="0">
                <a:latin typeface="Franklin Gothic Book" pitchFamily="34" charset="0"/>
              </a:rPr>
              <a:t> </a:t>
            </a:r>
            <a:endParaRPr lang="en-US" sz="2400" dirty="0" smtClean="0">
              <a:solidFill>
                <a:srgbClr val="434343"/>
              </a:solidFill>
              <a:latin typeface="Franklin Gothic Book" pitchFamily="34" charset="0"/>
              <a:cs typeface="Franklin Gothic Book"/>
            </a:endParaRPr>
          </a:p>
          <a:p>
            <a:pPr>
              <a:lnSpc>
                <a:spcPct val="80000"/>
              </a:lnSpc>
            </a:pPr>
            <a:r>
              <a:rPr lang="en-US" sz="2400" dirty="0" smtClean="0">
                <a:solidFill>
                  <a:srgbClr val="434343"/>
                </a:solidFill>
                <a:latin typeface="Franklin Gothic Book"/>
                <a:cs typeface="Franklin Gothic Book"/>
              </a:rPr>
              <a:t>cbeale@</a:t>
            </a:r>
            <a:r>
              <a:rPr lang="en-US" sz="2400" dirty="0" smtClean="0">
                <a:solidFill>
                  <a:srgbClr val="E36F1E"/>
                </a:solidFill>
                <a:latin typeface="Franklin Gothic Book"/>
                <a:cs typeface="Franklin Gothic Book"/>
              </a:rPr>
              <a:t>hubspot.com</a:t>
            </a:r>
          </a:p>
          <a:p>
            <a:pPr>
              <a:lnSpc>
                <a:spcPct val="80000"/>
              </a:lnSpc>
            </a:pPr>
            <a:endParaRPr lang="en-US" sz="1600" dirty="0" smtClean="0">
              <a:solidFill>
                <a:srgbClr val="E36F1E"/>
              </a:solidFill>
              <a:latin typeface="Franklin Gothic Book"/>
              <a:cs typeface="Franklin Gothic Book"/>
            </a:endParaRPr>
          </a:p>
          <a:p>
            <a:pPr>
              <a:lnSpc>
                <a:spcPct val="80000"/>
              </a:lnSpc>
            </a:pPr>
            <a:endParaRPr lang="en-US" sz="1600" dirty="0" smtClean="0">
              <a:solidFill>
                <a:srgbClr val="E36F1E"/>
              </a:solidFill>
              <a:latin typeface="Franklin Gothic Book"/>
              <a:cs typeface="Franklin Gothic Book"/>
            </a:endParaRPr>
          </a:p>
        </p:txBody>
      </p:sp>
      <p:sp>
        <p:nvSpPr>
          <p:cNvPr id="21" name="Title 1"/>
          <p:cNvSpPr>
            <a:spLocks noGrp="1"/>
          </p:cNvSpPr>
          <p:nvPr>
            <p:ph type="title"/>
          </p:nvPr>
        </p:nvSpPr>
        <p:spPr>
          <a:xfrm>
            <a:off x="0" y="159870"/>
            <a:ext cx="8229600" cy="1143000"/>
          </a:xfrm>
        </p:spPr>
        <p:txBody>
          <a:bodyPr/>
          <a:lstStyle/>
          <a:p>
            <a:r>
              <a:rPr lang="en-US" dirty="0" smtClean="0">
                <a:latin typeface="Franklin Gothic Book"/>
              </a:rPr>
              <a:t>Nice to Meet You</a:t>
            </a:r>
            <a:endParaRPr lang="en-US" dirty="0">
              <a:latin typeface="Franklin Gothic Book"/>
            </a:endParaRPr>
          </a:p>
        </p:txBody>
      </p:sp>
      <p:sp>
        <p:nvSpPr>
          <p:cNvPr id="18" name="TextBox 17"/>
          <p:cNvSpPr txBox="1"/>
          <p:nvPr/>
        </p:nvSpPr>
        <p:spPr>
          <a:xfrm>
            <a:off x="-255498" y="1504632"/>
            <a:ext cx="6634604" cy="1471172"/>
          </a:xfrm>
          <a:prstGeom prst="rect">
            <a:avLst/>
          </a:prstGeom>
          <a:noFill/>
        </p:spPr>
        <p:txBody>
          <a:bodyPr wrap="square" rtlCol="0">
            <a:spAutoFit/>
          </a:bodyPr>
          <a:lstStyle/>
          <a:p>
            <a:pPr algn="r">
              <a:lnSpc>
                <a:spcPct val="80000"/>
              </a:lnSpc>
            </a:pPr>
            <a:r>
              <a:rPr lang="en-US" sz="2400" dirty="0" err="1" smtClean="0">
                <a:solidFill>
                  <a:srgbClr val="434343"/>
                </a:solidFill>
                <a:latin typeface="Franklin Gothic Book"/>
                <a:cs typeface="Franklin Gothic Book"/>
              </a:rPr>
              <a:t>Jeetu</a:t>
            </a:r>
            <a:r>
              <a:rPr lang="en-US" sz="2400" dirty="0" smtClean="0">
                <a:solidFill>
                  <a:srgbClr val="434343"/>
                </a:solidFill>
                <a:latin typeface="Franklin Gothic Book"/>
                <a:cs typeface="Franklin Gothic Book"/>
              </a:rPr>
              <a:t> </a:t>
            </a:r>
            <a:r>
              <a:rPr lang="en-US" sz="2400" dirty="0" err="1" smtClean="0">
                <a:solidFill>
                  <a:srgbClr val="434343"/>
                </a:solidFill>
                <a:latin typeface="Franklin Gothic Book"/>
                <a:cs typeface="Franklin Gothic Book"/>
              </a:rPr>
              <a:t>Mahtani</a:t>
            </a:r>
            <a:endParaRPr lang="en-US" sz="2400" dirty="0" smtClean="0">
              <a:solidFill>
                <a:srgbClr val="434343"/>
              </a:solidFill>
              <a:latin typeface="Franklin Gothic Book"/>
              <a:cs typeface="Franklin Gothic Book"/>
            </a:endParaRPr>
          </a:p>
          <a:p>
            <a:pPr algn="r">
              <a:lnSpc>
                <a:spcPct val="80000"/>
              </a:lnSpc>
            </a:pPr>
            <a:r>
              <a:rPr lang="en-US" sz="2400" dirty="0" err="1" smtClean="0">
                <a:solidFill>
                  <a:srgbClr val="434343"/>
                </a:solidFill>
                <a:latin typeface="Franklin Gothic Book"/>
                <a:cs typeface="Franklin Gothic Book"/>
              </a:rPr>
              <a:t>HubSpot</a:t>
            </a:r>
            <a:r>
              <a:rPr lang="en-US" sz="2400" dirty="0" smtClean="0">
                <a:solidFill>
                  <a:srgbClr val="434343"/>
                </a:solidFill>
                <a:latin typeface="Franklin Gothic Book"/>
                <a:cs typeface="Franklin Gothic Book"/>
              </a:rPr>
              <a:t> Sales Manager</a:t>
            </a:r>
          </a:p>
          <a:p>
            <a:pPr algn="r">
              <a:lnSpc>
                <a:spcPct val="80000"/>
              </a:lnSpc>
            </a:pPr>
            <a:r>
              <a:rPr lang="en-US" sz="2400" dirty="0">
                <a:hlinkClick r:id="rId5" tooltip="View public profile"/>
              </a:rPr>
              <a:t>http://</a:t>
            </a:r>
            <a:r>
              <a:rPr lang="en-US" sz="2400" dirty="0" smtClean="0">
                <a:hlinkClick r:id="rId5" tooltip="View public profile"/>
              </a:rPr>
              <a:t>www.linkedin.com/in/jeetumahtani</a:t>
            </a:r>
            <a:endParaRPr lang="en-US" sz="2400" dirty="0" smtClean="0"/>
          </a:p>
          <a:p>
            <a:pPr algn="r">
              <a:lnSpc>
                <a:spcPct val="80000"/>
              </a:lnSpc>
            </a:pPr>
            <a:r>
              <a:rPr lang="en-US" sz="2400" dirty="0" smtClean="0">
                <a:solidFill>
                  <a:srgbClr val="434343"/>
                </a:solidFill>
                <a:latin typeface="Franklin Gothic Book" pitchFamily="34" charset="0"/>
                <a:cs typeface="Franklin Gothic Book"/>
              </a:rPr>
              <a:t>jmahtani@</a:t>
            </a:r>
            <a:r>
              <a:rPr lang="en-US" sz="2400" dirty="0" smtClean="0">
                <a:solidFill>
                  <a:srgbClr val="E36F1E"/>
                </a:solidFill>
                <a:latin typeface="Franklin Gothic Book" pitchFamily="34" charset="0"/>
                <a:cs typeface="Franklin Gothic Book"/>
              </a:rPr>
              <a:t>hubspot.com </a:t>
            </a:r>
          </a:p>
          <a:p>
            <a:pPr algn="r">
              <a:lnSpc>
                <a:spcPct val="80000"/>
              </a:lnSpc>
            </a:pPr>
            <a:endParaRPr lang="en-US" sz="1600" dirty="0" smtClean="0">
              <a:solidFill>
                <a:srgbClr val="E36F1E"/>
              </a:solidFill>
              <a:latin typeface="Franklin Gothic Book"/>
              <a:cs typeface="Franklin Gothic Book"/>
            </a:endParaRPr>
          </a:p>
        </p:txBody>
      </p:sp>
      <p:pic>
        <p:nvPicPr>
          <p:cNvPr id="92163" name="Picture 3" descr="n5514886_39255435_6436242.jpg"/>
          <p:cNvPicPr>
            <a:picLocks noChangeAspect="1" noChangeArrowheads="1"/>
          </p:cNvPicPr>
          <p:nvPr/>
        </p:nvPicPr>
        <p:blipFill>
          <a:blip r:embed="rId6" cstate="print"/>
          <a:srcRect l="29667" t="10142" r="20833"/>
          <a:stretch>
            <a:fillRect/>
          </a:stretch>
        </p:blipFill>
        <p:spPr bwMode="auto">
          <a:xfrm>
            <a:off x="1009973" y="3515478"/>
            <a:ext cx="1905000" cy="2301636"/>
          </a:xfrm>
          <a:prstGeom prst="rect">
            <a:avLst/>
          </a:prstGeom>
          <a:noFill/>
          <a:ln w="9525">
            <a:noFill/>
            <a:miter lim="800000"/>
            <a:headEnd/>
            <a:tailEnd/>
          </a:ln>
        </p:spPr>
      </p:pic>
      <p:pic>
        <p:nvPicPr>
          <p:cNvPr id="2" name="Picture 2" descr="C:\Users\cbeale\Desktop\Aviary linkedin-com Picture 1.png"/>
          <p:cNvPicPr>
            <a:picLocks noChangeAspect="1" noChangeArrowheads="1"/>
          </p:cNvPicPr>
          <p:nvPr/>
        </p:nvPicPr>
        <p:blipFill rotWithShape="1">
          <a:blip r:embed="rId7">
            <a:extLst>
              <a:ext uri="{28A0092B-C50C-407E-A947-70E740481C1C}">
                <a14:useLocalDpi xmlns:a14="http://schemas.microsoft.com/office/drawing/2010/main" val="0"/>
              </a:ext>
            </a:extLst>
          </a:blip>
          <a:srcRect l="4213"/>
          <a:stretch/>
        </p:blipFill>
        <p:spPr bwMode="auto">
          <a:xfrm>
            <a:off x="6394604" y="1163388"/>
            <a:ext cx="1829782" cy="18353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75973" y="59002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Hash Tag: #</a:t>
            </a:r>
            <a:r>
              <a:rPr lang="en-US" dirty="0" err="1" smtClean="0"/>
              <a:t>AgencyTransform</a:t>
            </a:r>
            <a:endParaRPr lang="en-US" dirty="0"/>
          </a:p>
        </p:txBody>
      </p:sp>
    </p:spTree>
    <p:extLst>
      <p:ext uri="{BB962C8B-B14F-4D97-AF65-F5344CB8AC3E}">
        <p14:creationId xmlns:p14="http://schemas.microsoft.com/office/powerpoint/2010/main" val="3098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486062" y="-170982"/>
            <a:ext cx="8229600" cy="1143000"/>
          </a:xfrm>
        </p:spPr>
        <p:txBody>
          <a:bodyPr/>
          <a:lstStyle/>
          <a:p>
            <a:r>
              <a:rPr lang="en-US" sz="3400" dirty="0" smtClean="0">
                <a:latin typeface="+mn-lt"/>
              </a:rPr>
              <a:t>Cold Call Approach</a:t>
            </a:r>
            <a:endParaRPr lang="en-US" sz="3400" dirty="0">
              <a:latin typeface="+mn-lt"/>
            </a:endParaRPr>
          </a:p>
        </p:txBody>
      </p:sp>
      <p:sp>
        <p:nvSpPr>
          <p:cNvPr id="3" name="Content Placeholder 2"/>
          <p:cNvSpPr>
            <a:spLocks noGrp="1"/>
          </p:cNvSpPr>
          <p:nvPr>
            <p:ph idx="1"/>
          </p:nvPr>
        </p:nvSpPr>
        <p:spPr>
          <a:xfrm>
            <a:off x="457200" y="857250"/>
            <a:ext cx="8229600" cy="5668963"/>
          </a:xfrm>
        </p:spPr>
        <p:txBody>
          <a:bodyPr>
            <a:noAutofit/>
          </a:bodyPr>
          <a:lstStyle/>
          <a:p>
            <a:r>
              <a:rPr lang="en-US" sz="2200" dirty="0" smtClean="0">
                <a:solidFill>
                  <a:srgbClr val="FF8025"/>
                </a:solidFill>
                <a:latin typeface="+mn-lt"/>
              </a:rPr>
              <a:t>[Intro] </a:t>
            </a:r>
            <a:r>
              <a:rPr lang="en-US" sz="2200" dirty="0" smtClean="0">
                <a:latin typeface="+mn-lt"/>
              </a:rPr>
              <a:t>Hello, Prospect. It’s ___ (your name) from     _(your company name)______. </a:t>
            </a:r>
            <a:r>
              <a:rPr lang="en-US" sz="2200" i="1" dirty="0" smtClean="0">
                <a:latin typeface="+mn-lt"/>
              </a:rPr>
              <a:t>(Pause)</a:t>
            </a:r>
          </a:p>
          <a:p>
            <a:r>
              <a:rPr lang="en-US" sz="2200" dirty="0" smtClean="0">
                <a:solidFill>
                  <a:srgbClr val="FF8025"/>
                </a:solidFill>
                <a:latin typeface="+mn-lt"/>
              </a:rPr>
              <a:t>[Transition] </a:t>
            </a:r>
            <a:r>
              <a:rPr lang="en-US" sz="2200" dirty="0" smtClean="0">
                <a:latin typeface="+mn-lt"/>
              </a:rPr>
              <a:t>Sounds like I caught you at a bad time? </a:t>
            </a:r>
            <a:r>
              <a:rPr lang="en-US" sz="2200" i="1" dirty="0" smtClean="0">
                <a:latin typeface="+mn-lt"/>
              </a:rPr>
              <a:t>(Pause)</a:t>
            </a:r>
            <a:endParaRPr lang="en-US" sz="2200" dirty="0" smtClean="0">
              <a:latin typeface="+mn-lt"/>
            </a:endParaRPr>
          </a:p>
          <a:p>
            <a:r>
              <a:rPr lang="en-US" sz="2200" dirty="0" smtClean="0">
                <a:solidFill>
                  <a:srgbClr val="FF8025"/>
                </a:solidFill>
                <a:latin typeface="+mn-lt"/>
              </a:rPr>
              <a:t>[Purpose] </a:t>
            </a:r>
            <a:r>
              <a:rPr lang="en-US" sz="2200" dirty="0" smtClean="0">
                <a:latin typeface="+mn-lt"/>
              </a:rPr>
              <a:t>Prospect, I’m calling because I notice you sell business intelligence software. </a:t>
            </a:r>
            <a:r>
              <a:rPr lang="en-US" sz="2200" i="1" dirty="0" smtClean="0">
                <a:latin typeface="+mn-lt"/>
              </a:rPr>
              <a:t>Pause)</a:t>
            </a:r>
          </a:p>
          <a:p>
            <a:r>
              <a:rPr lang="en-US" sz="2200" dirty="0" smtClean="0">
                <a:latin typeface="+mn-lt"/>
              </a:rPr>
              <a:t>I also notice that you are trying to drive leads from your site…</a:t>
            </a:r>
            <a:r>
              <a:rPr lang="en-US" sz="2200" i="1" dirty="0" smtClean="0">
                <a:latin typeface="+mn-lt"/>
              </a:rPr>
              <a:t>(Pause)</a:t>
            </a:r>
          </a:p>
          <a:p>
            <a:r>
              <a:rPr lang="en-US" sz="2200" dirty="0" smtClean="0">
                <a:solidFill>
                  <a:srgbClr val="FF8025"/>
                </a:solidFill>
                <a:latin typeface="+mn-lt"/>
              </a:rPr>
              <a:t>[Positioning] </a:t>
            </a:r>
            <a:r>
              <a:rPr lang="en-US" sz="2200" dirty="0" smtClean="0">
                <a:latin typeface="+mn-lt"/>
              </a:rPr>
              <a:t>My company helps business owners who have a website and are trying to drive more leads but are frustrated because they have spent a lot of effort, maybe on a new site, or SEO, or adwords, but they still aren’t getting the leads and return they had hoped for?  </a:t>
            </a:r>
          </a:p>
          <a:p>
            <a:r>
              <a:rPr lang="en-US" sz="2200" dirty="0" smtClean="0">
                <a:solidFill>
                  <a:srgbClr val="FF8025"/>
                </a:solidFill>
                <a:latin typeface="+mn-lt"/>
              </a:rPr>
              <a:t>[Get them talking] </a:t>
            </a:r>
            <a:r>
              <a:rPr lang="en-US" sz="2200" dirty="0" smtClean="0">
                <a:latin typeface="+mn-lt"/>
              </a:rPr>
              <a:t>I was calling to see if…</a:t>
            </a:r>
          </a:p>
          <a:p>
            <a:pPr lvl="1"/>
            <a:r>
              <a:rPr lang="en-US" sz="2200" dirty="0" smtClean="0">
                <a:latin typeface="+mn-lt"/>
              </a:rPr>
              <a:t>this might strike a chord with you  </a:t>
            </a:r>
            <a:r>
              <a:rPr lang="en-US" sz="2200" dirty="0" smtClean="0">
                <a:solidFill>
                  <a:srgbClr val="FF8025"/>
                </a:solidFill>
                <a:latin typeface="+mn-lt"/>
              </a:rPr>
              <a:t>[or]</a:t>
            </a:r>
          </a:p>
          <a:p>
            <a:pPr lvl="1"/>
            <a:r>
              <a:rPr lang="en-US" sz="2200" dirty="0" smtClean="0">
                <a:latin typeface="+mn-lt"/>
              </a:rPr>
              <a:t>You might want to chat for a few moments about this and then see if there is anything worth talking about. </a:t>
            </a:r>
          </a:p>
        </p:txBody>
      </p:sp>
    </p:spTree>
    <p:extLst>
      <p:ext uri="{BB962C8B-B14F-4D97-AF65-F5344CB8AC3E}">
        <p14:creationId xmlns:p14="http://schemas.microsoft.com/office/powerpoint/2010/main" val="196360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486062" y="-170982"/>
            <a:ext cx="8229600" cy="1143000"/>
          </a:xfrm>
        </p:spPr>
        <p:txBody>
          <a:bodyPr/>
          <a:lstStyle/>
          <a:p>
            <a:r>
              <a:rPr lang="en-US" sz="3400" dirty="0" smtClean="0">
                <a:latin typeface="+mn-lt"/>
              </a:rPr>
              <a:t>Calling Referral Leads</a:t>
            </a:r>
            <a:endParaRPr lang="en-US" sz="3400" dirty="0">
              <a:latin typeface="+mn-lt"/>
            </a:endParaRPr>
          </a:p>
        </p:txBody>
      </p:sp>
      <p:sp>
        <p:nvSpPr>
          <p:cNvPr id="3" name="Content Placeholder 2"/>
          <p:cNvSpPr>
            <a:spLocks noGrp="1"/>
          </p:cNvSpPr>
          <p:nvPr>
            <p:ph idx="1"/>
          </p:nvPr>
        </p:nvSpPr>
        <p:spPr>
          <a:xfrm>
            <a:off x="457200" y="857250"/>
            <a:ext cx="8229600" cy="5668963"/>
          </a:xfrm>
        </p:spPr>
        <p:txBody>
          <a:bodyPr>
            <a:noAutofit/>
          </a:bodyPr>
          <a:lstStyle/>
          <a:p>
            <a:r>
              <a:rPr lang="en-US" sz="2200" dirty="0" smtClean="0">
                <a:solidFill>
                  <a:srgbClr val="FF8025"/>
                </a:solidFill>
                <a:latin typeface="+mn-lt"/>
              </a:rPr>
              <a:t>[Intro] </a:t>
            </a:r>
            <a:r>
              <a:rPr lang="en-US" sz="2200" dirty="0" smtClean="0">
                <a:latin typeface="+mn-lt"/>
              </a:rPr>
              <a:t>Hello, Prospect. It’s ___ (your name) from     _(your company name)______. </a:t>
            </a:r>
            <a:r>
              <a:rPr lang="en-US" sz="2200" i="1" dirty="0" smtClean="0">
                <a:latin typeface="+mn-lt"/>
              </a:rPr>
              <a:t>(Pause)</a:t>
            </a:r>
          </a:p>
          <a:p>
            <a:r>
              <a:rPr lang="en-US" sz="2200" dirty="0" smtClean="0">
                <a:solidFill>
                  <a:srgbClr val="FF8025"/>
                </a:solidFill>
                <a:latin typeface="+mn-lt"/>
              </a:rPr>
              <a:t>[Transition] </a:t>
            </a:r>
            <a:r>
              <a:rPr lang="en-US" sz="2200" dirty="0" smtClean="0">
                <a:latin typeface="+mn-lt"/>
              </a:rPr>
              <a:t>Sounds like I caught you at a bad time? </a:t>
            </a:r>
            <a:r>
              <a:rPr lang="en-US" sz="2200" i="1" dirty="0" smtClean="0">
                <a:latin typeface="+mn-lt"/>
              </a:rPr>
              <a:t>(Pause)</a:t>
            </a:r>
            <a:endParaRPr lang="en-US" sz="2200" dirty="0" smtClean="0">
              <a:latin typeface="+mn-lt"/>
            </a:endParaRPr>
          </a:p>
          <a:p>
            <a:r>
              <a:rPr lang="en-US" sz="2200" dirty="0" smtClean="0">
                <a:solidFill>
                  <a:srgbClr val="FF8025"/>
                </a:solidFill>
                <a:latin typeface="+mn-lt"/>
              </a:rPr>
              <a:t>[Purpose] </a:t>
            </a:r>
            <a:r>
              <a:rPr lang="en-US" sz="2200" dirty="0" smtClean="0">
                <a:latin typeface="+mn-lt"/>
              </a:rPr>
              <a:t>Prospect, I’m calling because (Person’s Name) introduced us over email. (Person’s Name) felt that we should talk. (Pause)</a:t>
            </a:r>
          </a:p>
          <a:p>
            <a:r>
              <a:rPr lang="en-US" sz="2200" dirty="0" smtClean="0">
                <a:solidFill>
                  <a:srgbClr val="FF8025"/>
                </a:solidFill>
                <a:latin typeface="+mn-lt"/>
              </a:rPr>
              <a:t>[Positioning] </a:t>
            </a:r>
            <a:r>
              <a:rPr lang="en-US" sz="2200" dirty="0" smtClean="0">
                <a:latin typeface="+mn-lt"/>
              </a:rPr>
              <a:t>My company helps business owners who have a website and are trying to drive more leads but are frustrated because they have spent a lot of effort, maybe on a new site, or SEO, or adwords, but they still aren’t getting the leads and return they had hoped for?  </a:t>
            </a:r>
          </a:p>
          <a:p>
            <a:r>
              <a:rPr lang="en-US" sz="2200" dirty="0" smtClean="0">
                <a:solidFill>
                  <a:srgbClr val="FF8025"/>
                </a:solidFill>
                <a:latin typeface="+mn-lt"/>
              </a:rPr>
              <a:t>[Get them talking] </a:t>
            </a:r>
            <a:r>
              <a:rPr lang="en-US" sz="2200" dirty="0" smtClean="0">
                <a:latin typeface="+mn-lt"/>
              </a:rPr>
              <a:t>I was calling to see if…</a:t>
            </a:r>
          </a:p>
          <a:p>
            <a:pPr lvl="1"/>
            <a:r>
              <a:rPr lang="en-US" sz="2200" dirty="0" smtClean="0">
                <a:latin typeface="+mn-lt"/>
              </a:rPr>
              <a:t>this might strike a chord with you  </a:t>
            </a:r>
            <a:r>
              <a:rPr lang="en-US" sz="2200" dirty="0" smtClean="0">
                <a:solidFill>
                  <a:srgbClr val="FF8025"/>
                </a:solidFill>
                <a:latin typeface="+mn-lt"/>
              </a:rPr>
              <a:t>[or]</a:t>
            </a:r>
          </a:p>
          <a:p>
            <a:pPr lvl="1"/>
            <a:r>
              <a:rPr lang="en-US" sz="2200" dirty="0" smtClean="0">
                <a:latin typeface="+mn-lt"/>
              </a:rPr>
              <a:t>You might want to chat for a few moments about this and then see if there is anything worth talking about. </a:t>
            </a:r>
          </a:p>
        </p:txBody>
      </p:sp>
    </p:spTree>
    <p:extLst>
      <p:ext uri="{BB962C8B-B14F-4D97-AF65-F5344CB8AC3E}">
        <p14:creationId xmlns:p14="http://schemas.microsoft.com/office/powerpoint/2010/main" val="188454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Inbound Opportunities</a:t>
            </a:r>
            <a:endParaRPr lang="en-US" dirty="0">
              <a:latin typeface="+mn-lt"/>
            </a:endParaRPr>
          </a:p>
        </p:txBody>
      </p:sp>
      <p:sp>
        <p:nvSpPr>
          <p:cNvPr id="3" name="Content Placeholder 2"/>
          <p:cNvSpPr>
            <a:spLocks noGrp="1"/>
          </p:cNvSpPr>
          <p:nvPr>
            <p:ph idx="1"/>
          </p:nvPr>
        </p:nvSpPr>
        <p:spPr>
          <a:xfrm>
            <a:off x="0" y="1189037"/>
            <a:ext cx="9144000" cy="5440363"/>
          </a:xfrm>
        </p:spPr>
        <p:txBody>
          <a:bodyPr>
            <a:normAutofit fontScale="70000" lnSpcReduction="20000"/>
          </a:bodyPr>
          <a:lstStyle/>
          <a:p>
            <a:r>
              <a:rPr lang="en-US" i="1" dirty="0" smtClean="0">
                <a:solidFill>
                  <a:schemeClr val="tx1"/>
                </a:solidFill>
              </a:rPr>
              <a:t>Prospect calls in</a:t>
            </a:r>
          </a:p>
          <a:p>
            <a:r>
              <a:rPr lang="en-US" dirty="0" smtClean="0">
                <a:solidFill>
                  <a:srgbClr val="FF8025"/>
                </a:solidFill>
              </a:rPr>
              <a:t>[</a:t>
            </a:r>
            <a:r>
              <a:rPr lang="en-US" dirty="0">
                <a:solidFill>
                  <a:srgbClr val="FF8025"/>
                </a:solidFill>
              </a:rPr>
              <a:t>Intro</a:t>
            </a:r>
            <a:r>
              <a:rPr lang="en-US" dirty="0" smtClean="0">
                <a:solidFill>
                  <a:srgbClr val="FF8025"/>
                </a:solidFill>
              </a:rPr>
              <a:t>] </a:t>
            </a:r>
            <a:r>
              <a:rPr lang="en-US" dirty="0" smtClean="0"/>
              <a:t>“</a:t>
            </a:r>
            <a:r>
              <a:rPr lang="en-US" dirty="0"/>
              <a:t>Hello, </a:t>
            </a:r>
            <a:r>
              <a:rPr lang="en-US" dirty="0" smtClean="0"/>
              <a:t>Prospect. </a:t>
            </a:r>
            <a:r>
              <a:rPr lang="en-US" i="1" dirty="0" smtClean="0"/>
              <a:t>(Pause)</a:t>
            </a:r>
          </a:p>
          <a:p>
            <a:r>
              <a:rPr lang="en-US" dirty="0" smtClean="0"/>
              <a:t>Your client, ___(common connection) referred me to you. He said you did a great job helping him ____ . I’m interested in redesigning my site again. Is this something you could help with?” </a:t>
            </a:r>
          </a:p>
          <a:p>
            <a:r>
              <a:rPr lang="en-US" dirty="0" smtClean="0">
                <a:solidFill>
                  <a:srgbClr val="FF8025"/>
                </a:solidFill>
              </a:rPr>
              <a:t>[Transition] </a:t>
            </a:r>
            <a:r>
              <a:rPr lang="en-US" dirty="0" smtClean="0"/>
              <a:t>Hey Barry. Nice to meet you. Thanks for calling. John was a pleasure to work with. Since you said “again”, I’m guessing you recently did this and it didn’t have the desired result? Tell me a bit more about why you want to redesign your site again? </a:t>
            </a:r>
          </a:p>
          <a:p>
            <a:r>
              <a:rPr lang="en-US" dirty="0" smtClean="0"/>
              <a:t>With John, his goal was to not just do a redesign, but to figure out how to attract more traffic, capture more leads and convert more leads to customers. Is this something you’re looking to do too? </a:t>
            </a:r>
          </a:p>
          <a:p>
            <a:r>
              <a:rPr lang="en-US" dirty="0">
                <a:solidFill>
                  <a:srgbClr val="FF8025"/>
                </a:solidFill>
              </a:rPr>
              <a:t>[</a:t>
            </a:r>
            <a:r>
              <a:rPr lang="en-US" dirty="0" smtClean="0">
                <a:solidFill>
                  <a:srgbClr val="FF8025"/>
                </a:solidFill>
              </a:rPr>
              <a:t>Get </a:t>
            </a:r>
            <a:r>
              <a:rPr lang="en-US" dirty="0">
                <a:solidFill>
                  <a:srgbClr val="FF8025"/>
                </a:solidFill>
              </a:rPr>
              <a:t>Them </a:t>
            </a:r>
            <a:r>
              <a:rPr lang="en-US" dirty="0" smtClean="0">
                <a:solidFill>
                  <a:srgbClr val="FF8025"/>
                </a:solidFill>
              </a:rPr>
              <a:t>Talking]</a:t>
            </a:r>
            <a:r>
              <a:rPr lang="en-US" dirty="0" smtClean="0">
                <a:latin typeface="+mn-lt"/>
              </a:rPr>
              <a:t>Tell me a bit more about what you did in the past with your website and online marketing, and what you plan to do going forward? </a:t>
            </a:r>
          </a:p>
        </p:txBody>
      </p:sp>
    </p:spTree>
    <p:extLst>
      <p:ext uri="{BB962C8B-B14F-4D97-AF65-F5344CB8AC3E}">
        <p14:creationId xmlns:p14="http://schemas.microsoft.com/office/powerpoint/2010/main" val="123556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 name="Content Placeholder 2"/>
          <p:cNvSpPr>
            <a:spLocks noGrp="1"/>
          </p:cNvSpPr>
          <p:nvPr>
            <p:ph idx="1"/>
          </p:nvPr>
        </p:nvSpPr>
        <p:spPr>
          <a:xfrm>
            <a:off x="552450" y="438150"/>
            <a:ext cx="8534400" cy="5886098"/>
          </a:xfrm>
        </p:spPr>
        <p:txBody>
          <a:bodyPr/>
          <a:lstStyle/>
          <a:p>
            <a:pPr>
              <a:defRPr/>
            </a:pPr>
            <a:r>
              <a:rPr lang="en-US" sz="4000" b="1" dirty="0" smtClean="0"/>
              <a:t>Intro/Transition/Purpose</a:t>
            </a:r>
          </a:p>
          <a:p>
            <a:pPr>
              <a:defRPr/>
            </a:pPr>
            <a:r>
              <a:rPr lang="en-US" sz="4000" b="1" dirty="0" smtClean="0">
                <a:solidFill>
                  <a:srgbClr val="FF8025"/>
                </a:solidFill>
              </a:rPr>
              <a:t>Positioning</a:t>
            </a:r>
          </a:p>
          <a:p>
            <a:pPr>
              <a:defRPr/>
            </a:pPr>
            <a:r>
              <a:rPr lang="en-US" sz="4000" b="1" dirty="0" smtClean="0"/>
              <a:t>Get Them Talking</a:t>
            </a:r>
          </a:p>
          <a:p>
            <a:pPr>
              <a:defRPr/>
            </a:pPr>
            <a:r>
              <a:rPr lang="en-US" sz="4000" b="1" dirty="0" smtClean="0"/>
              <a:t>Go for the IMA</a:t>
            </a:r>
          </a:p>
          <a:p>
            <a:pPr>
              <a:defRPr/>
            </a:pPr>
            <a:r>
              <a:rPr lang="en-US" sz="4000" b="1" dirty="0" smtClean="0"/>
              <a:t>Pushback</a:t>
            </a:r>
          </a:p>
          <a:p>
            <a:pPr>
              <a:defRPr/>
            </a:pPr>
            <a:r>
              <a:rPr lang="en-US" sz="4000" b="1" dirty="0" smtClean="0"/>
              <a:t>Preliminary Exploration</a:t>
            </a:r>
          </a:p>
          <a:p>
            <a:pPr>
              <a:defRPr/>
            </a:pPr>
            <a:r>
              <a:rPr lang="en-US" sz="4000" b="1" dirty="0" smtClean="0"/>
              <a:t>Wrap It Up</a:t>
            </a:r>
            <a:endParaRPr lang="en-US" sz="4000" dirty="0" smtClean="0"/>
          </a:p>
          <a:p>
            <a:endParaRPr lang="en-US" dirty="0"/>
          </a:p>
        </p:txBody>
      </p:sp>
    </p:spTree>
    <p:extLst>
      <p:ext uri="{BB962C8B-B14F-4D97-AF65-F5344CB8AC3E}">
        <p14:creationId xmlns:p14="http://schemas.microsoft.com/office/powerpoint/2010/main" val="67515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pic>
        <p:nvPicPr>
          <p:cNvPr id="3075" name="Picture 3" descr="C:\Users\cbeale\Desktop\iStock_000000585222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0" y="-15498"/>
            <a:ext cx="9819190" cy="6974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sz="3400" dirty="0" smtClean="0">
                <a:latin typeface="+mn-lt"/>
              </a:rPr>
              <a:t>Inbound Lead Approach</a:t>
            </a:r>
            <a:endParaRPr lang="en-US" sz="3400" dirty="0">
              <a:latin typeface="+mn-lt"/>
            </a:endParaRPr>
          </a:p>
        </p:txBody>
      </p:sp>
      <p:sp>
        <p:nvSpPr>
          <p:cNvPr id="3" name="Content Placeholder 2"/>
          <p:cNvSpPr>
            <a:spLocks noGrp="1"/>
          </p:cNvSpPr>
          <p:nvPr>
            <p:ph idx="1"/>
          </p:nvPr>
        </p:nvSpPr>
        <p:spPr>
          <a:xfrm>
            <a:off x="457200" y="1143000"/>
            <a:ext cx="8229600" cy="5668963"/>
          </a:xfrm>
        </p:spPr>
        <p:txBody>
          <a:bodyPr>
            <a:noAutofit/>
          </a:bodyPr>
          <a:lstStyle/>
          <a:p>
            <a:r>
              <a:rPr lang="en-US" sz="3200" dirty="0" smtClean="0">
                <a:solidFill>
                  <a:srgbClr val="FF8025"/>
                </a:solidFill>
              </a:rPr>
              <a:t>[Intro] </a:t>
            </a:r>
            <a:r>
              <a:rPr lang="en-US" sz="3000" dirty="0" smtClean="0">
                <a:latin typeface="+mn-lt"/>
              </a:rPr>
              <a:t>Hello, Prospect. It’s ____ (your name) from     _(your company name)______. </a:t>
            </a:r>
            <a:r>
              <a:rPr lang="en-US" sz="3000" i="1" dirty="0" smtClean="0">
                <a:latin typeface="+mn-lt"/>
              </a:rPr>
              <a:t>(Pause)</a:t>
            </a:r>
          </a:p>
          <a:p>
            <a:r>
              <a:rPr lang="en-US" sz="3200" dirty="0" smtClean="0">
                <a:solidFill>
                  <a:srgbClr val="FF8025"/>
                </a:solidFill>
              </a:rPr>
              <a:t>[Transition] </a:t>
            </a:r>
            <a:r>
              <a:rPr lang="en-US" sz="3000" dirty="0" smtClean="0">
                <a:latin typeface="+mn-lt"/>
              </a:rPr>
              <a:t>Sounds like I caught you at a bad time? </a:t>
            </a:r>
            <a:r>
              <a:rPr lang="en-US" sz="3000" i="1" dirty="0" smtClean="0"/>
              <a:t>(Pause)</a:t>
            </a:r>
            <a:endParaRPr lang="en-US" sz="3000" dirty="0" smtClean="0">
              <a:latin typeface="+mn-lt"/>
            </a:endParaRPr>
          </a:p>
          <a:p>
            <a:r>
              <a:rPr lang="en-US" sz="3200" dirty="0" smtClean="0">
                <a:solidFill>
                  <a:srgbClr val="FF8025"/>
                </a:solidFill>
              </a:rPr>
              <a:t>[Purpose] </a:t>
            </a:r>
            <a:r>
              <a:rPr lang="en-US" sz="3000" dirty="0" smtClean="0">
                <a:latin typeface="+mn-lt"/>
              </a:rPr>
              <a:t>I am calling because I was notified that you came to the website and downloaded our __(offer)_______ on _(date)_.</a:t>
            </a:r>
          </a:p>
          <a:p>
            <a:r>
              <a:rPr lang="en-US" sz="3200" dirty="0" smtClean="0">
                <a:solidFill>
                  <a:srgbClr val="FF8025"/>
                </a:solidFill>
              </a:rPr>
              <a:t>[Get Them Talking] </a:t>
            </a:r>
            <a:r>
              <a:rPr lang="en-US" sz="3000" dirty="0" smtClean="0">
                <a:latin typeface="+mn-lt"/>
              </a:rPr>
              <a:t>Does that ring a bell? </a:t>
            </a:r>
          </a:p>
          <a:p>
            <a:r>
              <a:rPr lang="en-US" sz="3000" b="1" dirty="0" smtClean="0">
                <a:latin typeface="+mn-lt"/>
              </a:rPr>
              <a:t>What were you looking for help with?</a:t>
            </a:r>
          </a:p>
          <a:p>
            <a:endParaRPr lang="en-US" sz="3000" dirty="0" smtClean="0">
              <a:latin typeface="+mn-lt"/>
            </a:endParaRPr>
          </a:p>
        </p:txBody>
      </p:sp>
    </p:spTree>
    <p:extLst>
      <p:ext uri="{BB962C8B-B14F-4D97-AF65-F5344CB8AC3E}">
        <p14:creationId xmlns:p14="http://schemas.microsoft.com/office/powerpoint/2010/main" val="422195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3" name="Content Placeholder 2"/>
          <p:cNvSpPr>
            <a:spLocks noGrp="1"/>
          </p:cNvSpPr>
          <p:nvPr>
            <p:ph idx="1"/>
          </p:nvPr>
        </p:nvSpPr>
        <p:spPr>
          <a:xfrm>
            <a:off x="0" y="460617"/>
            <a:ext cx="9144000" cy="5668963"/>
          </a:xfrm>
        </p:spPr>
        <p:txBody>
          <a:bodyPr>
            <a:normAutofit fontScale="85000" lnSpcReduction="20000"/>
          </a:bodyPr>
          <a:lstStyle/>
          <a:p>
            <a:pPr marL="742950" indent="-742950">
              <a:buFont typeface="+mj-lt"/>
              <a:buAutoNum type="arabicPeriod"/>
            </a:pPr>
            <a:r>
              <a:rPr lang="en-US" sz="4000" dirty="0" smtClean="0">
                <a:solidFill>
                  <a:schemeClr val="accent2"/>
                </a:solidFill>
                <a:latin typeface="+mn-lt"/>
              </a:rPr>
              <a:t>We help &lt;companies like yours&gt;…</a:t>
            </a:r>
          </a:p>
          <a:p>
            <a:pPr marL="742950" indent="-742950">
              <a:buFont typeface="+mj-lt"/>
              <a:buAutoNum type="arabicPeriod"/>
            </a:pPr>
            <a:r>
              <a:rPr lang="en-US" sz="4000" dirty="0" smtClean="0">
                <a:latin typeface="+mn-lt"/>
              </a:rPr>
              <a:t>Who are struggling with (OR frustrated because OR unhappy that…an emotional word)</a:t>
            </a:r>
          </a:p>
          <a:p>
            <a:pPr marL="742950" indent="-742950">
              <a:buFont typeface="+mj-lt"/>
              <a:buAutoNum type="arabicPeriod"/>
            </a:pPr>
            <a:r>
              <a:rPr lang="en-US" sz="4000" dirty="0" smtClean="0">
                <a:solidFill>
                  <a:schemeClr val="accent2"/>
                </a:solidFill>
                <a:latin typeface="+mn-lt"/>
              </a:rPr>
              <a:t>&lt;insert up to 3 probable problems based on the persona and industry you’re calling&gt;</a:t>
            </a:r>
          </a:p>
          <a:p>
            <a:pPr lvl="1"/>
            <a:r>
              <a:rPr lang="en-US" sz="4000" dirty="0" smtClean="0">
                <a:latin typeface="+mn-lt"/>
              </a:rPr>
              <a:t>They’re not growing as fast as they want. </a:t>
            </a:r>
          </a:p>
          <a:p>
            <a:pPr lvl="1"/>
            <a:r>
              <a:rPr lang="en-US" sz="4000" dirty="0" smtClean="0">
                <a:latin typeface="+mn-lt"/>
              </a:rPr>
              <a:t>Losing market share to competitors.</a:t>
            </a:r>
          </a:p>
          <a:p>
            <a:pPr lvl="1"/>
            <a:r>
              <a:rPr lang="en-US" sz="4000" dirty="0" smtClean="0">
                <a:latin typeface="+mn-lt"/>
              </a:rPr>
              <a:t>They spent a lot of $ on their website, but aren’t generating an ROI. </a:t>
            </a:r>
          </a:p>
          <a:p>
            <a:r>
              <a:rPr lang="en-US" sz="4000" dirty="0" smtClean="0">
                <a:solidFill>
                  <a:schemeClr val="accent2"/>
                </a:solidFill>
                <a:latin typeface="+mn-lt"/>
              </a:rPr>
              <a:t>Do you face any of these challenges?</a:t>
            </a:r>
          </a:p>
          <a:p>
            <a:pPr lvl="1"/>
            <a:endParaRPr lang="en-US" dirty="0" smtClean="0">
              <a:latin typeface="+mn-lt"/>
            </a:endParaRPr>
          </a:p>
          <a:p>
            <a:pPr lvl="1"/>
            <a:endParaRPr lang="en-US" dirty="0" smtClean="0">
              <a:latin typeface="+mn-lt"/>
            </a:endParaRPr>
          </a:p>
          <a:p>
            <a:pPr lvl="1"/>
            <a:endParaRPr lang="en-US" dirty="0" smtClean="0">
              <a:latin typeface="+mn-lt"/>
            </a:endParaRPr>
          </a:p>
        </p:txBody>
      </p:sp>
    </p:spTree>
    <p:extLst>
      <p:ext uri="{BB962C8B-B14F-4D97-AF65-F5344CB8AC3E}">
        <p14:creationId xmlns:p14="http://schemas.microsoft.com/office/powerpoint/2010/main" val="32555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 name="Content Placeholder 2"/>
          <p:cNvSpPr>
            <a:spLocks noGrp="1"/>
          </p:cNvSpPr>
          <p:nvPr>
            <p:ph idx="1"/>
          </p:nvPr>
        </p:nvSpPr>
        <p:spPr>
          <a:xfrm>
            <a:off x="381000" y="628650"/>
            <a:ext cx="8534400" cy="5028848"/>
          </a:xfrm>
        </p:spPr>
        <p:txBody>
          <a:bodyPr>
            <a:normAutofit lnSpcReduction="10000"/>
          </a:bodyPr>
          <a:lstStyle/>
          <a:p>
            <a:pPr>
              <a:defRPr/>
            </a:pPr>
            <a:r>
              <a:rPr lang="en-US" sz="4000" b="1" dirty="0" smtClean="0"/>
              <a:t>Open/Transition</a:t>
            </a:r>
          </a:p>
          <a:p>
            <a:pPr>
              <a:defRPr/>
            </a:pPr>
            <a:r>
              <a:rPr lang="en-US" sz="4000" b="1" dirty="0" smtClean="0"/>
              <a:t>Positioning</a:t>
            </a:r>
          </a:p>
          <a:p>
            <a:pPr>
              <a:defRPr/>
            </a:pPr>
            <a:r>
              <a:rPr lang="en-US" sz="4000" b="1" dirty="0" smtClean="0">
                <a:solidFill>
                  <a:srgbClr val="FF8025"/>
                </a:solidFill>
              </a:rPr>
              <a:t>Get Them Talking</a:t>
            </a:r>
          </a:p>
          <a:p>
            <a:pPr>
              <a:defRPr/>
            </a:pPr>
            <a:r>
              <a:rPr lang="en-US" sz="4000" b="1" dirty="0" smtClean="0"/>
              <a:t>Go for the IMA</a:t>
            </a:r>
          </a:p>
          <a:p>
            <a:pPr>
              <a:defRPr/>
            </a:pPr>
            <a:r>
              <a:rPr lang="en-US" sz="4000" b="1" dirty="0" smtClean="0"/>
              <a:t>Pushback</a:t>
            </a:r>
          </a:p>
          <a:p>
            <a:pPr>
              <a:defRPr/>
            </a:pPr>
            <a:r>
              <a:rPr lang="en-US" sz="4000" b="1" dirty="0" smtClean="0"/>
              <a:t>Preliminary Exploration</a:t>
            </a:r>
          </a:p>
          <a:p>
            <a:pPr>
              <a:defRPr/>
            </a:pPr>
            <a:r>
              <a:rPr lang="en-US" sz="4000" b="1" dirty="0" smtClean="0"/>
              <a:t>Wrap It Up</a:t>
            </a:r>
            <a:endParaRPr lang="en-US" sz="4000" dirty="0" smtClean="0"/>
          </a:p>
          <a:p>
            <a:endParaRPr lang="en-US" dirty="0"/>
          </a:p>
        </p:txBody>
      </p:sp>
    </p:spTree>
    <p:extLst>
      <p:ext uri="{BB962C8B-B14F-4D97-AF65-F5344CB8AC3E}">
        <p14:creationId xmlns:p14="http://schemas.microsoft.com/office/powerpoint/2010/main" val="67515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active-listening-n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09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410" name="Title 1"/>
          <p:cNvSpPr>
            <a:spLocks noGrp="1"/>
          </p:cNvSpPr>
          <p:nvPr>
            <p:ph type="title"/>
          </p:nvPr>
        </p:nvSpPr>
        <p:spPr>
          <a:xfrm>
            <a:off x="93662" y="143294"/>
            <a:ext cx="9050338" cy="457200"/>
          </a:xfrm>
        </p:spPr>
        <p:txBody>
          <a:bodyPr>
            <a:normAutofit fontScale="90000"/>
          </a:bodyPr>
          <a:lstStyle/>
          <a:p>
            <a:r>
              <a:rPr lang="en-US" sz="3400" dirty="0" smtClean="0"/>
              <a:t>Some Good Initial Questions</a:t>
            </a:r>
          </a:p>
        </p:txBody>
      </p:sp>
      <p:sp>
        <p:nvSpPr>
          <p:cNvPr id="13" name="Content Placeholder 2"/>
          <p:cNvSpPr>
            <a:spLocks noGrp="1"/>
          </p:cNvSpPr>
          <p:nvPr>
            <p:ph idx="1"/>
          </p:nvPr>
        </p:nvSpPr>
        <p:spPr>
          <a:xfrm>
            <a:off x="381000" y="712788"/>
            <a:ext cx="8534400" cy="5928644"/>
          </a:xfrm>
        </p:spPr>
        <p:txBody>
          <a:bodyPr>
            <a:normAutofit fontScale="92500" lnSpcReduction="10000"/>
          </a:bodyPr>
          <a:lstStyle/>
          <a:p>
            <a:pPr>
              <a:defRPr/>
            </a:pPr>
            <a:r>
              <a:rPr lang="en-US" dirty="0" smtClean="0">
                <a:solidFill>
                  <a:schemeClr val="accent2"/>
                </a:solidFill>
              </a:rPr>
              <a:t>What were the biggest challenges you faced in 2011?</a:t>
            </a:r>
          </a:p>
          <a:p>
            <a:pPr>
              <a:defRPr/>
            </a:pPr>
            <a:r>
              <a:rPr lang="en-US" dirty="0" smtClean="0"/>
              <a:t>Oh tell me more about that?</a:t>
            </a:r>
          </a:p>
          <a:p>
            <a:pPr>
              <a:defRPr/>
            </a:pPr>
            <a:r>
              <a:rPr lang="en-US" dirty="0" smtClean="0">
                <a:solidFill>
                  <a:schemeClr val="accent2"/>
                </a:solidFill>
              </a:rPr>
              <a:t>Is that a big challenge?</a:t>
            </a:r>
          </a:p>
          <a:p>
            <a:pPr>
              <a:defRPr/>
            </a:pPr>
            <a:r>
              <a:rPr lang="en-US" dirty="0" smtClean="0"/>
              <a:t>Tell me how your company is fixing that this year?</a:t>
            </a:r>
          </a:p>
          <a:p>
            <a:pPr>
              <a:defRPr/>
            </a:pPr>
            <a:r>
              <a:rPr lang="en-US" dirty="0" smtClean="0">
                <a:solidFill>
                  <a:schemeClr val="accent2"/>
                </a:solidFill>
              </a:rPr>
              <a:t>How do you generate business today? </a:t>
            </a:r>
          </a:p>
          <a:p>
            <a:pPr>
              <a:defRPr/>
            </a:pPr>
            <a:r>
              <a:rPr lang="en-US" dirty="0" smtClean="0"/>
              <a:t>Who is your ideal customer? </a:t>
            </a:r>
          </a:p>
          <a:p>
            <a:pPr>
              <a:defRPr/>
            </a:pPr>
            <a:r>
              <a:rPr lang="en-US" dirty="0" smtClean="0">
                <a:solidFill>
                  <a:schemeClr val="accent2"/>
                </a:solidFill>
              </a:rPr>
              <a:t>What kind of competition do you face? </a:t>
            </a:r>
          </a:p>
          <a:p>
            <a:pPr>
              <a:defRPr/>
            </a:pPr>
            <a:r>
              <a:rPr lang="en-US" dirty="0" smtClean="0"/>
              <a:t>What makes you different than your competitors? </a:t>
            </a:r>
          </a:p>
          <a:p>
            <a:pPr>
              <a:defRPr/>
            </a:pPr>
            <a:r>
              <a:rPr lang="en-US" dirty="0" smtClean="0">
                <a:solidFill>
                  <a:schemeClr val="accent2"/>
                </a:solidFill>
              </a:rPr>
              <a:t>Why is your website Important for your business? </a:t>
            </a:r>
          </a:p>
          <a:p>
            <a:pPr>
              <a:defRPr/>
            </a:pPr>
            <a:r>
              <a:rPr lang="en-US" dirty="0" smtClean="0"/>
              <a:t>Are you trying to generate more qualified traffic and leads to your site? </a:t>
            </a:r>
          </a:p>
          <a:p>
            <a:pPr>
              <a:defRPr/>
            </a:pPr>
            <a:endParaRPr lang="en-US" sz="3200" dirty="0" smtClean="0"/>
          </a:p>
          <a:p>
            <a:endParaRPr lang="en-US" dirty="0"/>
          </a:p>
        </p:txBody>
      </p:sp>
    </p:spTree>
    <p:extLst>
      <p:ext uri="{BB962C8B-B14F-4D97-AF65-F5344CB8AC3E}">
        <p14:creationId xmlns:p14="http://schemas.microsoft.com/office/powerpoint/2010/main" val="67515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cleaning-supp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9" y="369651"/>
            <a:ext cx="7623531" cy="58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8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6" y="152400"/>
            <a:ext cx="8821723" cy="583734"/>
          </a:xfrm>
        </p:spPr>
        <p:txBody>
          <a:bodyPr>
            <a:normAutofit fontScale="90000"/>
          </a:bodyPr>
          <a:lstStyle/>
          <a:p>
            <a:r>
              <a:rPr lang="en-US" dirty="0" smtClean="0">
                <a:latin typeface="+mn-lt"/>
              </a:rPr>
              <a:t>Some Good Tactical Questions</a:t>
            </a:r>
            <a:endParaRPr lang="en-US"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r>
              <a:rPr lang="en-US" dirty="0" smtClean="0">
                <a:solidFill>
                  <a:schemeClr val="accent2"/>
                </a:solidFill>
                <a:latin typeface="+mn-lt"/>
              </a:rPr>
              <a:t>Do you feel like you have control over how much traffic you get? </a:t>
            </a:r>
          </a:p>
          <a:p>
            <a:r>
              <a:rPr lang="en-US" dirty="0" smtClean="0">
                <a:latin typeface="+mn-lt"/>
              </a:rPr>
              <a:t>Are you happy with the rate that your web site convert visitors into leads?</a:t>
            </a:r>
          </a:p>
          <a:p>
            <a:r>
              <a:rPr lang="en-US" dirty="0" smtClean="0">
                <a:solidFill>
                  <a:schemeClr val="accent2"/>
                </a:solidFill>
                <a:latin typeface="+mn-lt"/>
              </a:rPr>
              <a:t>Do you generate a lot of leads? Enough?</a:t>
            </a:r>
          </a:p>
          <a:p>
            <a:r>
              <a:rPr lang="en-US" dirty="0" smtClean="0">
                <a:latin typeface="+mn-lt"/>
              </a:rPr>
              <a:t>Are the leads that you are generating turning into customers for you?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6" y="152400"/>
            <a:ext cx="8821723" cy="583734"/>
          </a:xfrm>
        </p:spPr>
        <p:txBody>
          <a:bodyPr>
            <a:normAutofit fontScale="90000"/>
          </a:bodyPr>
          <a:lstStyle/>
          <a:p>
            <a:r>
              <a:rPr lang="en-US" dirty="0" smtClean="0">
                <a:latin typeface="+mn-lt"/>
              </a:rPr>
              <a:t>Some More Business Questions</a:t>
            </a:r>
            <a:endParaRPr lang="en-US"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r>
              <a:rPr lang="en-US" dirty="0" smtClean="0">
                <a:solidFill>
                  <a:schemeClr val="accent2"/>
                </a:solidFill>
                <a:latin typeface="+mn-lt"/>
              </a:rPr>
              <a:t>Are you satisfied with the growth rate of your company? Why? Why not? </a:t>
            </a:r>
          </a:p>
          <a:p>
            <a:r>
              <a:rPr lang="en-US" dirty="0" smtClean="0">
                <a:latin typeface="+mn-lt"/>
              </a:rPr>
              <a:t>How do you plan to grow your company over the next few years? </a:t>
            </a:r>
          </a:p>
          <a:p>
            <a:r>
              <a:rPr lang="en-US" dirty="0" smtClean="0">
                <a:solidFill>
                  <a:schemeClr val="accent2"/>
                </a:solidFill>
                <a:latin typeface="+mn-lt"/>
              </a:rPr>
              <a:t>Do you think you’ll do things differently than what you’ve done in the past? </a:t>
            </a:r>
          </a:p>
          <a:p>
            <a:r>
              <a:rPr lang="en-US" dirty="0" smtClean="0">
                <a:latin typeface="+mn-lt"/>
              </a:rPr>
              <a:t>If you made $xyz dollars in 2012, would you be happy?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 name="Content Placeholder 2"/>
          <p:cNvSpPr>
            <a:spLocks noGrp="1"/>
          </p:cNvSpPr>
          <p:nvPr>
            <p:ph idx="1"/>
          </p:nvPr>
        </p:nvSpPr>
        <p:spPr>
          <a:xfrm>
            <a:off x="247650" y="514350"/>
            <a:ext cx="8534400" cy="5791200"/>
          </a:xfrm>
        </p:spPr>
        <p:txBody>
          <a:bodyPr>
            <a:normAutofit/>
          </a:bodyPr>
          <a:lstStyle/>
          <a:p>
            <a:pPr>
              <a:defRPr/>
            </a:pPr>
            <a:r>
              <a:rPr lang="en-US" sz="4000" b="1" dirty="0" smtClean="0"/>
              <a:t>Open/Transition</a:t>
            </a:r>
          </a:p>
          <a:p>
            <a:pPr>
              <a:defRPr/>
            </a:pPr>
            <a:r>
              <a:rPr lang="en-US" sz="4000" b="1" dirty="0" smtClean="0"/>
              <a:t>Positioning</a:t>
            </a:r>
          </a:p>
          <a:p>
            <a:pPr>
              <a:defRPr/>
            </a:pPr>
            <a:r>
              <a:rPr lang="en-US" sz="4000" b="1" dirty="0" smtClean="0"/>
              <a:t>Get Them Talking</a:t>
            </a:r>
          </a:p>
          <a:p>
            <a:pPr>
              <a:defRPr/>
            </a:pPr>
            <a:r>
              <a:rPr lang="en-US" sz="4000" b="1" dirty="0" smtClean="0">
                <a:solidFill>
                  <a:srgbClr val="FF8025"/>
                </a:solidFill>
              </a:rPr>
              <a:t>Go for the IMA</a:t>
            </a:r>
          </a:p>
          <a:p>
            <a:pPr>
              <a:defRPr/>
            </a:pPr>
            <a:r>
              <a:rPr lang="en-US" sz="4000" b="1" dirty="0" smtClean="0"/>
              <a:t>Pushback </a:t>
            </a:r>
          </a:p>
          <a:p>
            <a:pPr>
              <a:defRPr/>
            </a:pPr>
            <a:r>
              <a:rPr lang="en-US" sz="4000" b="1" dirty="0" smtClean="0"/>
              <a:t>Preliminary Exploration</a:t>
            </a:r>
          </a:p>
          <a:p>
            <a:pPr>
              <a:defRPr/>
            </a:pPr>
            <a:r>
              <a:rPr lang="en-US" sz="4000" b="1" dirty="0" smtClean="0"/>
              <a:t>Wrap It Up</a:t>
            </a:r>
            <a:endParaRPr lang="en-US" sz="4000" dirty="0" smtClean="0"/>
          </a:p>
          <a:p>
            <a:endParaRPr lang="en-US" dirty="0"/>
          </a:p>
        </p:txBody>
      </p:sp>
    </p:spTree>
    <p:extLst>
      <p:ext uri="{BB962C8B-B14F-4D97-AF65-F5344CB8AC3E}">
        <p14:creationId xmlns:p14="http://schemas.microsoft.com/office/powerpoint/2010/main" val="67515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3" name="Content Placeholder 2"/>
          <p:cNvSpPr>
            <a:spLocks noGrp="1"/>
          </p:cNvSpPr>
          <p:nvPr>
            <p:ph idx="1"/>
          </p:nvPr>
        </p:nvSpPr>
        <p:spPr>
          <a:xfrm>
            <a:off x="457200" y="507112"/>
            <a:ext cx="8229600" cy="5364163"/>
          </a:xfrm>
        </p:spPr>
        <p:txBody>
          <a:bodyPr>
            <a:normAutofit/>
          </a:bodyPr>
          <a:lstStyle/>
          <a:p>
            <a:pPr>
              <a:buNone/>
            </a:pPr>
            <a:r>
              <a:rPr lang="en-US" i="1" dirty="0" smtClean="0"/>
              <a:t>“We provide a complimentary </a:t>
            </a:r>
            <a:r>
              <a:rPr lang="en-US" b="1" i="1" dirty="0" smtClean="0">
                <a:solidFill>
                  <a:schemeClr val="accent2"/>
                </a:solidFill>
              </a:rPr>
              <a:t>inbound marketing assessment</a:t>
            </a:r>
            <a:r>
              <a:rPr lang="en-US" i="1" dirty="0" smtClean="0">
                <a:solidFill>
                  <a:schemeClr val="accent2"/>
                </a:solidFill>
              </a:rPr>
              <a:t>.  </a:t>
            </a:r>
            <a:r>
              <a:rPr lang="en-US" i="1" dirty="0" smtClean="0"/>
              <a:t>We share some </a:t>
            </a:r>
            <a:r>
              <a:rPr lang="en-US" b="1" i="1" dirty="0" smtClean="0">
                <a:solidFill>
                  <a:schemeClr val="accent2"/>
                </a:solidFill>
              </a:rPr>
              <a:t>tips</a:t>
            </a:r>
            <a:r>
              <a:rPr lang="en-US" i="1" dirty="0" smtClean="0"/>
              <a:t> to help you </a:t>
            </a:r>
            <a:r>
              <a:rPr lang="en-US" b="1" i="1" dirty="0" smtClean="0">
                <a:solidFill>
                  <a:schemeClr val="accent2"/>
                </a:solidFill>
              </a:rPr>
              <a:t>drive more traffic and leads right away</a:t>
            </a:r>
            <a:r>
              <a:rPr lang="en-US" i="1" dirty="0" smtClean="0">
                <a:solidFill>
                  <a:schemeClr val="accent2"/>
                </a:solidFill>
              </a:rPr>
              <a:t>.  </a:t>
            </a:r>
            <a:r>
              <a:rPr lang="en-US" i="1" dirty="0" smtClean="0"/>
              <a:t>We’ll also share a </a:t>
            </a:r>
            <a:r>
              <a:rPr lang="en-US" b="1" i="1" dirty="0" smtClean="0">
                <a:solidFill>
                  <a:schemeClr val="accent2"/>
                </a:solidFill>
              </a:rPr>
              <a:t>competitive assessment </a:t>
            </a:r>
            <a:r>
              <a:rPr lang="en-US" i="1" dirty="0" smtClean="0"/>
              <a:t>to let you know how you stack up versus others and </a:t>
            </a:r>
            <a:r>
              <a:rPr lang="en-US" b="1" i="1" dirty="0" smtClean="0">
                <a:solidFill>
                  <a:schemeClr val="accent2"/>
                </a:solidFill>
              </a:rPr>
              <a:t>what type of opportunity exists</a:t>
            </a:r>
            <a:r>
              <a:rPr lang="en-US" i="1" dirty="0" smtClean="0"/>
              <a:t>. Would you like to schedule such an assessment? “</a:t>
            </a:r>
          </a:p>
          <a:p>
            <a:pPr>
              <a:buNone/>
            </a:pPr>
            <a:endParaRPr lang="en-US" dirty="0"/>
          </a:p>
          <a:p>
            <a:pPr>
              <a:buNone/>
            </a:pPr>
            <a:endParaRPr lang="en-US" dirty="0" smtClean="0"/>
          </a:p>
          <a:p>
            <a:pPr>
              <a:buNone/>
            </a:pPr>
            <a:endParaRPr lang="en-US" dirty="0" smtClean="0"/>
          </a:p>
          <a:p>
            <a:pPr lvl="1">
              <a:buNone/>
            </a:pPr>
            <a:endParaRPr lang="en-US" dirty="0"/>
          </a:p>
        </p:txBody>
      </p:sp>
    </p:spTree>
    <p:extLst>
      <p:ext uri="{BB962C8B-B14F-4D97-AF65-F5344CB8AC3E}">
        <p14:creationId xmlns:p14="http://schemas.microsoft.com/office/powerpoint/2010/main" val="384371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92"/>
            <a:ext cx="9279467" cy="7848302"/>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Objections, Pushback and the Big NO</a:t>
            </a:r>
            <a:br>
              <a:rPr lang="en-US" sz="7200" dirty="0" smtClean="0">
                <a:solidFill>
                  <a:schemeClr val="bg1"/>
                </a:solidFill>
                <a:latin typeface="MV Boli" pitchFamily="2" charset="0"/>
                <a:cs typeface="MV Boli" pitchFamily="2" charset="0"/>
              </a:rPr>
            </a:b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r>
              <a:rPr lang="en-US" sz="7200" dirty="0" smtClean="0">
                <a:solidFill>
                  <a:schemeClr val="bg1"/>
                </a:solidFill>
                <a:latin typeface="MV Boli" pitchFamily="2" charset="0"/>
                <a:cs typeface="MV Boli" pitchFamily="2" charset="0"/>
              </a:rPr>
              <a:t> </a:t>
            </a:r>
            <a:endParaRPr lang="en-US" sz="7200" dirty="0">
              <a:solidFill>
                <a:schemeClr val="bg1"/>
              </a:solidFill>
              <a:latin typeface="MV Boli" pitchFamily="2" charset="0"/>
              <a:cs typeface="MV Boli" pitchFamily="2" charset="0"/>
            </a:endParaRPr>
          </a:p>
        </p:txBody>
      </p:sp>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4</a:t>
            </a:r>
          </a:p>
        </p:txBody>
      </p:sp>
    </p:spTree>
    <p:extLst>
      <p:ext uri="{BB962C8B-B14F-4D97-AF65-F5344CB8AC3E}">
        <p14:creationId xmlns:p14="http://schemas.microsoft.com/office/powerpoint/2010/main" val="2435647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 name="Content Placeholder 2"/>
          <p:cNvSpPr>
            <a:spLocks noGrp="1"/>
          </p:cNvSpPr>
          <p:nvPr>
            <p:ph idx="1"/>
          </p:nvPr>
        </p:nvSpPr>
        <p:spPr>
          <a:xfrm>
            <a:off x="381000" y="247650"/>
            <a:ext cx="8534400" cy="5810250"/>
          </a:xfrm>
        </p:spPr>
        <p:txBody>
          <a:bodyPr>
            <a:normAutofit/>
          </a:bodyPr>
          <a:lstStyle/>
          <a:p>
            <a:pPr>
              <a:defRPr/>
            </a:pPr>
            <a:r>
              <a:rPr lang="en-US" sz="4000" b="1" dirty="0" smtClean="0"/>
              <a:t>Open/Transition</a:t>
            </a:r>
          </a:p>
          <a:p>
            <a:pPr>
              <a:defRPr/>
            </a:pPr>
            <a:r>
              <a:rPr lang="en-US" sz="4000" b="1" dirty="0" smtClean="0"/>
              <a:t>Positioning</a:t>
            </a:r>
          </a:p>
          <a:p>
            <a:pPr>
              <a:defRPr/>
            </a:pPr>
            <a:r>
              <a:rPr lang="en-US" sz="4000" b="1" dirty="0" smtClean="0"/>
              <a:t>Get Them Talking</a:t>
            </a:r>
          </a:p>
          <a:p>
            <a:pPr>
              <a:defRPr/>
            </a:pPr>
            <a:r>
              <a:rPr lang="en-US" sz="4000" b="1" dirty="0" smtClean="0"/>
              <a:t>Go for the IMA</a:t>
            </a:r>
          </a:p>
          <a:p>
            <a:pPr>
              <a:defRPr/>
            </a:pPr>
            <a:r>
              <a:rPr lang="en-US" sz="4000" b="1" dirty="0" smtClean="0">
                <a:solidFill>
                  <a:srgbClr val="FF8025"/>
                </a:solidFill>
              </a:rPr>
              <a:t>Pushback</a:t>
            </a:r>
          </a:p>
          <a:p>
            <a:pPr>
              <a:defRPr/>
            </a:pPr>
            <a:r>
              <a:rPr lang="en-US" sz="4000" b="1" dirty="0" smtClean="0"/>
              <a:t>Preliminary Exploration</a:t>
            </a:r>
          </a:p>
          <a:p>
            <a:pPr>
              <a:defRPr/>
            </a:pPr>
            <a:r>
              <a:rPr lang="en-US" sz="4000" b="1" dirty="0" smtClean="0"/>
              <a:t>Wrap It Up</a:t>
            </a:r>
            <a:endParaRPr lang="en-US" sz="4000" dirty="0" smtClean="0"/>
          </a:p>
          <a:p>
            <a:endParaRPr lang="en-US" dirty="0"/>
          </a:p>
        </p:txBody>
      </p:sp>
    </p:spTree>
    <p:extLst>
      <p:ext uri="{BB962C8B-B14F-4D97-AF65-F5344CB8AC3E}">
        <p14:creationId xmlns:p14="http://schemas.microsoft.com/office/powerpoint/2010/main" val="405877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Example Tips and Questions</a:t>
            </a:r>
            <a:endParaRPr lang="en-US"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r>
              <a:rPr lang="en-US" dirty="0" smtClean="0">
                <a:solidFill>
                  <a:schemeClr val="accent2"/>
                </a:solidFill>
                <a:latin typeface="+mn-lt"/>
              </a:rPr>
              <a:t>“I noticed you have a contact us form on your site. Do you know what your visitor to lead conversion rate is?”</a:t>
            </a:r>
          </a:p>
          <a:p>
            <a:r>
              <a:rPr lang="en-US" dirty="0" smtClean="0">
                <a:latin typeface="+mn-lt"/>
              </a:rPr>
              <a:t>“Companies who generate more leads from their site typically have multiple offers and landing pages. Some companies achieve 8% conversion rates.”</a:t>
            </a:r>
          </a:p>
          <a:p>
            <a:r>
              <a:rPr lang="en-US" dirty="0" smtClean="0">
                <a:solidFill>
                  <a:schemeClr val="accent2"/>
                </a:solidFill>
                <a:latin typeface="+mn-lt"/>
              </a:rPr>
              <a:t>“Do you think you could benefit if you understood how they do this?” </a:t>
            </a:r>
          </a:p>
          <a:p>
            <a:pPr lvl="1"/>
            <a:endParaRPr lang="en-US" dirty="0" smtClean="0">
              <a:latin typeface="+mn-lt"/>
            </a:endParaRPr>
          </a:p>
          <a:p>
            <a:pPr lvl="1"/>
            <a:endParaRPr lang="en-US" dirty="0" smtClean="0">
              <a:latin typeface="+mn-lt"/>
            </a:endParaRPr>
          </a:p>
          <a:p>
            <a:pPr lvl="1"/>
            <a:endParaRPr lang="en-US"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Tips You Could Provide</a:t>
            </a:r>
            <a:endParaRPr lang="en-US" dirty="0">
              <a:latin typeface="+mn-lt"/>
            </a:endParaRPr>
          </a:p>
        </p:txBody>
      </p:sp>
      <p:sp>
        <p:nvSpPr>
          <p:cNvPr id="6" name="Content Placeholder 5"/>
          <p:cNvSpPr>
            <a:spLocks noGrp="1"/>
          </p:cNvSpPr>
          <p:nvPr>
            <p:ph idx="1"/>
          </p:nvPr>
        </p:nvSpPr>
        <p:spPr>
          <a:xfrm>
            <a:off x="0" y="1189037"/>
            <a:ext cx="9144000" cy="4525963"/>
          </a:xfrm>
        </p:spPr>
        <p:txBody>
          <a:bodyPr/>
          <a:lstStyle/>
          <a:p>
            <a:r>
              <a:rPr lang="en-US" dirty="0" smtClean="0">
                <a:solidFill>
                  <a:schemeClr val="accent2"/>
                </a:solidFill>
              </a:rPr>
              <a:t>SEO: keyword tips, on page optimization, 301 redirects.</a:t>
            </a:r>
          </a:p>
          <a:p>
            <a:r>
              <a:rPr lang="en-US" dirty="0" smtClean="0"/>
              <a:t>Blog: frequency, engagement, on their own domain.</a:t>
            </a:r>
          </a:p>
          <a:p>
            <a:r>
              <a:rPr lang="en-US" dirty="0" smtClean="0">
                <a:solidFill>
                  <a:schemeClr val="accent2"/>
                </a:solidFill>
              </a:rPr>
              <a:t>Social media: promoting content, setup: </a:t>
            </a:r>
            <a:r>
              <a:rPr lang="en-US" dirty="0" err="1" smtClean="0">
                <a:solidFill>
                  <a:schemeClr val="accent2"/>
                </a:solidFill>
              </a:rPr>
              <a:t>facebook</a:t>
            </a:r>
            <a:r>
              <a:rPr lang="en-US" dirty="0" smtClean="0">
                <a:solidFill>
                  <a:schemeClr val="accent2"/>
                </a:solidFill>
              </a:rPr>
              <a:t> fan page, activities: LI questions.</a:t>
            </a:r>
          </a:p>
          <a:p>
            <a:r>
              <a:rPr lang="en-US" dirty="0" smtClean="0"/>
              <a:t>Lead Generation: calls to action, offers, landing pages.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beale\Desktop\orange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63" y="0"/>
            <a:ext cx="1000265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 name="Content Placeholder 2"/>
          <p:cNvSpPr>
            <a:spLocks noGrp="1"/>
          </p:cNvSpPr>
          <p:nvPr>
            <p:ph idx="1"/>
          </p:nvPr>
        </p:nvSpPr>
        <p:spPr>
          <a:xfrm>
            <a:off x="381000" y="380999"/>
            <a:ext cx="8534400" cy="5562601"/>
          </a:xfrm>
        </p:spPr>
        <p:txBody>
          <a:bodyPr/>
          <a:lstStyle/>
          <a:p>
            <a:pPr>
              <a:defRPr/>
            </a:pPr>
            <a:r>
              <a:rPr lang="en-US" sz="4000" b="1" dirty="0" smtClean="0"/>
              <a:t>Open/Transition</a:t>
            </a:r>
          </a:p>
          <a:p>
            <a:pPr>
              <a:defRPr/>
            </a:pPr>
            <a:r>
              <a:rPr lang="en-US" sz="4000" b="1" dirty="0" smtClean="0"/>
              <a:t>Positioning</a:t>
            </a:r>
          </a:p>
          <a:p>
            <a:pPr>
              <a:defRPr/>
            </a:pPr>
            <a:r>
              <a:rPr lang="en-US" sz="4000" b="1" dirty="0" smtClean="0"/>
              <a:t>Get Them Talking</a:t>
            </a:r>
          </a:p>
          <a:p>
            <a:pPr>
              <a:defRPr/>
            </a:pPr>
            <a:r>
              <a:rPr lang="en-US" sz="4000" b="1" dirty="0" smtClean="0"/>
              <a:t>Go for the IMA</a:t>
            </a:r>
          </a:p>
          <a:p>
            <a:pPr>
              <a:defRPr/>
            </a:pPr>
            <a:r>
              <a:rPr lang="en-US" sz="4000" b="1" dirty="0" smtClean="0"/>
              <a:t>If Pushback - Give/Get</a:t>
            </a:r>
          </a:p>
          <a:p>
            <a:pPr>
              <a:defRPr/>
            </a:pPr>
            <a:r>
              <a:rPr lang="en-US" sz="4000" b="1" dirty="0" smtClean="0">
                <a:solidFill>
                  <a:schemeClr val="accent2"/>
                </a:solidFill>
              </a:rPr>
              <a:t>Preliminary Exploration</a:t>
            </a:r>
          </a:p>
          <a:p>
            <a:pPr>
              <a:defRPr/>
            </a:pPr>
            <a:r>
              <a:rPr lang="en-US" sz="4000" b="1" dirty="0" smtClean="0"/>
              <a:t>Wrap It Up</a:t>
            </a:r>
            <a:endParaRPr lang="en-US" sz="4000" dirty="0" smtClean="0"/>
          </a:p>
          <a:p>
            <a:endParaRPr lang="en-US" dirty="0"/>
          </a:p>
        </p:txBody>
      </p:sp>
    </p:spTree>
    <p:extLst>
      <p:ext uri="{BB962C8B-B14F-4D97-AF65-F5344CB8AC3E}">
        <p14:creationId xmlns:p14="http://schemas.microsoft.com/office/powerpoint/2010/main" val="414064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extBox 3"/>
          <p:cNvSpPr txBox="1">
            <a:spLocks noChangeArrowheads="1"/>
          </p:cNvSpPr>
          <p:nvPr/>
        </p:nvSpPr>
        <p:spPr bwMode="auto">
          <a:xfrm>
            <a:off x="2174875" y="1481138"/>
            <a:ext cx="479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4000" dirty="0">
                <a:latin typeface="Franklin Gothic Book" pitchFamily="1" charset="0"/>
              </a:rPr>
              <a:t>Bookmark this Page!!</a:t>
            </a:r>
          </a:p>
        </p:txBody>
      </p:sp>
      <p:sp>
        <p:nvSpPr>
          <p:cNvPr id="5" name="TextBox 5"/>
          <p:cNvSpPr txBox="1">
            <a:spLocks noChangeArrowheads="1"/>
          </p:cNvSpPr>
          <p:nvPr/>
        </p:nvSpPr>
        <p:spPr bwMode="auto">
          <a:xfrm>
            <a:off x="341313" y="3167063"/>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2800">
                <a:solidFill>
                  <a:srgbClr val="0000FF"/>
                </a:solidFill>
              </a:rPr>
              <a:t>http://www.hubspot.com/advanced-sales-training-home</a:t>
            </a:r>
          </a:p>
        </p:txBody>
      </p:sp>
    </p:spTree>
    <p:extLst>
      <p:ext uri="{BB962C8B-B14F-4D97-AF65-F5344CB8AC3E}">
        <p14:creationId xmlns:p14="http://schemas.microsoft.com/office/powerpoint/2010/main" val="1451129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57200"/>
          </a:xfrm>
        </p:spPr>
        <p:txBody>
          <a:bodyPr>
            <a:noAutofit/>
          </a:bodyPr>
          <a:lstStyle/>
          <a:p>
            <a:r>
              <a:rPr lang="en-US" sz="3400" dirty="0" smtClean="0"/>
              <a:t>Preliminary Exploration – High Gain Questions</a:t>
            </a:r>
            <a:endParaRPr lang="en-US" sz="3400" dirty="0"/>
          </a:p>
        </p:txBody>
      </p:sp>
      <p:sp>
        <p:nvSpPr>
          <p:cNvPr id="4" name="TextBox 3"/>
          <p:cNvSpPr txBox="1"/>
          <p:nvPr/>
        </p:nvSpPr>
        <p:spPr>
          <a:xfrm>
            <a:off x="533400" y="1447800"/>
            <a:ext cx="3276600" cy="2369880"/>
          </a:xfrm>
          <a:prstGeom prst="rect">
            <a:avLst/>
          </a:prstGeom>
          <a:noFill/>
        </p:spPr>
        <p:txBody>
          <a:bodyPr wrap="square" rtlCol="0">
            <a:spAutoFit/>
          </a:bodyPr>
          <a:lstStyle/>
          <a:p>
            <a:r>
              <a:rPr lang="en-US" sz="2400" u="sng" dirty="0" smtClean="0"/>
              <a:t>Goals</a:t>
            </a:r>
          </a:p>
          <a:p>
            <a:pPr marL="111125" indent="-111125">
              <a:buFont typeface="Arial" pitchFamily="34" charset="0"/>
              <a:buChar char="•"/>
            </a:pPr>
            <a:r>
              <a:rPr lang="en-US" sz="1600" dirty="0"/>
              <a:t> </a:t>
            </a:r>
            <a:r>
              <a:rPr lang="en-US" sz="1600" dirty="0" smtClean="0"/>
              <a:t>What are you hoping your website will accomplish?</a:t>
            </a:r>
          </a:p>
          <a:p>
            <a:pPr marL="111125" indent="-111125">
              <a:buFont typeface="Arial" pitchFamily="34" charset="0"/>
              <a:buChar char="•"/>
            </a:pPr>
            <a:r>
              <a:rPr lang="en-US" sz="1600" dirty="0" smtClean="0"/>
              <a:t> What metrics do you look at determine how well you are doing? </a:t>
            </a:r>
          </a:p>
          <a:p>
            <a:pPr marL="111125" indent="-111125">
              <a:buFont typeface="Arial" pitchFamily="34" charset="0"/>
              <a:buChar char="•"/>
            </a:pPr>
            <a:r>
              <a:rPr lang="en-US" sz="1600" dirty="0" smtClean="0">
                <a:solidFill>
                  <a:srgbClr val="FF0000"/>
                </a:solidFill>
              </a:rPr>
              <a:t> Why are these goals important for the business?  </a:t>
            </a:r>
          </a:p>
          <a:p>
            <a:endParaRPr lang="en-US" sz="1400" dirty="0" smtClean="0"/>
          </a:p>
          <a:p>
            <a:endParaRPr lang="en-US" sz="1400" u="sng" dirty="0" smtClean="0"/>
          </a:p>
        </p:txBody>
      </p:sp>
      <p:sp>
        <p:nvSpPr>
          <p:cNvPr id="5" name="TextBox 4"/>
          <p:cNvSpPr txBox="1"/>
          <p:nvPr/>
        </p:nvSpPr>
        <p:spPr>
          <a:xfrm>
            <a:off x="4495800" y="1522274"/>
            <a:ext cx="3962400" cy="1877437"/>
          </a:xfrm>
          <a:prstGeom prst="rect">
            <a:avLst/>
          </a:prstGeom>
          <a:noFill/>
        </p:spPr>
        <p:txBody>
          <a:bodyPr wrap="square" rtlCol="0">
            <a:spAutoFit/>
          </a:bodyPr>
          <a:lstStyle/>
          <a:p>
            <a:r>
              <a:rPr lang="en-US" sz="2400" u="sng" dirty="0" smtClean="0"/>
              <a:t>Challenges</a:t>
            </a:r>
          </a:p>
          <a:p>
            <a:pPr>
              <a:buFont typeface="Arial" pitchFamily="34" charset="0"/>
              <a:buChar char="•"/>
            </a:pPr>
            <a:r>
              <a:rPr lang="en-US" sz="1600" dirty="0" smtClean="0"/>
              <a:t> What’s holding you back? </a:t>
            </a:r>
          </a:p>
          <a:p>
            <a:pPr>
              <a:buFont typeface="Arial" pitchFamily="34" charset="0"/>
              <a:buChar char="•"/>
            </a:pPr>
            <a:r>
              <a:rPr lang="en-US" sz="1600" dirty="0" smtClean="0"/>
              <a:t> Why is it important to fix these?</a:t>
            </a:r>
          </a:p>
          <a:p>
            <a:pPr marL="111125" indent="-111125">
              <a:buFont typeface="Arial" pitchFamily="34" charset="0"/>
              <a:buChar char="•"/>
            </a:pPr>
            <a:r>
              <a:rPr lang="en-US" sz="1600" dirty="0" smtClean="0">
                <a:solidFill>
                  <a:srgbClr val="FF0000"/>
                </a:solidFill>
              </a:rPr>
              <a:t>If you fix these, would it really make much of an impact on the business? </a:t>
            </a:r>
          </a:p>
          <a:p>
            <a:endParaRPr lang="en-US" sz="1400" dirty="0" smtClean="0"/>
          </a:p>
          <a:p>
            <a:endParaRPr lang="en-US" sz="1400" u="sng" dirty="0" smtClean="0"/>
          </a:p>
        </p:txBody>
      </p:sp>
      <p:sp>
        <p:nvSpPr>
          <p:cNvPr id="6" name="TextBox 5"/>
          <p:cNvSpPr txBox="1"/>
          <p:nvPr/>
        </p:nvSpPr>
        <p:spPr>
          <a:xfrm>
            <a:off x="533399" y="4013298"/>
            <a:ext cx="3962399" cy="2339102"/>
          </a:xfrm>
          <a:prstGeom prst="rect">
            <a:avLst/>
          </a:prstGeom>
          <a:noFill/>
        </p:spPr>
        <p:txBody>
          <a:bodyPr wrap="square" rtlCol="0">
            <a:spAutoFit/>
          </a:bodyPr>
          <a:lstStyle/>
          <a:p>
            <a:r>
              <a:rPr lang="en-US" sz="2400" u="sng" dirty="0" smtClean="0"/>
              <a:t>Plan</a:t>
            </a:r>
          </a:p>
          <a:p>
            <a:pPr marL="111125" indent="-111125">
              <a:buFont typeface="Arial" pitchFamily="34" charset="0"/>
              <a:buChar char="•"/>
            </a:pPr>
            <a:r>
              <a:rPr lang="en-US" sz="1600" dirty="0" smtClean="0"/>
              <a:t>How are you currently generating new business? </a:t>
            </a:r>
          </a:p>
          <a:p>
            <a:pPr marL="111125" indent="-111125">
              <a:buFont typeface="Arial" pitchFamily="34" charset="0"/>
              <a:buChar char="•"/>
            </a:pPr>
            <a:r>
              <a:rPr lang="en-US" sz="1600" dirty="0" smtClean="0"/>
              <a:t>What’s the current plan? </a:t>
            </a:r>
          </a:p>
          <a:p>
            <a:pPr marL="111125" indent="-111125">
              <a:buFont typeface="Arial" pitchFamily="34" charset="0"/>
              <a:buChar char="•"/>
            </a:pPr>
            <a:r>
              <a:rPr lang="en-US" sz="1600" dirty="0" smtClean="0">
                <a:solidFill>
                  <a:srgbClr val="FF0000"/>
                </a:solidFill>
              </a:rPr>
              <a:t>Why not just do more of what you are doing? </a:t>
            </a:r>
          </a:p>
          <a:p>
            <a:pPr>
              <a:buFont typeface="Arial" pitchFamily="34" charset="0"/>
              <a:buChar char="•"/>
            </a:pPr>
            <a:endParaRPr lang="en-US" sz="1400" dirty="0" smtClean="0"/>
          </a:p>
          <a:p>
            <a:endParaRPr lang="en-US" sz="1400" dirty="0" smtClean="0"/>
          </a:p>
          <a:p>
            <a:endParaRPr lang="en-US" sz="1400" u="sng" dirty="0" smtClean="0"/>
          </a:p>
        </p:txBody>
      </p:sp>
      <p:sp>
        <p:nvSpPr>
          <p:cNvPr id="7" name="TextBox 6"/>
          <p:cNvSpPr txBox="1"/>
          <p:nvPr/>
        </p:nvSpPr>
        <p:spPr>
          <a:xfrm>
            <a:off x="4495799" y="3817680"/>
            <a:ext cx="4384729" cy="2554545"/>
          </a:xfrm>
          <a:prstGeom prst="rect">
            <a:avLst/>
          </a:prstGeom>
          <a:noFill/>
        </p:spPr>
        <p:txBody>
          <a:bodyPr wrap="square" rtlCol="0">
            <a:spAutoFit/>
          </a:bodyPr>
          <a:lstStyle/>
          <a:p>
            <a:r>
              <a:rPr lang="en-US" sz="2400" u="sng" dirty="0" smtClean="0"/>
              <a:t>Timing</a:t>
            </a:r>
          </a:p>
          <a:p>
            <a:pPr marL="111125" indent="-111125">
              <a:buFont typeface="Arial" pitchFamily="34" charset="0"/>
              <a:buChar char="•"/>
            </a:pPr>
            <a:r>
              <a:rPr lang="en-US" sz="1600" dirty="0" smtClean="0"/>
              <a:t>It sounds like you are pretty serious about this, why now and not 6 months ago.  </a:t>
            </a:r>
          </a:p>
          <a:p>
            <a:pPr marL="111125" indent="-111125">
              <a:buFont typeface="Arial" pitchFamily="34" charset="0"/>
              <a:buChar char="•"/>
            </a:pPr>
            <a:r>
              <a:rPr lang="en-US" sz="1600" dirty="0" smtClean="0"/>
              <a:t>What timing is driving  your initiatives?  </a:t>
            </a:r>
          </a:p>
          <a:p>
            <a:pPr marL="111125" indent="-111125">
              <a:buFont typeface="Arial" pitchFamily="34" charset="0"/>
              <a:buChar char="•"/>
            </a:pPr>
            <a:r>
              <a:rPr lang="en-US" sz="1600" dirty="0" smtClean="0">
                <a:solidFill>
                  <a:srgbClr val="FF0000"/>
                </a:solidFill>
              </a:rPr>
              <a:t>Maybe you should hold off doing something new for now?  </a:t>
            </a:r>
          </a:p>
          <a:p>
            <a:pPr>
              <a:buFont typeface="Arial" pitchFamily="34" charset="0"/>
              <a:buChar char="•"/>
            </a:pPr>
            <a:endParaRPr lang="en-US" sz="1400" dirty="0" smtClean="0"/>
          </a:p>
          <a:p>
            <a:pPr>
              <a:buFont typeface="Arial" pitchFamily="34" charset="0"/>
              <a:buChar char="•"/>
            </a:pPr>
            <a:endParaRPr lang="en-US" sz="1400" dirty="0" smtClean="0"/>
          </a:p>
          <a:p>
            <a:endParaRPr lang="en-US" sz="1400" dirty="0" smtClean="0"/>
          </a:p>
          <a:p>
            <a:endParaRPr lang="en-US" sz="1400" u="sng"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 name="Content Placeholder 2"/>
          <p:cNvSpPr>
            <a:spLocks noGrp="1"/>
          </p:cNvSpPr>
          <p:nvPr>
            <p:ph idx="1"/>
          </p:nvPr>
        </p:nvSpPr>
        <p:spPr>
          <a:xfrm>
            <a:off x="381000" y="685800"/>
            <a:ext cx="8534400" cy="5429250"/>
          </a:xfrm>
        </p:spPr>
        <p:txBody>
          <a:bodyPr/>
          <a:lstStyle/>
          <a:p>
            <a:pPr>
              <a:defRPr/>
            </a:pPr>
            <a:r>
              <a:rPr lang="en-US" sz="4000" b="1" dirty="0" smtClean="0"/>
              <a:t>Open/Transition</a:t>
            </a:r>
          </a:p>
          <a:p>
            <a:pPr>
              <a:defRPr/>
            </a:pPr>
            <a:r>
              <a:rPr lang="en-US" sz="4000" b="1" dirty="0" smtClean="0"/>
              <a:t>Positioning</a:t>
            </a:r>
          </a:p>
          <a:p>
            <a:pPr>
              <a:defRPr/>
            </a:pPr>
            <a:r>
              <a:rPr lang="en-US" sz="4000" b="1" dirty="0" smtClean="0"/>
              <a:t>Get Them Talking</a:t>
            </a:r>
          </a:p>
          <a:p>
            <a:pPr>
              <a:defRPr/>
            </a:pPr>
            <a:r>
              <a:rPr lang="en-US" sz="4000" b="1" dirty="0" smtClean="0"/>
              <a:t>Go for the IMA</a:t>
            </a:r>
          </a:p>
          <a:p>
            <a:pPr>
              <a:defRPr/>
            </a:pPr>
            <a:r>
              <a:rPr lang="en-US" sz="4000" b="1" dirty="0" smtClean="0"/>
              <a:t>If Pushback - Give/Get</a:t>
            </a:r>
          </a:p>
          <a:p>
            <a:pPr>
              <a:defRPr/>
            </a:pPr>
            <a:r>
              <a:rPr lang="en-US" sz="4000" b="1" dirty="0" smtClean="0"/>
              <a:t>Preliminary Exploration</a:t>
            </a:r>
          </a:p>
          <a:p>
            <a:pPr>
              <a:defRPr/>
            </a:pPr>
            <a:r>
              <a:rPr lang="en-US" sz="4000" b="1" dirty="0" smtClean="0">
                <a:solidFill>
                  <a:schemeClr val="accent2"/>
                </a:solidFill>
              </a:rPr>
              <a:t>Wrap It Up</a:t>
            </a:r>
            <a:endParaRPr lang="en-US" sz="4000" dirty="0" smtClean="0">
              <a:solidFill>
                <a:schemeClr val="accent2"/>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3400" dirty="0" smtClean="0">
                <a:latin typeface="+mn-lt"/>
              </a:rPr>
              <a:t>Book Exploratory Call</a:t>
            </a:r>
            <a:endParaRPr lang="en-US" sz="3400" dirty="0">
              <a:latin typeface="+mn-lt"/>
            </a:endParaRPr>
          </a:p>
        </p:txBody>
      </p:sp>
      <p:sp>
        <p:nvSpPr>
          <p:cNvPr id="6" name="Content Placeholder 5"/>
          <p:cNvSpPr>
            <a:spLocks noGrp="1"/>
          </p:cNvSpPr>
          <p:nvPr>
            <p:ph idx="1"/>
          </p:nvPr>
        </p:nvSpPr>
        <p:spPr>
          <a:xfrm>
            <a:off x="0" y="1038385"/>
            <a:ext cx="9144000" cy="4800600"/>
          </a:xfrm>
        </p:spPr>
        <p:txBody>
          <a:bodyPr>
            <a:normAutofit lnSpcReduction="10000"/>
          </a:bodyPr>
          <a:lstStyle/>
          <a:p>
            <a:r>
              <a:rPr lang="en-US" dirty="0" smtClean="0">
                <a:solidFill>
                  <a:schemeClr val="accent2"/>
                </a:solidFill>
              </a:rPr>
              <a:t>Of all of the challenges we’ve discussed today, are any of them important enough to you that you’d want to start fixing them? </a:t>
            </a:r>
          </a:p>
          <a:p>
            <a:r>
              <a:rPr lang="en-US" dirty="0" smtClean="0"/>
              <a:t>Would you like to schedule an exploratory call to determine whether I can help you?</a:t>
            </a:r>
          </a:p>
          <a:p>
            <a:r>
              <a:rPr lang="en-US" dirty="0" smtClean="0">
                <a:solidFill>
                  <a:schemeClr val="accent2"/>
                </a:solidFill>
              </a:rPr>
              <a:t>During this call, we’ll review data about your site and online marketing success to date, as compared to your competitors. Can you provide me with some information, so I can do some homework?</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486062" y="-68112"/>
            <a:ext cx="8229600" cy="1143000"/>
          </a:xfrm>
        </p:spPr>
        <p:txBody>
          <a:bodyPr/>
          <a:lstStyle/>
          <a:p>
            <a:r>
              <a:rPr lang="en-US" sz="3400" dirty="0" smtClean="0">
                <a:latin typeface="+mn-lt"/>
              </a:rPr>
              <a:t>Tee Up the Appointment</a:t>
            </a:r>
            <a:endParaRPr lang="en-US" sz="3400" dirty="0">
              <a:latin typeface="+mn-lt"/>
            </a:endParaRPr>
          </a:p>
        </p:txBody>
      </p:sp>
      <p:sp>
        <p:nvSpPr>
          <p:cNvPr id="6" name="Content Placeholder 5"/>
          <p:cNvSpPr>
            <a:spLocks noGrp="1"/>
          </p:cNvSpPr>
          <p:nvPr>
            <p:ph idx="1"/>
          </p:nvPr>
        </p:nvSpPr>
        <p:spPr>
          <a:xfrm>
            <a:off x="457200" y="1341437"/>
            <a:ext cx="8153400" cy="4525963"/>
          </a:xfrm>
        </p:spPr>
        <p:txBody>
          <a:bodyPr/>
          <a:lstStyle/>
          <a:p>
            <a:r>
              <a:rPr lang="en-US" sz="2800" dirty="0" smtClean="0">
                <a:solidFill>
                  <a:schemeClr val="accent2"/>
                </a:solidFill>
              </a:rPr>
              <a:t>Can you provide me with some information, so I can do some homework?</a:t>
            </a:r>
          </a:p>
          <a:p>
            <a:r>
              <a:rPr lang="en-US" sz="2800" dirty="0" smtClean="0"/>
              <a:t>Get up to 10 competitors sites</a:t>
            </a:r>
          </a:p>
          <a:p>
            <a:r>
              <a:rPr lang="en-US" sz="2800" dirty="0" smtClean="0">
                <a:solidFill>
                  <a:schemeClr val="accent2"/>
                </a:solidFill>
              </a:rPr>
              <a:t>A handful of keywords</a:t>
            </a:r>
          </a:p>
          <a:p>
            <a:r>
              <a:rPr lang="en-US" sz="2800" dirty="0" smtClean="0"/>
              <a:t>Set date and time – 45 minutes is a good time allotment</a:t>
            </a:r>
          </a:p>
          <a:p>
            <a:r>
              <a:rPr lang="en-US" sz="2800" dirty="0" smtClean="0">
                <a:solidFill>
                  <a:schemeClr val="accent2"/>
                </a:solidFill>
              </a:rPr>
              <a:t>Are there any other relevant goals, plans, challenges or timeline constraints that I should know about before we speak again?</a:t>
            </a:r>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8956298"/>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Working Influencers and Gate Keepers – Bonus Rapport Tips</a:t>
            </a: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88297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5</a:t>
            </a:r>
            <a:endParaRPr lang="en-US" sz="9600" dirty="0"/>
          </a:p>
        </p:txBody>
      </p:sp>
    </p:spTree>
    <p:extLst>
      <p:ext uri="{BB962C8B-B14F-4D97-AF65-F5344CB8AC3E}">
        <p14:creationId xmlns:p14="http://schemas.microsoft.com/office/powerpoint/2010/main" val="3494945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beale\Desktop\gatekee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7" y="-30996"/>
            <a:ext cx="9422969" cy="751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04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3" name="Content Placeholder 5"/>
          <p:cNvSpPr txBox="1">
            <a:spLocks/>
          </p:cNvSpPr>
          <p:nvPr/>
        </p:nvSpPr>
        <p:spPr>
          <a:xfrm>
            <a:off x="533400" y="1271542"/>
            <a:ext cx="8153400" cy="5493703"/>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300" dirty="0" smtClean="0">
                <a:solidFill>
                  <a:schemeClr val="tx1"/>
                </a:solidFill>
              </a:rPr>
              <a:t>Be polite</a:t>
            </a:r>
          </a:p>
          <a:p>
            <a:r>
              <a:rPr lang="en-US" sz="3300" dirty="0" smtClean="0">
                <a:solidFill>
                  <a:schemeClr val="tx1"/>
                </a:solidFill>
              </a:rPr>
              <a:t>Remember their name</a:t>
            </a:r>
          </a:p>
          <a:p>
            <a:r>
              <a:rPr lang="en-US" sz="3300" dirty="0" smtClean="0">
                <a:solidFill>
                  <a:schemeClr val="tx1"/>
                </a:solidFill>
              </a:rPr>
              <a:t>Make them laugh</a:t>
            </a:r>
          </a:p>
          <a:p>
            <a:r>
              <a:rPr lang="en-US" sz="3300" dirty="0" smtClean="0">
                <a:solidFill>
                  <a:schemeClr val="tx1"/>
                </a:solidFill>
              </a:rPr>
              <a:t>Be polite (don’t underestimate this)</a:t>
            </a:r>
          </a:p>
          <a:p>
            <a:r>
              <a:rPr lang="en-US" sz="3300" dirty="0" smtClean="0">
                <a:solidFill>
                  <a:schemeClr val="tx1"/>
                </a:solidFill>
              </a:rPr>
              <a:t>Leverage and build rapport</a:t>
            </a:r>
          </a:p>
          <a:p>
            <a:r>
              <a:rPr lang="en-US" sz="3300" dirty="0" smtClean="0">
                <a:solidFill>
                  <a:schemeClr val="tx1"/>
                </a:solidFill>
              </a:rPr>
              <a:t>Remember their name and info about them the next time you call </a:t>
            </a:r>
          </a:p>
          <a:p>
            <a:pPr lvl="1"/>
            <a:r>
              <a:rPr lang="en-US" sz="2900" dirty="0" smtClean="0">
                <a:solidFill>
                  <a:schemeClr val="tx1"/>
                </a:solidFill>
              </a:rPr>
              <a:t>You’re calling more than once right?</a:t>
            </a:r>
          </a:p>
          <a:p>
            <a:endParaRPr lang="en-US" sz="2800" dirty="0"/>
          </a:p>
        </p:txBody>
      </p:sp>
      <p:sp>
        <p:nvSpPr>
          <p:cNvPr id="5" name="Title 1"/>
          <p:cNvSpPr txBox="1">
            <a:spLocks/>
          </p:cNvSpPr>
          <p:nvPr/>
        </p:nvSpPr>
        <p:spPr>
          <a:xfrm>
            <a:off x="457200" y="305434"/>
            <a:ext cx="8229600" cy="1143000"/>
          </a:xfrm>
          <a:prstGeom prst="rect">
            <a:avLst/>
          </a:prstGeom>
        </p:spPr>
        <p:txBody>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sz="3400" dirty="0" smtClean="0">
                <a:latin typeface="+mn-lt"/>
              </a:rPr>
              <a:t>Working the Front Desk</a:t>
            </a:r>
            <a:endParaRPr lang="en-US" sz="3400" dirty="0">
              <a:latin typeface="+mn-lt"/>
            </a:endParaRPr>
          </a:p>
        </p:txBody>
      </p:sp>
    </p:spTree>
    <p:extLst>
      <p:ext uri="{BB962C8B-B14F-4D97-AF65-F5344CB8AC3E}">
        <p14:creationId xmlns:p14="http://schemas.microsoft.com/office/powerpoint/2010/main" val="1104821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7" descr="google_logo5.jpg"/>
          <p:cNvPicPr>
            <a:picLocks noChangeAspect="1"/>
          </p:cNvPicPr>
          <p:nvPr/>
        </p:nvPicPr>
        <p:blipFill rotWithShape="1">
          <a:blip r:embed="rId3">
            <a:extLst>
              <a:ext uri="{28A0092B-C50C-407E-A947-70E740481C1C}">
                <a14:useLocalDpi xmlns:a14="http://schemas.microsoft.com/office/drawing/2010/main" val="0"/>
              </a:ext>
            </a:extLst>
          </a:blip>
          <a:srcRect b="10342"/>
          <a:stretch/>
        </p:blipFill>
        <p:spPr bwMode="auto">
          <a:xfrm rot="20100096">
            <a:off x="3977726" y="3594778"/>
            <a:ext cx="4321172" cy="16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AboutUs.jpg"/>
          <p:cNvPicPr>
            <a:picLocks noChangeAspect="1"/>
          </p:cNvPicPr>
          <p:nvPr/>
        </p:nvPicPr>
        <p:blipFill rotWithShape="1">
          <a:blip r:embed="rId4">
            <a:extLst>
              <a:ext uri="{28A0092B-C50C-407E-A947-70E740481C1C}">
                <a14:useLocalDpi xmlns:a14="http://schemas.microsoft.com/office/drawing/2010/main" val="0"/>
              </a:ext>
            </a:extLst>
          </a:blip>
          <a:srcRect l="13003" t="4901" b="12373"/>
          <a:stretch/>
        </p:blipFill>
        <p:spPr bwMode="auto">
          <a:xfrm>
            <a:off x="6529136" y="1155032"/>
            <a:ext cx="2614863" cy="248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twitter-logo.jpg"/>
          <p:cNvPicPr>
            <a:picLocks noChangeAspect="1"/>
          </p:cNvPicPr>
          <p:nvPr/>
        </p:nvPicPr>
        <p:blipFill rotWithShape="1">
          <a:blip r:embed="rId5">
            <a:extLst>
              <a:ext uri="{28A0092B-C50C-407E-A947-70E740481C1C}">
                <a14:useLocalDpi xmlns:a14="http://schemas.microsoft.com/office/drawing/2010/main" val="0"/>
              </a:ext>
            </a:extLst>
          </a:blip>
          <a:srcRect l="3403" t="19600" r="3872" b="18743"/>
          <a:stretch/>
        </p:blipFill>
        <p:spPr bwMode="auto">
          <a:xfrm>
            <a:off x="8020" y="5116"/>
            <a:ext cx="6995027" cy="172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lide Number Placeholder 2"/>
          <p:cNvSpPr>
            <a:spLocks noGrp="1"/>
          </p:cNvSpPr>
          <p:nvPr>
            <p:ph type="sldNum" sz="quarter" idx="4294967295"/>
          </p:nvPr>
        </p:nvSpPr>
        <p:spPr bwMode="auto">
          <a:xfrm>
            <a:off x="0" y="6675438"/>
            <a:ext cx="2133600" cy="15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3044911-07FF-4F41-8A4F-3FA110636897}" type="slidenum">
              <a:rPr lang="en-US" smtClean="0">
                <a:latin typeface="Georgia" pitchFamily="18" charset="0"/>
              </a:rPr>
              <a:pPr eaLnBrk="1" fontAlgn="base" hangingPunct="1">
                <a:spcBef>
                  <a:spcPct val="0"/>
                </a:spcBef>
                <a:spcAft>
                  <a:spcPct val="0"/>
                </a:spcAft>
              </a:pPr>
              <a:t>47</a:t>
            </a:fld>
            <a:endParaRPr lang="en-US" smtClean="0">
              <a:latin typeface="Georgia" pitchFamily="18" charset="0"/>
            </a:endParaRPr>
          </a:p>
        </p:txBody>
      </p:sp>
      <p:pic>
        <p:nvPicPr>
          <p:cNvPr id="30724" name="Picture 5" descr="LinkedIn_logo_1.jpg"/>
          <p:cNvPicPr>
            <a:picLocks noChangeAspect="1"/>
          </p:cNvPicPr>
          <p:nvPr/>
        </p:nvPicPr>
        <p:blipFill rotWithShape="1">
          <a:blip r:embed="rId6">
            <a:extLst>
              <a:ext uri="{28A0092B-C50C-407E-A947-70E740481C1C}">
                <a14:useLocalDpi xmlns:a14="http://schemas.microsoft.com/office/drawing/2010/main" val="0"/>
              </a:ext>
            </a:extLst>
          </a:blip>
          <a:srcRect t="23375" b="33282"/>
          <a:stretch/>
        </p:blipFill>
        <p:spPr bwMode="auto">
          <a:xfrm>
            <a:off x="16043" y="1730541"/>
            <a:ext cx="6316615" cy="20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4" descr="yelp_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190" y="3783931"/>
            <a:ext cx="4098758" cy="307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Users\cbeale\Desktop\503165914_a680a56c77_z.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53870">
            <a:off x="6021737" y="5075705"/>
            <a:ext cx="2878380" cy="108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2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6</a:t>
            </a:r>
          </a:p>
        </p:txBody>
      </p:sp>
      <p:sp>
        <p:nvSpPr>
          <p:cNvPr id="5" name="TextBox 4"/>
          <p:cNvSpPr txBox="1"/>
          <p:nvPr/>
        </p:nvSpPr>
        <p:spPr>
          <a:xfrm>
            <a:off x="1262271" y="1445965"/>
            <a:ext cx="735902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Key Take-</a:t>
            </a:r>
            <a:r>
              <a:rPr lang="en-US" sz="7200" dirty="0" err="1" smtClean="0">
                <a:solidFill>
                  <a:schemeClr val="bg1"/>
                </a:solidFill>
                <a:latin typeface="MV Boli" pitchFamily="2" charset="0"/>
                <a:cs typeface="MV Boli" pitchFamily="2" charset="0"/>
              </a:rPr>
              <a:t>Aways</a:t>
            </a:r>
            <a:r>
              <a:rPr lang="en-US" sz="7200" dirty="0" smtClean="0">
                <a:solidFill>
                  <a:schemeClr val="bg1"/>
                </a:solidFill>
                <a:latin typeface="MV Boli" pitchFamily="2" charset="0"/>
                <a:cs typeface="MV Boli" pitchFamily="2" charset="0"/>
              </a:rPr>
              <a:t> and Homework</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84" y="914400"/>
            <a:ext cx="7086600" cy="1938992"/>
          </a:xfrm>
          <a:prstGeom prst="rect">
            <a:avLst/>
          </a:prstGeom>
          <a:noFill/>
        </p:spPr>
        <p:txBody>
          <a:bodyPr wrap="square" rtlCol="0">
            <a:spAutoFit/>
          </a:bodyPr>
          <a:lstStyle/>
          <a:p>
            <a:pPr marL="292100" indent="-292100" algn="ctr">
              <a:spcAft>
                <a:spcPts val="2400"/>
              </a:spcAft>
            </a:pPr>
            <a:r>
              <a:rPr lang="en-US" sz="12000" dirty="0" smtClean="0"/>
              <a:t>Activity</a:t>
            </a:r>
          </a:p>
        </p:txBody>
      </p:sp>
      <p:sp>
        <p:nvSpPr>
          <p:cNvPr id="3" name="TextBox 2"/>
          <p:cNvSpPr txBox="1"/>
          <p:nvPr/>
        </p:nvSpPr>
        <p:spPr>
          <a:xfrm>
            <a:off x="753297" y="422769"/>
            <a:ext cx="7848600" cy="707886"/>
          </a:xfrm>
          <a:prstGeom prst="rect">
            <a:avLst/>
          </a:prstGeom>
          <a:noFill/>
        </p:spPr>
        <p:txBody>
          <a:bodyPr wrap="square" rtlCol="0">
            <a:spAutoFit/>
          </a:bodyPr>
          <a:lstStyle/>
          <a:p>
            <a:pPr marL="292100" indent="-292100" algn="ctr">
              <a:spcAft>
                <a:spcPts val="600"/>
              </a:spcAft>
            </a:pPr>
            <a:r>
              <a:rPr lang="en-US" sz="4000" b="1" dirty="0" smtClean="0">
                <a:solidFill>
                  <a:srgbClr val="FF8125"/>
                </a:solidFill>
              </a:rPr>
              <a:t>Your success in sales is driven by</a:t>
            </a:r>
          </a:p>
        </p:txBody>
      </p:sp>
      <p:sp>
        <p:nvSpPr>
          <p:cNvPr id="5" name="TextBox 4"/>
          <p:cNvSpPr txBox="1"/>
          <p:nvPr/>
        </p:nvSpPr>
        <p:spPr>
          <a:xfrm>
            <a:off x="950733" y="3023521"/>
            <a:ext cx="7086600" cy="1246495"/>
          </a:xfrm>
          <a:prstGeom prst="rect">
            <a:avLst/>
          </a:prstGeom>
          <a:noFill/>
        </p:spPr>
        <p:txBody>
          <a:bodyPr wrap="square" rtlCol="0">
            <a:spAutoFit/>
          </a:bodyPr>
          <a:lstStyle/>
          <a:p>
            <a:pPr marL="292100" indent="-292100" algn="ctr">
              <a:spcAft>
                <a:spcPts val="2400"/>
              </a:spcAft>
            </a:pPr>
            <a:r>
              <a:rPr lang="en-US" sz="7500" b="1" dirty="0" smtClean="0"/>
              <a:t>Process</a:t>
            </a:r>
          </a:p>
        </p:txBody>
      </p:sp>
      <p:sp>
        <p:nvSpPr>
          <p:cNvPr id="6" name="TextBox 5"/>
          <p:cNvSpPr txBox="1"/>
          <p:nvPr/>
        </p:nvSpPr>
        <p:spPr>
          <a:xfrm>
            <a:off x="820151" y="4687042"/>
            <a:ext cx="7086600" cy="1015663"/>
          </a:xfrm>
          <a:prstGeom prst="rect">
            <a:avLst/>
          </a:prstGeom>
          <a:noFill/>
        </p:spPr>
        <p:txBody>
          <a:bodyPr wrap="square" rtlCol="0">
            <a:spAutoFit/>
          </a:bodyPr>
          <a:lstStyle/>
          <a:p>
            <a:pPr marL="292100" indent="-292100" algn="ctr">
              <a:spcAft>
                <a:spcPts val="2400"/>
              </a:spcAft>
            </a:pPr>
            <a:r>
              <a:rPr lang="en-US" sz="6000" dirty="0" smtClean="0"/>
              <a:t>Skills</a:t>
            </a:r>
            <a:endParaRPr lang="en-US" sz="6000" u="sng" dirty="0" smtClean="0"/>
          </a:p>
        </p:txBody>
      </p:sp>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849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beale\Desktop\cool-stu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86"/>
            <a:ext cx="9201917" cy="698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97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216821"/>
            <a:ext cx="8534400" cy="4708981"/>
          </a:xfrm>
          <a:prstGeom prst="rect">
            <a:avLst/>
          </a:prstGeom>
          <a:noFill/>
        </p:spPr>
        <p:txBody>
          <a:bodyPr wrap="square" rtlCol="0">
            <a:spAutoFit/>
          </a:bodyPr>
          <a:lstStyle/>
          <a:p>
            <a:pPr>
              <a:spcAft>
                <a:spcPts val="2400"/>
              </a:spcAft>
            </a:pPr>
            <a:r>
              <a:rPr lang="en-US" sz="4000" dirty="0" smtClean="0"/>
              <a:t>Homework</a:t>
            </a:r>
          </a:p>
          <a:p>
            <a:pPr marL="292100" indent="-292100">
              <a:spcAft>
                <a:spcPts val="2400"/>
              </a:spcAft>
              <a:buFont typeface="Arial" pitchFamily="34" charset="0"/>
              <a:buChar char="•"/>
            </a:pPr>
            <a:r>
              <a:rPr lang="en-US" sz="3000" dirty="0" smtClean="0"/>
              <a:t>Schedule </a:t>
            </a:r>
            <a:r>
              <a:rPr lang="en-US" sz="3000" dirty="0"/>
              <a:t>time in your Calendar for </a:t>
            </a:r>
            <a:r>
              <a:rPr lang="en-US" sz="3000" dirty="0" smtClean="0"/>
              <a:t>Prospecting (you did generate 25 new leads and research them properly right?)</a:t>
            </a:r>
          </a:p>
          <a:p>
            <a:pPr marL="749300" lvl="1" indent="-292100">
              <a:spcAft>
                <a:spcPts val="2400"/>
              </a:spcAft>
              <a:buFont typeface="Arial" pitchFamily="34" charset="0"/>
              <a:buChar char="•"/>
            </a:pPr>
            <a:r>
              <a:rPr lang="en-US" sz="3000" dirty="0" smtClean="0"/>
              <a:t>Connect with 10 decision makers</a:t>
            </a:r>
          </a:p>
          <a:p>
            <a:pPr marL="749300" lvl="1" indent="-292100">
              <a:spcAft>
                <a:spcPts val="2400"/>
              </a:spcAft>
              <a:buFont typeface="Arial" pitchFamily="34" charset="0"/>
              <a:buChar char="•"/>
            </a:pPr>
            <a:r>
              <a:rPr lang="en-US" sz="3000" dirty="0" smtClean="0"/>
              <a:t>Schedule 3 next step appointments</a:t>
            </a:r>
          </a:p>
          <a:p>
            <a:pPr marL="292100" indent="-292100">
              <a:spcAft>
                <a:spcPts val="2400"/>
              </a:spcAft>
              <a:buFont typeface="Arial" pitchFamily="34" charset="0"/>
              <a:buChar char="•"/>
            </a:pPr>
            <a:r>
              <a:rPr lang="en-US" sz="3000" b="1" dirty="0" smtClean="0"/>
              <a:t>HIT THE PHONES!!!</a:t>
            </a:r>
          </a:p>
        </p:txBody>
      </p:sp>
    </p:spTree>
    <p:extLst>
      <p:ext uri="{BB962C8B-B14F-4D97-AF65-F5344CB8AC3E}">
        <p14:creationId xmlns:p14="http://schemas.microsoft.com/office/powerpoint/2010/main" val="3744136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cbeale\Desktop\Mark_your_Calenda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6" y="263471"/>
            <a:ext cx="4125208" cy="6292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5" name="TextBox 4"/>
          <p:cNvSpPr txBox="1"/>
          <p:nvPr/>
        </p:nvSpPr>
        <p:spPr>
          <a:xfrm>
            <a:off x="3237594" y="764699"/>
            <a:ext cx="6493790" cy="2923877"/>
          </a:xfrm>
          <a:prstGeom prst="rect">
            <a:avLst/>
          </a:prstGeom>
          <a:noFill/>
        </p:spPr>
        <p:txBody>
          <a:bodyPr wrap="square" rtlCol="0">
            <a:spAutoFit/>
          </a:bodyPr>
          <a:lstStyle/>
          <a:p>
            <a:pPr marL="292100" indent="-292100">
              <a:spcAft>
                <a:spcPts val="2400"/>
              </a:spcAft>
              <a:buFont typeface="Arial" pitchFamily="34" charset="0"/>
              <a:buChar char="•"/>
            </a:pPr>
            <a:r>
              <a:rPr lang="en-US" sz="3600" dirty="0" smtClean="0"/>
              <a:t>Tuesday, February 7</a:t>
            </a:r>
          </a:p>
          <a:p>
            <a:pPr marL="292100" indent="-292100">
              <a:spcAft>
                <a:spcPts val="2400"/>
              </a:spcAft>
              <a:buFont typeface="Arial" pitchFamily="34" charset="0"/>
              <a:buChar char="•"/>
            </a:pPr>
            <a:r>
              <a:rPr lang="en-US" sz="3600" dirty="0" smtClean="0"/>
              <a:t>11 AM US EST</a:t>
            </a:r>
          </a:p>
          <a:p>
            <a:pPr marL="292100" indent="-292100">
              <a:spcAft>
                <a:spcPts val="2400"/>
              </a:spcAft>
              <a:buFont typeface="Arial" pitchFamily="34" charset="0"/>
              <a:buChar char="•"/>
            </a:pPr>
            <a:r>
              <a:rPr lang="en-US" sz="3600" dirty="0" smtClean="0"/>
              <a:t>Next Topic – “The Inbound Marketing Assessment (IMA)</a:t>
            </a:r>
          </a:p>
        </p:txBody>
      </p:sp>
    </p:spTree>
    <p:extLst>
      <p:ext uri="{BB962C8B-B14F-4D97-AF65-F5344CB8AC3E}">
        <p14:creationId xmlns:p14="http://schemas.microsoft.com/office/powerpoint/2010/main" val="1664592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810330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Appendix a </a:t>
            </a:r>
            <a:endParaRPr lang="en-US" sz="4400" dirty="0"/>
          </a:p>
        </p:txBody>
      </p:sp>
    </p:spTree>
    <p:extLst>
      <p:ext uri="{BB962C8B-B14F-4D97-AF65-F5344CB8AC3E}">
        <p14:creationId xmlns:p14="http://schemas.microsoft.com/office/powerpoint/2010/main" val="3912646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6" y="256032"/>
            <a:ext cx="8745523" cy="457200"/>
          </a:xfrm>
        </p:spPr>
        <p:txBody>
          <a:bodyPr>
            <a:normAutofit fontScale="90000"/>
          </a:bodyPr>
          <a:lstStyle/>
          <a:p>
            <a:r>
              <a:rPr lang="en-US" sz="3400" dirty="0" smtClean="0"/>
              <a:t>Lead generation Positioning Statement</a:t>
            </a:r>
            <a:endParaRPr lang="en-US" sz="3400" dirty="0"/>
          </a:p>
        </p:txBody>
      </p:sp>
      <p:sp>
        <p:nvSpPr>
          <p:cNvPr id="3" name="Content Placeholder 2"/>
          <p:cNvSpPr>
            <a:spLocks noGrp="1"/>
          </p:cNvSpPr>
          <p:nvPr>
            <p:ph idx="1"/>
          </p:nvPr>
        </p:nvSpPr>
        <p:spPr>
          <a:xfrm>
            <a:off x="457200" y="1600200"/>
            <a:ext cx="8229600" cy="5052060"/>
          </a:xfrm>
        </p:spPr>
        <p:txBody>
          <a:bodyPr>
            <a:normAutofit fontScale="47500" lnSpcReduction="20000"/>
          </a:bodyPr>
          <a:lstStyle/>
          <a:p>
            <a:r>
              <a:rPr lang="en-US" sz="3800" dirty="0" smtClean="0"/>
              <a:t>I help small business owners like you who are frustrated that they have spent a lot of money in making improvements to their website and they are still not seeing leads come in as they expected.  Typically they have either hired a SEO consultant or put some money into Google Adwords to increase their rankings in search engines.  Now they either still fail to show up in the results or they are ranking for some keywords but not seeing any increase in leads.  Are you experiencing similar challenges?</a:t>
            </a:r>
          </a:p>
          <a:p>
            <a:r>
              <a:rPr lang="en-US" sz="3800" dirty="0" smtClean="0"/>
              <a:t>I help marketers like you who are frustrated that they’ve spent a lot of time and money working to please the sales team with high quality leads that close faster, but they have yet to see the quality leads they expected from their website and online marketing efforts. Typically they’ve hired an outside agency to do the work, purchased lists or gone to tradeshows in order to achieve their goals and they aren’t seeing the results so upper management and the sales team are concerned.  Are you experiencing similar challenges?</a:t>
            </a:r>
          </a:p>
          <a:p>
            <a:r>
              <a:rPr lang="en-US" sz="3800" dirty="0" smtClean="0"/>
              <a:t>When I talk to marketers like you I typically hear that the two biggest aggravations they face on a day to day basis are bringing in enough leads to satisfy their bosses and the challenge of showcasing the ROI their lead generation efforts produce.  Does that ring true for you as well?</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6" y="256032"/>
            <a:ext cx="9202723" cy="457200"/>
          </a:xfrm>
        </p:spPr>
        <p:txBody>
          <a:bodyPr>
            <a:normAutofit fontScale="90000"/>
          </a:bodyPr>
          <a:lstStyle/>
          <a:p>
            <a:r>
              <a:rPr lang="en-US" sz="3400" dirty="0" smtClean="0"/>
              <a:t>Inbound marketing Positioning Statement</a:t>
            </a:r>
            <a:endParaRPr lang="en-US" sz="3400" dirty="0"/>
          </a:p>
        </p:txBody>
      </p:sp>
      <p:sp>
        <p:nvSpPr>
          <p:cNvPr id="3" name="Content Placeholder 2"/>
          <p:cNvSpPr>
            <a:spLocks noGrp="1"/>
          </p:cNvSpPr>
          <p:nvPr>
            <p:ph idx="1"/>
          </p:nvPr>
        </p:nvSpPr>
        <p:spPr>
          <a:xfrm>
            <a:off x="457200" y="1600200"/>
            <a:ext cx="8229600" cy="4983480"/>
          </a:xfrm>
        </p:spPr>
        <p:txBody>
          <a:bodyPr>
            <a:normAutofit fontScale="62500" lnSpcReduction="20000"/>
          </a:bodyPr>
          <a:lstStyle/>
          <a:p>
            <a:r>
              <a:rPr lang="en-US" dirty="0" smtClean="0"/>
              <a:t>Every day I speak with small business owners who are frustrated with the current return on investment they’re seeing from traditional marketing approaches like direct mail and yellow pages, and they would like to get more leads and sales from online marketing but are a little unsure about how or where to even begin.  Does that resonate with you?   </a:t>
            </a:r>
          </a:p>
          <a:p>
            <a:r>
              <a:rPr lang="en-US" dirty="0" smtClean="0"/>
              <a:t>Every day I speak with marketing professionals who are spending a lot of time and effort doing various online marketing activities like spending money on things like Google </a:t>
            </a:r>
            <a:r>
              <a:rPr lang="en-US" dirty="0" err="1" smtClean="0"/>
              <a:t>AdWords</a:t>
            </a:r>
            <a:r>
              <a:rPr lang="en-US" dirty="0" smtClean="0"/>
              <a:t> or working with an SEO consultant or doing sporadic email blasts, etc…--but are frustrated because they can’t tie it all together and understand what’s actually working and what’s not.  Does that ring a bell with you?</a:t>
            </a:r>
          </a:p>
          <a:p>
            <a:r>
              <a:rPr lang="en-US" dirty="0" smtClean="0"/>
              <a:t>Every day I speak with folks who are unsure of exactly how to use blogging and social media strategies to strengthen their marketing efforts.  They know they want to start getting more visitors to their website and generating leads online but aren’t exactly sure how to get the ball rolling.  Does that resonate with you?</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Appendix B</a:t>
            </a:r>
            <a:endParaRPr lang="en-US" sz="4400" dirty="0"/>
          </a:p>
        </p:txBody>
      </p:sp>
    </p:spTree>
    <p:extLst>
      <p:ext uri="{BB962C8B-B14F-4D97-AF65-F5344CB8AC3E}">
        <p14:creationId xmlns:p14="http://schemas.microsoft.com/office/powerpoint/2010/main" val="1123158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My 4 Favorite Gives</a:t>
            </a:r>
            <a:endParaRPr lang="en-US" sz="3400" dirty="0"/>
          </a:p>
        </p:txBody>
      </p:sp>
      <p:sp>
        <p:nvSpPr>
          <p:cNvPr id="5" name="Content Placeholder 2"/>
          <p:cNvSpPr txBox="1">
            <a:spLocks/>
          </p:cNvSpPr>
          <p:nvPr/>
        </p:nvSpPr>
        <p:spPr bwMode="auto">
          <a:xfrm>
            <a:off x="381000" y="1295400"/>
            <a:ext cx="8534400" cy="5028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8125"/>
              </a:buClr>
              <a:buSzPct val="105000"/>
              <a:buFont typeface="Arial" charset="0"/>
              <a:buChar char="•"/>
              <a:tabLst/>
              <a:defRPr/>
            </a:pPr>
            <a:r>
              <a:rPr lang="en-US" sz="3600" dirty="0" smtClean="0">
                <a:latin typeface="+mj-lt"/>
              </a:rPr>
              <a:t>Page Titles Stink</a:t>
            </a:r>
            <a:endParaRPr kumimoji="0" lang="en-US" sz="3600" i="0" u="none" strike="noStrike" kern="1200" cap="none" spc="0" normalizeH="0" baseline="0" noProof="0" dirty="0" smtClean="0">
              <a:ln>
                <a:noFill/>
              </a:ln>
              <a:solidFill>
                <a:schemeClr val="tx1"/>
              </a:solidFill>
              <a:effectLst/>
              <a:uLnTx/>
              <a:uFillTx/>
              <a:latin typeface="+mj-lt"/>
            </a:endParaRPr>
          </a:p>
          <a:p>
            <a:pPr marL="342900" marR="0" lvl="0" indent="-342900" algn="l" defTabSz="914400" rtl="0" eaLnBrk="0" fontAlgn="base" latinLnBrk="0" hangingPunct="0">
              <a:lnSpc>
                <a:spcPct val="100000"/>
              </a:lnSpc>
              <a:spcBef>
                <a:spcPct val="20000"/>
              </a:spcBef>
              <a:spcAft>
                <a:spcPct val="0"/>
              </a:spcAft>
              <a:buClr>
                <a:srgbClr val="FF8125"/>
              </a:buClr>
              <a:buSzPct val="105000"/>
              <a:buFont typeface="Arial" charset="0"/>
              <a:buChar char="•"/>
              <a:tabLst/>
              <a:defRPr/>
            </a:pPr>
            <a:r>
              <a:rPr kumimoji="0" lang="en-US" sz="3600" i="0" u="none" strike="noStrike" kern="1200" cap="none" spc="0" normalizeH="0" baseline="0" noProof="0" dirty="0" smtClean="0">
                <a:ln>
                  <a:noFill/>
                </a:ln>
                <a:solidFill>
                  <a:schemeClr val="tx1"/>
                </a:solidFill>
                <a:effectLst/>
                <a:uLnTx/>
                <a:uFillTx/>
                <a:latin typeface="+mj-lt"/>
              </a:rPr>
              <a:t>Service Pages Aren’t Optimized</a:t>
            </a:r>
            <a:endParaRPr lang="en-US" sz="3600" noProof="0" dirty="0" smtClean="0">
              <a:latin typeface="+mj-lt"/>
            </a:endParaRPr>
          </a:p>
          <a:p>
            <a:pPr marL="342900" marR="0" lvl="0" indent="-342900" algn="l" defTabSz="914400" rtl="0" eaLnBrk="0" fontAlgn="base" latinLnBrk="0" hangingPunct="0">
              <a:lnSpc>
                <a:spcPct val="100000"/>
              </a:lnSpc>
              <a:spcBef>
                <a:spcPct val="20000"/>
              </a:spcBef>
              <a:spcAft>
                <a:spcPct val="0"/>
              </a:spcAft>
              <a:buClr>
                <a:srgbClr val="FF8125"/>
              </a:buClr>
              <a:buSzPct val="105000"/>
              <a:buFont typeface="Arial" charset="0"/>
              <a:buChar char="•"/>
              <a:tabLst/>
              <a:defRPr/>
            </a:pPr>
            <a:r>
              <a:rPr lang="en-US" sz="3600" noProof="0" dirty="0" smtClean="0">
                <a:latin typeface="+mj-lt"/>
              </a:rPr>
              <a:t>No Good Tofu Calls to Action</a:t>
            </a:r>
            <a:endParaRPr lang="en-US" sz="3600" dirty="0">
              <a:latin typeface="+mj-lt"/>
            </a:endParaRPr>
          </a:p>
          <a:p>
            <a:pPr marL="342900" marR="0" lvl="0" indent="-342900" algn="l" defTabSz="914400" rtl="0" eaLnBrk="0" fontAlgn="base" latinLnBrk="0" hangingPunct="0">
              <a:lnSpc>
                <a:spcPct val="100000"/>
              </a:lnSpc>
              <a:spcBef>
                <a:spcPct val="20000"/>
              </a:spcBef>
              <a:spcAft>
                <a:spcPct val="0"/>
              </a:spcAft>
              <a:buClr>
                <a:srgbClr val="FF8125"/>
              </a:buClr>
              <a:buSzPct val="105000"/>
              <a:buFont typeface="Arial" charset="0"/>
              <a:buChar char="•"/>
              <a:tabLst/>
              <a:defRPr/>
            </a:pPr>
            <a:r>
              <a:rPr kumimoji="0" lang="en-US" sz="3600" i="0" u="none" strike="noStrike" kern="1200" cap="none" spc="0" normalizeH="0" baseline="0" noProof="0" dirty="0" smtClean="0">
                <a:ln>
                  <a:noFill/>
                </a:ln>
                <a:solidFill>
                  <a:schemeClr val="tx1"/>
                </a:solidFill>
                <a:effectLst/>
                <a:uLnTx/>
                <a:uFillTx/>
                <a:latin typeface="+mj-lt"/>
              </a:rPr>
              <a:t>No</a:t>
            </a:r>
            <a:r>
              <a:rPr kumimoji="0" lang="en-US" sz="3600" i="0" u="none" strike="noStrike" kern="1200" cap="none" spc="0" normalizeH="0" noProof="0" dirty="0" smtClean="0">
                <a:ln>
                  <a:noFill/>
                </a:ln>
                <a:solidFill>
                  <a:schemeClr val="tx1"/>
                </a:solidFill>
                <a:effectLst/>
                <a:uLnTx/>
                <a:uFillTx/>
                <a:latin typeface="+mj-lt"/>
              </a:rPr>
              <a:t> Good Calls to Action on Their Blog</a:t>
            </a:r>
            <a:endParaRPr kumimoji="0" lang="en-US" sz="3600" i="0" u="none" strike="noStrike" kern="1200" cap="none" spc="0" normalizeH="0" baseline="0" noProof="0" dirty="0" smtClean="0">
              <a:ln>
                <a:noFill/>
              </a:ln>
              <a:solidFill>
                <a:schemeClr val="tx1"/>
              </a:solidFill>
              <a:effectLst/>
              <a:uLnTx/>
              <a:uFillTx/>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Give/Get - Convert</a:t>
            </a:r>
            <a:endParaRPr lang="en-US" sz="3400" dirty="0"/>
          </a:p>
        </p:txBody>
      </p:sp>
      <p:sp>
        <p:nvSpPr>
          <p:cNvPr id="3" name="Content Placeholder 2"/>
          <p:cNvSpPr>
            <a:spLocks noGrp="1"/>
          </p:cNvSpPr>
          <p:nvPr>
            <p:ph idx="1"/>
          </p:nvPr>
        </p:nvSpPr>
        <p:spPr/>
        <p:txBody>
          <a:bodyPr>
            <a:normAutofit fontScale="55000" lnSpcReduction="20000"/>
          </a:bodyPr>
          <a:lstStyle/>
          <a:p>
            <a:pPr>
              <a:buFontTx/>
              <a:buNone/>
            </a:pPr>
            <a:r>
              <a:rPr lang="en-US" b="1" dirty="0" smtClean="0"/>
              <a:t>Convert</a:t>
            </a:r>
          </a:p>
          <a:p>
            <a:pPr>
              <a:buFontTx/>
              <a:buNone/>
            </a:pPr>
            <a:r>
              <a:rPr lang="en-US" i="1" dirty="0" smtClean="0"/>
              <a:t>Convert to Traffic to Leads through Calls to Action </a:t>
            </a:r>
            <a:endParaRPr lang="en-US" dirty="0" smtClean="0"/>
          </a:p>
          <a:p>
            <a:endParaRPr lang="en-US" dirty="0" smtClean="0"/>
          </a:p>
          <a:p>
            <a:r>
              <a:rPr lang="en-US" dirty="0" smtClean="0"/>
              <a:t>You should have two to three calls to action on every page.  These should be targeted to prospects in different stages in the buying cycle.  For instance, I notice your main call to action is ‘contact us’.  My guess is your conversion rate is very low.  You would increase it dramatically if you add a second call to action such as ‘Free Whitepaper – The Top 3 Potholes to be Aware of When Buying X’ or ‘Free Buying Guide – What Every Buyer of X Should Know’</a:t>
            </a:r>
          </a:p>
          <a:p>
            <a:endParaRPr lang="en-US" dirty="0" smtClean="0"/>
          </a:p>
          <a:p>
            <a:r>
              <a:rPr lang="en-US" dirty="0" smtClean="0"/>
              <a:t>A Contact Us or Request a Quote aren’t enough.  You need to give visitors a reason to tell you who they are. What you are doing is creating an opportunity for a visitor to your site to trade their valuable contact information for a piece of information you can provide that helps them solve something, learn something or make a better decision.  </a:t>
            </a:r>
          </a:p>
          <a:p>
            <a:endParaRPr lang="en-US" dirty="0" smtClean="0"/>
          </a:p>
          <a:p>
            <a:r>
              <a:rPr lang="en-US" dirty="0" smtClean="0"/>
              <a:t>A key thing to remember is that your calls to action don’t need to be unique for every page; you can use the same one across multiple pages.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Give/Get Blogging &amp; Social Media</a:t>
            </a:r>
            <a:endParaRPr lang="en-US" sz="3400" dirty="0"/>
          </a:p>
        </p:txBody>
      </p:sp>
      <p:sp>
        <p:nvSpPr>
          <p:cNvPr id="3" name="Content Placeholder 2"/>
          <p:cNvSpPr>
            <a:spLocks noGrp="1"/>
          </p:cNvSpPr>
          <p:nvPr>
            <p:ph idx="1"/>
          </p:nvPr>
        </p:nvSpPr>
        <p:spPr/>
        <p:txBody>
          <a:bodyPr>
            <a:normAutofit fontScale="70000" lnSpcReduction="20000"/>
          </a:bodyPr>
          <a:lstStyle/>
          <a:p>
            <a:pPr>
              <a:buFontTx/>
              <a:buNone/>
            </a:pPr>
            <a:r>
              <a:rPr lang="en-US" b="1" i="1" dirty="0" smtClean="0"/>
              <a:t>Blogging</a:t>
            </a:r>
            <a:endParaRPr lang="en-US" b="1" dirty="0" smtClean="0"/>
          </a:p>
          <a:p>
            <a:r>
              <a:rPr lang="en-US" dirty="0" smtClean="0"/>
              <a:t>It is critical to have your blog set up on your own website and not on a different domain.  When you set up your blog like “yourcompany.blogspot.com” all of your SEO credit goes to </a:t>
            </a:r>
            <a:r>
              <a:rPr lang="en-US" dirty="0" err="1" smtClean="0"/>
              <a:t>blogspot</a:t>
            </a:r>
            <a:r>
              <a:rPr lang="en-US" dirty="0" smtClean="0"/>
              <a:t> and not you.  Your blog should be set up like “blog.yourcompany.com.</a:t>
            </a:r>
          </a:p>
          <a:p>
            <a:r>
              <a:rPr lang="en-US" dirty="0" smtClean="0"/>
              <a:t>Take a look and see if they have any CTA’s on their blog, if not call that out and offer a piece of advice around it</a:t>
            </a:r>
          </a:p>
          <a:p>
            <a:r>
              <a:rPr lang="en-US" dirty="0" smtClean="0"/>
              <a:t>When you blog with the right strategy it will make your site sticky and decrease your bounce rate.</a:t>
            </a:r>
          </a:p>
          <a:p>
            <a:pPr>
              <a:buFontTx/>
              <a:buNone/>
            </a:pPr>
            <a:endParaRPr lang="en-US" i="1" dirty="0" smtClean="0"/>
          </a:p>
          <a:p>
            <a:pPr>
              <a:buFontTx/>
              <a:buNone/>
            </a:pPr>
            <a:r>
              <a:rPr lang="en-US" b="1" i="1" dirty="0" smtClean="0"/>
              <a:t>Social Media </a:t>
            </a:r>
            <a:endParaRPr lang="en-US" b="1" dirty="0" smtClean="0"/>
          </a:p>
          <a:p>
            <a:r>
              <a:rPr lang="en-US" dirty="0" smtClean="0"/>
              <a:t>Search engines are now consider social media markers in determining how you’re content will rank for your most important keywords.  You should not be ignoring social media.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srcRect b="1921"/>
          <a:stretch/>
        </p:blipFill>
        <p:spPr bwMode="auto">
          <a:xfrm>
            <a:off x="-49718" y="0"/>
            <a:ext cx="9193718" cy="6858000"/>
          </a:xfrm>
          <a:prstGeom prst="rect">
            <a:avLst/>
          </a:prstGeom>
          <a:noFill/>
          <a:ln w="9525">
            <a:noFill/>
            <a:miter lim="800000"/>
            <a:headEnd/>
            <a:tailEnd/>
          </a:ln>
        </p:spPr>
      </p:pic>
    </p:spTree>
    <p:extLst>
      <p:ext uri="{BB962C8B-B14F-4D97-AF65-F5344CB8AC3E}">
        <p14:creationId xmlns:p14="http://schemas.microsoft.com/office/powerpoint/2010/main" val="26244746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Give/Get - SEO</a:t>
            </a:r>
            <a:endParaRPr lang="en-US" sz="3400" dirty="0"/>
          </a:p>
        </p:txBody>
      </p:sp>
      <p:sp>
        <p:nvSpPr>
          <p:cNvPr id="3" name="Content Placeholder 2"/>
          <p:cNvSpPr>
            <a:spLocks noGrp="1"/>
          </p:cNvSpPr>
          <p:nvPr>
            <p:ph idx="1"/>
          </p:nvPr>
        </p:nvSpPr>
        <p:spPr>
          <a:xfrm>
            <a:off x="457200" y="1143000"/>
            <a:ext cx="8229600" cy="5410200"/>
          </a:xfrm>
        </p:spPr>
        <p:txBody>
          <a:bodyPr>
            <a:noAutofit/>
          </a:bodyPr>
          <a:lstStyle/>
          <a:p>
            <a:r>
              <a:rPr lang="en-US" sz="1600" dirty="0" smtClean="0"/>
              <a:t>Them: “NO!”</a:t>
            </a:r>
          </a:p>
          <a:p>
            <a:r>
              <a:rPr lang="en-US" sz="1600" dirty="0" smtClean="0"/>
              <a:t>You: “That’s okay.  I totally understand.  By the way, I notice you are doing something wrong with your [page titles].  If you fix it – it can help you start driving more qualified traffic almost right away.  Do you have 30 seconds? </a:t>
            </a:r>
          </a:p>
          <a:p>
            <a:endParaRPr lang="en-US" sz="1600" dirty="0" smtClean="0"/>
          </a:p>
          <a:p>
            <a:pPr>
              <a:buNone/>
            </a:pPr>
            <a:r>
              <a:rPr lang="en-US" sz="1600" dirty="0" smtClean="0"/>
              <a:t>THEN GIVE SOMETHING LIKE THIS…: </a:t>
            </a:r>
          </a:p>
          <a:p>
            <a:endParaRPr lang="en-US" sz="1600" dirty="0" smtClean="0"/>
          </a:p>
          <a:p>
            <a:r>
              <a:rPr lang="en-US" sz="1600" dirty="0" smtClean="0"/>
              <a:t>I notice your page titles do not include what I would think would be your most important keywords. Your page title is your most important piece of real estate.  It is essential to use keywords in your page titles that your potential customers use to search for what you sell rather than just your company name or a tag line. OR</a:t>
            </a:r>
          </a:p>
          <a:p>
            <a:endParaRPr lang="en-US" sz="1600" dirty="0" smtClean="0"/>
          </a:p>
          <a:p>
            <a:r>
              <a:rPr lang="en-US" sz="1600" dirty="0" smtClean="0"/>
              <a:t>I notice you don’t have pages broken out by your services. Every page on your site is an opportunity to rank for a new keyword, so you are depriving yourself of an opportunity to rank when searchers search by the services you offer.  OR</a:t>
            </a:r>
          </a:p>
          <a:p>
            <a:endParaRPr lang="en-US" sz="1600" dirty="0" smtClean="0"/>
          </a:p>
          <a:p>
            <a:r>
              <a:rPr lang="en-US" sz="1600" dirty="0" smtClean="0"/>
              <a:t>I notice you are not blogging.  Sites that blog have on average 55% more visitors and 126% more leads.  Have you thought about blogging?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beale\Desktop\Aviary linkedin-com Pict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09210" cy="4912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srcRect/>
          <a:stretch>
            <a:fillRect/>
          </a:stretch>
        </p:blipFill>
        <p:spPr bwMode="auto">
          <a:xfrm>
            <a:off x="3145294" y="3766086"/>
            <a:ext cx="5977191" cy="3076575"/>
          </a:xfrm>
          <a:prstGeom prst="rect">
            <a:avLst/>
          </a:prstGeom>
          <a:noFill/>
          <a:ln w="9525">
            <a:noFill/>
            <a:miter lim="800000"/>
            <a:headEnd/>
            <a:tailEnd/>
          </a:ln>
        </p:spPr>
      </p:pic>
    </p:spTree>
    <p:extLst>
      <p:ext uri="{BB962C8B-B14F-4D97-AF65-F5344CB8AC3E}">
        <p14:creationId xmlns:p14="http://schemas.microsoft.com/office/powerpoint/2010/main" val="17294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hecampingmachine.com/sitebuildercontent/sitebuilderpictures/Photogallery1/SWOpportunity.gif"/>
          <p:cNvPicPr>
            <a:picLocks noChangeAspect="1" noChangeArrowheads="1"/>
          </p:cNvPicPr>
          <p:nvPr/>
        </p:nvPicPr>
        <p:blipFill>
          <a:blip r:embed="rId3" cstate="print"/>
          <a:srcRect/>
          <a:stretch>
            <a:fillRect/>
          </a:stretch>
        </p:blipFill>
        <p:spPr bwMode="auto">
          <a:xfrm>
            <a:off x="-1" y="0"/>
            <a:ext cx="9202115" cy="6858000"/>
          </a:xfrm>
          <a:prstGeom prst="rect">
            <a:avLst/>
          </a:prstGeom>
          <a:noFill/>
        </p:spPr>
      </p:pic>
    </p:spTree>
    <p:extLst>
      <p:ext uri="{BB962C8B-B14F-4D97-AF65-F5344CB8AC3E}">
        <p14:creationId xmlns:p14="http://schemas.microsoft.com/office/powerpoint/2010/main" val="2410673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46" y="528319"/>
            <a:ext cx="2888231" cy="377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869" y="1871514"/>
            <a:ext cx="2868612" cy="367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704" y="2741965"/>
            <a:ext cx="2954655" cy="379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76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1 HubSpot Theme">
  <a:themeElements>
    <a:clrScheme name="HubSpot 2011 Colors">
      <a:dk1>
        <a:srgbClr val="434343"/>
      </a:dk1>
      <a:lt1>
        <a:srgbClr val="FFFFFF"/>
      </a:lt1>
      <a:dk2>
        <a:srgbClr val="E36F1E"/>
      </a:dk2>
      <a:lt2>
        <a:srgbClr val="FFFFFF"/>
      </a:lt2>
      <a:accent1>
        <a:srgbClr val="71AADC"/>
      </a:accent1>
      <a:accent2>
        <a:srgbClr val="FF8125"/>
      </a:accent2>
      <a:accent3>
        <a:srgbClr val="FFB726"/>
      </a:accent3>
      <a:accent4>
        <a:srgbClr val="69D2E7"/>
      </a:accent4>
      <a:accent5>
        <a:srgbClr val="A7DBD8"/>
      </a:accent5>
      <a:accent6>
        <a:srgbClr val="44545E"/>
      </a:accent6>
      <a:hlink>
        <a:srgbClr val="589CEB"/>
      </a:hlink>
      <a:folHlink>
        <a:srgbClr val="4C545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F1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ap="rnd" cmpd="sng">
          <a:solidFill>
            <a:srgbClr val="434343"/>
          </a:solidFill>
          <a:prstDash val="sysDot"/>
          <a:headEnd type="oval" w="sm" len="sm"/>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bSpot">
  <a:themeElements>
    <a:clrScheme name="HubSpot - IMU">
      <a:dk1>
        <a:srgbClr val="4C545B"/>
      </a:dk1>
      <a:lt1>
        <a:srgbClr val="FFFFFF"/>
      </a:lt1>
      <a:dk2>
        <a:srgbClr val="4B9FD3"/>
      </a:dk2>
      <a:lt2>
        <a:srgbClr val="262A2D"/>
      </a:lt2>
      <a:accent1>
        <a:srgbClr val="AFB845"/>
      </a:accent1>
      <a:accent2>
        <a:srgbClr val="FF8125"/>
      </a:accent2>
      <a:accent3>
        <a:srgbClr val="FFFFFF"/>
      </a:accent3>
      <a:accent4>
        <a:srgbClr val="3E4E5B"/>
      </a:accent4>
      <a:accent5>
        <a:srgbClr val="D4D8B0"/>
      </a:accent5>
      <a:accent6>
        <a:srgbClr val="E25224"/>
      </a:accent6>
      <a:hlink>
        <a:srgbClr val="4B9FD3"/>
      </a:hlink>
      <a:folHlink>
        <a:srgbClr val="E62617"/>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bSpot">
  <a:themeElements>
    <a:clrScheme name="HubSpot - IMU">
      <a:dk1>
        <a:srgbClr val="4C545B"/>
      </a:dk1>
      <a:lt1>
        <a:srgbClr val="FFFFFF"/>
      </a:lt1>
      <a:dk2>
        <a:srgbClr val="4B9FD3"/>
      </a:dk2>
      <a:lt2>
        <a:srgbClr val="262A2D"/>
      </a:lt2>
      <a:accent1>
        <a:srgbClr val="D9DCDF"/>
      </a:accent1>
      <a:accent2>
        <a:srgbClr val="FF8125"/>
      </a:accent2>
      <a:accent3>
        <a:srgbClr val="FFFFFF"/>
      </a:accent3>
      <a:accent4>
        <a:srgbClr val="3E4E5B"/>
      </a:accent4>
      <a:accent5>
        <a:srgbClr val="D4D8B0"/>
      </a:accent5>
      <a:accent6>
        <a:srgbClr val="AFB845"/>
      </a:accent6>
      <a:hlink>
        <a:srgbClr val="4B9FD3"/>
      </a:hlink>
      <a:folHlink>
        <a:srgbClr val="E25224"/>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21720</TotalTime>
  <Words>6236</Words>
  <Application>Microsoft Office PowerPoint</Application>
  <PresentationFormat>On-screen Show (4:3)</PresentationFormat>
  <Paragraphs>562</Paragraphs>
  <Slides>60</Slides>
  <Notes>60</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2011 HubSpot Theme</vt:lpstr>
      <vt:lpstr>HubSpot</vt:lpstr>
      <vt:lpstr>1_HubSpot</vt:lpstr>
      <vt:lpstr>Connecting and Qualifying</vt:lpstr>
      <vt:lpstr>Nice to Meet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Inbound Marketing Sales Methodology</vt:lpstr>
      <vt:lpstr>PowerPoint Presentation</vt:lpstr>
      <vt:lpstr>PowerPoint Presentation</vt:lpstr>
      <vt:lpstr>PowerPoint Presentation</vt:lpstr>
      <vt:lpstr>PowerPoint Presentation</vt:lpstr>
      <vt:lpstr>PowerPoint Presentation</vt:lpstr>
      <vt:lpstr>Inbound Lead Approach</vt:lpstr>
      <vt:lpstr>Cold Call Approach</vt:lpstr>
      <vt:lpstr>Calling Referral Leads</vt:lpstr>
      <vt:lpstr>Inbound Opportunities</vt:lpstr>
      <vt:lpstr>PowerPoint Presentation</vt:lpstr>
      <vt:lpstr>PowerPoint Presentation</vt:lpstr>
      <vt:lpstr>Inbound Lead Approach</vt:lpstr>
      <vt:lpstr>PowerPoint Presentation</vt:lpstr>
      <vt:lpstr>PowerPoint Presentation</vt:lpstr>
      <vt:lpstr>PowerPoint Presentation</vt:lpstr>
      <vt:lpstr>Some Good Initial Questions</vt:lpstr>
      <vt:lpstr>Some Good Tactical Questions</vt:lpstr>
      <vt:lpstr>Some More Business Questions</vt:lpstr>
      <vt:lpstr>PowerPoint Presentation</vt:lpstr>
      <vt:lpstr>PowerPoint Presentation</vt:lpstr>
      <vt:lpstr>PowerPoint Presentation</vt:lpstr>
      <vt:lpstr>PowerPoint Presentation</vt:lpstr>
      <vt:lpstr>Example Tips and Questions</vt:lpstr>
      <vt:lpstr>Tips You Could Provide</vt:lpstr>
      <vt:lpstr>PowerPoint Presentation</vt:lpstr>
      <vt:lpstr>PowerPoint Presentation</vt:lpstr>
      <vt:lpstr>Preliminary Exploration – High Gain Questions</vt:lpstr>
      <vt:lpstr>PowerPoint Presentation</vt:lpstr>
      <vt:lpstr>Book Exploratory Call</vt:lpstr>
      <vt:lpstr>Tee Up the Appointment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Appendix a </vt:lpstr>
      <vt:lpstr>Lead generation Positioning Statement</vt:lpstr>
      <vt:lpstr>Inbound marketing Positioning Statement</vt:lpstr>
      <vt:lpstr>Appendix B</vt:lpstr>
      <vt:lpstr>My 4 Favorite Gives</vt:lpstr>
      <vt:lpstr>Give/Get - Convert</vt:lpstr>
      <vt:lpstr>Give/Get Blogging &amp; Social Media</vt:lpstr>
      <vt:lpstr>Give/Get - SEO</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Kagan</dc:creator>
  <cp:lastModifiedBy>Deirdre Perry</cp:lastModifiedBy>
  <cp:revision>650</cp:revision>
  <cp:lastPrinted>2012-01-31T13:02:21Z</cp:lastPrinted>
  <dcterms:created xsi:type="dcterms:W3CDTF">2011-06-03T19:43:14Z</dcterms:created>
  <dcterms:modified xsi:type="dcterms:W3CDTF">2013-04-29T20:03:32Z</dcterms:modified>
</cp:coreProperties>
</file>