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8" r:id="rId2"/>
    <p:sldId id="274" r:id="rId3"/>
    <p:sldId id="275" r:id="rId4"/>
    <p:sldId id="268" r:id="rId5"/>
    <p:sldId id="279" r:id="rId6"/>
    <p:sldId id="280" r:id="rId7"/>
    <p:sldId id="281" r:id="rId8"/>
    <p:sldId id="276" r:id="rId9"/>
    <p:sldId id="256" r:id="rId10"/>
    <p:sldId id="257" r:id="rId11"/>
    <p:sldId id="261" r:id="rId12"/>
    <p:sldId id="259" r:id="rId13"/>
    <p:sldId id="263" r:id="rId14"/>
    <p:sldId id="277" r:id="rId15"/>
    <p:sldId id="258" r:id="rId16"/>
    <p:sldId id="260" r:id="rId17"/>
    <p:sldId id="262" r:id="rId18"/>
    <p:sldId id="264" r:id="rId19"/>
    <p:sldId id="282"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728"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t>12/16/13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t>‹#›</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3</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8</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9</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10</a:t>
            </a:fld>
            <a:endParaRPr lang="en-US"/>
          </a:p>
        </p:txBody>
      </p:sp>
    </p:spTree>
    <p:extLst>
      <p:ext uri="{BB962C8B-B14F-4D97-AF65-F5344CB8AC3E}">
        <p14:creationId xmlns:p14="http://schemas.microsoft.com/office/powerpoint/2010/main" val="256154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14</a:t>
            </a:fld>
            <a:endParaRPr lang="en-US"/>
          </a:p>
        </p:txBody>
      </p:sp>
    </p:spTree>
    <p:extLst>
      <p:ext uri="{BB962C8B-B14F-4D97-AF65-F5344CB8AC3E}">
        <p14:creationId xmlns:p14="http://schemas.microsoft.com/office/powerpoint/2010/main" val="21476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a:p>
        </p:txBody>
      </p:sp>
    </p:spTree>
    <p:extLst>
      <p:ext uri="{BB962C8B-B14F-4D97-AF65-F5344CB8AC3E}">
        <p14:creationId xmlns:p14="http://schemas.microsoft.com/office/powerpoint/2010/main" val="174765221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D2369-C15B-49B0-A302-12B383575091}"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D2369-C15B-49B0-A302-12B383575091}" type="datetimeFigureOut">
              <a:rPr lang="en-US" smtClean="0"/>
              <a:t>12/16/13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D2369-C15B-49B0-A302-12B383575091}" type="datetimeFigureOut">
              <a:rPr lang="en-US" smtClean="0"/>
              <a:t>12/16/13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t>12/16/13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t>12/16/13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t>‹#›</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ubspot.com/free-trial?source=hseb-ebooks-mql-pages" TargetMode="Externa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smtClean="0">
                <a:solidFill>
                  <a:srgbClr val="434343"/>
                </a:solidFill>
                <a:latin typeface="Franklin Gothic Book" pitchFamily="34" charset="0"/>
              </a:rPr>
              <a:t>A Marketer’s </a:t>
            </a:r>
          </a:p>
          <a:p>
            <a:r>
              <a:rPr lang="en-US" sz="4500" b="1" dirty="0" smtClean="0">
                <a:solidFill>
                  <a:srgbClr val="434343"/>
                </a:solidFill>
                <a:latin typeface="Franklin Gothic Book" pitchFamily="34" charset="0"/>
              </a:rPr>
              <a:t>Template </a:t>
            </a:r>
          </a:p>
          <a:p>
            <a:r>
              <a:rPr lang="en-US" sz="4500" b="1" dirty="0" smtClean="0">
                <a:solidFill>
                  <a:srgbClr val="434343"/>
                </a:solidFill>
                <a:latin typeface="Franklin Gothic Book" pitchFamily="34" charset="0"/>
              </a:rPr>
              <a:t>for Creating </a:t>
            </a:r>
          </a:p>
          <a:p>
            <a:r>
              <a:rPr lang="en-US" sz="4500" b="1" dirty="0" smtClean="0">
                <a:solidFill>
                  <a:srgbClr val="434343"/>
                </a:solidFill>
                <a:latin typeface="Franklin Gothic Book" pitchFamily="34" charset="0"/>
              </a:rPr>
              <a:t>Buyer Personas</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smtClean="0">
                  <a:latin typeface="Franklin Gothic Book" pitchFamily="34" charset="0"/>
                  <a:ea typeface="Tahoma" pitchFamily="34" charset="0"/>
                  <a:cs typeface="Lucida Grande" pitchFamily="2" charset="0"/>
                </a:rPr>
                <a:t>[name]</a:t>
              </a:r>
            </a:p>
            <a:p>
              <a:r>
                <a:rPr lang="en-US" sz="2000" dirty="0" smtClean="0">
                  <a:latin typeface="Franklin Gothic Book" pitchFamily="34" charset="0"/>
                  <a:ea typeface="Tahoma" pitchFamily="34" charset="0"/>
                  <a:cs typeface="Lucida Grande" pitchFamily="2" charset="0"/>
                </a:rPr>
                <a:t>[demographic]</a:t>
              </a:r>
            </a:p>
            <a:p>
              <a:r>
                <a:rPr lang="en-US" sz="2000" dirty="0" smtClean="0">
                  <a:latin typeface="Franklin Gothic Book" pitchFamily="34" charset="0"/>
                  <a:ea typeface="Tahoma" pitchFamily="34" charset="0"/>
                  <a:cs typeface="Lucida Grande" pitchFamily="2" charset="0"/>
                </a:rPr>
                <a:t>[goals]</a:t>
              </a:r>
              <a:endParaRPr lang="en-US" sz="2000"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 name="Picture 1" descr="run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74" y="5588000"/>
            <a:ext cx="2184789" cy="1270000"/>
          </a:xfrm>
          <a:prstGeom prst="rect">
            <a:avLst/>
          </a:prstGeom>
        </p:spPr>
      </p:pic>
    </p:spTree>
    <p:extLst>
      <p:ext uri="{BB962C8B-B14F-4D97-AF65-F5344CB8AC3E}">
        <p14:creationId xmlns:p14="http://schemas.microsoft.com/office/powerpoint/2010/main" val="11014842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smtClean="0">
                <a:solidFill>
                  <a:srgbClr val="434343"/>
                </a:solidFill>
                <a:latin typeface="Verdana" pitchFamily="34" charset="0"/>
                <a:ea typeface="Verdana" pitchFamily="34" charset="0"/>
                <a:cs typeface="Verdana" pitchFamily="34" charset="0"/>
              </a:rPr>
              <a:t>Urbanicity</a:t>
            </a:r>
            <a:r>
              <a:rPr lang="en-US" sz="1600" dirty="0" smtClean="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Buzz words</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You can find this information by administering online surveys of your target audience.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help your persona achieve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Conduct interviews with your target audience to learn about their goals and challenges in more detail.</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Include a few real quotes – taken during your interviews </a:t>
            </a:r>
            <a:r>
              <a:rPr lang="en-US" sz="1600" dirty="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Identifying common objections will help your sales team be better prepared during their conversations.</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a:t>
            </a:r>
            <a:r>
              <a:rPr lang="en-US" sz="1600" dirty="0">
                <a:solidFill>
                  <a:srgbClr val="434343"/>
                </a:solidFill>
                <a:latin typeface="Verdana" pitchFamily="34" charset="0"/>
                <a:ea typeface="Verdana" pitchFamily="34" charset="0"/>
                <a:cs typeface="Verdana" pitchFamily="34" charset="0"/>
              </a:rPr>
              <a:t>describing your solution simple and </a:t>
            </a:r>
            <a:r>
              <a:rPr lang="en-US" sz="1600" dirty="0" smtClean="0">
                <a:solidFill>
                  <a:srgbClr val="434343"/>
                </a:solidFill>
                <a:latin typeface="Verdana" pitchFamily="34" charset="0"/>
                <a:ea typeface="Verdana" pitchFamily="34" charset="0"/>
                <a:cs typeface="Verdana" pitchFamily="34" charset="0"/>
              </a:rPr>
              <a:t>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Establishing your messaging prepares your entire organization to convey the same message.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Including a real photo from Creative Commons or iStockphoto helps everyone envision the same person.</a:t>
              </a:r>
              <a:endParaRPr lang="en-US" sz="1400" dirty="0">
                <a:latin typeface="Franklin Gothic Book" pitchFamily="34" charset="0"/>
                <a:ea typeface="Tahoma" pitchFamily="34" charset="0"/>
                <a:cs typeface="Lucida Grande" pitchFamily="2" charset="0"/>
              </a:endParaRP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An Example of a Complete Buyer Persona</a:t>
            </a:r>
            <a:endParaRPr lang="en-US" sz="3200" dirty="0">
              <a:solidFill>
                <a:srgbClr val="434343"/>
              </a:solidFill>
              <a:latin typeface="Franklin Gothic Book"/>
              <a:cs typeface="Franklin Gothic Book"/>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10 years; worked her way up from HR Associate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Income: $140,000</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Rolling out changes to the entire company</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 with legal and finance teams’ systems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“I’ve had to deal with so many painful integrations with other departments’ databases and software.”</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Integrated HR Database Management</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un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26" y="778957"/>
            <a:ext cx="9117773" cy="5300086"/>
          </a:xfrm>
          <a:prstGeom prst="rect">
            <a:avLst/>
          </a:prstGeom>
        </p:spPr>
      </p:pic>
    </p:spTree>
    <p:extLst>
      <p:ext uri="{BB962C8B-B14F-4D97-AF65-F5344CB8AC3E}">
        <p14:creationId xmlns:p14="http://schemas.microsoft.com/office/powerpoint/2010/main" val="2860017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A Brief Introduction to Buyer Personas</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to Present Your Buyer Persona</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Table of Contents</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17486227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648008"/>
            <a:ext cx="8487960" cy="1371792"/>
          </a:xfrm>
          <a:prstGeom prst="rect">
            <a:avLst/>
          </a:prstGeom>
        </p:spPr>
      </p:pic>
      <p:sp>
        <p:nvSpPr>
          <p:cNvPr id="11" name="TextBox 10"/>
          <p:cNvSpPr txBox="1"/>
          <p:nvPr/>
        </p:nvSpPr>
        <p:spPr>
          <a:xfrm>
            <a:off x="0" y="2362200"/>
            <a:ext cx="9144000" cy="1477328"/>
          </a:xfrm>
          <a:prstGeom prst="rect">
            <a:avLst/>
          </a:prstGeom>
          <a:noFill/>
        </p:spPr>
        <p:txBody>
          <a:bodyPr wrap="square" rtlCol="0">
            <a:spAutoFit/>
          </a:bodyPr>
          <a:lstStyle/>
          <a:p>
            <a:pPr algn="ctr"/>
            <a:r>
              <a:rPr lang="en-US" sz="2500" b="1" dirty="0" smtClean="0">
                <a:solidFill>
                  <a:srgbClr val="434343"/>
                </a:solidFill>
                <a:latin typeface="Franklin Gothic Book" pitchFamily="34" charset="0"/>
              </a:rPr>
              <a:t>Sign up for a Free 30-Day Trial </a:t>
            </a:r>
            <a:br>
              <a:rPr lang="en-US" sz="2500" b="1" dirty="0" smtClean="0">
                <a:solidFill>
                  <a:srgbClr val="434343"/>
                </a:solidFill>
                <a:latin typeface="Franklin Gothic Book" pitchFamily="34" charset="0"/>
              </a:rPr>
            </a:br>
            <a:r>
              <a:rPr lang="en-US" sz="2500" b="1" dirty="0" smtClean="0">
                <a:solidFill>
                  <a:srgbClr val="434343"/>
                </a:solidFill>
                <a:latin typeface="Franklin Gothic Book" pitchFamily="34" charset="0"/>
              </a:rPr>
              <a:t>of HubSpot’s </a:t>
            </a:r>
            <a:r>
              <a:rPr lang="en-US" sz="2500" b="1" dirty="0" smtClean="0">
                <a:solidFill>
                  <a:srgbClr val="434343"/>
                </a:solidFill>
                <a:latin typeface="Franklin Gothic Book" pitchFamily="34" charset="0"/>
                <a:hlinkClick r:id="rId2"/>
              </a:rPr>
              <a:t>Marketing Software</a:t>
            </a:r>
            <a:r>
              <a:rPr lang="en-US" sz="2500" b="1" dirty="0" smtClean="0">
                <a:solidFill>
                  <a:srgbClr val="434343"/>
                </a:solidFill>
                <a:latin typeface="Franklin Gothic Book" pitchFamily="34" charset="0"/>
              </a:rPr>
              <a:t>: </a:t>
            </a:r>
            <a:r>
              <a:rPr lang="en-US" sz="4000" b="1" dirty="0" smtClean="0">
                <a:solidFill>
                  <a:srgbClr val="434343"/>
                </a:solidFill>
                <a:latin typeface="Franklin Gothic Book" pitchFamily="34" charset="0"/>
              </a:rPr>
              <a:t>http</a:t>
            </a:r>
            <a:r>
              <a:rPr lang="en-US" sz="4000" b="1" dirty="0">
                <a:solidFill>
                  <a:srgbClr val="434343"/>
                </a:solidFill>
                <a:latin typeface="Franklin Gothic Book" pitchFamily="34" charset="0"/>
              </a:rPr>
              <a:t>://bit.ly/HSFreeTrial12</a:t>
            </a:r>
          </a:p>
        </p:txBody>
      </p:sp>
      <p:sp>
        <p:nvSpPr>
          <p:cNvPr id="12" name="TextBox 11"/>
          <p:cNvSpPr txBox="1"/>
          <p:nvPr/>
        </p:nvSpPr>
        <p:spPr>
          <a:xfrm>
            <a:off x="0" y="552271"/>
            <a:ext cx="9144000" cy="830997"/>
          </a:xfrm>
          <a:prstGeom prst="rect">
            <a:avLst/>
          </a:prstGeom>
          <a:noFill/>
        </p:spPr>
        <p:txBody>
          <a:bodyPr wrap="square" rtlCol="0">
            <a:spAutoFit/>
          </a:bodyPr>
          <a:lstStyle/>
          <a:p>
            <a:pPr algn="ctr"/>
            <a:r>
              <a:rPr lang="en-US" sz="2400" b="1" dirty="0" smtClean="0">
                <a:solidFill>
                  <a:srgbClr val="434343"/>
                </a:solidFill>
                <a:latin typeface="Franklin Gothic Book" pitchFamily="34" charset="0"/>
              </a:rPr>
              <a:t>Want to see if your new personas have </a:t>
            </a:r>
            <a:br>
              <a:rPr lang="en-US" sz="2400" b="1" dirty="0" smtClean="0">
                <a:solidFill>
                  <a:srgbClr val="434343"/>
                </a:solidFill>
                <a:latin typeface="Franklin Gothic Book" pitchFamily="34" charset="0"/>
              </a:rPr>
            </a:br>
            <a:r>
              <a:rPr lang="en-US" sz="2400" b="1" dirty="0" smtClean="0">
                <a:solidFill>
                  <a:srgbClr val="434343"/>
                </a:solidFill>
                <a:latin typeface="Franklin Gothic Book" pitchFamily="34" charset="0"/>
              </a:rPr>
              <a:t>helped your sales and marketing efforts?</a:t>
            </a:r>
            <a:endParaRPr lang="en-US" sz="2400" b="1" dirty="0">
              <a:solidFill>
                <a:srgbClr val="434343"/>
              </a:solidFill>
              <a:latin typeface="Franklin Gothic Book" pitchFamily="34" charset="0"/>
            </a:endParaRPr>
          </a:p>
        </p:txBody>
      </p:sp>
    </p:spTree>
    <p:extLst>
      <p:ext uri="{BB962C8B-B14F-4D97-AF65-F5344CB8AC3E}">
        <p14:creationId xmlns:p14="http://schemas.microsoft.com/office/powerpoint/2010/main" val="27743106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 Brief Introduction to Buyer Personas</a:t>
            </a: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smtClean="0">
                <a:solidFill>
                  <a:srgbClr val="434343"/>
                </a:solidFill>
                <a:latin typeface="Franklin Gothic Medium" pitchFamily="34" charset="0"/>
              </a:rPr>
              <a:t>What Are Buyer Personas?</a:t>
            </a:r>
            <a:endParaRPr lang="en-US" sz="4000"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smtClean="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endParaRPr lang="en-US" sz="18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24503188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smtClean="0">
                <a:solidFill>
                  <a:srgbClr val="434343"/>
                </a:solidFill>
                <a:latin typeface="Franklin Gothic Medium" pitchFamily="34" charset="0"/>
              </a:rPr>
              <a:t>How Are Buyer Personas Created?</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13614280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smtClean="0">
                <a:solidFill>
                  <a:srgbClr val="434343"/>
                </a:solidFill>
                <a:latin typeface="Franklin Gothic Medium" pitchFamily="34" charset="0"/>
              </a:rPr>
              <a:t>How Do You Socialize A</a:t>
            </a:r>
            <a:br>
              <a:rPr lang="en-US" dirty="0" smtClean="0">
                <a:solidFill>
                  <a:srgbClr val="434343"/>
                </a:solidFill>
                <a:latin typeface="Franklin Gothic Medium" pitchFamily="34" charset="0"/>
              </a:rPr>
            </a:br>
            <a:r>
              <a:rPr lang="en-US" dirty="0" smtClean="0">
                <a:solidFill>
                  <a:srgbClr val="434343"/>
                </a:solidFill>
                <a:latin typeface="Franklin Gothic Medium" pitchFamily="34" charset="0"/>
              </a:rPr>
              <a:t>Buyer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a:t>
            </a:r>
            <a:r>
              <a:rPr lang="en-US" sz="1800" dirty="0" smtClean="0">
                <a:latin typeface="Franklin Gothic Book" pitchFamily="34" charset="0"/>
              </a:rPr>
              <a:t>understand who they’re speaking to, </a:t>
            </a:r>
            <a:r>
              <a:rPr lang="en-US" sz="1800" dirty="0">
                <a:latin typeface="Franklin Gothic Book" pitchFamily="34" charset="0"/>
              </a:rPr>
              <a:t>it’s hard to craft a message that really resonates</a:t>
            </a:r>
            <a:r>
              <a:rPr lang="en-US" sz="1800" dirty="0" smtClean="0">
                <a:latin typeface="Franklin Gothic Book" pitchFamily="34" charset="0"/>
              </a:rPr>
              <a:t>.</a:t>
            </a:r>
            <a:endParaRPr lang="en-US" sz="1800" dirty="0">
              <a:latin typeface="Franklin Gothic Book" pitchFamily="34" charset="0"/>
            </a:endParaRP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931481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smtClean="0">
                <a:solidFill>
                  <a:srgbClr val="434343"/>
                </a:solidFill>
                <a:latin typeface="Franklin Gothic Medium" pitchFamily="34" charset="0"/>
              </a:rPr>
              <a:t>Use This Template!</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Franklin Gothic Book" pitchFamily="34" charset="0"/>
              </a:rPr>
              <a:t>That’s </a:t>
            </a:r>
            <a:r>
              <a:rPr lang="en-US" sz="1800" dirty="0">
                <a:latin typeface="Franklin Gothic Book" pitchFamily="34" charset="0"/>
              </a:rPr>
              <a:t>why we’ve created this handy-dandy PowerPoint – so you can quickly explain your buyer </a:t>
            </a:r>
            <a:r>
              <a:rPr lang="en-US" sz="1800" dirty="0" smtClean="0">
                <a:latin typeface="Franklin Gothic Book" pitchFamily="34" charset="0"/>
              </a:rPr>
              <a:t>persona </a:t>
            </a:r>
            <a:r>
              <a:rPr lang="en-US" sz="1800" dirty="0">
                <a:latin typeface="Franklin Gothic Book" pitchFamily="34" charset="0"/>
              </a:rPr>
              <a:t>and disseminate </a:t>
            </a:r>
            <a:r>
              <a:rPr lang="en-US" sz="1800" dirty="0" smtClean="0">
                <a:latin typeface="Franklin Gothic Book" pitchFamily="34" charset="0"/>
              </a:rPr>
              <a:t>that </a:t>
            </a:r>
            <a:r>
              <a:rPr lang="en-US" sz="1800" dirty="0">
                <a:latin typeface="Franklin Gothic Book" pitchFamily="34" charset="0"/>
              </a:rPr>
              <a:t>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to Present Your Buyer Persona</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ea typeface="Verdana" pitchFamily="34" charset="0"/>
                <a:cs typeface="Verdana" pitchFamily="34" charset="0"/>
              </a:rPr>
              <a:t>Company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Buyer Persona Overview</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lstStyle/>
          <a:p>
            <a:endParaRPr lang="en-US" dirty="0" smtClean="0">
              <a:solidFill>
                <a:srgbClr val="434343"/>
              </a:solidFill>
              <a:latin typeface="Franklin Gothic Book" pitchFamily="34" charset="0"/>
            </a:endParaRPr>
          </a:p>
          <a:p>
            <a:r>
              <a:rPr lang="en-US" dirty="0" smtClean="0">
                <a:solidFill>
                  <a:schemeClr val="tx1"/>
                </a:solidFill>
                <a:latin typeface="Verdana" pitchFamily="34" charset="0"/>
                <a:ea typeface="Verdana" pitchFamily="34" charset="0"/>
                <a:cs typeface="Verdana" pitchFamily="34" charset="0"/>
              </a:rPr>
              <a:t>Month, Year</a:t>
            </a:r>
            <a:endParaRPr lang="en-US" dirty="0">
              <a:solidFill>
                <a:schemeClr val="tx1"/>
              </a:solidFill>
              <a:latin typeface="Verdana" pitchFamily="34" charset="0"/>
              <a:ea typeface="Verdana" pitchFamily="34" charset="0"/>
              <a:cs typeface="Verdana" pitchFamily="34" charset="0"/>
            </a:endParaRP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Insert your company name, as well as the month and year in the gray text on this slide.</a:t>
              </a:r>
              <a:endParaRPr lang="en-US" sz="1400" dirty="0">
                <a:latin typeface="Franklin Gothic Book" pitchFamily="34" charset="0"/>
                <a:ea typeface="Tahoma" pitchFamily="34" charset="0"/>
                <a:cs typeface="Lucida Grande" pitchFamily="2" charset="0"/>
              </a:endParaRP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880</TotalTime>
  <Words>903</Words>
  <Application>Microsoft Macintosh PowerPoint</Application>
  <PresentationFormat>On-screen Show (4:3)</PresentationFormat>
  <Paragraphs>150</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What Are Buyer Personas?</vt:lpstr>
      <vt:lpstr>How Are Buyer Personas Created?</vt:lpstr>
      <vt:lpstr>How Do You Socialize A Buyer Persona?</vt:lpstr>
      <vt:lpstr>Use This Template!</vt:lpstr>
      <vt:lpstr>PowerPoint Presentation</vt:lpstr>
      <vt:lpstr>Company ABC Buyer Persona Overview</vt:lpstr>
      <vt:lpstr>Persona Name</vt:lpstr>
      <vt:lpstr>Persona Name</vt:lpstr>
      <vt:lpstr>Persona Name</vt:lpstr>
      <vt:lpstr>Persona Name</vt:lpstr>
      <vt:lpstr>PowerPoint Presentation</vt:lpstr>
      <vt:lpstr>Sample Sally</vt:lpstr>
      <vt:lpstr>Sample Sally</vt:lpstr>
      <vt:lpstr>Sample Sally</vt:lpstr>
      <vt:lpstr>Sample Sally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Ellie Mirman</dc:creator>
  <cp:lastModifiedBy>Sana</cp:lastModifiedBy>
  <cp:revision>62</cp:revision>
  <dcterms:created xsi:type="dcterms:W3CDTF">2012-08-15T22:15:16Z</dcterms:created>
  <dcterms:modified xsi:type="dcterms:W3CDTF">2013-12-16T17:53:57Z</dcterms:modified>
</cp:coreProperties>
</file>