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66" autoAdjust="0"/>
  </p:normalViewPr>
  <p:slideViewPr>
    <p:cSldViewPr snapToGrid="0" snapToObjects="1">
      <p:cViewPr varScale="1">
        <p:scale>
          <a:sx n="82" d="100"/>
          <a:sy n="82" d="100"/>
        </p:scale>
        <p:origin x="-16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F70EF-9777-4148-8EEA-8DDE9E32E627}" type="datetimeFigureOut">
              <a:rPr lang="en-US" smtClean="0"/>
              <a:t>1/8/14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C86F2-E6BB-CD49-81C1-99F9AE833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50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834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319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949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167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374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711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83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70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828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207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5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023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3AC6B-C96F-8247-A1F1-89B5CF090B44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334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7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21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81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222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9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4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2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2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9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70CE6-BE49-1748-AC39-62A722581D95}" type="datetimeFigureOut">
              <a:rPr lang="en-US" smtClean="0"/>
              <a:t>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6FCD-D740-434F-B002-BDED0F87D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9C55-CBDA-B34D-A39B-D2D19B5844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3C0D-6386-F040-B6BE-87B74BA46FC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30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76029035@N02/6829478403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rcticwarrior/5950849829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34909987@N07/3265269814/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://www.flickr.com/photos/yuri_samoilov/9965421154/" TargetMode="External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836" y="1916984"/>
            <a:ext cx="5388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roxima Nova Semibold"/>
                <a:cs typeface="Proxima Nova Semibold"/>
              </a:rPr>
              <a:t>CONTENT MAPPING TEMPLATE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roxima Nova Semibold"/>
                <a:cs typeface="Proxima Nova Semibold"/>
              </a:rPr>
              <a:t>By Lifecycle Stage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roxima Nova Semibold"/>
              <a:cs typeface="Proxima Nova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8670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606916"/>
              </p:ext>
            </p:extLst>
          </p:nvPr>
        </p:nvGraphicFramePr>
        <p:xfrm>
          <a:off x="321741" y="42336"/>
          <a:ext cx="8576733" cy="488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427196"/>
                <a:gridCol w="1508983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2687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Owner of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Small – Medium Gym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Budget-conscious, new to gym ownership and unsure where to start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Fitness Equipment Buyers Guide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New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or Used? When to stretch your equipment dollars and when to splurge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Equipment Budget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Purchase Planning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Worksheet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&amp; Timeline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Phone Assessment of Equipment Needs OR Request a Quote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Large Gym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– Equipment Buyer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Longevity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equipment is important, need to get approval from CFO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Purchaser’s Guide to Buying Fitness Equipment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Pitching Your Purchasing Plan Kit; PDFs, </a:t>
                      </a:r>
                      <a:r>
                        <a:rPr lang="en-US" sz="1100" b="0" i="0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Powerpoint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pricing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sheet included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Equipment Budget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Purchase Planning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Worksheet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&amp; Timeline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Phone Assessment of Equipment Needs 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60446" y="1368084"/>
            <a:ext cx="2268009" cy="1186911"/>
            <a:chOff x="242118" y="2761553"/>
            <a:chExt cx="2268009" cy="1186911"/>
          </a:xfrm>
        </p:grpSpPr>
        <p:sp>
          <p:nvSpPr>
            <p:cNvPr id="4" name="Rectangle 3"/>
            <p:cNvSpPr/>
            <p:nvPr/>
          </p:nvSpPr>
          <p:spPr>
            <a:xfrm rot="20895059">
              <a:off x="242118" y="2761553"/>
              <a:ext cx="2268009" cy="1186911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Here you can see the two paths that each persona would go down. 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29285" y="2834359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8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7521" y="1380799"/>
            <a:ext cx="4149008" cy="1190414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You sell:</a:t>
            </a:r>
          </a:p>
          <a:p>
            <a:pPr algn="r"/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An app that tracks analytics related to (internal) team performance</a:t>
            </a:r>
            <a:endParaRPr lang="en-US" sz="2800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36044" y="4166936"/>
            <a:ext cx="3490470" cy="795591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solidFill>
                  <a:prstClr val="white"/>
                </a:solidFill>
                <a:latin typeface="Proxima Nova Light" pitchFamily="2" charset="0"/>
              </a:rPr>
              <a:t>CEO at a </a:t>
            </a:r>
            <a:r>
              <a:rPr lang="en-US" sz="1800" dirty="0" smtClean="0">
                <a:solidFill>
                  <a:prstClr val="white"/>
                </a:solidFill>
                <a:latin typeface="Proxima Nova Light" pitchFamily="2" charset="0"/>
              </a:rPr>
              <a:t>tech company </a:t>
            </a:r>
            <a:r>
              <a:rPr lang="en-US" sz="1800" dirty="0">
                <a:solidFill>
                  <a:prstClr val="white"/>
                </a:solidFill>
                <a:latin typeface="Proxima Nova Light" pitchFamily="2" charset="0"/>
              </a:rPr>
              <a:t>with less than 50 </a:t>
            </a:r>
            <a:r>
              <a:rPr lang="en-US" sz="1800" dirty="0" smtClean="0">
                <a:solidFill>
                  <a:prstClr val="white"/>
                </a:solidFill>
                <a:latin typeface="Proxima Nova Light" pitchFamily="2" charset="0"/>
              </a:rPr>
              <a:t>employees</a:t>
            </a:r>
            <a:endParaRPr lang="en-US" sz="1800" dirty="0">
              <a:solidFill>
                <a:prstClr val="white"/>
              </a:solidFill>
              <a:latin typeface="Proxima Nova Light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6044" y="161116"/>
            <a:ext cx="340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Your focus persona: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0946" y="3844565"/>
            <a:ext cx="14862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  <a:hlinkClick r:id="rId3"/>
              </a:rPr>
              <a:t>Photo credit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201" y="884729"/>
            <a:ext cx="3697378" cy="2840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644" y="313516"/>
            <a:ext cx="186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E46C0A"/>
                </a:solidFill>
                <a:latin typeface="Proxima Nova Light"/>
                <a:cs typeface="Proxima Nova Light"/>
              </a:rPr>
              <a:t>Example 2</a:t>
            </a:r>
            <a:endParaRPr lang="en-US" sz="2800" b="1" dirty="0">
              <a:solidFill>
                <a:srgbClr val="E46C0A"/>
              </a:solidFill>
              <a:latin typeface="Proxima Nova Light"/>
              <a:cs typeface="Proxima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80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61151"/>
              </p:ext>
            </p:extLst>
          </p:nvPr>
        </p:nvGraphicFramePr>
        <p:xfrm>
          <a:off x="321741" y="42338"/>
          <a:ext cx="8576733" cy="3573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416249"/>
                <a:gridCol w="1519930"/>
                <a:gridCol w="1313554"/>
              </a:tblGrid>
              <a:tr h="6244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CEO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at a company with less than 50 employees, tech industry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Improve performance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the management team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1501522">
            <a:off x="3737796" y="2461376"/>
            <a:ext cx="2463788" cy="2181240"/>
            <a:chOff x="1484697" y="2263598"/>
            <a:chExt cx="2237792" cy="1917657"/>
          </a:xfrm>
        </p:grpSpPr>
        <p:sp>
          <p:nvSpPr>
            <p:cNvPr id="4" name="Rectangle 3"/>
            <p:cNvSpPr/>
            <p:nvPr/>
          </p:nvSpPr>
          <p:spPr>
            <a:xfrm rot="20895059">
              <a:off x="1484697" y="2263598"/>
              <a:ext cx="2237792" cy="1917657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If we know the first persona is the CEO at a company with &lt;50 employees, and they are trying to improve the performance of their management team,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what would you send them?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10437" y="235654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7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102053"/>
              </p:ext>
            </p:extLst>
          </p:nvPr>
        </p:nvGraphicFramePr>
        <p:xfrm>
          <a:off x="321741" y="42336"/>
          <a:ext cx="8576733" cy="391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449092"/>
                <a:gridCol w="1487087"/>
                <a:gridCol w="1313554"/>
              </a:tblGrid>
              <a:tr h="6244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4401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CEO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at a company with less than 50 employees, tech industry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Improve performance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the management team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Executive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Reference to Improving Management Performance: Understand, Motivate  and Deliver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Request a Consultation OR Demo (of the analytics &amp; performance app platform)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917104" y="2997200"/>
            <a:ext cx="2068966" cy="1956215"/>
            <a:chOff x="1490521" y="2279832"/>
            <a:chExt cx="2068966" cy="1956215"/>
          </a:xfrm>
        </p:grpSpPr>
        <p:sp>
          <p:nvSpPr>
            <p:cNvPr id="4" name="Rectangle 3"/>
            <p:cNvSpPr/>
            <p:nvPr/>
          </p:nvSpPr>
          <p:spPr>
            <a:xfrm rot="20895059">
              <a:off x="1490521" y="2279832"/>
              <a:ext cx="2068966" cy="1956215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Knowing these offers would be of interest to this persona,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how could you bridge the gap with content to build credibility?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10437" y="235654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stCxn id="4" idx="1"/>
          </p:cNvCxnSpPr>
          <p:nvPr/>
        </p:nvCxnSpPr>
        <p:spPr>
          <a:xfrm flipH="1" flipV="1">
            <a:off x="4225474" y="3492085"/>
            <a:ext cx="713304" cy="693870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6964397" y="3257067"/>
            <a:ext cx="692749" cy="507594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4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15107"/>
              </p:ext>
            </p:extLst>
          </p:nvPr>
        </p:nvGraphicFramePr>
        <p:xfrm>
          <a:off x="321741" y="42336"/>
          <a:ext cx="8576733" cy="3916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405301"/>
                <a:gridCol w="1530878"/>
                <a:gridCol w="1313554"/>
              </a:tblGrid>
              <a:tr h="62446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4401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CEO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at a company with less than 50 employees, tech industry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Improve performance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the management team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Executive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Reference to Improving Management Performance: Understand, Motivate  and Deliver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Self-assessment of the management team to identify areas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for improvement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Case study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a similar company with less than 50 employees, highlighting the improved performance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Request a Consultation OR Demo (of the analytics &amp; performance app platform)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719534">
            <a:off x="1186094" y="3578784"/>
            <a:ext cx="3313064" cy="1432658"/>
            <a:chOff x="206151" y="2411981"/>
            <a:chExt cx="3313064" cy="1432658"/>
          </a:xfrm>
        </p:grpSpPr>
        <p:sp>
          <p:nvSpPr>
            <p:cNvPr id="4" name="Rectangle 3"/>
            <p:cNvSpPr/>
            <p:nvPr/>
          </p:nvSpPr>
          <p:spPr>
            <a:xfrm rot="20895059">
              <a:off x="206151" y="2411981"/>
              <a:ext cx="3313064" cy="1432658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 smtClean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By providing these offers along the way we can help connect the dots and educate this persona on solutions to improving their management team’s performance.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676255" y="247001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stCxn id="4" idx="3"/>
          </p:cNvCxnSpPr>
          <p:nvPr/>
        </p:nvCxnSpPr>
        <p:spPr>
          <a:xfrm flipV="1">
            <a:off x="4499143" y="3454400"/>
            <a:ext cx="461171" cy="847745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3"/>
          </p:cNvCxnSpPr>
          <p:nvPr/>
        </p:nvCxnSpPr>
        <p:spPr>
          <a:xfrm flipV="1">
            <a:off x="4499143" y="3175000"/>
            <a:ext cx="1769271" cy="1127145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0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81398"/>
              </p:ext>
            </p:extLst>
          </p:nvPr>
        </p:nvGraphicFramePr>
        <p:xfrm>
          <a:off x="158760" y="103389"/>
          <a:ext cx="8776350" cy="4878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297"/>
                <a:gridCol w="1698963"/>
                <a:gridCol w="1545357"/>
                <a:gridCol w="1405301"/>
                <a:gridCol w="1530878"/>
                <a:gridCol w="1313554"/>
              </a:tblGrid>
              <a:tr h="518893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538624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196708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CEO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at a company with less than 50 employees, tech industry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Improve performance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the management team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Executive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Reference to Improving Management Performance: Understand, Motivate  and Deliver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Self-assessment of the management team to identify areas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for improvement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Case study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a similar company with less than 50 employees, highlighting the improved performance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Request a Consultation OR Demo (of the analytics &amp; performance app platform)</a:t>
                      </a:r>
                    </a:p>
                  </a:txBody>
                  <a:tcPr marT="34290" marB="34290"/>
                </a:tc>
              </a:tr>
              <a:tr h="1624102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Build out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track KPIs -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Is already familiar with using CRM and spreadsheets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to track performance (not reliable, definite gaps in picture)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719534">
            <a:off x="3351867" y="3531161"/>
            <a:ext cx="3228156" cy="1458217"/>
            <a:chOff x="-417250" y="2505017"/>
            <a:chExt cx="3228156" cy="1458217"/>
          </a:xfrm>
        </p:grpSpPr>
        <p:sp>
          <p:nvSpPr>
            <p:cNvPr id="4" name="Rectangle 3"/>
            <p:cNvSpPr/>
            <p:nvPr/>
          </p:nvSpPr>
          <p:spPr>
            <a:xfrm rot="21382013">
              <a:off x="-417250" y="2505017"/>
              <a:ext cx="3228156" cy="1458217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dirty="0" smtClean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In this case, this persona has two goals/challenges they might be faced with. This makes the content strategy a bit more robust.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How does the content differ between each of them?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117064" y="2588797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37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69514"/>
              </p:ext>
            </p:extLst>
          </p:nvPr>
        </p:nvGraphicFramePr>
        <p:xfrm>
          <a:off x="109912" y="42338"/>
          <a:ext cx="8939443" cy="5060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653"/>
                <a:gridCol w="1603455"/>
                <a:gridCol w="1739881"/>
                <a:gridCol w="1464731"/>
                <a:gridCol w="1595619"/>
                <a:gridCol w="1369104"/>
              </a:tblGrid>
              <a:tr h="553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41861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132077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CEO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at a company with less than 50 employees, tech industry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Improve performance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the management team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Executive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Reference to Improving Management Performance: Understand, Motivate  and Deliver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Self-assessment of the management team to identify areas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for improvement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Case study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a similar company with less than 50 employees, highlighting the improved performance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Request a Consultation OR Demo (of the analytics &amp; performance app platform)</a:t>
                      </a:r>
                    </a:p>
                  </a:txBody>
                  <a:tcPr marT="34290" marB="34290"/>
                </a:tc>
              </a:tr>
              <a:tr h="1733076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Build out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track KPIs -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Is already familiar with using CRM and spreadsheets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to track performance (not reliable, definite gaps in picture)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Key KPIs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Every CEO Should be Tracking (and what you might be missing!)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From Spreadsheets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to Analytics Platforms, How to Get the KPIs You Need for a Successful Team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Case study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a similar company with less than 50 employees, highlighting the KPI changes and how they were tracked using app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Request a Consultation OR Demo (of the analytics &amp; performance app platform)</a:t>
                      </a: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40659" y="998340"/>
            <a:ext cx="2268009" cy="1186911"/>
            <a:chOff x="242118" y="2761553"/>
            <a:chExt cx="2268009" cy="1186911"/>
          </a:xfrm>
        </p:grpSpPr>
        <p:sp>
          <p:nvSpPr>
            <p:cNvPr id="4" name="Rectangle 3"/>
            <p:cNvSpPr/>
            <p:nvPr/>
          </p:nvSpPr>
          <p:spPr>
            <a:xfrm rot="20895059">
              <a:off x="242118" y="2761553"/>
              <a:ext cx="2268009" cy="1186911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Here you can see the two paths that each persona would go down. 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29285" y="2834359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98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33254" y="1510863"/>
            <a:ext cx="406094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Proxima Nova Light"/>
                <a:cs typeface="Proxima Nova Light"/>
              </a:rPr>
              <a:t>Now,</a:t>
            </a:r>
          </a:p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32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You give it a try!</a:t>
            </a:r>
            <a:endParaRPr lang="en-US" sz="3200" b="1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65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15433"/>
              </p:ext>
            </p:extLst>
          </p:nvPr>
        </p:nvGraphicFramePr>
        <p:xfrm>
          <a:off x="321741" y="42334"/>
          <a:ext cx="8576733" cy="527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328668"/>
                <a:gridCol w="1607511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939529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  <a:tr h="843167">
                <a:tc>
                  <a:txBody>
                    <a:bodyPr/>
                    <a:lstStyle/>
                    <a:p>
                      <a:endParaRPr lang="en-US" sz="1100" b="0" i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  <a:tr h="977678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85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68177"/>
              </p:ext>
            </p:extLst>
          </p:nvPr>
        </p:nvGraphicFramePr>
        <p:xfrm>
          <a:off x="321741" y="122100"/>
          <a:ext cx="8576733" cy="4926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328668"/>
                <a:gridCol w="1607511"/>
                <a:gridCol w="1313554"/>
              </a:tblGrid>
              <a:tr h="61873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729356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77471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baseline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  <a:tr h="787475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  <a:tr h="913101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490521" y="2279832"/>
            <a:ext cx="2068966" cy="1956215"/>
            <a:chOff x="1490521" y="2279832"/>
            <a:chExt cx="2068966" cy="1956215"/>
          </a:xfrm>
        </p:grpSpPr>
        <p:sp>
          <p:nvSpPr>
            <p:cNvPr id="4" name="Rectangle 3"/>
            <p:cNvSpPr/>
            <p:nvPr/>
          </p:nvSpPr>
          <p:spPr>
            <a:xfrm rot="20895059">
              <a:off x="1490521" y="2279832"/>
              <a:ext cx="2068966" cy="1956215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Use this template to map out content for each of your personas based on the goals and problems they are faced with</a:t>
              </a:r>
              <a:endParaRPr lang="en-US" sz="1400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10437" y="235654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7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8744" y="1352132"/>
            <a:ext cx="71111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Proxima Nova Light"/>
                <a:cs typeface="Proxima Nova Light"/>
              </a:rPr>
              <a:t>First,</a:t>
            </a:r>
          </a:p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32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Let’s looks at an couple examples…</a:t>
            </a:r>
            <a:endParaRPr lang="en-US" sz="3200" b="1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30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7521" y="1380799"/>
            <a:ext cx="4149008" cy="1190414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Let’s say you sell:</a:t>
            </a:r>
          </a:p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Gym Equipment</a:t>
            </a:r>
            <a:endParaRPr lang="en-US" sz="2800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36044" y="4166936"/>
            <a:ext cx="3490470" cy="795591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Owners of Small-Med Sized Gym</a:t>
            </a:r>
            <a:endParaRPr lang="en-US" sz="1800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6044" y="161116"/>
            <a:ext cx="340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Your focus persona: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0946" y="3844565"/>
            <a:ext cx="14862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Calibri"/>
                <a:hlinkClick r:id="rId3"/>
              </a:rPr>
              <a:t>Photo credit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673" y="684340"/>
            <a:ext cx="2872935" cy="3160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644" y="313516"/>
            <a:ext cx="1784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E46C0A"/>
                </a:solidFill>
                <a:latin typeface="Proxima Nova Light"/>
                <a:cs typeface="Proxima Nova Light"/>
              </a:rPr>
              <a:t>Example 1</a:t>
            </a:r>
            <a:endParaRPr lang="en-US" sz="2800" b="1" dirty="0">
              <a:solidFill>
                <a:srgbClr val="E46C0A"/>
              </a:solidFill>
              <a:latin typeface="Proxima Nova Light"/>
              <a:cs typeface="Proxima Nov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853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034321"/>
              </p:ext>
            </p:extLst>
          </p:nvPr>
        </p:nvGraphicFramePr>
        <p:xfrm>
          <a:off x="321741" y="42336"/>
          <a:ext cx="8576733" cy="361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339615"/>
                <a:gridCol w="1596564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Owner of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Small – Medium Gym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Budget-conscious, new to gym ownership and unsure where to start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1501522">
            <a:off x="3737796" y="2461376"/>
            <a:ext cx="2463788" cy="2181240"/>
            <a:chOff x="1484697" y="2263598"/>
            <a:chExt cx="2237792" cy="1917657"/>
          </a:xfrm>
        </p:grpSpPr>
        <p:sp>
          <p:nvSpPr>
            <p:cNvPr id="4" name="Rectangle 3"/>
            <p:cNvSpPr/>
            <p:nvPr/>
          </p:nvSpPr>
          <p:spPr>
            <a:xfrm rot="20895059">
              <a:off x="1484697" y="2263598"/>
              <a:ext cx="2237792" cy="1917657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If we know the first persona is the owner of a small-medium sized gym, and they are budget-conscious and unsure where to start with purchasing equipment,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what would you send them?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10437" y="235654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02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09967"/>
              </p:ext>
            </p:extLst>
          </p:nvPr>
        </p:nvGraphicFramePr>
        <p:xfrm>
          <a:off x="321741" y="42336"/>
          <a:ext cx="8576733" cy="361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427196"/>
                <a:gridCol w="1508983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Owner of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Small – Medium Gym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Budget-conscious, new to gym ownership and unsure where to start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Fitness Equipment Buyers Guide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Phone Assessment of Equipment Needs OR Request a Quote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538521" y="3042348"/>
            <a:ext cx="2068966" cy="1956215"/>
            <a:chOff x="1490521" y="2279832"/>
            <a:chExt cx="2068966" cy="1956215"/>
          </a:xfrm>
        </p:grpSpPr>
        <p:sp>
          <p:nvSpPr>
            <p:cNvPr id="4" name="Rectangle 3"/>
            <p:cNvSpPr/>
            <p:nvPr/>
          </p:nvSpPr>
          <p:spPr>
            <a:xfrm rot="20895059">
              <a:off x="1490521" y="2279832"/>
              <a:ext cx="2068966" cy="1956215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Knowing these offers would be of interest to this persona,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how could you bridge the gap with content to build credibility?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10437" y="235654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>
            <a:stCxn id="4" idx="1"/>
          </p:cNvCxnSpPr>
          <p:nvPr/>
        </p:nvCxnSpPr>
        <p:spPr>
          <a:xfrm flipH="1" flipV="1">
            <a:off x="3721100" y="2997200"/>
            <a:ext cx="839095" cy="1233903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3"/>
          </p:cNvCxnSpPr>
          <p:nvPr/>
        </p:nvCxnSpPr>
        <p:spPr>
          <a:xfrm flipV="1">
            <a:off x="6585814" y="2997200"/>
            <a:ext cx="1008786" cy="812609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8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270683"/>
              </p:ext>
            </p:extLst>
          </p:nvPr>
        </p:nvGraphicFramePr>
        <p:xfrm>
          <a:off x="321741" y="42336"/>
          <a:ext cx="8576733" cy="4125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339615"/>
                <a:gridCol w="1596564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6116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Owner of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Small – Medium Gym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Budget-conscious, new to gym ownership and unsure where to start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Fitness Equipment Buyers Guide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New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or Used? When to stretch your equipment dollars and when to splurge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  <a:p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Equipment Budget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Purchase Planning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Worksheet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&amp; Timeline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Phone Assessment of Equipment Needs OR Request a Quote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719534">
            <a:off x="1186094" y="3578784"/>
            <a:ext cx="3313064" cy="1432658"/>
            <a:chOff x="206151" y="2411981"/>
            <a:chExt cx="3313064" cy="1432658"/>
          </a:xfrm>
        </p:grpSpPr>
        <p:sp>
          <p:nvSpPr>
            <p:cNvPr id="4" name="Rectangle 3"/>
            <p:cNvSpPr/>
            <p:nvPr/>
          </p:nvSpPr>
          <p:spPr>
            <a:xfrm rot="20895059">
              <a:off x="206151" y="2411981"/>
              <a:ext cx="3313064" cy="1432658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By providing these offers along the way we can help connect the dots and educate this persona on solutions to their equipment buying needs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676255" y="2470018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/>
          <p:cNvCxnSpPr>
            <a:stCxn id="4" idx="3"/>
          </p:cNvCxnSpPr>
          <p:nvPr/>
        </p:nvCxnSpPr>
        <p:spPr>
          <a:xfrm flipV="1">
            <a:off x="4499143" y="3454400"/>
            <a:ext cx="461171" cy="847745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3"/>
          </p:cNvCxnSpPr>
          <p:nvPr/>
        </p:nvCxnSpPr>
        <p:spPr>
          <a:xfrm flipV="1">
            <a:off x="4499143" y="3175000"/>
            <a:ext cx="1769271" cy="1127145"/>
          </a:xfrm>
          <a:prstGeom prst="line">
            <a:avLst/>
          </a:prstGeom>
          <a:ln w="57150" cmpd="sng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7521" y="1380799"/>
            <a:ext cx="4149008" cy="1190414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You sell:</a:t>
            </a:r>
          </a:p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b="1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	</a:t>
            </a:r>
            <a:r>
              <a:rPr lang="en-US" sz="2800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Gym Equipment</a:t>
            </a:r>
            <a:endParaRPr lang="en-US" sz="2800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36044" y="4347911"/>
            <a:ext cx="3490470" cy="795591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434343"/>
                </a:solidFill>
                <a:latin typeface="Proxima Nova Lt" pitchFamily="2" charset="0"/>
                <a:ea typeface="MS PGothic" pitchFamily="34" charset="-128"/>
                <a:cs typeface="Proxima Nova Alt Sb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Proxima Nova Alt Sb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solidFill>
                  <a:prstClr val="white"/>
                </a:solidFill>
                <a:latin typeface="Proxima Nova Light"/>
                <a:cs typeface="Proxima Nova Light"/>
              </a:rPr>
              <a:t>Equipment Buyer at a Large Gym</a:t>
            </a:r>
            <a:endParaRPr lang="en-US" sz="1800" dirty="0">
              <a:solidFill>
                <a:prstClr val="white"/>
              </a:solidFill>
              <a:latin typeface="Proxima Nova Light"/>
              <a:cs typeface="Proxima Nov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6044" y="161116"/>
            <a:ext cx="3403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Proxima Nova Light"/>
                <a:cs typeface="Proxima Nova Light"/>
              </a:rPr>
              <a:t>Your focus persona:</a:t>
            </a:r>
          </a:p>
        </p:txBody>
      </p:sp>
      <p:sp>
        <p:nvSpPr>
          <p:cNvPr id="2" name="Rectangle 1"/>
          <p:cNvSpPr/>
          <p:nvPr/>
        </p:nvSpPr>
        <p:spPr>
          <a:xfrm>
            <a:off x="4826253" y="3091492"/>
            <a:ext cx="14862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Proxima Nova Light"/>
                <a:cs typeface="Proxima Nova Light"/>
                <a:hlinkClick r:id="rId3"/>
              </a:rPr>
              <a:t>Photo credit</a:t>
            </a:r>
            <a:endParaRPr lang="en-US" sz="1100" dirty="0">
              <a:solidFill>
                <a:prstClr val="black"/>
              </a:solidFill>
              <a:latin typeface="Proxima Nova Light"/>
              <a:cs typeface="Proxima Nov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256" y="811976"/>
            <a:ext cx="3081105" cy="2279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7361" y="3897535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Proxima Nova Light"/>
                <a:cs typeface="Proxima Nova Light"/>
                <a:hlinkClick r:id="rId5"/>
              </a:rPr>
              <a:t>Photo credit</a:t>
            </a:r>
            <a:endParaRPr lang="en-US" sz="1200" dirty="0">
              <a:solidFill>
                <a:prstClr val="black"/>
              </a:solidFill>
              <a:latin typeface="Proxima Nova Light"/>
              <a:cs typeface="Proxima Nov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198" y="2260954"/>
            <a:ext cx="1645294" cy="16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3589"/>
              </p:ext>
            </p:extLst>
          </p:nvPr>
        </p:nvGraphicFramePr>
        <p:xfrm>
          <a:off x="321741" y="42336"/>
          <a:ext cx="8576733" cy="4880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554"/>
                <a:gridCol w="1468089"/>
                <a:gridCol w="1545357"/>
                <a:gridCol w="1350563"/>
                <a:gridCol w="1585616"/>
                <a:gridCol w="1313554"/>
              </a:tblGrid>
              <a:tr h="66248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Proxima Nova Light" pitchFamily="2" charset="0"/>
                        </a:rPr>
                        <a:t>PERSONA</a:t>
                      </a:r>
                      <a:endParaRPr lang="en-US" sz="1100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Proxima Nova Light" pitchFamily="2" charset="0"/>
                        </a:rPr>
                        <a:t>Problem, Common</a:t>
                      </a:r>
                      <a:r>
                        <a:rPr lang="en-US" sz="1200" b="1" baseline="0" dirty="0" smtClean="0">
                          <a:latin typeface="Proxima Nova Light" pitchFamily="2" charset="0"/>
                        </a:rPr>
                        <a:t> Misconceptions, Challenges, Goals</a:t>
                      </a:r>
                      <a:endParaRPr lang="en-US" sz="1200" b="1" dirty="0"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AWARENESS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Proxima Nova Semibold" pitchFamily="2" charset="0"/>
                        </a:rPr>
                        <a:t>CONSIDERATION</a:t>
                      </a:r>
                      <a:endParaRPr lang="en-US" sz="13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latin typeface="Proxima Nova Semibold" pitchFamily="2" charset="0"/>
                        </a:rPr>
                        <a:t>DECISION</a:t>
                      </a:r>
                      <a:endParaRPr lang="en-US" sz="1400" b="0" i="0" dirty="0">
                        <a:latin typeface="Proxima Nova Semibold" pitchFamily="2" charset="0"/>
                      </a:endParaRPr>
                    </a:p>
                  </a:txBody>
                  <a:tcPr marT="34290" marB="3429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851660">
                <a:tc vMerge="1">
                  <a:txBody>
                    <a:bodyPr/>
                    <a:lstStyle/>
                    <a:p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realized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and expressed symptoms of a potential problem or opportunity </a:t>
                      </a:r>
                    </a:p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(Researching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Phase) 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Educate them  around the problems and symptoms they have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Dig deeper into the problem</a:t>
                      </a:r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or symptoms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– Is there any additional info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 that you can provide on this topic/solution, without talking about your business yet?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clearly defined and given a name to their problem or opportunity -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Increase their engagement with you and awareness of  how you fit into the solution</a:t>
                      </a:r>
                      <a:endParaRPr lang="en-US" sz="9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Have defined their solution strategy, method or approach - </a:t>
                      </a:r>
                      <a:r>
                        <a:rPr lang="en-US" sz="900" b="0" i="1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H</a:t>
                      </a:r>
                      <a:r>
                        <a:rPr lang="en-US" sz="900" b="0" i="1" baseline="0" dirty="0" smtClean="0">
                          <a:solidFill>
                            <a:schemeClr val="bg1"/>
                          </a:solidFill>
                          <a:latin typeface="Proxima Nova Light" pitchFamily="2" charset="0"/>
                        </a:rPr>
                        <a:t>elp them with their buying decision</a:t>
                      </a:r>
                      <a:endParaRPr lang="en-US" sz="1100" b="0" i="1" dirty="0">
                        <a:solidFill>
                          <a:schemeClr val="bg1"/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26873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Owner of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Small – Medium Gym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Budget-conscious, new to gym ownership and unsure where to start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Fitness Equipment Buyers Guide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New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or Used? When to stretch your equipment dollars and when to splurge</a:t>
                      </a:r>
                      <a:endParaRPr lang="en-US" sz="1100" b="0" i="0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Equipment Budget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and Purchase Planning </a:t>
                      </a:r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Worksheet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&amp; Timeline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Phone Assessment of Equipment Needs OR Request a Quote</a:t>
                      </a:r>
                    </a:p>
                  </a:txBody>
                  <a:tcPr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Large Gym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– Equipment Buyer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i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Longevity</a:t>
                      </a:r>
                      <a:r>
                        <a:rPr lang="en-US" sz="1100" b="0" i="0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Proxima Nova Light" pitchFamily="2" charset="0"/>
                        </a:rPr>
                        <a:t> of equipment is important, need to get approval from CFO</a:t>
                      </a:r>
                      <a:endParaRPr lang="en-US" sz="1100" b="0" i="0" dirty="0">
                        <a:solidFill>
                          <a:schemeClr val="tx1">
                            <a:lumMod val="75000"/>
                          </a:schemeClr>
                        </a:solidFill>
                        <a:latin typeface="Proxima Nova Light" pitchFamily="2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 rot="719534">
            <a:off x="3982924" y="3577277"/>
            <a:ext cx="2602390" cy="1339699"/>
            <a:chOff x="204132" y="2485310"/>
            <a:chExt cx="2602390" cy="1339699"/>
          </a:xfrm>
        </p:grpSpPr>
        <p:sp>
          <p:nvSpPr>
            <p:cNvPr id="4" name="Rectangle 3"/>
            <p:cNvSpPr/>
            <p:nvPr/>
          </p:nvSpPr>
          <p:spPr>
            <a:xfrm rot="21382013">
              <a:off x="204132" y="2485310"/>
              <a:ext cx="2602390" cy="1339699"/>
            </a:xfrm>
            <a:prstGeom prst="rect">
              <a:avLst/>
            </a:prstGeom>
            <a:solidFill>
              <a:srgbClr val="FECF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In this case, there are two personas, each with unique needs. </a:t>
              </a:r>
              <a:r>
                <a:rPr lang="en-US" sz="1400" b="1" dirty="0" smtClean="0">
                  <a:solidFill>
                    <a:srgbClr val="404040"/>
                  </a:solidFill>
                  <a:latin typeface="Proxima Nova Light"/>
                  <a:cs typeface="Proxima Nova Light"/>
                </a:rPr>
                <a:t>How does the content differ between each of them?</a:t>
              </a:r>
              <a:endParaRPr lang="en-US" sz="1400" b="1" dirty="0">
                <a:solidFill>
                  <a:srgbClr val="404040"/>
                </a:solidFill>
                <a:latin typeface="Proxima Nova Light"/>
                <a:cs typeface="Proxima Nova Ligh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317879" y="2546142"/>
              <a:ext cx="170973" cy="18315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82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2365</Words>
  <Application>Microsoft Macintosh PowerPoint</Application>
  <PresentationFormat>On-screen Show (16:9)</PresentationFormat>
  <Paragraphs>236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</dc:creator>
  <cp:lastModifiedBy>Stephanie </cp:lastModifiedBy>
  <cp:revision>6</cp:revision>
  <dcterms:created xsi:type="dcterms:W3CDTF">2014-01-06T20:20:53Z</dcterms:created>
  <dcterms:modified xsi:type="dcterms:W3CDTF">2014-01-08T15:49:22Z</dcterms:modified>
</cp:coreProperties>
</file>