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3" r:id="rId2"/>
    <p:sldId id="256" r:id="rId3"/>
    <p:sldId id="262" r:id="rId4"/>
    <p:sldId id="271" r:id="rId5"/>
    <p:sldId id="257" r:id="rId6"/>
    <p:sldId id="264" r:id="rId7"/>
    <p:sldId id="265" r:id="rId8"/>
    <p:sldId id="266" r:id="rId9"/>
    <p:sldId id="267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ADEE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78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169DA9-8712-4EBE-BF13-72D77F976902}" type="datetimeFigureOut">
              <a:rPr lang="en-US" smtClean="0"/>
              <a:t>6/7/2013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542D88-7CB3-4375-AC39-406C4E62AA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815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42D88-7CB3-4375-AC39-406C4E62AA6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5047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42D88-7CB3-4375-AC39-406C4E62AA6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377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42D88-7CB3-4375-AC39-406C4E62AA6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803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42D88-7CB3-4375-AC39-406C4E62AA6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504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42D88-7CB3-4375-AC39-406C4E62AA6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3773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42D88-7CB3-4375-AC39-406C4E62AA6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3773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42D88-7CB3-4375-AC39-406C4E62AA6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3773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42D88-7CB3-4375-AC39-406C4E62AA6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3773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42D88-7CB3-4375-AC39-406C4E62AA6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3773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42D88-7CB3-4375-AC39-406C4E62AA6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377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7236-70BB-4182-9523-C1B5DDFEDE1F}" type="datetimeFigureOut">
              <a:rPr lang="en-US" smtClean="0"/>
              <a:t>6/7/2013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51CA8-93ED-45B8-827F-D736C8393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99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7236-70BB-4182-9523-C1B5DDFEDE1F}" type="datetimeFigureOut">
              <a:rPr lang="en-US" smtClean="0"/>
              <a:t>6/7/2013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51CA8-93ED-45B8-827F-D736C8393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701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7236-70BB-4182-9523-C1B5DDFEDE1F}" type="datetimeFigureOut">
              <a:rPr lang="en-US" smtClean="0"/>
              <a:t>6/7/2013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51CA8-93ED-45B8-827F-D736C8393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2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7236-70BB-4182-9523-C1B5DDFEDE1F}" type="datetimeFigureOut">
              <a:rPr lang="en-US" smtClean="0"/>
              <a:t>6/7/2013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51CA8-93ED-45B8-827F-D736C8393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994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7236-70BB-4182-9523-C1B5DDFEDE1F}" type="datetimeFigureOut">
              <a:rPr lang="en-US" smtClean="0"/>
              <a:t>6/7/2013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51CA8-93ED-45B8-827F-D736C8393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71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7236-70BB-4182-9523-C1B5DDFEDE1F}" type="datetimeFigureOut">
              <a:rPr lang="en-US" smtClean="0"/>
              <a:t>6/7/2013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51CA8-93ED-45B8-827F-D736C8393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06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7236-70BB-4182-9523-C1B5DDFEDE1F}" type="datetimeFigureOut">
              <a:rPr lang="en-US" smtClean="0"/>
              <a:t>6/7/2013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51CA8-93ED-45B8-827F-D736C8393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937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7236-70BB-4182-9523-C1B5DDFEDE1F}" type="datetimeFigureOut">
              <a:rPr lang="en-US" smtClean="0"/>
              <a:t>6/7/2013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51CA8-93ED-45B8-827F-D736C8393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571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7236-70BB-4182-9523-C1B5DDFEDE1F}" type="datetimeFigureOut">
              <a:rPr lang="en-US" smtClean="0"/>
              <a:t>6/7/2013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51CA8-93ED-45B8-827F-D736C8393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454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7236-70BB-4182-9523-C1B5DDFEDE1F}" type="datetimeFigureOut">
              <a:rPr lang="en-US" smtClean="0"/>
              <a:t>6/7/2013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51CA8-93ED-45B8-827F-D736C8393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031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7236-70BB-4182-9523-C1B5DDFEDE1F}" type="datetimeFigureOut">
              <a:rPr lang="en-US" smtClean="0"/>
              <a:t>6/7/2013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51CA8-93ED-45B8-827F-D736C8393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920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C7236-70BB-4182-9523-C1B5DDFEDE1F}" type="datetimeFigureOut">
              <a:rPr lang="en-US" smtClean="0"/>
              <a:t>6/7/2013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51CA8-93ED-45B8-827F-D736C8393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144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19925"/>
            <a:ext cx="9144000" cy="240008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80830" y="447040"/>
            <a:ext cx="78486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0" dirty="0" smtClean="0">
                <a:latin typeface="Proxima Nova Semibold" pitchFamily="2" charset="0"/>
              </a:rPr>
              <a:t>Business</a:t>
            </a:r>
          </a:p>
          <a:p>
            <a:pPr algn="ctr"/>
            <a:r>
              <a:rPr lang="en-US" sz="11000" i="1" dirty="0" smtClean="0">
                <a:solidFill>
                  <a:srgbClr val="68ADEE"/>
                </a:solidFill>
                <a:latin typeface="Lobster Two" pitchFamily="50" charset="0"/>
              </a:rPr>
              <a:t>Babble</a:t>
            </a:r>
            <a:endParaRPr lang="en-US" sz="11000" i="1" dirty="0">
              <a:solidFill>
                <a:srgbClr val="68ADEE"/>
              </a:solidFill>
              <a:latin typeface="Lobster Two" pitchFamily="50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6243300"/>
            <a:ext cx="1219200" cy="353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088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131247"/>
              </p:ext>
            </p:extLst>
          </p:nvPr>
        </p:nvGraphicFramePr>
        <p:xfrm>
          <a:off x="685800" y="228600"/>
          <a:ext cx="7848600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9720"/>
                <a:gridCol w="1569720"/>
                <a:gridCol w="1569720"/>
                <a:gridCol w="1569720"/>
                <a:gridCol w="1569720"/>
              </a:tblGrid>
              <a:tr h="106680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Proxima Nova Semibold" pitchFamily="2" charset="0"/>
                        </a:rPr>
                        <a:t>B</a:t>
                      </a:r>
                      <a:endParaRPr lang="en-US" sz="4000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A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Proxima Nova Semibold" pitchFamily="2" charset="0"/>
                        </a:rPr>
                        <a:t>I</a:t>
                      </a:r>
                      <a:endParaRPr lang="en-US" sz="4000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A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Proxima Nova Semibold" pitchFamily="2" charset="0"/>
                        </a:rPr>
                        <a:t>N</a:t>
                      </a:r>
                      <a:endParaRPr lang="en-US" sz="4000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A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Proxima Nova Semibold" pitchFamily="2" charset="0"/>
                        </a:rPr>
                        <a:t>G</a:t>
                      </a:r>
                      <a:endParaRPr lang="en-US" sz="4000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A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Proxima Nova Semibold" pitchFamily="2" charset="0"/>
                        </a:rPr>
                        <a:t>O</a:t>
                      </a:r>
                      <a:endParaRPr lang="en-US" sz="4000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ADEE"/>
                    </a:solidFill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Thought leader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Go viral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Think outside the box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Integrated solution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Web 2.0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Start a dialogue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Blue Ocean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 strategy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KPI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Positive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 ROI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Wow factor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Alignment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Work some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 magic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Proxima Nova Semibold" pitchFamily="2" charset="0"/>
                        </a:rPr>
                        <a:t>FREE SPACE!</a:t>
                      </a:r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Drink the Kool-Aid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Engaging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Close the loop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Value proposition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Not to interrupt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Pipeline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Out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 of pocket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Whiteboard it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Ideation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Bleeding-edge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Success metric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Drill down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6321117"/>
            <a:ext cx="437911" cy="450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265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5480" y="990600"/>
            <a:ext cx="77724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Proxima Nova Lt" pitchFamily="2" charset="0"/>
              </a:rPr>
              <a:t>Business babble </a:t>
            </a:r>
            <a:r>
              <a:rPr lang="en-US" sz="2400" dirty="0" smtClean="0">
                <a:latin typeface="Proxima Nova Lt" pitchFamily="2" charset="0"/>
              </a:rPr>
              <a:t>– it’s the worst. Whether part of a boring meeting, an annoying email chain, or during a bout of self-loathing after spouting off some babble of your own, a little game of Bingo might make you feel a little better.</a:t>
            </a:r>
          </a:p>
          <a:p>
            <a:endParaRPr lang="en-US" sz="2400" dirty="0">
              <a:latin typeface="Proxima Nova Lt" pitchFamily="2" charset="0"/>
            </a:endParaRPr>
          </a:p>
          <a:p>
            <a:r>
              <a:rPr lang="en-US" sz="2400" dirty="0" smtClean="0">
                <a:latin typeface="Proxima Nova Lt" pitchFamily="2" charset="0"/>
              </a:rPr>
              <a:t>In here, you’ll find everything you need for your own game of </a:t>
            </a:r>
            <a:r>
              <a:rPr lang="en-US" sz="2400" b="1" dirty="0" smtClean="0">
                <a:latin typeface="Proxima Nova Lt" pitchFamily="2" charset="0"/>
              </a:rPr>
              <a:t>Business Babble Bingo</a:t>
            </a:r>
            <a:r>
              <a:rPr lang="en-US" sz="2400" dirty="0" smtClean="0">
                <a:latin typeface="Proxima Nova Lt" pitchFamily="2" charset="0"/>
              </a:rPr>
              <a:t>.</a:t>
            </a:r>
          </a:p>
          <a:p>
            <a:endParaRPr lang="en-US" sz="2400" dirty="0">
              <a:latin typeface="Proxima Nova Lt" pitchFamily="2" charset="0"/>
            </a:endParaRPr>
          </a:p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Proxima Nova Lt" pitchFamily="2" charset="0"/>
              </a:rPr>
              <a:t>Slide 3: </a:t>
            </a:r>
            <a:r>
              <a:rPr lang="en-US" sz="2400" dirty="0" smtClean="0">
                <a:latin typeface="Proxima Nova Lt" pitchFamily="2" charset="0"/>
              </a:rPr>
              <a:t>85 business babble buzzwords, in the raw</a:t>
            </a:r>
          </a:p>
          <a:p>
            <a:endParaRPr lang="en-US" sz="2400" dirty="0">
              <a:latin typeface="Proxima Nova Lt" pitchFamily="2" charset="0"/>
            </a:endParaRPr>
          </a:p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Proxima Nova Lt" pitchFamily="2" charset="0"/>
              </a:rPr>
              <a:t>Slide 4:</a:t>
            </a:r>
            <a:r>
              <a:rPr lang="en-US" sz="2400" b="1" dirty="0" smtClean="0">
                <a:latin typeface="Proxima Nova Lt" pitchFamily="2" charset="0"/>
              </a:rPr>
              <a:t> </a:t>
            </a:r>
            <a:r>
              <a:rPr lang="en-US" sz="2400" dirty="0" smtClean="0">
                <a:latin typeface="Proxima Nova Lt" pitchFamily="2" charset="0"/>
              </a:rPr>
              <a:t>A blank Bingo card for you to customize</a:t>
            </a:r>
          </a:p>
          <a:p>
            <a:endParaRPr lang="en-US" sz="2400" dirty="0">
              <a:latin typeface="Proxima Nova Lt" pitchFamily="2" charset="0"/>
            </a:endParaRPr>
          </a:p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Proxima Nova Lt" pitchFamily="2" charset="0"/>
              </a:rPr>
              <a:t>Slides 5-10: </a:t>
            </a:r>
            <a:r>
              <a:rPr lang="en-US" sz="2400" dirty="0" smtClean="0">
                <a:latin typeface="Proxima Nova Lt" pitchFamily="2" charset="0"/>
              </a:rPr>
              <a:t>Ready-to-use Business Babble Bingo cards</a:t>
            </a:r>
          </a:p>
        </p:txBody>
      </p:sp>
    </p:spTree>
    <p:extLst>
      <p:ext uri="{BB962C8B-B14F-4D97-AF65-F5344CB8AC3E}">
        <p14:creationId xmlns:p14="http://schemas.microsoft.com/office/powerpoint/2010/main" val="3776706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664078"/>
              </p:ext>
            </p:extLst>
          </p:nvPr>
        </p:nvGraphicFramePr>
        <p:xfrm>
          <a:off x="304800" y="228600"/>
          <a:ext cx="8534400" cy="647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880"/>
                <a:gridCol w="1706880"/>
                <a:gridCol w="1706880"/>
                <a:gridCol w="1706880"/>
                <a:gridCol w="17068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Cross-pollinate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Synergy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Circle back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Go viral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Positive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 ROI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Move the needle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Impact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 the bottom line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Engaging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Create value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Value proposition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Shifting paradigm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Utilize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Streamline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Alignment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Leverage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Best practice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Best in breed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Eat our own dog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 food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Get buy-in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Strategery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Authenticity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Drink the Kool-Aid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Open the kimono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Bleeding-edge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Cutting-edge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Lots of moving parts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Scalable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Think outside the box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Ducks in a row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Ecosystem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Word of mouth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Create awareness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Drive traffic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Drill down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Robust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Integrated solution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Go upstream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Low-hanging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 fruit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Deep dive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Ping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Take offline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Gather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 some learnings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Blue Ocean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 strategy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I’ve got a hard stop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Start a dialogue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Boil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 the ocean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Do you wanna own that?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Let’s punt this for now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Give 110%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Shift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 some resources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Take it to the next level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Window of opportunity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Full-service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Work some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 magic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Bring to the table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Not enough bandwidth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Web 2.0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Tee up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Thought leader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Close the loop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Action item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Ballpar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k it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Beef up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Bucketize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Whiteboard it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Not to interrupt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Gain traction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Coming down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 the pike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Pipeline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KPI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Success metric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Do the heavy lifting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Ideation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Not in the cards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Zero-sum game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Make waves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Magic bullet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Noodle it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 over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One-two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 punch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Take ownership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Piggyback off that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Wow factor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Key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 takeaways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Skin in the game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Out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 of pocket</a:t>
                      </a:r>
                      <a:endParaRPr lang="en-US" sz="1200" dirty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2088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5669535"/>
              </p:ext>
            </p:extLst>
          </p:nvPr>
        </p:nvGraphicFramePr>
        <p:xfrm>
          <a:off x="685800" y="228600"/>
          <a:ext cx="7848600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9720"/>
                <a:gridCol w="1569720"/>
                <a:gridCol w="1569720"/>
                <a:gridCol w="1569720"/>
                <a:gridCol w="1569720"/>
              </a:tblGrid>
              <a:tr h="106680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Proxima Nova Semibold" pitchFamily="2" charset="0"/>
                        </a:rPr>
                        <a:t>B</a:t>
                      </a:r>
                      <a:endParaRPr lang="en-US" sz="4000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A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Proxima Nova Semibold" pitchFamily="2" charset="0"/>
                        </a:rPr>
                        <a:t>I</a:t>
                      </a:r>
                      <a:endParaRPr lang="en-US" sz="4000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A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Proxima Nova Semibold" pitchFamily="2" charset="0"/>
                        </a:rPr>
                        <a:t>N</a:t>
                      </a:r>
                      <a:endParaRPr lang="en-US" sz="4000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A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Proxima Nova Semibold" pitchFamily="2" charset="0"/>
                        </a:rPr>
                        <a:t>G</a:t>
                      </a:r>
                      <a:endParaRPr lang="en-US" sz="4000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A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Proxima Nova Semibold" pitchFamily="2" charset="0"/>
                        </a:rPr>
                        <a:t>O</a:t>
                      </a:r>
                      <a:endParaRPr lang="en-US" sz="4000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ADEE"/>
                    </a:solidFill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Proxima Nova Semibold" pitchFamily="2" charset="0"/>
                        </a:rPr>
                        <a:t>FREE SPACE!</a:t>
                      </a:r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6321117"/>
            <a:ext cx="437911" cy="450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530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538461"/>
              </p:ext>
            </p:extLst>
          </p:nvPr>
        </p:nvGraphicFramePr>
        <p:xfrm>
          <a:off x="685800" y="228600"/>
          <a:ext cx="7848600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9720"/>
                <a:gridCol w="1569720"/>
                <a:gridCol w="1569720"/>
                <a:gridCol w="1569720"/>
                <a:gridCol w="1569720"/>
              </a:tblGrid>
              <a:tr h="106680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Proxima Nova Semibold" pitchFamily="2" charset="0"/>
                        </a:rPr>
                        <a:t>B</a:t>
                      </a:r>
                      <a:endParaRPr lang="en-US" sz="4000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A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Proxima Nova Semibold" pitchFamily="2" charset="0"/>
                        </a:rPr>
                        <a:t>I</a:t>
                      </a:r>
                      <a:endParaRPr lang="en-US" sz="4000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A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Proxima Nova Semibold" pitchFamily="2" charset="0"/>
                        </a:rPr>
                        <a:t>N</a:t>
                      </a:r>
                      <a:endParaRPr lang="en-US" sz="4000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A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Proxima Nova Semibold" pitchFamily="2" charset="0"/>
                        </a:rPr>
                        <a:t>G</a:t>
                      </a:r>
                      <a:endParaRPr lang="en-US" sz="4000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A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Proxima Nova Semibold" pitchFamily="2" charset="0"/>
                        </a:rPr>
                        <a:t>O</a:t>
                      </a:r>
                      <a:endParaRPr lang="en-US" sz="4000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ADEE"/>
                    </a:solidFill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Cross-pollinate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Go viral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Impact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 the bottom line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Create value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I’ve got a hard stop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Give 110%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Integrated solution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Robust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Not enough bandwidth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Coming down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 the pike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Utilize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Open the kimono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Proxima Nova Semibold" pitchFamily="2" charset="0"/>
                        </a:rPr>
                        <a:t>FREE SPACE!</a:t>
                      </a:r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Best practice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Take it to the next level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Deep dive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Get buy-in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Close the loop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Drive traffic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Shifting paradigm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Start a dialogue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Gain traction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Cutting-edge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KPI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Go upstream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6321117"/>
            <a:ext cx="437911" cy="450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834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702085"/>
              </p:ext>
            </p:extLst>
          </p:nvPr>
        </p:nvGraphicFramePr>
        <p:xfrm>
          <a:off x="685800" y="228600"/>
          <a:ext cx="7848600" cy="652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9720"/>
                <a:gridCol w="1569720"/>
                <a:gridCol w="1569720"/>
                <a:gridCol w="1569720"/>
                <a:gridCol w="1569720"/>
              </a:tblGrid>
              <a:tr h="106680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Proxima Nova Semibold" pitchFamily="2" charset="0"/>
                        </a:rPr>
                        <a:t>B</a:t>
                      </a:r>
                      <a:endParaRPr lang="en-US" sz="4000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A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Proxima Nova Semibold" pitchFamily="2" charset="0"/>
                        </a:rPr>
                        <a:t>I</a:t>
                      </a:r>
                      <a:endParaRPr lang="en-US" sz="4000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A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Proxima Nova Semibold" pitchFamily="2" charset="0"/>
                        </a:rPr>
                        <a:t>N</a:t>
                      </a:r>
                      <a:endParaRPr lang="en-US" sz="4000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A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Proxima Nova Semibold" pitchFamily="2" charset="0"/>
                        </a:rPr>
                        <a:t>G</a:t>
                      </a:r>
                      <a:endParaRPr lang="en-US" sz="4000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A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Proxima Nova Semibold" pitchFamily="2" charset="0"/>
                        </a:rPr>
                        <a:t>O</a:t>
                      </a:r>
                      <a:endParaRPr lang="en-US" sz="4000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ADEE"/>
                    </a:solidFill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Synergy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Positive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 ROI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Value proposition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Take offline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Leverage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Alignment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Beef up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Drill down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Engaging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Bring to the table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Bucketize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Low-hanging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 fruit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Proxima Nova Semibold" pitchFamily="2" charset="0"/>
                        </a:rPr>
                        <a:t>FREE SPACE!</a:t>
                      </a:r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Do you wanna own that?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Best in breed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Drink the Kool-Aid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Ecosystem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Gather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 some learnings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Ducks in a row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Thought leader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Word of mouth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Boil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 the ocean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Authenticity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Ballpar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k it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Window of opportunity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6321117"/>
            <a:ext cx="437911" cy="450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265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934632"/>
              </p:ext>
            </p:extLst>
          </p:nvPr>
        </p:nvGraphicFramePr>
        <p:xfrm>
          <a:off x="685800" y="228600"/>
          <a:ext cx="7848600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9720"/>
                <a:gridCol w="1569720"/>
                <a:gridCol w="1569720"/>
                <a:gridCol w="1569720"/>
                <a:gridCol w="1569720"/>
              </a:tblGrid>
              <a:tr h="106680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Proxima Nova Semibold" pitchFamily="2" charset="0"/>
                        </a:rPr>
                        <a:t>B</a:t>
                      </a:r>
                      <a:endParaRPr lang="en-US" sz="4000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A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Proxima Nova Semibold" pitchFamily="2" charset="0"/>
                        </a:rPr>
                        <a:t>I</a:t>
                      </a:r>
                      <a:endParaRPr lang="en-US" sz="4000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A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Proxima Nova Semibold" pitchFamily="2" charset="0"/>
                        </a:rPr>
                        <a:t>N</a:t>
                      </a:r>
                      <a:endParaRPr lang="en-US" sz="4000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A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Proxima Nova Semibold" pitchFamily="2" charset="0"/>
                        </a:rPr>
                        <a:t>G</a:t>
                      </a:r>
                      <a:endParaRPr lang="en-US" sz="4000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A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Proxima Nova Semibold" pitchFamily="2" charset="0"/>
                        </a:rPr>
                        <a:t>O</a:t>
                      </a:r>
                      <a:endParaRPr lang="en-US" sz="4000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ADEE"/>
                    </a:solidFill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Circle back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Think outside the box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Move the needle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Scalable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Ping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Let’s punt this for now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Streamline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Bleeding-edge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Lots of moving parts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Blue Ocean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 strategy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Whiteboard it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Work some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 magic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Proxima Nova Semibold" pitchFamily="2" charset="0"/>
                        </a:rPr>
                        <a:t>FREE SPACE!</a:t>
                      </a:r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Pipeline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Eat our own dog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 food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Success metric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Create awareness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Tee up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Web 2.0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Not to interrupt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Full-service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Shift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 some resources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Strategery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Action item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Do the heavy lifting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6321117"/>
            <a:ext cx="437911" cy="450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265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254994"/>
              </p:ext>
            </p:extLst>
          </p:nvPr>
        </p:nvGraphicFramePr>
        <p:xfrm>
          <a:off x="685800" y="228600"/>
          <a:ext cx="7848600" cy="652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9720"/>
                <a:gridCol w="1569720"/>
                <a:gridCol w="1569720"/>
                <a:gridCol w="1569720"/>
                <a:gridCol w="1569720"/>
              </a:tblGrid>
              <a:tr h="106680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Proxima Nova Semibold" pitchFamily="2" charset="0"/>
                        </a:rPr>
                        <a:t>B</a:t>
                      </a:r>
                      <a:endParaRPr lang="en-US" sz="4000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A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Proxima Nova Semibold" pitchFamily="2" charset="0"/>
                        </a:rPr>
                        <a:t>I</a:t>
                      </a:r>
                      <a:endParaRPr lang="en-US" sz="4000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A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Proxima Nova Semibold" pitchFamily="2" charset="0"/>
                        </a:rPr>
                        <a:t>N</a:t>
                      </a:r>
                      <a:endParaRPr lang="en-US" sz="4000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A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Proxima Nova Semibold" pitchFamily="2" charset="0"/>
                        </a:rPr>
                        <a:t>G</a:t>
                      </a:r>
                      <a:endParaRPr lang="en-US" sz="4000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A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Proxima Nova Semibold" pitchFamily="2" charset="0"/>
                        </a:rPr>
                        <a:t>O</a:t>
                      </a:r>
                      <a:endParaRPr lang="en-US" sz="4000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ADEE"/>
                    </a:solidFill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Take ownership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Ideation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Out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 of pocket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Key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 takeaways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Do you wanna own that?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Ping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Piggyback off that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Magic bullet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Utilize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One-two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 punch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Noodle it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 over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Skin in the game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Proxima Nova Semibold" pitchFamily="2" charset="0"/>
                        </a:rPr>
                        <a:t>FREE SPACE!</a:t>
                      </a:r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Zero-sum game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Gather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 some learnings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Scalable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Not in the cards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Low-hanging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 fruit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Make waves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Drill down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Alignment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Ducks in a row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Whiteboard it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Wow factor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Strategery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6321117"/>
            <a:ext cx="437911" cy="450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265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592733"/>
              </p:ext>
            </p:extLst>
          </p:nvPr>
        </p:nvGraphicFramePr>
        <p:xfrm>
          <a:off x="685800" y="228600"/>
          <a:ext cx="7848600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9720"/>
                <a:gridCol w="1569720"/>
                <a:gridCol w="1569720"/>
                <a:gridCol w="1569720"/>
                <a:gridCol w="1569720"/>
              </a:tblGrid>
              <a:tr h="106680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Proxima Nova Semibold" pitchFamily="2" charset="0"/>
                        </a:rPr>
                        <a:t>B</a:t>
                      </a:r>
                      <a:endParaRPr lang="en-US" sz="4000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A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Proxima Nova Semibold" pitchFamily="2" charset="0"/>
                        </a:rPr>
                        <a:t>I</a:t>
                      </a:r>
                      <a:endParaRPr lang="en-US" sz="4000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A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Proxima Nova Semibold" pitchFamily="2" charset="0"/>
                        </a:rPr>
                        <a:t>N</a:t>
                      </a:r>
                      <a:endParaRPr lang="en-US" sz="4000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A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Proxima Nova Semibold" pitchFamily="2" charset="0"/>
                        </a:rPr>
                        <a:t>G</a:t>
                      </a:r>
                      <a:endParaRPr lang="en-US" sz="4000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A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Proxima Nova Semibold" pitchFamily="2" charset="0"/>
                        </a:rPr>
                        <a:t>O</a:t>
                      </a:r>
                      <a:endParaRPr lang="en-US" sz="4000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ADEE"/>
                    </a:solidFill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Take offline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Impact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 the bottom line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I’ve got a hard stop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Scalable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Do the heavy lifting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Pipeline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Streamline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Word of mouth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Not to interrupt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Robust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Let’s punt this for now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Tee up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Proxima Nova Semibold" pitchFamily="2" charset="0"/>
                        </a:rPr>
                        <a:t>FREE SPACE!</a:t>
                      </a:r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Gather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 some learnings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KPI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Create awareness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Magic bullet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Key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 takeaways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Deep dive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Shift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 some resources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Proxima Nova Lt" pitchFamily="2" charset="0"/>
                      </a:endParaRP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Not enough bandwidth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Engaging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Think outside the box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Thought leader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roxima Nova Lt" pitchFamily="2" charset="0"/>
                        </a:rPr>
                        <a:t>Cross-pollinate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Proxima Nova Semibol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6321117"/>
            <a:ext cx="437911" cy="450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265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703</Words>
  <Application>Microsoft Office PowerPoint</Application>
  <PresentationFormat>On-screen Show (4:3)</PresentationFormat>
  <Paragraphs>292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Corey Eridon</dc:creator>
  <cp:lastModifiedBy>Corey Eridon</cp:lastModifiedBy>
  <cp:revision>13</cp:revision>
  <dcterms:created xsi:type="dcterms:W3CDTF">2013-06-07T16:40:51Z</dcterms:created>
  <dcterms:modified xsi:type="dcterms:W3CDTF">2013-06-07T19:49:35Z</dcterms:modified>
</cp:coreProperties>
</file>