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60" r:id="rId5"/>
    <p:sldId id="258" r:id="rId6"/>
    <p:sldId id="265" r:id="rId7"/>
    <p:sldId id="263" r:id="rId8"/>
    <p:sldId id="264" r:id="rId9"/>
    <p:sldId id="271" r:id="rId10"/>
    <p:sldId id="278" r:id="rId11"/>
    <p:sldId id="272" r:id="rId12"/>
    <p:sldId id="273" r:id="rId13"/>
    <p:sldId id="276" r:id="rId14"/>
    <p:sldId id="275" r:id="rId15"/>
    <p:sldId id="279" r:id="rId16"/>
    <p:sldId id="280" r:id="rId17"/>
    <p:sldId id="274" r:id="rId18"/>
    <p:sldId id="277" r:id="rId19"/>
    <p:sldId id="259" r:id="rId20"/>
    <p:sldId id="261" r:id="rId21"/>
    <p:sldId id="267" r:id="rId22"/>
    <p:sldId id="281" r:id="rId23"/>
    <p:sldId id="269" r:id="rId24"/>
    <p:sldId id="270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021E83E-6B8A-41A7-AA56-785EAFF6F96D}">
          <p14:sldIdLst>
            <p14:sldId id="256"/>
            <p14:sldId id="257"/>
            <p14:sldId id="260"/>
            <p14:sldId id="258"/>
            <p14:sldId id="265"/>
            <p14:sldId id="263"/>
            <p14:sldId id="264"/>
            <p14:sldId id="271"/>
            <p14:sldId id="278"/>
            <p14:sldId id="272"/>
            <p14:sldId id="273"/>
            <p14:sldId id="276"/>
            <p14:sldId id="275"/>
            <p14:sldId id="279"/>
            <p14:sldId id="280"/>
            <p14:sldId id="274"/>
            <p14:sldId id="277"/>
            <p14:sldId id="259"/>
            <p14:sldId id="261"/>
            <p14:sldId id="267"/>
            <p14:sldId id="281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6" autoAdjust="0"/>
    <p:restoredTop sz="92193" autoAdjust="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notesViewPr>
    <p:cSldViewPr>
      <p:cViewPr varScale="1">
        <p:scale>
          <a:sx n="57" d="100"/>
          <a:sy n="57" d="100"/>
        </p:scale>
        <p:origin x="-276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DFFDB-4A14-4127-9C08-8F69F4A37CAA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7D321-7643-466E-A536-2410BF3275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02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AFFCB70-06D3-4031-8C83-B092951BCF16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A8D5048-D364-4E6C-B6B1-C796D5A53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7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5048-D364-4E6C-B6B1-C796D5A532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5048-D364-4E6C-B6B1-C796D5A532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5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5048-D364-4E6C-B6B1-C796D5A532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5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5048-D364-4E6C-B6B1-C796D5A532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5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5048-D364-4E6C-B6B1-C796D5A532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5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5048-D364-4E6C-B6B1-C796D5A532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5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5048-D364-4E6C-B6B1-C796D5A5320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5048-D364-4E6C-B6B1-C796D5A532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7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5048-D364-4E6C-B6B1-C796D5A532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3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5048-D364-4E6C-B6B1-C796D5A532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5048-D364-4E6C-B6B1-C796D5A532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5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5048-D364-4E6C-B6B1-C796D5A532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5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5048-D364-4E6C-B6B1-C796D5A532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5048-D364-4E6C-B6B1-C796D5A532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5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5048-D364-4E6C-B6B1-C796D5A532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219200"/>
            <a:ext cx="6172200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helloo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2743200"/>
            <a:ext cx="6172200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0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0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317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EFF0-DB1D-458A-AF68-220B9FE3C8E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C67B-1AEB-4083-A5FD-DB722A996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8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EFF0-DB1D-458A-AF68-220B9FE3C8E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C67B-1AEB-4083-A5FD-DB722A996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91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EFF0-DB1D-458A-AF68-220B9FE3C8E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C67B-1AEB-4083-A5FD-DB722A996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24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EFF0-DB1D-458A-AF68-220B9FE3C8E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C67B-1AEB-4083-A5FD-DB722A996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82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EFF0-DB1D-458A-AF68-220B9FE3C8E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C67B-1AEB-4083-A5FD-DB722A996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43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EFF0-DB1D-458A-AF68-220B9FE3C8E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C67B-1AEB-4083-A5FD-DB722A996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5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EFF0-DB1D-458A-AF68-220B9FE3C8E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C67B-1AEB-4083-A5FD-DB722A996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0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EFF0-DB1D-458A-AF68-220B9FE3C8E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C67B-1AEB-4083-A5FD-DB722A996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9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557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EFF0-DB1D-458A-AF68-220B9FE3C8E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C67B-1AEB-4083-A5FD-DB722A996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20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EFF0-DB1D-458A-AF68-220B9FE3C8E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C67B-1AEB-4083-A5FD-DB722A996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91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EFF0-DB1D-458A-AF68-220B9FE3C8E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C67B-1AEB-4083-A5FD-DB722A996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4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52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08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96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74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16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41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67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escription: cid:BF2BDFF6-DA81-44CE-9E60-0998F26115AC@socal.rr.com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24" y="0"/>
            <a:ext cx="92165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6EFF0-DB1D-458A-AF68-220B9FE3C8E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C67B-1AEB-4083-A5FD-DB722A996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cription: cid:BF2BDFF6-DA81-44CE-9E60-0998F26115AC@socal.rr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24" y="-81886"/>
            <a:ext cx="92165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1603950"/>
            <a:ext cx="6859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How to best leverage support &amp; minimize issues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5500152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By Lenin Martinez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59537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Interneer Customer Support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76475"/>
            <a:ext cx="5014913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7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574" y="609600"/>
            <a:ext cx="8537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How to leverage the </a:t>
            </a:r>
            <a:r>
              <a:rPr lang="en-US" sz="4000" u="sng" dirty="0" smtClean="0">
                <a:solidFill>
                  <a:schemeClr val="bg1"/>
                </a:solidFill>
              </a:rPr>
              <a:t>helpdesk (cont.)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74" y="1524000"/>
            <a:ext cx="739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Create a site URL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191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1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574" y="609600"/>
            <a:ext cx="8537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How to leverage the </a:t>
            </a:r>
            <a:r>
              <a:rPr lang="en-US" sz="4000" u="sng" dirty="0" smtClean="0">
                <a:solidFill>
                  <a:schemeClr val="bg1"/>
                </a:solidFill>
              </a:rPr>
              <a:t>helpdesk (cont.)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534180"/>
            <a:ext cx="739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Track support tickets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209800"/>
            <a:ext cx="82010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1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574" y="609600"/>
            <a:ext cx="8537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How to leverage the </a:t>
            </a:r>
            <a:r>
              <a:rPr lang="en-US" sz="4000" u="sng" dirty="0" smtClean="0">
                <a:solidFill>
                  <a:schemeClr val="bg1"/>
                </a:solidFill>
              </a:rPr>
              <a:t>helpdesk (cont.)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34180"/>
            <a:ext cx="739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Visit the Intellect Support Forum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2133600"/>
            <a:ext cx="90678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4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574" y="609600"/>
            <a:ext cx="8537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How to leverage the </a:t>
            </a:r>
            <a:r>
              <a:rPr lang="en-US" sz="4000" u="sng" dirty="0" smtClean="0">
                <a:solidFill>
                  <a:schemeClr val="bg1"/>
                </a:solidFill>
              </a:rPr>
              <a:t>helpdesk (cont.)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426" y="1534180"/>
            <a:ext cx="739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Applications, Documentation, Troubleshooting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414588"/>
            <a:ext cx="79438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3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574" y="609600"/>
            <a:ext cx="8537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How to leverage the </a:t>
            </a:r>
            <a:r>
              <a:rPr lang="en-US" sz="4000" u="sng" dirty="0" smtClean="0">
                <a:solidFill>
                  <a:schemeClr val="bg1"/>
                </a:solidFill>
              </a:rPr>
              <a:t>helpdesk (cont.)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426" y="1534180"/>
            <a:ext cx="739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Applications, Documentation, Troubleshooting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4075"/>
            <a:ext cx="80772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143125"/>
            <a:ext cx="81057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6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574" y="609600"/>
            <a:ext cx="8537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How to leverage the </a:t>
            </a:r>
            <a:r>
              <a:rPr lang="en-US" sz="4000" u="sng" dirty="0" smtClean="0">
                <a:solidFill>
                  <a:schemeClr val="bg1"/>
                </a:solidFill>
              </a:rPr>
              <a:t>helpdesk (cont.)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426" y="1534180"/>
            <a:ext cx="739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Applications, Documentation, Troubleshooting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4075"/>
            <a:ext cx="80772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8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574" y="609600"/>
            <a:ext cx="8537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How to leverage the </a:t>
            </a:r>
            <a:r>
              <a:rPr lang="en-US" sz="4000" u="sng" dirty="0" smtClean="0">
                <a:solidFill>
                  <a:schemeClr val="bg1"/>
                </a:solidFill>
              </a:rPr>
              <a:t>helpdesk (cont.)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574" y="1534180"/>
            <a:ext cx="739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Intellect Software releases and release notes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28875"/>
            <a:ext cx="82296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4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574" y="609600"/>
            <a:ext cx="8537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How to leverage the </a:t>
            </a:r>
            <a:r>
              <a:rPr lang="en-US" sz="4000" u="sng" dirty="0" smtClean="0">
                <a:solidFill>
                  <a:schemeClr val="bg1"/>
                </a:solidFill>
              </a:rPr>
              <a:t>helpdesk (cont.)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534180"/>
            <a:ext cx="739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Support portal feedback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3650"/>
            <a:ext cx="68484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6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21468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Macro Log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05125"/>
            <a:ext cx="5715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60483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81650"/>
            <a:ext cx="1752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8382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Tools within Intellect which can help with configuration or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28934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305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990600"/>
            <a:ext cx="728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Access Control Log</a:t>
            </a:r>
            <a:endParaRPr lang="en-US" sz="4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67825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What we will cover…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286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Support ticket submission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8295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Urgent vs. Non-Urgent issues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352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Leveraging the helpdesk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8862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Intellect tools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4297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Performance tips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0393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Stable production environments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638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Server platforms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IE web browsing (script checking, smart screen filter anti virus)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608" y="4760893"/>
            <a:ext cx="4753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Multiple inner tabs with many elements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694093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Amount of Elements on a single </a:t>
            </a:r>
            <a:r>
              <a:rPr lang="en-US" sz="2800" dirty="0" smtClean="0">
                <a:solidFill>
                  <a:schemeClr val="bg1"/>
                </a:solidFill>
              </a:rPr>
              <a:t>page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54" y="3048000"/>
            <a:ext cx="8138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Manual activities which have user groups as </a:t>
            </a:r>
            <a:r>
              <a:rPr lang="en-US" sz="2800" dirty="0" smtClean="0">
                <a:solidFill>
                  <a:schemeClr val="bg1"/>
                </a:solidFill>
              </a:rPr>
              <a:t>owners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6851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Intellect Performance Tips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70445"/>
            <a:ext cx="26670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1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Performance log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33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Intellect Performance </a:t>
            </a:r>
            <a:r>
              <a:rPr lang="en-US" sz="4000" u="sng" dirty="0" smtClean="0">
                <a:solidFill>
                  <a:schemeClr val="bg1"/>
                </a:solidFill>
              </a:rPr>
              <a:t>Tips(cont.)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9287"/>
            <a:ext cx="9067800" cy="498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5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Maintaining </a:t>
            </a:r>
            <a:r>
              <a:rPr lang="en-US" sz="4000" u="sng" dirty="0">
                <a:solidFill>
                  <a:schemeClr val="bg1"/>
                </a:solidFill>
              </a:rPr>
              <a:t>a stable production environment as you upgrade your configuration and platform.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9819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</a:rPr>
              <a:t>Configuration </a:t>
            </a:r>
            <a:r>
              <a:rPr lang="en-US" sz="2800" i="1" dirty="0" smtClean="0">
                <a:solidFill>
                  <a:schemeClr val="bg1"/>
                </a:solidFill>
              </a:rPr>
              <a:t>Change/Software </a:t>
            </a:r>
            <a:r>
              <a:rPr lang="en-US" sz="2800" i="1" dirty="0" smtClean="0">
                <a:solidFill>
                  <a:schemeClr val="bg1"/>
                </a:solidFill>
              </a:rPr>
              <a:t>Upgrade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670280"/>
            <a:ext cx="81033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Setup a sandbox environment which is 1 to 1 with the live site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Create and test the new </a:t>
            </a:r>
            <a:r>
              <a:rPr lang="en-US" sz="2400" dirty="0" smtClean="0">
                <a:solidFill>
                  <a:schemeClr val="bg1"/>
                </a:solidFill>
              </a:rPr>
              <a:t>configuration/Upgrade the site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Perform test session and validate script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Setup a maintenance window for the live site, lock the site and backup the database.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Apply the configuration to the live </a:t>
            </a:r>
            <a:r>
              <a:rPr lang="en-US" sz="2400" dirty="0" smtClean="0">
                <a:solidFill>
                  <a:schemeClr val="bg1"/>
                </a:solidFill>
              </a:rPr>
              <a:t>site/Upgrade the site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Do some brief testing and unlock the site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4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Supported Window Servers and SQL versions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Window Servers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718137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2003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2008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2008R2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2012*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4297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SQL Servers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98354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2005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2008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2008R2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2012*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3043237" cy="221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4" y="5276850"/>
            <a:ext cx="43910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2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How to submit a support ticket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86805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Navigate to http://helpdesk.interneer.com/intellect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Login with your credentials. (All customers and partners should have access to the Helpdesk)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8229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1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610600" cy="355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49057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Description of issue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Priority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Initiated by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Steps to reproduce – Provide login info, URL, Location in the system, element info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Results – What issue are you experiencing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Click the Submit Ticket button</a:t>
            </a:r>
          </a:p>
        </p:txBody>
      </p:sp>
    </p:spTree>
    <p:extLst>
      <p:ext uri="{BB962C8B-B14F-4D97-AF65-F5344CB8AC3E}">
        <p14:creationId xmlns:p14="http://schemas.microsoft.com/office/powerpoint/2010/main" val="3115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685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Support Ticket Submission (cont.) 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6758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Email confirmation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703493"/>
            <a:ext cx="739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Emergency Issues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Call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Submit Ticket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Email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95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Non-Urgent support issues will be prioritized and comments updated weekly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370493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Support will also assist with quick configuration questions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542" y="968514"/>
            <a:ext cx="8126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Urgent versus Non-Urgent issues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342" y="1828800"/>
            <a:ext cx="812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Internally we will determine the severity of issues.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342" y="2653605"/>
            <a:ext cx="8431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Urgent issues include: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Live site/production issues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Critical project roll-out delays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574" y="4458831"/>
            <a:ext cx="7394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Non-Urgent issues include: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Issues on a testing, demo or design site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Non mission critical locations within a live production environment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2724150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2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574" y="587514"/>
            <a:ext cx="8537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How to leverage the helpdesk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5950"/>
            <a:ext cx="82296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8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574" y="609600"/>
            <a:ext cx="8537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How to leverage the </a:t>
            </a:r>
            <a:r>
              <a:rPr lang="en-US" sz="4000" u="sng" dirty="0" smtClean="0">
                <a:solidFill>
                  <a:schemeClr val="bg1"/>
                </a:solidFill>
              </a:rPr>
              <a:t>helpdesk (cont.)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534180"/>
            <a:ext cx="739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Create a Customer site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8915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5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574" y="609600"/>
            <a:ext cx="8537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How to leverage the </a:t>
            </a:r>
            <a:r>
              <a:rPr lang="en-US" sz="4000" u="sng" dirty="0" smtClean="0">
                <a:solidFill>
                  <a:schemeClr val="bg1"/>
                </a:solidFill>
              </a:rPr>
              <a:t>helpdesk (cont.)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574" y="1534180"/>
            <a:ext cx="739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Submit support tickets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47925"/>
            <a:ext cx="89154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1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5059</TotalTime>
  <Words>478</Words>
  <Application>Microsoft Office PowerPoint</Application>
  <PresentationFormat>On-screen Show (4:3)</PresentationFormat>
  <Paragraphs>101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Jin</dc:creator>
  <cp:lastModifiedBy>Lenin Martinez</cp:lastModifiedBy>
  <cp:revision>193</cp:revision>
  <dcterms:created xsi:type="dcterms:W3CDTF">2011-10-17T16:26:57Z</dcterms:created>
  <dcterms:modified xsi:type="dcterms:W3CDTF">2012-09-20T00:09:45Z</dcterms:modified>
</cp:coreProperties>
</file>