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93" r:id="rId2"/>
    <p:sldId id="545" r:id="rId3"/>
    <p:sldId id="546" r:id="rId4"/>
    <p:sldId id="547" r:id="rId5"/>
    <p:sldId id="558" r:id="rId6"/>
    <p:sldId id="548" r:id="rId7"/>
    <p:sldId id="549" r:id="rId8"/>
    <p:sldId id="551" r:id="rId9"/>
    <p:sldId id="550" r:id="rId10"/>
    <p:sldId id="557" r:id="rId11"/>
    <p:sldId id="552" r:id="rId12"/>
    <p:sldId id="553" r:id="rId13"/>
    <p:sldId id="554" r:id="rId14"/>
    <p:sldId id="555" r:id="rId15"/>
    <p:sldId id="556" r:id="rId16"/>
    <p:sldId id="540" r:id="rId17"/>
    <p:sldId id="543" r:id="rId18"/>
    <p:sldId id="544" r:id="rId19"/>
    <p:sldId id="542" r:id="rId20"/>
    <p:sldId id="475" r:id="rId2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44D"/>
    <a:srgbClr val="FFCD2D"/>
    <a:srgbClr val="2A4668"/>
    <a:srgbClr val="657A3A"/>
    <a:srgbClr val="1F4C7D"/>
    <a:srgbClr val="FFD653"/>
    <a:srgbClr val="B0C585"/>
    <a:srgbClr val="9AB563"/>
    <a:srgbClr val="FF6699"/>
    <a:srgbClr val="47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85029" autoAdjust="0"/>
  </p:normalViewPr>
  <p:slideViewPr>
    <p:cSldViewPr>
      <p:cViewPr>
        <p:scale>
          <a:sx n="100" d="100"/>
          <a:sy n="10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2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8DF7AB-55F9-4C63-9E60-E6306C23FB12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5E167-0CFC-4467-A787-FD22E17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10375"/>
            <a:ext cx="9144000" cy="57150"/>
          </a:xfrm>
          <a:prstGeom prst="rect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32" descr="Interneer_logo_72dpi 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7448550" y="6556375"/>
            <a:ext cx="1600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62071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kumimoji="0" lang="en-US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89D6D-86B2-41BB-80C0-81B6461527B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Slide Number Placeholder 28"/>
          <p:cNvSpPr txBox="1">
            <a:spLocks/>
          </p:cNvSpPr>
          <p:nvPr userDrawn="1"/>
        </p:nvSpPr>
        <p:spPr>
          <a:xfrm>
            <a:off x="533400" y="6584950"/>
            <a:ext cx="6781800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CONFIDENTIAL</a:t>
            </a:r>
            <a:r>
              <a:rPr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–</a:t>
            </a:r>
            <a:r>
              <a:rPr baseline="0" dirty="0" smtClean="0">
                <a:solidFill>
                  <a:schemeClr val="tx1"/>
                </a:solidFill>
              </a:rPr>
              <a:t> DO NOT DISTRIBUTE	                                </a:t>
            </a:r>
            <a:r>
              <a:rPr dirty="0" smtClean="0">
                <a:solidFill>
                  <a:schemeClr val="tx1"/>
                </a:solidFill>
              </a:rPr>
              <a:t>Copyright </a:t>
            </a:r>
            <a:r>
              <a:rPr dirty="0">
                <a:solidFill>
                  <a:schemeClr val="tx1"/>
                </a:solidFill>
              </a:rPr>
              <a:t>© </a:t>
            </a:r>
            <a:r>
              <a:rPr dirty="0" smtClean="0">
                <a:solidFill>
                  <a:schemeClr val="tx1"/>
                </a:solidFill>
              </a:rPr>
              <a:t>2014 Interneer</a:t>
            </a:r>
            <a:r>
              <a:rPr dirty="0">
                <a:solidFill>
                  <a:schemeClr val="tx1"/>
                </a:solidFill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736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D1384C-FEFD-4E29-89F0-FACE65ABDBD9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4758A9-F1E7-4AB3-AE09-0C239B3A4D1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83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6559AC1-0134-4F18-8AA8-BFE4F976F8D5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62071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03D6F-6959-4D7A-A0AB-87EF3D838AE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3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A26A65C-0D41-4436-A8D2-FE7E53E5EBBC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10411-AC23-4B88-B363-737BB75754D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9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810375"/>
            <a:ext cx="9144000" cy="57150"/>
          </a:xfrm>
          <a:prstGeom prst="rect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32" descr="Interneer_logo_72dpi 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7448550" y="6524625"/>
            <a:ext cx="1600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kumimoji="0" lang="en-US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24C1C-064C-4A88-977C-360A6EA9020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Slide Number Placeholder 28"/>
          <p:cNvSpPr txBox="1">
            <a:spLocks/>
          </p:cNvSpPr>
          <p:nvPr userDrawn="1"/>
        </p:nvSpPr>
        <p:spPr>
          <a:xfrm>
            <a:off x="533400" y="6584950"/>
            <a:ext cx="6781800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CONFIDENTIAL</a:t>
            </a:r>
            <a:r>
              <a:rPr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–</a:t>
            </a:r>
            <a:r>
              <a:rPr baseline="0" dirty="0" smtClean="0">
                <a:solidFill>
                  <a:schemeClr val="tx1"/>
                </a:solidFill>
              </a:rPr>
              <a:t> DO NOT DISTRIBUTE	                                </a:t>
            </a:r>
            <a:r>
              <a:rPr dirty="0" smtClean="0">
                <a:solidFill>
                  <a:schemeClr val="tx1"/>
                </a:solidFill>
              </a:rPr>
              <a:t>Copyright </a:t>
            </a:r>
            <a:r>
              <a:rPr dirty="0">
                <a:solidFill>
                  <a:schemeClr val="tx1"/>
                </a:solidFill>
              </a:rPr>
              <a:t>© </a:t>
            </a:r>
            <a:r>
              <a:rPr dirty="0" smtClean="0">
                <a:solidFill>
                  <a:schemeClr val="tx1"/>
                </a:solidFill>
              </a:rPr>
              <a:t>2014 Interneer</a:t>
            </a:r>
            <a:r>
              <a:rPr dirty="0">
                <a:solidFill>
                  <a:schemeClr val="tx1"/>
                </a:solidFill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704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2061368" y="3204368"/>
            <a:ext cx="4343400" cy="2206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ADBF5C-5810-4E64-B961-A7213C968418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22960">
              <a:buSzPct val="90000"/>
              <a:defRPr lang="en-US" sz="20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>
              <a:defRPr lang="en-US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736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E86FD-9F60-44BA-A013-0F9050CB2A8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42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10375"/>
            <a:ext cx="9144000" cy="57150"/>
          </a:xfrm>
          <a:prstGeom prst="rect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76200"/>
            <a:ext cx="85344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32" descr="Interneer_logo_72dpi (2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7448550" y="6524625"/>
            <a:ext cx="1600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lang="en-US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40C27-7D19-4C1F-A723-CD1E304F589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4" name="Slide Number Placeholder 28"/>
          <p:cNvSpPr txBox="1">
            <a:spLocks/>
          </p:cNvSpPr>
          <p:nvPr/>
        </p:nvSpPr>
        <p:spPr>
          <a:xfrm>
            <a:off x="533400" y="6584950"/>
            <a:ext cx="6781800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CONFIDENTIAL</a:t>
            </a:r>
            <a:r>
              <a:rPr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–</a:t>
            </a:r>
            <a:r>
              <a:rPr baseline="0" dirty="0" smtClean="0">
                <a:solidFill>
                  <a:schemeClr val="tx1"/>
                </a:solidFill>
              </a:rPr>
              <a:t> DO NOT DISTRIBUTE	                                </a:t>
            </a:r>
            <a:r>
              <a:rPr dirty="0" smtClean="0">
                <a:solidFill>
                  <a:schemeClr val="tx1"/>
                </a:solidFill>
              </a:rPr>
              <a:t>Copyright </a:t>
            </a:r>
            <a:r>
              <a:rPr dirty="0">
                <a:solidFill>
                  <a:schemeClr val="tx1"/>
                </a:solidFill>
              </a:rPr>
              <a:t>© </a:t>
            </a:r>
            <a:r>
              <a:rPr dirty="0" smtClean="0">
                <a:solidFill>
                  <a:schemeClr val="tx1"/>
                </a:solidFill>
              </a:rPr>
              <a:t>2014 Interneer</a:t>
            </a:r>
            <a:r>
              <a:rPr dirty="0">
                <a:solidFill>
                  <a:schemeClr val="tx1"/>
                </a:solidFill>
              </a:rPr>
              <a:t>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88A44D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28600" y="457200"/>
            <a:ext cx="8686800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Partner with Professional Services for Success </a:t>
            </a:r>
            <a:r>
              <a:rPr lang="en-US" sz="24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/>
            </a:r>
            <a:br>
              <a:rPr lang="en-US" sz="24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</a:br>
            <a:r>
              <a:rPr lang="en-US" sz="24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and </a:t>
            </a:r>
            <a:r>
              <a:rPr lang="en-US" sz="2400" b="1" dirty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Configuration Best </a:t>
            </a:r>
            <a:r>
              <a:rPr lang="en-US" sz="24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Practices</a:t>
            </a:r>
          </a:p>
          <a:p>
            <a:pPr algn="ctr" eaLnBrk="1" hangingPunct="1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Erika Fahey</a:t>
            </a:r>
            <a:r>
              <a:rPr lang="en-US" altLang="en-US" sz="16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, Director of Professional Services, Interneer</a:t>
            </a:r>
            <a:endParaRPr lang="en-US" altLang="en-US" sz="1600" b="1" dirty="0">
              <a:solidFill>
                <a:srgbClr val="88A44D"/>
              </a:solidFill>
              <a:latin typeface="Arial" pitchFamily="34" charset="0"/>
              <a:ea typeface="FangSong" pitchFamily="49" charset="-122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2489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00763" y="152400"/>
            <a:ext cx="2814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400" dirty="0" smtClean="0">
                <a:solidFill>
                  <a:schemeClr val="bg1">
                    <a:lumMod val="50000"/>
                  </a:schemeClr>
                </a:solidFill>
              </a:rPr>
              <a:t>March 18, 2014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4" t="18802" r="14548" b="30113"/>
          <a:stretch/>
        </p:blipFill>
        <p:spPr bwMode="auto">
          <a:xfrm>
            <a:off x="0" y="1592717"/>
            <a:ext cx="9144000" cy="52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192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scramble the data in the </a:t>
            </a:r>
            <a:r>
              <a:rPr lang="en-US" dirty="0" smtClean="0"/>
              <a:t>database befor</a:t>
            </a:r>
            <a:r>
              <a:rPr lang="en-US" dirty="0" smtClean="0"/>
              <a:t>e sending to Interneer Support</a:t>
            </a: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The Intellect platform can authenticate the user with </a:t>
            </a:r>
            <a:r>
              <a:rPr lang="en-US" dirty="0" smtClean="0"/>
              <a:t>Active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62800" cy="157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2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914400"/>
          </a:xfrm>
        </p:spPr>
        <p:txBody>
          <a:bodyPr/>
          <a:lstStyle/>
          <a:p>
            <a:r>
              <a:rPr lang="en-US" dirty="0" smtClean="0"/>
              <a:t>Best Practices – </a:t>
            </a:r>
            <a:br>
              <a:rPr lang="en-US" dirty="0" smtClean="0"/>
            </a:br>
            <a:r>
              <a:rPr lang="en-US" dirty="0" smtClean="0"/>
              <a:t>Make the system user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Add colors, images, icons, onscreen instructions and tooltips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5564"/>
            <a:ext cx="5448300" cy="485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6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914400"/>
          </a:xfrm>
        </p:spPr>
        <p:txBody>
          <a:bodyPr/>
          <a:lstStyle/>
          <a:p>
            <a:r>
              <a:rPr lang="en-US" dirty="0"/>
              <a:t>Best Practices – </a:t>
            </a:r>
            <a:br>
              <a:rPr lang="en-US" dirty="0"/>
            </a:br>
            <a:r>
              <a:rPr lang="en-US" dirty="0"/>
              <a:t>Make the system user friendly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192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Use </a:t>
            </a:r>
            <a:r>
              <a:rPr lang="en-US" dirty="0" smtClean="0"/>
              <a:t>a </a:t>
            </a:r>
            <a:r>
              <a:rPr lang="en-US" dirty="0" smtClean="0"/>
              <a:t>browse box for easy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590800"/>
            <a:ext cx="392229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9807"/>
            <a:ext cx="3562636" cy="300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13" y="5041895"/>
            <a:ext cx="2369423" cy="120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04132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9936" y="2056418"/>
            <a:ext cx="245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Course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06524" y="3581400"/>
            <a:ext cx="2498876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828800" y="3581400"/>
            <a:ext cx="38100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914400"/>
          </a:xfrm>
        </p:spPr>
        <p:txBody>
          <a:bodyPr/>
          <a:lstStyle/>
          <a:p>
            <a:r>
              <a:rPr lang="en-US" dirty="0"/>
              <a:t>Best Practices – </a:t>
            </a:r>
            <a:br>
              <a:rPr lang="en-US" dirty="0"/>
            </a:br>
            <a:r>
              <a:rPr lang="en-US" dirty="0"/>
              <a:t>Make the system user friendly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2" y="1676400"/>
            <a:ext cx="4753208" cy="317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191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5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609600"/>
          </a:xfrm>
        </p:spPr>
        <p:txBody>
          <a:bodyPr/>
          <a:lstStyle/>
          <a:p>
            <a:r>
              <a:rPr lang="en-US" dirty="0"/>
              <a:t>Best Practices – </a:t>
            </a:r>
            <a:r>
              <a:rPr lang="en-US" dirty="0" smtClean="0"/>
              <a:t>Behind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90600"/>
            <a:ext cx="8534400" cy="1447800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Admin tools category</a:t>
            </a:r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Usage of “flags”</a:t>
            </a:r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Usage of macro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2822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1" y="2667000"/>
            <a:ext cx="3142549" cy="35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9750051">
            <a:off x="1307965" y="4916937"/>
            <a:ext cx="3329654" cy="2685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609600"/>
          </a:xfrm>
        </p:spPr>
        <p:txBody>
          <a:bodyPr/>
          <a:lstStyle/>
          <a:p>
            <a:r>
              <a:rPr lang="en-US" dirty="0"/>
              <a:t>Best Practices – </a:t>
            </a:r>
            <a:r>
              <a:rPr lang="en-US" dirty="0" smtClean="0"/>
              <a:t>Behind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811212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System tables and variables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05212" cy="275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048000" cy="293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96" y="3810000"/>
            <a:ext cx="3831104" cy="217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1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Classes and other available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39419"/>
            <a:ext cx="4953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A101 – Tables and Templates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A102 – Basic Workflow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A103 – Parent-Child Relationship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A104 – Putting it altogether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S101 – Visual Enhancements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S103 – Mobile Apps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S104 – Admin Functions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B200 – Access Control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B202 – Intermediate Workflow</a:t>
            </a:r>
          </a:p>
          <a:p>
            <a:pPr marL="800100" lvl="1" indent="-342900">
              <a:lnSpc>
                <a:spcPct val="150000"/>
              </a:lnSpc>
              <a:buClr>
                <a:srgbClr val="3089D5"/>
              </a:buClr>
              <a:buSzPct val="150000"/>
              <a:buBlip>
                <a:blip r:embed="rId2"/>
              </a:buBlip>
            </a:pPr>
            <a:r>
              <a:rPr lang="en-US" altLang="en-US" sz="2000" dirty="0"/>
              <a:t>C301 – External Data </a:t>
            </a:r>
            <a:r>
              <a:rPr lang="en-US" altLang="en-US" sz="2000" dirty="0" smtClean="0"/>
              <a:t>Integration</a:t>
            </a:r>
            <a:endParaRPr lang="en-US" altLang="en-US" sz="22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0" y="1174750"/>
            <a:ext cx="4419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 algn="ctr">
              <a:spcBef>
                <a:spcPts val="600"/>
              </a:spcBef>
            </a:pPr>
            <a:endParaRPr lang="en-US" altLang="en-US" sz="2400" b="1" dirty="0"/>
          </a:p>
          <a:p>
            <a:pPr marL="800100" lvl="1" indent="-342900" algn="ctr">
              <a:spcBef>
                <a:spcPts val="600"/>
              </a:spcBef>
            </a:pPr>
            <a:r>
              <a:rPr lang="en-US" altLang="en-US" sz="2000" dirty="0"/>
              <a:t>Register at:</a:t>
            </a:r>
          </a:p>
          <a:p>
            <a:pPr marL="800100" lvl="1" indent="-342900" algn="ctr">
              <a:spcBef>
                <a:spcPts val="600"/>
              </a:spcBef>
            </a:pPr>
            <a:r>
              <a:rPr lang="en-US" altLang="en-US" sz="2000" b="1" dirty="0">
                <a:solidFill>
                  <a:srgbClr val="3089D5"/>
                </a:solidFill>
              </a:rPr>
              <a:t>http://training.interneer.com</a:t>
            </a:r>
          </a:p>
          <a:p>
            <a:pPr marL="800100" lvl="1" indent="-342900" algn="ctr">
              <a:spcBef>
                <a:spcPts val="600"/>
              </a:spcBef>
            </a:pPr>
            <a:endParaRPr lang="en-US" altLang="en-US" sz="2400" b="1" dirty="0"/>
          </a:p>
          <a:p>
            <a:pPr marL="800100" lvl="1" indent="-342900"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88A44D"/>
                </a:solidFill>
              </a:rPr>
              <a:t>Coming soon</a:t>
            </a:r>
          </a:p>
          <a:p>
            <a:pPr marL="800100" lvl="1" indent="-342900" algn="ctr">
              <a:spcBef>
                <a:spcPts val="600"/>
              </a:spcBef>
            </a:pPr>
            <a:r>
              <a:rPr lang="en-US" altLang="en-US" sz="2000" dirty="0"/>
              <a:t>B201 - Macros</a:t>
            </a:r>
          </a:p>
          <a:p>
            <a:pPr marL="800100" lvl="1" indent="-342900" algn="ctr">
              <a:spcBef>
                <a:spcPts val="600"/>
              </a:spcBef>
            </a:pP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905000" y="803998"/>
            <a:ext cx="5029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200" dirty="0"/>
              <a:t>Every 3 months - </a:t>
            </a:r>
            <a:r>
              <a:rPr lang="en-US" altLang="en-US" sz="2200" b="1" i="1" dirty="0">
                <a:solidFill>
                  <a:srgbClr val="3089D5"/>
                </a:solidFill>
              </a:rPr>
              <a:t>NO charge</a:t>
            </a:r>
            <a:endParaRPr lang="en-US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98954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38" y="762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88A44D"/>
                </a:solidFill>
              </a:rPr>
              <a:t>Documentation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228600" y="990600"/>
            <a:ext cx="85423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-7938" y="1219200"/>
            <a:ext cx="9144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3089D5"/>
                </a:solidFill>
              </a:rPr>
              <a:t>http://download.interneer.com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988" y="1981200"/>
            <a:ext cx="6704012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88A44D"/>
                </a:solidFill>
              </a:rPr>
              <a:t>Interneer Forum</a:t>
            </a:r>
          </a:p>
          <a:p>
            <a:pPr algn="ctr"/>
            <a:r>
              <a:rPr lang="en-US" altLang="en-US" sz="2400" b="1" dirty="0">
                <a:solidFill>
                  <a:srgbClr val="3089D5"/>
                </a:solidFill>
              </a:rPr>
              <a:t>http://www.interneer.com/forum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3" y="1752600"/>
            <a:ext cx="600233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88A44D"/>
                </a:solidFill>
              </a:rPr>
              <a:t>Interneer Intellect </a:t>
            </a:r>
          </a:p>
          <a:p>
            <a:pPr algn="ctr"/>
            <a:r>
              <a:rPr lang="en-US" altLang="en-US" sz="3200" b="1" dirty="0">
                <a:solidFill>
                  <a:srgbClr val="88A44D"/>
                </a:solidFill>
              </a:rPr>
              <a:t>Certification 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228600" y="990600"/>
            <a:ext cx="85423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1616075" y="1828800"/>
            <a:ext cx="655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indent="0"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75"/>
              </a:spcBef>
              <a:buSzPct val="180000"/>
              <a:buBlip>
                <a:blip r:embed="rId2"/>
              </a:buBlip>
              <a:defRPr/>
            </a:pPr>
            <a:r>
              <a:rPr lang="en-US" altLang="en-US" sz="2000" dirty="0" smtClean="0">
                <a:latin typeface="Arial" charset="0"/>
              </a:rPr>
              <a:t>Part I – Several multiple choice questions</a:t>
            </a:r>
          </a:p>
          <a:p>
            <a:pPr eaLnBrk="1" hangingPunct="1">
              <a:lnSpc>
                <a:spcPct val="150000"/>
              </a:lnSpc>
              <a:spcBef>
                <a:spcPts val="575"/>
              </a:spcBef>
              <a:buSzPct val="180000"/>
              <a:buBlip>
                <a:blip r:embed="rId2"/>
              </a:buBlip>
              <a:defRPr/>
            </a:pPr>
            <a:r>
              <a:rPr lang="en-US" altLang="en-US" sz="2000" dirty="0" smtClean="0">
                <a:latin typeface="Arial" charset="0"/>
              </a:rPr>
              <a:t>Part II – Proof of Concept hands-on exercise </a:t>
            </a:r>
          </a:p>
        </p:txBody>
      </p:sp>
      <p:pic>
        <p:nvPicPr>
          <p:cNvPr id="317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895">
            <a:off x="4223605" y="4932000"/>
            <a:ext cx="1116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 descr="C:\Users\zhernandez\Dropbox\Intellect Media\Intellect Platform Screenshots\Workflow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73513"/>
            <a:ext cx="1725613" cy="129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43350"/>
            <a:ext cx="1725612" cy="125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534400" cy="620713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partner with Professional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  <a:buClr>
                <a:schemeClr val="tx2"/>
              </a:buClr>
              <a:buSzPct val="180000"/>
              <a:buBlip>
                <a:blip r:embed="rId2"/>
              </a:buBlip>
            </a:pPr>
            <a:r>
              <a:rPr lang="en-US" dirty="0" smtClean="0"/>
              <a:t>Another set of </a:t>
            </a:r>
            <a:r>
              <a:rPr lang="en-US" dirty="0" smtClean="0"/>
              <a:t>eyes </a:t>
            </a:r>
            <a:r>
              <a:rPr lang="en-US" dirty="0" smtClean="0"/>
              <a:t>to </a:t>
            </a:r>
            <a:r>
              <a:rPr lang="en-US" dirty="0" smtClean="0"/>
              <a:t>review your</a:t>
            </a:r>
            <a:r>
              <a:rPr lang="en-US" dirty="0" smtClean="0"/>
              <a:t> </a:t>
            </a:r>
            <a:r>
              <a:rPr lang="en-US" dirty="0" smtClean="0"/>
              <a:t>processes</a:t>
            </a:r>
          </a:p>
          <a:p>
            <a:pPr lvl="1">
              <a:lnSpc>
                <a:spcPct val="200000"/>
              </a:lnSpc>
              <a:buClr>
                <a:schemeClr val="tx2"/>
              </a:buClr>
              <a:buSzPct val="180000"/>
              <a:buBlip>
                <a:blip r:embed="rId2"/>
              </a:buBlip>
            </a:pPr>
            <a:r>
              <a:rPr lang="en-US" dirty="0" smtClean="0"/>
              <a:t>Get up to speed fast on your new module or system while getting trained</a:t>
            </a:r>
            <a:endParaRPr lang="en-US" dirty="0"/>
          </a:p>
          <a:p>
            <a:pPr lvl="1">
              <a:lnSpc>
                <a:spcPct val="200000"/>
              </a:lnSpc>
              <a:buClr>
                <a:schemeClr val="tx2"/>
              </a:buClr>
              <a:buSzPct val="180000"/>
              <a:buBlip>
                <a:blip r:embed="rId2"/>
              </a:buBlip>
            </a:pPr>
            <a:r>
              <a:rPr lang="en-US" dirty="0"/>
              <a:t>Create </a:t>
            </a:r>
            <a:r>
              <a:rPr lang="en-US" dirty="0" smtClean="0"/>
              <a:t>a solid </a:t>
            </a:r>
            <a:r>
              <a:rPr lang="en-US" dirty="0" smtClean="0"/>
              <a:t>foundation for future modules </a:t>
            </a:r>
            <a:endParaRPr lang="en-US" dirty="0"/>
          </a:p>
          <a:p>
            <a:pPr lvl="1">
              <a:lnSpc>
                <a:spcPct val="200000"/>
              </a:lnSpc>
              <a:buClr>
                <a:schemeClr val="tx2"/>
              </a:buClr>
              <a:buSzPct val="180000"/>
              <a:buBlip>
                <a:blip r:embed="rId2"/>
              </a:buBlip>
            </a:pPr>
            <a:r>
              <a:rPr lang="en-US" dirty="0" smtClean="0"/>
              <a:t>Guidance </a:t>
            </a:r>
            <a:r>
              <a:rPr lang="en-US" dirty="0" smtClean="0"/>
              <a:t>towards the right </a:t>
            </a:r>
            <a:r>
              <a:rPr lang="en-US" dirty="0" smtClean="0"/>
              <a:t>direction in the configuration</a:t>
            </a:r>
            <a:endParaRPr lang="en-US" dirty="0"/>
          </a:p>
          <a:p>
            <a:pPr lvl="1">
              <a:lnSpc>
                <a:spcPct val="200000"/>
              </a:lnSpc>
              <a:buClr>
                <a:schemeClr val="tx2"/>
              </a:buClr>
              <a:buSzPct val="180000"/>
              <a:buBlip>
                <a:blip r:embed="rId2"/>
              </a:buBlip>
            </a:pPr>
            <a:r>
              <a:rPr lang="en-US" dirty="0"/>
              <a:t>Managed Services </a:t>
            </a:r>
            <a:r>
              <a:rPr lang="en-US" dirty="0" smtClean="0"/>
              <a:t>Package</a:t>
            </a:r>
          </a:p>
          <a:p>
            <a:pPr marL="549910" lvl="1" indent="0">
              <a:buClr>
                <a:schemeClr val="tx2"/>
              </a:buCl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6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BDA1-84B7-421C-97F9-3891E25CD2F3}" type="slidenum">
              <a:rPr smtClean="0"/>
              <a:pPr>
                <a:defRPr/>
              </a:pPr>
              <a:t>20</a:t>
            </a:fld>
            <a:endParaRPr dirty="0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00200"/>
            <a:ext cx="79724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228600" y="3362325"/>
            <a:ext cx="8686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88A44D"/>
                </a:solidFill>
                <a:latin typeface="Arial" pitchFamily="34" charset="0"/>
              </a:rPr>
              <a:t>THANK YOU!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en-US" altLang="en-US" sz="1600" b="1" dirty="0" smtClean="0">
              <a:solidFill>
                <a:srgbClr val="88A44D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88A44D"/>
              </a:solidFill>
              <a:latin typeface="Arial" pitchFamily="34" charset="0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create </a:t>
            </a:r>
            <a:r>
              <a:rPr lang="en-US" dirty="0" smtClean="0"/>
              <a:t>customized messages upon a </a:t>
            </a:r>
            <a:r>
              <a:rPr lang="en-US" dirty="0" smtClean="0"/>
              <a:t>workflow activity completion</a:t>
            </a:r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Also the </a:t>
            </a:r>
            <a:r>
              <a:rPr lang="en-US" dirty="0" smtClean="0"/>
              <a:t>user can be redirected to another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945292"/>
            <a:ext cx="4452937" cy="155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66621"/>
            <a:ext cx="4069065" cy="240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4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0668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The image </a:t>
            </a:r>
            <a:r>
              <a:rPr lang="en-US" dirty="0" smtClean="0"/>
              <a:t>object can display different images on template instances</a:t>
            </a:r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add </a:t>
            </a:r>
            <a:r>
              <a:rPr lang="en-US" dirty="0" smtClean="0"/>
              <a:t>help tooltips </a:t>
            </a:r>
            <a:r>
              <a:rPr lang="en-US" dirty="0" smtClean="0"/>
              <a:t>to the input fields</a:t>
            </a:r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 marL="0" indent="0">
              <a:buSzPct val="180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191125"/>
            <a:ext cx="4714875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280359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96" y="2162175"/>
            <a:ext cx="2276204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63" y="2286000"/>
            <a:ext cx="2223237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6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609600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display </a:t>
            </a:r>
            <a:r>
              <a:rPr lang="en-US" dirty="0" smtClean="0"/>
              <a:t>Yahoo Maps</a:t>
            </a:r>
            <a:r>
              <a:rPr lang="en-US" dirty="0" smtClean="0"/>
              <a:t>, or YouTube </a:t>
            </a:r>
            <a:r>
              <a:rPr lang="en-US" dirty="0" smtClean="0"/>
              <a:t>videos </a:t>
            </a:r>
            <a:r>
              <a:rPr lang="en-US" dirty="0" smtClean="0"/>
              <a:t>etc. in Intellect</a:t>
            </a:r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62200"/>
            <a:ext cx="7905750" cy="31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144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read data </a:t>
            </a:r>
            <a:r>
              <a:rPr lang="en-US" dirty="0" smtClean="0"/>
              <a:t>from a </a:t>
            </a:r>
            <a:r>
              <a:rPr lang="en-US" dirty="0" smtClean="0"/>
              <a:t>pdf file and use it in Intellect</a:t>
            </a:r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write data into </a:t>
            </a:r>
            <a:r>
              <a:rPr lang="en-US" dirty="0" smtClean="0"/>
              <a:t>a pdf file as well</a:t>
            </a: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merge </a:t>
            </a:r>
            <a:r>
              <a:rPr lang="en-US" dirty="0" smtClean="0"/>
              <a:t>word documents and/or pdf files into one file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05000"/>
            <a:ext cx="3434770" cy="129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042137" cy="129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267200" y="2133599"/>
            <a:ext cx="838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191000" y="2590799"/>
            <a:ext cx="838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2" y="4191000"/>
            <a:ext cx="904874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36293"/>
            <a:ext cx="904874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07" y="5101957"/>
            <a:ext cx="904874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41" y="4191000"/>
            <a:ext cx="893415" cy="93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70" y="4587254"/>
            <a:ext cx="893415" cy="93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85" y="5003974"/>
            <a:ext cx="893415" cy="93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0557"/>
            <a:ext cx="1017608" cy="107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5791200" y="4720956"/>
            <a:ext cx="1143000" cy="6130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2514600" y="4648200"/>
            <a:ext cx="762000" cy="74665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038600"/>
            <a:ext cx="1005159" cy="9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2346" y="499693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1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192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</a:t>
            </a:r>
            <a:r>
              <a:rPr lang="en-US" dirty="0" smtClean="0"/>
              <a:t>hide the </a:t>
            </a:r>
            <a:r>
              <a:rPr lang="en-US" dirty="0" smtClean="0"/>
              <a:t>Next Step, Activity Status, </a:t>
            </a:r>
            <a:r>
              <a:rPr lang="en-US" dirty="0" smtClean="0"/>
              <a:t>and Save </a:t>
            </a:r>
            <a:r>
              <a:rPr lang="en-US" dirty="0" smtClean="0"/>
              <a:t>buttons</a:t>
            </a:r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add macros to manual activities to be executed On Save or On </a:t>
            </a:r>
            <a:r>
              <a:rPr lang="en-US" dirty="0" smtClean="0"/>
              <a:t>Next Step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37433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56222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5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8382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/>
              <a:t>You can </a:t>
            </a:r>
            <a:r>
              <a:rPr lang="en-US" dirty="0" smtClean="0"/>
              <a:t>use a </a:t>
            </a:r>
            <a:r>
              <a:rPr lang="en-US" dirty="0"/>
              <a:t>virtual </a:t>
            </a:r>
            <a:r>
              <a:rPr lang="en-US" dirty="0" smtClean="0"/>
              <a:t>breadcrumb for the location trail</a:t>
            </a: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activate the </a:t>
            </a:r>
            <a:br>
              <a:rPr lang="en-US" dirty="0" smtClean="0"/>
            </a:br>
            <a:r>
              <a:rPr lang="en-US" dirty="0" smtClean="0"/>
              <a:t>  Password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429000" cy="311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752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s.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191000" cy="29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8197"/>
            <a:ext cx="8763000" cy="22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5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34400" cy="4598988"/>
          </a:xfrm>
        </p:spPr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n-US" dirty="0" smtClean="0"/>
              <a:t>You can create custom login </a:t>
            </a:r>
            <a:r>
              <a:rPr lang="en-US" dirty="0" smtClean="0"/>
              <a:t>pages</a:t>
            </a:r>
            <a:endParaRPr lang="en-US" dirty="0" smtClean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  <a:p>
            <a:pPr>
              <a:buSzPct val="180000"/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7707"/>
            <a:ext cx="5713923" cy="414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51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neer Power Point Template 09-08 Vers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16589</TotalTime>
  <Words>418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Interneer Power Point Template 09-08 Version</vt:lpstr>
      <vt:lpstr>PowerPoint Presentation</vt:lpstr>
      <vt:lpstr>Why partner with Professional Services</vt:lpstr>
      <vt:lpstr>Did you know…</vt:lpstr>
      <vt:lpstr>Did you know…</vt:lpstr>
      <vt:lpstr>Did you know…</vt:lpstr>
      <vt:lpstr>Did you know…</vt:lpstr>
      <vt:lpstr>Did you know…</vt:lpstr>
      <vt:lpstr>Did you know…</vt:lpstr>
      <vt:lpstr>Did you know…</vt:lpstr>
      <vt:lpstr>Did you know…</vt:lpstr>
      <vt:lpstr>Best Practices –  Make the system user friendly</vt:lpstr>
      <vt:lpstr>Best Practices –  Make the system user friendly</vt:lpstr>
      <vt:lpstr>Best Practices –  Make the system user friendly</vt:lpstr>
      <vt:lpstr>Best Practices – Behind the scene</vt:lpstr>
      <vt:lpstr>Best Practices – Behind the scene</vt:lpstr>
      <vt:lpstr>Online Classes and other available resources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Interneer, Inc.</dc:title>
  <dc:creator>Michael Edell</dc:creator>
  <cp:lastModifiedBy>Romeo Elias</cp:lastModifiedBy>
  <cp:revision>911</cp:revision>
  <dcterms:created xsi:type="dcterms:W3CDTF">2008-10-31T14:25:24Z</dcterms:created>
  <dcterms:modified xsi:type="dcterms:W3CDTF">2014-03-18T14:30:32Z</dcterms:modified>
</cp:coreProperties>
</file>