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"/>
  </p:notesMasterIdLst>
  <p:sldIdLst>
    <p:sldId id="257" r:id="rId2"/>
    <p:sldId id="272" r:id="rId3"/>
    <p:sldId id="273" r:id="rId4"/>
    <p:sldId id="274" r:id="rId5"/>
    <p:sldId id="275" r:id="rId6"/>
    <p:sldId id="276" r:id="rId7"/>
    <p:sldId id="259" r:id="rId8"/>
    <p:sldId id="277" r:id="rId9"/>
    <p:sldId id="267" r:id="rId10"/>
    <p:sldId id="261" r:id="rId11"/>
    <p:sldId id="262" r:id="rId12"/>
    <p:sldId id="263" r:id="rId13"/>
    <p:sldId id="268" r:id="rId14"/>
    <p:sldId id="265" r:id="rId15"/>
    <p:sldId id="279" r:id="rId16"/>
    <p:sldId id="271" r:id="rId17"/>
  </p:sldIdLst>
  <p:sldSz cx="9144000" cy="6858000" type="screen4x3"/>
  <p:notesSz cx="7019925" cy="930592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8A44D"/>
    <a:srgbClr val="FFCD2D"/>
    <a:srgbClr val="2A4668"/>
    <a:srgbClr val="657A3A"/>
    <a:srgbClr val="1F4C7D"/>
    <a:srgbClr val="FFD653"/>
    <a:srgbClr val="B0C585"/>
    <a:srgbClr val="9AB563"/>
    <a:srgbClr val="FF6699"/>
    <a:srgbClr val="47C9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85" autoAdjust="0"/>
    <p:restoredTop sz="75030" autoAdjust="0"/>
  </p:normalViewPr>
  <p:slideViewPr>
    <p:cSldViewPr>
      <p:cViewPr>
        <p:scale>
          <a:sx n="70" d="100"/>
          <a:sy n="70" d="100"/>
        </p:scale>
        <p:origin x="-1896" y="-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5" d="100"/>
          <a:sy n="85" d="100"/>
        </p:scale>
        <p:origin x="-1902" y="-90"/>
      </p:cViewPr>
      <p:guideLst>
        <p:guide orient="horz" pos="2931"/>
        <p:guide pos="2211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1650" cy="465138"/>
          </a:xfrm>
          <a:prstGeom prst="rect">
            <a:avLst/>
          </a:prstGeom>
        </p:spPr>
        <p:txBody>
          <a:bodyPr vert="horz" lIns="93287" tIns="46644" rIns="93287" bIns="46644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6688" y="0"/>
            <a:ext cx="3041650" cy="465138"/>
          </a:xfrm>
          <a:prstGeom prst="rect">
            <a:avLst/>
          </a:prstGeom>
        </p:spPr>
        <p:txBody>
          <a:bodyPr vert="horz" lIns="93287" tIns="46644" rIns="93287" bIns="46644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5A8DF7AB-55F9-4C63-9E60-E6306C23FB12}" type="datetimeFigureOut">
              <a:rPr lang="en-US"/>
              <a:pPr>
                <a:defRPr/>
              </a:pPr>
              <a:t>3/17/2014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4275" y="698500"/>
            <a:ext cx="4651375" cy="34893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287" tIns="46644" rIns="93287" bIns="46644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19600"/>
            <a:ext cx="5616575" cy="4187825"/>
          </a:xfrm>
          <a:prstGeom prst="rect">
            <a:avLst/>
          </a:prstGeom>
        </p:spPr>
        <p:txBody>
          <a:bodyPr vert="horz" lIns="93287" tIns="46644" rIns="93287" bIns="46644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39200"/>
            <a:ext cx="3041650" cy="465138"/>
          </a:xfrm>
          <a:prstGeom prst="rect">
            <a:avLst/>
          </a:prstGeom>
        </p:spPr>
        <p:txBody>
          <a:bodyPr vert="horz" lIns="93287" tIns="46644" rIns="93287" bIns="46644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6688" y="8839200"/>
            <a:ext cx="3041650" cy="465138"/>
          </a:xfrm>
          <a:prstGeom prst="rect">
            <a:avLst/>
          </a:prstGeom>
        </p:spPr>
        <p:txBody>
          <a:bodyPr vert="horz" lIns="93287" tIns="46644" rIns="93287" bIns="46644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4A65E167-0CFC-4467-A787-FD22E175A8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69544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A65E167-0CFC-4467-A787-FD22E175A882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0896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And new UI, I know a lot of people are waiting for this.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Get several feedbacks from</a:t>
            </a:r>
            <a:r>
              <a:rPr lang="en-US" baseline="0" dirty="0" smtClean="0"/>
              <a:t> our customers; and a lot of people currently sitting here provide a lot of feedbacks and would like to thanks for your time and valuable feedbacks. That will help us  to shape the final design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We are spending a lot of time in this; it is not only a UI design change; it is more than that. That’s why we are putting a lot of effort, try different things to make it right.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Beside the beautiful and simple design, we are doing some logical design changes; Regrouping and organizing some parts for simpler access, and define clear separation in others.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The goal is to minimize the learning time, provide more flexibility and make the system consistent in all devices.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UI is still in design phase and we haven’t finalize it.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A65E167-0CFC-4467-A787-FD22E175A882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3995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Keep in mind in during the design - customizability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A65E167-0CFC-4467-A787-FD22E175A882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0892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Concept</a:t>
            </a:r>
            <a:r>
              <a:rPr lang="en-US" baseline="0" dirty="0" smtClean="0"/>
              <a:t> of creating application -&gt; easier to manage, easier to assign groups, clear separation of different actions and departments(sales, marketing, management…)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Much easier; everyone</a:t>
            </a:r>
            <a:r>
              <a:rPr lang="en-US" baseline="0" dirty="0" smtClean="0"/>
              <a:t> working on different boundaries; define their our rule, manage</a:t>
            </a:r>
            <a:endParaRPr lang="en-US" dirty="0" smtClean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Each department can create and manage their own</a:t>
            </a:r>
            <a:r>
              <a:rPr lang="en-US" baseline="0" dirty="0" smtClean="0"/>
              <a:t> application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Easier to customize navigation controls and functionalities within apps</a:t>
            </a:r>
            <a:endParaRPr lang="en-US" dirty="0" smtClean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This new concept</a:t>
            </a:r>
            <a:r>
              <a:rPr lang="en-US" baseline="0" dirty="0" smtClean="0"/>
              <a:t> will simplify things a lot. Will give you better control and flexibility.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Implement </a:t>
            </a:r>
            <a:r>
              <a:rPr lang="en-US" baseline="0" dirty="0" err="1" smtClean="0"/>
              <a:t>Hr</a:t>
            </a:r>
            <a:r>
              <a:rPr lang="en-US" baseline="0" dirty="0" smtClean="0"/>
              <a:t> application; </a:t>
            </a:r>
            <a:r>
              <a:rPr lang="en-US" baseline="0" dirty="0" err="1" smtClean="0"/>
              <a:t>simple,fast</a:t>
            </a:r>
            <a:r>
              <a:rPr lang="en-US" baseline="0" dirty="0" smtClean="0"/>
              <a:t>, cheap implementation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Separation of design(templates, workflows,</a:t>
            </a:r>
            <a:r>
              <a:rPr lang="en-US" baseline="0" dirty="0" smtClean="0"/>
              <a:t> </a:t>
            </a:r>
            <a:r>
              <a:rPr lang="en-US" dirty="0" smtClean="0"/>
              <a:t>integrations…) and applications</a:t>
            </a:r>
          </a:p>
          <a:p>
            <a:endParaRPr lang="en-US" baseline="0" dirty="0" smtClean="0"/>
          </a:p>
          <a:p>
            <a:r>
              <a:rPr lang="en-US" baseline="0" dirty="0" smtClean="0"/>
              <a:t>Consistently though all devices</a:t>
            </a:r>
          </a:p>
          <a:p>
            <a:endParaRPr lang="en-US" dirty="0" smtClean="0"/>
          </a:p>
          <a:p>
            <a:r>
              <a:rPr lang="en-US" dirty="0" smtClean="0"/>
              <a:t>This is a</a:t>
            </a:r>
            <a:r>
              <a:rPr lang="en-US" baseline="0" dirty="0" smtClean="0"/>
              <a:t> big change and we think that it will simplify a lot of things</a:t>
            </a:r>
          </a:p>
          <a:p>
            <a:endParaRPr lang="en-US" baseline="0" dirty="0" smtClean="0"/>
          </a:p>
          <a:p>
            <a:r>
              <a:rPr lang="en-US" baseline="0" dirty="0" smtClean="0"/>
              <a:t>Download a pre-configure up though Intellect app store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A65E167-0CFC-4467-A787-FD22E175A882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9075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Define</a:t>
            </a:r>
            <a:r>
              <a:rPr lang="en-US" baseline="0" dirty="0" smtClean="0"/>
              <a:t> each working area</a:t>
            </a:r>
          </a:p>
          <a:p>
            <a:r>
              <a:rPr lang="en-US" baseline="0" dirty="0" smtClean="0"/>
              <a:t>Each application can have different settings/access control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A65E167-0CFC-4467-A787-FD22E175A882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6603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Different</a:t>
            </a:r>
            <a:r>
              <a:rPr lang="en-US" baseline="0" dirty="0" smtClean="0"/>
              <a:t> color schema on personal </a:t>
            </a:r>
            <a:r>
              <a:rPr lang="en-US" baseline="0" dirty="0" err="1" smtClean="0"/>
              <a:t>nav</a:t>
            </a:r>
            <a:endParaRPr lang="en-US" dirty="0" smtClean="0"/>
          </a:p>
          <a:p>
            <a:r>
              <a:rPr lang="en-US" dirty="0" smtClean="0"/>
              <a:t>Switching between applications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A65E167-0CFC-4467-A787-FD22E175A882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7709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Download pre-configured application from Intellect store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A65E167-0CFC-4467-A787-FD22E175A882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8466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Main focus is Mobile; you can access data anytime anywhere; today’s economy you need to access data</a:t>
            </a:r>
            <a:r>
              <a:rPr lang="en-US" baseline="0" dirty="0" smtClean="0"/>
              <a:t> from anywhere</a:t>
            </a:r>
            <a:endParaRPr lang="en-US" dirty="0" smtClean="0"/>
          </a:p>
          <a:p>
            <a:r>
              <a:rPr lang="en-US" dirty="0" smtClean="0"/>
              <a:t>Last year supporting more devices, </a:t>
            </a:r>
            <a:r>
              <a:rPr lang="en-US" dirty="0" err="1" smtClean="0"/>
              <a:t>iphone</a:t>
            </a:r>
            <a:r>
              <a:rPr lang="en-US" dirty="0" smtClean="0"/>
              <a:t>, </a:t>
            </a:r>
            <a:r>
              <a:rPr lang="en-US" dirty="0" err="1" smtClean="0"/>
              <a:t>itouch</a:t>
            </a:r>
            <a:r>
              <a:rPr lang="en-US" dirty="0" smtClean="0"/>
              <a:t>, </a:t>
            </a:r>
            <a:r>
              <a:rPr lang="en-US" dirty="0" err="1" smtClean="0"/>
              <a:t>ipad</a:t>
            </a:r>
            <a:r>
              <a:rPr lang="en-US" dirty="0" smtClean="0"/>
              <a:t> mini</a:t>
            </a:r>
          </a:p>
          <a:p>
            <a:r>
              <a:rPr lang="en-US" dirty="0" smtClean="0"/>
              <a:t>Main focus for the upcoming years continue to be Mobile devices; to support this vision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A65E167-0CFC-4467-A787-FD22E175A882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156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Hear complains from our customers, sit as a team and redesign whole</a:t>
            </a:r>
            <a:r>
              <a:rPr lang="en-US" baseline="0" dirty="0" smtClean="0"/>
              <a:t> backend code;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We are getting good feedbacks with this new version; some customers are using and I know some are planning to use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Now it is more robust and stable;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A65E167-0CFC-4467-A787-FD22E175A882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4927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Web transaction; </a:t>
            </a:r>
          </a:p>
          <a:p>
            <a:r>
              <a:rPr lang="en-US" dirty="0" smtClean="0"/>
              <a:t>We have different</a:t>
            </a:r>
            <a:r>
              <a:rPr lang="en-US" baseline="0" dirty="0" smtClean="0"/>
              <a:t> ways on connecting data and gathering data from other systems (linked server, web services, server transactions…)</a:t>
            </a:r>
            <a:endParaRPr lang="en-US" dirty="0" smtClean="0"/>
          </a:p>
          <a:p>
            <a:r>
              <a:rPr lang="en-US" dirty="0" smtClean="0"/>
              <a:t>enhancing the transaction that we have(web service</a:t>
            </a:r>
            <a:r>
              <a:rPr lang="en-US" baseline="0" dirty="0" smtClean="0"/>
              <a:t> &amp; server transaction); now you can submit a form though URL or post forms to Intellect –easy no coding required</a:t>
            </a:r>
          </a:p>
          <a:p>
            <a:r>
              <a:rPr lang="en-US" baseline="0" dirty="0" smtClean="0"/>
              <a:t>Lead tracking; capture info in intellect; have reports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A65E167-0CFC-4467-A787-FD22E175A882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7542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Continue</a:t>
            </a:r>
            <a:r>
              <a:rPr lang="en-US" baseline="0" dirty="0" smtClean="0"/>
              <a:t> to support major browser; ie10/11; latest version of chrome, safari…</a:t>
            </a:r>
          </a:p>
          <a:p>
            <a:r>
              <a:rPr lang="en-US" baseline="0" dirty="0" smtClean="0"/>
              <a:t>Automated way of managing calendar activities</a:t>
            </a:r>
          </a:p>
          <a:p>
            <a:r>
              <a:rPr lang="en-US" dirty="0" smtClean="0"/>
              <a:t>Quarter; enhance date reporting capabilities </a:t>
            </a:r>
            <a:r>
              <a:rPr lang="en-US" baseline="0" dirty="0" smtClean="0"/>
              <a:t>and will help for calculations… - a lot of customer requested this feature before and we had a chance  to implement this last year</a:t>
            </a:r>
          </a:p>
          <a:p>
            <a:endParaRPr lang="en-US" baseline="0" dirty="0" smtClean="0"/>
          </a:p>
          <a:p>
            <a:r>
              <a:rPr lang="en-US" baseline="0" dirty="0" smtClean="0"/>
              <a:t>Sales based on quarter</a:t>
            </a:r>
          </a:p>
          <a:p>
            <a:r>
              <a:rPr lang="en-US" baseline="0" dirty="0" smtClean="0"/>
              <a:t>Leads per week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A65E167-0CFC-4467-A787-FD22E175A882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9106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Upgrade notification email; customer likes this and requested</a:t>
            </a:r>
            <a:r>
              <a:rPr lang="en-US" baseline="0" dirty="0" smtClean="0"/>
              <a:t> similar functionality for other long running processes such as restore database, publish…</a:t>
            </a:r>
            <a:endParaRPr lang="en-US" dirty="0" smtClean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Scramble database; on premises clients; secure data like social security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A65E167-0CFC-4467-A787-FD22E175A882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1770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are very exciting with the upcoming release to introduce</a:t>
            </a:r>
            <a:r>
              <a:rPr lang="en-US" baseline="0" dirty="0" smtClean="0"/>
              <a:t> the offline capabilities</a:t>
            </a:r>
            <a:endParaRPr lang="en-US" dirty="0" smtClean="0"/>
          </a:p>
          <a:p>
            <a:r>
              <a:rPr lang="en-US" dirty="0" smtClean="0"/>
              <a:t>Access data anywhere; empowering users; offline or online</a:t>
            </a:r>
          </a:p>
          <a:p>
            <a:r>
              <a:rPr lang="en-US" dirty="0" smtClean="0"/>
              <a:t>Ex: inspection in hotel or construction area, do the inspection, collect data</a:t>
            </a:r>
            <a:r>
              <a:rPr lang="en-US" baseline="0" dirty="0" smtClean="0"/>
              <a:t>… where no reception. You can collect the information about the environment, take pictures of the current stage; and sync it when you back on office. – David will give more information about this and do a demo.</a:t>
            </a:r>
          </a:p>
          <a:p>
            <a:r>
              <a:rPr lang="en-US" baseline="0" dirty="0" smtClean="0"/>
              <a:t>This open a huge usage in other areas of your processes</a:t>
            </a:r>
          </a:p>
          <a:p>
            <a:r>
              <a:rPr lang="en-US" baseline="0" dirty="0" smtClean="0"/>
              <a:t>Give you the power and control – on the down side you do not have any excuse not to complete a work</a:t>
            </a:r>
          </a:p>
          <a:p>
            <a:r>
              <a:rPr lang="en-US" baseline="0" dirty="0" smtClean="0"/>
              <a:t>So you can create some dynamic pages in your iOS devices even though you are offline</a:t>
            </a:r>
          </a:p>
          <a:p>
            <a:r>
              <a:rPr lang="en-US" baseline="0" dirty="0" smtClean="0"/>
              <a:t>To add more benefit to offline; we add more control; add conditional support; where you can create dynamic forms, on the fly changes even in offline mode – this will give you a lot of flexibility</a:t>
            </a:r>
          </a:p>
          <a:p>
            <a:endParaRPr lang="en-US" baseline="0" dirty="0" smtClean="0"/>
          </a:p>
          <a:p>
            <a:r>
              <a:rPr lang="en-US" baseline="0" dirty="0" err="1" smtClean="0"/>
              <a:t>OracleCRM</a:t>
            </a:r>
            <a:r>
              <a:rPr lang="en-US" baseline="0" dirty="0" smtClean="0"/>
              <a:t> – Access Account &amp; Contact info though web services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A65E167-0CFC-4467-A787-FD22E175A882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4532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Addition to the Word editor; </a:t>
            </a:r>
          </a:p>
          <a:p>
            <a:r>
              <a:rPr lang="en-US" dirty="0" smtClean="0"/>
              <a:t>You can do</a:t>
            </a:r>
            <a:r>
              <a:rPr lang="en-US" baseline="0" dirty="0" smtClean="0"/>
              <a:t> markup, review, sign the documents.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A65E167-0CFC-4467-A787-FD22E175A882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9798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License</a:t>
            </a:r>
            <a:r>
              <a:rPr lang="en-US" baseline="0" dirty="0" smtClean="0"/>
              <a:t> management – keep track of the usage</a:t>
            </a:r>
          </a:p>
          <a:p>
            <a:r>
              <a:rPr lang="en-US" baseline="0" dirty="0" smtClean="0"/>
              <a:t>Multi-Language – world is more connected and companies serve all other countries; we already support entering data in any language; another layer to support different languages</a:t>
            </a:r>
          </a:p>
          <a:p>
            <a:r>
              <a:rPr lang="en-US" baseline="0" dirty="0" smtClean="0"/>
              <a:t> this will give more power to define forms in different languages.</a:t>
            </a:r>
          </a:p>
          <a:p>
            <a:r>
              <a:rPr lang="en-US" baseline="0" dirty="0" smtClean="0"/>
              <a:t>Android; as I mentioned the focus is mobile; we want to make sure you can reach the data from anywhere;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A65E167-0CFC-4467-A787-FD22E175A882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0619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0"/>
          <p:cNvSpPr>
            <a:spLocks noChangeArrowheads="1"/>
          </p:cNvSpPr>
          <p:nvPr/>
        </p:nvSpPr>
        <p:spPr bwMode="white">
          <a:xfrm>
            <a:off x="8991600" y="3175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endParaRPr lang="en-US" altLang="en-US" smtClean="0">
              <a:latin typeface="Georgia" pitchFamily="18" charset="0"/>
            </a:endParaRPr>
          </a:p>
        </p:txBody>
      </p:sp>
      <p:sp>
        <p:nvSpPr>
          <p:cNvPr id="5" name="Rectangle 21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endParaRPr lang="en-US" altLang="en-US" smtClean="0">
              <a:latin typeface="Georgia" pitchFamily="18" charset="0"/>
            </a:endParaRPr>
          </a:p>
        </p:txBody>
      </p:sp>
      <p:sp>
        <p:nvSpPr>
          <p:cNvPr id="6" name="Rectangle 23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endParaRPr lang="en-US" altLang="en-US" smtClean="0">
              <a:latin typeface="Georgia" pitchFamily="18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4267200" y="211455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0" y="6810375"/>
            <a:ext cx="9144000" cy="57150"/>
          </a:xfrm>
          <a:prstGeom prst="rect">
            <a:avLst/>
          </a:prstGeom>
          <a:solidFill>
            <a:srgbClr val="88A4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bg1"/>
              </a:solidFill>
            </a:endParaRPr>
          </a:p>
        </p:txBody>
      </p:sp>
      <p:pic>
        <p:nvPicPr>
          <p:cNvPr id="10" name="Picture 32" descr="Interneer_logo_72dpi (2)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05"/>
          <a:stretch>
            <a:fillRect/>
          </a:stretch>
        </p:blipFill>
        <p:spPr bwMode="auto">
          <a:xfrm>
            <a:off x="7448550" y="6556375"/>
            <a:ext cx="1600200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301625" y="76200"/>
            <a:ext cx="8534400" cy="620713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2" name="Slide Number Placeholder 2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l">
              <a:defRPr kumimoji="0" lang="en-US" sz="100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D689D6D-86B2-41BB-80C0-81B6461527BC}" type="slidenum">
              <a:rPr/>
              <a:pPr>
                <a:defRPr/>
              </a:pPr>
              <a:t>‹#›</a:t>
            </a:fld>
            <a:endParaRPr dirty="0"/>
          </a:p>
        </p:txBody>
      </p:sp>
      <p:sp>
        <p:nvSpPr>
          <p:cNvPr id="13" name="Slide Number Placeholder 28"/>
          <p:cNvSpPr txBox="1">
            <a:spLocks/>
          </p:cNvSpPr>
          <p:nvPr userDrawn="1"/>
        </p:nvSpPr>
        <p:spPr>
          <a:xfrm>
            <a:off x="533400" y="6584950"/>
            <a:ext cx="6781800" cy="1968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0" lang="en-US" sz="700" kern="1200" smtClean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dirty="0" smtClean="0">
                <a:solidFill>
                  <a:schemeClr val="tx1"/>
                </a:solidFill>
              </a:rPr>
              <a:t>CONFIDENTIAL</a:t>
            </a:r>
            <a:r>
              <a:rPr baseline="0" dirty="0" smtClean="0">
                <a:solidFill>
                  <a:schemeClr val="tx1"/>
                </a:solidFill>
              </a:rPr>
              <a:t> </a:t>
            </a:r>
            <a:r>
              <a:rPr lang="en-US" baseline="0" dirty="0" smtClean="0">
                <a:solidFill>
                  <a:schemeClr val="tx1"/>
                </a:solidFill>
              </a:rPr>
              <a:t>–</a:t>
            </a:r>
            <a:r>
              <a:rPr baseline="0" dirty="0" smtClean="0">
                <a:solidFill>
                  <a:schemeClr val="tx1"/>
                </a:solidFill>
              </a:rPr>
              <a:t> DO NOT DISTRIBUTE	                                </a:t>
            </a:r>
            <a:r>
              <a:rPr dirty="0" smtClean="0">
                <a:solidFill>
                  <a:schemeClr val="tx1"/>
                </a:solidFill>
              </a:rPr>
              <a:t>Copyright </a:t>
            </a:r>
            <a:r>
              <a:rPr dirty="0">
                <a:solidFill>
                  <a:schemeClr val="tx1"/>
                </a:solidFill>
              </a:rPr>
              <a:t>© </a:t>
            </a:r>
            <a:r>
              <a:rPr dirty="0" smtClean="0">
                <a:solidFill>
                  <a:schemeClr val="tx1"/>
                </a:solidFill>
              </a:rPr>
              <a:t>2014 Interneer</a:t>
            </a:r>
            <a:r>
              <a:rPr dirty="0">
                <a:solidFill>
                  <a:schemeClr val="tx1"/>
                </a:solidFill>
              </a:rPr>
              <a:t>, Inc.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8073690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28"/>
          <p:cNvSpPr txBox="1">
            <a:spLocks/>
          </p:cNvSpPr>
          <p:nvPr userDrawn="1"/>
        </p:nvSpPr>
        <p:spPr>
          <a:xfrm>
            <a:off x="0" y="6564313"/>
            <a:ext cx="457200" cy="2286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0" lang="en-US" sz="700" kern="1200" smtClean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54D1384C-FEFD-4E29-89F0-FACE65ABDBD9}" type="slidenum">
              <a:rPr sz="1000">
                <a:solidFill>
                  <a:schemeClr val="tx1"/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sz="1000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4362450" y="1027113"/>
            <a:ext cx="457200" cy="441325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524758A9-F1E7-4AB3-AE09-0C239B3A4D19}" type="slidenum">
              <a:rPr/>
              <a:pPr>
                <a:defRPr/>
              </a:pPr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958348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28"/>
          <p:cNvSpPr txBox="1">
            <a:spLocks/>
          </p:cNvSpPr>
          <p:nvPr userDrawn="1"/>
        </p:nvSpPr>
        <p:spPr>
          <a:xfrm>
            <a:off x="0" y="6564313"/>
            <a:ext cx="457200" cy="2286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0" lang="en-US" sz="700" kern="1200" smtClean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56559AC1-0134-4F18-8AA8-BFE4F976F8D5}" type="slidenum">
              <a:rPr sz="1000">
                <a:solidFill>
                  <a:schemeClr val="tx1"/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sz="1000" dirty="0">
              <a:solidFill>
                <a:schemeClr val="tx1"/>
              </a:solidFill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01625" y="76200"/>
            <a:ext cx="8534400" cy="620713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Slide Number Placeholder 28"/>
          <p:cNvSpPr>
            <a:spLocks noGrp="1"/>
          </p:cNvSpPr>
          <p:nvPr>
            <p:ph type="sldNum" sz="quarter" idx="10"/>
          </p:nvPr>
        </p:nvSpPr>
        <p:spPr>
          <a:xfrm>
            <a:off x="8686800" y="6642100"/>
            <a:ext cx="457200" cy="228600"/>
          </a:xfrm>
        </p:spPr>
        <p:txBody>
          <a:bodyPr/>
          <a:lstStyle>
            <a:lvl1pPr algn="l">
              <a:defRPr kumimoji="0" lang="en-US" sz="700">
                <a:solidFill>
                  <a:schemeClr val="bg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7E03D6F-6959-4D7A-A0AB-87EF3D838AE6}" type="slidenum">
              <a:rPr/>
              <a:pPr>
                <a:defRPr/>
              </a:pPr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703233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8"/>
          <p:cNvSpPr txBox="1">
            <a:spLocks/>
          </p:cNvSpPr>
          <p:nvPr userDrawn="1"/>
        </p:nvSpPr>
        <p:spPr>
          <a:xfrm>
            <a:off x="0" y="6564313"/>
            <a:ext cx="457200" cy="2286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0" lang="en-US" sz="700" kern="1200" smtClean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2A26A65C-0D41-4436-A8D2-FE7E53E5EBBC}" type="slidenum">
              <a:rPr sz="1000">
                <a:solidFill>
                  <a:schemeClr val="tx1"/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sz="1000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Slide Number Placeholder 28"/>
          <p:cNvSpPr>
            <a:spLocks noGrp="1"/>
          </p:cNvSpPr>
          <p:nvPr>
            <p:ph type="sldNum" sz="quarter" idx="10"/>
          </p:nvPr>
        </p:nvSpPr>
        <p:spPr>
          <a:xfrm>
            <a:off x="8686800" y="6642100"/>
            <a:ext cx="457200" cy="228600"/>
          </a:xfrm>
        </p:spPr>
        <p:txBody>
          <a:bodyPr/>
          <a:lstStyle>
            <a:lvl1pPr algn="l">
              <a:defRPr kumimoji="0" lang="en-US" sz="700">
                <a:solidFill>
                  <a:schemeClr val="bg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6110411-AC23-4B88-B363-737BB75754D5}" type="slidenum">
              <a:rPr/>
              <a:pPr>
                <a:defRPr/>
              </a:pPr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629382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0"/>
          <p:cNvSpPr>
            <a:spLocks noChangeArrowheads="1"/>
          </p:cNvSpPr>
          <p:nvPr/>
        </p:nvSpPr>
        <p:spPr bwMode="white">
          <a:xfrm>
            <a:off x="0" y="0"/>
            <a:ext cx="9144000" cy="1555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endParaRPr lang="en-US" altLang="en-US" smtClean="0">
              <a:latin typeface="Georgia" pitchFamily="18" charset="0"/>
            </a:endParaRPr>
          </a:p>
        </p:txBody>
      </p:sp>
      <p:sp>
        <p:nvSpPr>
          <p:cNvPr id="3" name="Rectangle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endParaRPr lang="en-US" altLang="en-US" smtClean="0">
              <a:latin typeface="Georgia" pitchFamily="18" charset="0"/>
            </a:endParaRPr>
          </a:p>
        </p:txBody>
      </p:sp>
      <p:sp>
        <p:nvSpPr>
          <p:cNvPr id="4" name="Rectangle 23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endParaRPr lang="en-US" altLang="en-US" smtClean="0">
              <a:latin typeface="Georgia" pitchFamily="18" charset="0"/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0" y="6810375"/>
            <a:ext cx="9144000" cy="57150"/>
          </a:xfrm>
          <a:prstGeom prst="rect">
            <a:avLst/>
          </a:prstGeom>
          <a:solidFill>
            <a:srgbClr val="88A4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bg1"/>
              </a:solidFill>
            </a:endParaRPr>
          </a:p>
        </p:txBody>
      </p:sp>
      <p:pic>
        <p:nvPicPr>
          <p:cNvPr id="6" name="Picture 32" descr="Interneer_logo_72dpi (2)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05"/>
          <a:stretch>
            <a:fillRect/>
          </a:stretch>
        </p:blipFill>
        <p:spPr bwMode="auto">
          <a:xfrm>
            <a:off x="7448550" y="6524625"/>
            <a:ext cx="1600200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lide Number Placeholder 2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l">
              <a:defRPr kumimoji="0" lang="en-US" sz="100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3924C1C-064C-4A88-977C-360A6EA90202}" type="slidenum">
              <a:rPr/>
              <a:pPr>
                <a:defRPr/>
              </a:pPr>
              <a:t>‹#›</a:t>
            </a:fld>
            <a:endParaRPr dirty="0"/>
          </a:p>
        </p:txBody>
      </p:sp>
      <p:sp>
        <p:nvSpPr>
          <p:cNvPr id="9" name="Slide Number Placeholder 28"/>
          <p:cNvSpPr txBox="1">
            <a:spLocks/>
          </p:cNvSpPr>
          <p:nvPr userDrawn="1"/>
        </p:nvSpPr>
        <p:spPr>
          <a:xfrm>
            <a:off x="533400" y="6584950"/>
            <a:ext cx="6781800" cy="1968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0" lang="en-US" sz="700" kern="1200" smtClean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dirty="0" smtClean="0">
                <a:solidFill>
                  <a:schemeClr val="tx1"/>
                </a:solidFill>
              </a:rPr>
              <a:t>CONFIDENTIAL</a:t>
            </a:r>
            <a:r>
              <a:rPr baseline="0" dirty="0" smtClean="0">
                <a:solidFill>
                  <a:schemeClr val="tx1"/>
                </a:solidFill>
              </a:rPr>
              <a:t> </a:t>
            </a:r>
            <a:r>
              <a:rPr lang="en-US" baseline="0" dirty="0" smtClean="0">
                <a:solidFill>
                  <a:schemeClr val="tx1"/>
                </a:solidFill>
              </a:rPr>
              <a:t>–</a:t>
            </a:r>
            <a:r>
              <a:rPr baseline="0" dirty="0" smtClean="0">
                <a:solidFill>
                  <a:schemeClr val="tx1"/>
                </a:solidFill>
              </a:rPr>
              <a:t> DO NOT DISTRIBUTE	                                </a:t>
            </a:r>
            <a:r>
              <a:rPr dirty="0" smtClean="0">
                <a:solidFill>
                  <a:schemeClr val="tx1"/>
                </a:solidFill>
              </a:rPr>
              <a:t>Copyright </a:t>
            </a:r>
            <a:r>
              <a:rPr dirty="0">
                <a:solidFill>
                  <a:schemeClr val="tx1"/>
                </a:solidFill>
              </a:rPr>
              <a:t>© </a:t>
            </a:r>
            <a:r>
              <a:rPr dirty="0" smtClean="0">
                <a:solidFill>
                  <a:schemeClr val="tx1"/>
                </a:solidFill>
              </a:rPr>
              <a:t>2014 Interneer</a:t>
            </a:r>
            <a:r>
              <a:rPr dirty="0">
                <a:solidFill>
                  <a:schemeClr val="tx1"/>
                </a:solidFill>
              </a:rPr>
              <a:t>, Inc.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9270472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_Blan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81460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0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endParaRPr lang="en-US" altLang="en-US" smtClean="0">
              <a:latin typeface="Georgia" pitchFamily="18" charset="0"/>
            </a:endParaRPr>
          </a:p>
        </p:txBody>
      </p:sp>
      <p:sp>
        <p:nvSpPr>
          <p:cNvPr id="5" name="Rectangle 21"/>
          <p:cNvSpPr>
            <a:spLocks noChangeArrowheads="1"/>
          </p:cNvSpPr>
          <p:nvPr/>
        </p:nvSpPr>
        <p:spPr bwMode="white">
          <a:xfrm>
            <a:off x="0" y="0"/>
            <a:ext cx="9144000" cy="1555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endParaRPr lang="en-US" altLang="en-US" smtClean="0">
              <a:latin typeface="Georgia" pitchFamily="18" charset="0"/>
            </a:endParaRPr>
          </a:p>
        </p:txBody>
      </p:sp>
      <p:sp>
        <p:nvSpPr>
          <p:cNvPr id="6" name="Rectangle 23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endParaRPr lang="en-US" altLang="en-US" smtClean="0">
              <a:latin typeface="Georgia" pitchFamily="18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6838950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0"/>
          </p:nvPr>
        </p:nvSpPr>
        <p:spPr>
          <a:xfrm rot="5400000">
            <a:off x="-2061368" y="3204368"/>
            <a:ext cx="4343400" cy="220663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7977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-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28"/>
          <p:cNvSpPr txBox="1">
            <a:spLocks/>
          </p:cNvSpPr>
          <p:nvPr userDrawn="1"/>
        </p:nvSpPr>
        <p:spPr>
          <a:xfrm>
            <a:off x="0" y="6564313"/>
            <a:ext cx="457200" cy="2286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0" lang="en-US" sz="700" kern="1200" smtClean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DAADBF5C-5810-4E64-B961-A7213C968418}" type="slidenum">
              <a:rPr sz="1000">
                <a:solidFill>
                  <a:schemeClr val="tx1"/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sz="1000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8093" y="304800"/>
            <a:ext cx="8534400" cy="620713"/>
          </a:xfr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9865" y="1295400"/>
            <a:ext cx="8534400" cy="4876800"/>
          </a:xfrm>
        </p:spPr>
        <p:txBody>
          <a:bodyPr/>
          <a:lstStyle>
            <a:lvl1pPr>
              <a:defRPr lang="en-US" sz="2400" b="1" kern="1200" dirty="0" smtClean="0">
                <a:solidFill>
                  <a:srgbClr val="000000"/>
                </a:solidFill>
                <a:latin typeface="Calibri" pitchFamily="34" charset="0"/>
                <a:ea typeface="+mn-ea"/>
                <a:cs typeface="Calibri" pitchFamily="34" charset="0"/>
              </a:defRPr>
            </a:lvl1pPr>
            <a:lvl2pPr marL="822960">
              <a:buSzPct val="90000"/>
              <a:defRPr lang="en-US" sz="2000" kern="1200" dirty="0" smtClean="0">
                <a:solidFill>
                  <a:srgbClr val="000000"/>
                </a:solidFill>
                <a:latin typeface="Calibri" pitchFamily="34" charset="0"/>
                <a:ea typeface="+mn-ea"/>
                <a:cs typeface="Calibri" pitchFamily="34" charset="0"/>
              </a:defRPr>
            </a:lvl2pPr>
            <a:lvl3pPr>
              <a:defRPr lang="en-US" sz="1800" kern="1200" dirty="0" smtClean="0">
                <a:solidFill>
                  <a:srgbClr val="000000"/>
                </a:solidFill>
                <a:latin typeface="Calibri" pitchFamily="34" charset="0"/>
                <a:ea typeface="+mn-ea"/>
                <a:cs typeface="Calibri" pitchFamily="34" charset="0"/>
              </a:defRPr>
            </a:lvl3pPr>
            <a:lvl4pPr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37360"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Slide Number Placeholder 28"/>
          <p:cNvSpPr>
            <a:spLocks noGrp="1"/>
          </p:cNvSpPr>
          <p:nvPr>
            <p:ph type="sldNum" sz="quarter" idx="10"/>
          </p:nvPr>
        </p:nvSpPr>
        <p:spPr>
          <a:xfrm>
            <a:off x="8686800" y="6642100"/>
            <a:ext cx="457200" cy="228600"/>
          </a:xfrm>
        </p:spPr>
        <p:txBody>
          <a:bodyPr/>
          <a:lstStyle>
            <a:lvl1pPr algn="l">
              <a:defRPr kumimoji="0" lang="en-US" sz="700">
                <a:solidFill>
                  <a:schemeClr val="bg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50E86FD-9F60-44BA-A013-0F9050CB2A8E}" type="slidenum">
              <a:rPr/>
              <a:pPr>
                <a:defRPr/>
              </a:pPr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883406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3.jpe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6810375"/>
            <a:ext cx="9144000" cy="57150"/>
          </a:xfrm>
          <a:prstGeom prst="rect">
            <a:avLst/>
          </a:prstGeom>
          <a:solidFill>
            <a:srgbClr val="88A4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1027" name="Rectangle 15"/>
          <p:cNvSpPr>
            <a:spLocks noChangeArrowheads="1"/>
          </p:cNvSpPr>
          <p:nvPr/>
        </p:nvSpPr>
        <p:spPr bwMode="white">
          <a:xfrm>
            <a:off x="0" y="1"/>
            <a:ext cx="9144000" cy="9906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endParaRPr lang="en-US" altLang="en-US" smtClean="0"/>
          </a:p>
        </p:txBody>
      </p:sp>
      <p:sp>
        <p:nvSpPr>
          <p:cNvPr id="1028" name="Title Placeholder 21"/>
          <p:cNvSpPr>
            <a:spLocks noGrp="1"/>
          </p:cNvSpPr>
          <p:nvPr>
            <p:ph type="title"/>
          </p:nvPr>
        </p:nvSpPr>
        <p:spPr bwMode="auto">
          <a:xfrm>
            <a:off x="304800" y="304800"/>
            <a:ext cx="8534400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9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301625" y="1143000"/>
            <a:ext cx="8534400" cy="497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smtClean="0"/>
              <a:t>Click to edit Master text styles</a:t>
            </a:r>
          </a:p>
          <a:p>
            <a:pPr lvl="1"/>
            <a:r>
              <a:rPr lang="en-US" altLang="en-US" dirty="0" smtClean="0"/>
              <a:t>Second level</a:t>
            </a:r>
          </a:p>
          <a:p>
            <a:pPr lvl="2"/>
            <a:r>
              <a:rPr lang="en-US" altLang="en-US" dirty="0" smtClean="0"/>
              <a:t>Third level</a:t>
            </a:r>
          </a:p>
          <a:p>
            <a:pPr lvl="3"/>
            <a:r>
              <a:rPr lang="en-US" altLang="en-US" dirty="0" smtClean="0"/>
              <a:t>Fourth level</a:t>
            </a:r>
          </a:p>
          <a:p>
            <a:pPr lvl="4"/>
            <a:r>
              <a:rPr lang="en-US" altLang="en-US" dirty="0" smtClean="0"/>
              <a:t>Fifth level</a:t>
            </a:r>
          </a:p>
        </p:txBody>
      </p:sp>
      <p:pic>
        <p:nvPicPr>
          <p:cNvPr id="1030" name="Picture 32" descr="Interneer_logo_72dpi (2)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05"/>
          <a:stretch>
            <a:fillRect/>
          </a:stretch>
        </p:blipFill>
        <p:spPr bwMode="auto">
          <a:xfrm>
            <a:off x="7448550" y="6524625"/>
            <a:ext cx="1600200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Slide Number Placeholder 28"/>
          <p:cNvSpPr>
            <a:spLocks noGrp="1"/>
          </p:cNvSpPr>
          <p:nvPr>
            <p:ph type="sldNum" sz="quarter" idx="4"/>
          </p:nvPr>
        </p:nvSpPr>
        <p:spPr>
          <a:xfrm>
            <a:off x="0" y="6564313"/>
            <a:ext cx="457200" cy="228600"/>
          </a:xfrm>
          <a:prstGeom prst="rect">
            <a:avLst/>
          </a:prstGeom>
        </p:spPr>
        <p:txBody>
          <a:bodyPr vert="horz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lang="en-US" sz="100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4440C27-7D19-4C1F-A723-CD1E304F589D}" type="slidenum">
              <a:rPr/>
              <a:pPr>
                <a:defRPr/>
              </a:pPr>
              <a:t>‹#›</a:t>
            </a:fld>
            <a:endParaRPr dirty="0"/>
          </a:p>
        </p:txBody>
      </p:sp>
      <p:sp>
        <p:nvSpPr>
          <p:cNvPr id="14" name="Slide Number Placeholder 28"/>
          <p:cNvSpPr txBox="1">
            <a:spLocks/>
          </p:cNvSpPr>
          <p:nvPr/>
        </p:nvSpPr>
        <p:spPr>
          <a:xfrm>
            <a:off x="533400" y="6584950"/>
            <a:ext cx="6781800" cy="1968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0" lang="en-US" sz="700" kern="1200" smtClean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dirty="0" smtClean="0">
                <a:solidFill>
                  <a:schemeClr val="tx1"/>
                </a:solidFill>
              </a:rPr>
              <a:t>CONFIDENTIAL</a:t>
            </a:r>
            <a:r>
              <a:rPr baseline="0" dirty="0" smtClean="0">
                <a:solidFill>
                  <a:schemeClr val="tx1"/>
                </a:solidFill>
              </a:rPr>
              <a:t> </a:t>
            </a:r>
            <a:r>
              <a:rPr lang="en-US" baseline="0" dirty="0" smtClean="0">
                <a:solidFill>
                  <a:schemeClr val="tx1"/>
                </a:solidFill>
              </a:rPr>
              <a:t>–</a:t>
            </a:r>
            <a:r>
              <a:rPr baseline="0" dirty="0" smtClean="0">
                <a:solidFill>
                  <a:schemeClr val="tx1"/>
                </a:solidFill>
              </a:rPr>
              <a:t> DO NOT DISTRIBUTE	                                </a:t>
            </a:r>
            <a:r>
              <a:rPr dirty="0" smtClean="0">
                <a:solidFill>
                  <a:schemeClr val="tx1"/>
                </a:solidFill>
              </a:rPr>
              <a:t>Copyright </a:t>
            </a:r>
            <a:r>
              <a:rPr dirty="0">
                <a:solidFill>
                  <a:schemeClr val="tx1"/>
                </a:solidFill>
              </a:rPr>
              <a:t>© </a:t>
            </a:r>
            <a:r>
              <a:rPr dirty="0" smtClean="0">
                <a:solidFill>
                  <a:schemeClr val="tx1"/>
                </a:solidFill>
              </a:rPr>
              <a:t>2014 Interneer</a:t>
            </a:r>
            <a:r>
              <a:rPr dirty="0">
                <a:solidFill>
                  <a:schemeClr val="tx1"/>
                </a:solidFill>
              </a:rPr>
              <a:t>, Inc. All rights reserved.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981" r:id="rId1"/>
    <p:sldLayoutId id="2147485982" r:id="rId2"/>
    <p:sldLayoutId id="2147485983" r:id="rId3"/>
    <p:sldLayoutId id="2147485984" r:id="rId4"/>
    <p:sldLayoutId id="2147485985" r:id="rId5"/>
    <p:sldLayoutId id="2147485987" r:id="rId6"/>
    <p:sldLayoutId id="2147485986" r:id="rId7"/>
    <p:sldLayoutId id="2147485988" r:id="rId8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000" b="1" kern="1200">
          <a:solidFill>
            <a:srgbClr val="88A44D"/>
          </a:solidFill>
          <a:latin typeface="Calibri" panose="020F0502020204030204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88A44D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88A44D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88A44D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88A44D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300">
          <a:solidFill>
            <a:srgbClr val="88A44D"/>
          </a:solidFill>
          <a:latin typeface="Georgia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300">
          <a:solidFill>
            <a:srgbClr val="88A44D"/>
          </a:solidFill>
          <a:latin typeface="Georgia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300">
          <a:solidFill>
            <a:srgbClr val="88A44D"/>
          </a:solidFill>
          <a:latin typeface="Georgia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300">
          <a:solidFill>
            <a:srgbClr val="88A44D"/>
          </a:solidFill>
          <a:latin typeface="Georgia" pitchFamily="18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7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1pPr>
      <a:lvl2pPr marL="547688" indent="-2730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"/>
        <a:defRPr sz="2200" kern="1200">
          <a:solidFill>
            <a:schemeClr val="tx2"/>
          </a:solidFill>
          <a:latin typeface="Calibri" panose="020F0502020204030204" pitchFamily="34" charset="0"/>
          <a:ea typeface="+mn-ea"/>
          <a:cs typeface="+mn-cs"/>
        </a:defRPr>
      </a:lvl2pPr>
      <a:lvl3pPr marL="822325" indent="-228600" algn="l" rtl="0" eaLnBrk="0" fontAlgn="base" hangingPunct="0">
        <a:spcBef>
          <a:spcPct val="20000"/>
        </a:spcBef>
        <a:spcAft>
          <a:spcPct val="0"/>
        </a:spcAft>
        <a:buClr>
          <a:srgbClr val="9BBB59"/>
        </a:buClr>
        <a:buSzPct val="75000"/>
        <a:buFont typeface="Wingdings 2" pitchFamily="18" charset="2"/>
        <a:buChar char=""/>
        <a:defRPr sz="20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3pPr>
      <a:lvl4pPr marL="1096963" indent="-228600" algn="l" rtl="0" eaLnBrk="0" fontAlgn="base" hangingPunct="0">
        <a:spcBef>
          <a:spcPct val="20000"/>
        </a:spcBef>
        <a:spcAft>
          <a:spcPct val="0"/>
        </a:spcAft>
        <a:buClr>
          <a:srgbClr val="8064A2"/>
        </a:buClr>
        <a:buSzPct val="70000"/>
        <a:buFont typeface="Wingdings" pitchFamily="2" charset="2"/>
        <a:buChar char=""/>
        <a:defRPr sz="2000" kern="1200">
          <a:solidFill>
            <a:schemeClr val="tx2"/>
          </a:solidFill>
          <a:latin typeface="Calibri" panose="020F0502020204030204" pitchFamily="34" charset="0"/>
          <a:ea typeface="+mn-ea"/>
          <a:cs typeface="+mn-cs"/>
        </a:defRPr>
      </a:lvl4pPr>
      <a:lvl5pPr marL="1371600" indent="-228600" algn="l" rtl="0" eaLnBrk="0" fontAlgn="base" hangingPunct="0">
        <a:spcBef>
          <a:spcPct val="20000"/>
        </a:spcBef>
        <a:spcAft>
          <a:spcPct val="0"/>
        </a:spcAft>
        <a:buClr>
          <a:srgbClr val="4BACC6"/>
        </a:buClr>
        <a:buChar char="•"/>
        <a:defRPr sz="20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9.emf"/><Relationship Id="rId4" Type="http://schemas.openxmlformats.org/officeDocument/2006/relationships/image" Target="../media/image18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1600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243" name="Rectangle 2"/>
          <p:cNvSpPr>
            <a:spLocks noChangeArrowheads="1"/>
          </p:cNvSpPr>
          <p:nvPr/>
        </p:nvSpPr>
        <p:spPr bwMode="auto">
          <a:xfrm>
            <a:off x="-4549" y="675563"/>
            <a:ext cx="9067800" cy="746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7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"/>
              <a:defRPr sz="2200">
                <a:solidFill>
                  <a:schemeClr val="tx2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9BBB59"/>
              </a:buClr>
              <a:buSzPct val="75000"/>
              <a:buFont typeface="Wingdings 2" pitchFamily="18" charset="2"/>
              <a:buChar char="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064A2"/>
              </a:buClr>
              <a:buSzPct val="70000"/>
              <a:buFont typeface="Wingdings" pitchFamily="2" charset="2"/>
              <a:buChar char=""/>
              <a:defRPr sz="2000">
                <a:solidFill>
                  <a:schemeClr val="tx2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4BACC6"/>
              </a:buClr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BACC6"/>
              </a:buClr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BACC6"/>
              </a:buClr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BACC6"/>
              </a:buClr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BACC6"/>
              </a:buClr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ts val="300"/>
              </a:spcBef>
              <a:buFont typeface="Wingdings 2" pitchFamily="18" charset="2"/>
              <a:buNone/>
            </a:pPr>
            <a:r>
              <a:rPr lang="en-US" altLang="en-US" sz="2400" b="1" dirty="0" smtClean="0">
                <a:solidFill>
                  <a:srgbClr val="88A44D"/>
                </a:solidFill>
                <a:latin typeface="Arial" pitchFamily="34" charset="0"/>
                <a:ea typeface="FangSong" pitchFamily="49" charset="-122"/>
              </a:rPr>
              <a:t>Interneer Product Roadmap: What’s New and What’s Coming</a:t>
            </a:r>
          </a:p>
          <a:p>
            <a:pPr algn="ctr" eaLnBrk="1" hangingPunct="1">
              <a:spcBef>
                <a:spcPts val="300"/>
              </a:spcBef>
              <a:buFont typeface="Wingdings 2" pitchFamily="18" charset="2"/>
              <a:buNone/>
            </a:pPr>
            <a:r>
              <a:rPr lang="en-US" altLang="en-US" sz="1600" b="1" dirty="0" smtClean="0">
                <a:solidFill>
                  <a:srgbClr val="88A44D"/>
                </a:solidFill>
                <a:latin typeface="Arial" pitchFamily="34" charset="0"/>
                <a:ea typeface="FangSong" pitchFamily="49" charset="-122"/>
              </a:rPr>
              <a:t>Selim Ozyel, Director of Engineering, Interneer</a:t>
            </a:r>
            <a:endParaRPr lang="en-US" altLang="en-US" sz="1600" b="1" dirty="0">
              <a:solidFill>
                <a:srgbClr val="88A44D"/>
              </a:solidFill>
              <a:latin typeface="Arial" pitchFamily="34" charset="0"/>
              <a:ea typeface="FangSong" pitchFamily="49" charset="-122"/>
            </a:endParaRPr>
          </a:p>
        </p:txBody>
      </p:sp>
      <p:pic>
        <p:nvPicPr>
          <p:cNvPr id="1024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3931" y="38100"/>
            <a:ext cx="356348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C:\Users\Selim\Desktop\technologie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1921"/>
            <a:ext cx="9144000" cy="5474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5308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E:\Shared\Intellect_NewUI\2014_02_20\Selected\Login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5800"/>
            <a:ext cx="91440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447027" y="6337279"/>
            <a:ext cx="42499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New, Stylish </a:t>
            </a:r>
            <a:r>
              <a:rPr lang="en-US" dirty="0">
                <a:solidFill>
                  <a:schemeClr val="bg1"/>
                </a:solidFill>
              </a:rPr>
              <a:t>and </a:t>
            </a:r>
            <a:r>
              <a:rPr lang="en-US" dirty="0" smtClean="0">
                <a:solidFill>
                  <a:schemeClr val="bg1"/>
                </a:solidFill>
              </a:rPr>
              <a:t>Modern User Interface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260519" y="152400"/>
            <a:ext cx="262296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chemeClr val="accent3"/>
                </a:solidFill>
              </a:rPr>
              <a:t>What’s Coming (Q4)</a:t>
            </a:r>
          </a:p>
        </p:txBody>
      </p:sp>
    </p:spTree>
    <p:extLst>
      <p:ext uri="{BB962C8B-B14F-4D97-AF65-F5344CB8AC3E}">
        <p14:creationId xmlns:p14="http://schemas.microsoft.com/office/powerpoint/2010/main" val="2836459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Shared\Intellect_NewUI\2014_02_20\Selected\Login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5800"/>
            <a:ext cx="91440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165204" y="6337279"/>
            <a:ext cx="28135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Customizable Login Page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260519" y="168322"/>
            <a:ext cx="262296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chemeClr val="accent3"/>
                </a:solidFill>
              </a:rPr>
              <a:t>What’s Coming (Q4)</a:t>
            </a:r>
          </a:p>
        </p:txBody>
      </p:sp>
    </p:spTree>
    <p:extLst>
      <p:ext uri="{BB962C8B-B14F-4D97-AF65-F5344CB8AC3E}">
        <p14:creationId xmlns:p14="http://schemas.microsoft.com/office/powerpoint/2010/main" val="3440065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Shared\Intellect_NewUI\2014_02_20\Selected\9-MY-Apps-editable.fw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9532"/>
            <a:ext cx="9144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066800" y="6405516"/>
            <a:ext cx="7010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Application Centric Design - </a:t>
            </a:r>
            <a:r>
              <a:rPr lang="en-US" dirty="0">
                <a:solidFill>
                  <a:schemeClr val="bg1"/>
                </a:solidFill>
              </a:rPr>
              <a:t>Consistent structure though all devices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260520" y="113732"/>
            <a:ext cx="262296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chemeClr val="accent3"/>
                </a:solidFill>
              </a:rPr>
              <a:t>What’s Coming (Q4)</a:t>
            </a:r>
          </a:p>
        </p:txBody>
      </p:sp>
    </p:spTree>
    <p:extLst>
      <p:ext uri="{BB962C8B-B14F-4D97-AF65-F5344CB8AC3E}">
        <p14:creationId xmlns:p14="http://schemas.microsoft.com/office/powerpoint/2010/main" val="411106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Shared\Intellect_NewUI\2014_02_20\Selected\1-general-file-routing.fw_al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75" y="609600"/>
            <a:ext cx="9144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273031" y="100084"/>
            <a:ext cx="262296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chemeClr val="accent3"/>
                </a:solidFill>
              </a:rPr>
              <a:t>What’s Coming (Q4)</a:t>
            </a:r>
          </a:p>
        </p:txBody>
      </p:sp>
      <p:sp>
        <p:nvSpPr>
          <p:cNvPr id="5" name="Rectangle 4"/>
          <p:cNvSpPr/>
          <p:nvPr/>
        </p:nvSpPr>
        <p:spPr>
          <a:xfrm>
            <a:off x="1955612" y="6405516"/>
            <a:ext cx="5257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Simple, organized and touch-enabled navigation</a:t>
            </a:r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9577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E:\Shared\Intellect_NewUI\2014_02_20\Selected\20-general-file-routing-template.fw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850" y="584579"/>
            <a:ext cx="9160301" cy="5725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275114" y="118281"/>
            <a:ext cx="262296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chemeClr val="accent3"/>
                </a:solidFill>
              </a:rPr>
              <a:t>What’s Coming (Q4)</a:t>
            </a:r>
          </a:p>
        </p:txBody>
      </p:sp>
      <p:sp>
        <p:nvSpPr>
          <p:cNvPr id="5" name="Rectangle 4"/>
          <p:cNvSpPr/>
          <p:nvPr/>
        </p:nvSpPr>
        <p:spPr>
          <a:xfrm>
            <a:off x="3048000" y="6378290"/>
            <a:ext cx="39097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Easily navigate though applications</a:t>
            </a:r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5317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8455" y="3335309"/>
            <a:ext cx="3200400" cy="2701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4" name="Picture 14" descr="http://i.telegraph.co.uk/multimedia/archive/02610/Appstore_2610363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9125" y="917753"/>
            <a:ext cx="2699060" cy="168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625" y="76201"/>
            <a:ext cx="8534400" cy="1143000"/>
          </a:xfrm>
        </p:spPr>
        <p:txBody>
          <a:bodyPr/>
          <a:lstStyle/>
          <a:p>
            <a:r>
              <a:rPr lang="en-US" altLang="en-US" sz="3200" dirty="0">
                <a:solidFill>
                  <a:srgbClr val="88A44D"/>
                </a:solidFill>
                <a:ea typeface="FangSong" pitchFamily="49" charset="-122"/>
              </a:rPr>
              <a:t>What’s </a:t>
            </a:r>
            <a:r>
              <a:rPr lang="en-US" altLang="en-US" sz="3200" dirty="0" smtClean="0">
                <a:solidFill>
                  <a:srgbClr val="88A44D"/>
                </a:solidFill>
                <a:ea typeface="FangSong" pitchFamily="49" charset="-122"/>
              </a:rPr>
              <a:t>Coming (TBD)</a:t>
            </a:r>
            <a:r>
              <a:rPr lang="en-US" altLang="en-US" sz="3200" dirty="0">
                <a:solidFill>
                  <a:srgbClr val="88A44D"/>
                </a:solidFill>
                <a:ea typeface="FangSong" pitchFamily="49" charset="-122"/>
              </a:rPr>
              <a:t/>
            </a:r>
            <a:br>
              <a:rPr lang="en-US" altLang="en-US" sz="3200" dirty="0">
                <a:solidFill>
                  <a:srgbClr val="88A44D"/>
                </a:solidFill>
                <a:ea typeface="FangSong" pitchFamily="49" charset="-122"/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752" y="1066800"/>
            <a:ext cx="8503920" cy="5032248"/>
          </a:xfrm>
        </p:spPr>
        <p:txBody>
          <a:bodyPr/>
          <a:lstStyle/>
          <a:p>
            <a:pPr lvl="0"/>
            <a:r>
              <a:rPr lang="en-US" dirty="0" smtClean="0"/>
              <a:t>Intellect App Store</a:t>
            </a:r>
          </a:p>
          <a:p>
            <a:pPr lvl="0"/>
            <a:r>
              <a:rPr lang="en-US" dirty="0" smtClean="0"/>
              <a:t>E-Signature support</a:t>
            </a:r>
          </a:p>
          <a:p>
            <a:pPr lvl="0"/>
            <a:r>
              <a:rPr lang="en-US" dirty="0" smtClean="0"/>
              <a:t>Mobile App branding</a:t>
            </a:r>
            <a:endParaRPr lang="en-US" dirty="0"/>
          </a:p>
          <a:p>
            <a:pPr lvl="0"/>
            <a:r>
              <a:rPr lang="en-US" dirty="0" smtClean="0"/>
              <a:t>Integrate with device </a:t>
            </a:r>
            <a:r>
              <a:rPr lang="en-US" dirty="0"/>
              <a:t>capabilities </a:t>
            </a:r>
            <a:r>
              <a:rPr lang="en-US" dirty="0" smtClean="0"/>
              <a:t>such as </a:t>
            </a:r>
            <a:r>
              <a:rPr lang="en-US" dirty="0"/>
              <a:t>GPS, Maps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446073"/>
            <a:ext cx="3581400" cy="2480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7656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>
          <a:xfrm>
            <a:off x="335700" y="228600"/>
            <a:ext cx="8534400" cy="728330"/>
          </a:xfrm>
        </p:spPr>
        <p:txBody>
          <a:bodyPr/>
          <a:lstStyle/>
          <a:p>
            <a:r>
              <a:rPr lang="en-US" altLang="en-US" sz="4000" dirty="0" smtClean="0"/>
              <a:t>Questions?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8ABDA1-84B7-421C-97F9-3891E25CD2F3}" type="slidenum">
              <a:rPr smtClean="0"/>
              <a:pPr>
                <a:defRPr/>
              </a:pPr>
              <a:t>16</a:t>
            </a:fld>
            <a:endParaRPr dirty="0"/>
          </a:p>
        </p:txBody>
      </p:sp>
      <p:pic>
        <p:nvPicPr>
          <p:cNvPr id="27652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4346176"/>
            <a:ext cx="5555513" cy="1011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6" descr="http://swif.tt/sites/default/files/styles/page-img-16-9/public/multi_language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600200"/>
            <a:ext cx="3765848" cy="2165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3856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7409" y="838200"/>
            <a:ext cx="7391400" cy="554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Since Last </a:t>
            </a:r>
            <a:r>
              <a:rPr lang="en-US" dirty="0" smtClean="0"/>
              <a:t>Conference - Mobile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Access Data anywhere</a:t>
            </a:r>
          </a:p>
          <a:p>
            <a:pPr lvl="1"/>
            <a:r>
              <a:rPr lang="en-US" dirty="0" smtClean="0"/>
              <a:t>iPad</a:t>
            </a:r>
          </a:p>
          <a:p>
            <a:pPr lvl="1"/>
            <a:r>
              <a:rPr lang="en-US" dirty="0" smtClean="0"/>
              <a:t>iPad Mini</a:t>
            </a:r>
          </a:p>
          <a:p>
            <a:pPr lvl="1"/>
            <a:r>
              <a:rPr lang="en-US" dirty="0" smtClean="0"/>
              <a:t>iPhone</a:t>
            </a:r>
          </a:p>
          <a:p>
            <a:pPr lvl="1"/>
            <a:r>
              <a:rPr lang="en-US" dirty="0" smtClean="0"/>
              <a:t>iPod Touch</a:t>
            </a:r>
          </a:p>
          <a:p>
            <a:pPr lvl="0"/>
            <a:r>
              <a:rPr lang="en-US" dirty="0" err="1" smtClean="0"/>
              <a:t>iOS</a:t>
            </a:r>
            <a:r>
              <a:rPr lang="en-US" dirty="0" smtClean="0"/>
              <a:t> </a:t>
            </a:r>
            <a:r>
              <a:rPr lang="en-US" dirty="0"/>
              <a:t>7 </a:t>
            </a:r>
            <a:r>
              <a:rPr lang="en-US" dirty="0" smtClean="0"/>
              <a:t>support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24758A9-F1E7-4AB3-AE09-0C239B3A4D19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0462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Since Last </a:t>
            </a:r>
            <a:r>
              <a:rPr lang="en-US" dirty="0" smtClean="0"/>
              <a:t>Conference - Publish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24758A9-F1E7-4AB3-AE09-0C239B3A4D19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871" y="1125279"/>
            <a:ext cx="3469287" cy="3581400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1" y="1125279"/>
            <a:ext cx="2817572" cy="2284698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4414" y="5015023"/>
            <a:ext cx="6322773" cy="1363458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2590800"/>
            <a:ext cx="2817572" cy="2284698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8100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Since Last </a:t>
            </a:r>
            <a:r>
              <a:rPr lang="en-US" dirty="0" smtClean="0"/>
              <a:t>Conference – Web Transaction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24758A9-F1E7-4AB3-AE09-0C239B3A4D19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066800"/>
            <a:ext cx="7248419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381000" y="5715000"/>
            <a:ext cx="8763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 smtClean="0"/>
              <a:t>[URL]/intellect/Transaction.aspx?TemplateName=Customer&amp;FirstName=James&amp;Email=jjames@admin.com </a:t>
            </a:r>
            <a:endParaRPr lang="en-US" sz="1200" b="1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2409206"/>
            <a:ext cx="2613539" cy="3109912"/>
          </a:xfrm>
          <a:prstGeom prst="rect">
            <a:avLst/>
          </a:prstGeom>
          <a:noFill/>
          <a:ln>
            <a:noFill/>
          </a:ln>
          <a:effectLst/>
          <a:scene3d>
            <a:camera prst="perspectiveLef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122" y="3258879"/>
            <a:ext cx="2451100" cy="206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0563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Since Last </a:t>
            </a:r>
            <a:r>
              <a:rPr lang="en-US" dirty="0" smtClean="0"/>
              <a:t>Conference - Various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Browser support</a:t>
            </a:r>
          </a:p>
          <a:p>
            <a:endParaRPr lang="en-US" dirty="0" smtClean="0"/>
          </a:p>
          <a:p>
            <a:r>
              <a:rPr lang="en-US" dirty="0" smtClean="0"/>
              <a:t>Calendar </a:t>
            </a:r>
            <a:r>
              <a:rPr lang="en-US" dirty="0"/>
              <a:t>Invite macro</a:t>
            </a:r>
          </a:p>
          <a:p>
            <a:r>
              <a:rPr lang="en-US" dirty="0"/>
              <a:t>Quarter/Week support for date/time </a:t>
            </a:r>
            <a:r>
              <a:rPr lang="en-US" dirty="0" smtClean="0"/>
              <a:t>field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24758A9-F1E7-4AB3-AE09-0C239B3A4D19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914400"/>
            <a:ext cx="2190056" cy="5532474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7" descr="http://localhost/ConfigurationData/Temp/Chart/TempChart_439327799d9e4bab8e2ecb2658f993d6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3429000"/>
            <a:ext cx="3810000" cy="2476501"/>
          </a:xfrm>
          <a:prstGeom prst="rect">
            <a:avLst/>
          </a:prstGeom>
          <a:noFill/>
          <a:effectLst>
            <a:glow rad="101600">
              <a:schemeClr val="accent3">
                <a:satMod val="175000"/>
                <a:alpha val="40000"/>
              </a:schemeClr>
            </a:glow>
            <a:outerShdw blurRad="50800" dist="38100" dir="13500000" algn="b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5726" y="1325526"/>
            <a:ext cx="277807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0563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Since Last </a:t>
            </a:r>
            <a:r>
              <a:rPr lang="en-US" dirty="0" smtClean="0"/>
              <a:t>Conference – Admin Tools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Upgrade email </a:t>
            </a:r>
            <a:r>
              <a:rPr lang="fr-FR" dirty="0"/>
              <a:t>notification </a:t>
            </a:r>
          </a:p>
          <a:p>
            <a:r>
              <a:rPr lang="fr-FR" dirty="0" err="1" smtClean="0"/>
              <a:t>Scramble</a:t>
            </a:r>
            <a:r>
              <a:rPr lang="fr-FR" dirty="0" smtClean="0"/>
              <a:t> </a:t>
            </a:r>
            <a:r>
              <a:rPr lang="fr-FR" dirty="0" err="1" smtClean="0"/>
              <a:t>database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24758A9-F1E7-4AB3-AE09-0C239B3A4D19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" y="2172586"/>
            <a:ext cx="5098605" cy="3466214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4894965"/>
            <a:ext cx="3460880" cy="148767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7823" y="1053620"/>
            <a:ext cx="3203394" cy="2237932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948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685801"/>
            <a:ext cx="3352800" cy="2308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 dirty="0">
                <a:solidFill>
                  <a:srgbClr val="88A44D"/>
                </a:solidFill>
                <a:ea typeface="FangSong" pitchFamily="49" charset="-122"/>
              </a:rPr>
              <a:t>What’s New </a:t>
            </a:r>
            <a:r>
              <a:rPr lang="en-US" altLang="en-US" sz="3200" dirty="0" smtClean="0">
                <a:solidFill>
                  <a:srgbClr val="88A44D"/>
                </a:solidFill>
                <a:ea typeface="FangSong" pitchFamily="49" charset="-122"/>
              </a:rPr>
              <a:t>- </a:t>
            </a:r>
            <a:r>
              <a:rPr lang="en-US" dirty="0" smtClean="0"/>
              <a:t>Upcoming Release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71600"/>
            <a:ext cx="7205664" cy="3284671"/>
          </a:xfrm>
        </p:spPr>
        <p:txBody>
          <a:bodyPr/>
          <a:lstStyle/>
          <a:p>
            <a:r>
              <a:rPr lang="en-US" dirty="0"/>
              <a:t>Offline support for iOS </a:t>
            </a:r>
            <a:r>
              <a:rPr lang="en-US" dirty="0" smtClean="0"/>
              <a:t>devices</a:t>
            </a:r>
          </a:p>
          <a:p>
            <a:r>
              <a:rPr lang="en-US" dirty="0" smtClean="0"/>
              <a:t>Conditional(Visibility, Required) 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support for iOS</a:t>
            </a:r>
          </a:p>
          <a:p>
            <a:pPr marL="0" indent="0">
              <a:buNone/>
            </a:pPr>
            <a:endParaRPr lang="en-US" sz="2000" dirty="0" smtClean="0"/>
          </a:p>
          <a:p>
            <a:r>
              <a:rPr lang="en-US" dirty="0" smtClean="0"/>
              <a:t>Support </a:t>
            </a:r>
            <a:r>
              <a:rPr lang="en-US" dirty="0"/>
              <a:t>for Windows 2012 &amp; SQL 2012</a:t>
            </a:r>
          </a:p>
          <a:p>
            <a:r>
              <a:rPr lang="en-US" dirty="0"/>
              <a:t>OracleCRM Web Service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5321054"/>
            <a:ext cx="3505200" cy="635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4312622"/>
            <a:ext cx="3438525" cy="758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3886200"/>
            <a:ext cx="2428875" cy="116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0819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 dirty="0">
                <a:solidFill>
                  <a:srgbClr val="88A44D"/>
                </a:solidFill>
                <a:ea typeface="FangSong" pitchFamily="49" charset="-122"/>
              </a:rPr>
              <a:t>What’s New </a:t>
            </a:r>
            <a:r>
              <a:rPr lang="en-US" altLang="en-US" sz="3200" dirty="0" smtClean="0">
                <a:solidFill>
                  <a:srgbClr val="88A44D"/>
                </a:solidFill>
                <a:ea typeface="FangSong" pitchFamily="49" charset="-122"/>
              </a:rPr>
              <a:t>- </a:t>
            </a:r>
            <a:r>
              <a:rPr lang="en-US" dirty="0" smtClean="0"/>
              <a:t>Upcoming Release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990600"/>
            <a:ext cx="8077200" cy="1978152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			PDF Markup Editor</a:t>
            </a:r>
            <a:endParaRPr lang="en-US" sz="1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pic>
        <p:nvPicPr>
          <p:cNvPr id="24578" name="Picture 2" descr="E:\Shared\Intellect_NewUI\2014_02_20\Selected\PDF_UI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2080" y="1828800"/>
            <a:ext cx="5998594" cy="4338084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414" y="1828800"/>
            <a:ext cx="2496312" cy="2971800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136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https://encrypted-tbn1.gstatic.com/images?q=tbn:ANd9GcTKny0AnSwqqU4_35EwBB3Dar71hRQ_LVfnsVKB9BVbVmcW9PYQ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21247">
            <a:off x="3074221" y="3785039"/>
            <a:ext cx="1877929" cy="2507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625" y="76200"/>
            <a:ext cx="8534400" cy="1219200"/>
          </a:xfrm>
        </p:spPr>
        <p:txBody>
          <a:bodyPr/>
          <a:lstStyle/>
          <a:p>
            <a:r>
              <a:rPr lang="en-US" altLang="en-US" sz="3200" dirty="0">
                <a:solidFill>
                  <a:srgbClr val="88A44D"/>
                </a:solidFill>
                <a:ea typeface="FangSong" pitchFamily="49" charset="-122"/>
              </a:rPr>
              <a:t>What’s </a:t>
            </a:r>
            <a:r>
              <a:rPr lang="en-US" altLang="en-US" sz="3200" dirty="0" smtClean="0">
                <a:solidFill>
                  <a:srgbClr val="88A44D"/>
                </a:solidFill>
                <a:ea typeface="FangSong" pitchFamily="49" charset="-122"/>
              </a:rPr>
              <a:t>Coming (Q2/Q3 2014)</a:t>
            </a:r>
            <a:r>
              <a:rPr lang="en-US" altLang="en-US" sz="3200" dirty="0">
                <a:solidFill>
                  <a:srgbClr val="88A44D"/>
                </a:solidFill>
                <a:ea typeface="FangSong" pitchFamily="49" charset="-122"/>
              </a:rPr>
              <a:t/>
            </a:r>
            <a:br>
              <a:rPr lang="en-US" altLang="en-US" sz="3200" dirty="0">
                <a:solidFill>
                  <a:srgbClr val="88A44D"/>
                </a:solidFill>
                <a:ea typeface="FangSong" pitchFamily="49" charset="-122"/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752" y="1447800"/>
            <a:ext cx="8503920" cy="4651248"/>
          </a:xfrm>
        </p:spPr>
        <p:txBody>
          <a:bodyPr/>
          <a:lstStyle/>
          <a:p>
            <a:r>
              <a:rPr lang="en-US" dirty="0"/>
              <a:t>License Management(Q2</a:t>
            </a:r>
            <a:r>
              <a:rPr lang="en-US" dirty="0" smtClean="0"/>
              <a:t>)</a:t>
            </a:r>
          </a:p>
          <a:p>
            <a:endParaRPr lang="en-US" dirty="0"/>
          </a:p>
          <a:p>
            <a:r>
              <a:rPr lang="en-US" dirty="0" smtClean="0"/>
              <a:t>Multi-Language </a:t>
            </a:r>
            <a:r>
              <a:rPr lang="en-US" dirty="0"/>
              <a:t>support in </a:t>
            </a:r>
            <a:r>
              <a:rPr lang="en-US" dirty="0" smtClean="0"/>
              <a:t>forms(Q2)</a:t>
            </a:r>
            <a:endParaRPr lang="en-US" dirty="0"/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Android support(Q3)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25619" name="Picture 1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3204738"/>
            <a:ext cx="3323932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914400"/>
            <a:ext cx="1905000" cy="1623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2072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rneer Power Point Template 09-08 Version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FFFFFF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Civic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Horizon</Template>
  <TotalTime>20233</TotalTime>
  <Words>1067</Words>
  <Application>Microsoft Office PowerPoint</Application>
  <PresentationFormat>On-screen Show (4:3)</PresentationFormat>
  <Paragraphs>132</Paragraphs>
  <Slides>16</Slides>
  <Notes>15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Interneer Power Point Template 09-08 Version</vt:lpstr>
      <vt:lpstr>PowerPoint Presentation</vt:lpstr>
      <vt:lpstr>Since Last Conference - Mobile</vt:lpstr>
      <vt:lpstr>Since Last Conference - Publish</vt:lpstr>
      <vt:lpstr>Since Last Conference – Web Transaction</vt:lpstr>
      <vt:lpstr>Since Last Conference - Various</vt:lpstr>
      <vt:lpstr>Since Last Conference – Admin Tools</vt:lpstr>
      <vt:lpstr>What’s New - Upcoming Release</vt:lpstr>
      <vt:lpstr>What’s New - Upcoming Release</vt:lpstr>
      <vt:lpstr>What’s Coming (Q2/Q3 2014)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What’s Coming (TBD) </vt:lpstr>
      <vt:lpstr>Questions?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Interneer, Inc.</dc:title>
  <dc:creator>Michael Edell</dc:creator>
  <cp:lastModifiedBy>Selim</cp:lastModifiedBy>
  <cp:revision>989</cp:revision>
  <dcterms:created xsi:type="dcterms:W3CDTF">2008-10-31T14:25:24Z</dcterms:created>
  <dcterms:modified xsi:type="dcterms:W3CDTF">2014-03-18T04:10:50Z</dcterms:modified>
</cp:coreProperties>
</file>