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93" r:id="rId2"/>
    <p:sldId id="552" r:id="rId3"/>
    <p:sldId id="454" r:id="rId4"/>
    <p:sldId id="550" r:id="rId5"/>
    <p:sldId id="534" r:id="rId6"/>
    <p:sldId id="490" r:id="rId7"/>
    <p:sldId id="541" r:id="rId8"/>
    <p:sldId id="516" r:id="rId9"/>
    <p:sldId id="547" r:id="rId10"/>
    <p:sldId id="546" r:id="rId11"/>
    <p:sldId id="548" r:id="rId12"/>
    <p:sldId id="553" r:id="rId13"/>
    <p:sldId id="542" r:id="rId14"/>
    <p:sldId id="551" r:id="rId15"/>
    <p:sldId id="554" r:id="rId16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A3A"/>
    <a:srgbClr val="88A44D"/>
    <a:srgbClr val="1F4C7D"/>
    <a:srgbClr val="FFCD2D"/>
    <a:srgbClr val="2A4668"/>
    <a:srgbClr val="FFD653"/>
    <a:srgbClr val="B0C585"/>
    <a:srgbClr val="9AB563"/>
    <a:srgbClr val="FF6699"/>
    <a:srgbClr val="47C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85257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2" y="-9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kroos\Documents\InfoTrends\Projects\APAC%20MC\internet%20user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39694540373401"/>
          <c:y val="0.14818837756518682"/>
          <c:w val="0.7587239958628017"/>
          <c:h val="0.73889077342225984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Mobile Internet Users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Sheet1!$B$2:$J$2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400</c:v>
                </c:pt>
                <c:pt idx="1">
                  <c:v>550</c:v>
                </c:pt>
                <c:pt idx="2">
                  <c:v>700</c:v>
                </c:pt>
                <c:pt idx="3">
                  <c:v>950</c:v>
                </c:pt>
                <c:pt idx="4">
                  <c:v>1150</c:v>
                </c:pt>
                <c:pt idx="5">
                  <c:v>1300</c:v>
                </c:pt>
                <c:pt idx="6">
                  <c:v>1550</c:v>
                </c:pt>
                <c:pt idx="7">
                  <c:v>1750</c:v>
                </c:pt>
                <c:pt idx="8">
                  <c:v>1900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Desktop Internet Users</c:v>
                </c:pt>
              </c:strCache>
            </c:strRef>
          </c:tx>
          <c:spPr>
            <a:ln w="50800">
              <a:solidFill>
                <a:srgbClr val="1F497D"/>
              </a:solidFill>
            </a:ln>
          </c:spPr>
          <c:marker>
            <c:symbol val="none"/>
          </c:marker>
          <c:cat>
            <c:numRef>
              <c:f>Sheet1!$B$2:$J$2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Sheet1!$B$4:$J$4</c:f>
              <c:numCache>
                <c:formatCode>General</c:formatCode>
                <c:ptCount val="9"/>
                <c:pt idx="0">
                  <c:v>1150</c:v>
                </c:pt>
                <c:pt idx="1">
                  <c:v>1250</c:v>
                </c:pt>
                <c:pt idx="2">
                  <c:v>1300</c:v>
                </c:pt>
                <c:pt idx="3">
                  <c:v>1400</c:v>
                </c:pt>
                <c:pt idx="4">
                  <c:v>1500</c:v>
                </c:pt>
                <c:pt idx="5">
                  <c:v>1550</c:v>
                </c:pt>
                <c:pt idx="6">
                  <c:v>1600</c:v>
                </c:pt>
                <c:pt idx="7">
                  <c:v>1650</c:v>
                </c:pt>
                <c:pt idx="8">
                  <c:v>1700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86048"/>
        <c:axId val="41944192"/>
      </c:lineChart>
      <c:catAx>
        <c:axId val="415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44192"/>
        <c:crosses val="autoZero"/>
        <c:auto val="1"/>
        <c:lblAlgn val="ctr"/>
        <c:lblOffset val="100"/>
        <c:noMultiLvlLbl val="0"/>
      </c:catAx>
      <c:valAx>
        <c:axId val="41944192"/>
        <c:scaling>
          <c:orientation val="minMax"/>
          <c:max val="2000"/>
        </c:scaling>
        <c:delete val="0"/>
        <c:axPos val="l"/>
        <c:numFmt formatCode="#,##0" sourceLinked="0"/>
        <c:majorTickMark val="out"/>
        <c:minorTickMark val="none"/>
        <c:tickLblPos val="nextTo"/>
        <c:crossAx val="41586048"/>
        <c:crosses val="autoZero"/>
        <c:crossBetween val="between"/>
        <c:majorUnit val="5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 b="1"/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0.19881</cdr:x>
      <cdr:y>0.30675</cdr:y>
    </cdr:from>
    <cdr:to>
      <cdr:x>0.40365</cdr:x>
      <cdr:y>0.38919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75458" y="1570769"/>
          <a:ext cx="1829348" cy="422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+mn-lt"/>
            </a:rPr>
            <a:t>Desktop Access</a:t>
          </a:r>
        </a:p>
      </cdr:txBody>
    </cdr:sp>
  </cdr:relSizeAnchor>
  <cdr:relSizeAnchor xmlns:cdr="http://schemas.openxmlformats.org/drawingml/2006/chartDrawing">
    <cdr:from>
      <cdr:x>0.54996</cdr:x>
      <cdr:y>0.42987</cdr:y>
    </cdr:from>
    <cdr:to>
      <cdr:x>0.74062</cdr:x>
      <cdr:y>0.51231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11483" y="2201187"/>
          <a:ext cx="1702710" cy="4221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latin typeface="+mn-lt"/>
            </a:rPr>
            <a:t>Mobile Access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73" tIns="46637" rIns="93273" bIns="466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73" tIns="46637" rIns="93273" bIns="466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8DF7AB-55F9-4C63-9E60-E6306C23FB12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3" tIns="46637" rIns="93273" bIns="4663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2"/>
            <a:ext cx="5616575" cy="4187825"/>
          </a:xfrm>
          <a:prstGeom prst="rect">
            <a:avLst/>
          </a:prstGeom>
        </p:spPr>
        <p:txBody>
          <a:bodyPr vert="horz" lIns="93273" tIns="46637" rIns="93273" bIns="466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73" tIns="46637" rIns="93273" bIns="466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73" tIns="46637" rIns="93273" bIns="466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5E167-0CFC-4467-A787-FD22E175A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95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0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29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7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6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8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8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3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2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3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6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102" y="8839200"/>
            <a:ext cx="3043238" cy="46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21" tIns="46612" rIns="93221" bIns="46612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26" indent="-2285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957" indent="-2285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087" indent="-2285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217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349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480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610" indent="-2285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fld id="{4692918B-B263-4C49-B83F-981BE8E3DA88}" type="slidenum">
              <a:rPr lang="de-DE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</a:pPr>
              <a:t>8</a:t>
            </a:fld>
            <a:endParaRPr lang="de-DE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en-US" smtClean="0">
                <a:cs typeface="Arial" pitchFamily="34" charset="0"/>
              </a:rPr>
              <a:t>Mobile is changing the way business is done... but many companies have yet to realize/implement the benefits of mobile technology to improve their processes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65E167-0CFC-4467-A787-FD22E175A8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810375"/>
            <a:ext cx="9144000" cy="57150"/>
          </a:xfrm>
          <a:prstGeom prst="rect">
            <a:avLst/>
          </a:prstGeom>
          <a:solidFill>
            <a:srgbClr val="88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32" descr="Interneer_logo_72dpi 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5"/>
          <a:stretch>
            <a:fillRect/>
          </a:stretch>
        </p:blipFill>
        <p:spPr bwMode="auto">
          <a:xfrm>
            <a:off x="7448550" y="6556375"/>
            <a:ext cx="16002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62071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kumimoji="0" lang="en-US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89D6D-86B2-41BB-80C0-81B6461527B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3" name="Slide Number Placeholder 28"/>
          <p:cNvSpPr txBox="1">
            <a:spLocks/>
          </p:cNvSpPr>
          <p:nvPr userDrawn="1"/>
        </p:nvSpPr>
        <p:spPr>
          <a:xfrm>
            <a:off x="533400" y="6584950"/>
            <a:ext cx="6781800" cy="196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>
                <a:solidFill>
                  <a:schemeClr val="tx1"/>
                </a:solidFill>
              </a:rPr>
              <a:t>CONFIDENTIAL</a:t>
            </a:r>
            <a:r>
              <a:rPr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smtClean="0">
                <a:solidFill>
                  <a:schemeClr val="tx1"/>
                </a:solidFill>
              </a:rPr>
              <a:t>–</a:t>
            </a:r>
            <a:r>
              <a:rPr baseline="0" dirty="0" smtClean="0">
                <a:solidFill>
                  <a:schemeClr val="tx1"/>
                </a:solidFill>
              </a:rPr>
              <a:t> DO NOT DISTRIBUTE	                                </a:t>
            </a:r>
            <a:r>
              <a:rPr dirty="0" smtClean="0">
                <a:solidFill>
                  <a:schemeClr val="tx1"/>
                </a:solidFill>
              </a:rPr>
              <a:t>Copyright </a:t>
            </a:r>
            <a:r>
              <a:rPr dirty="0">
                <a:solidFill>
                  <a:schemeClr val="tx1"/>
                </a:solidFill>
              </a:rPr>
              <a:t>© </a:t>
            </a:r>
            <a:r>
              <a:rPr dirty="0" smtClean="0">
                <a:solidFill>
                  <a:schemeClr val="tx1"/>
                </a:solidFill>
              </a:rPr>
              <a:t>2014 Interneer</a:t>
            </a:r>
            <a:r>
              <a:rPr dirty="0">
                <a:solidFill>
                  <a:schemeClr val="tx1"/>
                </a:solidFill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736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8"/>
          <p:cNvSpPr txBox="1">
            <a:spLocks/>
          </p:cNvSpPr>
          <p:nvPr userDrawn="1"/>
        </p:nvSpPr>
        <p:spPr>
          <a:xfrm>
            <a:off x="0" y="6564313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4D1384C-FEFD-4E29-89F0-FACE65ABDBD9}" type="slidenum">
              <a:rPr sz="100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24758A9-F1E7-4AB3-AE09-0C239B3A4D1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834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 txBox="1">
            <a:spLocks/>
          </p:cNvSpPr>
          <p:nvPr userDrawn="1"/>
        </p:nvSpPr>
        <p:spPr>
          <a:xfrm>
            <a:off x="0" y="6564313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6559AC1-0134-4F18-8AA8-BFE4F976F8D5}" type="slidenum">
              <a:rPr sz="100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1625" y="76200"/>
            <a:ext cx="8534400" cy="620713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686800" y="6642100"/>
            <a:ext cx="457200" cy="228600"/>
          </a:xfrm>
        </p:spPr>
        <p:txBody>
          <a:bodyPr/>
          <a:lstStyle>
            <a:lvl1pPr algn="l">
              <a:defRPr kumimoji="0" lang="en-US" sz="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E03D6F-6959-4D7A-A0AB-87EF3D838AE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03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8"/>
          <p:cNvSpPr txBox="1">
            <a:spLocks/>
          </p:cNvSpPr>
          <p:nvPr userDrawn="1"/>
        </p:nvSpPr>
        <p:spPr>
          <a:xfrm>
            <a:off x="0" y="6564313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A26A65C-0D41-4436-A8D2-FE7E53E5EBBC}" type="slidenum">
              <a:rPr sz="100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686800" y="6642100"/>
            <a:ext cx="457200" cy="228600"/>
          </a:xfrm>
        </p:spPr>
        <p:txBody>
          <a:bodyPr/>
          <a:lstStyle>
            <a:lvl1pPr algn="l">
              <a:defRPr kumimoji="0" lang="en-US" sz="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110411-AC23-4B88-B363-737BB75754D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293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810375"/>
            <a:ext cx="9144000" cy="57150"/>
          </a:xfrm>
          <a:prstGeom prst="rect">
            <a:avLst/>
          </a:prstGeom>
          <a:solidFill>
            <a:srgbClr val="88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32" descr="Interneer_logo_72dpi (2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5"/>
          <a:stretch>
            <a:fillRect/>
          </a:stretch>
        </p:blipFill>
        <p:spPr bwMode="auto">
          <a:xfrm>
            <a:off x="7448550" y="6524625"/>
            <a:ext cx="16002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kumimoji="0" lang="en-US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924C1C-064C-4A88-977C-360A6EA90202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Slide Number Placeholder 28"/>
          <p:cNvSpPr txBox="1">
            <a:spLocks/>
          </p:cNvSpPr>
          <p:nvPr userDrawn="1"/>
        </p:nvSpPr>
        <p:spPr>
          <a:xfrm>
            <a:off x="533400" y="6584950"/>
            <a:ext cx="6781800" cy="196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>
                <a:solidFill>
                  <a:schemeClr val="tx1"/>
                </a:solidFill>
              </a:rPr>
              <a:t>CONFIDENTIAL</a:t>
            </a:r>
            <a:r>
              <a:rPr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smtClean="0">
                <a:solidFill>
                  <a:schemeClr val="tx1"/>
                </a:solidFill>
              </a:rPr>
              <a:t>–</a:t>
            </a:r>
            <a:r>
              <a:rPr baseline="0" dirty="0" smtClean="0">
                <a:solidFill>
                  <a:schemeClr val="tx1"/>
                </a:solidFill>
              </a:rPr>
              <a:t> DO NOT DISTRIBUTE	                                </a:t>
            </a:r>
            <a:r>
              <a:rPr dirty="0" smtClean="0">
                <a:solidFill>
                  <a:schemeClr val="tx1"/>
                </a:solidFill>
              </a:rPr>
              <a:t>Copyright </a:t>
            </a:r>
            <a:r>
              <a:rPr dirty="0">
                <a:solidFill>
                  <a:schemeClr val="tx1"/>
                </a:solidFill>
              </a:rPr>
              <a:t>© </a:t>
            </a:r>
            <a:r>
              <a:rPr dirty="0" smtClean="0">
                <a:solidFill>
                  <a:schemeClr val="tx1"/>
                </a:solidFill>
              </a:rPr>
              <a:t>2014 Interneer</a:t>
            </a:r>
            <a:r>
              <a:rPr dirty="0">
                <a:solidFill>
                  <a:schemeClr val="tx1"/>
                </a:solidFill>
              </a:rPr>
              <a:t>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704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Georgi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 rot="5400000">
            <a:off x="-2061368" y="3204368"/>
            <a:ext cx="4343400" cy="2206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7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8"/>
          <p:cNvSpPr txBox="1">
            <a:spLocks/>
          </p:cNvSpPr>
          <p:nvPr userDrawn="1"/>
        </p:nvSpPr>
        <p:spPr>
          <a:xfrm>
            <a:off x="0" y="6564313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ADBF5C-5810-4E64-B961-A7213C968418}" type="slidenum">
              <a:rPr sz="100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b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22960">
              <a:buSzPct val="90000"/>
              <a:defRPr lang="en-US" sz="20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>
              <a:defRPr lang="en-US" sz="18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736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686800" y="6642100"/>
            <a:ext cx="457200" cy="228600"/>
          </a:xfrm>
        </p:spPr>
        <p:txBody>
          <a:bodyPr/>
          <a:lstStyle>
            <a:lvl1pPr algn="l">
              <a:defRPr kumimoji="0" lang="en-US" sz="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E86FD-9F60-44BA-A013-0F9050CB2A8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42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8"/>
          <p:cNvSpPr txBox="1">
            <a:spLocks/>
          </p:cNvSpPr>
          <p:nvPr userDrawn="1"/>
        </p:nvSpPr>
        <p:spPr>
          <a:xfrm>
            <a:off x="0" y="6564313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73A26A-5AC7-4723-9DFE-5E51EF7B9CF5}" type="slidenum">
              <a:rPr sz="1000">
                <a:solidFill>
                  <a:schemeClr val="tx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686800" y="6642100"/>
            <a:ext cx="457200" cy="228600"/>
          </a:xfrm>
        </p:spPr>
        <p:txBody>
          <a:bodyPr/>
          <a:lstStyle>
            <a:lvl1pPr algn="l">
              <a:defRPr kumimoji="0" lang="en-US" sz="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B4943-1DBD-4198-9160-E1F13051CC0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59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8"/>
          <p:cNvSpPr txBox="1">
            <a:spLocks/>
          </p:cNvSpPr>
          <p:nvPr userDrawn="1"/>
        </p:nvSpPr>
        <p:spPr>
          <a:xfrm>
            <a:off x="0" y="6610350"/>
            <a:ext cx="4572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398AAA-0A54-4454-AF34-DBFDE3907FE6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b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22960">
              <a:buSzPct val="90000"/>
              <a:defRPr lang="en-US" sz="20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>
              <a:defRPr lang="en-US" sz="18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736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686800" y="6642100"/>
            <a:ext cx="457200" cy="228600"/>
          </a:xfrm>
        </p:spPr>
        <p:txBody>
          <a:bodyPr/>
          <a:lstStyle>
            <a:lvl1pPr algn="l">
              <a:defRPr kumimoji="0" lang="en-US" sz="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766205-2EF8-4AED-9B18-177E4FCFBB9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0" y="6637338"/>
            <a:ext cx="5791200" cy="220662"/>
          </a:xfrm>
          <a:prstGeom prst="rect">
            <a:avLst/>
          </a:prstGeom>
        </p:spPr>
        <p:txBody>
          <a:bodyPr vert="horz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70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©2013 Interneer,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10375"/>
            <a:ext cx="9144000" cy="57150"/>
          </a:xfrm>
          <a:prstGeom prst="rect">
            <a:avLst/>
          </a:prstGeom>
          <a:solidFill>
            <a:srgbClr val="88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76200"/>
            <a:ext cx="85344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030" name="Picture 32" descr="Interneer_logo_72dpi (2)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5"/>
          <a:stretch>
            <a:fillRect/>
          </a:stretch>
        </p:blipFill>
        <p:spPr bwMode="auto">
          <a:xfrm>
            <a:off x="7448550" y="6524625"/>
            <a:ext cx="16002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0" y="6564313"/>
            <a:ext cx="457200" cy="228600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lang="en-US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440C27-7D19-4C1F-A723-CD1E304F589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4" name="Slide Number Placeholder 28"/>
          <p:cNvSpPr txBox="1">
            <a:spLocks/>
          </p:cNvSpPr>
          <p:nvPr/>
        </p:nvSpPr>
        <p:spPr>
          <a:xfrm>
            <a:off x="533400" y="6584950"/>
            <a:ext cx="6781800" cy="196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0" lang="en-US" sz="7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smtClean="0">
                <a:solidFill>
                  <a:schemeClr val="tx1"/>
                </a:solidFill>
              </a:rPr>
              <a:t>CONFIDENTIAL</a:t>
            </a:r>
            <a:r>
              <a:rPr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smtClean="0">
                <a:solidFill>
                  <a:schemeClr val="tx1"/>
                </a:solidFill>
              </a:rPr>
              <a:t>–</a:t>
            </a:r>
            <a:r>
              <a:rPr baseline="0" dirty="0" smtClean="0">
                <a:solidFill>
                  <a:schemeClr val="tx1"/>
                </a:solidFill>
              </a:rPr>
              <a:t> DO NOT DISTRIBUTE	                                </a:t>
            </a:r>
            <a:r>
              <a:rPr dirty="0" smtClean="0">
                <a:solidFill>
                  <a:schemeClr val="tx1"/>
                </a:solidFill>
              </a:rPr>
              <a:t>Copyright </a:t>
            </a:r>
            <a:r>
              <a:rPr dirty="0">
                <a:solidFill>
                  <a:schemeClr val="tx1"/>
                </a:solidFill>
              </a:rPr>
              <a:t>© </a:t>
            </a:r>
            <a:r>
              <a:rPr dirty="0" smtClean="0">
                <a:solidFill>
                  <a:schemeClr val="tx1"/>
                </a:solidFill>
              </a:rPr>
              <a:t>2014 Interneer</a:t>
            </a:r>
            <a:r>
              <a:rPr dirty="0">
                <a:solidFill>
                  <a:schemeClr val="tx1"/>
                </a:solidFill>
              </a:rPr>
              <a:t>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1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88A44D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8A44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8A44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8A44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8A44D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erprisemobilityexchange.com/iqpc/enterprise/content/report/special-report-global-state-enterprise-mobility-look-past-present-futu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Microsoft_Excel_97-2003_Worksheet1.xls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228600" y="6858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Font typeface="Wingdings 2" pitchFamily="18" charset="2"/>
              <a:buNone/>
            </a:pPr>
            <a:r>
              <a:rPr lang="en-US" altLang="en-US" sz="3000" b="1" dirty="0">
                <a:solidFill>
                  <a:srgbClr val="88A44D"/>
                </a:solidFill>
                <a:latin typeface="Arial" pitchFamily="34" charset="0"/>
                <a:ea typeface="FangSong" pitchFamily="49" charset="-122"/>
              </a:rPr>
              <a:t>Enabling the Mobile Enterprise Revolution</a:t>
            </a:r>
          </a:p>
          <a:p>
            <a:pPr algn="ctr" eaLnBrk="1" hangingPunct="1">
              <a:spcBef>
                <a:spcPts val="300"/>
              </a:spcBef>
              <a:buFont typeface="Wingdings 2" pitchFamily="18" charset="2"/>
              <a:buNone/>
            </a:pPr>
            <a:r>
              <a:rPr lang="en-US" altLang="en-US" sz="1600" b="1" dirty="0" smtClean="0">
                <a:solidFill>
                  <a:srgbClr val="88A44D"/>
                </a:solidFill>
                <a:latin typeface="Arial" pitchFamily="34" charset="0"/>
                <a:ea typeface="FangSong" pitchFamily="49" charset="-122"/>
              </a:rPr>
              <a:t>Peter Hargittay, CMO &amp; VP of Business Development, </a:t>
            </a:r>
            <a:r>
              <a:rPr lang="en-US" altLang="en-US" sz="1600" b="1" dirty="0">
                <a:solidFill>
                  <a:srgbClr val="88A44D"/>
                </a:solidFill>
                <a:latin typeface="Arial" pitchFamily="34" charset="0"/>
                <a:ea typeface="FangSong" pitchFamily="49" charset="-122"/>
              </a:rPr>
              <a:t>Interneer</a:t>
            </a:r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2489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00763" y="152400"/>
            <a:ext cx="2814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sz="1400" dirty="0" smtClean="0">
                <a:solidFill>
                  <a:schemeClr val="bg1">
                    <a:lumMod val="50000"/>
                  </a:schemeClr>
                </a:solidFill>
              </a:rPr>
              <a:t>March 17, 2014</a:t>
            </a: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4" t="18802" r="14548" b="30113"/>
          <a:stretch/>
        </p:blipFill>
        <p:spPr bwMode="auto">
          <a:xfrm>
            <a:off x="0" y="1592717"/>
            <a:ext cx="9144000" cy="52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20713"/>
          </a:xfrm>
        </p:spPr>
        <p:txBody>
          <a:bodyPr/>
          <a:lstStyle/>
          <a:p>
            <a:r>
              <a:rPr lang="en-US" dirty="0" smtClean="0"/>
              <a:t>Enterprise Mobility Dominates IT Agenda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044952"/>
            <a:ext cx="8503920" cy="3279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44</a:t>
            </a:r>
            <a:r>
              <a:rPr lang="en-US" dirty="0"/>
              <a:t>% of organizations have implemented an </a:t>
            </a:r>
            <a:r>
              <a:rPr lang="en-US" dirty="0" smtClean="0"/>
              <a:t>enterprise mobility project                                                                         </a:t>
            </a:r>
            <a:r>
              <a:rPr lang="en-US" sz="1600" dirty="0" smtClean="0"/>
              <a:t>(up from 25% in 2012)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dirty="0"/>
              <a:t>45% of organizations will spend at least $500,000 on mobility projects over the next 12 to 18 months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One </a:t>
            </a:r>
            <a:r>
              <a:rPr lang="en-US" dirty="0"/>
              <a:t>of the biggest perceived barriers to future mobile initiatives is failure to integrate with legacy </a:t>
            </a:r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23554" name="Picture 2" descr="http://www.enterprisemobilityexchange.com/iqpc/enterprise/sites/enterprisemobilityexchange.com/files/authors/Report%20Fron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04850"/>
            <a:ext cx="29908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38600" y="10668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Enterprise Mobility Exchange</a:t>
            </a:r>
          </a:p>
          <a:p>
            <a:endParaRPr lang="en-US" sz="1600" dirty="0" smtClean="0"/>
          </a:p>
          <a:p>
            <a:r>
              <a:rPr lang="en-US" sz="1600" dirty="0" smtClean="0"/>
              <a:t>Surveyed 150 IT Professionals</a:t>
            </a:r>
          </a:p>
          <a:p>
            <a:endParaRPr lang="en-US" sz="1600" dirty="0" smtClean="0"/>
          </a:p>
          <a:p>
            <a:r>
              <a:rPr lang="en-US" sz="1600" dirty="0" smtClean="0"/>
              <a:t>Published </a:t>
            </a:r>
            <a:r>
              <a:rPr lang="en-US" sz="1600" dirty="0"/>
              <a:t>January 2, </a:t>
            </a:r>
            <a:r>
              <a:rPr lang="en-US" sz="1600" dirty="0" smtClean="0"/>
              <a:t>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04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Realities to Be Aware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581400"/>
            <a:ext cx="8503920" cy="2743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57% of employees access corporate data from a personally owned smartphone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70% of employees who are tablet owners use their tablet for work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Mobility is not the death of the 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2143125" cy="214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10668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Must-Watch Trends for Your</a:t>
            </a:r>
          </a:p>
          <a:p>
            <a:r>
              <a:rPr lang="en-US" sz="2400" b="1" dirty="0"/>
              <a:t>Enterprise Mobility Plan</a:t>
            </a:r>
          </a:p>
          <a:p>
            <a:endParaRPr lang="en-US" sz="1600" dirty="0"/>
          </a:p>
          <a:p>
            <a:r>
              <a:rPr lang="en-US" sz="1600" dirty="0"/>
              <a:t>Richard </a:t>
            </a:r>
            <a:r>
              <a:rPr lang="en-US" sz="1600" dirty="0" smtClean="0"/>
              <a:t>Absalom, an Analyst with Ovum’s Enterprise Mobility and Productivity Practice</a:t>
            </a:r>
          </a:p>
          <a:p>
            <a:endParaRPr lang="en-US" sz="1600" dirty="0"/>
          </a:p>
          <a:p>
            <a:r>
              <a:rPr lang="en-US" sz="1600" dirty="0"/>
              <a:t>Published January 14,  2014</a:t>
            </a:r>
          </a:p>
        </p:txBody>
      </p:sp>
    </p:spTree>
    <p:extLst>
      <p:ext uri="{BB962C8B-B14F-4D97-AF65-F5344CB8AC3E}">
        <p14:creationId xmlns:p14="http://schemas.microsoft.com/office/powerpoint/2010/main" val="343075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08038"/>
            <a:ext cx="9144000" cy="56689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Mobile Apps Will Transform All Business Processes –   Is Your Company Ready?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January 29, 2014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228600"/>
            <a:ext cx="44291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4"/>
          <a:stretch/>
        </p:blipFill>
        <p:spPr bwMode="auto">
          <a:xfrm>
            <a:off x="-1" y="-6429"/>
            <a:ext cx="9144001" cy="68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1430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Mobile </a:t>
            </a:r>
            <a:r>
              <a:rPr lang="en-US" sz="6000" dirty="0" smtClean="0">
                <a:solidFill>
                  <a:schemeClr val="bg1"/>
                </a:solidFill>
              </a:rPr>
              <a:t>BPM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838200"/>
            <a:ext cx="850392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Enterprise software will become app-centric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Enterprises </a:t>
            </a:r>
            <a:r>
              <a:rPr lang="en-US" dirty="0"/>
              <a:t>will offer </a:t>
            </a:r>
            <a:r>
              <a:rPr lang="en-US" dirty="0" smtClean="0"/>
              <a:t>an App Store or </a:t>
            </a:r>
            <a:r>
              <a:rPr lang="en-US" dirty="0"/>
              <a:t>library of mobile apps for employees, customers and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Every department will demand their own unique app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Specialized apps will extend business processes and data in a more targeted way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Enterprise apps will be native, rather than HTML5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Non-IT people will be able to build and deploy mobile apps, but corporate IT will own security, integration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Apps will create new ways to work, further improving productivity, efficiency and collaboration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BPM will undergo a renaissance due to mobile BPM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Next Speaker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1905000" cy="1905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E86FD-9F60-44BA-A013-0F9050CB2A8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43200" y="1143000"/>
            <a:ext cx="6062472" cy="465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lang="en-US" sz="2400" b="1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2296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"/>
              <a:defRPr lang="en-US" sz="20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lang="en-US" sz="1800" kern="1200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3736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Richard Frere</a:t>
            </a:r>
          </a:p>
          <a:p>
            <a:r>
              <a:rPr lang="en-US" sz="1800" dirty="0" smtClean="0"/>
              <a:t>Director of IT at </a:t>
            </a:r>
            <a:r>
              <a:rPr lang="en-US" sz="1800" dirty="0" err="1" smtClean="0"/>
              <a:t>Enviva</a:t>
            </a:r>
            <a:endParaRPr lang="en-US" sz="1800" dirty="0" smtClean="0"/>
          </a:p>
          <a:p>
            <a:r>
              <a:rPr lang="en-US" sz="1800" dirty="0" smtClean="0"/>
              <a:t>Passionate about building world-class IT departments</a:t>
            </a:r>
          </a:p>
          <a:p>
            <a:r>
              <a:rPr lang="en-US" sz="1800" dirty="0" smtClean="0"/>
              <a:t>Mobility enthusiast and evangelist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64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963215" cy="6022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1326" y="2920284"/>
            <a:ext cx="8763000" cy="1676400"/>
          </a:xfrm>
          <a:prstGeom prst="rect">
            <a:avLst/>
          </a:prstGeom>
          <a:solidFill>
            <a:srgbClr val="92D05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74320">
              <a:spcBef>
                <a:spcPts val="0"/>
              </a:spcBef>
            </a:pPr>
            <a:r>
              <a:rPr lang="en-US" sz="2800" dirty="0" smtClean="0"/>
              <a:t>Chris </a:t>
            </a:r>
            <a:r>
              <a:rPr lang="en-US" sz="2800" dirty="0"/>
              <a:t>– May 9</a:t>
            </a:r>
          </a:p>
          <a:p>
            <a:pPr marL="274320">
              <a:spcBef>
                <a:spcPts val="0"/>
              </a:spcBef>
            </a:pPr>
            <a:r>
              <a:rPr lang="en-US" sz="2800" dirty="0" smtClean="0"/>
              <a:t>Christine </a:t>
            </a:r>
            <a:r>
              <a:rPr lang="en-US" sz="2800" dirty="0"/>
              <a:t>– Mar 13</a:t>
            </a:r>
          </a:p>
          <a:p>
            <a:pPr marL="274320">
              <a:spcBef>
                <a:spcPts val="0"/>
              </a:spcBef>
            </a:pPr>
            <a:r>
              <a:rPr lang="en-US" sz="2800" dirty="0" err="1" smtClean="0"/>
              <a:t>Fulberto</a:t>
            </a:r>
            <a:r>
              <a:rPr lang="en-US" sz="2800" dirty="0" smtClean="0"/>
              <a:t> – Apr 10 </a:t>
            </a:r>
            <a:endParaRPr lang="en-US" sz="2800" dirty="0"/>
          </a:p>
          <a:p>
            <a:pPr marL="274320">
              <a:spcBef>
                <a:spcPts val="0"/>
              </a:spcBef>
            </a:pPr>
            <a:r>
              <a:rPr lang="en-US" sz="2800" dirty="0" smtClean="0"/>
              <a:t>Julie </a:t>
            </a:r>
            <a:r>
              <a:rPr lang="en-US" sz="2800" dirty="0"/>
              <a:t>– May 22</a:t>
            </a:r>
          </a:p>
          <a:p>
            <a:pPr marL="274320">
              <a:spcBef>
                <a:spcPts val="0"/>
              </a:spcBef>
            </a:pPr>
            <a:r>
              <a:rPr lang="en-US" sz="2800" dirty="0" err="1"/>
              <a:t>Justino</a:t>
            </a:r>
            <a:r>
              <a:rPr lang="en-US" sz="2800" dirty="0"/>
              <a:t> – June 16</a:t>
            </a:r>
          </a:p>
          <a:p>
            <a:pPr marL="274320">
              <a:spcBef>
                <a:spcPts val="0"/>
              </a:spcBef>
            </a:pPr>
            <a:r>
              <a:rPr lang="en-US" sz="2800" dirty="0"/>
              <a:t>Katie – Nov 25</a:t>
            </a:r>
          </a:p>
          <a:p>
            <a:pPr marL="274320">
              <a:spcBef>
                <a:spcPts val="0"/>
              </a:spcBef>
            </a:pPr>
            <a:r>
              <a:rPr lang="en-US" sz="2800" dirty="0" smtClean="0"/>
              <a:t>Richard </a:t>
            </a:r>
            <a:r>
              <a:rPr lang="en-US" sz="2800" dirty="0"/>
              <a:t>– April </a:t>
            </a:r>
            <a:r>
              <a:rPr lang="en-US" sz="2800" dirty="0" smtClean="0"/>
              <a:t>3</a:t>
            </a:r>
            <a:endParaRPr lang="en-US" sz="2800" dirty="0"/>
          </a:p>
          <a:p>
            <a:pPr marL="274320">
              <a:spcBef>
                <a:spcPts val="0"/>
              </a:spcBef>
            </a:pPr>
            <a:r>
              <a:rPr lang="en-US" sz="2800" dirty="0"/>
              <a:t>Romeo – Feb </a:t>
            </a:r>
            <a:r>
              <a:rPr lang="en-US" sz="2800" dirty="0" smtClean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316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458200" cy="457200"/>
          </a:xfrm>
        </p:spPr>
        <p:txBody>
          <a:bodyPr/>
          <a:lstStyle/>
          <a:p>
            <a:r>
              <a:rPr lang="en-GB" altLang="en-US" dirty="0" smtClean="0"/>
              <a:t>Internet Access Paradigm Shift – A New Era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76200" y="1102369"/>
          <a:ext cx="8930590" cy="512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201613" y="6124575"/>
            <a:ext cx="2541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 b="1"/>
              <a:t>Source: Morgan Stanley 2012</a:t>
            </a: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377825" y="1347788"/>
            <a:ext cx="2398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/>
              <a:t>WW Internet Users (M)</a:t>
            </a:r>
          </a:p>
        </p:txBody>
      </p:sp>
      <p:sp>
        <p:nvSpPr>
          <p:cNvPr id="7" name="Left Arrow 6"/>
          <p:cNvSpPr/>
          <p:nvPr/>
        </p:nvSpPr>
        <p:spPr>
          <a:xfrm>
            <a:off x="3887788" y="1136650"/>
            <a:ext cx="2468562" cy="1004888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Desktop Era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flipH="1">
            <a:off x="6356350" y="1066800"/>
            <a:ext cx="2560638" cy="1141413"/>
          </a:xfrm>
          <a:prstGeom prst="leftArrow">
            <a:avLst/>
          </a:prstGeom>
          <a:solidFill>
            <a:srgbClr val="88A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800" b="1" dirty="0" smtClean="0"/>
              <a:t>Mobile Era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Mobile Apps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Apple App Store contains more than 1.25 million apps</a:t>
            </a:r>
          </a:p>
          <a:p>
            <a:r>
              <a:rPr lang="en-US" dirty="0" smtClean="0"/>
              <a:t>60 Billion iOS apps have been downloaded</a:t>
            </a:r>
          </a:p>
          <a:p>
            <a:r>
              <a:rPr lang="en-US" dirty="0" smtClean="0"/>
              <a:t>Developers have made $13B through the App Store - $5B in the last year</a:t>
            </a:r>
          </a:p>
          <a:p>
            <a:r>
              <a:rPr lang="en-US" dirty="0" smtClean="0"/>
              <a:t>Over 1 million Android apps available – catching up to iOS</a:t>
            </a:r>
          </a:p>
          <a:p>
            <a:r>
              <a:rPr lang="en-US" dirty="0" smtClean="0"/>
              <a:t>2.5 Billion android apps downloaded every month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72000"/>
            <a:ext cx="1283791" cy="1504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31" r="7047" b="7328"/>
          <a:stretch/>
        </p:blipFill>
        <p:spPr>
          <a:xfrm>
            <a:off x="4876800" y="4608945"/>
            <a:ext cx="1447800" cy="161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0"/>
            <a:ext cx="45958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14BCD-C193-41EA-BBC2-45AE41B387BE}" type="slidenum">
              <a:rPr smtClean="0"/>
              <a:pPr>
                <a:defRPr/>
              </a:pPr>
              <a:t>5</a:t>
            </a:fld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808038"/>
            <a:ext cx="9144000" cy="56689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146175"/>
            <a:ext cx="8630504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Mobile technology has</a:t>
            </a:r>
          </a:p>
          <a:p>
            <a:pPr>
              <a:defRPr/>
            </a:pPr>
            <a:r>
              <a:rPr lang="en-US" sz="6000" dirty="0">
                <a:solidFill>
                  <a:schemeClr val="bg1"/>
                </a:solidFill>
              </a:rPr>
              <a:t>r</a:t>
            </a:r>
            <a:r>
              <a:rPr lang="en-US" sz="6000" dirty="0" smtClean="0">
                <a:solidFill>
                  <a:schemeClr val="bg1"/>
                </a:solidFill>
              </a:rPr>
              <a:t>evolutionized the way</a:t>
            </a:r>
          </a:p>
          <a:p>
            <a:pPr>
              <a:defRPr/>
            </a:pPr>
            <a:r>
              <a:rPr lang="en-US" sz="6000" dirty="0">
                <a:solidFill>
                  <a:schemeClr val="bg1"/>
                </a:solidFill>
              </a:rPr>
              <a:t>w</a:t>
            </a:r>
            <a:r>
              <a:rPr lang="en-US" sz="6000" dirty="0" smtClean="0">
                <a:solidFill>
                  <a:schemeClr val="bg1"/>
                </a:solidFill>
              </a:rPr>
              <a:t>e live, work and play.</a:t>
            </a:r>
          </a:p>
          <a:p>
            <a:pPr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But for much of its history, mobility has been led by consumer 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references, forcing enterprises to adapt… until now.</a:t>
            </a:r>
          </a:p>
          <a:p>
            <a:pPr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Smart mobile apps extend business processes and data, 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r</a:t>
            </a:r>
            <a:r>
              <a:rPr lang="en-US" sz="2400" dirty="0" smtClean="0">
                <a:solidFill>
                  <a:schemeClr val="bg1"/>
                </a:solidFill>
              </a:rPr>
              <a:t>evolutionizing productivity, efficiency and collaboration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990600"/>
            <a:ext cx="3935413" cy="3797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412" name="Group 25"/>
          <p:cNvGrpSpPr>
            <a:grpSpLocks/>
          </p:cNvGrpSpPr>
          <p:nvPr/>
        </p:nvGrpSpPr>
        <p:grpSpPr bwMode="auto">
          <a:xfrm>
            <a:off x="685800" y="1235075"/>
            <a:ext cx="1250950" cy="1660525"/>
            <a:chOff x="1894549" y="738876"/>
            <a:chExt cx="1743075" cy="1919788"/>
          </a:xfrm>
        </p:grpSpPr>
        <p:pic>
          <p:nvPicPr>
            <p:cNvPr id="1947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549" y="1306114"/>
              <a:ext cx="1743075" cy="1352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007363" y="738876"/>
              <a:ext cx="1535145" cy="4625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+mn-lt"/>
                  <a:cs typeface="Arial" charset="0"/>
                </a:rPr>
                <a:t>Forms</a:t>
              </a:r>
            </a:p>
          </p:txBody>
        </p:sp>
      </p:grpSp>
      <p:grpSp>
        <p:nvGrpSpPr>
          <p:cNvPr id="17413" name="Group 28"/>
          <p:cNvGrpSpPr>
            <a:grpSpLocks/>
          </p:cNvGrpSpPr>
          <p:nvPr/>
        </p:nvGrpSpPr>
        <p:grpSpPr bwMode="auto">
          <a:xfrm>
            <a:off x="6305550" y="1828800"/>
            <a:ext cx="2686050" cy="2274888"/>
            <a:chOff x="3022081" y="1295228"/>
            <a:chExt cx="2686050" cy="2273966"/>
          </a:xfrm>
        </p:grpSpPr>
        <p:pic>
          <p:nvPicPr>
            <p:cNvPr id="1947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81" y="1559419"/>
              <a:ext cx="2686050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736456" y="1295228"/>
              <a:ext cx="1250950" cy="39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latin typeface="+mn-lt"/>
                  <a:cs typeface="Arial" charset="0"/>
                </a:rPr>
                <a:t>Process</a:t>
              </a:r>
              <a:endParaRPr lang="en-US" sz="2000" dirty="0">
                <a:latin typeface="+mn-lt"/>
                <a:cs typeface="Arial" charset="0"/>
              </a:endParaRPr>
            </a:p>
          </p:txBody>
        </p:sp>
      </p:grpSp>
      <p:grpSp>
        <p:nvGrpSpPr>
          <p:cNvPr id="17414" name="Group 35"/>
          <p:cNvGrpSpPr>
            <a:grpSpLocks/>
          </p:cNvGrpSpPr>
          <p:nvPr/>
        </p:nvGrpSpPr>
        <p:grpSpPr bwMode="auto">
          <a:xfrm>
            <a:off x="339725" y="3259138"/>
            <a:ext cx="1336675" cy="1998662"/>
            <a:chOff x="430635" y="3349258"/>
            <a:chExt cx="1828572" cy="2256840"/>
          </a:xfrm>
        </p:grpSpPr>
        <p:pic>
          <p:nvPicPr>
            <p:cNvPr id="19473" name="Picture 2" descr="C:\Users\jeff hayes\AppData\Local\Microsoft\Windows\Temporary Internet Files\Content.IE5\IIYDB8U2\MC900432606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5" y="3777526"/>
              <a:ext cx="1828572" cy="1828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02302" y="3349258"/>
              <a:ext cx="1685240" cy="4517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+mn-lt"/>
                  <a:cs typeface="Arial" charset="0"/>
                </a:rPr>
                <a:t>Database</a:t>
              </a:r>
            </a:p>
          </p:txBody>
        </p:sp>
      </p:grpSp>
      <p:grpSp>
        <p:nvGrpSpPr>
          <p:cNvPr id="17415" name="Group 38"/>
          <p:cNvGrpSpPr>
            <a:grpSpLocks/>
          </p:cNvGrpSpPr>
          <p:nvPr/>
        </p:nvGrpSpPr>
        <p:grpSpPr bwMode="auto">
          <a:xfrm>
            <a:off x="1925638" y="4387850"/>
            <a:ext cx="1200150" cy="2089150"/>
            <a:chOff x="2206298" y="3359176"/>
            <a:chExt cx="1199941" cy="2088686"/>
          </a:xfrm>
        </p:grpSpPr>
        <p:pic>
          <p:nvPicPr>
            <p:cNvPr id="19471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566" y="3952902"/>
              <a:ext cx="1017403" cy="1494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2206298" y="3359176"/>
              <a:ext cx="1199941" cy="399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+mn-lt"/>
                  <a:cs typeface="Arial" charset="0"/>
                </a:rPr>
                <a:t>Display</a:t>
              </a:r>
            </a:p>
          </p:txBody>
        </p:sp>
      </p:grpSp>
      <p:grpSp>
        <p:nvGrpSpPr>
          <p:cNvPr id="17416" name="Group 41"/>
          <p:cNvGrpSpPr>
            <a:grpSpLocks/>
          </p:cNvGrpSpPr>
          <p:nvPr/>
        </p:nvGrpSpPr>
        <p:grpSpPr bwMode="auto">
          <a:xfrm>
            <a:off x="5324475" y="4495800"/>
            <a:ext cx="2066925" cy="1838325"/>
            <a:chOff x="3887086" y="3485360"/>
            <a:chExt cx="2066925" cy="1839738"/>
          </a:xfrm>
        </p:grpSpPr>
        <p:pic>
          <p:nvPicPr>
            <p:cNvPr id="19469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086" y="3943973"/>
              <a:ext cx="2066925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102986" y="3485360"/>
              <a:ext cx="1646238" cy="4003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latin typeface="+mn-lt"/>
                  <a:cs typeface="Arial" charset="0"/>
                </a:rPr>
                <a:t>Collaborate</a:t>
              </a:r>
            </a:p>
          </p:txBody>
        </p:sp>
      </p:grpSp>
      <p:pic>
        <p:nvPicPr>
          <p:cNvPr id="19465" name="Picture 2" descr="C:\Users\phargittay\Pictures\Web Images\123rf.com\ipad2clearbackgroun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89163"/>
            <a:ext cx="2055813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44"/>
          <p:cNvSpPr txBox="1">
            <a:spLocks noChangeArrowheads="1"/>
          </p:cNvSpPr>
          <p:nvPr/>
        </p:nvSpPr>
        <p:spPr bwMode="auto">
          <a:xfrm>
            <a:off x="2562225" y="1371600"/>
            <a:ext cx="3509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itchFamily="34" charset="0"/>
              </a:rPr>
              <a:t>Critical Process Functions</a:t>
            </a:r>
          </a:p>
        </p:txBody>
      </p:sp>
      <p:sp>
        <p:nvSpPr>
          <p:cNvPr id="19467" name="TextBox 44"/>
          <p:cNvSpPr txBox="1">
            <a:spLocks noChangeArrowheads="1"/>
          </p:cNvSpPr>
          <p:nvPr/>
        </p:nvSpPr>
        <p:spPr bwMode="auto">
          <a:xfrm>
            <a:off x="2509838" y="3860800"/>
            <a:ext cx="3509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itchFamily="34" charset="0"/>
              </a:rPr>
              <a:t>Going Mobile</a:t>
            </a:r>
          </a:p>
        </p:txBody>
      </p:sp>
      <p:pic>
        <p:nvPicPr>
          <p:cNvPr id="19468" name="Picture 58" descr="C:\Users\phargittay\Pictures\iPhone app\iPhone1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0" t="9499" r="19569" b="13565"/>
          <a:stretch>
            <a:fillRect/>
          </a:stretch>
        </p:blipFill>
        <p:spPr bwMode="auto">
          <a:xfrm>
            <a:off x="4951413" y="2403475"/>
            <a:ext cx="7461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0" y="2698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88A44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8A44D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8A44D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8A44D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88A44D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rgbClr val="88A44D"/>
                </a:solidFill>
                <a:latin typeface="Georgia" pitchFamily="18" charset="0"/>
              </a:defRPr>
            </a:lvl9pPr>
          </a:lstStyle>
          <a:p>
            <a:r>
              <a:rPr lang="en-GB" altLang="en-US" dirty="0" smtClean="0"/>
              <a:t>Mobility is Transforming All Business Processes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0"/>
            <a:ext cx="45958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14BCD-C193-41EA-BBC2-45AE41B387BE}" type="slidenum">
              <a:rPr smtClean="0"/>
              <a:pPr>
                <a:defRPr/>
              </a:pPr>
              <a:t>7</a:t>
            </a:fld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808038"/>
            <a:ext cx="9144000" cy="56689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146175"/>
            <a:ext cx="8246681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MOBILE IS THE NO. 1</a:t>
            </a:r>
          </a:p>
          <a:p>
            <a:pPr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DISRUPTIVE FORCE</a:t>
            </a:r>
            <a:endParaRPr lang="en-US" sz="6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FACING COMPANIES </a:t>
            </a:r>
          </a:p>
          <a:p>
            <a:pPr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TODAY.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5644" y="5486400"/>
            <a:ext cx="69349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	- Clay Richardson, Principle </a:t>
            </a:r>
            <a:r>
              <a:rPr lang="en-US" sz="1400" dirty="0">
                <a:solidFill>
                  <a:schemeClr val="bg1"/>
                </a:solidFill>
              </a:rPr>
              <a:t>A</a:t>
            </a:r>
            <a:r>
              <a:rPr lang="en-US" sz="1400" dirty="0" smtClean="0">
                <a:solidFill>
                  <a:schemeClr val="bg1"/>
                </a:solidFill>
              </a:rPr>
              <a:t>nalyst at Forrester Research, 2013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808038"/>
            <a:ext cx="9144000" cy="56689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0500" y="1401763"/>
            <a:ext cx="8757783" cy="1447800"/>
          </a:xfrm>
          <a:prstGeom prst="roundRect">
            <a:avLst>
              <a:gd name="adj" fmla="val 646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Enterprise Mobile Apps Are the Future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" y="6642100"/>
            <a:ext cx="27574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b="1" dirty="0">
                <a:solidFill>
                  <a:schemeClr val="bg1"/>
                </a:solidFill>
                <a:latin typeface="+mn-lt"/>
              </a:rPr>
              <a:t>Source: </a:t>
            </a: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AIIM </a:t>
            </a:r>
            <a:r>
              <a:rPr lang="en-US" sz="800" b="1" dirty="0">
                <a:solidFill>
                  <a:schemeClr val="bg1"/>
                </a:solidFill>
                <a:latin typeface="+mn-lt"/>
              </a:rPr>
              <a:t>– April </a:t>
            </a:r>
            <a:r>
              <a:rPr lang="en-US" sz="800" b="1" dirty="0" smtClean="0">
                <a:solidFill>
                  <a:schemeClr val="bg1"/>
                </a:solidFill>
                <a:latin typeface="+mn-lt"/>
              </a:rPr>
              <a:t>2012, McKinsey &amp; Co - 2012</a:t>
            </a:r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057400" y="1993900"/>
            <a:ext cx="228600" cy="263525"/>
          </a:xfrm>
          <a:prstGeom prst="chevron">
            <a:avLst>
              <a:gd name="adj" fmla="val 535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3226" y="1833274"/>
            <a:ext cx="370967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respondents believe mobile apps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 improve employee productivity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>
            <a:off x="5294313" y="1096963"/>
            <a:ext cx="304800" cy="30480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57400" y="1066800"/>
            <a:ext cx="32289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MOBILITY IN THE ENTERPRISE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0500" y="4519613"/>
            <a:ext cx="8757783" cy="16525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Chevron 15"/>
          <p:cNvSpPr/>
          <p:nvPr/>
        </p:nvSpPr>
        <p:spPr>
          <a:xfrm>
            <a:off x="4343400" y="5219700"/>
            <a:ext cx="228600" cy="263525"/>
          </a:xfrm>
          <a:prstGeom prst="chevron">
            <a:avLst>
              <a:gd name="adj" fmla="val 535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5538" y="4800600"/>
            <a:ext cx="1686680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Yet a majority of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organizations have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made no </a:t>
            </a:r>
            <a:r>
              <a:rPr lang="en-US" sz="1400" dirty="0" smtClean="0">
                <a:solidFill>
                  <a:schemeClr val="bg1"/>
                </a:solidFill>
              </a:rPr>
              <a:t>progress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w</a:t>
            </a:r>
            <a:r>
              <a:rPr lang="en-US" sz="1400" dirty="0" smtClean="0">
                <a:solidFill>
                  <a:schemeClr val="bg1"/>
                </a:solidFill>
              </a:rPr>
              <a:t>ith enterprise 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m</a:t>
            </a:r>
            <a:r>
              <a:rPr lang="en-US" sz="1400" dirty="0" smtClean="0">
                <a:solidFill>
                  <a:schemeClr val="bg1"/>
                </a:solidFill>
              </a:rPr>
              <a:t>obile apps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6399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656906"/>
              </p:ext>
            </p:extLst>
          </p:nvPr>
        </p:nvGraphicFramePr>
        <p:xfrm>
          <a:off x="584200" y="1480456"/>
          <a:ext cx="1244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r:id="rId5" imgW="1243692" imgH="1219306" progId="Excel.Chart.8">
                  <p:embed/>
                </p:oleObj>
              </mc:Choice>
              <mc:Fallback>
                <p:oleObj r:id="rId5" imgW="1243692" imgH="1219306" progId="Excel.Chart.8">
                  <p:embed/>
                  <p:pic>
                    <p:nvPicPr>
                      <p:cNvPr id="0" name="Chart 1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480456"/>
                        <a:ext cx="12446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912813" y="1926543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Arial" pitchFamily="34" charset="0"/>
              </a:rPr>
              <a:t>75%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25834" y="2393557"/>
            <a:ext cx="55335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(2012)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11" y="1967363"/>
            <a:ext cx="1225067" cy="45877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8360232" y="5724595"/>
            <a:ext cx="55335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(2012)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8" y="5463804"/>
            <a:ext cx="906885" cy="306945"/>
          </a:xfrm>
          <a:prstGeom prst="rect">
            <a:avLst/>
          </a:prstGeom>
        </p:spPr>
      </p:pic>
      <p:sp>
        <p:nvSpPr>
          <p:cNvPr id="16391" name="TextBox 4"/>
          <p:cNvSpPr txBox="1">
            <a:spLocks noChangeArrowheads="1"/>
          </p:cNvSpPr>
          <p:nvPr/>
        </p:nvSpPr>
        <p:spPr bwMode="auto">
          <a:xfrm>
            <a:off x="4671537" y="4969328"/>
            <a:ext cx="12121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smtClean="0">
                <a:solidFill>
                  <a:schemeClr val="bg1"/>
                </a:solidFill>
                <a:latin typeface="Arial" pitchFamily="34" charset="0"/>
              </a:rPr>
              <a:t>75%</a:t>
            </a:r>
            <a:endParaRPr lang="en-US" altLang="en-US" sz="4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2773363"/>
            <a:ext cx="9144000" cy="152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499" y="2773363"/>
            <a:ext cx="8759825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97694" y="2942768"/>
            <a:ext cx="1916906" cy="1417637"/>
          </a:xfrm>
          <a:prstGeom prst="rightArrow">
            <a:avLst>
              <a:gd name="adj1" fmla="val 100000"/>
              <a:gd name="adj2" fmla="val 4471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30" name="TextBox 27"/>
          <p:cNvSpPr txBox="1">
            <a:spLocks noChangeArrowheads="1"/>
          </p:cNvSpPr>
          <p:nvPr/>
        </p:nvSpPr>
        <p:spPr bwMode="auto">
          <a:xfrm>
            <a:off x="4191001" y="2930299"/>
            <a:ext cx="2326515" cy="1446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Arial" pitchFamily="34" charset="0"/>
              </a:rPr>
              <a:t>25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itchFamily="34" charset="0"/>
              </a:rPr>
              <a:t>Mobile </a:t>
            </a:r>
            <a:r>
              <a:rPr lang="en-US" altLang="en-US" sz="2400" b="1" dirty="0" smtClean="0">
                <a:latin typeface="Arial" pitchFamily="34" charset="0"/>
              </a:rPr>
              <a:t>Apps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latin typeface="Arial" pitchFamily="34" charset="0"/>
              </a:rPr>
              <a:t>B2E</a:t>
            </a:r>
            <a:endParaRPr lang="en-US" altLang="en-US" sz="2400" b="1" dirty="0">
              <a:latin typeface="Arial" pitchFamily="34" charset="0"/>
            </a:endParaRPr>
          </a:p>
        </p:txBody>
      </p:sp>
      <p:sp>
        <p:nvSpPr>
          <p:cNvPr id="17431" name="TextBox 24"/>
          <p:cNvSpPr txBox="1">
            <a:spLocks noChangeArrowheads="1"/>
          </p:cNvSpPr>
          <p:nvPr/>
        </p:nvSpPr>
        <p:spPr bwMode="auto">
          <a:xfrm>
            <a:off x="838200" y="3160693"/>
            <a:ext cx="8694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Arial" pitchFamily="34" charset="0"/>
              </a:rPr>
              <a:t>In </a:t>
            </a:r>
            <a:r>
              <a:rPr lang="en-US" altLang="en-US" sz="3600" b="1" dirty="0">
                <a:latin typeface="Arial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Arial" pitchFamily="34" charset="0"/>
              </a:rPr>
              <a:t>Years</a:t>
            </a:r>
          </a:p>
        </p:txBody>
      </p:sp>
      <p:pic>
        <p:nvPicPr>
          <p:cNvPr id="17432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3590925"/>
            <a:ext cx="95408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3" name="TextBox 29"/>
          <p:cNvSpPr txBox="1">
            <a:spLocks noChangeArrowheads="1"/>
          </p:cNvSpPr>
          <p:nvPr/>
        </p:nvSpPr>
        <p:spPr bwMode="auto">
          <a:xfrm>
            <a:off x="2967038" y="2797175"/>
            <a:ext cx="10715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64A2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" pitchFamily="34" charset="0"/>
              </a:rPr>
              <a:t>Every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" pitchFamily="34" charset="0"/>
              </a:rPr>
              <a:t>Enterprise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latin typeface="Arial" pitchFamily="34" charset="0"/>
              </a:rPr>
              <a:t>Will Have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16" y="3863061"/>
            <a:ext cx="2285390" cy="28567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278584" y="4132559"/>
            <a:ext cx="55335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(2012)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6" grpId="0" animBg="1"/>
      <p:bldP spid="17" grpId="0"/>
      <p:bldP spid="76" grpId="0"/>
      <p:bldP spid="16391" grpId="0"/>
      <p:bldP spid="10" grpId="0" animBg="1"/>
      <p:bldP spid="22" grpId="0" animBg="1"/>
      <p:bldP spid="17430" grpId="0" animBg="1"/>
      <p:bldP spid="17431" grpId="0"/>
      <p:bldP spid="17433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Mobility is All About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429000"/>
            <a:ext cx="8503920" cy="25115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61% of mobile projects are employee-focused</a:t>
            </a:r>
          </a:p>
          <a:p>
            <a:pPr>
              <a:spcAft>
                <a:spcPts val="1200"/>
              </a:spcAft>
            </a:pPr>
            <a:r>
              <a:rPr lang="en-US" dirty="0"/>
              <a:t>83% expect an increase in employee </a:t>
            </a:r>
            <a:r>
              <a:rPr lang="en-US" dirty="0" smtClean="0"/>
              <a:t>productivity             </a:t>
            </a:r>
            <a:r>
              <a:rPr lang="en-US" sz="1600" dirty="0" smtClean="0"/>
              <a:t>(up from 75% in 2012)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dirty="0" smtClean="0"/>
              <a:t>Major concerns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“lack of in-house mobile development talent and skills”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“Integrating mobile apps with existing systems and processes”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16935" r="16519" b="17864"/>
          <a:stretch/>
        </p:blipFill>
        <p:spPr>
          <a:xfrm>
            <a:off x="990600" y="885468"/>
            <a:ext cx="2819400" cy="2382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99060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/>
              <a:t>TechInsights</a:t>
            </a:r>
            <a:r>
              <a:rPr lang="en-US" sz="2400" b="1" dirty="0" smtClean="0"/>
              <a:t> Report:</a:t>
            </a:r>
          </a:p>
          <a:p>
            <a:r>
              <a:rPr lang="en-US" sz="2400" b="1" dirty="0" smtClean="0"/>
              <a:t>Enterprise Mobility – </a:t>
            </a:r>
          </a:p>
          <a:p>
            <a:r>
              <a:rPr lang="en-US" sz="2400" b="1" dirty="0" smtClean="0"/>
              <a:t>It’s All About the Apps</a:t>
            </a:r>
          </a:p>
          <a:p>
            <a:endParaRPr lang="en-US" sz="1600" dirty="0" smtClean="0"/>
          </a:p>
          <a:p>
            <a:r>
              <a:rPr lang="en-US" sz="1600" dirty="0" smtClean="0"/>
              <a:t>Surveyed 1,300 senior IT decision-makers</a:t>
            </a:r>
          </a:p>
          <a:p>
            <a:endParaRPr lang="en-US" sz="1600" dirty="0" smtClean="0"/>
          </a:p>
          <a:p>
            <a:r>
              <a:rPr lang="en-US" sz="1600" dirty="0" smtClean="0"/>
              <a:t>Published November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03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neer Power Point Template 09-08 Versio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16829</TotalTime>
  <Words>668</Words>
  <Application>Microsoft Office PowerPoint</Application>
  <PresentationFormat>On-screen Show (4:3)</PresentationFormat>
  <Paragraphs>137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Interneer Power Point Template 09-08 Version</vt:lpstr>
      <vt:lpstr>Microsoft Excel Chart</vt:lpstr>
      <vt:lpstr>PowerPoint Presentation</vt:lpstr>
      <vt:lpstr>PowerPoint Presentation</vt:lpstr>
      <vt:lpstr>Internet Access Paradigm Shift – A New Era</vt:lpstr>
      <vt:lpstr>Why Do Mobile Apps Matter?</vt:lpstr>
      <vt:lpstr>PowerPoint Presentation</vt:lpstr>
      <vt:lpstr>PowerPoint Presentation</vt:lpstr>
      <vt:lpstr>PowerPoint Presentation</vt:lpstr>
      <vt:lpstr>Enterprise Mobile Apps Are the Future</vt:lpstr>
      <vt:lpstr>Enterprise Mobility is All About Productivity</vt:lpstr>
      <vt:lpstr>Enterprise Mobility Dominates IT Agenda in 2014</vt:lpstr>
      <vt:lpstr>Realities to Be Aware Of</vt:lpstr>
      <vt:lpstr>PowerPoint Presentation</vt:lpstr>
      <vt:lpstr>PowerPoint Presentation</vt:lpstr>
      <vt:lpstr>8 Predictions</vt:lpstr>
      <vt:lpstr>Our Next Speaker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Interneer, Inc.</dc:title>
  <dc:creator>Michael Edell</dc:creator>
  <cp:lastModifiedBy>Peter Hargittay</cp:lastModifiedBy>
  <cp:revision>903</cp:revision>
  <cp:lastPrinted>2014-03-17T16:19:59Z</cp:lastPrinted>
  <dcterms:created xsi:type="dcterms:W3CDTF">2008-10-31T14:25:24Z</dcterms:created>
  <dcterms:modified xsi:type="dcterms:W3CDTF">2014-03-17T16:22:07Z</dcterms:modified>
</cp:coreProperties>
</file>