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64.jpg" ContentType="image/jpg"/>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471" r:id="rId4"/>
    <p:sldId id="472" r:id="rId5"/>
    <p:sldId id="473" r:id="rId6"/>
    <p:sldId id="474" r:id="rId7"/>
    <p:sldId id="475" r:id="rId8"/>
    <p:sldId id="476" r:id="rId9"/>
    <p:sldId id="493" r:id="rId10"/>
    <p:sldId id="478" r:id="rId11"/>
    <p:sldId id="500" r:id="rId12"/>
    <p:sldId id="480" r:id="rId13"/>
    <p:sldId id="481" r:id="rId14"/>
    <p:sldId id="501" r:id="rId15"/>
    <p:sldId id="502" r:id="rId16"/>
    <p:sldId id="503" r:id="rId17"/>
    <p:sldId id="504" r:id="rId18"/>
    <p:sldId id="486" r:id="rId19"/>
    <p:sldId id="506" r:id="rId20"/>
    <p:sldId id="491" r:id="rId21"/>
    <p:sldId id="489" r:id="rId22"/>
    <p:sldId id="492" r:id="rId23"/>
    <p:sldId id="505" r:id="rId24"/>
  </p:sldIdLst>
  <p:sldSz cx="9144000" cy="5143500" type="screen16x9"/>
  <p:notesSz cx="7000875" cy="9229725"/>
  <p:defaultTextStyle>
    <a:defPPr>
      <a:defRPr lang="id-ID"/>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C28539-678A-444B-B6E0-A4AAAB7A6E5A}">
          <p14:sldIdLst>
            <p14:sldId id="256"/>
            <p14:sldId id="471"/>
            <p14:sldId id="472"/>
            <p14:sldId id="473"/>
            <p14:sldId id="474"/>
            <p14:sldId id="475"/>
            <p14:sldId id="476"/>
            <p14:sldId id="493"/>
            <p14:sldId id="478"/>
            <p14:sldId id="500"/>
            <p14:sldId id="480"/>
            <p14:sldId id="481"/>
            <p14:sldId id="501"/>
            <p14:sldId id="502"/>
            <p14:sldId id="503"/>
            <p14:sldId id="504"/>
            <p14:sldId id="486"/>
            <p14:sldId id="506"/>
            <p14:sldId id="491"/>
            <p14:sldId id="489"/>
            <p14:sldId id="492"/>
            <p14:sldId id="5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toslav Gatev" initials="S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0000"/>
    <a:srgbClr val="16A085"/>
    <a:srgbClr val="1F4E89"/>
    <a:srgbClr val="144F7A"/>
    <a:srgbClr val="5C5C5C"/>
    <a:srgbClr val="FDEBCF"/>
    <a:srgbClr val="EE0000"/>
    <a:srgbClr val="1F4E9A"/>
    <a:srgbClr val="366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7898" autoAdjust="0"/>
  </p:normalViewPr>
  <p:slideViewPr>
    <p:cSldViewPr snapToGrid="0">
      <p:cViewPr varScale="1">
        <p:scale>
          <a:sx n="97" d="100"/>
          <a:sy n="97" d="100"/>
        </p:scale>
        <p:origin x="1320" y="55"/>
      </p:cViewPr>
      <p:guideLst>
        <p:guide orient="horz" pos="2160"/>
        <p:guide pos="3840"/>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3033713" cy="461963"/>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p:cNvSpPr>
            <a:spLocks noGrp="1"/>
          </p:cNvSpPr>
          <p:nvPr>
            <p:ph type="dt" sz="quarter" idx="1"/>
          </p:nvPr>
        </p:nvSpPr>
        <p:spPr>
          <a:xfrm>
            <a:off x="3965575" y="0"/>
            <a:ext cx="3033713" cy="461963"/>
          </a:xfrm>
          <a:prstGeom prst="rect">
            <a:avLst/>
          </a:prstGeom>
        </p:spPr>
        <p:txBody>
          <a:bodyPr vert="horz" lIns="91440" tIns="45720" rIns="91440" bIns="45720" rtlCol="0"/>
          <a:lstStyle>
            <a:lvl1pPr algn="r">
              <a:defRPr sz="1200"/>
            </a:lvl1pPr>
          </a:lstStyle>
          <a:p>
            <a:fld id="{0259EB3D-623D-45A2-9D60-F22361B764EB}" type="datetimeFigureOut">
              <a:rPr lang="en-US" smtClean="0"/>
              <a:t>5/10/2019</a:t>
            </a:fld>
            <a:endParaRPr lang="en-US"/>
          </a:p>
        </p:txBody>
      </p:sp>
      <p:sp>
        <p:nvSpPr>
          <p:cNvPr id="4" name="Контейнер за долния колонтитул 3"/>
          <p:cNvSpPr>
            <a:spLocks noGrp="1"/>
          </p:cNvSpPr>
          <p:nvPr>
            <p:ph type="ftr" sz="quarter" idx="2"/>
          </p:nvPr>
        </p:nvSpPr>
        <p:spPr>
          <a:xfrm>
            <a:off x="0" y="8767763"/>
            <a:ext cx="3033713" cy="461962"/>
          </a:xfrm>
          <a:prstGeom prst="rect">
            <a:avLst/>
          </a:prstGeom>
        </p:spPr>
        <p:txBody>
          <a:bodyPr vert="horz" lIns="91440" tIns="45720" rIns="91440" bIns="45720" rtlCol="0" anchor="b"/>
          <a:lstStyle>
            <a:lvl1pPr algn="l">
              <a:defRPr sz="1200"/>
            </a:lvl1pPr>
          </a:lstStyle>
          <a:p>
            <a:endParaRPr lang="en-US"/>
          </a:p>
        </p:txBody>
      </p:sp>
      <p:sp>
        <p:nvSpPr>
          <p:cNvPr id="5" name="Контейнер за номер на слайда 4"/>
          <p:cNvSpPr>
            <a:spLocks noGrp="1"/>
          </p:cNvSpPr>
          <p:nvPr>
            <p:ph type="sldNum" sz="quarter" idx="3"/>
          </p:nvPr>
        </p:nvSpPr>
        <p:spPr>
          <a:xfrm>
            <a:off x="3965575" y="8767763"/>
            <a:ext cx="3033713" cy="461962"/>
          </a:xfrm>
          <a:prstGeom prst="rect">
            <a:avLst/>
          </a:prstGeom>
        </p:spPr>
        <p:txBody>
          <a:bodyPr vert="horz" lIns="91440" tIns="45720" rIns="91440" bIns="45720" rtlCol="0" anchor="b"/>
          <a:lstStyle>
            <a:lvl1pPr algn="r">
              <a:defRPr sz="1200"/>
            </a:lvl1pPr>
          </a:lstStyle>
          <a:p>
            <a:fld id="{E52EC099-4AFF-475B-9A19-C638E373DABE}" type="slidenum">
              <a:rPr lang="en-US" smtClean="0"/>
              <a:t>‹#›</a:t>
            </a:fld>
            <a:endParaRPr lang="en-US"/>
          </a:p>
        </p:txBody>
      </p:sp>
    </p:spTree>
    <p:extLst>
      <p:ext uri="{BB962C8B-B14F-4D97-AF65-F5344CB8AC3E}">
        <p14:creationId xmlns:p14="http://schemas.microsoft.com/office/powerpoint/2010/main" val="406124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3713" cy="463089"/>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965542" y="0"/>
            <a:ext cx="3033713" cy="463089"/>
          </a:xfrm>
          <a:prstGeom prst="rect">
            <a:avLst/>
          </a:prstGeom>
        </p:spPr>
        <p:txBody>
          <a:bodyPr vert="horz" lIns="91440" tIns="45720" rIns="91440" bIns="45720" rtlCol="0"/>
          <a:lstStyle>
            <a:lvl1pPr algn="r">
              <a:defRPr sz="1200"/>
            </a:lvl1pPr>
          </a:lstStyle>
          <a:p>
            <a:fld id="{0A0CC12A-B234-4686-B33A-594A244907A3}" type="datetimeFigureOut">
              <a:rPr lang="bg-BG" smtClean="0"/>
              <a:t>10.5.2019 г.</a:t>
            </a:fld>
            <a:endParaRPr lang="bg-BG"/>
          </a:p>
        </p:txBody>
      </p:sp>
      <p:sp>
        <p:nvSpPr>
          <p:cNvPr id="4" name="Slide Image Placeholder 3"/>
          <p:cNvSpPr>
            <a:spLocks noGrp="1" noRot="1" noChangeAspect="1"/>
          </p:cNvSpPr>
          <p:nvPr>
            <p:ph type="sldImg" idx="2"/>
          </p:nvPr>
        </p:nvSpPr>
        <p:spPr>
          <a:xfrm>
            <a:off x="730250" y="1152525"/>
            <a:ext cx="5540375" cy="3116263"/>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700088" y="4441806"/>
            <a:ext cx="5600700" cy="363420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1" y="8766638"/>
            <a:ext cx="3033713" cy="463088"/>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965542" y="8766638"/>
            <a:ext cx="3033713" cy="463088"/>
          </a:xfrm>
          <a:prstGeom prst="rect">
            <a:avLst/>
          </a:prstGeom>
        </p:spPr>
        <p:txBody>
          <a:bodyPr vert="horz" lIns="91440" tIns="45720" rIns="91440" bIns="45720" rtlCol="0" anchor="b"/>
          <a:lstStyle>
            <a:lvl1pPr algn="r">
              <a:defRPr sz="1200"/>
            </a:lvl1pPr>
          </a:lstStyle>
          <a:p>
            <a:fld id="{3005688A-24DB-4834-A8FA-E21222298ACA}" type="slidenum">
              <a:rPr lang="bg-BG" smtClean="0"/>
              <a:t>‹#›</a:t>
            </a:fld>
            <a:endParaRPr lang="bg-BG"/>
          </a:p>
        </p:txBody>
      </p:sp>
    </p:spTree>
    <p:extLst>
      <p:ext uri="{BB962C8B-B14F-4D97-AF65-F5344CB8AC3E}">
        <p14:creationId xmlns:p14="http://schemas.microsoft.com/office/powerpoint/2010/main" val="1401623387"/>
      </p:ext>
    </p:extLst>
  </p:cSld>
  <p:clrMap bg1="lt1" tx1="dk1" bg2="lt2" tx2="dk2" accent1="accent1" accent2="accent2" accent3="accent3" accent4="accent4" accent5="accent5" accent6="accent6" hlink="hlink" folHlink="folHlink"/>
  <p:notesStyle>
    <a:lvl1pPr marL="0" algn="l" defTabSz="685715" rtl="0" eaLnBrk="1" latinLnBrk="0" hangingPunct="1">
      <a:defRPr sz="900" kern="1200">
        <a:solidFill>
          <a:schemeClr val="tx1"/>
        </a:solidFill>
        <a:latin typeface="+mn-lt"/>
        <a:ea typeface="+mn-ea"/>
        <a:cs typeface="+mn-cs"/>
      </a:defRPr>
    </a:lvl1pPr>
    <a:lvl2pPr marL="342857" algn="l" defTabSz="685715" rtl="0" eaLnBrk="1" latinLnBrk="0" hangingPunct="1">
      <a:defRPr sz="900" kern="1200">
        <a:solidFill>
          <a:schemeClr val="tx1"/>
        </a:solidFill>
        <a:latin typeface="+mn-lt"/>
        <a:ea typeface="+mn-ea"/>
        <a:cs typeface="+mn-cs"/>
      </a:defRPr>
    </a:lvl2pPr>
    <a:lvl3pPr marL="685715" algn="l" defTabSz="685715" rtl="0" eaLnBrk="1" latinLnBrk="0" hangingPunct="1">
      <a:defRPr sz="900" kern="1200">
        <a:solidFill>
          <a:schemeClr val="tx1"/>
        </a:solidFill>
        <a:latin typeface="+mn-lt"/>
        <a:ea typeface="+mn-ea"/>
        <a:cs typeface="+mn-cs"/>
      </a:defRPr>
    </a:lvl3pPr>
    <a:lvl4pPr marL="1028573" algn="l" defTabSz="685715" rtl="0" eaLnBrk="1" latinLnBrk="0" hangingPunct="1">
      <a:defRPr sz="900" kern="1200">
        <a:solidFill>
          <a:schemeClr val="tx1"/>
        </a:solidFill>
        <a:latin typeface="+mn-lt"/>
        <a:ea typeface="+mn-ea"/>
        <a:cs typeface="+mn-cs"/>
      </a:defRPr>
    </a:lvl4pPr>
    <a:lvl5pPr marL="1371430" algn="l" defTabSz="685715" rtl="0" eaLnBrk="1" latinLnBrk="0" hangingPunct="1">
      <a:defRPr sz="900" kern="1200">
        <a:solidFill>
          <a:schemeClr val="tx1"/>
        </a:solidFill>
        <a:latin typeface="+mn-lt"/>
        <a:ea typeface="+mn-ea"/>
        <a:cs typeface="+mn-cs"/>
      </a:defRPr>
    </a:lvl5pPr>
    <a:lvl6pPr marL="1714289" algn="l" defTabSz="685715" rtl="0" eaLnBrk="1" latinLnBrk="0" hangingPunct="1">
      <a:defRPr sz="900" kern="1200">
        <a:solidFill>
          <a:schemeClr val="tx1"/>
        </a:solidFill>
        <a:latin typeface="+mn-lt"/>
        <a:ea typeface="+mn-ea"/>
        <a:cs typeface="+mn-cs"/>
      </a:defRPr>
    </a:lvl6pPr>
    <a:lvl7pPr marL="2057144" algn="l" defTabSz="685715" rtl="0" eaLnBrk="1" latinLnBrk="0" hangingPunct="1">
      <a:defRPr sz="900" kern="1200">
        <a:solidFill>
          <a:schemeClr val="tx1"/>
        </a:solidFill>
        <a:latin typeface="+mn-lt"/>
        <a:ea typeface="+mn-ea"/>
        <a:cs typeface="+mn-cs"/>
      </a:defRPr>
    </a:lvl7pPr>
    <a:lvl8pPr marL="2400000" algn="l" defTabSz="685715" rtl="0" eaLnBrk="1" latinLnBrk="0" hangingPunct="1">
      <a:defRPr sz="900" kern="1200">
        <a:solidFill>
          <a:schemeClr val="tx1"/>
        </a:solidFill>
        <a:latin typeface="+mn-lt"/>
        <a:ea typeface="+mn-ea"/>
        <a:cs typeface="+mn-cs"/>
      </a:defRPr>
    </a:lvl8pPr>
    <a:lvl9pPr marL="2742857" algn="l" defTabSz="68571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a:t>
            </a:fld>
            <a:endParaRPr lang="bg-BG"/>
          </a:p>
        </p:txBody>
      </p:sp>
    </p:spTree>
    <p:extLst>
      <p:ext uri="{BB962C8B-B14F-4D97-AF65-F5344CB8AC3E}">
        <p14:creationId xmlns:p14="http://schemas.microsoft.com/office/powerpoint/2010/main" val="159713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Един от най-големите сектори в страната с повече от 600</a:t>
            </a:r>
            <a:r>
              <a:rPr lang="bg-BG" baseline="0" dirty="0"/>
              <a:t> хил души заети в областта, като заплатите достигат почти 10 хил. евро на годишна база. Едни от основните предимства на сектора са това, че той започва да става „умен“ и да използва нови технологии и преимуществото пред другите сектори с размера на работната ръка.</a:t>
            </a:r>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11</a:t>
            </a:fld>
            <a:endParaRPr lang="bg-BG"/>
          </a:p>
        </p:txBody>
      </p:sp>
    </p:spTree>
    <p:extLst>
      <p:ext uri="{BB962C8B-B14F-4D97-AF65-F5344CB8AC3E}">
        <p14:creationId xmlns:p14="http://schemas.microsoft.com/office/powerpoint/2010/main" val="389217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12</a:t>
            </a:fld>
            <a:endParaRPr lang="bg-BG"/>
          </a:p>
        </p:txBody>
      </p:sp>
    </p:spTree>
    <p:extLst>
      <p:ext uri="{BB962C8B-B14F-4D97-AF65-F5344CB8AC3E}">
        <p14:creationId xmlns:p14="http://schemas.microsoft.com/office/powerpoint/2010/main" val="393204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13</a:t>
            </a:fld>
            <a:endParaRPr lang="bg-BG"/>
          </a:p>
        </p:txBody>
      </p:sp>
    </p:spTree>
    <p:extLst>
      <p:ext uri="{BB962C8B-B14F-4D97-AF65-F5344CB8AC3E}">
        <p14:creationId xmlns:p14="http://schemas.microsoft.com/office/powerpoint/2010/main" val="401459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15</a:t>
            </a:fld>
            <a:endParaRPr lang="bg-BG"/>
          </a:p>
        </p:txBody>
      </p:sp>
    </p:spTree>
    <p:extLst>
      <p:ext uri="{BB962C8B-B14F-4D97-AF65-F5344CB8AC3E}">
        <p14:creationId xmlns:p14="http://schemas.microsoft.com/office/powerpoint/2010/main" val="84792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17</a:t>
            </a:fld>
            <a:endParaRPr lang="bg-BG"/>
          </a:p>
        </p:txBody>
      </p:sp>
    </p:spTree>
    <p:extLst>
      <p:ext uri="{BB962C8B-B14F-4D97-AF65-F5344CB8AC3E}">
        <p14:creationId xmlns:p14="http://schemas.microsoft.com/office/powerpoint/2010/main" val="41946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Една от най-интересните</a:t>
            </a:r>
            <a:r>
              <a:rPr lang="bg-BG" baseline="0" dirty="0"/>
              <a:t> възможности за потенциални инвеститори в страната е и възможността за 0% корпоративен данък. Както виждате картата на нашата страна е разделена в 3 основни цвята, като в синьо са зоните, маркирани като такива с безработицата достигаща нива от над 25% над средната за страната. Условието е спестените данъци да бъдат реинвестирани.</a:t>
            </a:r>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18</a:t>
            </a:fld>
            <a:endParaRPr lang="bg-BG"/>
          </a:p>
        </p:txBody>
      </p:sp>
    </p:spTree>
    <p:extLst>
      <p:ext uri="{BB962C8B-B14F-4D97-AF65-F5344CB8AC3E}">
        <p14:creationId xmlns:p14="http://schemas.microsoft.com/office/powerpoint/2010/main" val="78959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19</a:t>
            </a:fld>
            <a:endParaRPr lang="bg-BG"/>
          </a:p>
        </p:txBody>
      </p:sp>
    </p:spTree>
    <p:extLst>
      <p:ext uri="{BB962C8B-B14F-4D97-AF65-F5344CB8AC3E}">
        <p14:creationId xmlns:p14="http://schemas.microsoft.com/office/powerpoint/2010/main" val="319838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20</a:t>
            </a:fld>
            <a:endParaRPr lang="bg-BG"/>
          </a:p>
        </p:txBody>
      </p:sp>
    </p:spTree>
    <p:extLst>
      <p:ext uri="{BB962C8B-B14F-4D97-AF65-F5344CB8AC3E}">
        <p14:creationId xmlns:p14="http://schemas.microsoft.com/office/powerpoint/2010/main" val="406492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21</a:t>
            </a:fld>
            <a:endParaRPr lang="bg-BG"/>
          </a:p>
        </p:txBody>
      </p:sp>
    </p:spTree>
    <p:extLst>
      <p:ext uri="{BB962C8B-B14F-4D97-AF65-F5344CB8AC3E}">
        <p14:creationId xmlns:p14="http://schemas.microsoft.com/office/powerpoint/2010/main" val="1654913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22</a:t>
            </a:fld>
            <a:endParaRPr lang="bg-BG"/>
          </a:p>
        </p:txBody>
      </p:sp>
    </p:spTree>
    <p:extLst>
      <p:ext uri="{BB962C8B-B14F-4D97-AF65-F5344CB8AC3E}">
        <p14:creationId xmlns:p14="http://schemas.microsoft.com/office/powerpoint/2010/main" val="216404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2</a:t>
            </a:fld>
            <a:endParaRPr lang="bg-BG"/>
          </a:p>
        </p:txBody>
      </p:sp>
    </p:spTree>
    <p:extLst>
      <p:ext uri="{BB962C8B-B14F-4D97-AF65-F5344CB8AC3E}">
        <p14:creationId xmlns:p14="http://schemas.microsoft.com/office/powerpoint/2010/main" val="260014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3</a:t>
            </a:fld>
            <a:endParaRPr lang="bg-BG"/>
          </a:p>
        </p:txBody>
      </p:sp>
    </p:spTree>
    <p:extLst>
      <p:ext uri="{BB962C8B-B14F-4D97-AF65-F5344CB8AC3E}">
        <p14:creationId xmlns:p14="http://schemas.microsoft.com/office/powerpoint/2010/main" val="187538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4</a:t>
            </a:fld>
            <a:endParaRPr lang="bg-BG"/>
          </a:p>
        </p:txBody>
      </p:sp>
    </p:spTree>
    <p:extLst>
      <p:ext uri="{BB962C8B-B14F-4D97-AF65-F5344CB8AC3E}">
        <p14:creationId xmlns:p14="http://schemas.microsoft.com/office/powerpoint/2010/main" val="71143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5</a:t>
            </a:fld>
            <a:endParaRPr lang="bg-BG"/>
          </a:p>
        </p:txBody>
      </p:sp>
    </p:spTree>
    <p:extLst>
      <p:ext uri="{BB962C8B-B14F-4D97-AF65-F5344CB8AC3E}">
        <p14:creationId xmlns:p14="http://schemas.microsoft.com/office/powerpoint/2010/main" val="23258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solidFill>
                  <a:prstClr val="black"/>
                </a:solidFill>
              </a:rPr>
              <a:pPr/>
              <a:t>6</a:t>
            </a:fld>
            <a:endParaRPr lang="bg-BG">
              <a:solidFill>
                <a:prstClr val="black"/>
              </a:solidFill>
            </a:endParaRPr>
          </a:p>
        </p:txBody>
      </p:sp>
    </p:spTree>
    <p:extLst>
      <p:ext uri="{BB962C8B-B14F-4D97-AF65-F5344CB8AC3E}">
        <p14:creationId xmlns:p14="http://schemas.microsoft.com/office/powerpoint/2010/main" val="414490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3005688A-24DB-4834-A8FA-E21222298ACA}" type="slidenum">
              <a:rPr lang="bg-BG" smtClean="0"/>
              <a:t>7</a:t>
            </a:fld>
            <a:endParaRPr lang="bg-BG"/>
          </a:p>
        </p:txBody>
      </p:sp>
    </p:spTree>
    <p:extLst>
      <p:ext uri="{BB962C8B-B14F-4D97-AF65-F5344CB8AC3E}">
        <p14:creationId xmlns:p14="http://schemas.microsoft.com/office/powerpoint/2010/main" val="227922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marL="0" marR="0" lvl="0" indent="0" algn="r" defTabSz="685715" rtl="0" eaLnBrk="1" fontAlgn="auto" latinLnBrk="0" hangingPunct="1">
              <a:lnSpc>
                <a:spcPct val="100000"/>
              </a:lnSpc>
              <a:spcBef>
                <a:spcPts val="0"/>
              </a:spcBef>
              <a:spcAft>
                <a:spcPts val="0"/>
              </a:spcAft>
              <a:buClrTx/>
              <a:buSzTx/>
              <a:buFontTx/>
              <a:buNone/>
              <a:tabLst/>
              <a:defRPr/>
            </a:pPr>
            <a:fld id="{3005688A-24DB-4834-A8FA-E21222298ACA}" type="slidenum">
              <a:rPr kumimoji="0" lang="bg-B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15" rtl="0" eaLnBrk="1" fontAlgn="auto" latinLnBrk="0" hangingPunct="1">
                <a:lnSpc>
                  <a:spcPct val="100000"/>
                </a:lnSpc>
                <a:spcBef>
                  <a:spcPts val="0"/>
                </a:spcBef>
                <a:spcAft>
                  <a:spcPts val="0"/>
                </a:spcAft>
                <a:buClrTx/>
                <a:buSzTx/>
                <a:buFontTx/>
                <a:buNone/>
                <a:tabLst/>
                <a:defRPr/>
              </a:pPr>
              <a:t>8</a:t>
            </a:fld>
            <a:endParaRPr kumimoji="0" lang="bg-B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65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Това е един от най-бързоразвиващите се сектори в страната,</a:t>
            </a:r>
            <a:r>
              <a:rPr lang="bg-BG" baseline="0" dirty="0"/>
              <a:t> като генерира над 3% от БВП за 2016 г. , а средните работни заплати достигат 2700лв. (1350 Евро). От развитието от последните години може да се очаква, че секторът ще нараства и в бъдеще.</a:t>
            </a:r>
            <a:endParaRPr lang="bg-BG" dirty="0"/>
          </a:p>
        </p:txBody>
      </p:sp>
      <p:sp>
        <p:nvSpPr>
          <p:cNvPr id="4" name="Slide Number Placeholder 3"/>
          <p:cNvSpPr>
            <a:spLocks noGrp="1"/>
          </p:cNvSpPr>
          <p:nvPr>
            <p:ph type="sldNum" sz="quarter" idx="10"/>
          </p:nvPr>
        </p:nvSpPr>
        <p:spPr/>
        <p:txBody>
          <a:bodyPr/>
          <a:lstStyle/>
          <a:p>
            <a:fld id="{3005688A-24DB-4834-A8FA-E21222298ACA}" type="slidenum">
              <a:rPr lang="bg-BG" smtClean="0"/>
              <a:t>9</a:t>
            </a:fld>
            <a:endParaRPr lang="bg-BG"/>
          </a:p>
        </p:txBody>
      </p:sp>
    </p:spTree>
    <p:extLst>
      <p:ext uri="{BB962C8B-B14F-4D97-AF65-F5344CB8AC3E}">
        <p14:creationId xmlns:p14="http://schemas.microsoft.com/office/powerpoint/2010/main" val="172487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lIns="68573" tIns="34289" rIns="68573" bIns="34289" anchor="b"/>
          <a:lstStyle>
            <a:lvl1pPr algn="ctr">
              <a:defRPr sz="4500"/>
            </a:lvl1pPr>
          </a:lstStyle>
          <a:p>
            <a:r>
              <a:rPr lang="en-US"/>
              <a:t>Click to edit Master title style</a:t>
            </a:r>
            <a:endParaRPr lang="id-ID"/>
          </a:p>
        </p:txBody>
      </p:sp>
      <p:sp>
        <p:nvSpPr>
          <p:cNvPr id="3" name="Subtitle 2"/>
          <p:cNvSpPr>
            <a:spLocks noGrp="1"/>
          </p:cNvSpPr>
          <p:nvPr>
            <p:ph type="subTitle" idx="1"/>
          </p:nvPr>
        </p:nvSpPr>
        <p:spPr>
          <a:xfrm>
            <a:off x="1143000" y="2701528"/>
            <a:ext cx="6858000" cy="1241822"/>
          </a:xfrm>
          <a:prstGeom prst="rect">
            <a:avLst/>
          </a:prstGeom>
        </p:spPr>
        <p:txBody>
          <a:bodyPr lIns="68573" tIns="34289" rIns="68573" bIns="34289"/>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59042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107323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9"/>
            <a:ext cx="1971675" cy="4358879"/>
          </a:xfrm>
          <a:prstGeom prst="rect">
            <a:avLst/>
          </a:prstGeom>
        </p:spPr>
        <p:txBody>
          <a:bodyPr vert="eaVert" lIns="68573" tIns="34289" rIns="68573" bIns="34289"/>
          <a:lstStyle/>
          <a:p>
            <a:r>
              <a:rPr lang="en-US"/>
              <a:t>Click to edit Master title style</a:t>
            </a:r>
            <a:endParaRPr lang="id-ID"/>
          </a:p>
        </p:txBody>
      </p:sp>
      <p:sp>
        <p:nvSpPr>
          <p:cNvPr id="3" name="Vertical Text Placeholder 2"/>
          <p:cNvSpPr>
            <a:spLocks noGrp="1"/>
          </p:cNvSpPr>
          <p:nvPr>
            <p:ph type="body" orient="vert" idx="1"/>
          </p:nvPr>
        </p:nvSpPr>
        <p:spPr>
          <a:xfrm>
            <a:off x="628652" y="273849"/>
            <a:ext cx="5800725" cy="4358879"/>
          </a:xfrm>
          <a:prstGeom prst="rect">
            <a:avLst/>
          </a:prstGeom>
        </p:spPr>
        <p:txBody>
          <a:bodyPr vert="eaVert"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90115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1"/>
            <a:ext cx="64008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5/10/2019</a:t>
            </a:fld>
            <a:endParaRPr lang="en-US">
              <a:solidFill>
                <a:prstClr val="black">
                  <a:tint val="75000"/>
                </a:prstClr>
              </a:solidFill>
            </a:endParaRPr>
          </a:p>
        </p:txBody>
      </p:sp>
      <p:sp>
        <p:nvSpPr>
          <p:cNvPr id="6" name="Holder 6"/>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422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9562" y="662686"/>
            <a:ext cx="3944874" cy="369332"/>
          </a:xfrm>
        </p:spPr>
        <p:txBody>
          <a:bodyPr lIns="0" tIns="0" rIns="0" bIns="0"/>
          <a:lstStyle>
            <a:lvl1pPr>
              <a:defRPr sz="2400" b="0" i="0">
                <a:solidFill>
                  <a:srgbClr val="7E7E7E"/>
                </a:solidFill>
                <a:latin typeface="Arial Black"/>
                <a:cs typeface="Arial Black"/>
              </a:defRPr>
            </a:lvl1pPr>
          </a:lstStyle>
          <a:p>
            <a:endParaRPr/>
          </a:p>
        </p:txBody>
      </p:sp>
      <p:sp>
        <p:nvSpPr>
          <p:cNvPr id="3" name="Holder 3"/>
          <p:cNvSpPr>
            <a:spLocks noGrp="1"/>
          </p:cNvSpPr>
          <p:nvPr>
            <p:ph type="body" idx="1"/>
          </p:nvPr>
        </p:nvSpPr>
        <p:spPr>
          <a:xfrm>
            <a:off x="1263806" y="2563496"/>
            <a:ext cx="6616445" cy="219291"/>
          </a:xfrm>
        </p:spPr>
        <p:txBody>
          <a:bodyPr lIns="0" tIns="0" rIns="0" bIns="0"/>
          <a:lstStyle>
            <a:lvl1pPr>
              <a:defRPr sz="1400" b="0" i="0">
                <a:solidFill>
                  <a:srgbClr val="1F1F1F"/>
                </a:solidFill>
                <a:latin typeface="Arial"/>
                <a:cs typeface="Arial"/>
              </a:defRPr>
            </a:lvl1pPr>
          </a:lstStyle>
          <a:p>
            <a:endParaRPr/>
          </a:p>
        </p:txBody>
      </p:sp>
      <p:sp>
        <p:nvSpPr>
          <p:cNvPr id="4" name="Holder 4"/>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5/10/2019</a:t>
            </a:fld>
            <a:endParaRPr lang="en-US">
              <a:solidFill>
                <a:prstClr val="black">
                  <a:tint val="75000"/>
                </a:prstClr>
              </a:solidFill>
            </a:endParaRPr>
          </a:p>
        </p:txBody>
      </p:sp>
      <p:sp>
        <p:nvSpPr>
          <p:cNvPr id="6" name="Holder 6"/>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5882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9562" y="662686"/>
            <a:ext cx="3944874" cy="369332"/>
          </a:xfrm>
        </p:spPr>
        <p:txBody>
          <a:bodyPr lIns="0" tIns="0" rIns="0" bIns="0"/>
          <a:lstStyle>
            <a:lvl1pPr>
              <a:defRPr sz="2400" b="0" i="0">
                <a:solidFill>
                  <a:srgbClr val="7E7E7E"/>
                </a:solidFill>
                <a:latin typeface="Arial Black"/>
                <a:cs typeface="Arial Black"/>
              </a:defRPr>
            </a:lvl1pPr>
          </a:lstStyle>
          <a:p>
            <a:endParaRPr/>
          </a:p>
        </p:txBody>
      </p:sp>
      <p:sp>
        <p:nvSpPr>
          <p:cNvPr id="3" name="Holder 3"/>
          <p:cNvSpPr>
            <a:spLocks noGrp="1"/>
          </p:cNvSpPr>
          <p:nvPr>
            <p:ph sz="half" idx="2"/>
          </p:nvPr>
        </p:nvSpPr>
        <p:spPr>
          <a:xfrm>
            <a:off x="457200" y="1183005"/>
            <a:ext cx="397764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5/10/2019</a:t>
            </a:fld>
            <a:endParaRPr lang="en-US">
              <a:solidFill>
                <a:prstClr val="black">
                  <a:tint val="75000"/>
                </a:prstClr>
              </a:solidFill>
            </a:endParaRPr>
          </a:p>
        </p:txBody>
      </p:sp>
      <p:sp>
        <p:nvSpPr>
          <p:cNvPr id="7" name="Holder 7"/>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1845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599562" y="662686"/>
            <a:ext cx="3944874" cy="369332"/>
          </a:xfrm>
        </p:spPr>
        <p:txBody>
          <a:bodyPr lIns="0" tIns="0" rIns="0" bIns="0"/>
          <a:lstStyle>
            <a:lvl1pPr>
              <a:defRPr sz="2400" b="0" i="0">
                <a:solidFill>
                  <a:srgbClr val="7E7E7E"/>
                </a:solidFill>
                <a:latin typeface="Arial Black"/>
                <a:cs typeface="Arial Black"/>
              </a:defRPr>
            </a:lvl1pPr>
          </a:lstStyle>
          <a:p>
            <a:endParaRPr/>
          </a:p>
        </p:txBody>
      </p:sp>
      <p:sp>
        <p:nvSpPr>
          <p:cNvPr id="3" name="Holder 3"/>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5/10/2019</a:t>
            </a:fld>
            <a:endParaRPr lang="en-US">
              <a:solidFill>
                <a:prstClr val="black">
                  <a:tint val="75000"/>
                </a:prstClr>
              </a:solidFill>
            </a:endParaRPr>
          </a:p>
        </p:txBody>
      </p:sp>
      <p:sp>
        <p:nvSpPr>
          <p:cNvPr id="5" name="Holder 5"/>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3072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611364" y="201938"/>
            <a:ext cx="283845" cy="283845"/>
          </a:xfrm>
          <a:custGeom>
            <a:avLst/>
            <a:gdLst/>
            <a:ahLst/>
            <a:cxnLst/>
            <a:rect l="l" t="t" r="r" b="b"/>
            <a:pathLst>
              <a:path w="283845" h="283845">
                <a:moveTo>
                  <a:pt x="0" y="141732"/>
                </a:moveTo>
                <a:lnTo>
                  <a:pt x="7229" y="96950"/>
                </a:lnTo>
                <a:lnTo>
                  <a:pt x="27358" y="58046"/>
                </a:lnTo>
                <a:lnTo>
                  <a:pt x="58046" y="27358"/>
                </a:lnTo>
                <a:lnTo>
                  <a:pt x="96950" y="7229"/>
                </a:lnTo>
                <a:lnTo>
                  <a:pt x="141732" y="0"/>
                </a:lnTo>
                <a:lnTo>
                  <a:pt x="186513" y="7229"/>
                </a:lnTo>
                <a:lnTo>
                  <a:pt x="225417" y="27358"/>
                </a:lnTo>
                <a:lnTo>
                  <a:pt x="256105" y="58046"/>
                </a:lnTo>
                <a:lnTo>
                  <a:pt x="276234" y="96950"/>
                </a:lnTo>
                <a:lnTo>
                  <a:pt x="283464" y="141732"/>
                </a:lnTo>
                <a:lnTo>
                  <a:pt x="276234" y="186513"/>
                </a:lnTo>
                <a:lnTo>
                  <a:pt x="256105" y="225417"/>
                </a:lnTo>
                <a:lnTo>
                  <a:pt x="225417" y="256105"/>
                </a:lnTo>
                <a:lnTo>
                  <a:pt x="186513" y="276234"/>
                </a:lnTo>
                <a:lnTo>
                  <a:pt x="141732" y="283464"/>
                </a:lnTo>
                <a:lnTo>
                  <a:pt x="96950" y="276234"/>
                </a:lnTo>
                <a:lnTo>
                  <a:pt x="58046" y="256105"/>
                </a:lnTo>
                <a:lnTo>
                  <a:pt x="27358" y="225417"/>
                </a:lnTo>
                <a:lnTo>
                  <a:pt x="7229" y="186513"/>
                </a:lnTo>
                <a:lnTo>
                  <a:pt x="0" y="141732"/>
                </a:lnTo>
                <a:close/>
              </a:path>
            </a:pathLst>
          </a:custGeom>
          <a:ln w="32004">
            <a:solidFill>
              <a:srgbClr val="BCBCBC"/>
            </a:solidFill>
          </a:ln>
        </p:spPr>
        <p:txBody>
          <a:bodyPr wrap="square" lIns="0" tIns="0" rIns="0" bIns="0" rtlCol="0"/>
          <a:lstStyle/>
          <a:p>
            <a:pPr defTabSz="912080"/>
            <a:endParaRPr sz="1800">
              <a:solidFill>
                <a:prstClr val="black"/>
              </a:solidFill>
            </a:endParaRPr>
          </a:p>
        </p:txBody>
      </p:sp>
      <p:sp>
        <p:nvSpPr>
          <p:cNvPr id="17" name="bk object 17"/>
          <p:cNvSpPr/>
          <p:nvPr/>
        </p:nvSpPr>
        <p:spPr>
          <a:xfrm>
            <a:off x="8869680" y="132587"/>
            <a:ext cx="115824" cy="115824"/>
          </a:xfrm>
          <a:prstGeom prst="rect">
            <a:avLst/>
          </a:prstGeom>
          <a:blipFill>
            <a:blip r:embed="rId2" cstate="print"/>
            <a:stretch>
              <a:fillRect/>
            </a:stretch>
          </a:blipFill>
        </p:spPr>
        <p:txBody>
          <a:bodyPr wrap="square" lIns="0" tIns="0" rIns="0" bIns="0" rtlCol="0"/>
          <a:lstStyle/>
          <a:p>
            <a:pPr defTabSz="912080"/>
            <a:endParaRPr sz="1800">
              <a:solidFill>
                <a:prstClr val="black"/>
              </a:solidFill>
            </a:endParaRPr>
          </a:p>
        </p:txBody>
      </p:sp>
      <p:sp>
        <p:nvSpPr>
          <p:cNvPr id="18" name="bk object 18"/>
          <p:cNvSpPr/>
          <p:nvPr/>
        </p:nvSpPr>
        <p:spPr>
          <a:xfrm>
            <a:off x="0" y="3564634"/>
            <a:ext cx="9144000" cy="157886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19" name="bk object 19"/>
          <p:cNvSpPr/>
          <p:nvPr/>
        </p:nvSpPr>
        <p:spPr>
          <a:xfrm>
            <a:off x="0" y="0"/>
            <a:ext cx="9144000" cy="5143500"/>
          </a:xfrm>
          <a:custGeom>
            <a:avLst/>
            <a:gdLst/>
            <a:ahLst/>
            <a:cxnLst/>
            <a:rect l="l" t="t" r="r" b="b"/>
            <a:pathLst>
              <a:path w="9144000" h="5143500">
                <a:moveTo>
                  <a:pt x="9143999" y="0"/>
                </a:moveTo>
                <a:lnTo>
                  <a:pt x="0" y="0"/>
                </a:lnTo>
                <a:lnTo>
                  <a:pt x="0" y="5143498"/>
                </a:lnTo>
                <a:lnTo>
                  <a:pt x="9143999" y="5143498"/>
                </a:lnTo>
                <a:lnTo>
                  <a:pt x="9143999" y="0"/>
                </a:lnTo>
                <a:close/>
              </a:path>
            </a:pathLst>
          </a:custGeom>
          <a:solidFill>
            <a:srgbClr val="FFFFFF">
              <a:alpha val="70195"/>
            </a:srgbClr>
          </a:solidFill>
        </p:spPr>
        <p:txBody>
          <a:bodyPr wrap="square" lIns="0" tIns="0" rIns="0" bIns="0" rtlCol="0"/>
          <a:lstStyle/>
          <a:p>
            <a:pPr defTabSz="912080"/>
            <a:endParaRPr sz="1800">
              <a:solidFill>
                <a:prstClr val="black"/>
              </a:solidFill>
            </a:endParaRPr>
          </a:p>
        </p:txBody>
      </p:sp>
      <p:sp>
        <p:nvSpPr>
          <p:cNvPr id="2" name="Holder 2"/>
          <p:cNvSpPr>
            <a:spLocks noGrp="1"/>
          </p:cNvSpPr>
          <p:nvPr>
            <p:ph type="ftr" sz="quarter" idx="5"/>
          </p:nvPr>
        </p:nvSpPr>
        <p:spPr>
          <a:xfrm>
            <a:off x="3108960" y="4783457"/>
            <a:ext cx="2926080" cy="219291"/>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57"/>
            <a:ext cx="2103120" cy="219291"/>
          </a:xfr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5/10/2019</a:t>
            </a:fld>
            <a:endParaRPr lang="en-US">
              <a:solidFill>
                <a:prstClr val="black">
                  <a:tint val="75000"/>
                </a:prstClr>
              </a:solidFill>
            </a:endParaRPr>
          </a:p>
        </p:txBody>
      </p:sp>
      <p:sp>
        <p:nvSpPr>
          <p:cNvPr id="4" name="Holder 4"/>
          <p:cNvSpPr>
            <a:spLocks noGrp="1"/>
          </p:cNvSpPr>
          <p:nvPr>
            <p:ph type="sldNum" sz="quarter" idx="7"/>
          </p:nvPr>
        </p:nvSpPr>
        <p:spPr>
          <a:xfrm>
            <a:off x="6583680" y="4783457"/>
            <a:ext cx="2103120" cy="219291"/>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0239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Content Placeholder 2"/>
          <p:cNvSpPr>
            <a:spLocks noGrp="1"/>
          </p:cNvSpPr>
          <p:nvPr>
            <p:ph idx="1"/>
          </p:nvPr>
        </p:nvSpPr>
        <p:spPr>
          <a:xfrm>
            <a:off x="628650" y="1369219"/>
            <a:ext cx="7886700" cy="3263504"/>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418905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a:prstGeom prst="rect">
            <a:avLst/>
          </a:prstGeom>
        </p:spPr>
        <p:txBody>
          <a:bodyPr lIns="68573" tIns="34289" rIns="68573" bIns="34289" anchor="b"/>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3442099"/>
            <a:ext cx="7886700" cy="1125140"/>
          </a:xfrm>
          <a:prstGeom prst="rect">
            <a:avLst/>
          </a:prstGeom>
        </p:spPr>
        <p:txBody>
          <a:bodyPr lIns="68573" tIns="34289" rIns="68573" bIns="34289"/>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5" indent="0">
              <a:buNone/>
              <a:defRPr sz="1400">
                <a:solidFill>
                  <a:schemeClr val="tx1">
                    <a:tint val="75000"/>
                  </a:schemeClr>
                </a:solidFill>
              </a:defRPr>
            </a:lvl3pPr>
            <a:lvl4pPr marL="1028573" indent="0">
              <a:buNone/>
              <a:defRPr sz="1200">
                <a:solidFill>
                  <a:schemeClr val="tx1">
                    <a:tint val="75000"/>
                  </a:schemeClr>
                </a:solidFill>
              </a:defRPr>
            </a:lvl4pPr>
            <a:lvl5pPr marL="1371430" indent="0">
              <a:buNone/>
              <a:defRPr sz="1200">
                <a:solidFill>
                  <a:schemeClr val="tx1">
                    <a:tint val="75000"/>
                  </a:schemeClr>
                </a:solidFill>
              </a:defRPr>
            </a:lvl5pPr>
            <a:lvl6pPr marL="1714289" indent="0">
              <a:buNone/>
              <a:defRPr sz="1200">
                <a:solidFill>
                  <a:schemeClr val="tx1">
                    <a:tint val="75000"/>
                  </a:schemeClr>
                </a:solidFill>
              </a:defRPr>
            </a:lvl6pPr>
            <a:lvl7pPr marL="2057144" indent="0">
              <a:buNone/>
              <a:defRPr sz="1200">
                <a:solidFill>
                  <a:schemeClr val="tx1">
                    <a:tint val="75000"/>
                  </a:schemeClr>
                </a:solidFill>
              </a:defRPr>
            </a:lvl7pPr>
            <a:lvl8pPr marL="2400000" indent="0">
              <a:buNone/>
              <a:defRPr sz="1200">
                <a:solidFill>
                  <a:schemeClr val="tx1">
                    <a:tint val="75000"/>
                  </a:schemeClr>
                </a:solidFill>
              </a:defRPr>
            </a:lvl8pPr>
            <a:lvl9pPr marL="27428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5" name="Footer Placeholder 4"/>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1408657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Content Placeholder 2"/>
          <p:cNvSpPr>
            <a:spLocks noGrp="1"/>
          </p:cNvSpPr>
          <p:nvPr>
            <p:ph sz="half" idx="1"/>
          </p:nvPr>
        </p:nvSpPr>
        <p:spPr>
          <a:xfrm>
            <a:off x="628650" y="1369219"/>
            <a:ext cx="3886200" cy="3263504"/>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29150" y="1369219"/>
            <a:ext cx="3886200" cy="3263504"/>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6" name="Footer Placeholder 5"/>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304225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lIns="68573" tIns="34289" rIns="68573" bIns="34289"/>
          <a:lstStyle/>
          <a:p>
            <a:r>
              <a:rPr lang="en-US"/>
              <a:t>Click to edit Master title style</a:t>
            </a:r>
            <a:endParaRPr lang="id-ID"/>
          </a:p>
        </p:txBody>
      </p:sp>
      <p:sp>
        <p:nvSpPr>
          <p:cNvPr id="3" name="Text Placeholder 2"/>
          <p:cNvSpPr>
            <a:spLocks noGrp="1"/>
          </p:cNvSpPr>
          <p:nvPr>
            <p:ph type="body" idx="1"/>
          </p:nvPr>
        </p:nvSpPr>
        <p:spPr>
          <a:xfrm>
            <a:off x="629842" y="1260872"/>
            <a:ext cx="3868340" cy="617934"/>
          </a:xfrm>
          <a:prstGeom prst="rect">
            <a:avLst/>
          </a:prstGeom>
        </p:spPr>
        <p:txBody>
          <a:bodyPr lIns="68573" tIns="34289" rIns="68573" bIns="34289"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2" y="1260872"/>
            <a:ext cx="3887391" cy="617934"/>
          </a:xfrm>
          <a:prstGeom prst="rect">
            <a:avLst/>
          </a:prstGeom>
        </p:spPr>
        <p:txBody>
          <a:bodyPr lIns="68573" tIns="34289" rIns="68573" bIns="34289"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a:prstGeom prst="rect">
            <a:avLst/>
          </a:prstGeom>
        </p:spPr>
        <p:txBody>
          <a:bodyPr lIns="68573" tIns="34289" rIns="68573"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8" name="Footer Placeholder 7"/>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9" name="Slide Number Placeholder 8"/>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1785911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73" tIns="34289" rIns="68573" bIns="34289"/>
          <a:lstStyle/>
          <a:p>
            <a:r>
              <a:rPr lang="en-US"/>
              <a:t>Click to edit Master title style</a:t>
            </a:r>
            <a:endParaRPr lang="id-ID"/>
          </a:p>
        </p:txBody>
      </p:sp>
      <p:sp>
        <p:nvSpPr>
          <p:cNvPr id="3" name="Date Placeholder 2"/>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4" name="Footer Placeholder 3"/>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86245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3" name="Footer Placeholder 2"/>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4" name="Slide Number Placeholder 3"/>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256791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lIns="68573" tIns="34289" rIns="68573" bIns="34289" anchor="b"/>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391" y="740574"/>
            <a:ext cx="4629150" cy="3655219"/>
          </a:xfrm>
          <a:prstGeom prst="rect">
            <a:avLst/>
          </a:prstGeom>
        </p:spPr>
        <p:txBody>
          <a:bodyPr lIns="68573" tIns="34289" rIns="68573"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29841" y="1543052"/>
            <a:ext cx="2949178" cy="2858691"/>
          </a:xfrm>
          <a:prstGeom prst="rect">
            <a:avLst/>
          </a:prstGeom>
        </p:spPr>
        <p:txBody>
          <a:bodyPr lIns="68573" tIns="34289" rIns="68573" bIns="34289"/>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6" name="Footer Placeholder 5"/>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302777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lIns="68573" tIns="34289" rIns="68573" bIns="34289" anchor="b"/>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391" y="740574"/>
            <a:ext cx="4629150" cy="3655219"/>
          </a:xfrm>
          <a:prstGeom prst="rect">
            <a:avLst/>
          </a:prstGeom>
        </p:spPr>
        <p:txBody>
          <a:bodyPr lIns="68573" tIns="34289" rIns="68573" bIns="34289"/>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id-ID"/>
          </a:p>
        </p:txBody>
      </p:sp>
      <p:sp>
        <p:nvSpPr>
          <p:cNvPr id="4" name="Text Placeholder 3"/>
          <p:cNvSpPr>
            <a:spLocks noGrp="1"/>
          </p:cNvSpPr>
          <p:nvPr>
            <p:ph type="body" sz="half" idx="2"/>
          </p:nvPr>
        </p:nvSpPr>
        <p:spPr>
          <a:xfrm>
            <a:off x="629841" y="1543052"/>
            <a:ext cx="2949178" cy="2858691"/>
          </a:xfrm>
          <a:prstGeom prst="rect">
            <a:avLst/>
          </a:prstGeom>
        </p:spPr>
        <p:txBody>
          <a:bodyPr lIns="68573" tIns="34289" rIns="68573" bIns="34289"/>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68573" tIns="34289" rIns="68573" bIns="34289"/>
          <a:lstStyle/>
          <a:p>
            <a:fld id="{73B3D490-D047-46FA-BFB9-06A35E31C10B}" type="datetimeFigureOut">
              <a:rPr lang="id-ID" smtClean="0"/>
              <a:t>10/05/2019</a:t>
            </a:fld>
            <a:endParaRPr lang="id-ID"/>
          </a:p>
        </p:txBody>
      </p:sp>
      <p:sp>
        <p:nvSpPr>
          <p:cNvPr id="6" name="Footer Placeholder 5"/>
          <p:cNvSpPr>
            <a:spLocks noGrp="1"/>
          </p:cNvSpPr>
          <p:nvPr>
            <p:ph type="ftr" sz="quarter" idx="11"/>
          </p:nvPr>
        </p:nvSpPr>
        <p:spPr>
          <a:xfrm>
            <a:off x="3028950" y="4767264"/>
            <a:ext cx="3086100" cy="273844"/>
          </a:xfrm>
          <a:prstGeom prst="rect">
            <a:avLst/>
          </a:prstGeom>
        </p:spPr>
        <p:txBody>
          <a:bodyPr lIns="68573" tIns="34289" rIns="68573" bIns="34289"/>
          <a:lstStyle/>
          <a:p>
            <a:endParaRPr lang="id-ID"/>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68573" tIns="34289" rIns="68573" bIns="34289"/>
          <a:lstStyle/>
          <a:p>
            <a:fld id="{934C11C6-5A40-492F-87BB-D659BD3D6B6F}" type="slidenum">
              <a:rPr lang="id-ID" smtClean="0"/>
              <a:t>‹#›</a:t>
            </a:fld>
            <a:endParaRPr lang="id-ID"/>
          </a:p>
        </p:txBody>
      </p:sp>
    </p:spTree>
    <p:extLst>
      <p:ext uri="{BB962C8B-B14F-4D97-AF65-F5344CB8AC3E}">
        <p14:creationId xmlns:p14="http://schemas.microsoft.com/office/powerpoint/2010/main" val="329814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8611110" y="131864"/>
            <a:ext cx="374740" cy="352101"/>
            <a:chOff x="11481479" y="175818"/>
            <a:chExt cx="499653" cy="469468"/>
          </a:xfrm>
        </p:grpSpPr>
        <p:sp>
          <p:nvSpPr>
            <p:cNvPr id="3" name="Oval 2"/>
            <p:cNvSpPr>
              <a:spLocks/>
            </p:cNvSpPr>
            <p:nvPr/>
          </p:nvSpPr>
          <p:spPr>
            <a:xfrm>
              <a:off x="11481479" y="267286"/>
              <a:ext cx="377585" cy="378000"/>
            </a:xfrm>
            <a:prstGeom prst="ellipse">
              <a:avLst/>
            </a:prstGeom>
            <a:solidFill>
              <a:schemeClr val="bg1"/>
            </a:solidFill>
            <a:ln w="317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p:cNvSpPr>
              <a:spLocks noChangeAspect="1"/>
            </p:cNvSpPr>
            <p:nvPr/>
          </p:nvSpPr>
          <p:spPr>
            <a:xfrm>
              <a:off x="11826332" y="175818"/>
              <a:ext cx="154800" cy="154800"/>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77797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6857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id-ID"/>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611364" y="201938"/>
            <a:ext cx="283845" cy="283845"/>
          </a:xfrm>
          <a:custGeom>
            <a:avLst/>
            <a:gdLst/>
            <a:ahLst/>
            <a:cxnLst/>
            <a:rect l="l" t="t" r="r" b="b"/>
            <a:pathLst>
              <a:path w="283845" h="283845">
                <a:moveTo>
                  <a:pt x="0" y="141732"/>
                </a:moveTo>
                <a:lnTo>
                  <a:pt x="7229" y="96950"/>
                </a:lnTo>
                <a:lnTo>
                  <a:pt x="27358" y="58046"/>
                </a:lnTo>
                <a:lnTo>
                  <a:pt x="58046" y="27358"/>
                </a:lnTo>
                <a:lnTo>
                  <a:pt x="96950" y="7229"/>
                </a:lnTo>
                <a:lnTo>
                  <a:pt x="141732" y="0"/>
                </a:lnTo>
                <a:lnTo>
                  <a:pt x="186513" y="7229"/>
                </a:lnTo>
                <a:lnTo>
                  <a:pt x="225417" y="27358"/>
                </a:lnTo>
                <a:lnTo>
                  <a:pt x="256105" y="58046"/>
                </a:lnTo>
                <a:lnTo>
                  <a:pt x="276234" y="96950"/>
                </a:lnTo>
                <a:lnTo>
                  <a:pt x="283464" y="141732"/>
                </a:lnTo>
                <a:lnTo>
                  <a:pt x="276234" y="186513"/>
                </a:lnTo>
                <a:lnTo>
                  <a:pt x="256105" y="225417"/>
                </a:lnTo>
                <a:lnTo>
                  <a:pt x="225417" y="256105"/>
                </a:lnTo>
                <a:lnTo>
                  <a:pt x="186513" y="276234"/>
                </a:lnTo>
                <a:lnTo>
                  <a:pt x="141732" y="283464"/>
                </a:lnTo>
                <a:lnTo>
                  <a:pt x="96950" y="276234"/>
                </a:lnTo>
                <a:lnTo>
                  <a:pt x="58046" y="256105"/>
                </a:lnTo>
                <a:lnTo>
                  <a:pt x="27358" y="225417"/>
                </a:lnTo>
                <a:lnTo>
                  <a:pt x="7229" y="186513"/>
                </a:lnTo>
                <a:lnTo>
                  <a:pt x="0" y="141732"/>
                </a:lnTo>
                <a:close/>
              </a:path>
            </a:pathLst>
          </a:custGeom>
          <a:ln w="32004">
            <a:solidFill>
              <a:srgbClr val="BCBCBC"/>
            </a:solidFill>
          </a:ln>
        </p:spPr>
        <p:txBody>
          <a:bodyPr wrap="square" lIns="0" tIns="0" rIns="0" bIns="0" rtlCol="0"/>
          <a:lstStyle/>
          <a:p>
            <a:pPr defTabSz="912080"/>
            <a:endParaRPr sz="1800">
              <a:solidFill>
                <a:prstClr val="black"/>
              </a:solidFill>
            </a:endParaRPr>
          </a:p>
        </p:txBody>
      </p:sp>
      <p:sp>
        <p:nvSpPr>
          <p:cNvPr id="2" name="Holder 2"/>
          <p:cNvSpPr>
            <a:spLocks noGrp="1"/>
          </p:cNvSpPr>
          <p:nvPr>
            <p:ph type="title"/>
          </p:nvPr>
        </p:nvSpPr>
        <p:spPr>
          <a:xfrm>
            <a:off x="2599562" y="662686"/>
            <a:ext cx="3944874" cy="369332"/>
          </a:xfrm>
          <a:prstGeom prst="rect">
            <a:avLst/>
          </a:prstGeom>
        </p:spPr>
        <p:txBody>
          <a:bodyPr wrap="square" lIns="0" tIns="0" rIns="0" bIns="0">
            <a:spAutoFit/>
          </a:bodyPr>
          <a:lstStyle>
            <a:lvl1pPr>
              <a:defRPr sz="2400" b="0" i="0">
                <a:solidFill>
                  <a:srgbClr val="7E7E7E"/>
                </a:solidFill>
                <a:latin typeface="Arial Black"/>
                <a:cs typeface="Arial Black"/>
              </a:defRPr>
            </a:lvl1pPr>
          </a:lstStyle>
          <a:p>
            <a:endParaRPr/>
          </a:p>
        </p:txBody>
      </p:sp>
      <p:sp>
        <p:nvSpPr>
          <p:cNvPr id="3" name="Holder 3"/>
          <p:cNvSpPr>
            <a:spLocks noGrp="1"/>
          </p:cNvSpPr>
          <p:nvPr>
            <p:ph type="body" idx="1"/>
          </p:nvPr>
        </p:nvSpPr>
        <p:spPr>
          <a:xfrm>
            <a:off x="1263806" y="2563495"/>
            <a:ext cx="6616445" cy="215444"/>
          </a:xfrm>
          <a:prstGeom prst="rect">
            <a:avLst/>
          </a:prstGeom>
        </p:spPr>
        <p:txBody>
          <a:bodyPr wrap="square" lIns="0" tIns="0" rIns="0" bIns="0">
            <a:spAutoFit/>
          </a:bodyPr>
          <a:lstStyle>
            <a:lvl1pPr>
              <a:defRPr sz="1400" b="0" i="0">
                <a:solidFill>
                  <a:srgbClr val="1F1F1F"/>
                </a:solidFill>
                <a:latin typeface="Arial"/>
                <a:cs typeface="Arial"/>
              </a:defRPr>
            </a:lvl1pPr>
          </a:lstStyle>
          <a:p>
            <a:endParaRPr/>
          </a:p>
        </p:txBody>
      </p:sp>
      <p:sp>
        <p:nvSpPr>
          <p:cNvPr id="4" name="Holder 4"/>
          <p:cNvSpPr>
            <a:spLocks noGrp="1"/>
          </p:cNvSpPr>
          <p:nvPr>
            <p:ph type="ftr" sz="quarter" idx="5"/>
          </p:nvPr>
        </p:nvSpPr>
        <p:spPr>
          <a:xfrm>
            <a:off x="3108960" y="4783457"/>
            <a:ext cx="2926080" cy="276999"/>
          </a:xfrm>
          <a:prstGeom prst="rect">
            <a:avLst/>
          </a:prstGeom>
        </p:spPr>
        <p:txBody>
          <a:bodyPr wrap="square" lIns="0" tIns="0" rIns="0" bIns="0">
            <a:spAutoFit/>
          </a:bodyPr>
          <a:lstStyle>
            <a:lvl1pPr algn="ctr">
              <a:defRPr>
                <a:solidFill>
                  <a:schemeClr val="tx1">
                    <a:tint val="75000"/>
                  </a:schemeClr>
                </a:solidFill>
              </a:defRPr>
            </a:lvl1pPr>
          </a:lstStyle>
          <a:p>
            <a:pPr defTabSz="912080"/>
            <a:endParaRPr lang="bg-BG" sz="1800">
              <a:solidFill>
                <a:prstClr val="black">
                  <a:tint val="75000"/>
                </a:prstClr>
              </a:solidFill>
            </a:endParaRPr>
          </a:p>
        </p:txBody>
      </p:sp>
      <p:sp>
        <p:nvSpPr>
          <p:cNvPr id="5" name="Holder 5"/>
          <p:cNvSpPr>
            <a:spLocks noGrp="1"/>
          </p:cNvSpPr>
          <p:nvPr>
            <p:ph type="dt" sz="half" idx="6"/>
          </p:nvPr>
        </p:nvSpPr>
        <p:spPr>
          <a:xfrm>
            <a:off x="457200" y="4783457"/>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912080"/>
            <a:fld id="{1D8BD707-D9CF-40AE-B4C6-C98DA3205C09}" type="datetimeFigureOut">
              <a:rPr lang="en-US" sz="1800" smtClean="0">
                <a:solidFill>
                  <a:prstClr val="black">
                    <a:tint val="75000"/>
                  </a:prstClr>
                </a:solidFill>
              </a:rPr>
              <a:pPr defTabSz="912080"/>
              <a:t>5/10/2019</a:t>
            </a:fld>
            <a:endParaRPr lang="en-US" sz="1800">
              <a:solidFill>
                <a:prstClr val="black">
                  <a:tint val="75000"/>
                </a:prstClr>
              </a:solidFill>
            </a:endParaRPr>
          </a:p>
        </p:txBody>
      </p:sp>
      <p:sp>
        <p:nvSpPr>
          <p:cNvPr id="6" name="Holder 6"/>
          <p:cNvSpPr>
            <a:spLocks noGrp="1"/>
          </p:cNvSpPr>
          <p:nvPr>
            <p:ph type="sldNum" sz="quarter" idx="7"/>
          </p:nvPr>
        </p:nvSpPr>
        <p:spPr>
          <a:xfrm>
            <a:off x="6583680" y="4783457"/>
            <a:ext cx="2103120" cy="276999"/>
          </a:xfrm>
          <a:prstGeom prst="rect">
            <a:avLst/>
          </a:prstGeom>
        </p:spPr>
        <p:txBody>
          <a:bodyPr wrap="square" lIns="0" tIns="0" rIns="0" bIns="0">
            <a:spAutoFit/>
          </a:bodyPr>
          <a:lstStyle>
            <a:lvl1pPr algn="r">
              <a:defRPr>
                <a:solidFill>
                  <a:schemeClr val="tx1">
                    <a:tint val="75000"/>
                  </a:schemeClr>
                </a:solidFill>
              </a:defRPr>
            </a:lvl1pPr>
          </a:lstStyle>
          <a:p>
            <a:pPr defTabSz="912080"/>
            <a:fld id="{B6F15528-21DE-4FAA-801E-634DDDAF4B2B}" type="slidenum">
              <a:rPr lang="bg-BG" sz="1800" smtClean="0">
                <a:solidFill>
                  <a:prstClr val="black">
                    <a:tint val="75000"/>
                  </a:prstClr>
                </a:solidFill>
              </a:rPr>
              <a:pPr defTabSz="912080"/>
              <a:t>‹#›</a:t>
            </a:fld>
            <a:endParaRPr lang="bg-BG" sz="1800">
              <a:solidFill>
                <a:prstClr val="black">
                  <a:tint val="75000"/>
                </a:prstClr>
              </a:solidFill>
            </a:endParaRPr>
          </a:p>
        </p:txBody>
      </p:sp>
    </p:spTree>
    <p:extLst>
      <p:ext uri="{BB962C8B-B14F-4D97-AF65-F5344CB8AC3E}">
        <p14:creationId xmlns:p14="http://schemas.microsoft.com/office/powerpoint/2010/main" val="205157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5999">
        <a:defRPr>
          <a:latin typeface="+mn-lt"/>
          <a:ea typeface="+mn-ea"/>
          <a:cs typeface="+mn-cs"/>
        </a:defRPr>
      </a:lvl2pPr>
      <a:lvl3pPr marL="912080">
        <a:defRPr>
          <a:latin typeface="+mn-lt"/>
          <a:ea typeface="+mn-ea"/>
          <a:cs typeface="+mn-cs"/>
        </a:defRPr>
      </a:lvl3pPr>
      <a:lvl4pPr marL="1368103">
        <a:defRPr>
          <a:latin typeface="+mn-lt"/>
          <a:ea typeface="+mn-ea"/>
          <a:cs typeface="+mn-cs"/>
        </a:defRPr>
      </a:lvl4pPr>
      <a:lvl5pPr marL="1824157">
        <a:defRPr>
          <a:latin typeface="+mn-lt"/>
          <a:ea typeface="+mn-ea"/>
          <a:cs typeface="+mn-cs"/>
        </a:defRPr>
      </a:lvl5pPr>
      <a:lvl6pPr marL="2280153">
        <a:defRPr>
          <a:latin typeface="+mn-lt"/>
          <a:ea typeface="+mn-ea"/>
          <a:cs typeface="+mn-cs"/>
        </a:defRPr>
      </a:lvl6pPr>
      <a:lvl7pPr marL="2736152">
        <a:defRPr>
          <a:latin typeface="+mn-lt"/>
          <a:ea typeface="+mn-ea"/>
          <a:cs typeface="+mn-cs"/>
        </a:defRPr>
      </a:lvl7pPr>
      <a:lvl8pPr marL="3192210">
        <a:defRPr>
          <a:latin typeface="+mn-lt"/>
          <a:ea typeface="+mn-ea"/>
          <a:cs typeface="+mn-cs"/>
        </a:defRPr>
      </a:lvl8pPr>
      <a:lvl9pPr marL="3648244">
        <a:defRPr>
          <a:latin typeface="+mn-lt"/>
          <a:ea typeface="+mn-ea"/>
          <a:cs typeface="+mn-cs"/>
        </a:defRPr>
      </a:lvl9pPr>
    </p:bodyStyle>
    <p:otherStyle>
      <a:lvl1pPr marL="0">
        <a:defRPr>
          <a:latin typeface="+mn-lt"/>
          <a:ea typeface="+mn-ea"/>
          <a:cs typeface="+mn-cs"/>
        </a:defRPr>
      </a:lvl1pPr>
      <a:lvl2pPr marL="455999">
        <a:defRPr>
          <a:latin typeface="+mn-lt"/>
          <a:ea typeface="+mn-ea"/>
          <a:cs typeface="+mn-cs"/>
        </a:defRPr>
      </a:lvl2pPr>
      <a:lvl3pPr marL="912080">
        <a:defRPr>
          <a:latin typeface="+mn-lt"/>
          <a:ea typeface="+mn-ea"/>
          <a:cs typeface="+mn-cs"/>
        </a:defRPr>
      </a:lvl3pPr>
      <a:lvl4pPr marL="1368103">
        <a:defRPr>
          <a:latin typeface="+mn-lt"/>
          <a:ea typeface="+mn-ea"/>
          <a:cs typeface="+mn-cs"/>
        </a:defRPr>
      </a:lvl4pPr>
      <a:lvl5pPr marL="1824157">
        <a:defRPr>
          <a:latin typeface="+mn-lt"/>
          <a:ea typeface="+mn-ea"/>
          <a:cs typeface="+mn-cs"/>
        </a:defRPr>
      </a:lvl5pPr>
      <a:lvl6pPr marL="2280153">
        <a:defRPr>
          <a:latin typeface="+mn-lt"/>
          <a:ea typeface="+mn-ea"/>
          <a:cs typeface="+mn-cs"/>
        </a:defRPr>
      </a:lvl6pPr>
      <a:lvl7pPr marL="2736152">
        <a:defRPr>
          <a:latin typeface="+mn-lt"/>
          <a:ea typeface="+mn-ea"/>
          <a:cs typeface="+mn-cs"/>
        </a:defRPr>
      </a:lvl7pPr>
      <a:lvl8pPr marL="3192210">
        <a:defRPr>
          <a:latin typeface="+mn-lt"/>
          <a:ea typeface="+mn-ea"/>
          <a:cs typeface="+mn-cs"/>
        </a:defRPr>
      </a:lvl8pPr>
      <a:lvl9pPr marL="364824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slideLayout" Target="../slideLayouts/slideLayout1.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image" Target="../media/image20.emf"/><Relationship Id="rId7" Type="http://schemas.openxmlformats.org/officeDocument/2006/relationships/tags" Target="../tags/tag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notesSlide" Target="../notesSlides/notesSlide6.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8" Type="http://schemas.openxmlformats.org/officeDocument/2006/relationships/tags" Target="../tags/tag7.xml"/><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415339" y="5"/>
            <a:ext cx="728662" cy="61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grpSp>
        <p:nvGrpSpPr>
          <p:cNvPr id="6" name="Group 5"/>
          <p:cNvGrpSpPr/>
          <p:nvPr/>
        </p:nvGrpSpPr>
        <p:grpSpPr>
          <a:xfrm>
            <a:off x="-1190" y="2"/>
            <a:ext cx="9145191" cy="5263815"/>
            <a:chOff x="-1588" y="0"/>
            <a:chExt cx="12193588" cy="7018420"/>
          </a:xfrm>
        </p:grpSpPr>
        <p:sp>
          <p:nvSpPr>
            <p:cNvPr id="4" name="Rectangle 3"/>
            <p:cNvSpPr/>
            <p:nvPr/>
          </p:nvSpPr>
          <p:spPr>
            <a:xfrm>
              <a:off x="0" y="4752134"/>
              <a:ext cx="12192000" cy="226628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588" y="0"/>
              <a:ext cx="12193587" cy="701842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 name="Rectangle 11"/>
          <p:cNvSpPr/>
          <p:nvPr/>
        </p:nvSpPr>
        <p:spPr>
          <a:xfrm>
            <a:off x="2286005" y="3029270"/>
            <a:ext cx="4789343" cy="392415"/>
          </a:xfrm>
          <a:prstGeom prst="rect">
            <a:avLst/>
          </a:prstGeom>
        </p:spPr>
        <p:txBody>
          <a:bodyPr wrap="square" lIns="68573" tIns="34289" rIns="68573" bIns="34289">
            <a:spAutoFit/>
          </a:bodyPr>
          <a:lstStyle/>
          <a:p>
            <a:pPr algn="ctr"/>
            <a:r>
              <a:rPr lang="en-US" sz="2100" b="1" dirty="0">
                <a:solidFill>
                  <a:srgbClr val="000000"/>
                </a:solidFill>
                <a:latin typeface="+mj-lt"/>
                <a:ea typeface="Roboto" panose="02000000000000000000" pitchFamily="2" charset="0"/>
                <a:cs typeface="Open Sans Light" panose="020B0306030504020204" pitchFamily="34" charset="0"/>
              </a:rPr>
              <a:t>Empower your Investment</a:t>
            </a:r>
            <a:endParaRPr lang="id-ID" sz="2100" b="1" dirty="0">
              <a:solidFill>
                <a:srgbClr val="000000"/>
              </a:solidFill>
              <a:latin typeface="+mj-lt"/>
              <a:ea typeface="Roboto" panose="02000000000000000000" pitchFamily="2" charset="0"/>
              <a:cs typeface="Open Sans Light" panose="020B0306030504020204" pitchFamily="34" charset="0"/>
            </a:endParaRPr>
          </a:p>
        </p:txBody>
      </p:sp>
      <p:sp>
        <p:nvSpPr>
          <p:cNvPr id="20" name="TextBox 19"/>
          <p:cNvSpPr txBox="1"/>
          <p:nvPr/>
        </p:nvSpPr>
        <p:spPr>
          <a:xfrm>
            <a:off x="3115090" y="2347189"/>
            <a:ext cx="3131164" cy="484748"/>
          </a:xfrm>
          <a:prstGeom prst="rect">
            <a:avLst/>
          </a:prstGeom>
          <a:noFill/>
        </p:spPr>
        <p:txBody>
          <a:bodyPr wrap="square" lIns="68573" tIns="34289" rIns="68573" bIns="34289" rtlCol="0">
            <a:spAutoFit/>
          </a:bodyPr>
          <a:lstStyle/>
          <a:p>
            <a:pPr algn="ctr"/>
            <a:r>
              <a:rPr lang="en-US" sz="2700" b="1" dirty="0" err="1">
                <a:solidFill>
                  <a:schemeClr val="accent5"/>
                </a:solidFill>
                <a:latin typeface="Lato Hairline" panose="020F0202020204030203" pitchFamily="34" charset="0"/>
                <a:ea typeface="Open Sans" panose="020B0606030504020204" pitchFamily="34" charset="0"/>
                <a:cs typeface="Open Sans" panose="020B0606030504020204" pitchFamily="34" charset="0"/>
              </a:rPr>
              <a:t>InvestBulgaria</a:t>
            </a:r>
            <a:r>
              <a:rPr lang="en-US" sz="2700" b="1" dirty="0">
                <a:solidFill>
                  <a:schemeClr val="accent5"/>
                </a:solidFill>
                <a:latin typeface="Lato Hairline" panose="020F0202020204030203" pitchFamily="34" charset="0"/>
                <a:ea typeface="Open Sans" panose="020B0606030504020204" pitchFamily="34" charset="0"/>
                <a:cs typeface="Open Sans" panose="020B0606030504020204" pitchFamily="34" charset="0"/>
              </a:rPr>
              <a:t> Agency</a:t>
            </a:r>
            <a:endParaRPr lang="id-ID" sz="2700" b="1" dirty="0">
              <a:solidFill>
                <a:schemeClr val="accent5"/>
              </a:solidFill>
              <a:latin typeface="Lato Hairline" panose="020F0202020204030203" pitchFamily="34" charset="0"/>
              <a:ea typeface="Open Sans" panose="020B0606030504020204" pitchFamily="34" charset="0"/>
              <a:cs typeface="Open Sans" panose="020B0606030504020204" pitchFamily="34" charset="0"/>
            </a:endParaRPr>
          </a:p>
        </p:txBody>
      </p:sp>
      <p:sp>
        <p:nvSpPr>
          <p:cNvPr id="98" name="Rectangle 97"/>
          <p:cNvSpPr/>
          <p:nvPr/>
        </p:nvSpPr>
        <p:spPr>
          <a:xfrm rot="16200000">
            <a:off x="2177920" y="4396026"/>
            <a:ext cx="216164"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99" name="Rectangle 98"/>
          <p:cNvSpPr/>
          <p:nvPr/>
        </p:nvSpPr>
        <p:spPr>
          <a:xfrm rot="16200000">
            <a:off x="3701925" y="4396025"/>
            <a:ext cx="216161"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0" name="Rectangle 99"/>
          <p:cNvSpPr/>
          <p:nvPr/>
        </p:nvSpPr>
        <p:spPr>
          <a:xfrm rot="16200000">
            <a:off x="5225920" y="4396027"/>
            <a:ext cx="216162"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1" name="Rectangle 100"/>
          <p:cNvSpPr/>
          <p:nvPr/>
        </p:nvSpPr>
        <p:spPr>
          <a:xfrm rot="16200000">
            <a:off x="6749919" y="4396024"/>
            <a:ext cx="216166"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2" name="Rectangle 101"/>
          <p:cNvSpPr/>
          <p:nvPr/>
        </p:nvSpPr>
        <p:spPr>
          <a:xfrm rot="16200000">
            <a:off x="8273919" y="4396022"/>
            <a:ext cx="216166"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103" name="Rectangle 102"/>
          <p:cNvSpPr/>
          <p:nvPr/>
        </p:nvSpPr>
        <p:spPr>
          <a:xfrm rot="16200000">
            <a:off x="653920" y="4396025"/>
            <a:ext cx="216164"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344" y="1238631"/>
            <a:ext cx="2002667" cy="1111685"/>
          </a:xfrm>
          <a:prstGeom prst="rect">
            <a:avLst/>
          </a:prstGeom>
        </p:spPr>
      </p:pic>
    </p:spTree>
    <p:extLst>
      <p:ext uri="{BB962C8B-B14F-4D97-AF65-F5344CB8AC3E}">
        <p14:creationId xmlns:p14="http://schemas.microsoft.com/office/powerpoint/2010/main" val="390536871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500"/>
                                        <p:tgtEl>
                                          <p:spTgt spid="6"/>
                                        </p:tgtEl>
                                      </p:cBhvr>
                                    </p:animEffect>
                                  </p:childTnLst>
                                </p:cTn>
                              </p:par>
                            </p:childTnLst>
                          </p:cTn>
                        </p:par>
                        <p:par>
                          <p:cTn id="8" fill="hold">
                            <p:stCondLst>
                              <p:cond delay="1500"/>
                            </p:stCondLst>
                            <p:childTnLst>
                              <p:par>
                                <p:cTn id="9" presetID="16" presetClass="entr" presetSubtype="37"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Vertical)">
                                      <p:cBhvr>
                                        <p:cTn id="11" dur="1000"/>
                                        <p:tgtEl>
                                          <p:spTgt spid="20"/>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000"/>
                                        <p:tgtEl>
                                          <p:spTgt spid="12"/>
                                        </p:tgtEl>
                                      </p:cBhvr>
                                    </p:animEffect>
                                  </p:childTnLst>
                                </p:cTn>
                              </p:par>
                            </p:childTnLst>
                          </p:cTn>
                        </p:par>
                        <p:par>
                          <p:cTn id="15" fill="hold">
                            <p:stCondLst>
                              <p:cond delay="3000"/>
                            </p:stCondLst>
                            <p:childTnLst>
                              <p:par>
                                <p:cTn id="16" presetID="37" presetClass="entr" presetSubtype="0" fill="hold" grpId="0"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1000"/>
                                        <p:tgtEl>
                                          <p:spTgt spid="103"/>
                                        </p:tgtEl>
                                      </p:cBhvr>
                                    </p:animEffect>
                                    <p:anim calcmode="lin" valueType="num">
                                      <p:cBhvr>
                                        <p:cTn id="19" dur="1000" fill="hold"/>
                                        <p:tgtEl>
                                          <p:spTgt spid="103"/>
                                        </p:tgtEl>
                                        <p:attrNameLst>
                                          <p:attrName>ppt_x</p:attrName>
                                        </p:attrNameLst>
                                      </p:cBhvr>
                                      <p:tavLst>
                                        <p:tav tm="0">
                                          <p:val>
                                            <p:strVal val="#ppt_x"/>
                                          </p:val>
                                        </p:tav>
                                        <p:tav tm="100000">
                                          <p:val>
                                            <p:strVal val="#ppt_x"/>
                                          </p:val>
                                        </p:tav>
                                      </p:tavLst>
                                    </p:anim>
                                    <p:anim calcmode="lin" valueType="num">
                                      <p:cBhvr>
                                        <p:cTn id="20" dur="900" decel="100000" fill="hold"/>
                                        <p:tgtEl>
                                          <p:spTgt spid="10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10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900" decel="100000" fill="hold"/>
                                        <p:tgtEl>
                                          <p:spTgt spid="9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20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1000"/>
                                        <p:tgtEl>
                                          <p:spTgt spid="99"/>
                                        </p:tgtEl>
                                      </p:cBhvr>
                                    </p:animEffect>
                                    <p:anim calcmode="lin" valueType="num">
                                      <p:cBhvr>
                                        <p:cTn id="31" dur="1000" fill="hold"/>
                                        <p:tgtEl>
                                          <p:spTgt spid="99"/>
                                        </p:tgtEl>
                                        <p:attrNameLst>
                                          <p:attrName>ppt_x</p:attrName>
                                        </p:attrNameLst>
                                      </p:cBhvr>
                                      <p:tavLst>
                                        <p:tav tm="0">
                                          <p:val>
                                            <p:strVal val="#ppt_x"/>
                                          </p:val>
                                        </p:tav>
                                        <p:tav tm="100000">
                                          <p:val>
                                            <p:strVal val="#ppt_x"/>
                                          </p:val>
                                        </p:tav>
                                      </p:tavLst>
                                    </p:anim>
                                    <p:anim calcmode="lin" valueType="num">
                                      <p:cBhvr>
                                        <p:cTn id="32" dur="900" decel="100000" fill="hold"/>
                                        <p:tgtEl>
                                          <p:spTgt spid="9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30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1000"/>
                                        <p:tgtEl>
                                          <p:spTgt spid="100"/>
                                        </p:tgtEl>
                                      </p:cBhvr>
                                    </p:animEffect>
                                    <p:anim calcmode="lin" valueType="num">
                                      <p:cBhvr>
                                        <p:cTn id="37" dur="1000" fill="hold"/>
                                        <p:tgtEl>
                                          <p:spTgt spid="100"/>
                                        </p:tgtEl>
                                        <p:attrNameLst>
                                          <p:attrName>ppt_x</p:attrName>
                                        </p:attrNameLst>
                                      </p:cBhvr>
                                      <p:tavLst>
                                        <p:tav tm="0">
                                          <p:val>
                                            <p:strVal val="#ppt_x"/>
                                          </p:val>
                                        </p:tav>
                                        <p:tav tm="100000">
                                          <p:val>
                                            <p:strVal val="#ppt_x"/>
                                          </p:val>
                                        </p:tav>
                                      </p:tavLst>
                                    </p:anim>
                                    <p:anim calcmode="lin" valueType="num">
                                      <p:cBhvr>
                                        <p:cTn id="38" dur="900" decel="100000" fill="hold"/>
                                        <p:tgtEl>
                                          <p:spTgt spid="10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40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900" decel="100000" fill="hold"/>
                                        <p:tgtEl>
                                          <p:spTgt spid="10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50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900" decel="100000" fill="hold"/>
                                        <p:tgtEl>
                                          <p:spTgt spid="10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98" grpId="0" animBg="1"/>
      <p:bldP spid="99" grpId="0" animBg="1"/>
      <p:bldP spid="100" grpId="0" animBg="1"/>
      <p:bldP spid="101" grpId="0" animBg="1"/>
      <p:bldP spid="102" grpId="0" animBg="1"/>
      <p:bldP spid="1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8939" y="190589"/>
            <a:ext cx="340910" cy="265453"/>
          </a:xfrm>
          <a:prstGeom prst="rect">
            <a:avLst/>
          </a:prstGeom>
          <a:noFill/>
        </p:spPr>
        <p:txBody>
          <a:bodyPr wrap="square" lIns="91408" tIns="45704" rIns="91408" bIns="45704" rtlCol="0">
            <a:spAutoFit/>
          </a:bodyPr>
          <a:lstStyle/>
          <a:p>
            <a:pPr algn="ctr"/>
            <a:fld id="{C7A10FD6-8016-4D61-B00A-B22F27E12647}" type="slidenum">
              <a:rPr lang="id-ID" sz="1100">
                <a:solidFill>
                  <a:schemeClr val="bg1">
                    <a:lumMod val="65000"/>
                  </a:schemeClr>
                </a:solidFill>
              </a:rPr>
              <a:t>10</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49" y="1369152"/>
            <a:ext cx="4176610" cy="193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35927" y="637017"/>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Lato" panose="020F0502020204030203" pitchFamily="34" charset="0"/>
              </a:rPr>
              <a:t>          </a:t>
            </a:r>
            <a:r>
              <a:rPr lang="en-US" sz="2400" dirty="0">
                <a:solidFill>
                  <a:schemeClr val="bg1">
                    <a:lumMod val="50000"/>
                  </a:schemeClr>
                </a:solidFill>
                <a:latin typeface="Arial Black" panose="020B0A04020102020204" pitchFamily="34" charset="0"/>
              </a:rPr>
              <a:t>SUCCESSFUL COMPANIES</a:t>
            </a:r>
          </a:p>
        </p:txBody>
      </p:sp>
      <p:pic>
        <p:nvPicPr>
          <p:cNvPr id="1033" name="Picture 9" descr="&amp;Rcy;&amp;iecy;&amp;zcy;&amp;ucy;&amp;lcy;&amp;tcy;&amp;acy;&amp;tcy; &amp;scy; &amp;icy;&amp;zcy;&amp;ocy;&amp;bcy;&amp;rcy;&amp;acy;&amp;zhcy;&amp;iecy;&amp;ncy;&amp;icy;&amp;iecy; &amp;zcy;&amp;acy; hp global delivery bulgaria center l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139" y="4032884"/>
            <a:ext cx="1508283" cy="6061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usala.com/website/wp-content/uploads/2015/07/company-r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47" y="3290782"/>
            <a:ext cx="1717280" cy="17524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s://encrypted-tbn0.gstatic.com/images?q=tbn:ANd9GcRXum_vrk1VsD4WAD86Zn_YBoHMpVkKy9Ww5F02YawS_qD4m7TjMLryJ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3353" y="3877097"/>
            <a:ext cx="7620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8986" y="1369137"/>
            <a:ext cx="3413422" cy="192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8081" y="4125149"/>
            <a:ext cx="1054171" cy="42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descr="&amp;Rcy;&amp;iecy;&amp;zcy;&amp;ucy;&amp;lcy;&amp;tcy;&amp;acy;&amp;tcy; &amp;scy; &amp;icy;&amp;zcy;&amp;ocy;&amp;bcy;&amp;rcy;&amp;acy;&amp;zhcy;&amp;iecy;&amp;ncy;&amp;icy;&amp;iecy; &amp;zcy;&amp;acy; &amp;scy;&amp;acy;&amp;pcy; &amp;bcy;&amp;hardcy;&amp;lcy;&amp;gcy;&amp;acy;&amp;rcy;&amp;icy;&amp;yac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4342" y="3290782"/>
            <a:ext cx="3129461" cy="175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46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300"/>
                                        <p:tgtEl>
                                          <p:spTgt spid="13"/>
                                        </p:tgtEl>
                                      </p:cBhvr>
                                    </p:animEffect>
                                  </p:childTnLst>
                                </p:cTn>
                              </p:par>
                            </p:childTnLst>
                          </p:cTn>
                        </p:par>
                        <p:par>
                          <p:cTn id="8" fill="hold">
                            <p:stCondLst>
                              <p:cond delay="3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800" fill="hold"/>
                                        <p:tgtEl>
                                          <p:spTgt spid="15"/>
                                        </p:tgtEl>
                                        <p:attrNameLst>
                                          <p:attrName>ppt_x</p:attrName>
                                        </p:attrNameLst>
                                      </p:cBhvr>
                                      <p:tavLst>
                                        <p:tav tm="0">
                                          <p:val>
                                            <p:strVal val="0-#ppt_w/2"/>
                                          </p:val>
                                        </p:tav>
                                        <p:tav tm="100000">
                                          <p:val>
                                            <p:strVal val="#ppt_x"/>
                                          </p:val>
                                        </p:tav>
                                      </p:tavLst>
                                    </p:anim>
                                    <p:anim calcmode="lin" valueType="num">
                                      <p:cBhvr additive="base">
                                        <p:cTn id="12" dur="8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1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600"/>
                                        <p:tgtEl>
                                          <p:spTgt spid="11"/>
                                        </p:tgtEl>
                                      </p:cBhvr>
                                    </p:animEffect>
                                  </p:childTnLst>
                                </p:cTn>
                              </p:par>
                            </p:childTnLst>
                          </p:cTn>
                        </p:par>
                        <p:par>
                          <p:cTn id="17" fill="hold">
                            <p:stCondLst>
                              <p:cond delay="17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900" fill="hold"/>
                                        <p:tgtEl>
                                          <p:spTgt spid="5"/>
                                        </p:tgtEl>
                                        <p:attrNameLst>
                                          <p:attrName>ppt_w</p:attrName>
                                        </p:attrNameLst>
                                      </p:cBhvr>
                                      <p:tavLst>
                                        <p:tav tm="0">
                                          <p:val>
                                            <p:fltVal val="0"/>
                                          </p:val>
                                        </p:tav>
                                        <p:tav tm="100000">
                                          <p:val>
                                            <p:strVal val="#ppt_w"/>
                                          </p:val>
                                        </p:tav>
                                      </p:tavLst>
                                    </p:anim>
                                    <p:anim calcmode="lin" valueType="num">
                                      <p:cBhvr>
                                        <p:cTn id="21" dur="900" fill="hold"/>
                                        <p:tgtEl>
                                          <p:spTgt spid="5"/>
                                        </p:tgtEl>
                                        <p:attrNameLst>
                                          <p:attrName>ppt_h</p:attrName>
                                        </p:attrNameLst>
                                      </p:cBhvr>
                                      <p:tavLst>
                                        <p:tav tm="0">
                                          <p:val>
                                            <p:fltVal val="0"/>
                                          </p:val>
                                        </p:tav>
                                        <p:tav tm="100000">
                                          <p:val>
                                            <p:strVal val="#ppt_h"/>
                                          </p:val>
                                        </p:tav>
                                      </p:tavLst>
                                    </p:anim>
                                    <p:anim calcmode="lin" valueType="num">
                                      <p:cBhvr>
                                        <p:cTn id="22" dur="900" fill="hold"/>
                                        <p:tgtEl>
                                          <p:spTgt spid="5"/>
                                        </p:tgtEl>
                                        <p:attrNameLst>
                                          <p:attrName>style.rotation</p:attrName>
                                        </p:attrNameLst>
                                      </p:cBhvr>
                                      <p:tavLst>
                                        <p:tav tm="0">
                                          <p:val>
                                            <p:fltVal val="90"/>
                                          </p:val>
                                        </p:tav>
                                        <p:tav tm="100000">
                                          <p:val>
                                            <p:fltVal val="0"/>
                                          </p:val>
                                        </p:tav>
                                      </p:tavLst>
                                    </p:anim>
                                    <p:animEffect transition="in" filter="fade">
                                      <p:cBhvr>
                                        <p:cTn id="23" dur="900"/>
                                        <p:tgtEl>
                                          <p:spTgt spid="5"/>
                                        </p:tgtEl>
                                      </p:cBhvr>
                                    </p:animEffect>
                                  </p:childTnLst>
                                </p:cTn>
                              </p:par>
                            </p:childTnLst>
                          </p:cTn>
                        </p:par>
                        <p:par>
                          <p:cTn id="24" fill="hold">
                            <p:stCondLst>
                              <p:cond delay="2600"/>
                            </p:stCondLst>
                            <p:childTnLst>
                              <p:par>
                                <p:cTn id="25" presetID="16" presetClass="entr" presetSubtype="21"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arn(inVertical)">
                                      <p:cBhvr>
                                        <p:cTn id="27" dur="900"/>
                                        <p:tgtEl>
                                          <p:spTgt spid="1029"/>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p:cTn id="31" dur="800" fill="hold"/>
                                        <p:tgtEl>
                                          <p:spTgt spid="1033"/>
                                        </p:tgtEl>
                                        <p:attrNameLst>
                                          <p:attrName>ppt_w</p:attrName>
                                        </p:attrNameLst>
                                      </p:cBhvr>
                                      <p:tavLst>
                                        <p:tav tm="0">
                                          <p:val>
                                            <p:fltVal val="0"/>
                                          </p:val>
                                        </p:tav>
                                        <p:tav tm="100000">
                                          <p:val>
                                            <p:strVal val="#ppt_w"/>
                                          </p:val>
                                        </p:tav>
                                      </p:tavLst>
                                    </p:anim>
                                    <p:anim calcmode="lin" valueType="num">
                                      <p:cBhvr>
                                        <p:cTn id="32" dur="800" fill="hold"/>
                                        <p:tgtEl>
                                          <p:spTgt spid="1033"/>
                                        </p:tgtEl>
                                        <p:attrNameLst>
                                          <p:attrName>ppt_h</p:attrName>
                                        </p:attrNameLst>
                                      </p:cBhvr>
                                      <p:tavLst>
                                        <p:tav tm="0">
                                          <p:val>
                                            <p:fltVal val="0"/>
                                          </p:val>
                                        </p:tav>
                                        <p:tav tm="100000">
                                          <p:val>
                                            <p:strVal val="#ppt_h"/>
                                          </p:val>
                                        </p:tav>
                                      </p:tavLst>
                                    </p:anim>
                                    <p:animEffect transition="in" filter="fade">
                                      <p:cBhvr>
                                        <p:cTn id="33" dur="800"/>
                                        <p:tgtEl>
                                          <p:spTgt spid="1033"/>
                                        </p:tgtEl>
                                      </p:cBhvr>
                                    </p:animEffect>
                                  </p:childTnLst>
                                </p:cTn>
                              </p:par>
                              <p:par>
                                <p:cTn id="34" presetID="2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anim calcmode="lin" valueType="num">
                                      <p:cBhvr>
                                        <p:cTn id="40" dur="500" fill="hold"/>
                                        <p:tgtEl>
                                          <p:spTgt spid="1026"/>
                                        </p:tgtEl>
                                        <p:attrNameLst>
                                          <p:attrName>ppt_x</p:attrName>
                                        </p:attrNameLst>
                                      </p:cBhvr>
                                      <p:tavLst>
                                        <p:tav tm="0">
                                          <p:val>
                                            <p:strVal val="#ppt_x"/>
                                          </p:val>
                                        </p:tav>
                                        <p:tav tm="100000">
                                          <p:val>
                                            <p:strVal val="#ppt_x"/>
                                          </p:val>
                                        </p:tav>
                                      </p:tavLst>
                                    </p:anim>
                                    <p:anim calcmode="lin" valueType="num">
                                      <p:cBhvr>
                                        <p:cTn id="41" dur="500" fill="hold"/>
                                        <p:tgtEl>
                                          <p:spTgt spid="1026"/>
                                        </p:tgtEl>
                                        <p:attrNameLst>
                                          <p:attrName>ppt_y</p:attrName>
                                        </p:attrNameLst>
                                      </p:cBhvr>
                                      <p:tavLst>
                                        <p:tav tm="0">
                                          <p:val>
                                            <p:strVal val="#ppt_y+.1"/>
                                          </p:val>
                                        </p:tav>
                                        <p:tav tm="100000">
                                          <p:val>
                                            <p:strVal val="#ppt_y"/>
                                          </p:val>
                                        </p:tav>
                                      </p:tavLst>
                                    </p:anim>
                                  </p:childTnLst>
                                </p:cTn>
                              </p:par>
                            </p:childTnLst>
                          </p:cTn>
                        </p:par>
                        <p:par>
                          <p:cTn id="42" fill="hold">
                            <p:stCondLst>
                              <p:cond delay="4300"/>
                            </p:stCondLst>
                            <p:childTnLst>
                              <p:par>
                                <p:cTn id="43" presetID="42"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600"/>
                                        <p:tgtEl>
                                          <p:spTgt spid="2"/>
                                        </p:tgtEl>
                                      </p:cBhvr>
                                    </p:animEffect>
                                    <p:anim calcmode="lin" valueType="num">
                                      <p:cBhvr>
                                        <p:cTn id="46" dur="2600" fill="hold"/>
                                        <p:tgtEl>
                                          <p:spTgt spid="2"/>
                                        </p:tgtEl>
                                        <p:attrNameLst>
                                          <p:attrName>ppt_x</p:attrName>
                                        </p:attrNameLst>
                                      </p:cBhvr>
                                      <p:tavLst>
                                        <p:tav tm="0">
                                          <p:val>
                                            <p:strVal val="#ppt_x"/>
                                          </p:val>
                                        </p:tav>
                                        <p:tav tm="100000">
                                          <p:val>
                                            <p:strVal val="#ppt_x"/>
                                          </p:val>
                                        </p:tav>
                                      </p:tavLst>
                                    </p:anim>
                                    <p:anim calcmode="lin" valueType="num">
                                      <p:cBhvr>
                                        <p:cTn id="47" dur="2600" fill="hold"/>
                                        <p:tgtEl>
                                          <p:spTgt spid="2"/>
                                        </p:tgtEl>
                                        <p:attrNameLst>
                                          <p:attrName>ppt_y</p:attrName>
                                        </p:attrNameLst>
                                      </p:cBhvr>
                                      <p:tavLst>
                                        <p:tav tm="0">
                                          <p:val>
                                            <p:strVal val="#ppt_y+.1"/>
                                          </p:val>
                                        </p:tav>
                                        <p:tav tm="100000">
                                          <p:val>
                                            <p:strVal val="#ppt_y"/>
                                          </p:val>
                                        </p:tav>
                                      </p:tavLst>
                                    </p:anim>
                                  </p:childTnLst>
                                </p:cTn>
                              </p:par>
                              <p:par>
                                <p:cTn id="48" presetID="6" presetClass="entr" presetSubtype="16"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500"/>
                                        <p:tgtEl>
                                          <p:spTgt spid="4"/>
                                        </p:tgtEl>
                                      </p:cBhvr>
                                    </p:animEffect>
                                  </p:childTnLst>
                                </p:cTn>
                              </p:par>
                            </p:childTnLst>
                          </p:cTn>
                        </p:par>
                        <p:par>
                          <p:cTn id="51" fill="hold">
                            <p:stCondLst>
                              <p:cond delay="6900"/>
                            </p:stCondLst>
                            <p:childTnLst>
                              <p:par>
                                <p:cTn id="52" presetID="42" presetClass="entr" presetSubtype="0" fill="hold" nodeType="afterEffect">
                                  <p:stCondLst>
                                    <p:cond delay="0"/>
                                  </p:stCondLst>
                                  <p:childTnLst>
                                    <p:set>
                                      <p:cBhvr>
                                        <p:cTn id="53" dur="1" fill="hold">
                                          <p:stCondLst>
                                            <p:cond delay="0"/>
                                          </p:stCondLst>
                                        </p:cTn>
                                        <p:tgtEl>
                                          <p:spTgt spid="1032"/>
                                        </p:tgtEl>
                                        <p:attrNameLst>
                                          <p:attrName>style.visibility</p:attrName>
                                        </p:attrNameLst>
                                      </p:cBhvr>
                                      <p:to>
                                        <p:strVal val="visible"/>
                                      </p:to>
                                    </p:set>
                                    <p:animEffect transition="in" filter="fade">
                                      <p:cBhvr>
                                        <p:cTn id="54" dur="1000"/>
                                        <p:tgtEl>
                                          <p:spTgt spid="1032"/>
                                        </p:tgtEl>
                                      </p:cBhvr>
                                    </p:animEffect>
                                    <p:anim calcmode="lin" valueType="num">
                                      <p:cBhvr>
                                        <p:cTn id="55" dur="1000" fill="hold"/>
                                        <p:tgtEl>
                                          <p:spTgt spid="1032"/>
                                        </p:tgtEl>
                                        <p:attrNameLst>
                                          <p:attrName>ppt_x</p:attrName>
                                        </p:attrNameLst>
                                      </p:cBhvr>
                                      <p:tavLst>
                                        <p:tav tm="0">
                                          <p:val>
                                            <p:strVal val="#ppt_x"/>
                                          </p:val>
                                        </p:tav>
                                        <p:tav tm="100000">
                                          <p:val>
                                            <p:strVal val="#ppt_x"/>
                                          </p:val>
                                        </p:tav>
                                      </p:tavLst>
                                    </p:anim>
                                    <p:anim calcmode="lin" valueType="num">
                                      <p:cBhvr>
                                        <p:cTn id="5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Резултат с изображение за machine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323" y="1127485"/>
            <a:ext cx="3657418" cy="376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11</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565794"/>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Machine Building</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49"/>
            <a:ext cx="1005640" cy="415497"/>
          </a:xfrm>
          <a:prstGeom prst="rect">
            <a:avLst/>
          </a:prstGeom>
          <a:noFill/>
        </p:spPr>
        <p:txBody>
          <a:bodyPr wrap="square" lIns="68549" tIns="34289" rIns="68549" bIns="34289" rtlCol="0">
            <a:spAutoFit/>
          </a:bodyPr>
          <a:lstStyle/>
          <a:p>
            <a:pPr algn="r"/>
            <a:r>
              <a:rPr lang="en-US" sz="1100" b="1" dirty="0">
                <a:solidFill>
                  <a:schemeClr val="accent1">
                    <a:lumMod val="75000"/>
                  </a:schemeClr>
                </a:solidFill>
                <a:latin typeface="Lato" panose="020F0502020204030203" pitchFamily="34" charset="0"/>
              </a:rPr>
              <a:t>Large workforce</a:t>
            </a:r>
            <a:endParaRPr lang="id-ID" sz="1100" b="1" dirty="0">
              <a:solidFill>
                <a:schemeClr val="accent1">
                  <a:lumMod val="75000"/>
                </a:schemeClr>
              </a:solidFill>
              <a:latin typeface="Lato" panose="020F0502020204030203" pitchFamily="34" charset="0"/>
            </a:endParaRPr>
          </a:p>
        </p:txBody>
      </p:sp>
      <p:sp>
        <p:nvSpPr>
          <p:cNvPr id="485" name="TextBox 484"/>
          <p:cNvSpPr txBox="1"/>
          <p:nvPr/>
        </p:nvSpPr>
        <p:spPr>
          <a:xfrm>
            <a:off x="-207488" y="2428214"/>
            <a:ext cx="1005640" cy="415497"/>
          </a:xfrm>
          <a:prstGeom prst="rect">
            <a:avLst/>
          </a:prstGeom>
          <a:noFill/>
        </p:spPr>
        <p:txBody>
          <a:bodyPr wrap="square" lIns="68549" tIns="34289" rIns="68549" bIns="34289" rtlCol="0">
            <a:spAutoFit/>
          </a:bodyPr>
          <a:lstStyle/>
          <a:p>
            <a:pPr algn="r"/>
            <a:r>
              <a:rPr lang="en-US" sz="1100" b="1" dirty="0">
                <a:solidFill>
                  <a:schemeClr val="accent2">
                    <a:lumMod val="75000"/>
                  </a:schemeClr>
                </a:solidFill>
                <a:latin typeface="Lato" panose="020F0502020204030203" pitchFamily="34" charset="0"/>
              </a:rPr>
              <a:t>Becoming smart</a:t>
            </a:r>
            <a:endParaRPr lang="id-ID" sz="1100" b="1" dirty="0">
              <a:solidFill>
                <a:schemeClr val="accent2">
                  <a:lumMod val="75000"/>
                </a:schemeClr>
              </a:solidFill>
              <a:latin typeface="Lato" panose="020F0502020204030203" pitchFamily="34" charset="0"/>
            </a:endParaRPr>
          </a:p>
        </p:txBody>
      </p:sp>
      <p:sp>
        <p:nvSpPr>
          <p:cNvPr id="486" name="TextBox 485"/>
          <p:cNvSpPr txBox="1"/>
          <p:nvPr/>
        </p:nvSpPr>
        <p:spPr>
          <a:xfrm>
            <a:off x="102777" y="3506315"/>
            <a:ext cx="1005640" cy="588621"/>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New technologies</a:t>
            </a:r>
          </a:p>
          <a:p>
            <a:pPr algn="r"/>
            <a:r>
              <a:rPr lang="en-US" sz="1100" b="1" dirty="0">
                <a:solidFill>
                  <a:schemeClr val="accent3">
                    <a:lumMod val="75000"/>
                  </a:schemeClr>
                </a:solidFill>
                <a:latin typeface="Lato" panose="020F0502020204030203" pitchFamily="34" charset="0"/>
              </a:rPr>
              <a:t>development</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53" y="1780964"/>
            <a:ext cx="1494640" cy="300083"/>
          </a:xfrm>
          <a:prstGeom prst="rect">
            <a:avLst/>
          </a:prstGeom>
          <a:noFill/>
        </p:spPr>
        <p:txBody>
          <a:bodyPr wrap="none" lIns="68549" tIns="34289" rIns="68549" bIns="34289" rtlCol="0">
            <a:spAutoFit/>
          </a:bodyPr>
          <a:lstStyle/>
          <a:p>
            <a:r>
              <a:rPr lang="en-US" sz="1500" dirty="0">
                <a:solidFill>
                  <a:schemeClr val="tx2">
                    <a:lumMod val="50000"/>
                  </a:schemeClr>
                </a:solidFill>
              </a:rPr>
              <a:t>Machine Building</a:t>
            </a:r>
            <a:endParaRPr lang="id-ID" sz="1500" dirty="0">
              <a:solidFill>
                <a:schemeClr val="tx2">
                  <a:lumMod val="50000"/>
                </a:schemeClr>
              </a:solidFill>
            </a:endParaRPr>
          </a:p>
        </p:txBody>
      </p:sp>
      <p:sp>
        <p:nvSpPr>
          <p:cNvPr id="655" name="TextBox 34"/>
          <p:cNvSpPr txBox="1"/>
          <p:nvPr/>
        </p:nvSpPr>
        <p:spPr>
          <a:xfrm>
            <a:off x="6347218" y="2183069"/>
            <a:ext cx="2479697" cy="2319864"/>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b="1" dirty="0">
                <a:solidFill>
                  <a:schemeClr val="tx2">
                    <a:lumMod val="50000"/>
                  </a:schemeClr>
                </a:solidFill>
              </a:rPr>
              <a:t>Being one of the largest sectors in Bulgaria, machine building offers great variety of different labor subsectors such as construction, robots etc.</a:t>
            </a:r>
          </a:p>
          <a:p>
            <a:pPr algn="just"/>
            <a:r>
              <a:rPr lang="en-US" sz="1100" b="1" dirty="0">
                <a:solidFill>
                  <a:schemeClr val="tx2">
                    <a:lumMod val="50000"/>
                  </a:schemeClr>
                </a:solidFill>
              </a:rPr>
              <a:t>This sector creates work for more than 600 000 people in Bulgaria, offering wages larger than the average for the country between 5 and 10 thousand euro per year.</a:t>
            </a:r>
          </a:p>
          <a:p>
            <a:pPr algn="just"/>
            <a:r>
              <a:rPr lang="en-US" sz="1100" b="1" dirty="0">
                <a:solidFill>
                  <a:schemeClr val="tx2">
                    <a:lumMod val="50000"/>
                  </a:schemeClr>
                </a:solidFill>
              </a:rPr>
              <a:t>The sector is expected to grow in the following years due to the constantly developing and smart-seeking technologies.</a:t>
            </a:r>
          </a:p>
        </p:txBody>
      </p:sp>
    </p:spTree>
    <p:extLst>
      <p:ext uri="{BB962C8B-B14F-4D97-AF65-F5344CB8AC3E}">
        <p14:creationId xmlns:p14="http://schemas.microsoft.com/office/powerpoint/2010/main" val="162905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01801" y="190589"/>
            <a:ext cx="340910" cy="265453"/>
          </a:xfrm>
          <a:prstGeom prst="rect">
            <a:avLst/>
          </a:prstGeom>
          <a:noFill/>
        </p:spPr>
        <p:txBody>
          <a:bodyPr wrap="square" lIns="91408" tIns="45704" rIns="91408" bIns="45704" rtlCol="0">
            <a:spAutoFit/>
          </a:bodyPr>
          <a:lstStyle/>
          <a:p>
            <a:pPr algn="ctr"/>
            <a:fld id="{C7A10FD6-8016-4D61-B00A-B22F27E12647}" type="slidenum">
              <a:rPr lang="id-ID" sz="1100">
                <a:solidFill>
                  <a:schemeClr val="bg1">
                    <a:lumMod val="65000"/>
                  </a:schemeClr>
                </a:solidFill>
              </a:rPr>
              <a:t>12</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5927" y="637017"/>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Arial Black" panose="020B0A04020102020204" pitchFamily="34" charset="0"/>
              </a:rPr>
              <a:t>          </a:t>
            </a:r>
            <a:r>
              <a:rPr lang="en-US" sz="2400" dirty="0">
                <a:solidFill>
                  <a:srgbClr val="000000"/>
                </a:solidFill>
                <a:latin typeface="Arial Black" panose="020B0A04020102020204" pitchFamily="34" charset="0"/>
              </a:rPr>
              <a:t>SUCCESSFUL COMPANIES</a:t>
            </a: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143" y="1254561"/>
            <a:ext cx="3312191" cy="204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103" y="1760878"/>
            <a:ext cx="1523841" cy="89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mp;Rcy;&amp;iecy;&amp;zcy;&amp;ucy;&amp;lcy;&amp;tcy;&amp;acy;&amp;tcy; &amp;scy; &amp;icy;&amp;zcy;&amp;ocy;&amp;bcy;&amp;rcy;&amp;acy;&amp;zhcy;&amp;iecy;&amp;ncy;&amp;icy;&amp;iecy; &amp;zcy;&amp;acy; &amp;lcy;&amp;ucy;&amp;fcy;&amp;tcy;&amp;khcy;&amp;acy;&amp;ncy;&amp;zcy;&amp;acy; &amp;tcy;&amp;iecy;&amp;khcy;&amp;ncy;&amp;icy;&amp;k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004" y="1263133"/>
            <a:ext cx="3464129" cy="2058101"/>
          </a:xfrm>
          <a:prstGeom prst="rect">
            <a:avLst/>
          </a:prstGeom>
          <a:noFill/>
          <a:extLst>
            <a:ext uri="{909E8E84-426E-40DD-AFC4-6F175D3DCCD1}">
              <a14:hiddenFill xmlns:a14="http://schemas.microsoft.com/office/drawing/2010/main">
                <a:solidFill>
                  <a:srgbClr val="FFFFFF"/>
                </a:solidFill>
              </a14:hiddenFill>
            </a:ext>
          </a:extLst>
        </p:spPr>
      </p:pic>
      <p:pic>
        <p:nvPicPr>
          <p:cNvPr id="2" name="Картина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002" y="3329806"/>
            <a:ext cx="3076575" cy="1485900"/>
          </a:xfrm>
          <a:prstGeom prst="rect">
            <a:avLst/>
          </a:prstGeom>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4460" y="3301730"/>
            <a:ext cx="2451382" cy="174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5842" y="4347357"/>
            <a:ext cx="2484647" cy="72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165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600" fill="hold"/>
                                        <p:tgtEl>
                                          <p:spTgt spid="5"/>
                                        </p:tgtEl>
                                        <p:attrNameLst>
                                          <p:attrName>ppt_w</p:attrName>
                                        </p:attrNameLst>
                                      </p:cBhvr>
                                      <p:tavLst>
                                        <p:tav tm="0">
                                          <p:val>
                                            <p:fltVal val="0"/>
                                          </p:val>
                                        </p:tav>
                                        <p:tav tm="100000">
                                          <p:val>
                                            <p:strVal val="#ppt_w"/>
                                          </p:val>
                                        </p:tav>
                                      </p:tavLst>
                                    </p:anim>
                                    <p:anim calcmode="lin" valueType="num">
                                      <p:cBhvr>
                                        <p:cTn id="21" dur="600" fill="hold"/>
                                        <p:tgtEl>
                                          <p:spTgt spid="5"/>
                                        </p:tgtEl>
                                        <p:attrNameLst>
                                          <p:attrName>ppt_h</p:attrName>
                                        </p:attrNameLst>
                                      </p:cBhvr>
                                      <p:tavLst>
                                        <p:tav tm="0">
                                          <p:val>
                                            <p:fltVal val="0"/>
                                          </p:val>
                                        </p:tav>
                                        <p:tav tm="100000">
                                          <p:val>
                                            <p:strVal val="#ppt_h"/>
                                          </p:val>
                                        </p:tav>
                                      </p:tavLst>
                                    </p:anim>
                                    <p:anim calcmode="lin" valueType="num">
                                      <p:cBhvr>
                                        <p:cTn id="22" dur="600" fill="hold"/>
                                        <p:tgtEl>
                                          <p:spTgt spid="5"/>
                                        </p:tgtEl>
                                        <p:attrNameLst>
                                          <p:attrName>style.rotation</p:attrName>
                                        </p:attrNameLst>
                                      </p:cBhvr>
                                      <p:tavLst>
                                        <p:tav tm="0">
                                          <p:val>
                                            <p:fltVal val="90"/>
                                          </p:val>
                                        </p:tav>
                                        <p:tav tm="100000">
                                          <p:val>
                                            <p:fltVal val="0"/>
                                          </p:val>
                                        </p:tav>
                                      </p:tavLst>
                                    </p:anim>
                                    <p:animEffect transition="in" filter="fade">
                                      <p:cBhvr>
                                        <p:cTn id="23" dur="600"/>
                                        <p:tgtEl>
                                          <p:spTgt spid="5"/>
                                        </p:tgtEl>
                                      </p:cBhvr>
                                    </p:animEffect>
                                  </p:childTnLst>
                                </p:cTn>
                              </p:par>
                            </p:childTnLst>
                          </p:cTn>
                        </p:par>
                        <p:par>
                          <p:cTn id="24" fill="hold">
                            <p:stCondLst>
                              <p:cond delay="2600"/>
                            </p:stCondLst>
                            <p:childTnLst>
                              <p:par>
                                <p:cTn id="25" presetID="14" presetClass="entr" presetSubtype="10" fill="hold" nodeType="afterEffect">
                                  <p:stCondLst>
                                    <p:cond delay="400"/>
                                  </p:stCondLst>
                                  <p:childTnLst>
                                    <p:set>
                                      <p:cBhvr>
                                        <p:cTn id="26" dur="1" fill="hold">
                                          <p:stCondLst>
                                            <p:cond delay="0"/>
                                          </p:stCondLst>
                                        </p:cTn>
                                        <p:tgtEl>
                                          <p:spTgt spid="1038"/>
                                        </p:tgtEl>
                                        <p:attrNameLst>
                                          <p:attrName>style.visibility</p:attrName>
                                        </p:attrNameLst>
                                      </p:cBhvr>
                                      <p:to>
                                        <p:strVal val="visible"/>
                                      </p:to>
                                    </p:set>
                                    <p:animEffect transition="in" filter="randombar(horizontal)">
                                      <p:cBhvr>
                                        <p:cTn id="27" dur="100"/>
                                        <p:tgtEl>
                                          <p:spTgt spid="1038"/>
                                        </p:tgtEl>
                                      </p:cBhvr>
                                    </p:animEffect>
                                  </p:childTnLst>
                                </p:cTn>
                              </p:par>
                            </p:childTnLst>
                          </p:cTn>
                        </p:par>
                        <p:par>
                          <p:cTn id="28" fill="hold">
                            <p:stCondLst>
                              <p:cond delay="3100"/>
                            </p:stCondLst>
                            <p:childTnLst>
                              <p:par>
                                <p:cTn id="29" presetID="6" presetClass="entr" presetSubtype="16"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circle(in)">
                                      <p:cBhvr>
                                        <p:cTn id="31" dur="2000"/>
                                        <p:tgtEl>
                                          <p:spTgt spid="2050"/>
                                        </p:tgtEl>
                                      </p:cBhvr>
                                    </p:animEffect>
                                  </p:childTnLst>
                                </p:cTn>
                              </p:par>
                            </p:childTnLst>
                          </p:cTn>
                        </p:par>
                        <p:par>
                          <p:cTn id="32" fill="hold">
                            <p:stCondLst>
                              <p:cond delay="5100"/>
                            </p:stCondLst>
                            <p:childTnLst>
                              <p:par>
                                <p:cTn id="33" presetID="14" presetClass="entr" presetSubtype="10" fill="hold" nodeType="afterEffect">
                                  <p:stCondLst>
                                    <p:cond delay="0"/>
                                  </p:stCondLst>
                                  <p:childTnLst>
                                    <p:set>
                                      <p:cBhvr>
                                        <p:cTn id="34" dur="1" fill="hold">
                                          <p:stCondLst>
                                            <p:cond delay="0"/>
                                          </p:stCondLst>
                                        </p:cTn>
                                        <p:tgtEl>
                                          <p:spTgt spid="1035"/>
                                        </p:tgtEl>
                                        <p:attrNameLst>
                                          <p:attrName>style.visibility</p:attrName>
                                        </p:attrNameLst>
                                      </p:cBhvr>
                                      <p:to>
                                        <p:strVal val="visible"/>
                                      </p:to>
                                    </p:set>
                                    <p:animEffect transition="in" filter="randombar(horizontal)">
                                      <p:cBhvr>
                                        <p:cTn id="35" dur="500"/>
                                        <p:tgtEl>
                                          <p:spTgt spid="1035"/>
                                        </p:tgtEl>
                                      </p:cBhvr>
                                    </p:animEffect>
                                  </p:childTnLst>
                                </p:cTn>
                              </p:par>
                            </p:childTnLst>
                          </p:cTn>
                        </p:par>
                        <p:par>
                          <p:cTn id="36" fill="hold">
                            <p:stCondLst>
                              <p:cond delay="5600"/>
                            </p:stCondLst>
                            <p:childTnLst>
                              <p:par>
                                <p:cTn id="37" presetID="2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800"/>
                                        <p:tgtEl>
                                          <p:spTgt spid="14"/>
                                        </p:tgtEl>
                                      </p:cBhvr>
                                    </p:animEffect>
                                  </p:childTnLst>
                                </p:cTn>
                              </p:par>
                            </p:childTnLst>
                          </p:cTn>
                        </p:par>
                        <p:par>
                          <p:cTn id="40" fill="hold">
                            <p:stCondLst>
                              <p:cond delay="6400"/>
                            </p:stCondLst>
                            <p:childTnLst>
                              <p:par>
                                <p:cTn id="41" presetID="2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1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8" descr="Резултат с изображение за electron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323" y="1123490"/>
            <a:ext cx="3657418" cy="36056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9110" y="233977"/>
            <a:ext cx="340910" cy="253914"/>
          </a:xfrm>
          <a:prstGeom prst="rect">
            <a:avLst/>
          </a:prstGeom>
          <a:noFill/>
        </p:spPr>
        <p:txBody>
          <a:bodyPr wrap="square" lIns="68549" tIns="34289" rIns="68549" bIns="34289" rtlCol="0">
            <a:spAutoFit/>
          </a:bodyPr>
          <a:lstStyle/>
          <a:p>
            <a:pPr algn="ctr"/>
            <a:fld id="{8ADF38BD-E820-48C2-93F2-6292653277DA}" type="slidenum">
              <a:rPr lang="en-US" sz="1200">
                <a:solidFill>
                  <a:schemeClr val="bg1">
                    <a:lumMod val="65000"/>
                  </a:schemeClr>
                </a:solidFill>
              </a:rPr>
              <a:t>13</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623248"/>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chemeClr val="bg1">
                    <a:lumMod val="50000"/>
                  </a:schemeClr>
                </a:solidFill>
                <a:latin typeface="Arial Black" panose="020B0A04020102020204" pitchFamily="34" charset="0"/>
              </a:rPr>
              <a:t>Electronics</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49"/>
            <a:ext cx="1005640" cy="415497"/>
          </a:xfrm>
          <a:prstGeom prst="rect">
            <a:avLst/>
          </a:prstGeom>
          <a:noFill/>
        </p:spPr>
        <p:txBody>
          <a:bodyPr wrap="square" lIns="68549" tIns="34289" rIns="68549" bIns="34289" rtlCol="0">
            <a:spAutoFit/>
          </a:bodyPr>
          <a:lstStyle/>
          <a:p>
            <a:pPr algn="r"/>
            <a:r>
              <a:rPr lang="en-US" sz="1100" b="1" dirty="0">
                <a:solidFill>
                  <a:schemeClr val="accent1">
                    <a:lumMod val="75000"/>
                  </a:schemeClr>
                </a:solidFill>
                <a:latin typeface="Lato" panose="020F0502020204030203" pitchFamily="34" charset="0"/>
              </a:rPr>
              <a:t>Large workforce</a:t>
            </a:r>
            <a:endParaRPr lang="id-ID" sz="1100" b="1" dirty="0">
              <a:solidFill>
                <a:schemeClr val="accent1">
                  <a:lumMod val="75000"/>
                </a:schemeClr>
              </a:solidFill>
              <a:latin typeface="Lato" panose="020F0502020204030203" pitchFamily="34" charset="0"/>
            </a:endParaRPr>
          </a:p>
        </p:txBody>
      </p:sp>
      <p:sp>
        <p:nvSpPr>
          <p:cNvPr id="485" name="TextBox 484"/>
          <p:cNvSpPr txBox="1"/>
          <p:nvPr/>
        </p:nvSpPr>
        <p:spPr>
          <a:xfrm>
            <a:off x="-207488" y="2428214"/>
            <a:ext cx="1005640" cy="415497"/>
          </a:xfrm>
          <a:prstGeom prst="rect">
            <a:avLst/>
          </a:prstGeom>
          <a:noFill/>
        </p:spPr>
        <p:txBody>
          <a:bodyPr wrap="square" lIns="68549" tIns="34289" rIns="68549" bIns="34289" rtlCol="0">
            <a:spAutoFit/>
          </a:bodyPr>
          <a:lstStyle/>
          <a:p>
            <a:pPr algn="r"/>
            <a:r>
              <a:rPr lang="en-US" sz="1100" b="1" dirty="0">
                <a:solidFill>
                  <a:schemeClr val="accent2">
                    <a:lumMod val="75000"/>
                  </a:schemeClr>
                </a:solidFill>
                <a:latin typeface="Lato" panose="020F0502020204030203" pitchFamily="34" charset="0"/>
              </a:rPr>
              <a:t>Experienced</a:t>
            </a:r>
          </a:p>
          <a:p>
            <a:pPr algn="r"/>
            <a:r>
              <a:rPr lang="en-US" sz="1100" b="1" dirty="0">
                <a:solidFill>
                  <a:schemeClr val="accent2">
                    <a:lumMod val="75000"/>
                  </a:schemeClr>
                </a:solidFill>
                <a:latin typeface="Lato" panose="020F0502020204030203" pitchFamily="34" charset="0"/>
              </a:rPr>
              <a:t>Workforce</a:t>
            </a:r>
            <a:endParaRPr lang="id-ID" sz="1100" b="1" dirty="0">
              <a:solidFill>
                <a:schemeClr val="accent2">
                  <a:lumMod val="75000"/>
                </a:schemeClr>
              </a:solidFill>
              <a:latin typeface="Lato" panose="020F0502020204030203" pitchFamily="34" charset="0"/>
            </a:endParaRPr>
          </a:p>
        </p:txBody>
      </p:sp>
      <p:sp>
        <p:nvSpPr>
          <p:cNvPr id="486" name="TextBox 485"/>
          <p:cNvSpPr txBox="1"/>
          <p:nvPr/>
        </p:nvSpPr>
        <p:spPr>
          <a:xfrm>
            <a:off x="102777" y="3506314"/>
            <a:ext cx="1005640" cy="242372"/>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75% Export</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55" y="1780964"/>
            <a:ext cx="987819" cy="300083"/>
          </a:xfrm>
          <a:prstGeom prst="rect">
            <a:avLst/>
          </a:prstGeom>
          <a:noFill/>
        </p:spPr>
        <p:txBody>
          <a:bodyPr wrap="none" lIns="68549" tIns="34289" rIns="68549" bIns="34289" rtlCol="0">
            <a:spAutoFit/>
          </a:bodyPr>
          <a:lstStyle/>
          <a:p>
            <a:r>
              <a:rPr lang="en-US" sz="1500" dirty="0">
                <a:solidFill>
                  <a:schemeClr val="tx2">
                    <a:lumMod val="50000"/>
                  </a:schemeClr>
                </a:solidFill>
              </a:rPr>
              <a:t>Electronics</a:t>
            </a:r>
            <a:endParaRPr lang="id-ID" sz="1500" dirty="0">
              <a:solidFill>
                <a:schemeClr val="tx2">
                  <a:lumMod val="50000"/>
                </a:schemeClr>
              </a:solidFill>
            </a:endParaRPr>
          </a:p>
        </p:txBody>
      </p:sp>
      <p:sp>
        <p:nvSpPr>
          <p:cNvPr id="655" name="TextBox 34"/>
          <p:cNvSpPr txBox="1"/>
          <p:nvPr/>
        </p:nvSpPr>
        <p:spPr>
          <a:xfrm>
            <a:off x="6347218" y="2183090"/>
            <a:ext cx="2479697" cy="2492989"/>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b="1" dirty="0">
                <a:solidFill>
                  <a:schemeClr val="tx2">
                    <a:lumMod val="50000"/>
                  </a:schemeClr>
                </a:solidFill>
              </a:rPr>
              <a:t>The electronics sector is one of the most traditional in Bulgaria, due to the qualified workforce at an affordable price.</a:t>
            </a:r>
          </a:p>
          <a:p>
            <a:pPr algn="just"/>
            <a:r>
              <a:rPr lang="en-US" sz="1100" b="1" dirty="0">
                <a:solidFill>
                  <a:schemeClr val="tx2">
                    <a:lumMod val="50000"/>
                  </a:schemeClr>
                </a:solidFill>
              </a:rPr>
              <a:t>More than 45 000 people are working within this sector with 6 000 euro annual wages.</a:t>
            </a:r>
          </a:p>
          <a:p>
            <a:pPr algn="just"/>
            <a:r>
              <a:rPr lang="en-US" sz="1100" b="1" dirty="0">
                <a:solidFill>
                  <a:schemeClr val="tx2">
                    <a:lumMod val="50000"/>
                  </a:schemeClr>
                </a:solidFill>
              </a:rPr>
              <a:t>75% of the created goods are being exported outside Bulgaria, whereas only 25% is held in Bulgaria.</a:t>
            </a:r>
          </a:p>
          <a:p>
            <a:pPr algn="just"/>
            <a:r>
              <a:rPr lang="en-US" sz="1100" b="1" dirty="0">
                <a:solidFill>
                  <a:schemeClr val="tx2">
                    <a:lumMod val="50000"/>
                  </a:schemeClr>
                </a:solidFill>
              </a:rPr>
              <a:t>The sector is interesting because of the cooperation between universities and companies to create qualified workforce</a:t>
            </a:r>
            <a:r>
              <a:rPr lang="bg-BG" sz="1100" b="1" dirty="0">
                <a:solidFill>
                  <a:schemeClr val="tx2">
                    <a:lumMod val="50000"/>
                  </a:schemeClr>
                </a:solidFill>
              </a:rPr>
              <a:t>.</a:t>
            </a:r>
            <a:endParaRPr lang="en-US" sz="1100" b="1" dirty="0">
              <a:solidFill>
                <a:schemeClr val="tx2">
                  <a:lumMod val="50000"/>
                </a:schemeClr>
              </a:solidFill>
            </a:endParaRPr>
          </a:p>
        </p:txBody>
      </p:sp>
    </p:spTree>
    <p:extLst>
      <p:ext uri="{BB962C8B-B14F-4D97-AF65-F5344CB8AC3E}">
        <p14:creationId xmlns:p14="http://schemas.microsoft.com/office/powerpoint/2010/main" val="3485253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01241" y="212821"/>
            <a:ext cx="340910" cy="276967"/>
          </a:xfrm>
          <a:prstGeom prst="rect">
            <a:avLst/>
          </a:prstGeom>
          <a:noFill/>
        </p:spPr>
        <p:txBody>
          <a:bodyPr wrap="square" lIns="91408" tIns="45704" rIns="91408" bIns="45704" rtlCol="0">
            <a:spAutoFit/>
          </a:bodyPr>
          <a:lstStyle/>
          <a:p>
            <a:pPr algn="ctr"/>
            <a:fld id="{10258EC9-17C1-4B52-AE02-DBBE11D11D3A}" type="slidenum">
              <a:rPr lang="en-US" sz="1200">
                <a:solidFill>
                  <a:schemeClr val="bg1">
                    <a:lumMod val="65000"/>
                  </a:schemeClr>
                </a:solidFill>
              </a:rPr>
              <a:t>14</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5927" y="657565"/>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Lato" panose="020F0502020204030203" pitchFamily="34" charset="0"/>
              </a:rPr>
              <a:t>          </a:t>
            </a:r>
            <a:r>
              <a:rPr lang="en-US" sz="2400" dirty="0">
                <a:solidFill>
                  <a:schemeClr val="bg1">
                    <a:lumMod val="50000"/>
                  </a:schemeClr>
                </a:solidFill>
                <a:latin typeface="Arial Black" panose="020B0A04020102020204" pitchFamily="34" charset="0"/>
              </a:rPr>
              <a:t>SUCCESSFUL COMPANIES</a:t>
            </a: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049" y="3672320"/>
            <a:ext cx="2160610" cy="47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717" y="1641634"/>
            <a:ext cx="2423957" cy="186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563" y="1733639"/>
            <a:ext cx="2095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Картина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02" y="1563414"/>
            <a:ext cx="3321898" cy="1993139"/>
          </a:xfrm>
          <a:prstGeom prst="rect">
            <a:avLst/>
          </a:prstGeom>
        </p:spPr>
      </p:pic>
      <p:pic>
        <p:nvPicPr>
          <p:cNvPr id="3" name="Картина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6503" y="3768771"/>
            <a:ext cx="4933709" cy="1299210"/>
          </a:xfrm>
          <a:prstGeom prst="rect">
            <a:avLst/>
          </a:prstGeom>
        </p:spPr>
      </p:pic>
    </p:spTree>
    <p:extLst>
      <p:ext uri="{BB962C8B-B14F-4D97-AF65-F5344CB8AC3E}">
        <p14:creationId xmlns:p14="http://schemas.microsoft.com/office/powerpoint/2010/main" val="3797722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800"/>
                                        <p:tgtEl>
                                          <p:spTgt spid="13"/>
                                        </p:tgtEl>
                                      </p:cBhvr>
                                    </p:animEffect>
                                  </p:childTnLst>
                                </p:cTn>
                              </p:par>
                            </p:childTnLst>
                          </p:cTn>
                        </p:par>
                        <p:par>
                          <p:cTn id="8" fill="hold">
                            <p:stCondLst>
                              <p:cond delay="8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100"/>
                                        <p:tgtEl>
                                          <p:spTgt spid="11"/>
                                        </p:tgtEl>
                                      </p:cBhvr>
                                    </p:animEffect>
                                  </p:childTnLst>
                                </p:cTn>
                              </p:par>
                            </p:childTnLst>
                          </p:cTn>
                        </p:par>
                        <p:par>
                          <p:cTn id="17" fill="hold">
                            <p:stCondLst>
                              <p:cond delay="19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childTnLst>
                          </p:cTn>
                        </p:par>
                        <p:par>
                          <p:cTn id="24" fill="hold">
                            <p:stCondLst>
                              <p:cond delay="2400"/>
                            </p:stCondLst>
                            <p:childTnLst>
                              <p:par>
                                <p:cTn id="25" presetID="14" presetClass="entr" presetSubtype="10" fill="hold" nodeType="after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randombar(horizontal)">
                                      <p:cBhvr>
                                        <p:cTn id="27" dur="900"/>
                                        <p:tgtEl>
                                          <p:spTgt spid="3078"/>
                                        </p:tgtEl>
                                      </p:cBhvr>
                                    </p:animEffect>
                                  </p:childTnLst>
                                </p:cTn>
                              </p:par>
                            </p:childTnLst>
                          </p:cTn>
                        </p:par>
                        <p:par>
                          <p:cTn id="28" fill="hold">
                            <p:stCondLst>
                              <p:cond delay="3300"/>
                            </p:stCondLst>
                            <p:childTnLst>
                              <p:par>
                                <p:cTn id="29" presetID="22" presetClass="entr" presetSubtype="4" fill="hold" nodeType="afterEffect">
                                  <p:stCondLst>
                                    <p:cond delay="0"/>
                                  </p:stCondLst>
                                  <p:childTnLst>
                                    <p:set>
                                      <p:cBhvr>
                                        <p:cTn id="30" dur="1" fill="hold">
                                          <p:stCondLst>
                                            <p:cond delay="0"/>
                                          </p:stCondLst>
                                        </p:cTn>
                                        <p:tgtEl>
                                          <p:spTgt spid="3081"/>
                                        </p:tgtEl>
                                        <p:attrNameLst>
                                          <p:attrName>style.visibility</p:attrName>
                                        </p:attrNameLst>
                                      </p:cBhvr>
                                      <p:to>
                                        <p:strVal val="visible"/>
                                      </p:to>
                                    </p:set>
                                    <p:animEffect transition="in" filter="wipe(down)">
                                      <p:cBhvr>
                                        <p:cTn id="31" dur="1100"/>
                                        <p:tgtEl>
                                          <p:spTgt spid="3081"/>
                                        </p:tgtEl>
                                      </p:cBhvr>
                                    </p:animEffect>
                                  </p:childTnLst>
                                </p:cTn>
                              </p:par>
                            </p:childTnLst>
                          </p:cTn>
                        </p:par>
                        <p:par>
                          <p:cTn id="32" fill="hold">
                            <p:stCondLst>
                              <p:cond delay="4400"/>
                            </p:stCondLst>
                            <p:childTnLst>
                              <p:par>
                                <p:cTn id="33" presetID="2" presetClass="entr" presetSubtype="4" fill="hold" nodeType="afterEffect">
                                  <p:stCondLst>
                                    <p:cond delay="0"/>
                                  </p:stCondLst>
                                  <p:childTnLst>
                                    <p:set>
                                      <p:cBhvr>
                                        <p:cTn id="34" dur="1" fill="hold">
                                          <p:stCondLst>
                                            <p:cond delay="0"/>
                                          </p:stCondLst>
                                        </p:cTn>
                                        <p:tgtEl>
                                          <p:spTgt spid="3079"/>
                                        </p:tgtEl>
                                        <p:attrNameLst>
                                          <p:attrName>style.visibility</p:attrName>
                                        </p:attrNameLst>
                                      </p:cBhvr>
                                      <p:to>
                                        <p:strVal val="visible"/>
                                      </p:to>
                                    </p:set>
                                    <p:anim calcmode="lin" valueType="num">
                                      <p:cBhvr additive="base">
                                        <p:cTn id="35" dur="1100" fill="hold"/>
                                        <p:tgtEl>
                                          <p:spTgt spid="3079"/>
                                        </p:tgtEl>
                                        <p:attrNameLst>
                                          <p:attrName>ppt_x</p:attrName>
                                        </p:attrNameLst>
                                      </p:cBhvr>
                                      <p:tavLst>
                                        <p:tav tm="0">
                                          <p:val>
                                            <p:strVal val="#ppt_x"/>
                                          </p:val>
                                        </p:tav>
                                        <p:tav tm="100000">
                                          <p:val>
                                            <p:strVal val="#ppt_x"/>
                                          </p:val>
                                        </p:tav>
                                      </p:tavLst>
                                    </p:anim>
                                    <p:anim calcmode="lin" valueType="num">
                                      <p:cBhvr additive="base">
                                        <p:cTn id="36" dur="11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045" y="1120760"/>
            <a:ext cx="3652696" cy="360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15</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623248"/>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chemeClr val="bg1">
                    <a:lumMod val="50000"/>
                  </a:schemeClr>
                </a:solidFill>
                <a:latin typeface="Arial Black" panose="020B0A04020102020204" pitchFamily="34" charset="0"/>
              </a:rPr>
              <a:t>Food Industry</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49"/>
            <a:ext cx="1005640" cy="415497"/>
          </a:xfrm>
          <a:prstGeom prst="rect">
            <a:avLst/>
          </a:prstGeom>
          <a:noFill/>
        </p:spPr>
        <p:txBody>
          <a:bodyPr wrap="square" lIns="68549" tIns="34289" rIns="68549" bIns="34289" rtlCol="0">
            <a:spAutoFit/>
          </a:bodyPr>
          <a:lstStyle/>
          <a:p>
            <a:pPr algn="r"/>
            <a:r>
              <a:rPr lang="en-US" sz="1100" b="1" dirty="0">
                <a:solidFill>
                  <a:schemeClr val="accent1">
                    <a:lumMod val="75000"/>
                  </a:schemeClr>
                </a:solidFill>
                <a:latin typeface="Lato" panose="020F0502020204030203" pitchFamily="34" charset="0"/>
              </a:rPr>
              <a:t>Large workforce</a:t>
            </a:r>
            <a:endParaRPr lang="id-ID" sz="1100" b="1" dirty="0">
              <a:solidFill>
                <a:schemeClr val="accent1">
                  <a:lumMod val="75000"/>
                </a:schemeClr>
              </a:solidFill>
              <a:latin typeface="Lato" panose="020F0502020204030203" pitchFamily="34" charset="0"/>
            </a:endParaRPr>
          </a:p>
        </p:txBody>
      </p:sp>
      <p:sp>
        <p:nvSpPr>
          <p:cNvPr id="485" name="TextBox 484"/>
          <p:cNvSpPr txBox="1"/>
          <p:nvPr/>
        </p:nvSpPr>
        <p:spPr>
          <a:xfrm>
            <a:off x="-207488" y="2428214"/>
            <a:ext cx="1005640" cy="588621"/>
          </a:xfrm>
          <a:prstGeom prst="rect">
            <a:avLst/>
          </a:prstGeom>
          <a:noFill/>
        </p:spPr>
        <p:txBody>
          <a:bodyPr wrap="square" lIns="68549" tIns="34289" rIns="68549" bIns="34289" rtlCol="0">
            <a:spAutoFit/>
          </a:bodyPr>
          <a:lstStyle/>
          <a:p>
            <a:pPr algn="r"/>
            <a:r>
              <a:rPr lang="en-US" sz="1100" b="1" dirty="0">
                <a:solidFill>
                  <a:schemeClr val="accent2">
                    <a:lumMod val="75000"/>
                  </a:schemeClr>
                </a:solidFill>
                <a:latin typeface="Lato" panose="020F0502020204030203" pitchFamily="34" charset="0"/>
              </a:rPr>
              <a:t>Unique</a:t>
            </a:r>
          </a:p>
          <a:p>
            <a:pPr algn="r"/>
            <a:r>
              <a:rPr lang="en-US" sz="1100" b="1" dirty="0">
                <a:solidFill>
                  <a:schemeClr val="accent2">
                    <a:lumMod val="75000"/>
                  </a:schemeClr>
                </a:solidFill>
                <a:latin typeface="Lato" panose="020F0502020204030203" pitchFamily="34" charset="0"/>
              </a:rPr>
              <a:t>Agricultural</a:t>
            </a:r>
          </a:p>
          <a:p>
            <a:pPr algn="r"/>
            <a:r>
              <a:rPr lang="en-US" sz="1100" b="1" dirty="0">
                <a:solidFill>
                  <a:schemeClr val="accent2">
                    <a:lumMod val="75000"/>
                  </a:schemeClr>
                </a:solidFill>
                <a:latin typeface="Lato" panose="020F0502020204030203" pitchFamily="34" charset="0"/>
              </a:rPr>
              <a:t>Conditions</a:t>
            </a:r>
            <a:endParaRPr lang="id-ID" sz="1100" b="1" dirty="0">
              <a:solidFill>
                <a:schemeClr val="accent2">
                  <a:lumMod val="75000"/>
                </a:schemeClr>
              </a:solidFill>
              <a:latin typeface="Lato" panose="020F0502020204030203" pitchFamily="34" charset="0"/>
            </a:endParaRPr>
          </a:p>
        </p:txBody>
      </p:sp>
      <p:sp>
        <p:nvSpPr>
          <p:cNvPr id="486" name="TextBox 485"/>
          <p:cNvSpPr txBox="1"/>
          <p:nvPr/>
        </p:nvSpPr>
        <p:spPr>
          <a:xfrm>
            <a:off x="102777" y="3506315"/>
            <a:ext cx="1005640" cy="588621"/>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50% of the territory is farming lands</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54" y="1780964"/>
            <a:ext cx="138548" cy="300083"/>
          </a:xfrm>
          <a:prstGeom prst="rect">
            <a:avLst/>
          </a:prstGeom>
          <a:noFill/>
        </p:spPr>
        <p:txBody>
          <a:bodyPr wrap="none" lIns="68549" tIns="34289" rIns="68549" bIns="34289" rtlCol="0">
            <a:spAutoFit/>
          </a:bodyPr>
          <a:lstStyle/>
          <a:p>
            <a:endParaRPr lang="id-ID" sz="1500" dirty="0">
              <a:solidFill>
                <a:schemeClr val="tx2">
                  <a:lumMod val="50000"/>
                </a:schemeClr>
              </a:solidFill>
            </a:endParaRPr>
          </a:p>
        </p:txBody>
      </p:sp>
      <p:sp>
        <p:nvSpPr>
          <p:cNvPr id="655" name="TextBox 34"/>
          <p:cNvSpPr txBox="1"/>
          <p:nvPr/>
        </p:nvSpPr>
        <p:spPr>
          <a:xfrm>
            <a:off x="6347218" y="2183069"/>
            <a:ext cx="2479697" cy="2146740"/>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en-US" sz="1100" b="1" dirty="0">
                <a:solidFill>
                  <a:srgbClr val="000000"/>
                </a:solidFill>
              </a:rPr>
              <a:t>The sector is another traditional for the country.</a:t>
            </a:r>
            <a:br>
              <a:rPr lang="en-US" sz="1100" b="1" dirty="0">
                <a:solidFill>
                  <a:srgbClr val="000000"/>
                </a:solidFill>
              </a:rPr>
            </a:br>
            <a:r>
              <a:rPr lang="en-US" sz="1100" b="1" dirty="0">
                <a:solidFill>
                  <a:srgbClr val="000000"/>
                </a:solidFill>
              </a:rPr>
              <a:t>Existence of a number of public and private research and analytical centers, more than 10,000 researchers.</a:t>
            </a:r>
            <a:br>
              <a:rPr lang="en-US" sz="1100" b="1" dirty="0">
                <a:solidFill>
                  <a:srgbClr val="000000"/>
                </a:solidFill>
              </a:rPr>
            </a:br>
            <a:r>
              <a:rPr lang="en-US" sz="1100" b="1" dirty="0">
                <a:solidFill>
                  <a:srgbClr val="000000"/>
                </a:solidFill>
              </a:rPr>
              <a:t>Workforce available throughout the country at some of the most competitive prices in Europe.</a:t>
            </a:r>
            <a:br>
              <a:rPr lang="en-US" sz="1100" b="1" dirty="0">
                <a:solidFill>
                  <a:srgbClr val="000000"/>
                </a:solidFill>
              </a:rPr>
            </a:br>
            <a:r>
              <a:rPr lang="en-US" sz="1100" b="1" dirty="0">
                <a:solidFill>
                  <a:srgbClr val="000000"/>
                </a:solidFill>
              </a:rPr>
              <a:t>Very high quality of organic products (GMO ban).</a:t>
            </a:r>
            <a:br>
              <a:rPr lang="en-US" sz="1100" b="1" dirty="0">
                <a:solidFill>
                  <a:srgbClr val="000000"/>
                </a:solidFill>
              </a:rPr>
            </a:br>
            <a:r>
              <a:rPr lang="en-US" sz="1100" b="1" dirty="0">
                <a:solidFill>
                  <a:srgbClr val="000000"/>
                </a:solidFill>
              </a:rPr>
              <a:t>50% of the territory of the country is farming land.</a:t>
            </a:r>
            <a:endParaRPr lang="bg-BG" sz="1100" b="1" dirty="0">
              <a:solidFill>
                <a:srgbClr val="000000"/>
              </a:solidFill>
            </a:endParaRPr>
          </a:p>
        </p:txBody>
      </p:sp>
      <p:sp>
        <p:nvSpPr>
          <p:cNvPr id="48" name="TextBox 47"/>
          <p:cNvSpPr txBox="1"/>
          <p:nvPr/>
        </p:nvSpPr>
        <p:spPr>
          <a:xfrm>
            <a:off x="6340055" y="1780964"/>
            <a:ext cx="1215477" cy="300083"/>
          </a:xfrm>
          <a:prstGeom prst="rect">
            <a:avLst/>
          </a:prstGeom>
          <a:noFill/>
        </p:spPr>
        <p:txBody>
          <a:bodyPr wrap="none" lIns="68549" tIns="34289" rIns="68549" bIns="34289" rtlCol="0">
            <a:spAutoFit/>
          </a:bodyPr>
          <a:lstStyle/>
          <a:p>
            <a:r>
              <a:rPr lang="en-US" sz="1500" dirty="0">
                <a:solidFill>
                  <a:schemeClr val="tx2">
                    <a:lumMod val="50000"/>
                  </a:schemeClr>
                </a:solidFill>
              </a:rPr>
              <a:t>Food Industry</a:t>
            </a:r>
            <a:endParaRPr lang="id-ID" sz="1500" dirty="0">
              <a:solidFill>
                <a:schemeClr val="tx2">
                  <a:lumMod val="50000"/>
                </a:schemeClr>
              </a:solidFill>
            </a:endParaRPr>
          </a:p>
        </p:txBody>
      </p:sp>
    </p:spTree>
    <p:extLst>
      <p:ext uri="{BB962C8B-B14F-4D97-AF65-F5344CB8AC3E}">
        <p14:creationId xmlns:p14="http://schemas.microsoft.com/office/powerpoint/2010/main" val="269472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nodePh="1">
                                  <p:stCondLst>
                                    <p:cond delay="0"/>
                                  </p:stCondLst>
                                  <p:endCondLst>
                                    <p:cond evt="begin" delay="0">
                                      <p:tn val="83"/>
                                    </p:cond>
                                  </p:end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8939" y="190589"/>
            <a:ext cx="340910" cy="265453"/>
          </a:xfrm>
          <a:prstGeom prst="rect">
            <a:avLst/>
          </a:prstGeom>
          <a:noFill/>
        </p:spPr>
        <p:txBody>
          <a:bodyPr wrap="square" lIns="91408" tIns="45704" rIns="91408" bIns="45704" rtlCol="0">
            <a:spAutoFit/>
          </a:bodyPr>
          <a:lstStyle/>
          <a:p>
            <a:pPr algn="ctr"/>
            <a:fld id="{C7A10FD6-8016-4D61-B00A-B22F27E12647}" type="slidenum">
              <a:rPr lang="id-ID" sz="1100">
                <a:solidFill>
                  <a:schemeClr val="bg1">
                    <a:lumMod val="65000"/>
                  </a:schemeClr>
                </a:solidFill>
              </a:rPr>
              <a:t>16</a:t>
            </a:fld>
            <a:endParaRPr lang="id-ID" sz="1200" dirty="0">
              <a:solidFill>
                <a:schemeClr val="bg1">
                  <a:lumMod val="65000"/>
                </a:schemeClr>
              </a:solidFill>
            </a:endParaRPr>
          </a:p>
        </p:txBody>
      </p:sp>
      <p:cxnSp>
        <p:nvCxnSpPr>
          <p:cNvPr id="13" name="Straight Connector 12"/>
          <p:cNvCxnSpPr/>
          <p:nvPr/>
        </p:nvCxnSpPr>
        <p:spPr>
          <a:xfrm>
            <a:off x="539981" y="1311314"/>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auto">
          <a:xfrm rot="2337618">
            <a:off x="2059184" y="687244"/>
            <a:ext cx="426213" cy="312155"/>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accent6">
              <a:lumMod val="75000"/>
            </a:schemeClr>
          </a:solidFill>
          <a:ln>
            <a:noFill/>
          </a:ln>
        </p:spPr>
        <p:txBody>
          <a:bodyPr vert="horz" wrap="square" lIns="68556" tIns="34289" rIns="68556" bIns="34289" numCol="1" anchor="t" anchorCtr="0" compatLnSpc="1">
            <a:prstTxWarp prst="textNoShape">
              <a:avLst/>
            </a:prstTxWarp>
          </a:bodyPr>
          <a:lstStyle/>
          <a:p>
            <a:endParaRPr lang="en-US" dirty="0"/>
          </a:p>
        </p:txBody>
      </p:sp>
      <p:cxnSp>
        <p:nvCxnSpPr>
          <p:cNvPr id="11" name="Straight Connector 10"/>
          <p:cNvCxnSpPr/>
          <p:nvPr/>
        </p:nvCxnSpPr>
        <p:spPr>
          <a:xfrm>
            <a:off x="539981" y="3220765"/>
            <a:ext cx="0" cy="1822500"/>
          </a:xfrm>
          <a:prstGeom prst="line">
            <a:avLst/>
          </a:prstGeom>
          <a:ln w="25400" cmpd="sng">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5927" y="637017"/>
            <a:ext cx="5828427" cy="461665"/>
          </a:xfrm>
          <a:prstGeom prst="rect">
            <a:avLst/>
          </a:prstGeom>
          <a:noFill/>
        </p:spPr>
        <p:txBody>
          <a:bodyPr wrap="square" lIns="91408" tIns="45704" rIns="91408" bIns="45704" rtlCol="0">
            <a:spAutoFit/>
          </a:bodyPr>
          <a:lstStyle/>
          <a:p>
            <a:r>
              <a:rPr lang="en-US" sz="2400" dirty="0">
                <a:solidFill>
                  <a:schemeClr val="bg1">
                    <a:lumMod val="50000"/>
                  </a:schemeClr>
                </a:solidFill>
                <a:latin typeface="Lato" panose="020F0502020204030203" pitchFamily="34" charset="0"/>
              </a:rPr>
              <a:t>          </a:t>
            </a:r>
            <a:r>
              <a:rPr lang="en-US" sz="2400" dirty="0">
                <a:solidFill>
                  <a:schemeClr val="bg1">
                    <a:lumMod val="50000"/>
                  </a:schemeClr>
                </a:solidFill>
                <a:latin typeface="Arial Black" panose="020B0A04020102020204" pitchFamily="34" charset="0"/>
              </a:rPr>
              <a:t>SUCCESSFUL COMPANIES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27" y="1294898"/>
            <a:ext cx="3419864" cy="226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26" y="3713385"/>
            <a:ext cx="1769368" cy="132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151" y="4038426"/>
            <a:ext cx="3474521" cy="67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934" y="3598273"/>
            <a:ext cx="1283970" cy="128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Картина 1"/>
          <p:cNvPicPr>
            <a:picLocks noChangeAspect="1"/>
          </p:cNvPicPr>
          <p:nvPr/>
        </p:nvPicPr>
        <p:blipFill>
          <a:blip r:embed="rId6"/>
          <a:stretch>
            <a:fillRect/>
          </a:stretch>
        </p:blipFill>
        <p:spPr>
          <a:xfrm>
            <a:off x="4707170" y="1274820"/>
            <a:ext cx="3257184" cy="2286959"/>
          </a:xfrm>
          <a:prstGeom prst="rect">
            <a:avLst/>
          </a:prstGeom>
        </p:spPr>
      </p:pic>
    </p:spTree>
    <p:extLst>
      <p:ext uri="{BB962C8B-B14F-4D97-AF65-F5344CB8AC3E}">
        <p14:creationId xmlns:p14="http://schemas.microsoft.com/office/powerpoint/2010/main" val="2614293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p:cTn id="27" dur="1000" fill="hold"/>
                                        <p:tgtEl>
                                          <p:spTgt spid="4103"/>
                                        </p:tgtEl>
                                        <p:attrNameLst>
                                          <p:attrName>ppt_w</p:attrName>
                                        </p:attrNameLst>
                                      </p:cBhvr>
                                      <p:tavLst>
                                        <p:tav tm="0">
                                          <p:val>
                                            <p:fltVal val="0"/>
                                          </p:val>
                                        </p:tav>
                                        <p:tav tm="100000">
                                          <p:val>
                                            <p:strVal val="#ppt_w"/>
                                          </p:val>
                                        </p:tav>
                                      </p:tavLst>
                                    </p:anim>
                                    <p:anim calcmode="lin" valueType="num">
                                      <p:cBhvr>
                                        <p:cTn id="28" dur="1000" fill="hold"/>
                                        <p:tgtEl>
                                          <p:spTgt spid="4103"/>
                                        </p:tgtEl>
                                        <p:attrNameLst>
                                          <p:attrName>ppt_h</p:attrName>
                                        </p:attrNameLst>
                                      </p:cBhvr>
                                      <p:tavLst>
                                        <p:tav tm="0">
                                          <p:val>
                                            <p:fltVal val="0"/>
                                          </p:val>
                                        </p:tav>
                                        <p:tav tm="100000">
                                          <p:val>
                                            <p:strVal val="#ppt_h"/>
                                          </p:val>
                                        </p:tav>
                                      </p:tavLst>
                                    </p:anim>
                                    <p:anim calcmode="lin" valueType="num">
                                      <p:cBhvr>
                                        <p:cTn id="29" dur="1000" fill="hold"/>
                                        <p:tgtEl>
                                          <p:spTgt spid="4103"/>
                                        </p:tgtEl>
                                        <p:attrNameLst>
                                          <p:attrName>style.rotation</p:attrName>
                                        </p:attrNameLst>
                                      </p:cBhvr>
                                      <p:tavLst>
                                        <p:tav tm="0">
                                          <p:val>
                                            <p:fltVal val="90"/>
                                          </p:val>
                                        </p:tav>
                                        <p:tav tm="100000">
                                          <p:val>
                                            <p:fltVal val="0"/>
                                          </p:val>
                                        </p:tav>
                                      </p:tavLst>
                                    </p:anim>
                                    <p:animEffect transition="in" filter="fade">
                                      <p:cBhvr>
                                        <p:cTn id="30" dur="1000"/>
                                        <p:tgtEl>
                                          <p:spTgt spid="4103"/>
                                        </p:tgtEl>
                                      </p:cBhvr>
                                    </p:animEffect>
                                  </p:childTnLst>
                                </p:cTn>
                              </p:par>
                            </p:childTnLst>
                          </p:cTn>
                        </p:par>
                        <p:par>
                          <p:cTn id="31" fill="hold">
                            <p:stCondLst>
                              <p:cond delay="4000"/>
                            </p:stCondLst>
                            <p:childTnLst>
                              <p:par>
                                <p:cTn id="32" presetID="2" presetClass="entr" presetSubtype="4" fill="hold" nodeType="afterEffect">
                                  <p:stCondLst>
                                    <p:cond delay="0"/>
                                  </p:stCondLst>
                                  <p:childTnLst>
                                    <p:set>
                                      <p:cBhvr>
                                        <p:cTn id="33" dur="1" fill="hold">
                                          <p:stCondLst>
                                            <p:cond delay="0"/>
                                          </p:stCondLst>
                                        </p:cTn>
                                        <p:tgtEl>
                                          <p:spTgt spid="4104"/>
                                        </p:tgtEl>
                                        <p:attrNameLst>
                                          <p:attrName>style.visibility</p:attrName>
                                        </p:attrNameLst>
                                      </p:cBhvr>
                                      <p:to>
                                        <p:strVal val="visible"/>
                                      </p:to>
                                    </p:set>
                                    <p:anim calcmode="lin" valueType="num">
                                      <p:cBhvr additive="base">
                                        <p:cTn id="34" dur="500" fill="hold"/>
                                        <p:tgtEl>
                                          <p:spTgt spid="4104"/>
                                        </p:tgtEl>
                                        <p:attrNameLst>
                                          <p:attrName>ppt_x</p:attrName>
                                        </p:attrNameLst>
                                      </p:cBhvr>
                                      <p:tavLst>
                                        <p:tav tm="0">
                                          <p:val>
                                            <p:strVal val="#ppt_x"/>
                                          </p:val>
                                        </p:tav>
                                        <p:tav tm="100000">
                                          <p:val>
                                            <p:strVal val="#ppt_x"/>
                                          </p:val>
                                        </p:tav>
                                      </p:tavLst>
                                    </p:anim>
                                    <p:anim calcmode="lin" valueType="num">
                                      <p:cBhvr additive="base">
                                        <p:cTn id="35" dur="500" fill="hold"/>
                                        <p:tgtEl>
                                          <p:spTgt spid="4104"/>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4099"/>
                                        </p:tgtEl>
                                        <p:attrNameLst>
                                          <p:attrName>style.visibility</p:attrName>
                                        </p:attrNameLst>
                                      </p:cBhvr>
                                      <p:to>
                                        <p:strVal val="visible"/>
                                      </p:to>
                                    </p:set>
                                    <p:animEffect transition="in" filter="fade">
                                      <p:cBhvr>
                                        <p:cTn id="39" dur="500"/>
                                        <p:tgtEl>
                                          <p:spTgt spid="4099"/>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4101"/>
                                        </p:tgtEl>
                                        <p:attrNameLst>
                                          <p:attrName>style.visibility</p:attrName>
                                        </p:attrNameLst>
                                      </p:cBhvr>
                                      <p:to>
                                        <p:strVal val="visible"/>
                                      </p:to>
                                    </p:set>
                                    <p:animEffect transition="in" filter="wipe(down)">
                                      <p:cBhvr>
                                        <p:cTn id="4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65596" y="246636"/>
            <a:ext cx="168910" cy="182728"/>
          </a:xfrm>
          <a:prstGeom prst="rect">
            <a:avLst/>
          </a:prstGeom>
        </p:spPr>
        <p:txBody>
          <a:bodyPr vert="horz" wrap="square" lIns="0" tIns="13321" rIns="0" bIns="0" rtlCol="0">
            <a:spAutoFit/>
          </a:bodyPr>
          <a:lstStyle/>
          <a:p>
            <a:pPr marL="12686" defTabSz="912080">
              <a:spcBef>
                <a:spcPts val="105"/>
              </a:spcBef>
            </a:pPr>
            <a:fld id="{BD5DC979-CE71-474C-B8B7-C2EDD2017DB0}" type="slidenum">
              <a:rPr lang="en-US" sz="1100">
                <a:solidFill>
                  <a:schemeClr val="bg2">
                    <a:lumMod val="75000"/>
                  </a:schemeClr>
                </a:solidFill>
                <a:latin typeface="Arial"/>
                <a:cs typeface="Arial"/>
              </a:rPr>
              <a:t>17</a:t>
            </a:fld>
            <a:endParaRPr sz="1100" dirty="0">
              <a:solidFill>
                <a:schemeClr val="bg2">
                  <a:lumMod val="50000"/>
                </a:schemeClr>
              </a:solidFill>
              <a:latin typeface="Arial"/>
              <a:cs typeface="Arial"/>
            </a:endParaRPr>
          </a:p>
        </p:txBody>
      </p:sp>
      <p:sp>
        <p:nvSpPr>
          <p:cNvPr id="4" name="object 4"/>
          <p:cNvSpPr txBox="1">
            <a:spLocks noGrp="1"/>
          </p:cNvSpPr>
          <p:nvPr>
            <p:ph type="title"/>
          </p:nvPr>
        </p:nvSpPr>
        <p:spPr>
          <a:xfrm>
            <a:off x="3222119" y="403990"/>
            <a:ext cx="3712083"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INDUSTRIAL ZONES</a:t>
            </a:r>
          </a:p>
        </p:txBody>
      </p:sp>
      <p:sp>
        <p:nvSpPr>
          <p:cNvPr id="5" name="object 5"/>
          <p:cNvSpPr txBox="1"/>
          <p:nvPr/>
        </p:nvSpPr>
        <p:spPr>
          <a:xfrm>
            <a:off x="6236971" y="1189683"/>
            <a:ext cx="2349500" cy="1911388"/>
          </a:xfrm>
          <a:prstGeom prst="rect">
            <a:avLst/>
          </a:prstGeom>
        </p:spPr>
        <p:txBody>
          <a:bodyPr vert="horz" wrap="square" lIns="0" tIns="26003" rIns="0" bIns="0" rtlCol="0">
            <a:spAutoFit/>
          </a:bodyPr>
          <a:lstStyle/>
          <a:p>
            <a:pPr marL="12686" defTabSz="912080">
              <a:spcBef>
                <a:spcPts val="204"/>
              </a:spcBef>
            </a:pPr>
            <a:r>
              <a:rPr sz="1100" b="1" dirty="0">
                <a:solidFill>
                  <a:srgbClr val="001F5F"/>
                </a:solidFill>
                <a:latin typeface="Verdana"/>
                <a:cs typeface="Verdana"/>
              </a:rPr>
              <a:t>Four </a:t>
            </a:r>
            <a:r>
              <a:rPr sz="1100" b="1" spc="-5" dirty="0">
                <a:solidFill>
                  <a:srgbClr val="001F5F"/>
                </a:solidFill>
                <a:latin typeface="Verdana"/>
                <a:cs typeface="Verdana"/>
              </a:rPr>
              <a:t>operating</a:t>
            </a:r>
            <a:r>
              <a:rPr sz="1100" b="1" spc="-35" dirty="0">
                <a:solidFill>
                  <a:srgbClr val="001F5F"/>
                </a:solidFill>
                <a:latin typeface="Verdana"/>
                <a:cs typeface="Verdana"/>
              </a:rPr>
              <a:t> </a:t>
            </a:r>
            <a:r>
              <a:rPr sz="1100" b="1" dirty="0">
                <a:solidFill>
                  <a:srgbClr val="001F5F"/>
                </a:solidFill>
                <a:latin typeface="Verdana"/>
                <a:cs typeface="Verdana"/>
              </a:rPr>
              <a:t>zones</a:t>
            </a:r>
            <a:endParaRPr sz="1100" dirty="0">
              <a:solidFill>
                <a:prstClr val="black"/>
              </a:solidFill>
              <a:latin typeface="Verdana"/>
              <a:cs typeface="Verdana"/>
            </a:endParaRPr>
          </a:p>
          <a:p>
            <a:pPr marL="143176" indent="-130491" defTabSz="912080">
              <a:spcBef>
                <a:spcPts val="585"/>
              </a:spcBef>
              <a:buSzPct val="150000"/>
              <a:buFont typeface="Arial"/>
              <a:buChar char="•"/>
              <a:tabLst>
                <a:tab pos="143810" algn="l"/>
              </a:tabLst>
            </a:pPr>
            <a:r>
              <a:rPr sz="900" dirty="0">
                <a:solidFill>
                  <a:srgbClr val="001F5F"/>
                </a:solidFill>
                <a:latin typeface="Verdana"/>
                <a:cs typeface="Verdana"/>
              </a:rPr>
              <a:t>Free </a:t>
            </a:r>
            <a:r>
              <a:rPr sz="900" spc="-5" dirty="0">
                <a:solidFill>
                  <a:srgbClr val="001F5F"/>
                </a:solidFill>
                <a:latin typeface="Verdana"/>
                <a:cs typeface="Verdana"/>
              </a:rPr>
              <a:t>Zone</a:t>
            </a:r>
            <a:r>
              <a:rPr sz="900" spc="-95" dirty="0">
                <a:solidFill>
                  <a:srgbClr val="001F5F"/>
                </a:solidFill>
                <a:latin typeface="Verdana"/>
                <a:cs typeface="Verdana"/>
              </a:rPr>
              <a:t> </a:t>
            </a:r>
            <a:r>
              <a:rPr sz="900" b="1" dirty="0">
                <a:solidFill>
                  <a:srgbClr val="001F5F"/>
                </a:solidFill>
                <a:latin typeface="Verdana"/>
                <a:cs typeface="Verdana"/>
              </a:rPr>
              <a:t>Ruse</a:t>
            </a:r>
            <a:endParaRPr sz="900" dirty="0">
              <a:solidFill>
                <a:prstClr val="black"/>
              </a:solidFill>
              <a:latin typeface="Verdana"/>
              <a:cs typeface="Verdana"/>
            </a:endParaRPr>
          </a:p>
          <a:p>
            <a:pPr marL="143176" indent="-130491" defTabSz="912080">
              <a:spcBef>
                <a:spcPts val="540"/>
              </a:spcBef>
              <a:buSzPct val="150000"/>
              <a:buFont typeface="Arial"/>
              <a:buChar char="•"/>
              <a:tabLst>
                <a:tab pos="143810" algn="l"/>
              </a:tabLst>
            </a:pPr>
            <a:r>
              <a:rPr sz="900" dirty="0">
                <a:solidFill>
                  <a:srgbClr val="001F5F"/>
                </a:solidFill>
                <a:latin typeface="Verdana"/>
                <a:cs typeface="Verdana"/>
              </a:rPr>
              <a:t>Free </a:t>
            </a:r>
            <a:r>
              <a:rPr sz="900" spc="-5" dirty="0">
                <a:solidFill>
                  <a:srgbClr val="001F5F"/>
                </a:solidFill>
                <a:latin typeface="Verdana"/>
                <a:cs typeface="Verdana"/>
              </a:rPr>
              <a:t>Zone</a:t>
            </a:r>
            <a:r>
              <a:rPr sz="900" spc="-95" dirty="0">
                <a:solidFill>
                  <a:srgbClr val="001F5F"/>
                </a:solidFill>
                <a:latin typeface="Verdana"/>
                <a:cs typeface="Verdana"/>
              </a:rPr>
              <a:t> </a:t>
            </a:r>
            <a:r>
              <a:rPr sz="900" b="1" spc="-5" dirty="0">
                <a:solidFill>
                  <a:srgbClr val="001F5F"/>
                </a:solidFill>
                <a:latin typeface="Verdana"/>
                <a:cs typeface="Verdana"/>
              </a:rPr>
              <a:t>Vidin</a:t>
            </a:r>
            <a:endParaRPr sz="900" dirty="0">
              <a:solidFill>
                <a:prstClr val="black"/>
              </a:solidFill>
              <a:latin typeface="Verdana"/>
              <a:cs typeface="Verdana"/>
            </a:endParaRPr>
          </a:p>
          <a:p>
            <a:pPr marL="143176" indent="-130491" defTabSz="912080">
              <a:spcBef>
                <a:spcPts val="545"/>
              </a:spcBef>
              <a:buSzPct val="150000"/>
              <a:buFont typeface="Arial"/>
              <a:buChar char="•"/>
              <a:tabLst>
                <a:tab pos="143810" algn="l"/>
              </a:tabLst>
            </a:pPr>
            <a:r>
              <a:rPr sz="900" dirty="0">
                <a:solidFill>
                  <a:srgbClr val="001F5F"/>
                </a:solidFill>
                <a:latin typeface="Verdana"/>
                <a:cs typeface="Verdana"/>
              </a:rPr>
              <a:t>Free </a:t>
            </a:r>
            <a:r>
              <a:rPr sz="900" spc="-5" dirty="0">
                <a:solidFill>
                  <a:srgbClr val="001F5F"/>
                </a:solidFill>
                <a:latin typeface="Verdana"/>
                <a:cs typeface="Verdana"/>
              </a:rPr>
              <a:t>Zone</a:t>
            </a:r>
            <a:r>
              <a:rPr sz="900" spc="-10" dirty="0">
                <a:solidFill>
                  <a:srgbClr val="001F5F"/>
                </a:solidFill>
                <a:latin typeface="Verdana"/>
                <a:cs typeface="Verdana"/>
              </a:rPr>
              <a:t> </a:t>
            </a:r>
            <a:r>
              <a:rPr sz="900" b="1" spc="-5" dirty="0">
                <a:solidFill>
                  <a:srgbClr val="001F5F"/>
                </a:solidFill>
                <a:latin typeface="Verdana"/>
                <a:cs typeface="Verdana"/>
              </a:rPr>
              <a:t>Svilengrad</a:t>
            </a:r>
            <a:endParaRPr sz="900" dirty="0">
              <a:solidFill>
                <a:prstClr val="black"/>
              </a:solidFill>
              <a:latin typeface="Verdana"/>
              <a:cs typeface="Verdana"/>
            </a:endParaRPr>
          </a:p>
          <a:p>
            <a:pPr marL="143176" indent="-130491" defTabSz="912080">
              <a:spcBef>
                <a:spcPts val="540"/>
              </a:spcBef>
              <a:buSzPct val="150000"/>
              <a:buFont typeface="Arial"/>
              <a:buChar char="•"/>
              <a:tabLst>
                <a:tab pos="143810" algn="l"/>
              </a:tabLst>
            </a:pPr>
            <a:r>
              <a:rPr sz="900" b="1" spc="-5" dirty="0">
                <a:solidFill>
                  <a:srgbClr val="001F5F"/>
                </a:solidFill>
                <a:latin typeface="Verdana"/>
                <a:cs typeface="Verdana"/>
              </a:rPr>
              <a:t>Transit Trade Zone </a:t>
            </a:r>
            <a:r>
              <a:rPr sz="900" dirty="0">
                <a:solidFill>
                  <a:srgbClr val="001F5F"/>
                </a:solidFill>
                <a:latin typeface="Verdana"/>
                <a:cs typeface="Verdana"/>
              </a:rPr>
              <a:t>–</a:t>
            </a:r>
            <a:r>
              <a:rPr sz="900" spc="30" dirty="0">
                <a:solidFill>
                  <a:srgbClr val="001F5F"/>
                </a:solidFill>
                <a:latin typeface="Verdana"/>
                <a:cs typeface="Verdana"/>
              </a:rPr>
              <a:t> </a:t>
            </a:r>
            <a:r>
              <a:rPr sz="900" spc="-5" dirty="0">
                <a:solidFill>
                  <a:srgbClr val="001F5F"/>
                </a:solidFill>
                <a:latin typeface="Verdana"/>
                <a:cs typeface="Verdana"/>
              </a:rPr>
              <a:t>Varna</a:t>
            </a:r>
            <a:endParaRPr sz="900" dirty="0">
              <a:solidFill>
                <a:prstClr val="black"/>
              </a:solidFill>
              <a:latin typeface="Verdana"/>
              <a:cs typeface="Verdana"/>
            </a:endParaRPr>
          </a:p>
          <a:p>
            <a:pPr defTabSz="912080">
              <a:spcBef>
                <a:spcPts val="50"/>
              </a:spcBef>
              <a:buClr>
                <a:srgbClr val="001F5F"/>
              </a:buClr>
              <a:buFont typeface="Arial"/>
              <a:buChar char="•"/>
            </a:pPr>
            <a:endParaRPr sz="1900" dirty="0">
              <a:solidFill>
                <a:prstClr val="black"/>
              </a:solidFill>
              <a:latin typeface="Times New Roman"/>
              <a:cs typeface="Times New Roman"/>
            </a:endParaRPr>
          </a:p>
          <a:p>
            <a:pPr marL="12686" defTabSz="912080"/>
            <a:r>
              <a:rPr sz="1100" b="1" dirty="0">
                <a:solidFill>
                  <a:srgbClr val="001F5F"/>
                </a:solidFill>
                <a:latin typeface="Verdana"/>
                <a:cs typeface="Verdana"/>
              </a:rPr>
              <a:t>Two </a:t>
            </a:r>
            <a:r>
              <a:rPr sz="1100" b="1" spc="-5" dirty="0">
                <a:solidFill>
                  <a:srgbClr val="001F5F"/>
                </a:solidFill>
                <a:latin typeface="Verdana"/>
                <a:cs typeface="Verdana"/>
              </a:rPr>
              <a:t>newly </a:t>
            </a:r>
            <a:r>
              <a:rPr sz="1100" b="1" dirty="0">
                <a:solidFill>
                  <a:srgbClr val="001F5F"/>
                </a:solidFill>
                <a:latin typeface="Verdana"/>
                <a:cs typeface="Verdana"/>
              </a:rPr>
              <a:t>constructed</a:t>
            </a:r>
            <a:r>
              <a:rPr sz="1100" b="1" spc="-130" dirty="0">
                <a:solidFill>
                  <a:srgbClr val="001F5F"/>
                </a:solidFill>
                <a:latin typeface="Verdana"/>
                <a:cs typeface="Verdana"/>
              </a:rPr>
              <a:t> </a:t>
            </a:r>
            <a:r>
              <a:rPr sz="1100" b="1" dirty="0">
                <a:solidFill>
                  <a:srgbClr val="001F5F"/>
                </a:solidFill>
                <a:latin typeface="Verdana"/>
                <a:cs typeface="Verdana"/>
              </a:rPr>
              <a:t>zones</a:t>
            </a:r>
            <a:endParaRPr sz="1100" dirty="0">
              <a:solidFill>
                <a:prstClr val="black"/>
              </a:solidFill>
              <a:latin typeface="Verdana"/>
              <a:cs typeface="Verdana"/>
            </a:endParaRPr>
          </a:p>
          <a:p>
            <a:pPr marL="140005" indent="-127320" defTabSz="912080">
              <a:spcBef>
                <a:spcPts val="585"/>
              </a:spcBef>
              <a:buSzPct val="150000"/>
              <a:buFont typeface="Arial"/>
              <a:buChar char="•"/>
              <a:tabLst>
                <a:tab pos="140638" algn="l"/>
              </a:tabLst>
            </a:pPr>
            <a:r>
              <a:rPr sz="900" b="1" spc="-5" dirty="0">
                <a:solidFill>
                  <a:srgbClr val="001F5F"/>
                </a:solidFill>
                <a:latin typeface="Verdana"/>
                <a:cs typeface="Verdana"/>
              </a:rPr>
              <a:t>Sofia </a:t>
            </a:r>
            <a:r>
              <a:rPr sz="900" b="1" dirty="0">
                <a:solidFill>
                  <a:srgbClr val="001F5F"/>
                </a:solidFill>
                <a:latin typeface="Verdana"/>
                <a:cs typeface="Verdana"/>
              </a:rPr>
              <a:t>– </a:t>
            </a:r>
            <a:r>
              <a:rPr sz="900" b="1" spc="-5" dirty="0">
                <a:solidFill>
                  <a:srgbClr val="001F5F"/>
                </a:solidFill>
                <a:latin typeface="Verdana"/>
                <a:cs typeface="Verdana"/>
              </a:rPr>
              <a:t>Bozhurishte </a:t>
            </a:r>
            <a:r>
              <a:rPr sz="900" spc="-5" dirty="0">
                <a:solidFill>
                  <a:srgbClr val="001F5F"/>
                </a:solidFill>
                <a:latin typeface="Verdana"/>
                <a:cs typeface="Verdana"/>
              </a:rPr>
              <a:t>Economic</a:t>
            </a:r>
            <a:r>
              <a:rPr sz="900" spc="20" dirty="0">
                <a:solidFill>
                  <a:srgbClr val="001F5F"/>
                </a:solidFill>
                <a:latin typeface="Verdana"/>
                <a:cs typeface="Verdana"/>
              </a:rPr>
              <a:t> </a:t>
            </a:r>
            <a:r>
              <a:rPr sz="900" spc="-5" dirty="0">
                <a:solidFill>
                  <a:srgbClr val="001F5F"/>
                </a:solidFill>
                <a:latin typeface="Verdana"/>
                <a:cs typeface="Verdana"/>
              </a:rPr>
              <a:t>Zone</a:t>
            </a:r>
            <a:endParaRPr sz="900" dirty="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spc="-5" dirty="0">
                <a:solidFill>
                  <a:srgbClr val="001F5F"/>
                </a:solidFill>
                <a:latin typeface="Verdana"/>
                <a:cs typeface="Verdana"/>
              </a:rPr>
              <a:t>Industrial </a:t>
            </a:r>
            <a:r>
              <a:rPr sz="900" dirty="0">
                <a:solidFill>
                  <a:srgbClr val="001F5F"/>
                </a:solidFill>
                <a:latin typeface="Verdana"/>
                <a:cs typeface="Verdana"/>
              </a:rPr>
              <a:t>&amp; Logistics </a:t>
            </a:r>
            <a:r>
              <a:rPr sz="900" spc="-5" dirty="0">
                <a:solidFill>
                  <a:srgbClr val="001F5F"/>
                </a:solidFill>
                <a:latin typeface="Verdana"/>
                <a:cs typeface="Verdana"/>
              </a:rPr>
              <a:t>Park </a:t>
            </a:r>
            <a:r>
              <a:rPr sz="900" dirty="0">
                <a:solidFill>
                  <a:srgbClr val="001F5F"/>
                </a:solidFill>
                <a:latin typeface="Verdana"/>
                <a:cs typeface="Verdana"/>
              </a:rPr>
              <a:t>–</a:t>
            </a:r>
            <a:r>
              <a:rPr sz="900" spc="-30" dirty="0">
                <a:solidFill>
                  <a:srgbClr val="001F5F"/>
                </a:solidFill>
                <a:latin typeface="Verdana"/>
                <a:cs typeface="Verdana"/>
              </a:rPr>
              <a:t> </a:t>
            </a:r>
            <a:r>
              <a:rPr sz="900" b="1" spc="-5" dirty="0">
                <a:solidFill>
                  <a:srgbClr val="001F5F"/>
                </a:solidFill>
                <a:latin typeface="Verdana"/>
                <a:cs typeface="Verdana"/>
              </a:rPr>
              <a:t>Burgas</a:t>
            </a:r>
            <a:endParaRPr sz="900" dirty="0">
              <a:solidFill>
                <a:prstClr val="black"/>
              </a:solidFill>
              <a:latin typeface="Verdana"/>
              <a:cs typeface="Verdana"/>
            </a:endParaRPr>
          </a:p>
        </p:txBody>
      </p:sp>
      <p:sp>
        <p:nvSpPr>
          <p:cNvPr id="6" name="object 6"/>
          <p:cNvSpPr txBox="1"/>
          <p:nvPr/>
        </p:nvSpPr>
        <p:spPr>
          <a:xfrm>
            <a:off x="6236970" y="3339172"/>
            <a:ext cx="2553970" cy="816217"/>
          </a:xfrm>
          <a:prstGeom prst="rect">
            <a:avLst/>
          </a:prstGeom>
        </p:spPr>
        <p:txBody>
          <a:bodyPr vert="horz" wrap="square" lIns="0" tIns="26003" rIns="0" bIns="0" rtlCol="0">
            <a:spAutoFit/>
          </a:bodyPr>
          <a:lstStyle/>
          <a:p>
            <a:pPr marL="12686" defTabSz="912080">
              <a:spcBef>
                <a:spcPts val="204"/>
              </a:spcBef>
            </a:pPr>
            <a:r>
              <a:rPr sz="1100" b="1" dirty="0">
                <a:solidFill>
                  <a:srgbClr val="001F5F"/>
                </a:solidFill>
                <a:latin typeface="Verdana"/>
                <a:cs typeface="Verdana"/>
              </a:rPr>
              <a:t>Three zones under</a:t>
            </a:r>
            <a:r>
              <a:rPr sz="1100" b="1" spc="-100" dirty="0">
                <a:solidFill>
                  <a:srgbClr val="001F5F"/>
                </a:solidFill>
                <a:latin typeface="Verdana"/>
                <a:cs typeface="Verdana"/>
              </a:rPr>
              <a:t> </a:t>
            </a:r>
            <a:r>
              <a:rPr sz="1100" b="1" spc="-5" dirty="0">
                <a:solidFill>
                  <a:srgbClr val="001F5F"/>
                </a:solidFill>
                <a:latin typeface="Verdana"/>
                <a:cs typeface="Verdana"/>
              </a:rPr>
              <a:t>development</a:t>
            </a:r>
            <a:endParaRPr sz="1100">
              <a:solidFill>
                <a:prstClr val="black"/>
              </a:solidFill>
              <a:latin typeface="Verdana"/>
              <a:cs typeface="Verdana"/>
            </a:endParaRPr>
          </a:p>
          <a:p>
            <a:pPr marL="140005" indent="-127320" defTabSz="912080">
              <a:spcBef>
                <a:spcPts val="585"/>
              </a:spcBef>
              <a:buSzPct val="150000"/>
              <a:buFont typeface="Arial"/>
              <a:buChar char="•"/>
              <a:tabLst>
                <a:tab pos="140638" algn="l"/>
              </a:tabLst>
            </a:pPr>
            <a:r>
              <a:rPr sz="900" spc="-5" dirty="0">
                <a:solidFill>
                  <a:srgbClr val="001F5F"/>
                </a:solidFill>
                <a:latin typeface="Verdana"/>
                <a:cs typeface="Verdana"/>
              </a:rPr>
              <a:t>Industrial Zone</a:t>
            </a:r>
            <a:r>
              <a:rPr sz="900" spc="20" dirty="0">
                <a:solidFill>
                  <a:srgbClr val="001F5F"/>
                </a:solidFill>
                <a:latin typeface="Verdana"/>
                <a:cs typeface="Verdana"/>
              </a:rPr>
              <a:t> </a:t>
            </a:r>
            <a:r>
              <a:rPr sz="900" b="1" spc="-5" dirty="0">
                <a:solidFill>
                  <a:srgbClr val="001F5F"/>
                </a:solidFill>
                <a:latin typeface="Verdana"/>
                <a:cs typeface="Verdana"/>
              </a:rPr>
              <a:t>Karlovo</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spc="-5" dirty="0">
                <a:solidFill>
                  <a:srgbClr val="001F5F"/>
                </a:solidFill>
                <a:latin typeface="Verdana"/>
                <a:cs typeface="Verdana"/>
              </a:rPr>
              <a:t>Industrial Zone </a:t>
            </a:r>
            <a:r>
              <a:rPr sz="900" b="1" spc="-5" dirty="0">
                <a:solidFill>
                  <a:srgbClr val="001F5F"/>
                </a:solidFill>
                <a:latin typeface="Verdana"/>
                <a:cs typeface="Verdana"/>
              </a:rPr>
              <a:t>Telish</a:t>
            </a:r>
            <a:r>
              <a:rPr sz="900" b="1" spc="20" dirty="0">
                <a:solidFill>
                  <a:srgbClr val="001F5F"/>
                </a:solidFill>
                <a:latin typeface="Verdana"/>
                <a:cs typeface="Verdana"/>
              </a:rPr>
              <a:t> </a:t>
            </a:r>
            <a:r>
              <a:rPr sz="900" spc="-5" dirty="0">
                <a:solidFill>
                  <a:srgbClr val="001F5F"/>
                </a:solidFill>
                <a:latin typeface="Verdana"/>
                <a:cs typeface="Verdana"/>
              </a:rPr>
              <a:t>/Pleven/</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spc="-5" dirty="0">
                <a:solidFill>
                  <a:srgbClr val="001F5F"/>
                </a:solidFill>
                <a:latin typeface="Verdana"/>
                <a:cs typeface="Verdana"/>
              </a:rPr>
              <a:t>Industrial Zone </a:t>
            </a:r>
            <a:r>
              <a:rPr sz="900" b="1" spc="-5" dirty="0">
                <a:solidFill>
                  <a:srgbClr val="001F5F"/>
                </a:solidFill>
                <a:latin typeface="Verdana"/>
                <a:cs typeface="Verdana"/>
              </a:rPr>
              <a:t>Varna</a:t>
            </a:r>
            <a:r>
              <a:rPr sz="900" b="1" spc="30" dirty="0">
                <a:solidFill>
                  <a:srgbClr val="001F5F"/>
                </a:solidFill>
                <a:latin typeface="Verdana"/>
                <a:cs typeface="Verdana"/>
              </a:rPr>
              <a:t> </a:t>
            </a:r>
            <a:r>
              <a:rPr sz="900" dirty="0">
                <a:solidFill>
                  <a:srgbClr val="001F5F"/>
                </a:solidFill>
                <a:latin typeface="Verdana"/>
                <a:cs typeface="Verdana"/>
              </a:rPr>
              <a:t>West</a:t>
            </a:r>
            <a:endParaRPr sz="900">
              <a:solidFill>
                <a:prstClr val="black"/>
              </a:solidFill>
              <a:latin typeface="Verdana"/>
              <a:cs typeface="Verdana"/>
            </a:endParaRPr>
          </a:p>
        </p:txBody>
      </p:sp>
      <p:sp>
        <p:nvSpPr>
          <p:cNvPr id="7" name="object 7"/>
          <p:cNvSpPr/>
          <p:nvPr/>
        </p:nvSpPr>
        <p:spPr>
          <a:xfrm>
            <a:off x="832103" y="957092"/>
            <a:ext cx="3947160" cy="2478023"/>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8" name="object 8"/>
          <p:cNvSpPr txBox="1"/>
          <p:nvPr/>
        </p:nvSpPr>
        <p:spPr>
          <a:xfrm>
            <a:off x="769135" y="3986296"/>
            <a:ext cx="2087245" cy="841375"/>
          </a:xfrm>
          <a:prstGeom prst="rect">
            <a:avLst/>
          </a:prstGeom>
        </p:spPr>
        <p:txBody>
          <a:bodyPr vert="horz" wrap="square" lIns="0" tIns="26003" rIns="0" bIns="0" rtlCol="0">
            <a:spAutoFit/>
          </a:bodyPr>
          <a:lstStyle/>
          <a:p>
            <a:pPr marL="12686" defTabSz="912080">
              <a:spcBef>
                <a:spcPts val="204"/>
              </a:spcBef>
            </a:pPr>
            <a:r>
              <a:rPr sz="1100" b="1" dirty="0">
                <a:solidFill>
                  <a:srgbClr val="001F5F"/>
                </a:solidFill>
                <a:latin typeface="Verdana"/>
                <a:cs typeface="Verdana"/>
              </a:rPr>
              <a:t>A total </a:t>
            </a:r>
            <a:r>
              <a:rPr sz="1100" b="1" spc="-5" dirty="0">
                <a:solidFill>
                  <a:srgbClr val="001F5F"/>
                </a:solidFill>
                <a:latin typeface="Verdana"/>
                <a:cs typeface="Verdana"/>
              </a:rPr>
              <a:t>of </a:t>
            </a:r>
            <a:r>
              <a:rPr sz="1100" b="1" dirty="0">
                <a:solidFill>
                  <a:srgbClr val="001F5F"/>
                </a:solidFill>
                <a:latin typeface="Verdana"/>
                <a:cs typeface="Verdana"/>
              </a:rPr>
              <a:t>9</a:t>
            </a:r>
            <a:r>
              <a:rPr sz="1100" b="1" spc="-50" dirty="0">
                <a:solidFill>
                  <a:srgbClr val="001F5F"/>
                </a:solidFill>
                <a:latin typeface="Verdana"/>
                <a:cs typeface="Verdana"/>
              </a:rPr>
              <a:t> </a:t>
            </a:r>
            <a:r>
              <a:rPr sz="1100" b="1" spc="-5" dirty="0">
                <a:solidFill>
                  <a:srgbClr val="001F5F"/>
                </a:solidFill>
                <a:latin typeface="Verdana"/>
                <a:cs typeface="Verdana"/>
              </a:rPr>
              <a:t>projects</a:t>
            </a:r>
            <a:endParaRPr sz="1100">
              <a:solidFill>
                <a:prstClr val="black"/>
              </a:solidFill>
              <a:latin typeface="Verdana"/>
              <a:cs typeface="Verdana"/>
            </a:endParaRPr>
          </a:p>
          <a:p>
            <a:pPr marL="140005" indent="-127320" defTabSz="912080">
              <a:spcBef>
                <a:spcPts val="585"/>
              </a:spcBef>
              <a:buSzPct val="150000"/>
              <a:buFont typeface="Arial"/>
              <a:buChar char="•"/>
              <a:tabLst>
                <a:tab pos="140638" algn="l"/>
              </a:tabLst>
            </a:pPr>
            <a:r>
              <a:rPr sz="900" b="1" dirty="0">
                <a:solidFill>
                  <a:srgbClr val="001F5F"/>
                </a:solidFill>
                <a:latin typeface="Verdana"/>
                <a:cs typeface="Verdana"/>
              </a:rPr>
              <a:t>6 </a:t>
            </a:r>
            <a:r>
              <a:rPr sz="900" b="1" spc="-5" dirty="0">
                <a:solidFill>
                  <a:srgbClr val="001F5F"/>
                </a:solidFill>
                <a:latin typeface="Verdana"/>
                <a:cs typeface="Verdana"/>
              </a:rPr>
              <a:t>804 095 m² </a:t>
            </a:r>
            <a:r>
              <a:rPr sz="900" dirty="0">
                <a:solidFill>
                  <a:srgbClr val="001F5F"/>
                </a:solidFill>
                <a:latin typeface="Verdana"/>
                <a:cs typeface="Verdana"/>
              </a:rPr>
              <a:t>total</a:t>
            </a:r>
            <a:r>
              <a:rPr sz="900" spc="-20" dirty="0">
                <a:solidFill>
                  <a:srgbClr val="001F5F"/>
                </a:solidFill>
                <a:latin typeface="Verdana"/>
                <a:cs typeface="Verdana"/>
              </a:rPr>
              <a:t> </a:t>
            </a:r>
            <a:r>
              <a:rPr sz="900" dirty="0">
                <a:solidFill>
                  <a:srgbClr val="001F5F"/>
                </a:solidFill>
                <a:latin typeface="Verdana"/>
                <a:cs typeface="Verdana"/>
              </a:rPr>
              <a:t>area</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dirty="0">
                <a:solidFill>
                  <a:srgbClr val="001F5F"/>
                </a:solidFill>
                <a:latin typeface="Verdana"/>
                <a:cs typeface="Verdana"/>
              </a:rPr>
              <a:t>76 409 m² </a:t>
            </a:r>
            <a:r>
              <a:rPr sz="900" spc="-5" dirty="0">
                <a:solidFill>
                  <a:srgbClr val="001F5F"/>
                </a:solidFill>
                <a:latin typeface="Verdana"/>
                <a:cs typeface="Verdana"/>
              </a:rPr>
              <a:t>built-up</a:t>
            </a:r>
            <a:r>
              <a:rPr sz="900" spc="-35" dirty="0">
                <a:solidFill>
                  <a:srgbClr val="001F5F"/>
                </a:solidFill>
                <a:latin typeface="Verdana"/>
                <a:cs typeface="Verdana"/>
              </a:rPr>
              <a:t> </a:t>
            </a:r>
            <a:r>
              <a:rPr sz="900" dirty="0">
                <a:solidFill>
                  <a:srgbClr val="001F5F"/>
                </a:solidFill>
                <a:latin typeface="Verdana"/>
                <a:cs typeface="Verdana"/>
              </a:rPr>
              <a:t>area</a:t>
            </a:r>
            <a:endParaRPr sz="900">
              <a:solidFill>
                <a:prstClr val="black"/>
              </a:solidFill>
              <a:latin typeface="Verdana"/>
              <a:cs typeface="Verdana"/>
            </a:endParaRPr>
          </a:p>
          <a:p>
            <a:pPr marL="140005" indent="-127320" defTabSz="912080">
              <a:spcBef>
                <a:spcPts val="540"/>
              </a:spcBef>
              <a:buSzPct val="150000"/>
              <a:buFont typeface="Arial"/>
              <a:buChar char="•"/>
              <a:tabLst>
                <a:tab pos="140638" algn="l"/>
              </a:tabLst>
            </a:pPr>
            <a:r>
              <a:rPr sz="900" dirty="0">
                <a:solidFill>
                  <a:srgbClr val="001F5F"/>
                </a:solidFill>
                <a:latin typeface="Verdana"/>
                <a:cs typeface="Verdana"/>
              </a:rPr>
              <a:t>240 500 m² </a:t>
            </a:r>
            <a:r>
              <a:rPr sz="900" spc="-5" dirty="0">
                <a:solidFill>
                  <a:srgbClr val="001F5F"/>
                </a:solidFill>
                <a:latin typeface="Verdana"/>
                <a:cs typeface="Verdana"/>
              </a:rPr>
              <a:t>open-air</a:t>
            </a:r>
            <a:r>
              <a:rPr sz="900" spc="-45" dirty="0">
                <a:solidFill>
                  <a:srgbClr val="001F5F"/>
                </a:solidFill>
                <a:latin typeface="Verdana"/>
                <a:cs typeface="Verdana"/>
              </a:rPr>
              <a:t> </a:t>
            </a:r>
            <a:r>
              <a:rPr sz="900" spc="-5" dirty="0">
                <a:solidFill>
                  <a:srgbClr val="001F5F"/>
                </a:solidFill>
                <a:latin typeface="Verdana"/>
                <a:cs typeface="Verdana"/>
              </a:rPr>
              <a:t>warehouses</a:t>
            </a:r>
            <a:endParaRPr sz="900">
              <a:solidFill>
                <a:prstClr val="black"/>
              </a:solidFill>
              <a:latin typeface="Verdana"/>
              <a:cs typeface="Verdana"/>
            </a:endParaRPr>
          </a:p>
        </p:txBody>
      </p:sp>
      <p:sp>
        <p:nvSpPr>
          <p:cNvPr id="9" name="object 6"/>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10" name="object 7"/>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15983529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30" y="983411"/>
            <a:ext cx="6113903" cy="4157700"/>
          </a:xfrm>
          <a:prstGeom prst="rect">
            <a:avLst/>
          </a:prstGeom>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18</a:t>
            </a:fld>
            <a:endParaRPr lang="id-ID" sz="1200" dirty="0">
              <a:solidFill>
                <a:schemeClr val="bg1">
                  <a:lumMod val="65000"/>
                </a:schemeClr>
              </a:solidFill>
            </a:endParaRPr>
          </a:p>
        </p:txBody>
      </p:sp>
      <p:sp>
        <p:nvSpPr>
          <p:cNvPr id="3" name="Content Placeholder 7"/>
          <p:cNvSpPr txBox="1">
            <a:spLocks/>
          </p:cNvSpPr>
          <p:nvPr/>
        </p:nvSpPr>
        <p:spPr>
          <a:xfrm>
            <a:off x="2438416" y="275398"/>
            <a:ext cx="4225159" cy="623246"/>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chemeClr val="bg1">
                    <a:lumMod val="50000"/>
                  </a:schemeClr>
                </a:solidFill>
                <a:latin typeface="Arial Black" panose="020B0A04020102020204" pitchFamily="34" charset="0"/>
              </a:rPr>
              <a:t>Unemployment map</a:t>
            </a:r>
          </a:p>
        </p:txBody>
      </p:sp>
      <p:sp>
        <p:nvSpPr>
          <p:cNvPr id="4" name="Title 1"/>
          <p:cNvSpPr txBox="1">
            <a:spLocks/>
          </p:cNvSpPr>
          <p:nvPr/>
        </p:nvSpPr>
        <p:spPr>
          <a:xfrm>
            <a:off x="2247226" y="813592"/>
            <a:ext cx="4667477" cy="318539"/>
          </a:xfrm>
          <a:prstGeom prst="rect">
            <a:avLst/>
          </a:prstGeom>
        </p:spPr>
        <p:txBody>
          <a:bodyPr vert="horz" lIns="68549" tIns="34289" rIns="68549" bIns="3428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dirty="0">
                <a:solidFill>
                  <a:srgbClr val="000000"/>
                </a:solidFill>
                <a:latin typeface="+mn-lt"/>
                <a:ea typeface="Roboto" panose="02000000000000000000" pitchFamily="2" charset="0"/>
              </a:rPr>
              <a:t>0% corporate tax rate in zones with unemployment 25% or higher than the average</a:t>
            </a:r>
          </a:p>
        </p:txBody>
      </p:sp>
      <p:sp>
        <p:nvSpPr>
          <p:cNvPr id="366" name="TextBox 365"/>
          <p:cNvSpPr txBox="1"/>
          <p:nvPr/>
        </p:nvSpPr>
        <p:spPr>
          <a:xfrm>
            <a:off x="6227828" y="1780964"/>
            <a:ext cx="2155494" cy="300083"/>
          </a:xfrm>
          <a:prstGeom prst="rect">
            <a:avLst/>
          </a:prstGeom>
          <a:noFill/>
        </p:spPr>
        <p:txBody>
          <a:bodyPr wrap="none" lIns="68549" tIns="34289" rIns="68549" bIns="34289" rtlCol="0">
            <a:spAutoFit/>
          </a:bodyPr>
          <a:lstStyle/>
          <a:p>
            <a:r>
              <a:rPr lang="en-US" sz="1500" dirty="0">
                <a:solidFill>
                  <a:srgbClr val="000000"/>
                </a:solidFill>
              </a:rPr>
              <a:t>Municipal unemployment</a:t>
            </a:r>
            <a:endParaRPr lang="id-ID" sz="1500" dirty="0">
              <a:solidFill>
                <a:srgbClr val="000000"/>
              </a:solidFill>
            </a:endParaRPr>
          </a:p>
        </p:txBody>
      </p:sp>
      <p:sp>
        <p:nvSpPr>
          <p:cNvPr id="368" name="TextBox 34"/>
          <p:cNvSpPr txBox="1"/>
          <p:nvPr/>
        </p:nvSpPr>
        <p:spPr>
          <a:xfrm>
            <a:off x="6214425" y="2196787"/>
            <a:ext cx="2613713" cy="1061828"/>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dirty="0">
                <a:solidFill>
                  <a:srgbClr val="000000"/>
                </a:solidFill>
              </a:rPr>
              <a:t>Bulgarian legislation allows potential investors to receive 0% corporate taxation rate should they decide to invest in as what is considered to be a high unemployment region (blue zones).</a:t>
            </a:r>
            <a:endParaRPr lang="id-ID" sz="1100" dirty="0">
              <a:solidFill>
                <a:srgbClr val="000000"/>
              </a:solidFill>
            </a:endParaRPr>
          </a:p>
          <a:p>
            <a:endParaRPr lang="id-ID" sz="800" dirty="0">
              <a:solidFill>
                <a:schemeClr val="bg1">
                  <a:lumMod val="65000"/>
                </a:schemeClr>
              </a:solidFill>
            </a:endParaRPr>
          </a:p>
        </p:txBody>
      </p:sp>
    </p:spTree>
    <p:extLst>
      <p:ext uri="{BB962C8B-B14F-4D97-AF65-F5344CB8AC3E}">
        <p14:creationId xmlns:p14="http://schemas.microsoft.com/office/powerpoint/2010/main" val="4123322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6"/>
                                        </p:tgtEl>
                                        <p:attrNameLst>
                                          <p:attrName>style.visibility</p:attrName>
                                        </p:attrNameLst>
                                      </p:cBhvr>
                                      <p:to>
                                        <p:strVal val="visible"/>
                                      </p:to>
                                    </p:set>
                                    <p:animEffect transition="in" filter="fade">
                                      <p:cBhvr>
                                        <p:cTn id="15" dur="500"/>
                                        <p:tgtEl>
                                          <p:spTgt spid="36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8"/>
                                        </p:tgtEl>
                                        <p:attrNameLst>
                                          <p:attrName>style.visibility</p:attrName>
                                        </p:attrNameLst>
                                      </p:cBhvr>
                                      <p:to>
                                        <p:strVal val="visible"/>
                                      </p:to>
                                    </p:set>
                                    <p:animEffect transition="in" filter="fade">
                                      <p:cBhvr>
                                        <p:cTn id="19"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66" grpId="0"/>
      <p:bldP spid="3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body" idx="1"/>
          </p:nvPr>
        </p:nvSpPr>
        <p:spPr>
          <a:xfrm>
            <a:off x="1267860" y="2542040"/>
            <a:ext cx="6616445" cy="1833094"/>
          </a:xfrm>
          <a:prstGeom prst="rect">
            <a:avLst/>
          </a:prstGeom>
        </p:spPr>
        <p:txBody>
          <a:bodyPr vert="horz" wrap="square" lIns="0" tIns="37366" rIns="0" bIns="0" rtlCol="0">
            <a:spAutoFit/>
          </a:bodyPr>
          <a:lstStyle/>
          <a:p>
            <a:pPr marL="2672216" marR="5073">
              <a:lnSpc>
                <a:spcPts val="1509"/>
              </a:lnSpc>
              <a:spcBef>
                <a:spcPts val="295"/>
              </a:spcBef>
              <a:spcAft>
                <a:spcPts val="600"/>
              </a:spcAft>
            </a:pPr>
            <a:r>
              <a:rPr b="1" spc="-90" dirty="0">
                <a:solidFill>
                  <a:srgbClr val="134F79"/>
                </a:solidFill>
                <a:latin typeface="Trebuchet MS"/>
                <a:cs typeface="Trebuchet MS"/>
              </a:rPr>
              <a:t>Economic </a:t>
            </a:r>
            <a:r>
              <a:rPr b="1" spc="-95" dirty="0">
                <a:solidFill>
                  <a:srgbClr val="134F79"/>
                </a:solidFill>
                <a:latin typeface="Trebuchet MS"/>
                <a:cs typeface="Trebuchet MS"/>
              </a:rPr>
              <a:t>activity. </a:t>
            </a:r>
            <a:r>
              <a:rPr spc="-105" dirty="0"/>
              <a:t>The </a:t>
            </a:r>
            <a:r>
              <a:rPr spc="-45" dirty="0"/>
              <a:t>targeted </a:t>
            </a:r>
            <a:r>
              <a:rPr spc="-70" dirty="0"/>
              <a:t>sectors </a:t>
            </a:r>
            <a:r>
              <a:rPr spc="-65" dirty="0"/>
              <a:t>are </a:t>
            </a:r>
            <a:r>
              <a:rPr spc="-40" dirty="0"/>
              <a:t>defined </a:t>
            </a:r>
            <a:r>
              <a:rPr spc="-65" dirty="0"/>
              <a:t>by  </a:t>
            </a:r>
            <a:r>
              <a:rPr spc="-105" dirty="0"/>
              <a:t>The </a:t>
            </a:r>
            <a:r>
              <a:rPr spc="-75" dirty="0"/>
              <a:t>State </a:t>
            </a:r>
            <a:r>
              <a:rPr spc="-70" dirty="0"/>
              <a:t>and </a:t>
            </a:r>
            <a:r>
              <a:rPr spc="-50" dirty="0"/>
              <a:t>high-tech </a:t>
            </a:r>
            <a:r>
              <a:rPr spc="-85" dirty="0"/>
              <a:t>ones </a:t>
            </a:r>
            <a:r>
              <a:rPr spc="-65" dirty="0"/>
              <a:t>are </a:t>
            </a:r>
            <a:r>
              <a:rPr spc="10" dirty="0"/>
              <a:t>with </a:t>
            </a:r>
            <a:r>
              <a:rPr spc="-60" dirty="0"/>
              <a:t>preference </a:t>
            </a:r>
            <a:r>
              <a:rPr spc="-65" dirty="0"/>
              <a:t>and  </a:t>
            </a:r>
            <a:r>
              <a:rPr spc="-30" dirty="0"/>
              <a:t>therefore </a:t>
            </a:r>
            <a:r>
              <a:rPr spc="10" dirty="0"/>
              <a:t>with </a:t>
            </a:r>
            <a:r>
              <a:rPr spc="-40" dirty="0"/>
              <a:t>lowered </a:t>
            </a:r>
            <a:r>
              <a:rPr spc="-45" dirty="0"/>
              <a:t>financial requirements </a:t>
            </a:r>
            <a:r>
              <a:rPr spc="-5" dirty="0"/>
              <a:t>for </a:t>
            </a:r>
            <a:r>
              <a:rPr spc="-20" dirty="0"/>
              <a:t>the  </a:t>
            </a:r>
            <a:r>
              <a:rPr spc="-45" dirty="0"/>
              <a:t>investment.</a:t>
            </a:r>
          </a:p>
          <a:p>
            <a:pPr marL="2662744">
              <a:lnSpc>
                <a:spcPts val="1325"/>
              </a:lnSpc>
            </a:pPr>
            <a:r>
              <a:rPr b="1" spc="-95" dirty="0">
                <a:solidFill>
                  <a:srgbClr val="F39C0F"/>
                </a:solidFill>
                <a:latin typeface="Trebuchet MS"/>
                <a:cs typeface="Trebuchet MS"/>
              </a:rPr>
              <a:t>Location. </a:t>
            </a:r>
            <a:r>
              <a:rPr spc="-65" dirty="0"/>
              <a:t>Establishment </a:t>
            </a:r>
            <a:r>
              <a:rPr spc="-5" dirty="0"/>
              <a:t>of </a:t>
            </a:r>
            <a:r>
              <a:rPr spc="-20" dirty="0"/>
              <a:t>the </a:t>
            </a:r>
            <a:r>
              <a:rPr spc="-30" dirty="0"/>
              <a:t>project </a:t>
            </a:r>
            <a:r>
              <a:rPr spc="-15" dirty="0"/>
              <a:t>in </a:t>
            </a:r>
            <a:r>
              <a:rPr spc="-110" dirty="0"/>
              <a:t>a </a:t>
            </a:r>
            <a:r>
              <a:rPr spc="-50" dirty="0"/>
              <a:t>region</a:t>
            </a:r>
            <a:r>
              <a:rPr spc="-254" dirty="0"/>
              <a:t> </a:t>
            </a:r>
            <a:r>
              <a:rPr spc="10" dirty="0"/>
              <a:t>with</a:t>
            </a:r>
          </a:p>
          <a:p>
            <a:pPr marL="2662744">
              <a:lnSpc>
                <a:spcPts val="1514"/>
              </a:lnSpc>
            </a:pPr>
            <a:r>
              <a:rPr spc="-50" dirty="0"/>
              <a:t>high </a:t>
            </a:r>
            <a:r>
              <a:rPr spc="-45" dirty="0"/>
              <a:t>unemployment </a:t>
            </a:r>
            <a:r>
              <a:rPr spc="5" dirty="0"/>
              <a:t>will</a:t>
            </a:r>
            <a:r>
              <a:rPr spc="-280" dirty="0"/>
              <a:t> </a:t>
            </a:r>
            <a:r>
              <a:rPr spc="-25" dirty="0"/>
              <a:t>reflect </a:t>
            </a:r>
            <a:r>
              <a:rPr spc="-15" dirty="0"/>
              <a:t>in </a:t>
            </a:r>
            <a:r>
              <a:rPr spc="-45" dirty="0"/>
              <a:t>doubling </a:t>
            </a:r>
            <a:r>
              <a:rPr spc="-20" dirty="0"/>
              <a:t>the </a:t>
            </a:r>
            <a:r>
              <a:rPr spc="-30" dirty="0"/>
              <a:t>period</a:t>
            </a:r>
          </a:p>
          <a:p>
            <a:pPr marL="2662744" marR="374981">
              <a:lnSpc>
                <a:spcPts val="1509"/>
              </a:lnSpc>
              <a:spcBef>
                <a:spcPts val="110"/>
              </a:spcBef>
            </a:pPr>
            <a:r>
              <a:rPr spc="-5" dirty="0"/>
              <a:t>of </a:t>
            </a:r>
            <a:r>
              <a:rPr spc="-45" dirty="0"/>
              <a:t>reimbursement </a:t>
            </a:r>
            <a:r>
              <a:rPr spc="-5" dirty="0"/>
              <a:t>of </a:t>
            </a:r>
            <a:r>
              <a:rPr spc="-65" dirty="0"/>
              <a:t>social </a:t>
            </a:r>
            <a:r>
              <a:rPr spc="-45" dirty="0"/>
              <a:t>security </a:t>
            </a:r>
            <a:r>
              <a:rPr spc="-65" dirty="0"/>
              <a:t>payments.  </a:t>
            </a:r>
            <a:r>
              <a:rPr spc="-30" dirty="0"/>
              <a:t>Additionally </a:t>
            </a:r>
            <a:r>
              <a:rPr spc="45" dirty="0"/>
              <a:t>it </a:t>
            </a:r>
            <a:r>
              <a:rPr spc="5" dirty="0"/>
              <a:t>will</a:t>
            </a:r>
            <a:r>
              <a:rPr spc="-300" dirty="0"/>
              <a:t> </a:t>
            </a:r>
            <a:r>
              <a:rPr spc="-35" dirty="0"/>
              <a:t>result </a:t>
            </a:r>
            <a:r>
              <a:rPr spc="-15" dirty="0"/>
              <a:t>in </a:t>
            </a:r>
            <a:r>
              <a:rPr spc="-155" dirty="0"/>
              <a:t>0% </a:t>
            </a:r>
            <a:r>
              <a:rPr spc="-45" dirty="0"/>
              <a:t>corporate </a:t>
            </a:r>
            <a:r>
              <a:rPr spc="-35" dirty="0"/>
              <a:t>taxation  rate.</a:t>
            </a:r>
          </a:p>
        </p:txBody>
      </p:sp>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8665596" y="246651"/>
            <a:ext cx="168910" cy="186575"/>
          </a:xfrm>
          <a:prstGeom prst="rect">
            <a:avLst/>
          </a:prstGeom>
        </p:spPr>
        <p:txBody>
          <a:bodyPr vert="horz" wrap="square" lIns="0" tIns="13321" rIns="0" bIns="0" rtlCol="0">
            <a:spAutoFit/>
          </a:bodyPr>
          <a:lstStyle/>
          <a:p>
            <a:pPr marL="12686" marR="0" lvl="0" indent="0" algn="l" defTabSz="912080" rtl="0" eaLnBrk="1" fontAlgn="auto" latinLnBrk="0" hangingPunct="1">
              <a:lnSpc>
                <a:spcPct val="100000"/>
              </a:lnSpc>
              <a:spcBef>
                <a:spcPts val="105"/>
              </a:spcBef>
              <a:spcAft>
                <a:spcPts val="0"/>
              </a:spcAft>
              <a:buClrTx/>
              <a:buSzTx/>
              <a:buFontTx/>
              <a:buNone/>
              <a:tabLst/>
              <a:defRPr/>
            </a:pPr>
            <a:fld id="{283908D4-B222-4E8A-87D7-BD6B5DDC4682}" type="slidenum">
              <a:rPr lang="en-US" sz="1100" spc="-55">
                <a:solidFill>
                  <a:prstClr val="white">
                    <a:lumMod val="50000"/>
                  </a:prstClr>
                </a:solidFill>
                <a:latin typeface="Arial"/>
                <a:cs typeface="Arial"/>
              </a:rPr>
              <a:t>19</a:t>
            </a:fld>
            <a:endParaRPr kumimoji="0" lang="en-US" sz="1100" b="0" i="0" u="none" strike="noStrike" kern="1200" cap="none" spc="-55" normalizeH="0" baseline="0" noProof="0" dirty="0">
              <a:ln>
                <a:noFill/>
              </a:ln>
              <a:solidFill>
                <a:prstClr val="white">
                  <a:lumMod val="50000"/>
                </a:prstClr>
              </a:solidFill>
              <a:effectLst/>
              <a:uLnTx/>
              <a:uFillTx/>
              <a:latin typeface="Arial"/>
              <a:ea typeface="+mn-ea"/>
              <a:cs typeface="Arial"/>
            </a:endParaRPr>
          </a:p>
        </p:txBody>
      </p:sp>
      <p:sp>
        <p:nvSpPr>
          <p:cNvPr id="4" name="object 4"/>
          <p:cNvSpPr txBox="1">
            <a:spLocks noGrp="1"/>
          </p:cNvSpPr>
          <p:nvPr>
            <p:ph type="title"/>
          </p:nvPr>
        </p:nvSpPr>
        <p:spPr>
          <a:xfrm>
            <a:off x="2648891" y="402784"/>
            <a:ext cx="3692525" cy="382142"/>
          </a:xfrm>
          <a:prstGeom prst="rect">
            <a:avLst/>
          </a:prstGeom>
        </p:spPr>
        <p:txBody>
          <a:bodyPr vert="horz" wrap="square" lIns="0" tIns="12686" rIns="0" bIns="0" rtlCol="0">
            <a:spAutoFit/>
          </a:bodyPr>
          <a:lstStyle/>
          <a:p>
            <a:pPr marL="12686" algn="ctr">
              <a:spcBef>
                <a:spcPts val="100"/>
              </a:spcBef>
            </a:pPr>
            <a:r>
              <a:rPr kern="1200" dirty="0">
                <a:solidFill>
                  <a:srgbClr val="000000"/>
                </a:solidFill>
                <a:latin typeface="Arial Black" panose="020B0A04020102020204" pitchFamily="34" charset="0"/>
                <a:ea typeface="+mn-ea"/>
                <a:cs typeface="+mn-cs"/>
              </a:rPr>
              <a:t>Certification Criteria</a:t>
            </a:r>
          </a:p>
        </p:txBody>
      </p:sp>
      <p:sp>
        <p:nvSpPr>
          <p:cNvPr id="5" name="object 5"/>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827554" y="1645920"/>
            <a:ext cx="1572895" cy="629920"/>
          </a:xfrm>
          <a:custGeom>
            <a:avLst/>
            <a:gdLst/>
            <a:ahLst/>
            <a:cxnLst/>
            <a:rect l="l" t="t" r="r" b="b"/>
            <a:pathLst>
              <a:path w="1572895" h="629919">
                <a:moveTo>
                  <a:pt x="1258189" y="0"/>
                </a:moveTo>
                <a:lnTo>
                  <a:pt x="314553" y="0"/>
                </a:lnTo>
                <a:lnTo>
                  <a:pt x="0" y="314705"/>
                </a:lnTo>
                <a:lnTo>
                  <a:pt x="314553" y="629411"/>
                </a:lnTo>
                <a:lnTo>
                  <a:pt x="1258189" y="629411"/>
                </a:lnTo>
                <a:lnTo>
                  <a:pt x="1572768" y="314705"/>
                </a:lnTo>
                <a:lnTo>
                  <a:pt x="1258189" y="0"/>
                </a:lnTo>
                <a:close/>
              </a:path>
            </a:pathLst>
          </a:custGeom>
          <a:solidFill>
            <a:srgbClr val="169F85"/>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267711" y="1748028"/>
            <a:ext cx="1485900" cy="424180"/>
          </a:xfrm>
          <a:custGeom>
            <a:avLst/>
            <a:gdLst/>
            <a:ahLst/>
            <a:cxnLst/>
            <a:rect l="l" t="t" r="r" b="b"/>
            <a:pathLst>
              <a:path w="1485900" h="424180">
                <a:moveTo>
                  <a:pt x="1273810" y="0"/>
                </a:moveTo>
                <a:lnTo>
                  <a:pt x="0" y="0"/>
                </a:lnTo>
                <a:lnTo>
                  <a:pt x="212089" y="211836"/>
                </a:lnTo>
                <a:lnTo>
                  <a:pt x="0" y="423672"/>
                </a:lnTo>
                <a:lnTo>
                  <a:pt x="1273810" y="423672"/>
                </a:lnTo>
                <a:lnTo>
                  <a:pt x="1485900" y="211836"/>
                </a:lnTo>
                <a:lnTo>
                  <a:pt x="1273810" y="0"/>
                </a:lnTo>
                <a:close/>
              </a:path>
            </a:pathLst>
          </a:custGeom>
          <a:solidFill>
            <a:srgbClr val="CCDFD9">
              <a:alpha val="90194"/>
            </a:srgbClr>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267711" y="1748028"/>
            <a:ext cx="1485900" cy="424180"/>
          </a:xfrm>
          <a:custGeom>
            <a:avLst/>
            <a:gdLst/>
            <a:ahLst/>
            <a:cxnLst/>
            <a:rect l="l" t="t" r="r" b="b"/>
            <a:pathLst>
              <a:path w="1485900" h="424180">
                <a:moveTo>
                  <a:pt x="0" y="0"/>
                </a:moveTo>
                <a:lnTo>
                  <a:pt x="1273810" y="0"/>
                </a:lnTo>
                <a:lnTo>
                  <a:pt x="1485900" y="211836"/>
                </a:lnTo>
                <a:lnTo>
                  <a:pt x="1273810" y="423672"/>
                </a:lnTo>
                <a:lnTo>
                  <a:pt x="0" y="423672"/>
                </a:lnTo>
                <a:lnTo>
                  <a:pt x="212089" y="211836"/>
                </a:lnTo>
                <a:lnTo>
                  <a:pt x="0" y="0"/>
                </a:lnTo>
                <a:close/>
              </a:path>
            </a:pathLst>
          </a:custGeom>
          <a:ln w="12192">
            <a:solidFill>
              <a:srgbClr val="CCDFD9"/>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2403494" y="1803319"/>
            <a:ext cx="1020685" cy="285302"/>
          </a:xfrm>
          <a:prstGeom prst="rect">
            <a:avLst/>
          </a:prstGeom>
        </p:spPr>
        <p:txBody>
          <a:bodyPr vert="horz" wrap="square" lIns="0" tIns="28541" rIns="0" bIns="0" rtlCol="0">
            <a:spAutoFit/>
          </a:bodyPr>
          <a:lstStyle/>
          <a:p>
            <a:pPr marL="12686" marR="5073" lvl="0" indent="30446" algn="ctr" defTabSz="912080" rtl="0" eaLnBrk="1" fontAlgn="auto" latinLnBrk="0" hangingPunct="1">
              <a:lnSpc>
                <a:spcPts val="969"/>
              </a:lnSpc>
              <a:spcBef>
                <a:spcPts val="225"/>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Employment  Establishment</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object 11"/>
          <p:cNvSpPr txBox="1"/>
          <p:nvPr/>
        </p:nvSpPr>
        <p:spPr>
          <a:xfrm>
            <a:off x="3930781" y="1742317"/>
            <a:ext cx="3953510" cy="614828"/>
          </a:xfrm>
          <a:prstGeom prst="rect">
            <a:avLst/>
          </a:prstGeom>
        </p:spPr>
        <p:txBody>
          <a:bodyPr vert="horz" wrap="square" lIns="0" tIns="37366" rIns="0" bIns="0" rtlCol="0">
            <a:spAutoFit/>
          </a:bodyPr>
          <a:lstStyle/>
          <a:p>
            <a:pPr marL="12686" marR="5073" lvl="0" indent="0" algn="just" defTabSz="912080" rtl="0" eaLnBrk="1" fontAlgn="auto" latinLnBrk="0" hangingPunct="1">
              <a:lnSpc>
                <a:spcPts val="1509"/>
              </a:lnSpc>
              <a:spcBef>
                <a:spcPts val="295"/>
              </a:spcBef>
              <a:spcAft>
                <a:spcPts val="0"/>
              </a:spcAft>
              <a:buClrTx/>
              <a:buSzTx/>
              <a:buFontTx/>
              <a:buNone/>
              <a:tabLst/>
              <a:defRPr/>
            </a:pPr>
            <a:r>
              <a:rPr kumimoji="0" sz="1400" b="1" i="0" u="none" strike="noStrike" kern="1200" cap="none" spc="-80" normalizeH="0" baseline="0" noProof="0" dirty="0">
                <a:ln>
                  <a:noFill/>
                </a:ln>
                <a:solidFill>
                  <a:srgbClr val="169F85"/>
                </a:solidFill>
                <a:effectLst/>
                <a:uLnTx/>
                <a:uFillTx/>
                <a:latin typeface="Trebuchet MS"/>
                <a:ea typeface="+mn-ea"/>
                <a:cs typeface="Trebuchet MS"/>
              </a:rPr>
              <a:t>Employment establishment. </a:t>
            </a:r>
            <a:r>
              <a:rPr kumimoji="0" sz="1400" b="0" i="0" u="none" strike="noStrike" kern="1200" cap="none" spc="-70" normalizeH="0" baseline="0" noProof="0" dirty="0">
                <a:ln>
                  <a:noFill/>
                </a:ln>
                <a:solidFill>
                  <a:srgbClr val="1F1F1F"/>
                </a:solidFill>
                <a:effectLst/>
                <a:uLnTx/>
                <a:uFillTx/>
                <a:latin typeface="Arial"/>
                <a:ea typeface="+mn-ea"/>
                <a:cs typeface="Arial"/>
              </a:rPr>
              <a:t>Creating</a:t>
            </a:r>
            <a:r>
              <a:rPr kumimoji="0" sz="1400" b="0" i="0" u="none" strike="noStrike" kern="1200" cap="none" spc="245" normalizeH="0" baseline="0" noProof="0" dirty="0">
                <a:ln>
                  <a:noFill/>
                </a:ln>
                <a:solidFill>
                  <a:srgbClr val="1F1F1F"/>
                </a:solidFill>
                <a:effectLst/>
                <a:uLnTx/>
                <a:uFillTx/>
                <a:latin typeface="Arial"/>
                <a:ea typeface="+mn-ea"/>
                <a:cs typeface="Arial"/>
              </a:rPr>
              <a:t> </a:t>
            </a:r>
            <a:r>
              <a:rPr kumimoji="0" sz="1400" b="0" i="0" u="none" strike="noStrike" kern="1200" cap="none" spc="-50" normalizeH="0" baseline="0" noProof="0" dirty="0">
                <a:ln>
                  <a:noFill/>
                </a:ln>
                <a:solidFill>
                  <a:srgbClr val="1F1F1F"/>
                </a:solidFill>
                <a:effectLst/>
                <a:uLnTx/>
                <a:uFillTx/>
                <a:latin typeface="Arial"/>
                <a:ea typeface="+mn-ea"/>
                <a:cs typeface="Arial"/>
              </a:rPr>
              <a:t>new </a:t>
            </a:r>
            <a:r>
              <a:rPr kumimoji="0" sz="1400" b="0" i="0" u="none" strike="noStrike" kern="1200" cap="none" spc="-40" normalizeH="0" baseline="0" noProof="0" dirty="0">
                <a:ln>
                  <a:noFill/>
                </a:ln>
                <a:solidFill>
                  <a:srgbClr val="1F1F1F"/>
                </a:solidFill>
                <a:effectLst/>
                <a:uLnTx/>
                <a:uFillTx/>
                <a:latin typeface="Arial"/>
                <a:ea typeface="+mn-ea"/>
                <a:cs typeface="Arial"/>
              </a:rPr>
              <a:t>working  </a:t>
            </a:r>
            <a:r>
              <a:rPr kumimoji="0" sz="1400" b="0" i="0" u="none" strike="noStrike" kern="1200" cap="none" spc="-85" normalizeH="0" baseline="0" noProof="0" dirty="0">
                <a:ln>
                  <a:noFill/>
                </a:ln>
                <a:solidFill>
                  <a:srgbClr val="1F1F1F"/>
                </a:solidFill>
                <a:effectLst/>
                <a:uLnTx/>
                <a:uFillTx/>
                <a:latin typeface="Arial"/>
                <a:ea typeface="+mn-ea"/>
                <a:cs typeface="Arial"/>
              </a:rPr>
              <a:t>places </a:t>
            </a:r>
            <a:r>
              <a:rPr kumimoji="0" sz="1400" b="0" i="0" u="none" strike="noStrike" kern="1200" cap="none" spc="-70" normalizeH="0" baseline="0" noProof="0" dirty="0">
                <a:ln>
                  <a:noFill/>
                </a:ln>
                <a:solidFill>
                  <a:srgbClr val="1F1F1F"/>
                </a:solidFill>
                <a:effectLst/>
                <a:uLnTx/>
                <a:uFillTx/>
                <a:latin typeface="Arial"/>
                <a:ea typeface="+mn-ea"/>
                <a:cs typeface="Arial"/>
              </a:rPr>
              <a:t>is</a:t>
            </a:r>
            <a:r>
              <a:rPr kumimoji="0" sz="1400" b="0" i="0" u="none" strike="noStrike" kern="1200" cap="none" spc="245" normalizeH="0" baseline="0" noProof="0" dirty="0">
                <a:ln>
                  <a:noFill/>
                </a:ln>
                <a:solidFill>
                  <a:srgbClr val="1F1F1F"/>
                </a:solidFill>
                <a:effectLst/>
                <a:uLnTx/>
                <a:uFillTx/>
                <a:latin typeface="Arial"/>
                <a:ea typeface="+mn-ea"/>
                <a:cs typeface="Arial"/>
              </a:rPr>
              <a:t> </a:t>
            </a:r>
            <a:r>
              <a:rPr kumimoji="0" sz="1400" b="0" i="0" u="none" strike="noStrike" kern="1200" cap="none" spc="0" normalizeH="0" baseline="0" noProof="0" dirty="0">
                <a:ln>
                  <a:noFill/>
                </a:ln>
                <a:solidFill>
                  <a:srgbClr val="1F1F1F"/>
                </a:solidFill>
                <a:effectLst/>
                <a:uLnTx/>
                <a:uFillTx/>
                <a:latin typeface="Arial"/>
                <a:ea typeface="+mn-ea"/>
                <a:cs typeface="Arial"/>
              </a:rPr>
              <a:t>within </a:t>
            </a:r>
            <a:r>
              <a:rPr kumimoji="0" sz="1400" b="0" i="0" u="none" strike="noStrike" kern="1200" cap="none" spc="-15" normalizeH="0" baseline="0" noProof="0" dirty="0">
                <a:ln>
                  <a:noFill/>
                </a:ln>
                <a:solidFill>
                  <a:srgbClr val="1F1F1F"/>
                </a:solidFill>
                <a:effectLst/>
                <a:uLnTx/>
                <a:uFillTx/>
                <a:latin typeface="Arial"/>
                <a:ea typeface="+mn-ea"/>
                <a:cs typeface="Arial"/>
              </a:rPr>
              <a:t>the </a:t>
            </a:r>
            <a:r>
              <a:rPr kumimoji="0" sz="1400" b="0" i="0" u="none" strike="noStrike" kern="1200" cap="none" spc="-45" normalizeH="0" baseline="0" noProof="0" dirty="0">
                <a:ln>
                  <a:noFill/>
                </a:ln>
                <a:solidFill>
                  <a:srgbClr val="1F1F1F"/>
                </a:solidFill>
                <a:effectLst/>
                <a:uLnTx/>
                <a:uFillTx/>
                <a:latin typeface="Arial"/>
                <a:ea typeface="+mn-ea"/>
                <a:cs typeface="Arial"/>
              </a:rPr>
              <a:t>requirements  </a:t>
            </a:r>
            <a:r>
              <a:rPr kumimoji="0" sz="1400" b="0" i="0" u="none" strike="noStrike" kern="1200" cap="none" spc="-5" normalizeH="0" baseline="0" noProof="0" dirty="0">
                <a:ln>
                  <a:noFill/>
                </a:ln>
                <a:solidFill>
                  <a:srgbClr val="1F1F1F"/>
                </a:solidFill>
                <a:effectLst/>
                <a:uLnTx/>
                <a:uFillTx/>
                <a:latin typeface="Arial"/>
                <a:ea typeface="+mn-ea"/>
                <a:cs typeface="Arial"/>
              </a:rPr>
              <a:t>for </a:t>
            </a:r>
            <a:r>
              <a:rPr kumimoji="0" sz="1400" b="0" i="0" u="none" strike="noStrike" kern="1200" cap="none" spc="-55" normalizeH="0" baseline="0" noProof="0" dirty="0">
                <a:ln>
                  <a:noFill/>
                </a:ln>
                <a:solidFill>
                  <a:srgbClr val="1F1F1F"/>
                </a:solidFill>
                <a:effectLst/>
                <a:uLnTx/>
                <a:uFillTx/>
                <a:latin typeface="Arial"/>
                <a:ea typeface="+mn-ea"/>
                <a:cs typeface="Arial"/>
              </a:rPr>
              <a:t>receiving  </a:t>
            </a:r>
            <a:r>
              <a:rPr kumimoji="0" sz="1400" b="0" i="0" u="none" strike="noStrike" kern="1200" cap="none" spc="-30" normalizeH="0" baseline="0" noProof="0" dirty="0">
                <a:ln>
                  <a:noFill/>
                </a:ln>
                <a:solidFill>
                  <a:srgbClr val="1F1F1F"/>
                </a:solidFill>
                <a:effectLst/>
                <a:uLnTx/>
                <a:uFillTx/>
                <a:latin typeface="Arial"/>
                <a:ea typeface="+mn-ea"/>
                <a:cs typeface="Arial"/>
              </a:rPr>
              <a:t>certificate </a:t>
            </a:r>
            <a:r>
              <a:rPr kumimoji="0" sz="1400" b="0" i="0" u="none" strike="noStrike" kern="1200" cap="none" spc="-65" normalizeH="0" baseline="0" noProof="0" dirty="0">
                <a:ln>
                  <a:noFill/>
                </a:ln>
                <a:solidFill>
                  <a:srgbClr val="1F1F1F"/>
                </a:solidFill>
                <a:effectLst/>
                <a:uLnTx/>
                <a:uFillTx/>
                <a:latin typeface="Arial"/>
                <a:ea typeface="+mn-ea"/>
                <a:cs typeface="Arial"/>
              </a:rPr>
              <a:t>by </a:t>
            </a:r>
            <a:r>
              <a:rPr kumimoji="0" sz="1400" b="0" i="0" u="none" strike="noStrike" kern="1200" cap="none" spc="-20" normalizeH="0" baseline="0" noProof="0" dirty="0">
                <a:ln>
                  <a:noFill/>
                </a:ln>
                <a:solidFill>
                  <a:srgbClr val="1F1F1F"/>
                </a:solidFill>
                <a:effectLst/>
                <a:uLnTx/>
                <a:uFillTx/>
                <a:latin typeface="Arial"/>
                <a:ea typeface="+mn-ea"/>
                <a:cs typeface="Arial"/>
              </a:rPr>
              <a:t>the</a:t>
            </a:r>
            <a:r>
              <a:rPr kumimoji="0" sz="1400" b="0" i="0" u="none" strike="noStrike" kern="1200" cap="none" spc="-114" normalizeH="0" baseline="0" noProof="0" dirty="0">
                <a:ln>
                  <a:noFill/>
                </a:ln>
                <a:solidFill>
                  <a:srgbClr val="1F1F1F"/>
                </a:solidFill>
                <a:effectLst/>
                <a:uLnTx/>
                <a:uFillTx/>
                <a:latin typeface="Arial"/>
                <a:ea typeface="+mn-ea"/>
                <a:cs typeface="Arial"/>
              </a:rPr>
              <a:t> </a:t>
            </a:r>
            <a:r>
              <a:rPr kumimoji="0" sz="1400" b="0" i="0" u="none" strike="noStrike" kern="1200" cap="none" spc="-60" normalizeH="0" baseline="0" noProof="0" dirty="0">
                <a:ln>
                  <a:noFill/>
                </a:ln>
                <a:solidFill>
                  <a:srgbClr val="1F1F1F"/>
                </a:solidFill>
                <a:effectLst/>
                <a:uLnTx/>
                <a:uFillTx/>
                <a:latin typeface="Arial"/>
                <a:ea typeface="+mn-ea"/>
                <a:cs typeface="Arial"/>
              </a:rPr>
              <a:t>investor.</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p:nvPr/>
        </p:nvSpPr>
        <p:spPr>
          <a:xfrm>
            <a:off x="804677" y="2542032"/>
            <a:ext cx="1571625" cy="629920"/>
          </a:xfrm>
          <a:custGeom>
            <a:avLst/>
            <a:gdLst/>
            <a:ahLst/>
            <a:cxnLst/>
            <a:rect l="l" t="t" r="r" b="b"/>
            <a:pathLst>
              <a:path w="1571625" h="629919">
                <a:moveTo>
                  <a:pt x="1257046" y="0"/>
                </a:moveTo>
                <a:lnTo>
                  <a:pt x="314248" y="0"/>
                </a:lnTo>
                <a:lnTo>
                  <a:pt x="0" y="314706"/>
                </a:lnTo>
                <a:lnTo>
                  <a:pt x="314248" y="629412"/>
                </a:lnTo>
                <a:lnTo>
                  <a:pt x="1257046" y="629412"/>
                </a:lnTo>
                <a:lnTo>
                  <a:pt x="1571244" y="314706"/>
                </a:lnTo>
                <a:lnTo>
                  <a:pt x="1257046" y="0"/>
                </a:lnTo>
                <a:close/>
              </a:path>
            </a:pathLst>
          </a:custGeom>
          <a:solidFill>
            <a:srgbClr val="134F79"/>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2258567" y="2647188"/>
            <a:ext cx="1485900" cy="424180"/>
          </a:xfrm>
          <a:custGeom>
            <a:avLst/>
            <a:gdLst/>
            <a:ahLst/>
            <a:cxnLst/>
            <a:rect l="l" t="t" r="r" b="b"/>
            <a:pathLst>
              <a:path w="1485900" h="424180">
                <a:moveTo>
                  <a:pt x="1273809" y="0"/>
                </a:moveTo>
                <a:lnTo>
                  <a:pt x="0" y="0"/>
                </a:lnTo>
                <a:lnTo>
                  <a:pt x="212089" y="211836"/>
                </a:lnTo>
                <a:lnTo>
                  <a:pt x="0" y="423672"/>
                </a:lnTo>
                <a:lnTo>
                  <a:pt x="1273809" y="423672"/>
                </a:lnTo>
                <a:lnTo>
                  <a:pt x="1485899" y="211836"/>
                </a:lnTo>
                <a:lnTo>
                  <a:pt x="1273809" y="0"/>
                </a:lnTo>
                <a:close/>
              </a:path>
            </a:pathLst>
          </a:custGeom>
          <a:solidFill>
            <a:srgbClr val="F9DECC">
              <a:alpha val="90194"/>
            </a:srgbClr>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258567" y="2647188"/>
            <a:ext cx="1485900" cy="424180"/>
          </a:xfrm>
          <a:custGeom>
            <a:avLst/>
            <a:gdLst/>
            <a:ahLst/>
            <a:cxnLst/>
            <a:rect l="l" t="t" r="r" b="b"/>
            <a:pathLst>
              <a:path w="1485900" h="424180">
                <a:moveTo>
                  <a:pt x="0" y="0"/>
                </a:moveTo>
                <a:lnTo>
                  <a:pt x="1273809" y="0"/>
                </a:lnTo>
                <a:lnTo>
                  <a:pt x="1485899" y="211836"/>
                </a:lnTo>
                <a:lnTo>
                  <a:pt x="1273809" y="423672"/>
                </a:lnTo>
                <a:lnTo>
                  <a:pt x="0" y="423672"/>
                </a:lnTo>
                <a:lnTo>
                  <a:pt x="212089" y="211836"/>
                </a:lnTo>
                <a:lnTo>
                  <a:pt x="0" y="0"/>
                </a:lnTo>
                <a:close/>
              </a:path>
            </a:pathLst>
          </a:custGeom>
          <a:ln w="12192">
            <a:solidFill>
              <a:srgbClr val="F9DECC"/>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2480288" y="2757302"/>
            <a:ext cx="1130771" cy="185934"/>
          </a:xfrm>
          <a:prstGeom prst="rect">
            <a:avLst/>
          </a:prstGeom>
        </p:spPr>
        <p:txBody>
          <a:bodyPr vert="horz" wrap="square" lIns="0" tIns="12686" rIns="0" bIns="0" rtlCol="0">
            <a:spAutoFit/>
          </a:bodyPr>
          <a:lstStyle/>
          <a:p>
            <a:pPr marL="12686" marR="0" lvl="0" indent="0" algn="ctr" defTabSz="91208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Economic activity</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6"/>
          <p:cNvSpPr/>
          <p:nvPr/>
        </p:nvSpPr>
        <p:spPr>
          <a:xfrm>
            <a:off x="830610" y="3444240"/>
            <a:ext cx="1572895" cy="629920"/>
          </a:xfrm>
          <a:custGeom>
            <a:avLst/>
            <a:gdLst/>
            <a:ahLst/>
            <a:cxnLst/>
            <a:rect l="l" t="t" r="r" b="b"/>
            <a:pathLst>
              <a:path w="1572895" h="629920">
                <a:moveTo>
                  <a:pt x="1258189" y="0"/>
                </a:moveTo>
                <a:lnTo>
                  <a:pt x="314553" y="0"/>
                </a:lnTo>
                <a:lnTo>
                  <a:pt x="0" y="314706"/>
                </a:lnTo>
                <a:lnTo>
                  <a:pt x="314553" y="629412"/>
                </a:lnTo>
                <a:lnTo>
                  <a:pt x="1258189" y="629412"/>
                </a:lnTo>
                <a:lnTo>
                  <a:pt x="1572768" y="314706"/>
                </a:lnTo>
                <a:lnTo>
                  <a:pt x="1258189" y="0"/>
                </a:lnTo>
                <a:close/>
              </a:path>
            </a:pathLst>
          </a:custGeom>
          <a:solidFill>
            <a:srgbClr val="F39C0F"/>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2267711" y="3497588"/>
            <a:ext cx="1485900" cy="481965"/>
          </a:xfrm>
          <a:custGeom>
            <a:avLst/>
            <a:gdLst/>
            <a:ahLst/>
            <a:cxnLst/>
            <a:rect l="l" t="t" r="r" b="b"/>
            <a:pathLst>
              <a:path w="1485900" h="481964">
                <a:moveTo>
                  <a:pt x="1273810" y="0"/>
                </a:moveTo>
                <a:lnTo>
                  <a:pt x="0" y="0"/>
                </a:lnTo>
                <a:lnTo>
                  <a:pt x="212089" y="240792"/>
                </a:lnTo>
                <a:lnTo>
                  <a:pt x="0" y="481584"/>
                </a:lnTo>
                <a:lnTo>
                  <a:pt x="1273810" y="481584"/>
                </a:lnTo>
                <a:lnTo>
                  <a:pt x="1485900" y="240792"/>
                </a:lnTo>
                <a:lnTo>
                  <a:pt x="1273810" y="0"/>
                </a:lnTo>
                <a:close/>
              </a:path>
            </a:pathLst>
          </a:custGeom>
          <a:solidFill>
            <a:srgbClr val="D0CDD0">
              <a:alpha val="90194"/>
            </a:srgbClr>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267711" y="3497588"/>
            <a:ext cx="1485900" cy="481965"/>
          </a:xfrm>
          <a:custGeom>
            <a:avLst/>
            <a:gdLst/>
            <a:ahLst/>
            <a:cxnLst/>
            <a:rect l="l" t="t" r="r" b="b"/>
            <a:pathLst>
              <a:path w="1485900" h="481964">
                <a:moveTo>
                  <a:pt x="0" y="0"/>
                </a:moveTo>
                <a:lnTo>
                  <a:pt x="1273810" y="0"/>
                </a:lnTo>
                <a:lnTo>
                  <a:pt x="1485900" y="240792"/>
                </a:lnTo>
                <a:lnTo>
                  <a:pt x="1273810" y="481584"/>
                </a:lnTo>
                <a:lnTo>
                  <a:pt x="0" y="481584"/>
                </a:lnTo>
                <a:lnTo>
                  <a:pt x="212089" y="240792"/>
                </a:lnTo>
                <a:lnTo>
                  <a:pt x="0" y="0"/>
                </a:lnTo>
                <a:close/>
              </a:path>
            </a:pathLst>
          </a:custGeom>
          <a:ln w="12192">
            <a:solidFill>
              <a:srgbClr val="D0CDD0"/>
            </a:solidFill>
          </a:ln>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p:nvPr/>
        </p:nvSpPr>
        <p:spPr>
          <a:xfrm>
            <a:off x="2505075" y="3603908"/>
            <a:ext cx="992886" cy="269290"/>
          </a:xfrm>
          <a:prstGeom prst="rect">
            <a:avLst/>
          </a:prstGeom>
        </p:spPr>
        <p:txBody>
          <a:bodyPr vert="horz" wrap="square" lIns="0" tIns="12686" rIns="0" bIns="0" rtlCol="0">
            <a:spAutoFit/>
          </a:bodyPr>
          <a:lstStyle/>
          <a:p>
            <a:pPr marL="0" marR="0" lvl="0" indent="0" algn="ctr" defTabSz="912080" rtl="0" eaLnBrk="1" fontAlgn="auto" latinLnBrk="0" hangingPunct="1">
              <a:lnSpc>
                <a:spcPts val="1025"/>
              </a:lnSpc>
              <a:spcBef>
                <a:spcPts val="100"/>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Location of the</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635" marR="0" lvl="0" indent="0" algn="ctr" defTabSz="912080" rtl="0" eaLnBrk="1" fontAlgn="auto" latinLnBrk="0" hangingPunct="1">
              <a:lnSpc>
                <a:spcPts val="1025"/>
              </a:lnSpc>
              <a:spcBef>
                <a:spcPts val="0"/>
              </a:spcBef>
              <a:spcAft>
                <a:spcPts val="0"/>
              </a:spcAft>
              <a:buClrTx/>
              <a:buSzTx/>
              <a:buFontTx/>
              <a:buNone/>
              <a:tabLst/>
              <a:defRPr/>
            </a:pPr>
            <a:r>
              <a:rPr kumimoji="0" sz="1100" b="0" i="0" u="none" strike="noStrike" kern="1200" cap="none" spc="0" normalizeH="0" baseline="0" noProof="0" dirty="0">
                <a:ln>
                  <a:noFill/>
                </a:ln>
                <a:solidFill>
                  <a:srgbClr val="5C5C5C"/>
                </a:solidFill>
                <a:effectLst/>
                <a:uLnTx/>
                <a:uFillTx/>
                <a:latin typeface="Arial"/>
                <a:ea typeface="+mn-ea"/>
                <a:cs typeface="Arial"/>
              </a:rPr>
              <a:t>project</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21"/>
          <p:cNvSpPr/>
          <p:nvPr/>
        </p:nvSpPr>
        <p:spPr>
          <a:xfrm>
            <a:off x="1473708" y="2767583"/>
            <a:ext cx="233172" cy="233172"/>
          </a:xfrm>
          <a:prstGeom prst="rect">
            <a:avLst/>
          </a:prstGeom>
          <a:blipFill>
            <a:blip r:embed="rId4" cstate="print"/>
            <a:stretch>
              <a:fillRect/>
            </a:stretch>
          </a:blip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498100" y="3645589"/>
            <a:ext cx="185927" cy="185928"/>
          </a:xfrm>
          <a:prstGeom prst="rect">
            <a:avLst/>
          </a:prstGeom>
          <a:blipFill>
            <a:blip r:embed="rId5" cstate="print"/>
            <a:stretch>
              <a:fillRect/>
            </a:stretch>
          </a:blip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1473708" y="1819148"/>
            <a:ext cx="321945" cy="281940"/>
          </a:xfrm>
          <a:custGeom>
            <a:avLst/>
            <a:gdLst/>
            <a:ahLst/>
            <a:cxnLst/>
            <a:rect l="l" t="t" r="r" b="b"/>
            <a:pathLst>
              <a:path w="321944" h="281939">
                <a:moveTo>
                  <a:pt x="286131" y="49784"/>
                </a:moveTo>
                <a:lnTo>
                  <a:pt x="35433" y="49784"/>
                </a:lnTo>
                <a:lnTo>
                  <a:pt x="20337" y="52198"/>
                </a:lnTo>
                <a:lnTo>
                  <a:pt x="2357" y="109666"/>
                </a:lnTo>
                <a:lnTo>
                  <a:pt x="0" y="182372"/>
                </a:lnTo>
                <a:lnTo>
                  <a:pt x="146303" y="182372"/>
                </a:lnTo>
                <a:lnTo>
                  <a:pt x="146303" y="149225"/>
                </a:lnTo>
                <a:lnTo>
                  <a:pt x="320477" y="149225"/>
                </a:lnTo>
                <a:lnTo>
                  <a:pt x="318389" y="85471"/>
                </a:lnTo>
                <a:lnTo>
                  <a:pt x="316259" y="70411"/>
                </a:lnTo>
                <a:lnTo>
                  <a:pt x="310689" y="59197"/>
                </a:lnTo>
                <a:lnTo>
                  <a:pt x="300904" y="52198"/>
                </a:lnTo>
                <a:lnTo>
                  <a:pt x="286131" y="49784"/>
                </a:lnTo>
                <a:close/>
              </a:path>
              <a:path w="321944" h="281939">
                <a:moveTo>
                  <a:pt x="320477" y="149225"/>
                </a:moveTo>
                <a:lnTo>
                  <a:pt x="175259" y="149225"/>
                </a:lnTo>
                <a:lnTo>
                  <a:pt x="175259" y="182372"/>
                </a:lnTo>
                <a:lnTo>
                  <a:pt x="321564" y="182372"/>
                </a:lnTo>
                <a:lnTo>
                  <a:pt x="320477" y="149225"/>
                </a:lnTo>
                <a:close/>
              </a:path>
              <a:path w="321944" h="281939">
                <a:moveTo>
                  <a:pt x="208153" y="0"/>
                </a:moveTo>
                <a:lnTo>
                  <a:pt x="113411" y="0"/>
                </a:lnTo>
                <a:lnTo>
                  <a:pt x="110998" y="1650"/>
                </a:lnTo>
                <a:lnTo>
                  <a:pt x="106172" y="12446"/>
                </a:lnTo>
                <a:lnTo>
                  <a:pt x="103262" y="18155"/>
                </a:lnTo>
                <a:lnTo>
                  <a:pt x="92920" y="38002"/>
                </a:lnTo>
                <a:lnTo>
                  <a:pt x="86868" y="49784"/>
                </a:lnTo>
                <a:lnTo>
                  <a:pt x="113411" y="49784"/>
                </a:lnTo>
                <a:lnTo>
                  <a:pt x="117348" y="41402"/>
                </a:lnTo>
                <a:lnTo>
                  <a:pt x="121412" y="34036"/>
                </a:lnTo>
                <a:lnTo>
                  <a:pt x="122936" y="31496"/>
                </a:lnTo>
                <a:lnTo>
                  <a:pt x="126238" y="24892"/>
                </a:lnTo>
                <a:lnTo>
                  <a:pt x="127762" y="23241"/>
                </a:lnTo>
                <a:lnTo>
                  <a:pt x="220951" y="23241"/>
                </a:lnTo>
                <a:lnTo>
                  <a:pt x="218301" y="18155"/>
                </a:lnTo>
                <a:lnTo>
                  <a:pt x="215391" y="12446"/>
                </a:lnTo>
                <a:lnTo>
                  <a:pt x="209803" y="1650"/>
                </a:lnTo>
                <a:lnTo>
                  <a:pt x="208153" y="0"/>
                </a:lnTo>
                <a:close/>
              </a:path>
              <a:path w="321944" h="281939">
                <a:moveTo>
                  <a:pt x="220951" y="23241"/>
                </a:moveTo>
                <a:lnTo>
                  <a:pt x="193802" y="23241"/>
                </a:lnTo>
                <a:lnTo>
                  <a:pt x="194564" y="24892"/>
                </a:lnTo>
                <a:lnTo>
                  <a:pt x="198628" y="31496"/>
                </a:lnTo>
                <a:lnTo>
                  <a:pt x="199390" y="34036"/>
                </a:lnTo>
                <a:lnTo>
                  <a:pt x="203327" y="41402"/>
                </a:lnTo>
                <a:lnTo>
                  <a:pt x="207390" y="49784"/>
                </a:lnTo>
                <a:lnTo>
                  <a:pt x="234696" y="49784"/>
                </a:lnTo>
                <a:lnTo>
                  <a:pt x="228643" y="38002"/>
                </a:lnTo>
                <a:lnTo>
                  <a:pt x="220951" y="23241"/>
                </a:lnTo>
                <a:close/>
              </a:path>
              <a:path w="321944" h="281939">
                <a:moveTo>
                  <a:pt x="146303" y="199009"/>
                </a:moveTo>
                <a:lnTo>
                  <a:pt x="8001" y="199009"/>
                </a:lnTo>
                <a:lnTo>
                  <a:pt x="8981" y="216652"/>
                </a:lnTo>
                <a:lnTo>
                  <a:pt x="12199" y="262705"/>
                </a:lnTo>
                <a:lnTo>
                  <a:pt x="40132" y="281940"/>
                </a:lnTo>
                <a:lnTo>
                  <a:pt x="281305" y="281940"/>
                </a:lnTo>
                <a:lnTo>
                  <a:pt x="310260" y="253746"/>
                </a:lnTo>
                <a:lnTo>
                  <a:pt x="311604" y="232156"/>
                </a:lnTo>
                <a:lnTo>
                  <a:pt x="146303" y="232156"/>
                </a:lnTo>
                <a:lnTo>
                  <a:pt x="146303" y="199009"/>
                </a:lnTo>
                <a:close/>
              </a:path>
              <a:path w="321944" h="281939">
                <a:moveTo>
                  <a:pt x="313563" y="199009"/>
                </a:moveTo>
                <a:lnTo>
                  <a:pt x="175259" y="199009"/>
                </a:lnTo>
                <a:lnTo>
                  <a:pt x="175259" y="232156"/>
                </a:lnTo>
                <a:lnTo>
                  <a:pt x="311604" y="232156"/>
                </a:lnTo>
                <a:lnTo>
                  <a:pt x="313563" y="199009"/>
                </a:lnTo>
                <a:close/>
              </a:path>
            </a:pathLst>
          </a:custGeom>
          <a:solidFill>
            <a:srgbClr val="F1F1F1"/>
          </a:solidFill>
        </p:spPr>
        <p:txBody>
          <a:bodyPr wrap="square" lIns="0" tIns="0" rIns="0" bIns="0" rtlCol="0"/>
          <a:lstStyle/>
          <a:p>
            <a:pPr marL="0" marR="0" lvl="0" indent="0" algn="l" defTabSz="91208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85780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702169" y="246651"/>
            <a:ext cx="96520" cy="182728"/>
          </a:xfrm>
          <a:prstGeom prst="rect">
            <a:avLst/>
          </a:prstGeom>
        </p:spPr>
        <p:txBody>
          <a:bodyPr vert="horz" wrap="square" lIns="0" tIns="13321" rIns="0" bIns="0" rtlCol="0">
            <a:spAutoFit/>
          </a:bodyPr>
          <a:lstStyle/>
          <a:p>
            <a:pPr marL="12686" defTabSz="912080">
              <a:spcBef>
                <a:spcPts val="105"/>
              </a:spcBef>
            </a:pPr>
            <a:fld id="{19DAF297-D92A-4B09-83D8-FAAB325D263A}" type="slidenum">
              <a:rPr lang="en-US" sz="1100" spc="-55" smtClean="0">
                <a:solidFill>
                  <a:schemeClr val="bg1">
                    <a:lumMod val="50000"/>
                  </a:schemeClr>
                </a:solidFill>
                <a:latin typeface="Arial"/>
                <a:cs typeface="Arial"/>
              </a:rPr>
              <a:t>2</a:t>
            </a:fld>
            <a:endParaRPr lang="en-US" sz="1100" spc="-55" dirty="0">
              <a:solidFill>
                <a:schemeClr val="bg1">
                  <a:lumMod val="50000"/>
                </a:schemeClr>
              </a:solidFill>
              <a:latin typeface="Arial"/>
              <a:cs typeface="Arial"/>
            </a:endParaRPr>
          </a:p>
        </p:txBody>
      </p:sp>
      <p:sp>
        <p:nvSpPr>
          <p:cNvPr id="4" name="object 4"/>
          <p:cNvSpPr/>
          <p:nvPr/>
        </p:nvSpPr>
        <p:spPr>
          <a:xfrm>
            <a:off x="4594097" y="3240786"/>
            <a:ext cx="0" cy="1350010"/>
          </a:xfrm>
          <a:custGeom>
            <a:avLst/>
            <a:gdLst/>
            <a:ahLst/>
            <a:cxnLst/>
            <a:rect l="l" t="t" r="r" b="b"/>
            <a:pathLst>
              <a:path h="1350010">
                <a:moveTo>
                  <a:pt x="0" y="0"/>
                </a:moveTo>
                <a:lnTo>
                  <a:pt x="0" y="1349997"/>
                </a:lnTo>
              </a:path>
            </a:pathLst>
          </a:custGeom>
          <a:ln w="25908">
            <a:solidFill>
              <a:srgbClr val="BEBEBE"/>
            </a:solidFill>
            <a:prstDash val="sysDash"/>
          </a:ln>
        </p:spPr>
        <p:txBody>
          <a:bodyPr wrap="square" lIns="0" tIns="0" rIns="0" bIns="0" rtlCol="0"/>
          <a:lstStyle/>
          <a:p>
            <a:pPr defTabSz="912080"/>
            <a:endParaRPr sz="1800">
              <a:solidFill>
                <a:prstClr val="black"/>
              </a:solidFill>
            </a:endParaRPr>
          </a:p>
        </p:txBody>
      </p:sp>
      <p:sp>
        <p:nvSpPr>
          <p:cNvPr id="5" name="object 5"/>
          <p:cNvSpPr/>
          <p:nvPr/>
        </p:nvSpPr>
        <p:spPr>
          <a:xfrm>
            <a:off x="4594097" y="2102357"/>
            <a:ext cx="0" cy="1080135"/>
          </a:xfrm>
          <a:custGeom>
            <a:avLst/>
            <a:gdLst/>
            <a:ahLst/>
            <a:cxnLst/>
            <a:rect l="l" t="t" r="r" b="b"/>
            <a:pathLst>
              <a:path h="1080135">
                <a:moveTo>
                  <a:pt x="0" y="0"/>
                </a:moveTo>
                <a:lnTo>
                  <a:pt x="0" y="1080008"/>
                </a:lnTo>
              </a:path>
            </a:pathLst>
          </a:custGeom>
          <a:ln w="25908">
            <a:solidFill>
              <a:srgbClr val="BEBEBE"/>
            </a:solidFill>
            <a:prstDash val="sysDash"/>
          </a:ln>
        </p:spPr>
        <p:txBody>
          <a:bodyPr wrap="square" lIns="0" tIns="0" rIns="0" bIns="0" rtlCol="0"/>
          <a:lstStyle/>
          <a:p>
            <a:pPr defTabSz="912080"/>
            <a:endParaRPr sz="1800">
              <a:solidFill>
                <a:prstClr val="black"/>
              </a:solidFill>
            </a:endParaRPr>
          </a:p>
        </p:txBody>
      </p:sp>
      <p:sp>
        <p:nvSpPr>
          <p:cNvPr id="6" name="object 6"/>
          <p:cNvSpPr/>
          <p:nvPr/>
        </p:nvSpPr>
        <p:spPr>
          <a:xfrm>
            <a:off x="4594097" y="1626881"/>
            <a:ext cx="0" cy="1080135"/>
          </a:xfrm>
          <a:custGeom>
            <a:avLst/>
            <a:gdLst/>
            <a:ahLst/>
            <a:cxnLst/>
            <a:rect l="l" t="t" r="r" b="b"/>
            <a:pathLst>
              <a:path h="1080135">
                <a:moveTo>
                  <a:pt x="0" y="0"/>
                </a:moveTo>
                <a:lnTo>
                  <a:pt x="0" y="1080007"/>
                </a:lnTo>
              </a:path>
            </a:pathLst>
          </a:custGeom>
          <a:ln w="25908">
            <a:solidFill>
              <a:srgbClr val="BEBEBE"/>
            </a:solidFill>
            <a:prstDash val="sysDash"/>
          </a:ln>
        </p:spPr>
        <p:txBody>
          <a:bodyPr wrap="square" lIns="0" tIns="0" rIns="0" bIns="0" rtlCol="0"/>
          <a:lstStyle/>
          <a:p>
            <a:pPr defTabSz="912080"/>
            <a:endParaRPr sz="1800">
              <a:solidFill>
                <a:prstClr val="black"/>
              </a:solidFill>
            </a:endParaRPr>
          </a:p>
        </p:txBody>
      </p:sp>
      <p:sp>
        <p:nvSpPr>
          <p:cNvPr id="7" name="object 7"/>
          <p:cNvSpPr txBox="1">
            <a:spLocks noGrp="1"/>
          </p:cNvSpPr>
          <p:nvPr>
            <p:ph type="title"/>
          </p:nvPr>
        </p:nvSpPr>
        <p:spPr>
          <a:xfrm>
            <a:off x="3857650" y="440314"/>
            <a:ext cx="1608583" cy="345209"/>
          </a:xfrm>
          <a:prstGeom prst="rect">
            <a:avLst/>
          </a:prstGeom>
        </p:spPr>
        <p:txBody>
          <a:bodyPr vert="horz" wrap="square" lIns="0" tIns="12686" rIns="0" bIns="0" rtlCol="0">
            <a:spAutoFit/>
          </a:bodyPr>
          <a:lstStyle/>
          <a:p>
            <a:pPr marL="12686" algn="ctr">
              <a:spcBef>
                <a:spcPts val="100"/>
              </a:spcBef>
            </a:pPr>
            <a:r>
              <a:rPr sz="2400" dirty="0">
                <a:solidFill>
                  <a:srgbClr val="000000"/>
                </a:solidFill>
                <a:latin typeface="Arial Black" panose="020B0A04020102020204" pitchFamily="34" charset="0"/>
                <a:ea typeface="+mn-ea"/>
                <a:cs typeface="+mn-cs"/>
              </a:rPr>
              <a:t>Content</a:t>
            </a:r>
          </a:p>
        </p:txBody>
      </p:sp>
      <p:sp>
        <p:nvSpPr>
          <p:cNvPr id="8" name="object 8"/>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9" name="object 9"/>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10" name="object 10"/>
          <p:cNvSpPr/>
          <p:nvPr/>
        </p:nvSpPr>
        <p:spPr>
          <a:xfrm>
            <a:off x="4523276" y="1473743"/>
            <a:ext cx="141731" cy="141731"/>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11" name="object 11"/>
          <p:cNvSpPr/>
          <p:nvPr/>
        </p:nvSpPr>
        <p:spPr>
          <a:xfrm>
            <a:off x="1952247" y="1543811"/>
            <a:ext cx="2542540" cy="1087120"/>
          </a:xfrm>
          <a:custGeom>
            <a:avLst/>
            <a:gdLst/>
            <a:ahLst/>
            <a:cxnLst/>
            <a:rect l="l" t="t" r="r" b="b"/>
            <a:pathLst>
              <a:path w="2542540" h="1087120">
                <a:moveTo>
                  <a:pt x="1998726" y="0"/>
                </a:moveTo>
                <a:lnTo>
                  <a:pt x="0" y="0"/>
                </a:lnTo>
                <a:lnTo>
                  <a:pt x="0" y="1086612"/>
                </a:lnTo>
                <a:lnTo>
                  <a:pt x="1998726" y="1086612"/>
                </a:lnTo>
                <a:lnTo>
                  <a:pt x="2542032" y="543306"/>
                </a:lnTo>
                <a:lnTo>
                  <a:pt x="199872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12" name="object 12"/>
          <p:cNvSpPr/>
          <p:nvPr/>
        </p:nvSpPr>
        <p:spPr>
          <a:xfrm>
            <a:off x="1578869" y="1682561"/>
            <a:ext cx="809625" cy="810895"/>
          </a:xfrm>
          <a:custGeom>
            <a:avLst/>
            <a:gdLst/>
            <a:ahLst/>
            <a:cxnLst/>
            <a:rect l="l" t="t" r="r" b="b"/>
            <a:pathLst>
              <a:path w="809625" h="810894">
                <a:moveTo>
                  <a:pt x="404622" y="0"/>
                </a:moveTo>
                <a:lnTo>
                  <a:pt x="357424" y="2727"/>
                </a:lnTo>
                <a:lnTo>
                  <a:pt x="311829" y="10705"/>
                </a:lnTo>
                <a:lnTo>
                  <a:pt x="268138" y="23631"/>
                </a:lnTo>
                <a:lnTo>
                  <a:pt x="226656" y="41201"/>
                </a:lnTo>
                <a:lnTo>
                  <a:pt x="187685" y="63110"/>
                </a:lnTo>
                <a:lnTo>
                  <a:pt x="151529" y="89054"/>
                </a:lnTo>
                <a:lnTo>
                  <a:pt x="118490" y="118729"/>
                </a:lnTo>
                <a:lnTo>
                  <a:pt x="88874" y="151831"/>
                </a:lnTo>
                <a:lnTo>
                  <a:pt x="62981" y="188056"/>
                </a:lnTo>
                <a:lnTo>
                  <a:pt x="41116" y="227100"/>
                </a:lnTo>
                <a:lnTo>
                  <a:pt x="23583" y="268659"/>
                </a:lnTo>
                <a:lnTo>
                  <a:pt x="10683" y="312428"/>
                </a:lnTo>
                <a:lnTo>
                  <a:pt x="2721" y="358105"/>
                </a:lnTo>
                <a:lnTo>
                  <a:pt x="0" y="405383"/>
                </a:lnTo>
                <a:lnTo>
                  <a:pt x="2721" y="452662"/>
                </a:lnTo>
                <a:lnTo>
                  <a:pt x="10683" y="498339"/>
                </a:lnTo>
                <a:lnTo>
                  <a:pt x="23583" y="542108"/>
                </a:lnTo>
                <a:lnTo>
                  <a:pt x="41116" y="583667"/>
                </a:lnTo>
                <a:lnTo>
                  <a:pt x="62981" y="622711"/>
                </a:lnTo>
                <a:lnTo>
                  <a:pt x="88874" y="658936"/>
                </a:lnTo>
                <a:lnTo>
                  <a:pt x="118491" y="692038"/>
                </a:lnTo>
                <a:lnTo>
                  <a:pt x="151529" y="721713"/>
                </a:lnTo>
                <a:lnTo>
                  <a:pt x="187685" y="747657"/>
                </a:lnTo>
                <a:lnTo>
                  <a:pt x="226656" y="769566"/>
                </a:lnTo>
                <a:lnTo>
                  <a:pt x="268138" y="787136"/>
                </a:lnTo>
                <a:lnTo>
                  <a:pt x="311829" y="800062"/>
                </a:lnTo>
                <a:lnTo>
                  <a:pt x="357424" y="808040"/>
                </a:lnTo>
                <a:lnTo>
                  <a:pt x="404622" y="810767"/>
                </a:lnTo>
                <a:lnTo>
                  <a:pt x="451819" y="808040"/>
                </a:lnTo>
                <a:lnTo>
                  <a:pt x="497414" y="800062"/>
                </a:lnTo>
                <a:lnTo>
                  <a:pt x="541105" y="787136"/>
                </a:lnTo>
                <a:lnTo>
                  <a:pt x="582587" y="769566"/>
                </a:lnTo>
                <a:lnTo>
                  <a:pt x="621558" y="747657"/>
                </a:lnTo>
                <a:lnTo>
                  <a:pt x="657714" y="721713"/>
                </a:lnTo>
                <a:lnTo>
                  <a:pt x="690752" y="692038"/>
                </a:lnTo>
                <a:lnTo>
                  <a:pt x="720369" y="658936"/>
                </a:lnTo>
                <a:lnTo>
                  <a:pt x="746262" y="622711"/>
                </a:lnTo>
                <a:lnTo>
                  <a:pt x="768127" y="583667"/>
                </a:lnTo>
                <a:lnTo>
                  <a:pt x="785660" y="542108"/>
                </a:lnTo>
                <a:lnTo>
                  <a:pt x="798560" y="498339"/>
                </a:lnTo>
                <a:lnTo>
                  <a:pt x="806522" y="452662"/>
                </a:lnTo>
                <a:lnTo>
                  <a:pt x="809244" y="405383"/>
                </a:lnTo>
                <a:lnTo>
                  <a:pt x="806522" y="358105"/>
                </a:lnTo>
                <a:lnTo>
                  <a:pt x="798560" y="312428"/>
                </a:lnTo>
                <a:lnTo>
                  <a:pt x="785660" y="268659"/>
                </a:lnTo>
                <a:lnTo>
                  <a:pt x="768127" y="227100"/>
                </a:lnTo>
                <a:lnTo>
                  <a:pt x="746262" y="188056"/>
                </a:lnTo>
                <a:lnTo>
                  <a:pt x="720369" y="151831"/>
                </a:lnTo>
                <a:lnTo>
                  <a:pt x="690753" y="118729"/>
                </a:lnTo>
                <a:lnTo>
                  <a:pt x="657714" y="89054"/>
                </a:lnTo>
                <a:lnTo>
                  <a:pt x="621558" y="63110"/>
                </a:lnTo>
                <a:lnTo>
                  <a:pt x="582587" y="41201"/>
                </a:lnTo>
                <a:lnTo>
                  <a:pt x="541105" y="23631"/>
                </a:lnTo>
                <a:lnTo>
                  <a:pt x="497414" y="10705"/>
                </a:lnTo>
                <a:lnTo>
                  <a:pt x="451819" y="2727"/>
                </a:lnTo>
                <a:lnTo>
                  <a:pt x="404622"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3" name="object 13"/>
          <p:cNvSpPr/>
          <p:nvPr/>
        </p:nvSpPr>
        <p:spPr>
          <a:xfrm>
            <a:off x="1645158" y="1750314"/>
            <a:ext cx="675640" cy="675640"/>
          </a:xfrm>
          <a:custGeom>
            <a:avLst/>
            <a:gdLst/>
            <a:ahLst/>
            <a:cxnLst/>
            <a:rect l="l" t="t" r="r" b="b"/>
            <a:pathLst>
              <a:path w="675639"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6"/>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6"/>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4" name="object 14"/>
          <p:cNvSpPr/>
          <p:nvPr/>
        </p:nvSpPr>
        <p:spPr>
          <a:xfrm>
            <a:off x="1645158" y="1750314"/>
            <a:ext cx="675640" cy="675640"/>
          </a:xfrm>
          <a:custGeom>
            <a:avLst/>
            <a:gdLst/>
            <a:ahLst/>
            <a:cxnLst/>
            <a:rect l="l" t="t" r="r" b="b"/>
            <a:pathLst>
              <a:path w="675639" h="675639">
                <a:moveTo>
                  <a:pt x="0" y="337566"/>
                </a:moveTo>
                <a:lnTo>
                  <a:pt x="3081" y="291759"/>
                </a:lnTo>
                <a:lnTo>
                  <a:pt x="12057" y="247826"/>
                </a:lnTo>
                <a:lnTo>
                  <a:pt x="26527" y="206168"/>
                </a:lnTo>
                <a:lnTo>
                  <a:pt x="46086" y="167188"/>
                </a:lnTo>
                <a:lnTo>
                  <a:pt x="70335" y="131288"/>
                </a:lnTo>
                <a:lnTo>
                  <a:pt x="98869" y="98869"/>
                </a:lnTo>
                <a:lnTo>
                  <a:pt x="131288" y="70335"/>
                </a:lnTo>
                <a:lnTo>
                  <a:pt x="167188" y="46086"/>
                </a:lnTo>
                <a:lnTo>
                  <a:pt x="206168" y="26527"/>
                </a:lnTo>
                <a:lnTo>
                  <a:pt x="247826" y="12057"/>
                </a:lnTo>
                <a:lnTo>
                  <a:pt x="291759" y="3081"/>
                </a:lnTo>
                <a:lnTo>
                  <a:pt x="337566" y="0"/>
                </a:lnTo>
                <a:lnTo>
                  <a:pt x="383372" y="3081"/>
                </a:lnTo>
                <a:lnTo>
                  <a:pt x="427305" y="12057"/>
                </a:lnTo>
                <a:lnTo>
                  <a:pt x="468963" y="26527"/>
                </a:lnTo>
                <a:lnTo>
                  <a:pt x="507943" y="46086"/>
                </a:lnTo>
                <a:lnTo>
                  <a:pt x="543843" y="70335"/>
                </a:lnTo>
                <a:lnTo>
                  <a:pt x="576262" y="98869"/>
                </a:lnTo>
                <a:lnTo>
                  <a:pt x="604796" y="131288"/>
                </a:lnTo>
                <a:lnTo>
                  <a:pt x="629045" y="167188"/>
                </a:lnTo>
                <a:lnTo>
                  <a:pt x="648604" y="206168"/>
                </a:lnTo>
                <a:lnTo>
                  <a:pt x="663074" y="247826"/>
                </a:lnTo>
                <a:lnTo>
                  <a:pt x="672050" y="291759"/>
                </a:lnTo>
                <a:lnTo>
                  <a:pt x="675132" y="337566"/>
                </a:lnTo>
                <a:lnTo>
                  <a:pt x="672050" y="383372"/>
                </a:lnTo>
                <a:lnTo>
                  <a:pt x="663074" y="427305"/>
                </a:lnTo>
                <a:lnTo>
                  <a:pt x="648604" y="468963"/>
                </a:lnTo>
                <a:lnTo>
                  <a:pt x="629045" y="507943"/>
                </a:lnTo>
                <a:lnTo>
                  <a:pt x="604796" y="543843"/>
                </a:lnTo>
                <a:lnTo>
                  <a:pt x="576262" y="576262"/>
                </a:lnTo>
                <a:lnTo>
                  <a:pt x="543843" y="604796"/>
                </a:lnTo>
                <a:lnTo>
                  <a:pt x="507943" y="629045"/>
                </a:lnTo>
                <a:lnTo>
                  <a:pt x="468963" y="648604"/>
                </a:lnTo>
                <a:lnTo>
                  <a:pt x="427305" y="663074"/>
                </a:lnTo>
                <a:lnTo>
                  <a:pt x="383372" y="672050"/>
                </a:lnTo>
                <a:lnTo>
                  <a:pt x="337566" y="675132"/>
                </a:lnTo>
                <a:lnTo>
                  <a:pt x="291759" y="672050"/>
                </a:lnTo>
                <a:lnTo>
                  <a:pt x="247826" y="663074"/>
                </a:lnTo>
                <a:lnTo>
                  <a:pt x="206168" y="648604"/>
                </a:lnTo>
                <a:lnTo>
                  <a:pt x="167188" y="629045"/>
                </a:lnTo>
                <a:lnTo>
                  <a:pt x="131288" y="604796"/>
                </a:lnTo>
                <a:lnTo>
                  <a:pt x="98869" y="576262"/>
                </a:lnTo>
                <a:lnTo>
                  <a:pt x="70335" y="543843"/>
                </a:lnTo>
                <a:lnTo>
                  <a:pt x="46086" y="507943"/>
                </a:lnTo>
                <a:lnTo>
                  <a:pt x="26527" y="468963"/>
                </a:lnTo>
                <a:lnTo>
                  <a:pt x="12057" y="427305"/>
                </a:lnTo>
                <a:lnTo>
                  <a:pt x="3081" y="383372"/>
                </a:lnTo>
                <a:lnTo>
                  <a:pt x="0" y="337566"/>
                </a:lnTo>
                <a:close/>
              </a:path>
            </a:pathLst>
          </a:custGeom>
          <a:ln w="102107">
            <a:solidFill>
              <a:srgbClr val="2CA7DF"/>
            </a:solidFill>
          </a:ln>
        </p:spPr>
        <p:txBody>
          <a:bodyPr wrap="square" lIns="0" tIns="0" rIns="0" bIns="0" rtlCol="0"/>
          <a:lstStyle/>
          <a:p>
            <a:pPr defTabSz="912080"/>
            <a:endParaRPr sz="1800">
              <a:solidFill>
                <a:prstClr val="black"/>
              </a:solidFill>
            </a:endParaRPr>
          </a:p>
        </p:txBody>
      </p:sp>
      <p:sp>
        <p:nvSpPr>
          <p:cNvPr id="15" name="object 15"/>
          <p:cNvSpPr txBox="1"/>
          <p:nvPr/>
        </p:nvSpPr>
        <p:spPr>
          <a:xfrm>
            <a:off x="2436566" y="1729215"/>
            <a:ext cx="1573911" cy="705307"/>
          </a:xfrm>
          <a:prstGeom prst="rect">
            <a:avLst/>
          </a:prstGeom>
        </p:spPr>
        <p:txBody>
          <a:bodyPr vert="horz" wrap="square" lIns="0" tIns="12686" rIns="0" bIns="0" rtlCol="0">
            <a:spAutoFit/>
          </a:bodyPr>
          <a:lstStyle/>
          <a:p>
            <a:pPr marL="12686" defTabSz="912080">
              <a:spcBef>
                <a:spcPts val="100"/>
              </a:spcBef>
            </a:pPr>
            <a:r>
              <a:rPr sz="1100" b="1" dirty="0">
                <a:solidFill>
                  <a:srgbClr val="FFFFFF"/>
                </a:solidFill>
                <a:latin typeface="Arial" panose="020B0604020202020204" pitchFamily="34" charset="0"/>
                <a:cs typeface="Arial" panose="020B0604020202020204" pitchFamily="34" charset="0"/>
              </a:rPr>
              <a:t>Who are we</a:t>
            </a:r>
            <a:endParaRPr sz="1100" dirty="0">
              <a:solidFill>
                <a:prstClr val="black"/>
              </a:solidFill>
              <a:latin typeface="Arial" panose="020B0604020202020204" pitchFamily="34" charset="0"/>
              <a:cs typeface="Arial" panose="020B0604020202020204" pitchFamily="34" charset="0"/>
            </a:endParaRPr>
          </a:p>
          <a:p>
            <a:pPr marL="12686" marR="5073" defTabSz="912080">
              <a:spcBef>
                <a:spcPts val="15"/>
              </a:spcBef>
            </a:pPr>
            <a:r>
              <a:rPr sz="1100" dirty="0">
                <a:solidFill>
                  <a:srgbClr val="FFFFFF"/>
                </a:solidFill>
                <a:latin typeface="Arial" panose="020B0604020202020204" pitchFamily="34" charset="0"/>
                <a:cs typeface="Arial" panose="020B0604020202020204" pitchFamily="34" charset="0"/>
              </a:rPr>
              <a:t>What is InvestBulgaria Agency  and what is its purpose</a:t>
            </a:r>
            <a:endParaRPr sz="1100" dirty="0">
              <a:solidFill>
                <a:prstClr val="black"/>
              </a:solidFill>
              <a:latin typeface="Arial" panose="020B0604020202020204" pitchFamily="34" charset="0"/>
              <a:cs typeface="Arial" panose="020B0604020202020204" pitchFamily="34" charset="0"/>
            </a:endParaRPr>
          </a:p>
        </p:txBody>
      </p:sp>
      <p:sp>
        <p:nvSpPr>
          <p:cNvPr id="16" name="object 16"/>
          <p:cNvSpPr/>
          <p:nvPr/>
        </p:nvSpPr>
        <p:spPr>
          <a:xfrm>
            <a:off x="4712209" y="2607564"/>
            <a:ext cx="2543810" cy="1087120"/>
          </a:xfrm>
          <a:custGeom>
            <a:avLst/>
            <a:gdLst/>
            <a:ahLst/>
            <a:cxnLst/>
            <a:rect l="l" t="t" r="r" b="b"/>
            <a:pathLst>
              <a:path w="2543809" h="1087120">
                <a:moveTo>
                  <a:pt x="2543556" y="0"/>
                </a:moveTo>
                <a:lnTo>
                  <a:pt x="543305" y="0"/>
                </a:lnTo>
                <a:lnTo>
                  <a:pt x="0" y="543306"/>
                </a:lnTo>
                <a:lnTo>
                  <a:pt x="543305" y="1086612"/>
                </a:lnTo>
                <a:lnTo>
                  <a:pt x="2543556" y="1086612"/>
                </a:lnTo>
                <a:lnTo>
                  <a:pt x="2543556"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7" name="object 17"/>
          <p:cNvSpPr/>
          <p:nvPr/>
        </p:nvSpPr>
        <p:spPr>
          <a:xfrm>
            <a:off x="6818442" y="2744746"/>
            <a:ext cx="810895" cy="810895"/>
          </a:xfrm>
          <a:custGeom>
            <a:avLst/>
            <a:gdLst/>
            <a:ahLst/>
            <a:cxnLst/>
            <a:rect l="l" t="t" r="r" b="b"/>
            <a:pathLst>
              <a:path w="810895" h="810895">
                <a:moveTo>
                  <a:pt x="405383" y="0"/>
                </a:moveTo>
                <a:lnTo>
                  <a:pt x="358105" y="2727"/>
                </a:lnTo>
                <a:lnTo>
                  <a:pt x="312428" y="10705"/>
                </a:lnTo>
                <a:lnTo>
                  <a:pt x="268659" y="23631"/>
                </a:lnTo>
                <a:lnTo>
                  <a:pt x="227100" y="41201"/>
                </a:lnTo>
                <a:lnTo>
                  <a:pt x="188056" y="63110"/>
                </a:lnTo>
                <a:lnTo>
                  <a:pt x="151831" y="89054"/>
                </a:lnTo>
                <a:lnTo>
                  <a:pt x="118729" y="118729"/>
                </a:lnTo>
                <a:lnTo>
                  <a:pt x="89054" y="151831"/>
                </a:lnTo>
                <a:lnTo>
                  <a:pt x="63110" y="188056"/>
                </a:lnTo>
                <a:lnTo>
                  <a:pt x="41201" y="227100"/>
                </a:lnTo>
                <a:lnTo>
                  <a:pt x="23631" y="268659"/>
                </a:lnTo>
                <a:lnTo>
                  <a:pt x="10705" y="312428"/>
                </a:lnTo>
                <a:lnTo>
                  <a:pt x="2727" y="358105"/>
                </a:lnTo>
                <a:lnTo>
                  <a:pt x="0" y="405383"/>
                </a:lnTo>
                <a:lnTo>
                  <a:pt x="2727" y="452662"/>
                </a:lnTo>
                <a:lnTo>
                  <a:pt x="10705" y="498339"/>
                </a:lnTo>
                <a:lnTo>
                  <a:pt x="23631" y="542108"/>
                </a:lnTo>
                <a:lnTo>
                  <a:pt x="41201" y="583667"/>
                </a:lnTo>
                <a:lnTo>
                  <a:pt x="63110" y="622711"/>
                </a:lnTo>
                <a:lnTo>
                  <a:pt x="89054" y="658936"/>
                </a:lnTo>
                <a:lnTo>
                  <a:pt x="118729" y="692038"/>
                </a:lnTo>
                <a:lnTo>
                  <a:pt x="151831" y="721713"/>
                </a:lnTo>
                <a:lnTo>
                  <a:pt x="188056" y="747657"/>
                </a:lnTo>
                <a:lnTo>
                  <a:pt x="227100" y="769566"/>
                </a:lnTo>
                <a:lnTo>
                  <a:pt x="268659" y="787136"/>
                </a:lnTo>
                <a:lnTo>
                  <a:pt x="312428" y="800062"/>
                </a:lnTo>
                <a:lnTo>
                  <a:pt x="358105" y="808040"/>
                </a:lnTo>
                <a:lnTo>
                  <a:pt x="405383" y="810767"/>
                </a:lnTo>
                <a:lnTo>
                  <a:pt x="452662" y="808040"/>
                </a:lnTo>
                <a:lnTo>
                  <a:pt x="498339" y="800062"/>
                </a:lnTo>
                <a:lnTo>
                  <a:pt x="542108" y="787136"/>
                </a:lnTo>
                <a:lnTo>
                  <a:pt x="583667" y="769566"/>
                </a:lnTo>
                <a:lnTo>
                  <a:pt x="622711" y="747657"/>
                </a:lnTo>
                <a:lnTo>
                  <a:pt x="658936" y="721713"/>
                </a:lnTo>
                <a:lnTo>
                  <a:pt x="692038" y="692038"/>
                </a:lnTo>
                <a:lnTo>
                  <a:pt x="721713" y="658936"/>
                </a:lnTo>
                <a:lnTo>
                  <a:pt x="747657" y="622711"/>
                </a:lnTo>
                <a:lnTo>
                  <a:pt x="769566" y="583667"/>
                </a:lnTo>
                <a:lnTo>
                  <a:pt x="787136" y="542108"/>
                </a:lnTo>
                <a:lnTo>
                  <a:pt x="800062" y="498339"/>
                </a:lnTo>
                <a:lnTo>
                  <a:pt x="808040" y="452662"/>
                </a:lnTo>
                <a:lnTo>
                  <a:pt x="810768" y="405383"/>
                </a:lnTo>
                <a:lnTo>
                  <a:pt x="808040" y="358105"/>
                </a:lnTo>
                <a:lnTo>
                  <a:pt x="800062" y="312428"/>
                </a:lnTo>
                <a:lnTo>
                  <a:pt x="787136" y="268659"/>
                </a:lnTo>
                <a:lnTo>
                  <a:pt x="769566" y="227100"/>
                </a:lnTo>
                <a:lnTo>
                  <a:pt x="747657" y="188056"/>
                </a:lnTo>
                <a:lnTo>
                  <a:pt x="721713" y="151831"/>
                </a:lnTo>
                <a:lnTo>
                  <a:pt x="692038" y="118729"/>
                </a:lnTo>
                <a:lnTo>
                  <a:pt x="658936" y="89054"/>
                </a:lnTo>
                <a:lnTo>
                  <a:pt x="622711" y="63110"/>
                </a:lnTo>
                <a:lnTo>
                  <a:pt x="583667" y="41201"/>
                </a:lnTo>
                <a:lnTo>
                  <a:pt x="542108" y="23631"/>
                </a:lnTo>
                <a:lnTo>
                  <a:pt x="498339" y="10705"/>
                </a:lnTo>
                <a:lnTo>
                  <a:pt x="452662" y="2727"/>
                </a:lnTo>
                <a:lnTo>
                  <a:pt x="405383"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8" name="object 18"/>
          <p:cNvSpPr/>
          <p:nvPr/>
        </p:nvSpPr>
        <p:spPr>
          <a:xfrm>
            <a:off x="6886194" y="2814066"/>
            <a:ext cx="675640" cy="675640"/>
          </a:xfrm>
          <a:custGeom>
            <a:avLst/>
            <a:gdLst/>
            <a:ahLst/>
            <a:cxnLst/>
            <a:rect l="l" t="t" r="r" b="b"/>
            <a:pathLst>
              <a:path w="675640" h="675639">
                <a:moveTo>
                  <a:pt x="337565"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5"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1"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5"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19" name="object 19"/>
          <p:cNvSpPr/>
          <p:nvPr/>
        </p:nvSpPr>
        <p:spPr>
          <a:xfrm>
            <a:off x="6886194" y="2814066"/>
            <a:ext cx="675640" cy="675640"/>
          </a:xfrm>
          <a:custGeom>
            <a:avLst/>
            <a:gdLst/>
            <a:ahLst/>
            <a:cxnLst/>
            <a:rect l="l" t="t" r="r" b="b"/>
            <a:pathLst>
              <a:path w="675640" h="675639">
                <a:moveTo>
                  <a:pt x="675131" y="337565"/>
                </a:moveTo>
                <a:lnTo>
                  <a:pt x="672050" y="383372"/>
                </a:lnTo>
                <a:lnTo>
                  <a:pt x="663074" y="427305"/>
                </a:lnTo>
                <a:lnTo>
                  <a:pt x="648604" y="468963"/>
                </a:lnTo>
                <a:lnTo>
                  <a:pt x="629045" y="507943"/>
                </a:lnTo>
                <a:lnTo>
                  <a:pt x="604796" y="543843"/>
                </a:lnTo>
                <a:lnTo>
                  <a:pt x="576262" y="576262"/>
                </a:lnTo>
                <a:lnTo>
                  <a:pt x="543843" y="604796"/>
                </a:lnTo>
                <a:lnTo>
                  <a:pt x="507943" y="629045"/>
                </a:lnTo>
                <a:lnTo>
                  <a:pt x="468963" y="648604"/>
                </a:lnTo>
                <a:lnTo>
                  <a:pt x="427305" y="663074"/>
                </a:lnTo>
                <a:lnTo>
                  <a:pt x="383372" y="672050"/>
                </a:lnTo>
                <a:lnTo>
                  <a:pt x="337565" y="675132"/>
                </a:lnTo>
                <a:lnTo>
                  <a:pt x="291759" y="672050"/>
                </a:lnTo>
                <a:lnTo>
                  <a:pt x="247826" y="663074"/>
                </a:lnTo>
                <a:lnTo>
                  <a:pt x="206168" y="648604"/>
                </a:lnTo>
                <a:lnTo>
                  <a:pt x="167188" y="629045"/>
                </a:lnTo>
                <a:lnTo>
                  <a:pt x="131288" y="604796"/>
                </a:lnTo>
                <a:lnTo>
                  <a:pt x="98869" y="576262"/>
                </a:lnTo>
                <a:lnTo>
                  <a:pt x="70335" y="543843"/>
                </a:lnTo>
                <a:lnTo>
                  <a:pt x="46086" y="507943"/>
                </a:lnTo>
                <a:lnTo>
                  <a:pt x="26527" y="468963"/>
                </a:lnTo>
                <a:lnTo>
                  <a:pt x="12057" y="427305"/>
                </a:lnTo>
                <a:lnTo>
                  <a:pt x="3081" y="383372"/>
                </a:lnTo>
                <a:lnTo>
                  <a:pt x="0" y="337565"/>
                </a:lnTo>
                <a:lnTo>
                  <a:pt x="3081" y="291759"/>
                </a:lnTo>
                <a:lnTo>
                  <a:pt x="12057" y="247826"/>
                </a:lnTo>
                <a:lnTo>
                  <a:pt x="26527" y="206168"/>
                </a:lnTo>
                <a:lnTo>
                  <a:pt x="46086" y="167188"/>
                </a:lnTo>
                <a:lnTo>
                  <a:pt x="70335" y="131288"/>
                </a:lnTo>
                <a:lnTo>
                  <a:pt x="98869" y="98869"/>
                </a:lnTo>
                <a:lnTo>
                  <a:pt x="131288" y="70335"/>
                </a:lnTo>
                <a:lnTo>
                  <a:pt x="167188" y="46086"/>
                </a:lnTo>
                <a:lnTo>
                  <a:pt x="206168" y="26527"/>
                </a:lnTo>
                <a:lnTo>
                  <a:pt x="247826" y="12057"/>
                </a:lnTo>
                <a:lnTo>
                  <a:pt x="291759" y="3081"/>
                </a:lnTo>
                <a:lnTo>
                  <a:pt x="337565" y="0"/>
                </a:lnTo>
                <a:lnTo>
                  <a:pt x="383372" y="3081"/>
                </a:lnTo>
                <a:lnTo>
                  <a:pt x="427305" y="12057"/>
                </a:lnTo>
                <a:lnTo>
                  <a:pt x="468963" y="26527"/>
                </a:lnTo>
                <a:lnTo>
                  <a:pt x="507943" y="46086"/>
                </a:lnTo>
                <a:lnTo>
                  <a:pt x="543843" y="70335"/>
                </a:lnTo>
                <a:lnTo>
                  <a:pt x="576262" y="98869"/>
                </a:lnTo>
                <a:lnTo>
                  <a:pt x="604796" y="131288"/>
                </a:lnTo>
                <a:lnTo>
                  <a:pt x="629045" y="167188"/>
                </a:lnTo>
                <a:lnTo>
                  <a:pt x="648604" y="206168"/>
                </a:lnTo>
                <a:lnTo>
                  <a:pt x="663074" y="247826"/>
                </a:lnTo>
                <a:lnTo>
                  <a:pt x="672050" y="291759"/>
                </a:lnTo>
                <a:lnTo>
                  <a:pt x="675131" y="337565"/>
                </a:lnTo>
                <a:close/>
              </a:path>
            </a:pathLst>
          </a:custGeom>
          <a:ln w="102107">
            <a:solidFill>
              <a:srgbClr val="169F85"/>
            </a:solidFill>
          </a:ln>
        </p:spPr>
        <p:txBody>
          <a:bodyPr wrap="square" lIns="0" tIns="0" rIns="0" bIns="0" rtlCol="0"/>
          <a:lstStyle/>
          <a:p>
            <a:pPr defTabSz="912080"/>
            <a:endParaRPr sz="1800">
              <a:solidFill>
                <a:prstClr val="black"/>
              </a:solidFill>
            </a:endParaRPr>
          </a:p>
        </p:txBody>
      </p:sp>
      <p:sp>
        <p:nvSpPr>
          <p:cNvPr id="20" name="object 20"/>
          <p:cNvSpPr txBox="1"/>
          <p:nvPr/>
        </p:nvSpPr>
        <p:spPr>
          <a:xfrm>
            <a:off x="5299836" y="2720566"/>
            <a:ext cx="1407160" cy="859195"/>
          </a:xfrm>
          <a:prstGeom prst="rect">
            <a:avLst/>
          </a:prstGeom>
        </p:spPr>
        <p:txBody>
          <a:bodyPr vert="horz" wrap="square" lIns="0" tIns="12686" rIns="0" bIns="0" rtlCol="0">
            <a:spAutoFit/>
          </a:bodyPr>
          <a:lstStyle/>
          <a:p>
            <a:pPr marL="290731" algn="r" defTabSz="912080">
              <a:spcBef>
                <a:spcPts val="100"/>
              </a:spcBef>
            </a:pPr>
            <a:r>
              <a:rPr sz="1100" b="1" spc="-45" dirty="0">
                <a:solidFill>
                  <a:srgbClr val="FFFFFF"/>
                </a:solidFill>
                <a:latin typeface="Arial" panose="020B0604020202020204" pitchFamily="34" charset="0"/>
                <a:cs typeface="Arial" panose="020B0604020202020204" pitchFamily="34" charset="0"/>
              </a:rPr>
              <a:t>What </a:t>
            </a:r>
            <a:r>
              <a:rPr sz="1100" b="1" spc="-85" dirty="0">
                <a:solidFill>
                  <a:srgbClr val="FFFFFF"/>
                </a:solidFill>
                <a:latin typeface="Arial" panose="020B0604020202020204" pitchFamily="34" charset="0"/>
                <a:cs typeface="Arial" panose="020B0604020202020204" pitchFamily="34" charset="0"/>
              </a:rPr>
              <a:t>can </a:t>
            </a:r>
            <a:r>
              <a:rPr sz="1100" b="1" spc="-65" dirty="0">
                <a:solidFill>
                  <a:srgbClr val="FFFFFF"/>
                </a:solidFill>
                <a:latin typeface="Arial" panose="020B0604020202020204" pitchFamily="34" charset="0"/>
                <a:cs typeface="Arial" panose="020B0604020202020204" pitchFamily="34" charset="0"/>
              </a:rPr>
              <a:t>you</a:t>
            </a:r>
            <a:r>
              <a:rPr sz="1100" b="1" spc="-204" dirty="0">
                <a:solidFill>
                  <a:srgbClr val="FFFFFF"/>
                </a:solidFill>
                <a:latin typeface="Arial" panose="020B0604020202020204" pitchFamily="34" charset="0"/>
                <a:cs typeface="Arial" panose="020B0604020202020204" pitchFamily="34" charset="0"/>
              </a:rPr>
              <a:t> </a:t>
            </a:r>
            <a:r>
              <a:rPr sz="1100" b="1" spc="-75" dirty="0">
                <a:solidFill>
                  <a:srgbClr val="FFFFFF"/>
                </a:solidFill>
                <a:latin typeface="Arial" panose="020B0604020202020204" pitchFamily="34" charset="0"/>
                <a:cs typeface="Arial" panose="020B0604020202020204" pitchFamily="34" charset="0"/>
              </a:rPr>
              <a:t>get</a:t>
            </a:r>
            <a:endParaRPr sz="1100" dirty="0">
              <a:solidFill>
                <a:prstClr val="black"/>
              </a:solidFill>
              <a:latin typeface="Arial" panose="020B0604020202020204" pitchFamily="34" charset="0"/>
              <a:cs typeface="Arial" panose="020B0604020202020204" pitchFamily="34" charset="0"/>
            </a:endParaRPr>
          </a:p>
          <a:p>
            <a:pPr marL="12686" marR="5073" indent="202048" algn="r" defTabSz="912080">
              <a:spcBef>
                <a:spcPts val="15"/>
              </a:spcBef>
            </a:pPr>
            <a:r>
              <a:rPr sz="1100" spc="-25" dirty="0">
                <a:solidFill>
                  <a:srgbClr val="FFFFFF"/>
                </a:solidFill>
                <a:latin typeface="Arial" panose="020B0604020202020204" pitchFamily="34" charset="0"/>
                <a:cs typeface="Arial" panose="020B0604020202020204" pitchFamily="34" charset="0"/>
              </a:rPr>
              <a:t>What </a:t>
            </a:r>
            <a:r>
              <a:rPr sz="1100" spc="-35" dirty="0">
                <a:solidFill>
                  <a:srgbClr val="FFFFFF"/>
                </a:solidFill>
                <a:latin typeface="Arial" panose="020B0604020202020204" pitchFamily="34" charset="0"/>
                <a:cs typeface="Arial" panose="020B0604020202020204" pitchFamily="34" charset="0"/>
              </a:rPr>
              <a:t>are </a:t>
            </a:r>
            <a:r>
              <a:rPr sz="1100" spc="-25" dirty="0">
                <a:solidFill>
                  <a:srgbClr val="FFFFFF"/>
                </a:solidFill>
                <a:latin typeface="Arial" panose="020B0604020202020204" pitchFamily="34" charset="0"/>
                <a:cs typeface="Arial" panose="020B0604020202020204" pitchFamily="34" charset="0"/>
              </a:rPr>
              <a:t>your benefits</a:t>
            </a:r>
            <a:r>
              <a:rPr sz="1100" spc="-105" dirty="0">
                <a:solidFill>
                  <a:srgbClr val="FFFFFF"/>
                </a:solidFill>
                <a:latin typeface="Arial" panose="020B0604020202020204" pitchFamily="34" charset="0"/>
                <a:cs typeface="Arial" panose="020B0604020202020204" pitchFamily="34" charset="0"/>
              </a:rPr>
              <a:t> </a:t>
            </a:r>
            <a:r>
              <a:rPr sz="1100" spc="-10" dirty="0">
                <a:solidFill>
                  <a:srgbClr val="FFFFFF"/>
                </a:solidFill>
                <a:latin typeface="Arial" panose="020B0604020202020204" pitchFamily="34" charset="0"/>
                <a:cs typeface="Arial" panose="020B0604020202020204" pitchFamily="34" charset="0"/>
              </a:rPr>
              <a:t>from  </a:t>
            </a:r>
            <a:r>
              <a:rPr sz="1100" spc="-30" dirty="0">
                <a:solidFill>
                  <a:srgbClr val="FFFFFF"/>
                </a:solidFill>
                <a:latin typeface="Arial" panose="020B0604020202020204" pitchFamily="34" charset="0"/>
                <a:cs typeface="Arial" panose="020B0604020202020204" pitchFamily="34" charset="0"/>
              </a:rPr>
              <a:t>investing </a:t>
            </a:r>
            <a:r>
              <a:rPr sz="1100" spc="-15" dirty="0">
                <a:solidFill>
                  <a:srgbClr val="FFFFFF"/>
                </a:solidFill>
                <a:latin typeface="Arial" panose="020B0604020202020204" pitchFamily="34" charset="0"/>
                <a:cs typeface="Arial" panose="020B0604020202020204" pitchFamily="34" charset="0"/>
              </a:rPr>
              <a:t>in </a:t>
            </a:r>
            <a:r>
              <a:rPr sz="1100" spc="-40" dirty="0">
                <a:solidFill>
                  <a:srgbClr val="FFFFFF"/>
                </a:solidFill>
                <a:latin typeface="Arial" panose="020B0604020202020204" pitchFamily="34" charset="0"/>
                <a:cs typeface="Arial" panose="020B0604020202020204" pitchFamily="34" charset="0"/>
              </a:rPr>
              <a:t>Bulgaria and </a:t>
            </a:r>
            <a:r>
              <a:rPr lang="en-US" sz="1100" spc="-30" dirty="0">
                <a:solidFill>
                  <a:srgbClr val="FFFFFF"/>
                </a:solidFill>
                <a:latin typeface="Arial" panose="020B0604020202020204" pitchFamily="34" charset="0"/>
                <a:cs typeface="Arial" panose="020B0604020202020204" pitchFamily="34" charset="0"/>
              </a:rPr>
              <a:t>how can you receive them</a:t>
            </a:r>
            <a:endParaRPr sz="1100" dirty="0">
              <a:solidFill>
                <a:prstClr val="black"/>
              </a:solidFill>
              <a:latin typeface="Arial" panose="020B0604020202020204" pitchFamily="34" charset="0"/>
              <a:cs typeface="Arial" panose="020B0604020202020204" pitchFamily="34" charset="0"/>
            </a:endParaRPr>
          </a:p>
        </p:txBody>
      </p:sp>
      <p:sp>
        <p:nvSpPr>
          <p:cNvPr id="21" name="object 21"/>
          <p:cNvSpPr/>
          <p:nvPr/>
        </p:nvSpPr>
        <p:spPr>
          <a:xfrm>
            <a:off x="4524798" y="2011680"/>
            <a:ext cx="143255" cy="141732"/>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
        <p:nvSpPr>
          <p:cNvPr id="22" name="object 22"/>
          <p:cNvSpPr/>
          <p:nvPr/>
        </p:nvSpPr>
        <p:spPr>
          <a:xfrm>
            <a:off x="4518722" y="3064765"/>
            <a:ext cx="143255" cy="141732"/>
          </a:xfrm>
          <a:prstGeom prst="rect">
            <a:avLst/>
          </a:prstGeom>
          <a:blipFill>
            <a:blip r:embed="rId6" cstate="print"/>
            <a:stretch>
              <a:fillRect/>
            </a:stretch>
          </a:blipFill>
        </p:spPr>
        <p:txBody>
          <a:bodyPr wrap="square" lIns="0" tIns="0" rIns="0" bIns="0" rtlCol="0"/>
          <a:lstStyle/>
          <a:p>
            <a:pPr defTabSz="912080"/>
            <a:endParaRPr sz="1800">
              <a:solidFill>
                <a:prstClr val="black"/>
              </a:solidFill>
            </a:endParaRPr>
          </a:p>
        </p:txBody>
      </p:sp>
      <p:sp>
        <p:nvSpPr>
          <p:cNvPr id="23" name="object 23"/>
          <p:cNvSpPr/>
          <p:nvPr/>
        </p:nvSpPr>
        <p:spPr>
          <a:xfrm>
            <a:off x="1829753" y="1984314"/>
            <a:ext cx="222123" cy="179831"/>
          </a:xfrm>
          <a:prstGeom prst="rect">
            <a:avLst/>
          </a:prstGeom>
          <a:blipFill>
            <a:blip r:embed="rId7" cstate="print"/>
            <a:stretch>
              <a:fillRect/>
            </a:stretch>
          </a:blipFill>
        </p:spPr>
        <p:txBody>
          <a:bodyPr wrap="square" lIns="0" tIns="0" rIns="0" bIns="0" rtlCol="0"/>
          <a:lstStyle/>
          <a:p>
            <a:pPr defTabSz="912080"/>
            <a:endParaRPr sz="1800">
              <a:solidFill>
                <a:prstClr val="black"/>
              </a:solidFill>
            </a:endParaRPr>
          </a:p>
        </p:txBody>
      </p:sp>
      <p:sp>
        <p:nvSpPr>
          <p:cNvPr id="24" name="object 24"/>
          <p:cNvSpPr/>
          <p:nvPr/>
        </p:nvSpPr>
        <p:spPr>
          <a:xfrm>
            <a:off x="1785779" y="1943166"/>
            <a:ext cx="356235" cy="277495"/>
          </a:xfrm>
          <a:custGeom>
            <a:avLst/>
            <a:gdLst/>
            <a:ahLst/>
            <a:cxnLst/>
            <a:rect l="l" t="t" r="r" b="b"/>
            <a:pathLst>
              <a:path w="356235" h="277494">
                <a:moveTo>
                  <a:pt x="178022" y="0"/>
                </a:moveTo>
                <a:lnTo>
                  <a:pt x="104775" y="2190"/>
                </a:lnTo>
                <a:lnTo>
                  <a:pt x="31718" y="8762"/>
                </a:lnTo>
                <a:lnTo>
                  <a:pt x="3167" y="79376"/>
                </a:lnTo>
                <a:lnTo>
                  <a:pt x="0" y="133175"/>
                </a:lnTo>
                <a:lnTo>
                  <a:pt x="3167" y="186997"/>
                </a:lnTo>
                <a:lnTo>
                  <a:pt x="12668" y="240664"/>
                </a:lnTo>
                <a:lnTo>
                  <a:pt x="49283" y="259476"/>
                </a:lnTo>
                <a:lnTo>
                  <a:pt x="102076" y="263906"/>
                </a:lnTo>
                <a:lnTo>
                  <a:pt x="100806" y="264668"/>
                </a:lnTo>
                <a:lnTo>
                  <a:pt x="100044" y="265430"/>
                </a:lnTo>
                <a:lnTo>
                  <a:pt x="100044" y="266319"/>
                </a:lnTo>
                <a:lnTo>
                  <a:pt x="106156" y="270617"/>
                </a:lnTo>
                <a:lnTo>
                  <a:pt x="122840" y="274129"/>
                </a:lnTo>
                <a:lnTo>
                  <a:pt x="147621" y="276498"/>
                </a:lnTo>
                <a:lnTo>
                  <a:pt x="178022" y="277368"/>
                </a:lnTo>
                <a:lnTo>
                  <a:pt x="208276" y="276498"/>
                </a:lnTo>
                <a:lnTo>
                  <a:pt x="232981" y="274129"/>
                </a:lnTo>
                <a:lnTo>
                  <a:pt x="249638" y="270617"/>
                </a:lnTo>
                <a:lnTo>
                  <a:pt x="255746" y="266319"/>
                </a:lnTo>
                <a:lnTo>
                  <a:pt x="255746" y="265430"/>
                </a:lnTo>
                <a:lnTo>
                  <a:pt x="254984" y="264668"/>
                </a:lnTo>
                <a:lnTo>
                  <a:pt x="253714" y="263906"/>
                </a:lnTo>
                <a:lnTo>
                  <a:pt x="271387" y="262699"/>
                </a:lnTo>
                <a:lnTo>
                  <a:pt x="324072" y="257556"/>
                </a:lnTo>
                <a:lnTo>
                  <a:pt x="341657" y="244125"/>
                </a:lnTo>
                <a:lnTo>
                  <a:pt x="177927" y="244125"/>
                </a:lnTo>
                <a:lnTo>
                  <a:pt x="130119" y="243162"/>
                </a:lnTo>
                <a:lnTo>
                  <a:pt x="82319" y="240273"/>
                </a:lnTo>
                <a:lnTo>
                  <a:pt x="34512" y="235457"/>
                </a:lnTo>
                <a:lnTo>
                  <a:pt x="25296" y="184308"/>
                </a:lnTo>
                <a:lnTo>
                  <a:pt x="22225" y="133159"/>
                </a:lnTo>
                <a:lnTo>
                  <a:pt x="25296" y="82010"/>
                </a:lnTo>
                <a:lnTo>
                  <a:pt x="34512" y="30861"/>
                </a:lnTo>
                <a:lnTo>
                  <a:pt x="82319" y="26045"/>
                </a:lnTo>
                <a:lnTo>
                  <a:pt x="130119" y="23156"/>
                </a:lnTo>
                <a:lnTo>
                  <a:pt x="177927" y="22193"/>
                </a:lnTo>
                <a:lnTo>
                  <a:pt x="341620" y="22193"/>
                </a:lnTo>
                <a:lnTo>
                  <a:pt x="340485" y="19478"/>
                </a:lnTo>
                <a:lnTo>
                  <a:pt x="287643" y="4929"/>
                </a:lnTo>
                <a:lnTo>
                  <a:pt x="214451" y="547"/>
                </a:lnTo>
                <a:lnTo>
                  <a:pt x="178022" y="0"/>
                </a:lnTo>
                <a:close/>
              </a:path>
              <a:path w="356235" h="277494">
                <a:moveTo>
                  <a:pt x="341620" y="22193"/>
                </a:moveTo>
                <a:lnTo>
                  <a:pt x="177927" y="22193"/>
                </a:lnTo>
                <a:lnTo>
                  <a:pt x="225755" y="23156"/>
                </a:lnTo>
                <a:lnTo>
                  <a:pt x="273619" y="26045"/>
                </a:lnTo>
                <a:lnTo>
                  <a:pt x="321532" y="30861"/>
                </a:lnTo>
                <a:lnTo>
                  <a:pt x="330604" y="82010"/>
                </a:lnTo>
                <a:lnTo>
                  <a:pt x="333628" y="133175"/>
                </a:lnTo>
                <a:lnTo>
                  <a:pt x="330604" y="184308"/>
                </a:lnTo>
                <a:lnTo>
                  <a:pt x="321532" y="235457"/>
                </a:lnTo>
                <a:lnTo>
                  <a:pt x="273619" y="240273"/>
                </a:lnTo>
                <a:lnTo>
                  <a:pt x="225755" y="243162"/>
                </a:lnTo>
                <a:lnTo>
                  <a:pt x="177927" y="244125"/>
                </a:lnTo>
                <a:lnTo>
                  <a:pt x="341657" y="244125"/>
                </a:lnTo>
                <a:lnTo>
                  <a:pt x="343122" y="240664"/>
                </a:lnTo>
                <a:lnTo>
                  <a:pt x="352623" y="186997"/>
                </a:lnTo>
                <a:lnTo>
                  <a:pt x="355789" y="133159"/>
                </a:lnTo>
                <a:lnTo>
                  <a:pt x="352623" y="79376"/>
                </a:lnTo>
                <a:lnTo>
                  <a:pt x="343122" y="25781"/>
                </a:lnTo>
                <a:lnTo>
                  <a:pt x="341620" y="22193"/>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5" name="object 25"/>
          <p:cNvSpPr/>
          <p:nvPr/>
        </p:nvSpPr>
        <p:spPr>
          <a:xfrm>
            <a:off x="2063558" y="1998030"/>
            <a:ext cx="33655" cy="33655"/>
          </a:xfrm>
          <a:custGeom>
            <a:avLst/>
            <a:gdLst/>
            <a:ahLst/>
            <a:cxnLst/>
            <a:rect l="l" t="t" r="r" b="b"/>
            <a:pathLst>
              <a:path w="33655" h="33655">
                <a:moveTo>
                  <a:pt x="26162" y="0"/>
                </a:moveTo>
                <a:lnTo>
                  <a:pt x="7620" y="0"/>
                </a:lnTo>
                <a:lnTo>
                  <a:pt x="0" y="7366"/>
                </a:lnTo>
                <a:lnTo>
                  <a:pt x="0" y="25908"/>
                </a:lnTo>
                <a:lnTo>
                  <a:pt x="7620" y="33528"/>
                </a:lnTo>
                <a:lnTo>
                  <a:pt x="26162" y="33528"/>
                </a:lnTo>
                <a:lnTo>
                  <a:pt x="33528" y="25908"/>
                </a:lnTo>
                <a:lnTo>
                  <a:pt x="33528" y="22352"/>
                </a:lnTo>
                <a:lnTo>
                  <a:pt x="13716" y="22352"/>
                </a:lnTo>
                <a:lnTo>
                  <a:pt x="11176" y="19812"/>
                </a:lnTo>
                <a:lnTo>
                  <a:pt x="11176" y="13716"/>
                </a:lnTo>
                <a:lnTo>
                  <a:pt x="13716" y="11175"/>
                </a:lnTo>
                <a:lnTo>
                  <a:pt x="33528" y="11175"/>
                </a:lnTo>
                <a:lnTo>
                  <a:pt x="33528" y="7366"/>
                </a:lnTo>
                <a:lnTo>
                  <a:pt x="26162" y="0"/>
                </a:lnTo>
                <a:close/>
              </a:path>
              <a:path w="33655" h="33655">
                <a:moveTo>
                  <a:pt x="33528" y="11175"/>
                </a:moveTo>
                <a:lnTo>
                  <a:pt x="19812" y="11175"/>
                </a:lnTo>
                <a:lnTo>
                  <a:pt x="22352" y="13716"/>
                </a:lnTo>
                <a:lnTo>
                  <a:pt x="22352" y="19812"/>
                </a:lnTo>
                <a:lnTo>
                  <a:pt x="19812" y="22352"/>
                </a:lnTo>
                <a:lnTo>
                  <a:pt x="33528" y="22352"/>
                </a:lnTo>
                <a:lnTo>
                  <a:pt x="33528" y="11175"/>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6" name="object 26"/>
          <p:cNvSpPr/>
          <p:nvPr/>
        </p:nvSpPr>
        <p:spPr>
          <a:xfrm>
            <a:off x="2052829" y="2142810"/>
            <a:ext cx="44450" cy="10795"/>
          </a:xfrm>
          <a:custGeom>
            <a:avLst/>
            <a:gdLst/>
            <a:ahLst/>
            <a:cxnLst/>
            <a:rect l="l" t="t" r="r" b="b"/>
            <a:pathLst>
              <a:path w="44450" h="10794">
                <a:moveTo>
                  <a:pt x="41783" y="0"/>
                </a:moveTo>
                <a:lnTo>
                  <a:pt x="2413" y="0"/>
                </a:lnTo>
                <a:lnTo>
                  <a:pt x="0" y="2286"/>
                </a:lnTo>
                <a:lnTo>
                  <a:pt x="0" y="8381"/>
                </a:lnTo>
                <a:lnTo>
                  <a:pt x="2413" y="10668"/>
                </a:lnTo>
                <a:lnTo>
                  <a:pt x="41783" y="10668"/>
                </a:lnTo>
                <a:lnTo>
                  <a:pt x="44196" y="8381"/>
                </a:lnTo>
                <a:lnTo>
                  <a:pt x="44196" y="2286"/>
                </a:lnTo>
                <a:lnTo>
                  <a:pt x="41783"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7" name="object 27"/>
          <p:cNvSpPr/>
          <p:nvPr/>
        </p:nvSpPr>
        <p:spPr>
          <a:xfrm>
            <a:off x="2063497" y="2109282"/>
            <a:ext cx="44450" cy="10795"/>
          </a:xfrm>
          <a:custGeom>
            <a:avLst/>
            <a:gdLst/>
            <a:ahLst/>
            <a:cxnLst/>
            <a:rect l="l" t="t" r="r" b="b"/>
            <a:pathLst>
              <a:path w="44450" h="10794">
                <a:moveTo>
                  <a:pt x="41656" y="0"/>
                </a:moveTo>
                <a:lnTo>
                  <a:pt x="2540" y="0"/>
                </a:lnTo>
                <a:lnTo>
                  <a:pt x="0" y="2285"/>
                </a:lnTo>
                <a:lnTo>
                  <a:pt x="0" y="8381"/>
                </a:lnTo>
                <a:lnTo>
                  <a:pt x="2540" y="10667"/>
                </a:lnTo>
                <a:lnTo>
                  <a:pt x="41656" y="10667"/>
                </a:lnTo>
                <a:lnTo>
                  <a:pt x="44196" y="8381"/>
                </a:lnTo>
                <a:lnTo>
                  <a:pt x="44196" y="2285"/>
                </a:lnTo>
                <a:lnTo>
                  <a:pt x="4165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8" name="object 28"/>
          <p:cNvSpPr/>
          <p:nvPr/>
        </p:nvSpPr>
        <p:spPr>
          <a:xfrm>
            <a:off x="2063497" y="2075754"/>
            <a:ext cx="44450" cy="10795"/>
          </a:xfrm>
          <a:custGeom>
            <a:avLst/>
            <a:gdLst/>
            <a:ahLst/>
            <a:cxnLst/>
            <a:rect l="l" t="t" r="r" b="b"/>
            <a:pathLst>
              <a:path w="44450" h="10794">
                <a:moveTo>
                  <a:pt x="41656" y="0"/>
                </a:moveTo>
                <a:lnTo>
                  <a:pt x="2540" y="0"/>
                </a:lnTo>
                <a:lnTo>
                  <a:pt x="0" y="2286"/>
                </a:lnTo>
                <a:lnTo>
                  <a:pt x="0" y="8128"/>
                </a:lnTo>
                <a:lnTo>
                  <a:pt x="2540" y="10668"/>
                </a:lnTo>
                <a:lnTo>
                  <a:pt x="41656" y="10668"/>
                </a:lnTo>
                <a:lnTo>
                  <a:pt x="44196" y="8128"/>
                </a:lnTo>
                <a:lnTo>
                  <a:pt x="44196" y="2286"/>
                </a:lnTo>
                <a:lnTo>
                  <a:pt x="4165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29" name="object 29"/>
          <p:cNvSpPr/>
          <p:nvPr/>
        </p:nvSpPr>
        <p:spPr>
          <a:xfrm>
            <a:off x="1874521" y="2028454"/>
            <a:ext cx="67310" cy="47625"/>
          </a:xfrm>
          <a:custGeom>
            <a:avLst/>
            <a:gdLst/>
            <a:ahLst/>
            <a:cxnLst/>
            <a:rect l="l" t="t" r="r" b="b"/>
            <a:pathLst>
              <a:path w="67310" h="47625">
                <a:moveTo>
                  <a:pt x="64516" y="0"/>
                </a:moveTo>
                <a:lnTo>
                  <a:pt x="61468" y="0"/>
                </a:lnTo>
                <a:lnTo>
                  <a:pt x="10032" y="4063"/>
                </a:lnTo>
                <a:lnTo>
                  <a:pt x="6857" y="4444"/>
                </a:lnTo>
                <a:lnTo>
                  <a:pt x="4063" y="7238"/>
                </a:lnTo>
                <a:lnTo>
                  <a:pt x="3556" y="10287"/>
                </a:lnTo>
                <a:lnTo>
                  <a:pt x="0" y="41529"/>
                </a:lnTo>
                <a:lnTo>
                  <a:pt x="0" y="44576"/>
                </a:lnTo>
                <a:lnTo>
                  <a:pt x="2286" y="47243"/>
                </a:lnTo>
                <a:lnTo>
                  <a:pt x="8509" y="47243"/>
                </a:lnTo>
                <a:lnTo>
                  <a:pt x="11175" y="44576"/>
                </a:lnTo>
                <a:lnTo>
                  <a:pt x="11175" y="41529"/>
                </a:lnTo>
                <a:lnTo>
                  <a:pt x="12954" y="20319"/>
                </a:lnTo>
                <a:lnTo>
                  <a:pt x="13588" y="17144"/>
                </a:lnTo>
                <a:lnTo>
                  <a:pt x="16382" y="14478"/>
                </a:lnTo>
                <a:lnTo>
                  <a:pt x="19304" y="14097"/>
                </a:lnTo>
                <a:lnTo>
                  <a:pt x="61468" y="11175"/>
                </a:lnTo>
                <a:lnTo>
                  <a:pt x="64516" y="11175"/>
                </a:lnTo>
                <a:lnTo>
                  <a:pt x="67056" y="8508"/>
                </a:lnTo>
                <a:lnTo>
                  <a:pt x="67056" y="2412"/>
                </a:lnTo>
                <a:lnTo>
                  <a:pt x="64516"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30" name="object 30"/>
          <p:cNvSpPr/>
          <p:nvPr/>
        </p:nvSpPr>
        <p:spPr>
          <a:xfrm>
            <a:off x="7066891" y="2961132"/>
            <a:ext cx="312420" cy="312420"/>
          </a:xfrm>
          <a:custGeom>
            <a:avLst/>
            <a:gdLst/>
            <a:ahLst/>
            <a:cxnLst/>
            <a:rect l="l" t="t" r="r" b="b"/>
            <a:pathLst>
              <a:path w="312420" h="312420">
                <a:moveTo>
                  <a:pt x="156106" y="0"/>
                </a:moveTo>
                <a:lnTo>
                  <a:pt x="117292" y="8477"/>
                </a:lnTo>
                <a:lnTo>
                  <a:pt x="86764" y="33147"/>
                </a:lnTo>
                <a:lnTo>
                  <a:pt x="60729" y="99583"/>
                </a:lnTo>
                <a:lnTo>
                  <a:pt x="58761" y="133284"/>
                </a:lnTo>
                <a:lnTo>
                  <a:pt x="62126" y="160781"/>
                </a:lnTo>
                <a:lnTo>
                  <a:pt x="67405" y="179030"/>
                </a:lnTo>
                <a:lnTo>
                  <a:pt x="75398" y="199612"/>
                </a:lnTo>
                <a:lnTo>
                  <a:pt x="86058" y="220718"/>
                </a:lnTo>
                <a:lnTo>
                  <a:pt x="99337" y="240537"/>
                </a:lnTo>
                <a:lnTo>
                  <a:pt x="63150" y="250886"/>
                </a:lnTo>
                <a:lnTo>
                  <a:pt x="16398" y="272059"/>
                </a:lnTo>
                <a:lnTo>
                  <a:pt x="0" y="292338"/>
                </a:lnTo>
                <a:lnTo>
                  <a:pt x="785" y="298450"/>
                </a:lnTo>
                <a:lnTo>
                  <a:pt x="3579" y="306831"/>
                </a:lnTo>
                <a:lnTo>
                  <a:pt x="10945" y="312419"/>
                </a:lnTo>
                <a:lnTo>
                  <a:pt x="301267" y="312419"/>
                </a:lnTo>
                <a:lnTo>
                  <a:pt x="308633" y="306831"/>
                </a:lnTo>
                <a:lnTo>
                  <a:pt x="311427" y="298450"/>
                </a:lnTo>
                <a:lnTo>
                  <a:pt x="312146" y="292862"/>
                </a:lnTo>
                <a:lnTo>
                  <a:pt x="19581" y="292862"/>
                </a:lnTo>
                <a:lnTo>
                  <a:pt x="26334" y="288736"/>
                </a:lnTo>
                <a:lnTo>
                  <a:pt x="43505" y="279860"/>
                </a:lnTo>
                <a:lnTo>
                  <a:pt x="69605" y="269198"/>
                </a:lnTo>
                <a:lnTo>
                  <a:pt x="103147" y="259715"/>
                </a:lnTo>
                <a:lnTo>
                  <a:pt x="127531" y="254507"/>
                </a:lnTo>
                <a:lnTo>
                  <a:pt x="257866" y="254507"/>
                </a:lnTo>
                <a:lnTo>
                  <a:pt x="252849" y="252444"/>
                </a:lnTo>
                <a:lnTo>
                  <a:pt x="156106" y="252444"/>
                </a:lnTo>
                <a:lnTo>
                  <a:pt x="136203" y="247467"/>
                </a:lnTo>
                <a:lnTo>
                  <a:pt x="96962" y="200681"/>
                </a:lnTo>
                <a:lnTo>
                  <a:pt x="79003" y="137781"/>
                </a:lnTo>
                <a:lnTo>
                  <a:pt x="79906" y="104901"/>
                </a:lnTo>
                <a:lnTo>
                  <a:pt x="87348" y="73939"/>
                </a:lnTo>
                <a:lnTo>
                  <a:pt x="102195" y="46561"/>
                </a:lnTo>
                <a:lnTo>
                  <a:pt x="124948" y="27017"/>
                </a:lnTo>
                <a:lnTo>
                  <a:pt x="156106" y="19557"/>
                </a:lnTo>
                <a:lnTo>
                  <a:pt x="212035" y="19557"/>
                </a:lnTo>
                <a:lnTo>
                  <a:pt x="211345" y="18859"/>
                </a:lnTo>
                <a:lnTo>
                  <a:pt x="194921" y="8477"/>
                </a:lnTo>
                <a:lnTo>
                  <a:pt x="176424" y="2143"/>
                </a:lnTo>
                <a:lnTo>
                  <a:pt x="156106" y="0"/>
                </a:lnTo>
                <a:close/>
              </a:path>
              <a:path w="312420" h="312420">
                <a:moveTo>
                  <a:pt x="257866" y="254507"/>
                </a:moveTo>
                <a:lnTo>
                  <a:pt x="184681" y="254507"/>
                </a:lnTo>
                <a:lnTo>
                  <a:pt x="209065" y="259715"/>
                </a:lnTo>
                <a:lnTo>
                  <a:pt x="242446" y="269144"/>
                </a:lnTo>
                <a:lnTo>
                  <a:pt x="268470" y="279717"/>
                </a:lnTo>
                <a:lnTo>
                  <a:pt x="285682" y="288575"/>
                </a:lnTo>
                <a:lnTo>
                  <a:pt x="292631" y="292862"/>
                </a:lnTo>
                <a:lnTo>
                  <a:pt x="312146" y="292862"/>
                </a:lnTo>
                <a:lnTo>
                  <a:pt x="277201" y="262461"/>
                </a:lnTo>
                <a:lnTo>
                  <a:pt x="257866" y="254507"/>
                </a:lnTo>
                <a:close/>
              </a:path>
              <a:path w="312420" h="312420">
                <a:moveTo>
                  <a:pt x="184681" y="254507"/>
                </a:moveTo>
                <a:lnTo>
                  <a:pt x="127531" y="254507"/>
                </a:lnTo>
                <a:lnTo>
                  <a:pt x="134229" y="258294"/>
                </a:lnTo>
                <a:lnTo>
                  <a:pt x="141200" y="261175"/>
                </a:lnTo>
                <a:lnTo>
                  <a:pt x="148480" y="263009"/>
                </a:lnTo>
                <a:lnTo>
                  <a:pt x="156106" y="263651"/>
                </a:lnTo>
                <a:lnTo>
                  <a:pt x="163732" y="263009"/>
                </a:lnTo>
                <a:lnTo>
                  <a:pt x="171013" y="261175"/>
                </a:lnTo>
                <a:lnTo>
                  <a:pt x="177984" y="258294"/>
                </a:lnTo>
                <a:lnTo>
                  <a:pt x="184681" y="254507"/>
                </a:lnTo>
                <a:close/>
              </a:path>
              <a:path w="312420" h="312420">
                <a:moveTo>
                  <a:pt x="212035" y="19557"/>
                </a:moveTo>
                <a:lnTo>
                  <a:pt x="156106" y="19557"/>
                </a:lnTo>
                <a:lnTo>
                  <a:pt x="187265" y="27017"/>
                </a:lnTo>
                <a:lnTo>
                  <a:pt x="210018" y="46561"/>
                </a:lnTo>
                <a:lnTo>
                  <a:pt x="224865" y="73939"/>
                </a:lnTo>
                <a:lnTo>
                  <a:pt x="232306" y="104901"/>
                </a:lnTo>
                <a:lnTo>
                  <a:pt x="233263" y="137781"/>
                </a:lnTo>
                <a:lnTo>
                  <a:pt x="227480" y="170100"/>
                </a:lnTo>
                <a:lnTo>
                  <a:pt x="197508" y="228345"/>
                </a:lnTo>
                <a:lnTo>
                  <a:pt x="156106" y="252444"/>
                </a:lnTo>
                <a:lnTo>
                  <a:pt x="252849" y="252444"/>
                </a:lnTo>
                <a:lnTo>
                  <a:pt x="249062" y="250886"/>
                </a:lnTo>
                <a:lnTo>
                  <a:pt x="212875" y="240537"/>
                </a:lnTo>
                <a:lnTo>
                  <a:pt x="226155" y="220718"/>
                </a:lnTo>
                <a:lnTo>
                  <a:pt x="236815" y="199612"/>
                </a:lnTo>
                <a:lnTo>
                  <a:pt x="244808" y="179030"/>
                </a:lnTo>
                <a:lnTo>
                  <a:pt x="250086" y="160781"/>
                </a:lnTo>
                <a:lnTo>
                  <a:pt x="253452" y="133284"/>
                </a:lnTo>
                <a:lnTo>
                  <a:pt x="251483" y="99583"/>
                </a:lnTo>
                <a:lnTo>
                  <a:pt x="242657" y="64573"/>
                </a:lnTo>
                <a:lnTo>
                  <a:pt x="225448" y="33147"/>
                </a:lnTo>
                <a:lnTo>
                  <a:pt x="212035" y="19557"/>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31" name="object 31"/>
          <p:cNvSpPr/>
          <p:nvPr/>
        </p:nvSpPr>
        <p:spPr>
          <a:xfrm>
            <a:off x="1952247" y="3709416"/>
            <a:ext cx="2542540" cy="1087120"/>
          </a:xfrm>
          <a:custGeom>
            <a:avLst/>
            <a:gdLst/>
            <a:ahLst/>
            <a:cxnLst/>
            <a:rect l="l" t="t" r="r" b="b"/>
            <a:pathLst>
              <a:path w="2542540" h="1087120">
                <a:moveTo>
                  <a:pt x="1998726" y="0"/>
                </a:moveTo>
                <a:lnTo>
                  <a:pt x="0" y="0"/>
                </a:lnTo>
                <a:lnTo>
                  <a:pt x="0" y="1086612"/>
                </a:lnTo>
                <a:lnTo>
                  <a:pt x="1998726" y="1086612"/>
                </a:lnTo>
                <a:lnTo>
                  <a:pt x="2542032" y="543306"/>
                </a:lnTo>
                <a:lnTo>
                  <a:pt x="1998726" y="0"/>
                </a:lnTo>
                <a:close/>
              </a:path>
            </a:pathLst>
          </a:custGeom>
          <a:solidFill>
            <a:srgbClr val="38203B"/>
          </a:solidFill>
        </p:spPr>
        <p:txBody>
          <a:bodyPr wrap="square" lIns="0" tIns="0" rIns="0" bIns="0" rtlCol="0"/>
          <a:lstStyle/>
          <a:p>
            <a:pPr defTabSz="912080"/>
            <a:endParaRPr sz="1800">
              <a:solidFill>
                <a:prstClr val="black"/>
              </a:solidFill>
            </a:endParaRPr>
          </a:p>
        </p:txBody>
      </p:sp>
      <p:sp>
        <p:nvSpPr>
          <p:cNvPr id="32" name="object 32"/>
          <p:cNvSpPr/>
          <p:nvPr/>
        </p:nvSpPr>
        <p:spPr>
          <a:xfrm>
            <a:off x="1578869" y="3848111"/>
            <a:ext cx="809625" cy="809625"/>
          </a:xfrm>
          <a:custGeom>
            <a:avLst/>
            <a:gdLst/>
            <a:ahLst/>
            <a:cxnLst/>
            <a:rect l="l" t="t" r="r" b="b"/>
            <a:pathLst>
              <a:path w="809625" h="809625">
                <a:moveTo>
                  <a:pt x="404622" y="0"/>
                </a:moveTo>
                <a:lnTo>
                  <a:pt x="357424" y="2722"/>
                </a:lnTo>
                <a:lnTo>
                  <a:pt x="311829" y="10686"/>
                </a:lnTo>
                <a:lnTo>
                  <a:pt x="268138" y="23588"/>
                </a:lnTo>
                <a:lnTo>
                  <a:pt x="226656" y="41125"/>
                </a:lnTo>
                <a:lnTo>
                  <a:pt x="187685" y="62994"/>
                </a:lnTo>
                <a:lnTo>
                  <a:pt x="151529" y="88890"/>
                </a:lnTo>
                <a:lnTo>
                  <a:pt x="118491" y="118510"/>
                </a:lnTo>
                <a:lnTo>
                  <a:pt x="88874" y="151550"/>
                </a:lnTo>
                <a:lnTo>
                  <a:pt x="62981" y="187707"/>
                </a:lnTo>
                <a:lnTo>
                  <a:pt x="41116" y="226678"/>
                </a:lnTo>
                <a:lnTo>
                  <a:pt x="23583" y="268158"/>
                </a:lnTo>
                <a:lnTo>
                  <a:pt x="10683" y="311845"/>
                </a:lnTo>
                <a:lnTo>
                  <a:pt x="2721" y="357434"/>
                </a:lnTo>
                <a:lnTo>
                  <a:pt x="0" y="404622"/>
                </a:lnTo>
                <a:lnTo>
                  <a:pt x="2721" y="451809"/>
                </a:lnTo>
                <a:lnTo>
                  <a:pt x="10683" y="497398"/>
                </a:lnTo>
                <a:lnTo>
                  <a:pt x="23583" y="541085"/>
                </a:lnTo>
                <a:lnTo>
                  <a:pt x="41116" y="582565"/>
                </a:lnTo>
                <a:lnTo>
                  <a:pt x="62981" y="621536"/>
                </a:lnTo>
                <a:lnTo>
                  <a:pt x="88874" y="657693"/>
                </a:lnTo>
                <a:lnTo>
                  <a:pt x="118491" y="690733"/>
                </a:lnTo>
                <a:lnTo>
                  <a:pt x="151529" y="720353"/>
                </a:lnTo>
                <a:lnTo>
                  <a:pt x="187685" y="746249"/>
                </a:lnTo>
                <a:lnTo>
                  <a:pt x="226656" y="768118"/>
                </a:lnTo>
                <a:lnTo>
                  <a:pt x="268138" y="785655"/>
                </a:lnTo>
                <a:lnTo>
                  <a:pt x="311829" y="798557"/>
                </a:lnTo>
                <a:lnTo>
                  <a:pt x="357424" y="806521"/>
                </a:lnTo>
                <a:lnTo>
                  <a:pt x="404622" y="809244"/>
                </a:lnTo>
                <a:lnTo>
                  <a:pt x="451819" y="806521"/>
                </a:lnTo>
                <a:lnTo>
                  <a:pt x="497414" y="798557"/>
                </a:lnTo>
                <a:lnTo>
                  <a:pt x="541105" y="785655"/>
                </a:lnTo>
                <a:lnTo>
                  <a:pt x="582587" y="768118"/>
                </a:lnTo>
                <a:lnTo>
                  <a:pt x="621558" y="746249"/>
                </a:lnTo>
                <a:lnTo>
                  <a:pt x="657714" y="720353"/>
                </a:lnTo>
                <a:lnTo>
                  <a:pt x="690752" y="690733"/>
                </a:lnTo>
                <a:lnTo>
                  <a:pt x="720369" y="657693"/>
                </a:lnTo>
                <a:lnTo>
                  <a:pt x="746262" y="621536"/>
                </a:lnTo>
                <a:lnTo>
                  <a:pt x="768127" y="582565"/>
                </a:lnTo>
                <a:lnTo>
                  <a:pt x="785660" y="541085"/>
                </a:lnTo>
                <a:lnTo>
                  <a:pt x="798560" y="497398"/>
                </a:lnTo>
                <a:lnTo>
                  <a:pt x="806522" y="451809"/>
                </a:lnTo>
                <a:lnTo>
                  <a:pt x="809244" y="404622"/>
                </a:lnTo>
                <a:lnTo>
                  <a:pt x="806522" y="357434"/>
                </a:lnTo>
                <a:lnTo>
                  <a:pt x="798560" y="311845"/>
                </a:lnTo>
                <a:lnTo>
                  <a:pt x="785660" y="268158"/>
                </a:lnTo>
                <a:lnTo>
                  <a:pt x="768127" y="226678"/>
                </a:lnTo>
                <a:lnTo>
                  <a:pt x="746262" y="187707"/>
                </a:lnTo>
                <a:lnTo>
                  <a:pt x="720369" y="151550"/>
                </a:lnTo>
                <a:lnTo>
                  <a:pt x="690753" y="118510"/>
                </a:lnTo>
                <a:lnTo>
                  <a:pt x="657714" y="88890"/>
                </a:lnTo>
                <a:lnTo>
                  <a:pt x="621558" y="62994"/>
                </a:lnTo>
                <a:lnTo>
                  <a:pt x="582587" y="41125"/>
                </a:lnTo>
                <a:lnTo>
                  <a:pt x="541105" y="23588"/>
                </a:lnTo>
                <a:lnTo>
                  <a:pt x="497414" y="10686"/>
                </a:lnTo>
                <a:lnTo>
                  <a:pt x="451819" y="2722"/>
                </a:lnTo>
                <a:lnTo>
                  <a:pt x="404622"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33" name="object 33"/>
          <p:cNvSpPr/>
          <p:nvPr/>
        </p:nvSpPr>
        <p:spPr>
          <a:xfrm>
            <a:off x="1645158" y="3915918"/>
            <a:ext cx="675640" cy="675640"/>
          </a:xfrm>
          <a:custGeom>
            <a:avLst/>
            <a:gdLst/>
            <a:ahLst/>
            <a:cxnLst/>
            <a:rect l="l" t="t" r="r" b="b"/>
            <a:pathLst>
              <a:path w="675639"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1"/>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FFFFFF"/>
          </a:solidFill>
        </p:spPr>
        <p:txBody>
          <a:bodyPr wrap="square" lIns="0" tIns="0" rIns="0" bIns="0" rtlCol="0"/>
          <a:lstStyle/>
          <a:p>
            <a:pPr defTabSz="912080"/>
            <a:endParaRPr sz="1800">
              <a:solidFill>
                <a:prstClr val="black"/>
              </a:solidFill>
            </a:endParaRPr>
          </a:p>
        </p:txBody>
      </p:sp>
      <p:sp>
        <p:nvSpPr>
          <p:cNvPr id="34" name="object 34"/>
          <p:cNvSpPr/>
          <p:nvPr/>
        </p:nvSpPr>
        <p:spPr>
          <a:xfrm>
            <a:off x="1645158" y="3915918"/>
            <a:ext cx="675640" cy="675640"/>
          </a:xfrm>
          <a:custGeom>
            <a:avLst/>
            <a:gdLst/>
            <a:ahLst/>
            <a:cxnLst/>
            <a:rect l="l" t="t" r="r" b="b"/>
            <a:pathLst>
              <a:path w="675639" h="675639">
                <a:moveTo>
                  <a:pt x="0" y="337565"/>
                </a:moveTo>
                <a:lnTo>
                  <a:pt x="3081" y="291759"/>
                </a:lnTo>
                <a:lnTo>
                  <a:pt x="12057" y="247826"/>
                </a:lnTo>
                <a:lnTo>
                  <a:pt x="26527" y="206168"/>
                </a:lnTo>
                <a:lnTo>
                  <a:pt x="46086" y="167188"/>
                </a:lnTo>
                <a:lnTo>
                  <a:pt x="70335" y="131288"/>
                </a:lnTo>
                <a:lnTo>
                  <a:pt x="98869" y="98869"/>
                </a:lnTo>
                <a:lnTo>
                  <a:pt x="131288" y="70335"/>
                </a:lnTo>
                <a:lnTo>
                  <a:pt x="167188" y="46086"/>
                </a:lnTo>
                <a:lnTo>
                  <a:pt x="206168" y="26527"/>
                </a:lnTo>
                <a:lnTo>
                  <a:pt x="247826" y="12057"/>
                </a:lnTo>
                <a:lnTo>
                  <a:pt x="291759" y="3081"/>
                </a:lnTo>
                <a:lnTo>
                  <a:pt x="337566" y="0"/>
                </a:lnTo>
                <a:lnTo>
                  <a:pt x="383372" y="3081"/>
                </a:lnTo>
                <a:lnTo>
                  <a:pt x="427305" y="12057"/>
                </a:lnTo>
                <a:lnTo>
                  <a:pt x="468963" y="26527"/>
                </a:lnTo>
                <a:lnTo>
                  <a:pt x="507943" y="46086"/>
                </a:lnTo>
                <a:lnTo>
                  <a:pt x="543843" y="70335"/>
                </a:lnTo>
                <a:lnTo>
                  <a:pt x="576262" y="98869"/>
                </a:lnTo>
                <a:lnTo>
                  <a:pt x="604796" y="131288"/>
                </a:lnTo>
                <a:lnTo>
                  <a:pt x="629045" y="167188"/>
                </a:lnTo>
                <a:lnTo>
                  <a:pt x="648604" y="206168"/>
                </a:lnTo>
                <a:lnTo>
                  <a:pt x="663074" y="247826"/>
                </a:lnTo>
                <a:lnTo>
                  <a:pt x="672050" y="291759"/>
                </a:lnTo>
                <a:lnTo>
                  <a:pt x="675132" y="337565"/>
                </a:lnTo>
                <a:lnTo>
                  <a:pt x="672050" y="383372"/>
                </a:lnTo>
                <a:lnTo>
                  <a:pt x="663074" y="427305"/>
                </a:lnTo>
                <a:lnTo>
                  <a:pt x="648604" y="468963"/>
                </a:lnTo>
                <a:lnTo>
                  <a:pt x="629045" y="507943"/>
                </a:lnTo>
                <a:lnTo>
                  <a:pt x="604796" y="543843"/>
                </a:lnTo>
                <a:lnTo>
                  <a:pt x="576262" y="576262"/>
                </a:lnTo>
                <a:lnTo>
                  <a:pt x="543843" y="604796"/>
                </a:lnTo>
                <a:lnTo>
                  <a:pt x="507943" y="629045"/>
                </a:lnTo>
                <a:lnTo>
                  <a:pt x="468963" y="648604"/>
                </a:lnTo>
                <a:lnTo>
                  <a:pt x="427305" y="663074"/>
                </a:lnTo>
                <a:lnTo>
                  <a:pt x="383372" y="672050"/>
                </a:lnTo>
                <a:lnTo>
                  <a:pt x="337566" y="675131"/>
                </a:lnTo>
                <a:lnTo>
                  <a:pt x="291759" y="672050"/>
                </a:lnTo>
                <a:lnTo>
                  <a:pt x="247826" y="663074"/>
                </a:lnTo>
                <a:lnTo>
                  <a:pt x="206168" y="648604"/>
                </a:lnTo>
                <a:lnTo>
                  <a:pt x="167188" y="629045"/>
                </a:lnTo>
                <a:lnTo>
                  <a:pt x="131288" y="604796"/>
                </a:lnTo>
                <a:lnTo>
                  <a:pt x="98869" y="576262"/>
                </a:lnTo>
                <a:lnTo>
                  <a:pt x="70335" y="543843"/>
                </a:lnTo>
                <a:lnTo>
                  <a:pt x="46086" y="507943"/>
                </a:lnTo>
                <a:lnTo>
                  <a:pt x="26527" y="468963"/>
                </a:lnTo>
                <a:lnTo>
                  <a:pt x="12057" y="427305"/>
                </a:lnTo>
                <a:lnTo>
                  <a:pt x="3081" y="383372"/>
                </a:lnTo>
                <a:lnTo>
                  <a:pt x="0" y="337565"/>
                </a:lnTo>
                <a:close/>
              </a:path>
            </a:pathLst>
          </a:custGeom>
          <a:ln w="102107">
            <a:solidFill>
              <a:srgbClr val="38203B"/>
            </a:solidFill>
          </a:ln>
        </p:spPr>
        <p:txBody>
          <a:bodyPr wrap="square" lIns="0" tIns="0" rIns="0" bIns="0" rtlCol="0"/>
          <a:lstStyle/>
          <a:p>
            <a:pPr defTabSz="912080"/>
            <a:endParaRPr sz="1800">
              <a:solidFill>
                <a:prstClr val="black"/>
              </a:solidFill>
            </a:endParaRPr>
          </a:p>
        </p:txBody>
      </p:sp>
      <p:sp>
        <p:nvSpPr>
          <p:cNvPr id="35" name="object 35"/>
          <p:cNvSpPr txBox="1"/>
          <p:nvPr/>
        </p:nvSpPr>
        <p:spPr>
          <a:xfrm>
            <a:off x="2527212" y="3937820"/>
            <a:ext cx="1166495" cy="532182"/>
          </a:xfrm>
          <a:prstGeom prst="rect">
            <a:avLst/>
          </a:prstGeom>
        </p:spPr>
        <p:txBody>
          <a:bodyPr vert="horz" wrap="square" lIns="0" tIns="12686" rIns="0" bIns="0" rtlCol="0">
            <a:spAutoFit/>
          </a:bodyPr>
          <a:lstStyle/>
          <a:p>
            <a:pPr marL="12686" defTabSz="912080">
              <a:spcBef>
                <a:spcPts val="100"/>
              </a:spcBef>
            </a:pPr>
            <a:r>
              <a:rPr sz="1100" b="1" dirty="0">
                <a:solidFill>
                  <a:srgbClr val="FFFFFF"/>
                </a:solidFill>
                <a:latin typeface="Arial" panose="020B0604020202020204" pitchFamily="34" charset="0"/>
                <a:cs typeface="Arial" panose="020B0604020202020204" pitchFamily="34" charset="0"/>
              </a:rPr>
              <a:t>Conclusion</a:t>
            </a:r>
            <a:endParaRPr sz="1100" dirty="0">
              <a:solidFill>
                <a:prstClr val="black"/>
              </a:solidFill>
              <a:latin typeface="Arial" panose="020B0604020202020204" pitchFamily="34" charset="0"/>
              <a:cs typeface="Arial" panose="020B0604020202020204" pitchFamily="34" charset="0"/>
            </a:endParaRPr>
          </a:p>
          <a:p>
            <a:pPr marL="12686" defTabSz="912080">
              <a:spcBef>
                <a:spcPts val="20"/>
              </a:spcBef>
            </a:pPr>
            <a:r>
              <a:rPr sz="1100" dirty="0">
                <a:solidFill>
                  <a:srgbClr val="FFFFFF"/>
                </a:solidFill>
                <a:latin typeface="Arial" panose="020B0604020202020204" pitchFamily="34" charset="0"/>
                <a:cs typeface="Arial" panose="020B0604020202020204" pitchFamily="34" charset="0"/>
              </a:rPr>
              <a:t>Pros of investing in Bulgaria</a:t>
            </a:r>
            <a:endParaRPr sz="1100" dirty="0">
              <a:solidFill>
                <a:prstClr val="black"/>
              </a:solidFill>
              <a:latin typeface="Arial" panose="020B0604020202020204" pitchFamily="34" charset="0"/>
              <a:cs typeface="Arial" panose="020B0604020202020204" pitchFamily="34" charset="0"/>
            </a:endParaRPr>
          </a:p>
        </p:txBody>
      </p:sp>
      <p:sp>
        <p:nvSpPr>
          <p:cNvPr id="36" name="object 36"/>
          <p:cNvSpPr/>
          <p:nvPr/>
        </p:nvSpPr>
        <p:spPr>
          <a:xfrm>
            <a:off x="4524798" y="4175825"/>
            <a:ext cx="143255" cy="141731"/>
          </a:xfrm>
          <a:prstGeom prst="rect">
            <a:avLst/>
          </a:prstGeom>
          <a:blipFill>
            <a:blip r:embed="rId8" cstate="print"/>
            <a:stretch>
              <a:fillRect/>
            </a:stretch>
          </a:blipFill>
        </p:spPr>
        <p:txBody>
          <a:bodyPr wrap="square" lIns="0" tIns="0" rIns="0" bIns="0" rtlCol="0"/>
          <a:lstStyle/>
          <a:p>
            <a:pPr defTabSz="912080"/>
            <a:endParaRPr sz="1800">
              <a:solidFill>
                <a:prstClr val="black"/>
              </a:solidFill>
            </a:endParaRPr>
          </a:p>
        </p:txBody>
      </p:sp>
      <p:sp>
        <p:nvSpPr>
          <p:cNvPr id="37" name="object 37"/>
          <p:cNvSpPr/>
          <p:nvPr/>
        </p:nvSpPr>
        <p:spPr>
          <a:xfrm>
            <a:off x="1813560" y="4094989"/>
            <a:ext cx="289560" cy="288290"/>
          </a:xfrm>
          <a:custGeom>
            <a:avLst/>
            <a:gdLst/>
            <a:ahLst/>
            <a:cxnLst/>
            <a:rect l="l" t="t" r="r" b="b"/>
            <a:pathLst>
              <a:path w="289560" h="288289">
                <a:moveTo>
                  <a:pt x="281685" y="0"/>
                </a:moveTo>
                <a:lnTo>
                  <a:pt x="278383" y="0"/>
                </a:lnTo>
                <a:lnTo>
                  <a:pt x="276606" y="673"/>
                </a:lnTo>
                <a:lnTo>
                  <a:pt x="275335" y="1689"/>
                </a:lnTo>
                <a:lnTo>
                  <a:pt x="4444" y="181635"/>
                </a:lnTo>
                <a:lnTo>
                  <a:pt x="1650" y="183324"/>
                </a:lnTo>
                <a:lnTo>
                  <a:pt x="0" y="186715"/>
                </a:lnTo>
                <a:lnTo>
                  <a:pt x="381" y="190106"/>
                </a:lnTo>
                <a:lnTo>
                  <a:pt x="634" y="193154"/>
                </a:lnTo>
                <a:lnTo>
                  <a:pt x="3047" y="196202"/>
                </a:lnTo>
                <a:lnTo>
                  <a:pt x="6095" y="197561"/>
                </a:lnTo>
                <a:lnTo>
                  <a:pt x="76453" y="225678"/>
                </a:lnTo>
                <a:lnTo>
                  <a:pt x="109727" y="283629"/>
                </a:lnTo>
                <a:lnTo>
                  <a:pt x="111506" y="286346"/>
                </a:lnTo>
                <a:lnTo>
                  <a:pt x="114553" y="288036"/>
                </a:lnTo>
                <a:lnTo>
                  <a:pt x="121031" y="288036"/>
                </a:lnTo>
                <a:lnTo>
                  <a:pt x="123697" y="286346"/>
                </a:lnTo>
                <a:lnTo>
                  <a:pt x="139234" y="260591"/>
                </a:lnTo>
                <a:lnTo>
                  <a:pt x="117601" y="260591"/>
                </a:lnTo>
                <a:lnTo>
                  <a:pt x="92456" y="216534"/>
                </a:lnTo>
                <a:lnTo>
                  <a:pt x="92075" y="216534"/>
                </a:lnTo>
                <a:lnTo>
                  <a:pt x="97790" y="210439"/>
                </a:lnTo>
                <a:lnTo>
                  <a:pt x="85597" y="210439"/>
                </a:lnTo>
                <a:lnTo>
                  <a:pt x="84327" y="209080"/>
                </a:lnTo>
                <a:lnTo>
                  <a:pt x="83312" y="208737"/>
                </a:lnTo>
                <a:lnTo>
                  <a:pt x="28575" y="187058"/>
                </a:lnTo>
                <a:lnTo>
                  <a:pt x="237870" y="48120"/>
                </a:lnTo>
                <a:lnTo>
                  <a:pt x="249989" y="48120"/>
                </a:lnTo>
                <a:lnTo>
                  <a:pt x="263016" y="34226"/>
                </a:lnTo>
                <a:lnTo>
                  <a:pt x="284975" y="34226"/>
                </a:lnTo>
                <a:lnTo>
                  <a:pt x="288925" y="10502"/>
                </a:lnTo>
                <a:lnTo>
                  <a:pt x="289559" y="7112"/>
                </a:lnTo>
                <a:lnTo>
                  <a:pt x="288163" y="3390"/>
                </a:lnTo>
                <a:lnTo>
                  <a:pt x="285114" y="1358"/>
                </a:lnTo>
                <a:lnTo>
                  <a:pt x="283463" y="673"/>
                </a:lnTo>
                <a:lnTo>
                  <a:pt x="281685" y="0"/>
                </a:lnTo>
                <a:close/>
              </a:path>
              <a:path w="289560" h="288289">
                <a:moveTo>
                  <a:pt x="192441" y="252450"/>
                </a:moveTo>
                <a:lnTo>
                  <a:pt x="144144" y="252450"/>
                </a:lnTo>
                <a:lnTo>
                  <a:pt x="231775" y="287362"/>
                </a:lnTo>
                <a:lnTo>
                  <a:pt x="233806" y="288036"/>
                </a:lnTo>
                <a:lnTo>
                  <a:pt x="236600" y="288036"/>
                </a:lnTo>
                <a:lnTo>
                  <a:pt x="246279" y="266687"/>
                </a:lnTo>
                <a:lnTo>
                  <a:pt x="228091" y="266687"/>
                </a:lnTo>
                <a:lnTo>
                  <a:pt x="192441" y="252450"/>
                </a:lnTo>
                <a:close/>
              </a:path>
              <a:path w="289560" h="288289">
                <a:moveTo>
                  <a:pt x="282155" y="51168"/>
                </a:moveTo>
                <a:lnTo>
                  <a:pt x="264032" y="51168"/>
                </a:lnTo>
                <a:lnTo>
                  <a:pt x="228091" y="266687"/>
                </a:lnTo>
                <a:lnTo>
                  <a:pt x="246279" y="266687"/>
                </a:lnTo>
                <a:lnTo>
                  <a:pt x="282155" y="51168"/>
                </a:lnTo>
                <a:close/>
              </a:path>
              <a:path w="289560" h="288289">
                <a:moveTo>
                  <a:pt x="284975" y="34226"/>
                </a:moveTo>
                <a:lnTo>
                  <a:pt x="263016" y="34226"/>
                </a:lnTo>
                <a:lnTo>
                  <a:pt x="117601" y="260591"/>
                </a:lnTo>
                <a:lnTo>
                  <a:pt x="139234" y="260591"/>
                </a:lnTo>
                <a:lnTo>
                  <a:pt x="144144" y="252450"/>
                </a:lnTo>
                <a:lnTo>
                  <a:pt x="192441" y="252450"/>
                </a:lnTo>
                <a:lnTo>
                  <a:pt x="150875" y="235851"/>
                </a:lnTo>
                <a:lnTo>
                  <a:pt x="148844" y="235178"/>
                </a:lnTo>
                <a:lnTo>
                  <a:pt x="147192" y="234835"/>
                </a:lnTo>
                <a:lnTo>
                  <a:pt x="145160" y="234835"/>
                </a:lnTo>
                <a:lnTo>
                  <a:pt x="264032" y="51168"/>
                </a:lnTo>
                <a:lnTo>
                  <a:pt x="282155" y="51168"/>
                </a:lnTo>
                <a:lnTo>
                  <a:pt x="284975" y="34226"/>
                </a:lnTo>
                <a:close/>
              </a:path>
              <a:path w="289560" h="288289">
                <a:moveTo>
                  <a:pt x="249989" y="48120"/>
                </a:moveTo>
                <a:lnTo>
                  <a:pt x="237870" y="48120"/>
                </a:lnTo>
                <a:lnTo>
                  <a:pt x="85597" y="210439"/>
                </a:lnTo>
                <a:lnTo>
                  <a:pt x="97790" y="210439"/>
                </a:lnTo>
                <a:lnTo>
                  <a:pt x="249989" y="48120"/>
                </a:lnTo>
                <a:close/>
              </a:path>
            </a:pathLst>
          </a:custGeom>
          <a:solidFill>
            <a:srgbClr val="38203B"/>
          </a:solidFill>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3212862814"/>
      </p:ext>
    </p:extLst>
  </p:cSld>
  <p:clrMapOvr>
    <a:masterClrMapping/>
  </p:clrMapOvr>
  <mc:AlternateContent xmlns:mc="http://schemas.openxmlformats.org/markup-compatibility/2006" xmlns:p14="http://schemas.microsoft.com/office/powerpoint/2010/main">
    <mc:Choice Requires="p14">
      <p:transition spd="slow" p14:dur="30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65596" y="246651"/>
            <a:ext cx="168910" cy="182728"/>
          </a:xfrm>
          <a:prstGeom prst="rect">
            <a:avLst/>
          </a:prstGeom>
        </p:spPr>
        <p:txBody>
          <a:bodyPr vert="horz" wrap="square" lIns="0" tIns="13321" rIns="0" bIns="0" rtlCol="0">
            <a:spAutoFit/>
          </a:bodyPr>
          <a:lstStyle/>
          <a:p>
            <a:pPr marL="12686" defTabSz="912080">
              <a:spcBef>
                <a:spcPts val="105"/>
              </a:spcBef>
            </a:pPr>
            <a:fld id="{11D089E1-6C3C-4A81-ACC5-85164609AE35}" type="slidenum">
              <a:rPr lang="bg-BG" sz="1100" spc="-55">
                <a:solidFill>
                  <a:schemeClr val="bg1">
                    <a:lumMod val="50000"/>
                  </a:schemeClr>
                </a:solidFill>
                <a:latin typeface="Arial"/>
                <a:cs typeface="Arial"/>
              </a:rPr>
              <a:t>20</a:t>
            </a:fld>
            <a:endParaRPr lang="bg-BG" sz="1100" spc="-55" dirty="0">
              <a:solidFill>
                <a:schemeClr val="bg1">
                  <a:lumMod val="50000"/>
                </a:schemeClr>
              </a:solidFill>
              <a:latin typeface="Arial"/>
              <a:cs typeface="Arial"/>
            </a:endParaRPr>
          </a:p>
        </p:txBody>
      </p:sp>
      <p:sp>
        <p:nvSpPr>
          <p:cNvPr id="4" name="object 4"/>
          <p:cNvSpPr txBox="1">
            <a:spLocks noGrp="1"/>
          </p:cNvSpPr>
          <p:nvPr>
            <p:ph type="title"/>
          </p:nvPr>
        </p:nvSpPr>
        <p:spPr>
          <a:xfrm>
            <a:off x="3533012" y="201862"/>
            <a:ext cx="2123695" cy="345209"/>
          </a:xfrm>
          <a:prstGeom prst="rect">
            <a:avLst/>
          </a:prstGeom>
        </p:spPr>
        <p:txBody>
          <a:bodyPr vert="horz" wrap="square" lIns="0" tIns="12686" rIns="0" bIns="0" rtlCol="0">
            <a:spAutoFit/>
          </a:bodyPr>
          <a:lstStyle/>
          <a:p>
            <a:pPr marL="12686" algn="ctr">
              <a:spcBef>
                <a:spcPts val="100"/>
              </a:spcBef>
            </a:pPr>
            <a:r>
              <a:rPr sz="2400" dirty="0">
                <a:solidFill>
                  <a:srgbClr val="000000"/>
                </a:solidFill>
                <a:latin typeface="Arial Black" panose="020B0A04020102020204" pitchFamily="34" charset="0"/>
                <a:ea typeface="+mn-ea"/>
                <a:cs typeface="+mn-cs"/>
              </a:rPr>
              <a:t>Certificates</a:t>
            </a:r>
          </a:p>
        </p:txBody>
      </p:sp>
      <p:sp>
        <p:nvSpPr>
          <p:cNvPr id="5" name="object 5"/>
          <p:cNvSpPr/>
          <p:nvPr/>
        </p:nvSpPr>
        <p:spPr>
          <a:xfrm>
            <a:off x="4053840" y="666750"/>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6" name="object 6"/>
          <p:cNvSpPr/>
          <p:nvPr/>
        </p:nvSpPr>
        <p:spPr>
          <a:xfrm>
            <a:off x="4594859" y="666750"/>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7" name="object 7"/>
          <p:cNvSpPr/>
          <p:nvPr/>
        </p:nvSpPr>
        <p:spPr>
          <a:xfrm>
            <a:off x="1654301" y="4821239"/>
            <a:ext cx="5722620" cy="41275"/>
          </a:xfrm>
          <a:custGeom>
            <a:avLst/>
            <a:gdLst/>
            <a:ahLst/>
            <a:cxnLst/>
            <a:rect l="l" t="t" r="r" b="b"/>
            <a:pathLst>
              <a:path w="5722620" h="41275">
                <a:moveTo>
                  <a:pt x="0" y="41147"/>
                </a:moveTo>
                <a:lnTo>
                  <a:pt x="5722620" y="0"/>
                </a:lnTo>
              </a:path>
            </a:pathLst>
          </a:custGeom>
          <a:ln w="25908">
            <a:solidFill>
              <a:srgbClr val="7E7E7E"/>
            </a:solidFill>
            <a:prstDash val="sysDash"/>
          </a:ln>
        </p:spPr>
        <p:txBody>
          <a:bodyPr wrap="square" lIns="0" tIns="0" rIns="0" bIns="0" rtlCol="0"/>
          <a:lstStyle/>
          <a:p>
            <a:pPr defTabSz="912080"/>
            <a:endParaRPr sz="1800">
              <a:solidFill>
                <a:prstClr val="black"/>
              </a:solidFill>
            </a:endParaRPr>
          </a:p>
        </p:txBody>
      </p:sp>
      <p:sp>
        <p:nvSpPr>
          <p:cNvPr id="8" name="object 8"/>
          <p:cNvSpPr/>
          <p:nvPr/>
        </p:nvSpPr>
        <p:spPr>
          <a:xfrm>
            <a:off x="1533144" y="1469136"/>
            <a:ext cx="1508760" cy="439420"/>
          </a:xfrm>
          <a:custGeom>
            <a:avLst/>
            <a:gdLst/>
            <a:ahLst/>
            <a:cxnLst/>
            <a:rect l="l" t="t" r="r" b="b"/>
            <a:pathLst>
              <a:path w="1508760" h="439419">
                <a:moveTo>
                  <a:pt x="0" y="0"/>
                </a:moveTo>
                <a:lnTo>
                  <a:pt x="1508760" y="438912"/>
                </a:lnTo>
              </a:path>
            </a:pathLst>
          </a:custGeom>
          <a:ln w="12192">
            <a:solidFill>
              <a:srgbClr val="FFFFFF"/>
            </a:solidFill>
          </a:ln>
        </p:spPr>
        <p:txBody>
          <a:bodyPr wrap="square" lIns="0" tIns="0" rIns="0" bIns="0" rtlCol="0"/>
          <a:lstStyle/>
          <a:p>
            <a:pPr defTabSz="912080"/>
            <a:endParaRPr sz="1800">
              <a:solidFill>
                <a:prstClr val="black"/>
              </a:solidFill>
            </a:endParaRPr>
          </a:p>
        </p:txBody>
      </p:sp>
      <p:graphicFrame>
        <p:nvGraphicFramePr>
          <p:cNvPr id="9" name="object 9"/>
          <p:cNvGraphicFramePr>
            <a:graphicFrameLocks noGrp="1"/>
          </p:cNvGraphicFramePr>
          <p:nvPr>
            <p:extLst/>
          </p:nvPr>
        </p:nvGraphicFramePr>
        <p:xfrm>
          <a:off x="928944" y="971550"/>
          <a:ext cx="6790816" cy="4034304"/>
        </p:xfrm>
        <a:graphic>
          <a:graphicData uri="http://schemas.openxmlformats.org/drawingml/2006/table">
            <a:tbl>
              <a:tblPr firstRow="1" bandRow="1">
                <a:tableStyleId>{2D5ABB26-0587-4C30-8999-92F81FD0307C}</a:tableStyleId>
              </a:tblPr>
              <a:tblGrid>
                <a:gridCol w="2536764">
                  <a:extLst>
                    <a:ext uri="{9D8B030D-6E8A-4147-A177-3AD203B41FA5}">
                      <a16:colId xmlns:a16="http://schemas.microsoft.com/office/drawing/2014/main" val="20000"/>
                    </a:ext>
                  </a:extLst>
                </a:gridCol>
                <a:gridCol w="1269624">
                  <a:extLst>
                    <a:ext uri="{9D8B030D-6E8A-4147-A177-3AD203B41FA5}">
                      <a16:colId xmlns:a16="http://schemas.microsoft.com/office/drawing/2014/main" val="20001"/>
                    </a:ext>
                  </a:extLst>
                </a:gridCol>
                <a:gridCol w="1492214">
                  <a:extLst>
                    <a:ext uri="{9D8B030D-6E8A-4147-A177-3AD203B41FA5}">
                      <a16:colId xmlns:a16="http://schemas.microsoft.com/office/drawing/2014/main" val="20002"/>
                    </a:ext>
                  </a:extLst>
                </a:gridCol>
                <a:gridCol w="1492214">
                  <a:extLst>
                    <a:ext uri="{9D8B030D-6E8A-4147-A177-3AD203B41FA5}">
                      <a16:colId xmlns:a16="http://schemas.microsoft.com/office/drawing/2014/main" val="20003"/>
                    </a:ext>
                  </a:extLst>
                </a:gridCol>
              </a:tblGrid>
              <a:tr h="239143">
                <a:tc>
                  <a:txBody>
                    <a:bodyPr/>
                    <a:lstStyle/>
                    <a:p>
                      <a:pPr>
                        <a:lnSpc>
                          <a:spcPct val="100000"/>
                        </a:lnSpc>
                      </a:pPr>
                      <a:endParaRPr sz="1000" dirty="0">
                        <a:latin typeface="Times New Roman"/>
                        <a:cs typeface="Times New Roman"/>
                      </a:endParaRPr>
                    </a:p>
                  </a:txBody>
                  <a:tcPr marL="0" marR="0" marT="0" marB="0">
                    <a:lnL w="19050">
                      <a:solidFill>
                        <a:srgbClr val="FFFFFF"/>
                      </a:solidFill>
                      <a:prstDash val="solid"/>
                    </a:lnL>
                    <a:lnR w="12700">
                      <a:solidFill>
                        <a:srgbClr val="FFFFFF"/>
                      </a:solidFill>
                      <a:prstDash val="solid"/>
                    </a:lnR>
                    <a:lnB w="38100">
                      <a:solidFill>
                        <a:srgbClr val="FFFFFF"/>
                      </a:solidFill>
                      <a:prstDash val="solid"/>
                    </a:lnB>
                  </a:tcPr>
                </a:tc>
                <a:tc>
                  <a:txBody>
                    <a:bodyPr/>
                    <a:lstStyle/>
                    <a:p>
                      <a:pPr marL="12700" algn="ctr">
                        <a:lnSpc>
                          <a:spcPct val="100000"/>
                        </a:lnSpc>
                        <a:spcBef>
                          <a:spcPts val="204"/>
                        </a:spcBef>
                      </a:pPr>
                      <a:r>
                        <a:rPr sz="1100" b="1" spc="-65" dirty="0">
                          <a:solidFill>
                            <a:srgbClr val="FFFFFF"/>
                          </a:solidFill>
                          <a:latin typeface="Trebuchet MS"/>
                          <a:cs typeface="Trebuchet MS"/>
                        </a:rPr>
                        <a:t>Priority</a:t>
                      </a:r>
                      <a:r>
                        <a:rPr sz="1100" b="1" spc="-105" dirty="0">
                          <a:solidFill>
                            <a:srgbClr val="FFFFFF"/>
                          </a:solidFill>
                          <a:latin typeface="Trebuchet MS"/>
                          <a:cs typeface="Trebuchet MS"/>
                        </a:rPr>
                        <a:t> </a:t>
                      </a:r>
                      <a:r>
                        <a:rPr sz="1100" b="1" spc="-55" dirty="0">
                          <a:solidFill>
                            <a:srgbClr val="FFFFFF"/>
                          </a:solidFill>
                          <a:latin typeface="Trebuchet MS"/>
                          <a:cs typeface="Trebuchet MS"/>
                        </a:rPr>
                        <a:t>Class</a:t>
                      </a:r>
                      <a:endParaRPr sz="1100">
                        <a:latin typeface="Trebuchet MS"/>
                        <a:cs typeface="Trebuchet MS"/>
                      </a:endParaRPr>
                    </a:p>
                  </a:txBody>
                  <a:tcPr marL="0" marR="0" marT="26034"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134F79"/>
                    </a:solidFill>
                  </a:tcPr>
                </a:tc>
                <a:tc>
                  <a:txBody>
                    <a:bodyPr/>
                    <a:lstStyle/>
                    <a:p>
                      <a:pPr marL="13335" algn="ctr">
                        <a:lnSpc>
                          <a:spcPct val="100000"/>
                        </a:lnSpc>
                        <a:spcBef>
                          <a:spcPts val="204"/>
                        </a:spcBef>
                      </a:pPr>
                      <a:r>
                        <a:rPr sz="1100" b="1" spc="-55" dirty="0">
                          <a:solidFill>
                            <a:srgbClr val="FFFFFF"/>
                          </a:solidFill>
                          <a:latin typeface="Trebuchet MS"/>
                          <a:cs typeface="Trebuchet MS"/>
                        </a:rPr>
                        <a:t>Class</a:t>
                      </a:r>
                      <a:r>
                        <a:rPr sz="1100" b="1" spc="-110" dirty="0">
                          <a:solidFill>
                            <a:srgbClr val="FFFFFF"/>
                          </a:solidFill>
                          <a:latin typeface="Trebuchet MS"/>
                          <a:cs typeface="Trebuchet MS"/>
                        </a:rPr>
                        <a:t> </a:t>
                      </a:r>
                      <a:r>
                        <a:rPr sz="1100" b="1" spc="-30" dirty="0">
                          <a:solidFill>
                            <a:srgbClr val="FFFFFF"/>
                          </a:solidFill>
                          <a:latin typeface="Trebuchet MS"/>
                          <a:cs typeface="Trebuchet MS"/>
                        </a:rPr>
                        <a:t>A</a:t>
                      </a:r>
                      <a:endParaRPr sz="1100">
                        <a:latin typeface="Trebuchet MS"/>
                        <a:cs typeface="Trebuchet MS"/>
                      </a:endParaRPr>
                    </a:p>
                  </a:txBody>
                  <a:tcPr marL="0" marR="0" marT="26034"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134F79"/>
                    </a:solidFill>
                  </a:tcPr>
                </a:tc>
                <a:tc>
                  <a:txBody>
                    <a:bodyPr/>
                    <a:lstStyle/>
                    <a:p>
                      <a:pPr marL="13970" algn="ctr">
                        <a:lnSpc>
                          <a:spcPct val="100000"/>
                        </a:lnSpc>
                        <a:spcBef>
                          <a:spcPts val="204"/>
                        </a:spcBef>
                      </a:pPr>
                      <a:r>
                        <a:rPr sz="1100" b="1" spc="-55" dirty="0">
                          <a:solidFill>
                            <a:srgbClr val="FFFFFF"/>
                          </a:solidFill>
                          <a:latin typeface="Trebuchet MS"/>
                          <a:cs typeface="Trebuchet MS"/>
                        </a:rPr>
                        <a:t>Class</a:t>
                      </a:r>
                      <a:r>
                        <a:rPr sz="1100" b="1" spc="-110" dirty="0">
                          <a:solidFill>
                            <a:srgbClr val="FFFFFF"/>
                          </a:solidFill>
                          <a:latin typeface="Trebuchet MS"/>
                          <a:cs typeface="Trebuchet MS"/>
                        </a:rPr>
                        <a:t> </a:t>
                      </a:r>
                      <a:r>
                        <a:rPr sz="1100" b="1" spc="-40" dirty="0">
                          <a:solidFill>
                            <a:srgbClr val="FFFFFF"/>
                          </a:solidFill>
                          <a:latin typeface="Trebuchet MS"/>
                          <a:cs typeface="Trebuchet MS"/>
                        </a:rPr>
                        <a:t>B</a:t>
                      </a:r>
                      <a:endParaRPr sz="1100">
                        <a:latin typeface="Trebuchet MS"/>
                        <a:cs typeface="Trebuchet MS"/>
                      </a:endParaRPr>
                    </a:p>
                  </a:txBody>
                  <a:tcPr marL="0" marR="0" marT="26034"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134F79"/>
                    </a:solidFill>
                  </a:tcPr>
                </a:tc>
                <a:extLst>
                  <a:ext uri="{0D108BD9-81ED-4DB2-BD59-A6C34878D82A}">
                    <a16:rowId xmlns:a16="http://schemas.microsoft.com/office/drawing/2014/main" val="10000"/>
                  </a:ext>
                </a:extLst>
              </a:tr>
              <a:tr h="581245">
                <a:tc>
                  <a:txBody>
                    <a:bodyPr/>
                    <a:lstStyle/>
                    <a:p>
                      <a:pPr marL="857885">
                        <a:lnSpc>
                          <a:spcPct val="100000"/>
                        </a:lnSpc>
                        <a:spcBef>
                          <a:spcPts val="405"/>
                        </a:spcBef>
                      </a:pPr>
                      <a:r>
                        <a:rPr lang="en-US" sz="900" b="1" spc="0" baseline="0" dirty="0">
                          <a:solidFill>
                            <a:srgbClr val="FFFFFF"/>
                          </a:solidFill>
                          <a:latin typeface="Arial" panose="020B0604020202020204" pitchFamily="34" charset="0"/>
                          <a:cs typeface="Arial" panose="020B0604020202020204" pitchFamily="34" charset="0"/>
                        </a:rPr>
                        <a:t>                         </a:t>
                      </a:r>
                      <a:r>
                        <a:rPr sz="900" b="1" spc="0" baseline="0" dirty="0">
                          <a:solidFill>
                            <a:srgbClr val="FFFFFF"/>
                          </a:solidFill>
                          <a:latin typeface="Arial" panose="020B0604020202020204" pitchFamily="34" charset="0"/>
                          <a:cs typeface="Arial" panose="020B0604020202020204" pitchFamily="34" charset="0"/>
                        </a:rPr>
                        <a:t>THRESHOLD</a:t>
                      </a:r>
                      <a:endParaRPr sz="900" spc="0" baseline="0" dirty="0">
                        <a:latin typeface="Arial" panose="020B0604020202020204" pitchFamily="34" charset="0"/>
                        <a:cs typeface="Arial" panose="020B0604020202020204" pitchFamily="34" charset="0"/>
                      </a:endParaRPr>
                    </a:p>
                    <a:p>
                      <a:pPr marL="122555">
                        <a:lnSpc>
                          <a:spcPct val="100000"/>
                        </a:lnSpc>
                        <a:spcBef>
                          <a:spcPts val="730"/>
                        </a:spcBef>
                      </a:pPr>
                      <a:r>
                        <a:rPr sz="900" b="1" spc="0" baseline="0" dirty="0">
                          <a:solidFill>
                            <a:srgbClr val="FFFFFF"/>
                          </a:solidFill>
                          <a:latin typeface="Arial" panose="020B0604020202020204" pitchFamily="34" charset="0"/>
                          <a:cs typeface="Arial" panose="020B0604020202020204" pitchFamily="34" charset="0"/>
                        </a:rPr>
                        <a:t>INCENTIVES</a:t>
                      </a:r>
                      <a:endParaRPr sz="900" spc="0" baseline="0" dirty="0">
                        <a:latin typeface="Arial" panose="020B0604020202020204" pitchFamily="34" charset="0"/>
                        <a:cs typeface="Arial" panose="020B0604020202020204" pitchFamily="34" charset="0"/>
                      </a:endParaRP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80"/>
                        </a:spcBef>
                      </a:pPr>
                      <a:r>
                        <a:rPr sz="1400" spc="-70" dirty="0">
                          <a:solidFill>
                            <a:srgbClr val="5C5C5C"/>
                          </a:solidFill>
                          <a:latin typeface="Arial"/>
                          <a:cs typeface="Arial"/>
                        </a:rPr>
                        <a:t>€ </a:t>
                      </a:r>
                      <a:r>
                        <a:rPr sz="1400" spc="-65" dirty="0">
                          <a:solidFill>
                            <a:srgbClr val="5C5C5C"/>
                          </a:solidFill>
                          <a:latin typeface="Arial"/>
                          <a:cs typeface="Arial"/>
                        </a:rPr>
                        <a:t>50.00</a:t>
                      </a:r>
                      <a:r>
                        <a:rPr sz="1400" spc="-105" dirty="0">
                          <a:solidFill>
                            <a:srgbClr val="5C5C5C"/>
                          </a:solidFill>
                          <a:latin typeface="Arial"/>
                          <a:cs typeface="Arial"/>
                        </a:rPr>
                        <a:t> </a:t>
                      </a:r>
                      <a:r>
                        <a:rPr sz="1400" spc="30" dirty="0">
                          <a:solidFill>
                            <a:srgbClr val="5C5C5C"/>
                          </a:solidFill>
                          <a:latin typeface="Arial"/>
                          <a:cs typeface="Arial"/>
                        </a:rPr>
                        <a:t>M</a:t>
                      </a:r>
                      <a:endParaRPr sz="1400">
                        <a:latin typeface="Arial"/>
                        <a:cs typeface="Arial"/>
                      </a:endParaRPr>
                    </a:p>
                    <a:p>
                      <a:pPr marL="13970" algn="ctr">
                        <a:lnSpc>
                          <a:spcPct val="100000"/>
                        </a:lnSpc>
                      </a:pPr>
                      <a:r>
                        <a:rPr sz="1400" spc="-70" dirty="0">
                          <a:solidFill>
                            <a:srgbClr val="5C5C5C"/>
                          </a:solidFill>
                          <a:latin typeface="Arial"/>
                          <a:cs typeface="Arial"/>
                        </a:rPr>
                        <a:t>50 </a:t>
                      </a:r>
                      <a:r>
                        <a:rPr sz="1400" spc="-80" dirty="0">
                          <a:solidFill>
                            <a:srgbClr val="5C5C5C"/>
                          </a:solidFill>
                          <a:latin typeface="Arial"/>
                          <a:cs typeface="Arial"/>
                        </a:rPr>
                        <a:t>– </a:t>
                      </a:r>
                      <a:r>
                        <a:rPr sz="1400" spc="-75" dirty="0">
                          <a:solidFill>
                            <a:srgbClr val="5C5C5C"/>
                          </a:solidFill>
                          <a:latin typeface="Arial"/>
                          <a:cs typeface="Arial"/>
                        </a:rPr>
                        <a:t>150</a:t>
                      </a:r>
                      <a:r>
                        <a:rPr sz="1400" spc="-100" dirty="0">
                          <a:solidFill>
                            <a:srgbClr val="5C5C5C"/>
                          </a:solidFill>
                          <a:latin typeface="Arial"/>
                          <a:cs typeface="Arial"/>
                        </a:rPr>
                        <a:t> </a:t>
                      </a:r>
                      <a:r>
                        <a:rPr sz="1400" spc="-130" dirty="0">
                          <a:solidFill>
                            <a:srgbClr val="5C5C5C"/>
                          </a:solidFill>
                          <a:latin typeface="Arial"/>
                          <a:cs typeface="Arial"/>
                        </a:rPr>
                        <a:t>Jobs</a:t>
                      </a:r>
                      <a:endParaRPr sz="14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80"/>
                        </a:spcBef>
                      </a:pPr>
                      <a:r>
                        <a:rPr sz="1400" spc="-70" dirty="0">
                          <a:solidFill>
                            <a:srgbClr val="5C5C5C"/>
                          </a:solidFill>
                          <a:latin typeface="Arial"/>
                          <a:cs typeface="Arial"/>
                        </a:rPr>
                        <a:t>€ </a:t>
                      </a:r>
                      <a:r>
                        <a:rPr sz="1400" spc="-60" dirty="0">
                          <a:solidFill>
                            <a:srgbClr val="5C5C5C"/>
                          </a:solidFill>
                          <a:latin typeface="Arial"/>
                          <a:cs typeface="Arial"/>
                        </a:rPr>
                        <a:t>1.00 </a:t>
                      </a:r>
                      <a:r>
                        <a:rPr sz="1400" spc="30" dirty="0">
                          <a:solidFill>
                            <a:srgbClr val="5C5C5C"/>
                          </a:solidFill>
                          <a:latin typeface="Arial"/>
                          <a:cs typeface="Arial"/>
                        </a:rPr>
                        <a:t>M </a:t>
                      </a:r>
                      <a:r>
                        <a:rPr sz="1400" spc="-80" dirty="0">
                          <a:solidFill>
                            <a:srgbClr val="5C5C5C"/>
                          </a:solidFill>
                          <a:latin typeface="Arial"/>
                          <a:cs typeface="Arial"/>
                        </a:rPr>
                        <a:t>– </a:t>
                      </a:r>
                      <a:r>
                        <a:rPr sz="1400" spc="-60" dirty="0">
                          <a:solidFill>
                            <a:srgbClr val="5C5C5C"/>
                          </a:solidFill>
                          <a:latin typeface="Arial"/>
                          <a:cs typeface="Arial"/>
                        </a:rPr>
                        <a:t>5.00</a:t>
                      </a:r>
                      <a:r>
                        <a:rPr sz="1400" spc="-280" dirty="0">
                          <a:solidFill>
                            <a:srgbClr val="5C5C5C"/>
                          </a:solidFill>
                          <a:latin typeface="Arial"/>
                          <a:cs typeface="Arial"/>
                        </a:rPr>
                        <a:t> </a:t>
                      </a:r>
                      <a:r>
                        <a:rPr sz="1400" spc="30" dirty="0">
                          <a:solidFill>
                            <a:srgbClr val="5C5C5C"/>
                          </a:solidFill>
                          <a:latin typeface="Arial"/>
                          <a:cs typeface="Arial"/>
                        </a:rPr>
                        <a:t>M</a:t>
                      </a:r>
                      <a:endParaRPr sz="1400">
                        <a:latin typeface="Arial"/>
                        <a:cs typeface="Arial"/>
                      </a:endParaRPr>
                    </a:p>
                    <a:p>
                      <a:pPr marL="14604" algn="ctr">
                        <a:lnSpc>
                          <a:spcPct val="100000"/>
                        </a:lnSpc>
                      </a:pPr>
                      <a:r>
                        <a:rPr sz="1400" spc="-70" dirty="0">
                          <a:solidFill>
                            <a:srgbClr val="5C5C5C"/>
                          </a:solidFill>
                          <a:latin typeface="Arial"/>
                          <a:cs typeface="Arial"/>
                        </a:rPr>
                        <a:t>25 </a:t>
                      </a:r>
                      <a:r>
                        <a:rPr sz="1400" spc="-80" dirty="0">
                          <a:solidFill>
                            <a:srgbClr val="5C5C5C"/>
                          </a:solidFill>
                          <a:latin typeface="Arial"/>
                          <a:cs typeface="Arial"/>
                        </a:rPr>
                        <a:t>– </a:t>
                      </a:r>
                      <a:r>
                        <a:rPr sz="1400" spc="-75" dirty="0">
                          <a:solidFill>
                            <a:srgbClr val="5C5C5C"/>
                          </a:solidFill>
                          <a:latin typeface="Arial"/>
                          <a:cs typeface="Arial"/>
                        </a:rPr>
                        <a:t>150</a:t>
                      </a:r>
                      <a:r>
                        <a:rPr sz="1400" spc="-100" dirty="0">
                          <a:solidFill>
                            <a:srgbClr val="5C5C5C"/>
                          </a:solidFill>
                          <a:latin typeface="Arial"/>
                          <a:cs typeface="Arial"/>
                        </a:rPr>
                        <a:t> </a:t>
                      </a:r>
                      <a:r>
                        <a:rPr sz="1400" spc="-130" dirty="0">
                          <a:solidFill>
                            <a:srgbClr val="5C5C5C"/>
                          </a:solidFill>
                          <a:latin typeface="Arial"/>
                          <a:cs typeface="Arial"/>
                        </a:rPr>
                        <a:t>Jobs</a:t>
                      </a:r>
                      <a:endParaRPr sz="14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80"/>
                        </a:spcBef>
                      </a:pPr>
                      <a:r>
                        <a:rPr sz="1400" spc="-70" dirty="0">
                          <a:solidFill>
                            <a:srgbClr val="5C5C5C"/>
                          </a:solidFill>
                          <a:latin typeface="Arial"/>
                          <a:cs typeface="Arial"/>
                        </a:rPr>
                        <a:t>€ </a:t>
                      </a:r>
                      <a:r>
                        <a:rPr sz="1400" spc="-75" dirty="0">
                          <a:solidFill>
                            <a:srgbClr val="5C5C5C"/>
                          </a:solidFill>
                          <a:latin typeface="Arial"/>
                          <a:cs typeface="Arial"/>
                        </a:rPr>
                        <a:t>500 </a:t>
                      </a:r>
                      <a:r>
                        <a:rPr sz="1400" spc="-204" dirty="0">
                          <a:solidFill>
                            <a:srgbClr val="5C5C5C"/>
                          </a:solidFill>
                          <a:latin typeface="Arial"/>
                          <a:cs typeface="Arial"/>
                        </a:rPr>
                        <a:t>K </a:t>
                      </a:r>
                      <a:r>
                        <a:rPr sz="1400" spc="-80" dirty="0">
                          <a:solidFill>
                            <a:srgbClr val="5C5C5C"/>
                          </a:solidFill>
                          <a:latin typeface="Arial"/>
                          <a:cs typeface="Arial"/>
                        </a:rPr>
                        <a:t>– </a:t>
                      </a:r>
                      <a:r>
                        <a:rPr sz="1400" spc="-60" dirty="0">
                          <a:solidFill>
                            <a:srgbClr val="5C5C5C"/>
                          </a:solidFill>
                          <a:latin typeface="Arial"/>
                          <a:cs typeface="Arial"/>
                        </a:rPr>
                        <a:t>2.50</a:t>
                      </a:r>
                      <a:r>
                        <a:rPr sz="1400" spc="-195" dirty="0">
                          <a:solidFill>
                            <a:srgbClr val="5C5C5C"/>
                          </a:solidFill>
                          <a:latin typeface="Arial"/>
                          <a:cs typeface="Arial"/>
                        </a:rPr>
                        <a:t> </a:t>
                      </a:r>
                      <a:r>
                        <a:rPr sz="1400" spc="30" dirty="0">
                          <a:solidFill>
                            <a:srgbClr val="5C5C5C"/>
                          </a:solidFill>
                          <a:latin typeface="Arial"/>
                          <a:cs typeface="Arial"/>
                        </a:rPr>
                        <a:t>M</a:t>
                      </a:r>
                      <a:endParaRPr sz="1400">
                        <a:latin typeface="Arial"/>
                        <a:cs typeface="Arial"/>
                      </a:endParaRPr>
                    </a:p>
                    <a:p>
                      <a:pPr marL="15240" algn="ctr">
                        <a:lnSpc>
                          <a:spcPct val="100000"/>
                        </a:lnSpc>
                      </a:pPr>
                      <a:r>
                        <a:rPr sz="1400" spc="-70" dirty="0">
                          <a:solidFill>
                            <a:srgbClr val="5C5C5C"/>
                          </a:solidFill>
                          <a:latin typeface="Arial"/>
                          <a:cs typeface="Arial"/>
                        </a:rPr>
                        <a:t>10 </a:t>
                      </a:r>
                      <a:r>
                        <a:rPr sz="1400" spc="-80" dirty="0">
                          <a:solidFill>
                            <a:srgbClr val="5C5C5C"/>
                          </a:solidFill>
                          <a:latin typeface="Arial"/>
                          <a:cs typeface="Arial"/>
                        </a:rPr>
                        <a:t>– </a:t>
                      </a:r>
                      <a:r>
                        <a:rPr sz="1400" spc="-75" dirty="0">
                          <a:solidFill>
                            <a:srgbClr val="5C5C5C"/>
                          </a:solidFill>
                          <a:latin typeface="Arial"/>
                          <a:cs typeface="Arial"/>
                        </a:rPr>
                        <a:t>100</a:t>
                      </a:r>
                      <a:r>
                        <a:rPr sz="1400" spc="-105" dirty="0">
                          <a:solidFill>
                            <a:srgbClr val="5C5C5C"/>
                          </a:solidFill>
                          <a:latin typeface="Arial"/>
                          <a:cs typeface="Arial"/>
                        </a:rPr>
                        <a:t> </a:t>
                      </a:r>
                      <a:r>
                        <a:rPr sz="1400" spc="-125" dirty="0">
                          <a:solidFill>
                            <a:srgbClr val="5C5C5C"/>
                          </a:solidFill>
                          <a:latin typeface="Arial"/>
                          <a:cs typeface="Arial"/>
                        </a:rPr>
                        <a:t>Jobs</a:t>
                      </a:r>
                      <a:endParaRPr sz="14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1"/>
                  </a:ext>
                </a:extLst>
              </a:tr>
              <a:tr h="324162">
                <a:tc>
                  <a:txBody>
                    <a:bodyPr/>
                    <a:lstStyle/>
                    <a:p>
                      <a:pPr marL="0" marR="217170" indent="0" algn="l">
                        <a:lnSpc>
                          <a:spcPct val="100000"/>
                        </a:lnSpc>
                        <a:spcBef>
                          <a:spcPts val="140"/>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SHORT CUT ON  ADMINISTRATIVE TERMS</a:t>
                      </a:r>
                      <a:endParaRPr sz="800" spc="0" baseline="0" dirty="0">
                        <a:latin typeface="Arial" panose="020B0604020202020204" pitchFamily="34" charset="0"/>
                        <a:cs typeface="Arial" panose="020B0604020202020204" pitchFamily="34"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2"/>
                  </a:ext>
                </a:extLst>
              </a:tr>
              <a:tr h="269875">
                <a:tc>
                  <a:txBody>
                    <a:bodyPr/>
                    <a:lstStyle/>
                    <a:p>
                      <a:pPr marL="17145" algn="l">
                        <a:lnSpc>
                          <a:spcPct val="100000"/>
                        </a:lnSpc>
                        <a:spcBef>
                          <a:spcPts val="14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NO TENDER –</a:t>
                      </a:r>
                      <a:endParaRPr sz="800" spc="0" baseline="0" dirty="0">
                        <a:latin typeface="Arial" panose="020B0604020202020204" pitchFamily="34" charset="0"/>
                        <a:cs typeface="Arial" panose="020B0604020202020204" pitchFamily="34" charset="0"/>
                      </a:endParaRPr>
                    </a:p>
                    <a:p>
                      <a:pPr marL="16510" algn="l">
                        <a:lnSpc>
                          <a:spcPct val="100000"/>
                        </a:lnSpc>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NO COMPETITION</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3"/>
                  </a:ext>
                </a:extLst>
              </a:tr>
              <a:tr h="269240">
                <a:tc>
                  <a:txBody>
                    <a:bodyPr/>
                    <a:lstStyle/>
                    <a:p>
                      <a:pPr marL="15240" algn="l">
                        <a:lnSpc>
                          <a:spcPct val="100000"/>
                        </a:lnSpc>
                        <a:spcBef>
                          <a:spcPts val="140"/>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FINANCING</a:t>
                      </a:r>
                      <a:endParaRPr sz="800" spc="0" baseline="0" dirty="0">
                        <a:latin typeface="Arial" panose="020B0604020202020204" pitchFamily="34" charset="0"/>
                        <a:cs typeface="Arial" panose="020B0604020202020204" pitchFamily="34" charset="0"/>
                      </a:endParaRPr>
                    </a:p>
                    <a:p>
                      <a:pPr marL="15240" algn="l">
                        <a:lnSpc>
                          <a:spcPct val="100000"/>
                        </a:lnSpc>
                        <a:spcBef>
                          <a:spcPts val="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VOCATIONAL TRAINING</a:t>
                      </a:r>
                      <a:endParaRPr sz="800" spc="0" baseline="0" dirty="0">
                        <a:latin typeface="Arial" panose="020B0604020202020204" pitchFamily="34" charset="0"/>
                        <a:cs typeface="Arial" panose="020B0604020202020204" pitchFamily="34"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4"/>
                  </a:ext>
                </a:extLst>
              </a:tr>
              <a:tr h="324708">
                <a:tc>
                  <a:txBody>
                    <a:bodyPr/>
                    <a:lstStyle/>
                    <a:p>
                      <a:pPr marL="0" marR="379730" indent="0" algn="l">
                        <a:lnSpc>
                          <a:spcPct val="100000"/>
                        </a:lnSpc>
                        <a:spcBef>
                          <a:spcPts val="14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SOCIAL SECURITY  CASH BACK</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5"/>
                  </a:ext>
                </a:extLst>
              </a:tr>
              <a:tr h="330323">
                <a:tc>
                  <a:txBody>
                    <a:bodyPr/>
                    <a:lstStyle/>
                    <a:p>
                      <a:pPr marL="0" marR="478155" indent="0" algn="l">
                        <a:lnSpc>
                          <a:spcPct val="100000"/>
                        </a:lnSpc>
                        <a:spcBef>
                          <a:spcPts val="14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INDIVIDUAL  SERVICES</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6"/>
                  </a:ext>
                </a:extLst>
              </a:tr>
              <a:tr h="427665">
                <a:tc>
                  <a:txBody>
                    <a:bodyPr/>
                    <a:lstStyle/>
                    <a:p>
                      <a:pPr marL="0" marR="259715" indent="0" algn="l">
                        <a:lnSpc>
                          <a:spcPct val="100000"/>
                        </a:lnSpc>
                        <a:spcBef>
                          <a:spcPts val="14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FINANCING TECHNICAL  INFRASTRUCTURE</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marL="14604"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7"/>
                  </a:ext>
                </a:extLst>
              </a:tr>
              <a:tr h="269875">
                <a:tc>
                  <a:txBody>
                    <a:bodyPr/>
                    <a:lstStyle/>
                    <a:p>
                      <a:pPr marL="0" algn="l">
                        <a:lnSpc>
                          <a:spcPct val="100000"/>
                        </a:lnSpc>
                        <a:spcBef>
                          <a:spcPts val="14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PUBLIC-PRIVATE</a:t>
                      </a:r>
                      <a:endParaRPr sz="800" spc="0" baseline="0" dirty="0">
                        <a:latin typeface="Arial" panose="020B0604020202020204" pitchFamily="34" charset="0"/>
                        <a:cs typeface="Arial" panose="020B0604020202020204" pitchFamily="34" charset="0"/>
                      </a:endParaRPr>
                    </a:p>
                    <a:p>
                      <a:pPr marL="0" algn="l">
                        <a:lnSpc>
                          <a:spcPct val="100000"/>
                        </a:lnSpc>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PARTNERSHIP</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200"/>
                        </a:spcBef>
                      </a:pPr>
                      <a:r>
                        <a:rPr sz="1400" dirty="0">
                          <a:solidFill>
                            <a:srgbClr val="5C5C5C"/>
                          </a:solidFill>
                          <a:latin typeface="DejaVu Sans"/>
                          <a:cs typeface="DejaVu Sans"/>
                        </a:rPr>
                        <a:t>✔</a:t>
                      </a:r>
                      <a:endParaRPr sz="1400">
                        <a:latin typeface="DejaVu Sans"/>
                        <a:cs typeface="DejaVu Sans"/>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08"/>
                  </a:ext>
                </a:extLst>
              </a:tr>
              <a:tr h="324708">
                <a:tc>
                  <a:txBody>
                    <a:bodyPr/>
                    <a:lstStyle/>
                    <a:p>
                      <a:pPr marL="0" marR="258445" indent="0" algn="l">
                        <a:lnSpc>
                          <a:spcPct val="100000"/>
                        </a:lnSpc>
                        <a:spcBef>
                          <a:spcPts val="14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NO TAX ON CHANGING  LAND STATUS</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195"/>
                        </a:spcBef>
                      </a:pPr>
                      <a:r>
                        <a:rPr sz="1400" dirty="0">
                          <a:solidFill>
                            <a:srgbClr val="5C5C5C"/>
                          </a:solidFill>
                          <a:latin typeface="DejaVu Sans"/>
                          <a:cs typeface="DejaVu Sans"/>
                        </a:rPr>
                        <a:t>✔</a:t>
                      </a:r>
                      <a:endParaRPr sz="1400">
                        <a:latin typeface="DejaVu Sans"/>
                        <a:cs typeface="DejaVu Sans"/>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09"/>
                  </a:ext>
                </a:extLst>
              </a:tr>
              <a:tr h="427665">
                <a:tc>
                  <a:txBody>
                    <a:bodyPr/>
                    <a:lstStyle/>
                    <a:p>
                      <a:pPr marL="0" marR="209550" indent="0" algn="l">
                        <a:lnSpc>
                          <a:spcPct val="100000"/>
                        </a:lnSpc>
                        <a:spcBef>
                          <a:spcPts val="14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BUYING PUBLIC LAND ON  FAVOURABLE </a:t>
                      </a: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PRICES</a:t>
                      </a:r>
                      <a:endParaRPr sz="800" spc="0" baseline="0" dirty="0">
                        <a:latin typeface="Arial" panose="020B0604020202020204" pitchFamily="34" charset="0"/>
                        <a:cs typeface="Arial" panose="020B0604020202020204" pitchFamily="34"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200"/>
                        </a:spcBef>
                      </a:pPr>
                      <a:r>
                        <a:rPr sz="1400" dirty="0">
                          <a:solidFill>
                            <a:srgbClr val="5C5C5C"/>
                          </a:solidFill>
                          <a:latin typeface="DejaVu Sans"/>
                          <a:cs typeface="DejaVu Sans"/>
                        </a:rPr>
                        <a:t>✔</a:t>
                      </a:r>
                      <a:endParaRPr sz="1400">
                        <a:latin typeface="DejaVu Sans"/>
                        <a:cs typeface="DejaVu Sans"/>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B"/>
                    </a:solidFill>
                  </a:tcPr>
                </a:tc>
                <a:extLst>
                  <a:ext uri="{0D108BD9-81ED-4DB2-BD59-A6C34878D82A}">
                    <a16:rowId xmlns:a16="http://schemas.microsoft.com/office/drawing/2014/main" val="10010"/>
                  </a:ext>
                </a:extLst>
              </a:tr>
              <a:tr h="245695">
                <a:tc>
                  <a:txBody>
                    <a:bodyPr/>
                    <a:lstStyle/>
                    <a:p>
                      <a:pPr marL="0" algn="l">
                        <a:lnSpc>
                          <a:spcPct val="100000"/>
                        </a:lnSpc>
                        <a:spcBef>
                          <a:spcPts val="625"/>
                        </a:spcBef>
                      </a:pPr>
                      <a:r>
                        <a:rPr lang="en-US" sz="800" b="1" spc="0" baseline="0" dirty="0">
                          <a:solidFill>
                            <a:srgbClr val="FFFFFF"/>
                          </a:solidFill>
                          <a:latin typeface="Arial" panose="020B0604020202020204" pitchFamily="34" charset="0"/>
                          <a:cs typeface="Arial" panose="020B0604020202020204" pitchFamily="34" charset="0"/>
                        </a:rPr>
                        <a:t>  </a:t>
                      </a:r>
                      <a:r>
                        <a:rPr sz="800" b="1" spc="0" baseline="0" dirty="0">
                          <a:solidFill>
                            <a:srgbClr val="FFFFFF"/>
                          </a:solidFill>
                          <a:latin typeface="Arial" panose="020B0604020202020204" pitchFamily="34" charset="0"/>
                          <a:cs typeface="Arial" panose="020B0604020202020204" pitchFamily="34" charset="0"/>
                        </a:rPr>
                        <a:t>GRANTS FOR R&amp;D</a:t>
                      </a:r>
                      <a:endParaRPr sz="800" spc="0" baseline="0" dirty="0">
                        <a:latin typeface="Arial" panose="020B0604020202020204" pitchFamily="34" charset="0"/>
                        <a:cs typeface="Arial" panose="020B0604020202020204" pitchFamily="34" charset="0"/>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34F79"/>
                    </a:solidFill>
                  </a:tcPr>
                </a:tc>
                <a:tc>
                  <a:txBody>
                    <a:bodyPr/>
                    <a:lstStyle/>
                    <a:p>
                      <a:pPr marL="13970" algn="ctr">
                        <a:lnSpc>
                          <a:spcPct val="100000"/>
                        </a:lnSpc>
                        <a:spcBef>
                          <a:spcPts val="200"/>
                        </a:spcBef>
                      </a:pPr>
                      <a:r>
                        <a:rPr sz="1400" dirty="0">
                          <a:solidFill>
                            <a:srgbClr val="5C5C5C"/>
                          </a:solidFill>
                          <a:latin typeface="DejaVu Sans"/>
                          <a:cs typeface="DejaVu Sans"/>
                        </a:rPr>
                        <a:t>✔</a:t>
                      </a:r>
                      <a:endParaRPr sz="1400">
                        <a:latin typeface="DejaVu Sans"/>
                        <a:cs typeface="DejaVu Sans"/>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tc>
                  <a:txBody>
                    <a:bodyPr/>
                    <a:lstStyle/>
                    <a:p>
                      <a:pPr>
                        <a:lnSpc>
                          <a:spcPct val="100000"/>
                        </a:lnSpc>
                      </a:pPr>
                      <a:endParaRPr sz="1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0D6"/>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056490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65596" y="246651"/>
            <a:ext cx="168910" cy="364829"/>
          </a:xfrm>
          <a:prstGeom prst="rect">
            <a:avLst/>
          </a:prstGeom>
        </p:spPr>
        <p:txBody>
          <a:bodyPr vert="horz" wrap="square" lIns="0" tIns="13321" rIns="0" bIns="0" rtlCol="0">
            <a:spAutoFit/>
          </a:bodyPr>
          <a:lstStyle/>
          <a:p>
            <a:pPr marL="12686" defTabSz="912080">
              <a:spcBef>
                <a:spcPts val="105"/>
              </a:spcBef>
            </a:pPr>
            <a:fld id="{2323AD28-786F-44F5-B385-A0224D2E49BF}" type="slidenum">
              <a:rPr lang="en-US" sz="1100" spc="-55">
                <a:solidFill>
                  <a:schemeClr val="bg1">
                    <a:lumMod val="50000"/>
                  </a:schemeClr>
                </a:solidFill>
                <a:latin typeface="Arial"/>
                <a:cs typeface="Arial"/>
              </a:rPr>
              <a:t>21</a:t>
            </a:fld>
            <a:endParaRPr lang="bg-BG" sz="1100" spc="-55" dirty="0">
              <a:solidFill>
                <a:schemeClr val="bg1">
                  <a:lumMod val="50000"/>
                </a:schemeClr>
              </a:solidFill>
              <a:latin typeface="Arial"/>
              <a:cs typeface="Arial"/>
            </a:endParaRPr>
          </a:p>
          <a:p>
            <a:pPr marL="12686" defTabSz="912080">
              <a:spcBef>
                <a:spcPts val="105"/>
              </a:spcBef>
            </a:pPr>
            <a:endParaRPr sz="1100" dirty="0">
              <a:solidFill>
                <a:schemeClr val="bg1">
                  <a:lumMod val="50000"/>
                </a:schemeClr>
              </a:solidFill>
              <a:latin typeface="Arial"/>
              <a:cs typeface="Arial"/>
            </a:endParaRPr>
          </a:p>
        </p:txBody>
      </p:sp>
      <p:sp>
        <p:nvSpPr>
          <p:cNvPr id="4" name="object 4"/>
          <p:cNvSpPr txBox="1">
            <a:spLocks noGrp="1"/>
          </p:cNvSpPr>
          <p:nvPr>
            <p:ph type="title"/>
          </p:nvPr>
        </p:nvSpPr>
        <p:spPr>
          <a:xfrm>
            <a:off x="2937636" y="440314"/>
            <a:ext cx="3736468"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What Bulgaria offers</a:t>
            </a:r>
          </a:p>
        </p:txBody>
      </p:sp>
      <p:sp>
        <p:nvSpPr>
          <p:cNvPr id="5" name="object 5"/>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6" name="object 6"/>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7" name="object 7"/>
          <p:cNvSpPr/>
          <p:nvPr/>
        </p:nvSpPr>
        <p:spPr>
          <a:xfrm>
            <a:off x="0" y="3660648"/>
            <a:ext cx="9144000" cy="1482852"/>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8" name="object 8"/>
          <p:cNvSpPr txBox="1"/>
          <p:nvPr/>
        </p:nvSpPr>
        <p:spPr>
          <a:xfrm>
            <a:off x="6768847" y="1259587"/>
            <a:ext cx="1534160" cy="705948"/>
          </a:xfrm>
          <a:prstGeom prst="rect">
            <a:avLst/>
          </a:prstGeom>
        </p:spPr>
        <p:txBody>
          <a:bodyPr vert="horz" wrap="square" lIns="0" tIns="13321" rIns="0" bIns="0" rtlCol="0">
            <a:spAutoFit/>
          </a:bodyPr>
          <a:lstStyle/>
          <a:p>
            <a:pPr marL="12686" defTabSz="912080">
              <a:spcBef>
                <a:spcPts val="105"/>
              </a:spcBef>
            </a:pPr>
            <a:r>
              <a:rPr sz="1200" b="1" spc="-50" dirty="0">
                <a:solidFill>
                  <a:prstClr val="black"/>
                </a:solidFill>
                <a:latin typeface="Trebuchet MS"/>
                <a:cs typeface="Trebuchet MS"/>
              </a:rPr>
              <a:t>Easy Market Access</a:t>
            </a:r>
          </a:p>
          <a:p>
            <a:pPr marL="12686" marR="5073" defTabSz="912080"/>
            <a:r>
              <a:rPr sz="1100" b="1" spc="-60" dirty="0">
                <a:solidFill>
                  <a:srgbClr val="454545"/>
                </a:solidFill>
                <a:latin typeface="Trebuchet MS"/>
                <a:cs typeface="Trebuchet MS"/>
              </a:rPr>
              <a:t>Easy </a:t>
            </a:r>
            <a:r>
              <a:rPr sz="1100" b="1" spc="-70" dirty="0">
                <a:solidFill>
                  <a:srgbClr val="454545"/>
                </a:solidFill>
                <a:latin typeface="Trebuchet MS"/>
                <a:cs typeface="Trebuchet MS"/>
              </a:rPr>
              <a:t>access </a:t>
            </a:r>
            <a:r>
              <a:rPr sz="1100" b="1" spc="-45" dirty="0">
                <a:solidFill>
                  <a:srgbClr val="454545"/>
                </a:solidFill>
                <a:latin typeface="Trebuchet MS"/>
                <a:cs typeface="Trebuchet MS"/>
              </a:rPr>
              <a:t>to </a:t>
            </a:r>
            <a:r>
              <a:rPr sz="1100" b="1" spc="-60" dirty="0">
                <a:solidFill>
                  <a:srgbClr val="454545"/>
                </a:solidFill>
                <a:latin typeface="Trebuchet MS"/>
                <a:cs typeface="Trebuchet MS"/>
              </a:rPr>
              <a:t>EU</a:t>
            </a:r>
            <a:r>
              <a:rPr sz="1100" b="1" spc="-235" dirty="0">
                <a:solidFill>
                  <a:srgbClr val="454545"/>
                </a:solidFill>
                <a:latin typeface="Trebuchet MS"/>
                <a:cs typeface="Trebuchet MS"/>
              </a:rPr>
              <a:t> </a:t>
            </a:r>
            <a:r>
              <a:rPr sz="1100" b="1" spc="-65" dirty="0">
                <a:solidFill>
                  <a:srgbClr val="454545"/>
                </a:solidFill>
                <a:latin typeface="Trebuchet MS"/>
                <a:cs typeface="Trebuchet MS"/>
              </a:rPr>
              <a:t>markets  </a:t>
            </a:r>
            <a:r>
              <a:rPr sz="1100" b="1" spc="-45" dirty="0">
                <a:solidFill>
                  <a:srgbClr val="454545"/>
                </a:solidFill>
                <a:latin typeface="Trebuchet MS"/>
                <a:cs typeface="Trebuchet MS"/>
              </a:rPr>
              <a:t>as </a:t>
            </a:r>
            <a:r>
              <a:rPr sz="1100" b="1" spc="-60" dirty="0">
                <a:solidFill>
                  <a:srgbClr val="454545"/>
                </a:solidFill>
                <a:latin typeface="Trebuchet MS"/>
                <a:cs typeface="Trebuchet MS"/>
              </a:rPr>
              <a:t>well </a:t>
            </a:r>
            <a:r>
              <a:rPr sz="1100" b="1" spc="-45" dirty="0">
                <a:solidFill>
                  <a:srgbClr val="454545"/>
                </a:solidFill>
                <a:latin typeface="Trebuchet MS"/>
                <a:cs typeface="Trebuchet MS"/>
              </a:rPr>
              <a:t>as </a:t>
            </a:r>
            <a:r>
              <a:rPr sz="1100" b="1" spc="-60" dirty="0">
                <a:solidFill>
                  <a:srgbClr val="454545"/>
                </a:solidFill>
                <a:latin typeface="Trebuchet MS"/>
                <a:cs typeface="Trebuchet MS"/>
              </a:rPr>
              <a:t>Russia, </a:t>
            </a:r>
            <a:r>
              <a:rPr sz="1100" b="1" spc="-85" dirty="0">
                <a:solidFill>
                  <a:srgbClr val="454545"/>
                </a:solidFill>
                <a:latin typeface="Trebuchet MS"/>
                <a:cs typeface="Trebuchet MS"/>
              </a:rPr>
              <a:t>Turkey  </a:t>
            </a:r>
            <a:r>
              <a:rPr sz="1100" b="1" spc="-55" dirty="0">
                <a:solidFill>
                  <a:srgbClr val="454545"/>
                </a:solidFill>
                <a:latin typeface="Trebuchet MS"/>
                <a:cs typeface="Trebuchet MS"/>
              </a:rPr>
              <a:t>and </a:t>
            </a:r>
            <a:r>
              <a:rPr sz="1100" b="1" spc="-25" dirty="0">
                <a:solidFill>
                  <a:srgbClr val="454545"/>
                </a:solidFill>
                <a:latin typeface="Trebuchet MS"/>
                <a:cs typeface="Trebuchet MS"/>
              </a:rPr>
              <a:t>Middle</a:t>
            </a:r>
            <a:r>
              <a:rPr sz="1100" b="1" spc="-145" dirty="0">
                <a:solidFill>
                  <a:srgbClr val="454545"/>
                </a:solidFill>
                <a:latin typeface="Trebuchet MS"/>
                <a:cs typeface="Trebuchet MS"/>
              </a:rPr>
              <a:t> </a:t>
            </a:r>
            <a:r>
              <a:rPr sz="1100" b="1" spc="-55" dirty="0">
                <a:solidFill>
                  <a:srgbClr val="454545"/>
                </a:solidFill>
                <a:latin typeface="Trebuchet MS"/>
                <a:cs typeface="Trebuchet MS"/>
              </a:rPr>
              <a:t>East</a:t>
            </a:r>
            <a:endParaRPr sz="1100" dirty="0">
              <a:solidFill>
                <a:prstClr val="black"/>
              </a:solidFill>
              <a:latin typeface="Trebuchet MS"/>
              <a:cs typeface="Trebuchet MS"/>
            </a:endParaRPr>
          </a:p>
        </p:txBody>
      </p:sp>
      <p:sp>
        <p:nvSpPr>
          <p:cNvPr id="9" name="object 9"/>
          <p:cNvSpPr txBox="1"/>
          <p:nvPr/>
        </p:nvSpPr>
        <p:spPr>
          <a:xfrm>
            <a:off x="6768905" y="2693930"/>
            <a:ext cx="1626302" cy="536030"/>
          </a:xfrm>
          <a:prstGeom prst="rect">
            <a:avLst/>
          </a:prstGeom>
        </p:spPr>
        <p:txBody>
          <a:bodyPr vert="horz" wrap="square" lIns="0" tIns="12686" rIns="0" bIns="0" rtlCol="0">
            <a:spAutoFit/>
          </a:bodyPr>
          <a:lstStyle/>
          <a:p>
            <a:pPr marL="12686" marR="5073" defTabSz="912080">
              <a:spcBef>
                <a:spcPts val="100"/>
              </a:spcBef>
            </a:pPr>
            <a:r>
              <a:rPr sz="1200" b="1" spc="-50" dirty="0">
                <a:solidFill>
                  <a:prstClr val="black"/>
                </a:solidFill>
                <a:latin typeface="Trebuchet MS"/>
                <a:cs typeface="Trebuchet MS"/>
              </a:rPr>
              <a:t>Government Incentives  </a:t>
            </a:r>
            <a:r>
              <a:rPr sz="1100" b="1" spc="-60" dirty="0">
                <a:solidFill>
                  <a:srgbClr val="454545"/>
                </a:solidFill>
                <a:latin typeface="Trebuchet MS"/>
                <a:cs typeface="Trebuchet MS"/>
              </a:rPr>
              <a:t>Social </a:t>
            </a:r>
            <a:r>
              <a:rPr sz="1100" b="1" spc="-70" dirty="0">
                <a:solidFill>
                  <a:srgbClr val="454545"/>
                </a:solidFill>
                <a:latin typeface="Trebuchet MS"/>
                <a:cs typeface="Trebuchet MS"/>
              </a:rPr>
              <a:t>security </a:t>
            </a:r>
            <a:r>
              <a:rPr sz="1100" b="1" spc="-55" dirty="0">
                <a:solidFill>
                  <a:srgbClr val="454545"/>
                </a:solidFill>
                <a:latin typeface="Trebuchet MS"/>
                <a:cs typeface="Trebuchet MS"/>
              </a:rPr>
              <a:t>and </a:t>
            </a:r>
            <a:r>
              <a:rPr sz="1100" b="1" spc="-70" dirty="0">
                <a:solidFill>
                  <a:srgbClr val="454545"/>
                </a:solidFill>
                <a:latin typeface="Trebuchet MS"/>
                <a:cs typeface="Trebuchet MS"/>
              </a:rPr>
              <a:t>tax  </a:t>
            </a:r>
            <a:r>
              <a:rPr sz="1100" b="1" spc="-65" dirty="0">
                <a:solidFill>
                  <a:srgbClr val="454545"/>
                </a:solidFill>
                <a:latin typeface="Trebuchet MS"/>
                <a:cs typeface="Trebuchet MS"/>
              </a:rPr>
              <a:t>benefits</a:t>
            </a:r>
            <a:endParaRPr sz="1100" dirty="0">
              <a:solidFill>
                <a:prstClr val="black"/>
              </a:solidFill>
              <a:latin typeface="Trebuchet MS"/>
              <a:cs typeface="Trebuchet MS"/>
            </a:endParaRPr>
          </a:p>
        </p:txBody>
      </p:sp>
      <p:sp>
        <p:nvSpPr>
          <p:cNvPr id="10" name="object 10"/>
          <p:cNvSpPr txBox="1"/>
          <p:nvPr/>
        </p:nvSpPr>
        <p:spPr>
          <a:xfrm>
            <a:off x="708918" y="1285499"/>
            <a:ext cx="1552278" cy="682791"/>
          </a:xfrm>
          <a:prstGeom prst="rect">
            <a:avLst/>
          </a:prstGeom>
        </p:spPr>
        <p:txBody>
          <a:bodyPr vert="horz" wrap="square" lIns="0" tIns="41172" rIns="0" bIns="0" rtlCol="0">
            <a:spAutoFit/>
          </a:bodyPr>
          <a:lstStyle/>
          <a:p>
            <a:pPr marL="12686" marR="5073" indent="5708" algn="r" defTabSz="912080">
              <a:lnSpc>
                <a:spcPts val="960"/>
              </a:lnSpc>
              <a:spcBef>
                <a:spcPts val="325"/>
              </a:spcBef>
            </a:pPr>
            <a:r>
              <a:rPr sz="1200" b="1" spc="-65" dirty="0">
                <a:solidFill>
                  <a:prstClr val="black"/>
                </a:solidFill>
                <a:latin typeface="Trebuchet MS"/>
                <a:cs typeface="Trebuchet MS"/>
              </a:rPr>
              <a:t>Reduced </a:t>
            </a:r>
            <a:r>
              <a:rPr sz="1200" b="1" spc="-55" dirty="0">
                <a:solidFill>
                  <a:prstClr val="black"/>
                </a:solidFill>
                <a:latin typeface="Trebuchet MS"/>
                <a:cs typeface="Trebuchet MS"/>
              </a:rPr>
              <a:t>Cost</a:t>
            </a:r>
            <a:r>
              <a:rPr sz="1200" b="1" spc="-155" dirty="0">
                <a:solidFill>
                  <a:prstClr val="black"/>
                </a:solidFill>
                <a:latin typeface="Trebuchet MS"/>
                <a:cs typeface="Trebuchet MS"/>
              </a:rPr>
              <a:t> </a:t>
            </a:r>
            <a:r>
              <a:rPr sz="1200" b="1" spc="-50" dirty="0">
                <a:solidFill>
                  <a:prstClr val="black"/>
                </a:solidFill>
                <a:latin typeface="Trebuchet MS"/>
                <a:cs typeface="Trebuchet MS"/>
              </a:rPr>
              <a:t>and</a:t>
            </a:r>
            <a:r>
              <a:rPr sz="1200" b="1" spc="-100" dirty="0">
                <a:solidFill>
                  <a:prstClr val="black"/>
                </a:solidFill>
                <a:latin typeface="Trebuchet MS"/>
                <a:cs typeface="Trebuchet MS"/>
              </a:rPr>
              <a:t> </a:t>
            </a:r>
            <a:r>
              <a:rPr sz="1200" b="1" spc="-55" dirty="0">
                <a:solidFill>
                  <a:prstClr val="black"/>
                </a:solidFill>
                <a:latin typeface="Trebuchet MS"/>
                <a:cs typeface="Trebuchet MS"/>
              </a:rPr>
              <a:t>Risk </a:t>
            </a:r>
            <a:r>
              <a:rPr sz="1200" b="1" spc="-35" dirty="0">
                <a:solidFill>
                  <a:prstClr val="black"/>
                </a:solidFill>
                <a:latin typeface="Trebuchet MS"/>
                <a:cs typeface="Trebuchet MS"/>
              </a:rPr>
              <a:t> </a:t>
            </a:r>
            <a:r>
              <a:rPr sz="1000" b="1" spc="-60" dirty="0">
                <a:solidFill>
                  <a:srgbClr val="454545"/>
                </a:solidFill>
                <a:latin typeface="Trebuchet MS"/>
                <a:cs typeface="Trebuchet MS"/>
              </a:rPr>
              <a:t>Political</a:t>
            </a:r>
            <a:r>
              <a:rPr sz="1000" b="1" spc="-65" dirty="0">
                <a:solidFill>
                  <a:srgbClr val="454545"/>
                </a:solidFill>
                <a:latin typeface="Trebuchet MS"/>
                <a:cs typeface="Trebuchet MS"/>
              </a:rPr>
              <a:t> </a:t>
            </a:r>
            <a:r>
              <a:rPr sz="1000" b="1" spc="-50" dirty="0">
                <a:solidFill>
                  <a:srgbClr val="454545"/>
                </a:solidFill>
                <a:latin typeface="Trebuchet MS"/>
                <a:cs typeface="Trebuchet MS"/>
              </a:rPr>
              <a:t>and</a:t>
            </a:r>
            <a:r>
              <a:rPr sz="1000" b="1" spc="-95" dirty="0">
                <a:solidFill>
                  <a:srgbClr val="454545"/>
                </a:solidFill>
                <a:latin typeface="Trebuchet MS"/>
                <a:cs typeface="Trebuchet MS"/>
              </a:rPr>
              <a:t> </a:t>
            </a:r>
            <a:r>
              <a:rPr sz="1000" b="1" spc="-65" dirty="0">
                <a:solidFill>
                  <a:srgbClr val="454545"/>
                </a:solidFill>
                <a:latin typeface="Trebuchet MS"/>
                <a:cs typeface="Trebuchet MS"/>
              </a:rPr>
              <a:t>economic </a:t>
            </a:r>
            <a:r>
              <a:rPr sz="1000" b="1" spc="-60" dirty="0">
                <a:solidFill>
                  <a:srgbClr val="454545"/>
                </a:solidFill>
                <a:latin typeface="Trebuchet MS"/>
                <a:cs typeface="Trebuchet MS"/>
              </a:rPr>
              <a:t> </a:t>
            </a:r>
            <a:r>
              <a:rPr sz="1000" b="1" spc="-55" dirty="0">
                <a:solidFill>
                  <a:srgbClr val="454545"/>
                </a:solidFill>
                <a:latin typeface="Trebuchet MS"/>
                <a:cs typeface="Trebuchet MS"/>
              </a:rPr>
              <a:t>stability</a:t>
            </a:r>
            <a:r>
              <a:rPr sz="1000" b="1" spc="-60" dirty="0">
                <a:solidFill>
                  <a:srgbClr val="454545"/>
                </a:solidFill>
                <a:latin typeface="Trebuchet MS"/>
                <a:cs typeface="Trebuchet MS"/>
              </a:rPr>
              <a:t> </a:t>
            </a:r>
            <a:r>
              <a:rPr sz="1000" b="1" spc="-45" dirty="0">
                <a:solidFill>
                  <a:srgbClr val="454545"/>
                </a:solidFill>
                <a:latin typeface="Trebuchet MS"/>
                <a:cs typeface="Trebuchet MS"/>
              </a:rPr>
              <a:t>along</a:t>
            </a:r>
            <a:r>
              <a:rPr sz="1000" b="1" spc="-105" dirty="0">
                <a:solidFill>
                  <a:srgbClr val="454545"/>
                </a:solidFill>
                <a:latin typeface="Trebuchet MS"/>
                <a:cs typeface="Trebuchet MS"/>
              </a:rPr>
              <a:t> </a:t>
            </a:r>
            <a:r>
              <a:rPr sz="1000" b="1" spc="-55" dirty="0">
                <a:solidFill>
                  <a:srgbClr val="454545"/>
                </a:solidFill>
                <a:latin typeface="Trebuchet MS"/>
                <a:cs typeface="Trebuchet MS"/>
              </a:rPr>
              <a:t>with </a:t>
            </a:r>
            <a:r>
              <a:rPr sz="1000" b="1" spc="-35" dirty="0">
                <a:solidFill>
                  <a:srgbClr val="454545"/>
                </a:solidFill>
                <a:latin typeface="Trebuchet MS"/>
                <a:cs typeface="Trebuchet MS"/>
              </a:rPr>
              <a:t> </a:t>
            </a:r>
            <a:r>
              <a:rPr sz="1000" b="1" spc="-60" dirty="0">
                <a:solidFill>
                  <a:srgbClr val="454545"/>
                </a:solidFill>
                <a:latin typeface="Trebuchet MS"/>
                <a:cs typeface="Trebuchet MS"/>
              </a:rPr>
              <a:t>competitive</a:t>
            </a:r>
            <a:r>
              <a:rPr sz="1000" b="1" spc="-110" dirty="0">
                <a:solidFill>
                  <a:srgbClr val="454545"/>
                </a:solidFill>
                <a:latin typeface="Trebuchet MS"/>
                <a:cs typeface="Trebuchet MS"/>
              </a:rPr>
              <a:t> </a:t>
            </a:r>
            <a:r>
              <a:rPr sz="1000" b="1" spc="-55" dirty="0">
                <a:solidFill>
                  <a:srgbClr val="454545"/>
                </a:solidFill>
                <a:latin typeface="Trebuchet MS"/>
                <a:cs typeface="Trebuchet MS"/>
              </a:rPr>
              <a:t>cost</a:t>
            </a:r>
            <a:r>
              <a:rPr sz="1000" b="1" spc="-110" dirty="0">
                <a:solidFill>
                  <a:srgbClr val="454545"/>
                </a:solidFill>
                <a:latin typeface="Trebuchet MS"/>
                <a:cs typeface="Trebuchet MS"/>
              </a:rPr>
              <a:t> </a:t>
            </a:r>
            <a:r>
              <a:rPr sz="1000" b="1" spc="-50" dirty="0">
                <a:solidFill>
                  <a:srgbClr val="454545"/>
                </a:solidFill>
                <a:latin typeface="Trebuchet MS"/>
                <a:cs typeface="Trebuchet MS"/>
              </a:rPr>
              <a:t>labor </a:t>
            </a:r>
            <a:r>
              <a:rPr sz="1000" b="1" spc="-55" dirty="0">
                <a:solidFill>
                  <a:srgbClr val="454545"/>
                </a:solidFill>
                <a:latin typeface="Trebuchet MS"/>
                <a:cs typeface="Trebuchet MS"/>
              </a:rPr>
              <a:t> </a:t>
            </a:r>
            <a:r>
              <a:rPr sz="1000" b="1" spc="-50" dirty="0">
                <a:solidFill>
                  <a:srgbClr val="454545"/>
                </a:solidFill>
                <a:latin typeface="Trebuchet MS"/>
                <a:cs typeface="Trebuchet MS"/>
              </a:rPr>
              <a:t>and </a:t>
            </a:r>
            <a:r>
              <a:rPr sz="1000" b="1" spc="-45" dirty="0">
                <a:solidFill>
                  <a:srgbClr val="454545"/>
                </a:solidFill>
                <a:latin typeface="Trebuchet MS"/>
                <a:cs typeface="Trebuchet MS"/>
              </a:rPr>
              <a:t>low </a:t>
            </a:r>
            <a:r>
              <a:rPr sz="1000" b="1" spc="-65" dirty="0">
                <a:solidFill>
                  <a:srgbClr val="454545"/>
                </a:solidFill>
                <a:latin typeface="Trebuchet MS"/>
                <a:cs typeface="Trebuchet MS"/>
              </a:rPr>
              <a:t>tax</a:t>
            </a:r>
            <a:r>
              <a:rPr sz="1000" b="1" spc="-210" dirty="0">
                <a:solidFill>
                  <a:srgbClr val="454545"/>
                </a:solidFill>
                <a:latin typeface="Trebuchet MS"/>
                <a:cs typeface="Trebuchet MS"/>
              </a:rPr>
              <a:t> </a:t>
            </a:r>
            <a:r>
              <a:rPr sz="1000" b="1" spc="-60" dirty="0">
                <a:solidFill>
                  <a:srgbClr val="454545"/>
                </a:solidFill>
                <a:latin typeface="Trebuchet MS"/>
                <a:cs typeface="Trebuchet MS"/>
              </a:rPr>
              <a:t>rate</a:t>
            </a:r>
            <a:endParaRPr sz="1000" dirty="0">
              <a:solidFill>
                <a:prstClr val="black"/>
              </a:solidFill>
              <a:latin typeface="Trebuchet MS"/>
              <a:cs typeface="Trebuchet MS"/>
            </a:endParaRPr>
          </a:p>
        </p:txBody>
      </p:sp>
      <p:sp>
        <p:nvSpPr>
          <p:cNvPr id="11" name="object 11"/>
          <p:cNvSpPr txBox="1"/>
          <p:nvPr/>
        </p:nvSpPr>
        <p:spPr>
          <a:xfrm>
            <a:off x="626724" y="2799336"/>
            <a:ext cx="1633249" cy="683123"/>
          </a:xfrm>
          <a:prstGeom prst="rect">
            <a:avLst/>
          </a:prstGeom>
        </p:spPr>
        <p:txBody>
          <a:bodyPr vert="horz" wrap="square" lIns="0" tIns="12052" rIns="0" bIns="0" rtlCol="0">
            <a:spAutoFit/>
          </a:bodyPr>
          <a:lstStyle/>
          <a:p>
            <a:pPr marL="202682" defTabSz="912080">
              <a:lnSpc>
                <a:spcPts val="1080"/>
              </a:lnSpc>
              <a:spcBef>
                <a:spcPts val="95"/>
              </a:spcBef>
            </a:pPr>
            <a:r>
              <a:rPr sz="1200" b="1" spc="-50" dirty="0">
                <a:solidFill>
                  <a:prstClr val="black"/>
                </a:solidFill>
                <a:latin typeface="Trebuchet MS"/>
                <a:cs typeface="Trebuchet MS"/>
              </a:rPr>
              <a:t>Educated and Skilled</a:t>
            </a:r>
          </a:p>
          <a:p>
            <a:pPr marL="12686" marR="5073" indent="716979" algn="r" defTabSz="912080">
              <a:lnSpc>
                <a:spcPct val="80100"/>
              </a:lnSpc>
              <a:spcBef>
                <a:spcPts val="120"/>
              </a:spcBef>
            </a:pPr>
            <a:r>
              <a:rPr sz="1200" b="1" spc="-50" dirty="0">
                <a:solidFill>
                  <a:prstClr val="black"/>
                </a:solidFill>
                <a:latin typeface="Trebuchet MS"/>
                <a:cs typeface="Trebuchet MS"/>
              </a:rPr>
              <a:t>Workforce </a:t>
            </a:r>
            <a:r>
              <a:rPr sz="1000" b="1" spc="-55" dirty="0">
                <a:solidFill>
                  <a:prstClr val="black"/>
                </a:solidFill>
                <a:latin typeface="Trebuchet MS"/>
                <a:cs typeface="Trebuchet MS"/>
              </a:rPr>
              <a:t> </a:t>
            </a:r>
            <a:r>
              <a:rPr sz="1000" b="1" spc="-60" dirty="0">
                <a:solidFill>
                  <a:srgbClr val="454545"/>
                </a:solidFill>
                <a:latin typeface="Trebuchet MS"/>
                <a:cs typeface="Trebuchet MS"/>
              </a:rPr>
              <a:t>High</a:t>
            </a:r>
            <a:r>
              <a:rPr sz="1000" b="1" spc="-70" dirty="0">
                <a:solidFill>
                  <a:srgbClr val="454545"/>
                </a:solidFill>
                <a:latin typeface="Trebuchet MS"/>
                <a:cs typeface="Trebuchet MS"/>
              </a:rPr>
              <a:t> </a:t>
            </a:r>
            <a:r>
              <a:rPr sz="1000" b="1" spc="-50" dirty="0">
                <a:solidFill>
                  <a:srgbClr val="454545"/>
                </a:solidFill>
                <a:latin typeface="Trebuchet MS"/>
                <a:cs typeface="Trebuchet MS"/>
              </a:rPr>
              <a:t>staff</a:t>
            </a:r>
            <a:r>
              <a:rPr sz="1000" b="1" spc="-90" dirty="0">
                <a:solidFill>
                  <a:srgbClr val="454545"/>
                </a:solidFill>
                <a:latin typeface="Trebuchet MS"/>
                <a:cs typeface="Trebuchet MS"/>
              </a:rPr>
              <a:t> </a:t>
            </a:r>
            <a:r>
              <a:rPr sz="1000" b="1" spc="-60" dirty="0">
                <a:solidFill>
                  <a:srgbClr val="454545"/>
                </a:solidFill>
                <a:latin typeface="Trebuchet MS"/>
                <a:cs typeface="Trebuchet MS"/>
              </a:rPr>
              <a:t>qualification </a:t>
            </a:r>
            <a:r>
              <a:rPr sz="1000" b="1" spc="-25" dirty="0">
                <a:solidFill>
                  <a:srgbClr val="454545"/>
                </a:solidFill>
                <a:latin typeface="Trebuchet MS"/>
                <a:cs typeface="Trebuchet MS"/>
              </a:rPr>
              <a:t> </a:t>
            </a:r>
            <a:r>
              <a:rPr sz="1000" b="1" spc="-50" dirty="0">
                <a:solidFill>
                  <a:srgbClr val="454545"/>
                </a:solidFill>
                <a:latin typeface="Trebuchet MS"/>
                <a:cs typeface="Trebuchet MS"/>
              </a:rPr>
              <a:t>and </a:t>
            </a:r>
            <a:r>
              <a:rPr sz="1000" b="1" spc="-60" dirty="0">
                <a:solidFill>
                  <a:srgbClr val="454545"/>
                </a:solidFill>
                <a:latin typeface="Trebuchet MS"/>
                <a:cs typeface="Trebuchet MS"/>
              </a:rPr>
              <a:t>improvement</a:t>
            </a:r>
            <a:r>
              <a:rPr sz="1000" b="1" spc="-150" dirty="0">
                <a:solidFill>
                  <a:srgbClr val="454545"/>
                </a:solidFill>
                <a:latin typeface="Trebuchet MS"/>
                <a:cs typeface="Trebuchet MS"/>
              </a:rPr>
              <a:t> </a:t>
            </a:r>
            <a:r>
              <a:rPr sz="1000" b="1" spc="-60" dirty="0">
                <a:solidFill>
                  <a:srgbClr val="454545"/>
                </a:solidFill>
                <a:latin typeface="Trebuchet MS"/>
                <a:cs typeface="Trebuchet MS"/>
              </a:rPr>
              <a:t>in</a:t>
            </a:r>
            <a:r>
              <a:rPr sz="1000" b="1" spc="-85" dirty="0">
                <a:solidFill>
                  <a:srgbClr val="454545"/>
                </a:solidFill>
                <a:latin typeface="Trebuchet MS"/>
                <a:cs typeface="Trebuchet MS"/>
              </a:rPr>
              <a:t> </a:t>
            </a:r>
            <a:r>
              <a:rPr sz="1000" b="1" spc="-65" dirty="0">
                <a:solidFill>
                  <a:srgbClr val="454545"/>
                </a:solidFill>
                <a:latin typeface="Trebuchet MS"/>
                <a:cs typeface="Trebuchet MS"/>
              </a:rPr>
              <a:t>the </a:t>
            </a:r>
            <a:r>
              <a:rPr sz="1000" b="1" spc="-40" dirty="0">
                <a:solidFill>
                  <a:srgbClr val="454545"/>
                </a:solidFill>
                <a:latin typeface="Trebuchet MS"/>
                <a:cs typeface="Trebuchet MS"/>
              </a:rPr>
              <a:t> </a:t>
            </a:r>
            <a:r>
              <a:rPr sz="1000" b="1" spc="-55" dirty="0">
                <a:solidFill>
                  <a:srgbClr val="454545"/>
                </a:solidFill>
                <a:latin typeface="Trebuchet MS"/>
                <a:cs typeface="Trebuchet MS"/>
              </a:rPr>
              <a:t>production</a:t>
            </a:r>
            <a:r>
              <a:rPr sz="1000" b="1" spc="-160" dirty="0">
                <a:solidFill>
                  <a:srgbClr val="454545"/>
                </a:solidFill>
                <a:latin typeface="Trebuchet MS"/>
                <a:cs typeface="Trebuchet MS"/>
              </a:rPr>
              <a:t> </a:t>
            </a:r>
            <a:r>
              <a:rPr sz="1000" b="1" spc="-65" dirty="0">
                <a:solidFill>
                  <a:srgbClr val="454545"/>
                </a:solidFill>
                <a:latin typeface="Trebuchet MS"/>
                <a:cs typeface="Trebuchet MS"/>
              </a:rPr>
              <a:t>capacity</a:t>
            </a:r>
            <a:endParaRPr sz="1000" dirty="0">
              <a:solidFill>
                <a:prstClr val="black"/>
              </a:solidFill>
              <a:latin typeface="Trebuchet MS"/>
              <a:cs typeface="Trebuchet MS"/>
            </a:endParaRPr>
          </a:p>
        </p:txBody>
      </p:sp>
      <p:sp>
        <p:nvSpPr>
          <p:cNvPr id="12" name="object 12"/>
          <p:cNvSpPr/>
          <p:nvPr/>
        </p:nvSpPr>
        <p:spPr>
          <a:xfrm>
            <a:off x="6031992" y="1312164"/>
            <a:ext cx="675640" cy="675640"/>
          </a:xfrm>
          <a:custGeom>
            <a:avLst/>
            <a:gdLst/>
            <a:ahLst/>
            <a:cxnLst/>
            <a:rect l="l" t="t" r="r" b="b"/>
            <a:pathLst>
              <a:path w="675640"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3" name="object 13"/>
          <p:cNvSpPr/>
          <p:nvPr/>
        </p:nvSpPr>
        <p:spPr>
          <a:xfrm>
            <a:off x="6074688" y="1353312"/>
            <a:ext cx="589915" cy="591820"/>
          </a:xfrm>
          <a:custGeom>
            <a:avLst/>
            <a:gdLst/>
            <a:ahLst/>
            <a:cxnLst/>
            <a:rect l="l" t="t" r="r" b="b"/>
            <a:pathLst>
              <a:path w="589915"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14" name="object 14"/>
          <p:cNvSpPr/>
          <p:nvPr/>
        </p:nvSpPr>
        <p:spPr>
          <a:xfrm>
            <a:off x="2336292" y="1312164"/>
            <a:ext cx="675640" cy="675640"/>
          </a:xfrm>
          <a:custGeom>
            <a:avLst/>
            <a:gdLst/>
            <a:ahLst/>
            <a:cxnLst/>
            <a:rect l="l" t="t" r="r" b="b"/>
            <a:pathLst>
              <a:path w="675639" h="675639">
                <a:moveTo>
                  <a:pt x="337565"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5"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5"/>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5"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5" name="object 15"/>
          <p:cNvSpPr/>
          <p:nvPr/>
        </p:nvSpPr>
        <p:spPr>
          <a:xfrm>
            <a:off x="2379024" y="1353312"/>
            <a:ext cx="589915" cy="591820"/>
          </a:xfrm>
          <a:custGeom>
            <a:avLst/>
            <a:gdLst/>
            <a:ahLst/>
            <a:cxnLst/>
            <a:rect l="l" t="t" r="r" b="b"/>
            <a:pathLst>
              <a:path w="589914"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6" name="object 16"/>
          <p:cNvSpPr/>
          <p:nvPr/>
        </p:nvSpPr>
        <p:spPr>
          <a:xfrm>
            <a:off x="6031992" y="2808732"/>
            <a:ext cx="675640" cy="675640"/>
          </a:xfrm>
          <a:custGeom>
            <a:avLst/>
            <a:gdLst/>
            <a:ahLst/>
            <a:cxnLst/>
            <a:rect l="l" t="t" r="r" b="b"/>
            <a:pathLst>
              <a:path w="675640" h="675639">
                <a:moveTo>
                  <a:pt x="337566"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6"/>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6"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6"/>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6"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7" name="object 17"/>
          <p:cNvSpPr/>
          <p:nvPr/>
        </p:nvSpPr>
        <p:spPr>
          <a:xfrm>
            <a:off x="6074688" y="2851458"/>
            <a:ext cx="589915" cy="589915"/>
          </a:xfrm>
          <a:custGeom>
            <a:avLst/>
            <a:gdLst/>
            <a:ahLst/>
            <a:cxnLst/>
            <a:rect l="l" t="t" r="r" b="b"/>
            <a:pathLst>
              <a:path w="589915"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C0392B"/>
          </a:solidFill>
        </p:spPr>
        <p:txBody>
          <a:bodyPr wrap="square" lIns="0" tIns="0" rIns="0" bIns="0" rtlCol="0"/>
          <a:lstStyle/>
          <a:p>
            <a:pPr defTabSz="912080"/>
            <a:endParaRPr sz="1800">
              <a:solidFill>
                <a:prstClr val="black"/>
              </a:solidFill>
            </a:endParaRPr>
          </a:p>
        </p:txBody>
      </p:sp>
      <p:sp>
        <p:nvSpPr>
          <p:cNvPr id="18" name="object 18"/>
          <p:cNvSpPr/>
          <p:nvPr/>
        </p:nvSpPr>
        <p:spPr>
          <a:xfrm>
            <a:off x="2336292" y="2808732"/>
            <a:ext cx="675640" cy="675640"/>
          </a:xfrm>
          <a:custGeom>
            <a:avLst/>
            <a:gdLst/>
            <a:ahLst/>
            <a:cxnLst/>
            <a:rect l="l" t="t" r="r" b="b"/>
            <a:pathLst>
              <a:path w="675639" h="675639">
                <a:moveTo>
                  <a:pt x="337565" y="0"/>
                </a:move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6"/>
                </a:lnTo>
                <a:lnTo>
                  <a:pt x="3081" y="383372"/>
                </a:lnTo>
                <a:lnTo>
                  <a:pt x="12057" y="427305"/>
                </a:lnTo>
                <a:lnTo>
                  <a:pt x="26527" y="468963"/>
                </a:lnTo>
                <a:lnTo>
                  <a:pt x="46086" y="507943"/>
                </a:lnTo>
                <a:lnTo>
                  <a:pt x="70335" y="543843"/>
                </a:lnTo>
                <a:lnTo>
                  <a:pt x="98869" y="576262"/>
                </a:lnTo>
                <a:lnTo>
                  <a:pt x="131288" y="604796"/>
                </a:lnTo>
                <a:lnTo>
                  <a:pt x="167188" y="629045"/>
                </a:lnTo>
                <a:lnTo>
                  <a:pt x="206168" y="648604"/>
                </a:lnTo>
                <a:lnTo>
                  <a:pt x="247826" y="663074"/>
                </a:lnTo>
                <a:lnTo>
                  <a:pt x="291759" y="672050"/>
                </a:lnTo>
                <a:lnTo>
                  <a:pt x="337565" y="675132"/>
                </a:lnTo>
                <a:lnTo>
                  <a:pt x="383372" y="672050"/>
                </a:lnTo>
                <a:lnTo>
                  <a:pt x="427305" y="663074"/>
                </a:lnTo>
                <a:lnTo>
                  <a:pt x="468963" y="648604"/>
                </a:lnTo>
                <a:lnTo>
                  <a:pt x="507943" y="629045"/>
                </a:lnTo>
                <a:lnTo>
                  <a:pt x="543843" y="604796"/>
                </a:lnTo>
                <a:lnTo>
                  <a:pt x="576262" y="576262"/>
                </a:lnTo>
                <a:lnTo>
                  <a:pt x="604796" y="543843"/>
                </a:lnTo>
                <a:lnTo>
                  <a:pt x="629045" y="507943"/>
                </a:lnTo>
                <a:lnTo>
                  <a:pt x="648604" y="468963"/>
                </a:lnTo>
                <a:lnTo>
                  <a:pt x="663074" y="427305"/>
                </a:lnTo>
                <a:lnTo>
                  <a:pt x="672050" y="383372"/>
                </a:lnTo>
                <a:lnTo>
                  <a:pt x="675132" y="337566"/>
                </a:lnTo>
                <a:lnTo>
                  <a:pt x="672050" y="291759"/>
                </a:lnTo>
                <a:lnTo>
                  <a:pt x="663074" y="247826"/>
                </a:lnTo>
                <a:lnTo>
                  <a:pt x="648604" y="206168"/>
                </a:lnTo>
                <a:lnTo>
                  <a:pt x="629045" y="167188"/>
                </a:lnTo>
                <a:lnTo>
                  <a:pt x="604796" y="131288"/>
                </a:lnTo>
                <a:lnTo>
                  <a:pt x="576262" y="98869"/>
                </a:lnTo>
                <a:lnTo>
                  <a:pt x="543843" y="70335"/>
                </a:lnTo>
                <a:lnTo>
                  <a:pt x="507943" y="46086"/>
                </a:lnTo>
                <a:lnTo>
                  <a:pt x="468963" y="26527"/>
                </a:lnTo>
                <a:lnTo>
                  <a:pt x="427305" y="12057"/>
                </a:lnTo>
                <a:lnTo>
                  <a:pt x="383372" y="3081"/>
                </a:lnTo>
                <a:lnTo>
                  <a:pt x="337565" y="0"/>
                </a:lnTo>
                <a:close/>
              </a:path>
            </a:pathLst>
          </a:custGeom>
          <a:solidFill>
            <a:srgbClr val="D9D9D9"/>
          </a:solidFill>
        </p:spPr>
        <p:txBody>
          <a:bodyPr wrap="square" lIns="0" tIns="0" rIns="0" bIns="0" rtlCol="0"/>
          <a:lstStyle/>
          <a:p>
            <a:pPr defTabSz="912080"/>
            <a:endParaRPr sz="1800">
              <a:solidFill>
                <a:prstClr val="black"/>
              </a:solidFill>
            </a:endParaRPr>
          </a:p>
        </p:txBody>
      </p:sp>
      <p:sp>
        <p:nvSpPr>
          <p:cNvPr id="19" name="object 19"/>
          <p:cNvSpPr/>
          <p:nvPr/>
        </p:nvSpPr>
        <p:spPr>
          <a:xfrm>
            <a:off x="2379024" y="2851458"/>
            <a:ext cx="589915" cy="589915"/>
          </a:xfrm>
          <a:custGeom>
            <a:avLst/>
            <a:gdLst/>
            <a:ahLst/>
            <a:cxnLst/>
            <a:rect l="l" t="t" r="r" b="b"/>
            <a:pathLst>
              <a:path w="589914"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20" name="object 20"/>
          <p:cNvSpPr/>
          <p:nvPr/>
        </p:nvSpPr>
        <p:spPr>
          <a:xfrm>
            <a:off x="2999267" y="1656588"/>
            <a:ext cx="114935" cy="0"/>
          </a:xfrm>
          <a:custGeom>
            <a:avLst/>
            <a:gdLst/>
            <a:ahLst/>
            <a:cxnLst/>
            <a:rect l="l" t="t" r="r" b="b"/>
            <a:pathLst>
              <a:path w="114935">
                <a:moveTo>
                  <a:pt x="0" y="0"/>
                </a:moveTo>
                <a:lnTo>
                  <a:pt x="114681"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1" name="object 21"/>
          <p:cNvSpPr/>
          <p:nvPr/>
        </p:nvSpPr>
        <p:spPr>
          <a:xfrm>
            <a:off x="3113532" y="1653540"/>
            <a:ext cx="0" cy="1506220"/>
          </a:xfrm>
          <a:custGeom>
            <a:avLst/>
            <a:gdLst/>
            <a:ahLst/>
            <a:cxnLst/>
            <a:rect l="l" t="t" r="r" b="b"/>
            <a:pathLst>
              <a:path h="1506220">
                <a:moveTo>
                  <a:pt x="0" y="0"/>
                </a:moveTo>
                <a:lnTo>
                  <a:pt x="0" y="1505839"/>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2" name="object 22"/>
          <p:cNvSpPr/>
          <p:nvPr/>
        </p:nvSpPr>
        <p:spPr>
          <a:xfrm>
            <a:off x="2999267" y="3159251"/>
            <a:ext cx="114935" cy="0"/>
          </a:xfrm>
          <a:custGeom>
            <a:avLst/>
            <a:gdLst/>
            <a:ahLst/>
            <a:cxnLst/>
            <a:rect l="l" t="t" r="r" b="b"/>
            <a:pathLst>
              <a:path w="114935">
                <a:moveTo>
                  <a:pt x="0" y="0"/>
                </a:moveTo>
                <a:lnTo>
                  <a:pt x="114681"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3" name="object 23"/>
          <p:cNvSpPr/>
          <p:nvPr/>
        </p:nvSpPr>
        <p:spPr>
          <a:xfrm>
            <a:off x="3107435" y="2390139"/>
            <a:ext cx="514350" cy="50800"/>
          </a:xfrm>
          <a:custGeom>
            <a:avLst/>
            <a:gdLst/>
            <a:ahLst/>
            <a:cxnLst/>
            <a:rect l="l" t="t" r="r" b="b"/>
            <a:pathLst>
              <a:path w="514350" h="50800">
                <a:moveTo>
                  <a:pt x="38100" y="19050"/>
                </a:moveTo>
                <a:lnTo>
                  <a:pt x="0" y="19050"/>
                </a:lnTo>
                <a:lnTo>
                  <a:pt x="0" y="31750"/>
                </a:lnTo>
                <a:lnTo>
                  <a:pt x="38100" y="31750"/>
                </a:lnTo>
                <a:lnTo>
                  <a:pt x="38100" y="19050"/>
                </a:lnTo>
                <a:close/>
              </a:path>
              <a:path w="514350" h="50800">
                <a:moveTo>
                  <a:pt x="88900" y="19050"/>
                </a:moveTo>
                <a:lnTo>
                  <a:pt x="50800" y="19050"/>
                </a:lnTo>
                <a:lnTo>
                  <a:pt x="50800" y="31750"/>
                </a:lnTo>
                <a:lnTo>
                  <a:pt x="88900" y="31750"/>
                </a:lnTo>
                <a:lnTo>
                  <a:pt x="88900" y="19050"/>
                </a:lnTo>
                <a:close/>
              </a:path>
              <a:path w="514350" h="50800">
                <a:moveTo>
                  <a:pt x="139700" y="19050"/>
                </a:moveTo>
                <a:lnTo>
                  <a:pt x="101600" y="19050"/>
                </a:lnTo>
                <a:lnTo>
                  <a:pt x="101600" y="31750"/>
                </a:lnTo>
                <a:lnTo>
                  <a:pt x="139700" y="31750"/>
                </a:lnTo>
                <a:lnTo>
                  <a:pt x="139700" y="19050"/>
                </a:lnTo>
                <a:close/>
              </a:path>
              <a:path w="514350" h="50800">
                <a:moveTo>
                  <a:pt x="190500" y="19050"/>
                </a:moveTo>
                <a:lnTo>
                  <a:pt x="152400" y="19050"/>
                </a:lnTo>
                <a:lnTo>
                  <a:pt x="152400" y="31750"/>
                </a:lnTo>
                <a:lnTo>
                  <a:pt x="190500" y="31750"/>
                </a:lnTo>
                <a:lnTo>
                  <a:pt x="190500" y="19050"/>
                </a:lnTo>
                <a:close/>
              </a:path>
              <a:path w="514350" h="50800">
                <a:moveTo>
                  <a:pt x="241300" y="19050"/>
                </a:moveTo>
                <a:lnTo>
                  <a:pt x="203200" y="19050"/>
                </a:lnTo>
                <a:lnTo>
                  <a:pt x="203200" y="31750"/>
                </a:lnTo>
                <a:lnTo>
                  <a:pt x="241300" y="31750"/>
                </a:lnTo>
                <a:lnTo>
                  <a:pt x="241300" y="19050"/>
                </a:lnTo>
                <a:close/>
              </a:path>
              <a:path w="514350" h="50800">
                <a:moveTo>
                  <a:pt x="292100" y="19050"/>
                </a:moveTo>
                <a:lnTo>
                  <a:pt x="254000" y="19050"/>
                </a:lnTo>
                <a:lnTo>
                  <a:pt x="254000" y="31750"/>
                </a:lnTo>
                <a:lnTo>
                  <a:pt x="292100" y="31750"/>
                </a:lnTo>
                <a:lnTo>
                  <a:pt x="292100" y="19050"/>
                </a:lnTo>
                <a:close/>
              </a:path>
              <a:path w="514350" h="50800">
                <a:moveTo>
                  <a:pt x="342900" y="19050"/>
                </a:moveTo>
                <a:lnTo>
                  <a:pt x="304800" y="19050"/>
                </a:lnTo>
                <a:lnTo>
                  <a:pt x="304800" y="31750"/>
                </a:lnTo>
                <a:lnTo>
                  <a:pt x="342900" y="31750"/>
                </a:lnTo>
                <a:lnTo>
                  <a:pt x="342900" y="19050"/>
                </a:lnTo>
                <a:close/>
              </a:path>
              <a:path w="514350" h="50800">
                <a:moveTo>
                  <a:pt x="393700" y="19050"/>
                </a:moveTo>
                <a:lnTo>
                  <a:pt x="355600" y="19050"/>
                </a:lnTo>
                <a:lnTo>
                  <a:pt x="355600" y="31750"/>
                </a:lnTo>
                <a:lnTo>
                  <a:pt x="393700" y="31750"/>
                </a:lnTo>
                <a:lnTo>
                  <a:pt x="393700" y="19050"/>
                </a:lnTo>
                <a:close/>
              </a:path>
              <a:path w="514350" h="50800">
                <a:moveTo>
                  <a:pt x="444500" y="19050"/>
                </a:moveTo>
                <a:lnTo>
                  <a:pt x="406400" y="19050"/>
                </a:lnTo>
                <a:lnTo>
                  <a:pt x="406400" y="31750"/>
                </a:lnTo>
                <a:lnTo>
                  <a:pt x="444500" y="31750"/>
                </a:lnTo>
                <a:lnTo>
                  <a:pt x="444500" y="19050"/>
                </a:lnTo>
                <a:close/>
              </a:path>
              <a:path w="514350" h="50800">
                <a:moveTo>
                  <a:pt x="488823" y="0"/>
                </a:moveTo>
                <a:lnTo>
                  <a:pt x="478907" y="2004"/>
                </a:lnTo>
                <a:lnTo>
                  <a:pt x="470836" y="7461"/>
                </a:lnTo>
                <a:lnTo>
                  <a:pt x="465409" y="15537"/>
                </a:lnTo>
                <a:lnTo>
                  <a:pt x="463423" y="25400"/>
                </a:lnTo>
                <a:lnTo>
                  <a:pt x="465409" y="35262"/>
                </a:lnTo>
                <a:lnTo>
                  <a:pt x="470836" y="43338"/>
                </a:lnTo>
                <a:lnTo>
                  <a:pt x="478907" y="48795"/>
                </a:lnTo>
                <a:lnTo>
                  <a:pt x="488823" y="50800"/>
                </a:lnTo>
                <a:lnTo>
                  <a:pt x="498685" y="48795"/>
                </a:lnTo>
                <a:lnTo>
                  <a:pt x="506761" y="43338"/>
                </a:lnTo>
                <a:lnTo>
                  <a:pt x="512218" y="35262"/>
                </a:lnTo>
                <a:lnTo>
                  <a:pt x="512932" y="31750"/>
                </a:lnTo>
                <a:lnTo>
                  <a:pt x="488823" y="31750"/>
                </a:lnTo>
                <a:lnTo>
                  <a:pt x="488823" y="19050"/>
                </a:lnTo>
                <a:lnTo>
                  <a:pt x="512932" y="19050"/>
                </a:lnTo>
                <a:lnTo>
                  <a:pt x="512218" y="15537"/>
                </a:lnTo>
                <a:lnTo>
                  <a:pt x="506761" y="7461"/>
                </a:lnTo>
                <a:lnTo>
                  <a:pt x="498685" y="2004"/>
                </a:lnTo>
                <a:lnTo>
                  <a:pt x="488823" y="0"/>
                </a:lnTo>
                <a:close/>
              </a:path>
              <a:path w="514350" h="50800">
                <a:moveTo>
                  <a:pt x="464701" y="19050"/>
                </a:moveTo>
                <a:lnTo>
                  <a:pt x="457200" y="19050"/>
                </a:lnTo>
                <a:lnTo>
                  <a:pt x="457200" y="31750"/>
                </a:lnTo>
                <a:lnTo>
                  <a:pt x="464701" y="31750"/>
                </a:lnTo>
                <a:lnTo>
                  <a:pt x="463423" y="25400"/>
                </a:lnTo>
                <a:lnTo>
                  <a:pt x="464701" y="19050"/>
                </a:lnTo>
                <a:close/>
              </a:path>
              <a:path w="514350" h="50800">
                <a:moveTo>
                  <a:pt x="512932" y="19050"/>
                </a:moveTo>
                <a:lnTo>
                  <a:pt x="488823" y="19050"/>
                </a:lnTo>
                <a:lnTo>
                  <a:pt x="488823" y="31750"/>
                </a:lnTo>
                <a:lnTo>
                  <a:pt x="512932" y="31750"/>
                </a:lnTo>
                <a:lnTo>
                  <a:pt x="514223" y="25400"/>
                </a:lnTo>
                <a:lnTo>
                  <a:pt x="512932" y="19050"/>
                </a:lnTo>
                <a:close/>
              </a:path>
            </a:pathLst>
          </a:custGeom>
          <a:solidFill>
            <a:srgbClr val="A6A6A6"/>
          </a:solidFill>
        </p:spPr>
        <p:txBody>
          <a:bodyPr wrap="square" lIns="0" tIns="0" rIns="0" bIns="0" rtlCol="0"/>
          <a:lstStyle/>
          <a:p>
            <a:pPr defTabSz="912080"/>
            <a:endParaRPr sz="1800">
              <a:solidFill>
                <a:prstClr val="black"/>
              </a:solidFill>
            </a:endParaRPr>
          </a:p>
        </p:txBody>
      </p:sp>
      <p:sp>
        <p:nvSpPr>
          <p:cNvPr id="24" name="object 24"/>
          <p:cNvSpPr/>
          <p:nvPr/>
        </p:nvSpPr>
        <p:spPr>
          <a:xfrm>
            <a:off x="5907089" y="1656588"/>
            <a:ext cx="114935" cy="0"/>
          </a:xfrm>
          <a:custGeom>
            <a:avLst/>
            <a:gdLst/>
            <a:ahLst/>
            <a:cxnLst/>
            <a:rect l="l" t="t" r="r" b="b"/>
            <a:pathLst>
              <a:path w="114935">
                <a:moveTo>
                  <a:pt x="0" y="0"/>
                </a:moveTo>
                <a:lnTo>
                  <a:pt x="114680"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5" name="object 25"/>
          <p:cNvSpPr/>
          <p:nvPr/>
        </p:nvSpPr>
        <p:spPr>
          <a:xfrm>
            <a:off x="5907023" y="1653540"/>
            <a:ext cx="0" cy="1506220"/>
          </a:xfrm>
          <a:custGeom>
            <a:avLst/>
            <a:gdLst/>
            <a:ahLst/>
            <a:cxnLst/>
            <a:rect l="l" t="t" r="r" b="b"/>
            <a:pathLst>
              <a:path h="1506220">
                <a:moveTo>
                  <a:pt x="0" y="0"/>
                </a:moveTo>
                <a:lnTo>
                  <a:pt x="0" y="1505839"/>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6" name="object 26"/>
          <p:cNvSpPr/>
          <p:nvPr/>
        </p:nvSpPr>
        <p:spPr>
          <a:xfrm>
            <a:off x="5907089" y="3159251"/>
            <a:ext cx="114935" cy="0"/>
          </a:xfrm>
          <a:custGeom>
            <a:avLst/>
            <a:gdLst/>
            <a:ahLst/>
            <a:cxnLst/>
            <a:rect l="l" t="t" r="r" b="b"/>
            <a:pathLst>
              <a:path w="114935">
                <a:moveTo>
                  <a:pt x="0" y="0"/>
                </a:moveTo>
                <a:lnTo>
                  <a:pt x="114680" y="0"/>
                </a:lnTo>
              </a:path>
            </a:pathLst>
          </a:custGeom>
          <a:ln w="12192">
            <a:solidFill>
              <a:srgbClr val="A6A6A6"/>
            </a:solidFill>
            <a:prstDash val="sysDash"/>
          </a:ln>
        </p:spPr>
        <p:txBody>
          <a:bodyPr wrap="square" lIns="0" tIns="0" rIns="0" bIns="0" rtlCol="0"/>
          <a:lstStyle/>
          <a:p>
            <a:pPr defTabSz="912080"/>
            <a:endParaRPr sz="1800">
              <a:solidFill>
                <a:prstClr val="black"/>
              </a:solidFill>
            </a:endParaRPr>
          </a:p>
        </p:txBody>
      </p:sp>
      <p:sp>
        <p:nvSpPr>
          <p:cNvPr id="27" name="object 27"/>
          <p:cNvSpPr/>
          <p:nvPr/>
        </p:nvSpPr>
        <p:spPr>
          <a:xfrm>
            <a:off x="5396991" y="2390139"/>
            <a:ext cx="514350" cy="50800"/>
          </a:xfrm>
          <a:custGeom>
            <a:avLst/>
            <a:gdLst/>
            <a:ahLst/>
            <a:cxnLst/>
            <a:rect l="l" t="t" r="r" b="b"/>
            <a:pathLst>
              <a:path w="514350" h="50800">
                <a:moveTo>
                  <a:pt x="25400" y="0"/>
                </a:moveTo>
                <a:lnTo>
                  <a:pt x="15537" y="2004"/>
                </a:lnTo>
                <a:lnTo>
                  <a:pt x="7461" y="7461"/>
                </a:lnTo>
                <a:lnTo>
                  <a:pt x="2004" y="15537"/>
                </a:lnTo>
                <a:lnTo>
                  <a:pt x="0" y="25400"/>
                </a:lnTo>
                <a:lnTo>
                  <a:pt x="2004" y="35262"/>
                </a:lnTo>
                <a:lnTo>
                  <a:pt x="7461" y="43338"/>
                </a:lnTo>
                <a:lnTo>
                  <a:pt x="15537" y="48795"/>
                </a:lnTo>
                <a:lnTo>
                  <a:pt x="25400" y="50800"/>
                </a:lnTo>
                <a:lnTo>
                  <a:pt x="35262" y="48795"/>
                </a:lnTo>
                <a:lnTo>
                  <a:pt x="43338" y="43338"/>
                </a:lnTo>
                <a:lnTo>
                  <a:pt x="48795" y="35262"/>
                </a:lnTo>
                <a:lnTo>
                  <a:pt x="49509" y="31750"/>
                </a:lnTo>
                <a:lnTo>
                  <a:pt x="25400" y="31750"/>
                </a:lnTo>
                <a:lnTo>
                  <a:pt x="25400" y="19050"/>
                </a:lnTo>
                <a:lnTo>
                  <a:pt x="49509" y="19050"/>
                </a:lnTo>
                <a:lnTo>
                  <a:pt x="48795" y="15537"/>
                </a:lnTo>
                <a:lnTo>
                  <a:pt x="43338" y="7461"/>
                </a:lnTo>
                <a:lnTo>
                  <a:pt x="35262" y="2004"/>
                </a:lnTo>
                <a:lnTo>
                  <a:pt x="25400" y="0"/>
                </a:lnTo>
                <a:close/>
              </a:path>
              <a:path w="514350" h="50800">
                <a:moveTo>
                  <a:pt x="49509" y="19050"/>
                </a:moveTo>
                <a:lnTo>
                  <a:pt x="25400" y="19050"/>
                </a:lnTo>
                <a:lnTo>
                  <a:pt x="25400" y="31750"/>
                </a:lnTo>
                <a:lnTo>
                  <a:pt x="49509" y="31750"/>
                </a:lnTo>
                <a:lnTo>
                  <a:pt x="50800" y="25400"/>
                </a:lnTo>
                <a:lnTo>
                  <a:pt x="49509" y="19050"/>
                </a:lnTo>
                <a:close/>
              </a:path>
              <a:path w="514350" h="50800">
                <a:moveTo>
                  <a:pt x="63500" y="19050"/>
                </a:moveTo>
                <a:lnTo>
                  <a:pt x="49509" y="19050"/>
                </a:lnTo>
                <a:lnTo>
                  <a:pt x="50800" y="25400"/>
                </a:lnTo>
                <a:lnTo>
                  <a:pt x="49509" y="31750"/>
                </a:lnTo>
                <a:lnTo>
                  <a:pt x="63500" y="31750"/>
                </a:lnTo>
                <a:lnTo>
                  <a:pt x="63500" y="19050"/>
                </a:lnTo>
                <a:close/>
              </a:path>
              <a:path w="514350" h="50800">
                <a:moveTo>
                  <a:pt x="114300" y="19050"/>
                </a:moveTo>
                <a:lnTo>
                  <a:pt x="76200" y="19050"/>
                </a:lnTo>
                <a:lnTo>
                  <a:pt x="76200" y="31750"/>
                </a:lnTo>
                <a:lnTo>
                  <a:pt x="114300" y="31750"/>
                </a:lnTo>
                <a:lnTo>
                  <a:pt x="114300" y="19050"/>
                </a:lnTo>
                <a:close/>
              </a:path>
              <a:path w="514350" h="50800">
                <a:moveTo>
                  <a:pt x="165100" y="19050"/>
                </a:moveTo>
                <a:lnTo>
                  <a:pt x="127000" y="19050"/>
                </a:lnTo>
                <a:lnTo>
                  <a:pt x="127000" y="31750"/>
                </a:lnTo>
                <a:lnTo>
                  <a:pt x="165100" y="31750"/>
                </a:lnTo>
                <a:lnTo>
                  <a:pt x="165100" y="19050"/>
                </a:lnTo>
                <a:close/>
              </a:path>
              <a:path w="514350" h="50800">
                <a:moveTo>
                  <a:pt x="215900" y="19050"/>
                </a:moveTo>
                <a:lnTo>
                  <a:pt x="177800" y="19050"/>
                </a:lnTo>
                <a:lnTo>
                  <a:pt x="177800" y="31750"/>
                </a:lnTo>
                <a:lnTo>
                  <a:pt x="215900" y="31750"/>
                </a:lnTo>
                <a:lnTo>
                  <a:pt x="215900" y="19050"/>
                </a:lnTo>
                <a:close/>
              </a:path>
              <a:path w="514350" h="50800">
                <a:moveTo>
                  <a:pt x="266700" y="19050"/>
                </a:moveTo>
                <a:lnTo>
                  <a:pt x="228600" y="19050"/>
                </a:lnTo>
                <a:lnTo>
                  <a:pt x="228600" y="31750"/>
                </a:lnTo>
                <a:lnTo>
                  <a:pt x="266700" y="31750"/>
                </a:lnTo>
                <a:lnTo>
                  <a:pt x="266700" y="19050"/>
                </a:lnTo>
                <a:close/>
              </a:path>
              <a:path w="514350" h="50800">
                <a:moveTo>
                  <a:pt x="317500" y="19050"/>
                </a:moveTo>
                <a:lnTo>
                  <a:pt x="279400" y="19050"/>
                </a:lnTo>
                <a:lnTo>
                  <a:pt x="279400" y="31750"/>
                </a:lnTo>
                <a:lnTo>
                  <a:pt x="317500" y="31750"/>
                </a:lnTo>
                <a:lnTo>
                  <a:pt x="317500" y="19050"/>
                </a:lnTo>
                <a:close/>
              </a:path>
              <a:path w="514350" h="50800">
                <a:moveTo>
                  <a:pt x="368300" y="19050"/>
                </a:moveTo>
                <a:lnTo>
                  <a:pt x="330200" y="19050"/>
                </a:lnTo>
                <a:lnTo>
                  <a:pt x="330200" y="31750"/>
                </a:lnTo>
                <a:lnTo>
                  <a:pt x="368300" y="31750"/>
                </a:lnTo>
                <a:lnTo>
                  <a:pt x="368300" y="19050"/>
                </a:lnTo>
                <a:close/>
              </a:path>
              <a:path w="514350" h="50800">
                <a:moveTo>
                  <a:pt x="419100" y="19050"/>
                </a:moveTo>
                <a:lnTo>
                  <a:pt x="381000" y="19050"/>
                </a:lnTo>
                <a:lnTo>
                  <a:pt x="381000" y="31750"/>
                </a:lnTo>
                <a:lnTo>
                  <a:pt x="419100" y="31750"/>
                </a:lnTo>
                <a:lnTo>
                  <a:pt x="419100" y="19050"/>
                </a:lnTo>
                <a:close/>
              </a:path>
              <a:path w="514350" h="50800">
                <a:moveTo>
                  <a:pt x="469900" y="19050"/>
                </a:moveTo>
                <a:lnTo>
                  <a:pt x="431800" y="19050"/>
                </a:lnTo>
                <a:lnTo>
                  <a:pt x="431800" y="31750"/>
                </a:lnTo>
                <a:lnTo>
                  <a:pt x="469900" y="31750"/>
                </a:lnTo>
                <a:lnTo>
                  <a:pt x="469900" y="19050"/>
                </a:lnTo>
                <a:close/>
              </a:path>
              <a:path w="514350" h="50800">
                <a:moveTo>
                  <a:pt x="514223" y="19050"/>
                </a:moveTo>
                <a:lnTo>
                  <a:pt x="482600" y="19050"/>
                </a:lnTo>
                <a:lnTo>
                  <a:pt x="482600" y="31750"/>
                </a:lnTo>
                <a:lnTo>
                  <a:pt x="514223" y="31750"/>
                </a:lnTo>
                <a:lnTo>
                  <a:pt x="514223" y="19050"/>
                </a:lnTo>
                <a:close/>
              </a:path>
            </a:pathLst>
          </a:custGeom>
          <a:solidFill>
            <a:srgbClr val="A6A6A6"/>
          </a:solidFill>
        </p:spPr>
        <p:txBody>
          <a:bodyPr wrap="square" lIns="0" tIns="0" rIns="0" bIns="0" rtlCol="0"/>
          <a:lstStyle/>
          <a:p>
            <a:pPr defTabSz="912080"/>
            <a:endParaRPr sz="1800">
              <a:solidFill>
                <a:prstClr val="black"/>
              </a:solidFill>
            </a:endParaRPr>
          </a:p>
        </p:txBody>
      </p:sp>
      <p:sp>
        <p:nvSpPr>
          <p:cNvPr id="28" name="object 28"/>
          <p:cNvSpPr txBox="1"/>
          <p:nvPr/>
        </p:nvSpPr>
        <p:spPr>
          <a:xfrm>
            <a:off x="973329" y="4016458"/>
            <a:ext cx="7106284" cy="998978"/>
          </a:xfrm>
          <a:prstGeom prst="rect">
            <a:avLst/>
          </a:prstGeom>
        </p:spPr>
        <p:txBody>
          <a:bodyPr vert="horz" wrap="square" lIns="0" tIns="12052" rIns="0" bIns="0" rtlCol="0">
            <a:spAutoFit/>
          </a:bodyPr>
          <a:lstStyle/>
          <a:p>
            <a:pPr marL="12052" marR="5073" algn="ctr" defTabSz="912080">
              <a:lnSpc>
                <a:spcPct val="150100"/>
              </a:lnSpc>
              <a:spcBef>
                <a:spcPts val="95"/>
              </a:spcBef>
            </a:pPr>
            <a:r>
              <a:rPr b="1" spc="-20" dirty="0">
                <a:solidFill>
                  <a:srgbClr val="FFFFFF"/>
                </a:solidFill>
                <a:latin typeface="Arial"/>
                <a:cs typeface="Arial"/>
              </a:rPr>
              <a:t>InvestBulgaria </a:t>
            </a:r>
            <a:r>
              <a:rPr b="1" spc="-30" dirty="0">
                <a:solidFill>
                  <a:srgbClr val="FFFFFF"/>
                </a:solidFill>
                <a:latin typeface="Arial"/>
                <a:cs typeface="Arial"/>
              </a:rPr>
              <a:t>Agency </a:t>
            </a:r>
            <a:r>
              <a:rPr b="1" spc="-70" dirty="0">
                <a:solidFill>
                  <a:srgbClr val="FFFFFF"/>
                </a:solidFill>
                <a:latin typeface="Arial"/>
                <a:cs typeface="Arial"/>
              </a:rPr>
              <a:t>has </a:t>
            </a:r>
            <a:r>
              <a:rPr b="1" spc="10" dirty="0">
                <a:solidFill>
                  <a:srgbClr val="FFFFFF"/>
                </a:solidFill>
                <a:latin typeface="Arial"/>
                <a:cs typeface="Arial"/>
              </a:rPr>
              <a:t>the </a:t>
            </a:r>
            <a:r>
              <a:rPr b="1" spc="5" dirty="0">
                <a:solidFill>
                  <a:srgbClr val="FFFFFF"/>
                </a:solidFill>
                <a:latin typeface="Arial"/>
                <a:cs typeface="Arial"/>
              </a:rPr>
              <a:t>main </a:t>
            </a:r>
            <a:r>
              <a:rPr b="1" spc="-25" dirty="0">
                <a:solidFill>
                  <a:srgbClr val="FFFFFF"/>
                </a:solidFill>
                <a:latin typeface="Arial"/>
                <a:cs typeface="Arial"/>
              </a:rPr>
              <a:t>purpose </a:t>
            </a:r>
            <a:r>
              <a:rPr b="1" spc="25" dirty="0">
                <a:solidFill>
                  <a:srgbClr val="FFFFFF"/>
                </a:solidFill>
                <a:latin typeface="Arial"/>
                <a:cs typeface="Arial"/>
              </a:rPr>
              <a:t>of not </a:t>
            </a:r>
            <a:r>
              <a:rPr b="1" spc="-5" dirty="0">
                <a:solidFill>
                  <a:srgbClr val="FFFFFF"/>
                </a:solidFill>
                <a:latin typeface="Arial"/>
                <a:cs typeface="Arial"/>
              </a:rPr>
              <a:t>only </a:t>
            </a:r>
            <a:r>
              <a:rPr b="1" spc="10" dirty="0">
                <a:solidFill>
                  <a:srgbClr val="FFFFFF"/>
                </a:solidFill>
                <a:latin typeface="Arial"/>
                <a:cs typeface="Arial"/>
              </a:rPr>
              <a:t>attracting </a:t>
            </a:r>
            <a:r>
              <a:rPr b="1" spc="-35" dirty="0">
                <a:solidFill>
                  <a:srgbClr val="FFFFFF"/>
                </a:solidFill>
                <a:latin typeface="Arial"/>
                <a:cs typeface="Arial"/>
              </a:rPr>
              <a:t>investors </a:t>
            </a:r>
            <a:r>
              <a:rPr b="1" spc="30" dirty="0">
                <a:solidFill>
                  <a:srgbClr val="FFFFFF"/>
                </a:solidFill>
                <a:latin typeface="Arial"/>
                <a:cs typeface="Arial"/>
              </a:rPr>
              <a:t>but </a:t>
            </a:r>
            <a:r>
              <a:rPr b="1" spc="-50" dirty="0">
                <a:solidFill>
                  <a:srgbClr val="FFFFFF"/>
                </a:solidFill>
                <a:latin typeface="Arial"/>
                <a:cs typeface="Arial"/>
              </a:rPr>
              <a:t>also  </a:t>
            </a:r>
            <a:r>
              <a:rPr b="1" spc="5" dirty="0">
                <a:solidFill>
                  <a:srgbClr val="FFFFFF"/>
                </a:solidFill>
                <a:latin typeface="Arial"/>
                <a:cs typeface="Arial"/>
              </a:rPr>
              <a:t>retaining </a:t>
            </a:r>
            <a:r>
              <a:rPr b="1" spc="10" dirty="0">
                <a:solidFill>
                  <a:srgbClr val="FFFFFF"/>
                </a:solidFill>
                <a:latin typeface="Arial"/>
                <a:cs typeface="Arial"/>
              </a:rPr>
              <a:t>them. </a:t>
            </a:r>
            <a:r>
              <a:rPr b="1" spc="-50" dirty="0">
                <a:solidFill>
                  <a:srgbClr val="FFFFFF"/>
                </a:solidFill>
                <a:latin typeface="Arial"/>
                <a:cs typeface="Arial"/>
              </a:rPr>
              <a:t>Post </a:t>
            </a:r>
            <a:r>
              <a:rPr b="1" spc="-10" dirty="0">
                <a:solidFill>
                  <a:srgbClr val="FFFFFF"/>
                </a:solidFill>
                <a:latin typeface="Arial"/>
                <a:cs typeface="Arial"/>
              </a:rPr>
              <a:t>investment </a:t>
            </a:r>
            <a:r>
              <a:rPr b="1" spc="-55" dirty="0">
                <a:solidFill>
                  <a:srgbClr val="FFFFFF"/>
                </a:solidFill>
                <a:latin typeface="Arial"/>
                <a:cs typeface="Arial"/>
              </a:rPr>
              <a:t>services </a:t>
            </a:r>
            <a:r>
              <a:rPr b="1" spc="25" dirty="0">
                <a:solidFill>
                  <a:srgbClr val="FFFFFF"/>
                </a:solidFill>
                <a:latin typeface="Arial"/>
                <a:cs typeface="Arial"/>
              </a:rPr>
              <a:t>that </a:t>
            </a:r>
            <a:r>
              <a:rPr b="1" spc="-5" dirty="0">
                <a:solidFill>
                  <a:srgbClr val="FFFFFF"/>
                </a:solidFill>
                <a:latin typeface="Arial"/>
                <a:cs typeface="Arial"/>
              </a:rPr>
              <a:t>we </a:t>
            </a:r>
            <a:r>
              <a:rPr b="1" spc="20" dirty="0">
                <a:solidFill>
                  <a:srgbClr val="FFFFFF"/>
                </a:solidFill>
                <a:latin typeface="Arial"/>
                <a:cs typeface="Arial"/>
              </a:rPr>
              <a:t>offer </a:t>
            </a:r>
            <a:r>
              <a:rPr b="1" spc="-15" dirty="0">
                <a:solidFill>
                  <a:srgbClr val="FFFFFF"/>
                </a:solidFill>
                <a:latin typeface="Arial"/>
                <a:cs typeface="Arial"/>
              </a:rPr>
              <a:t>are </a:t>
            </a:r>
            <a:r>
              <a:rPr b="1" spc="-25" dirty="0">
                <a:solidFill>
                  <a:srgbClr val="FFFFFF"/>
                </a:solidFill>
                <a:latin typeface="Arial"/>
                <a:cs typeface="Arial"/>
              </a:rPr>
              <a:t>just </a:t>
            </a:r>
            <a:r>
              <a:rPr b="1" spc="-95" dirty="0">
                <a:solidFill>
                  <a:srgbClr val="FFFFFF"/>
                </a:solidFill>
                <a:latin typeface="Arial"/>
                <a:cs typeface="Arial"/>
              </a:rPr>
              <a:t>as </a:t>
            </a:r>
            <a:r>
              <a:rPr b="1" spc="25" dirty="0">
                <a:solidFill>
                  <a:srgbClr val="FFFFFF"/>
                </a:solidFill>
                <a:latin typeface="Arial"/>
                <a:cs typeface="Arial"/>
              </a:rPr>
              <a:t>important </a:t>
            </a:r>
            <a:r>
              <a:rPr b="1" spc="-95" dirty="0">
                <a:solidFill>
                  <a:srgbClr val="FFFFFF"/>
                </a:solidFill>
                <a:latin typeface="Arial"/>
                <a:cs typeface="Arial"/>
              </a:rPr>
              <a:t>as </a:t>
            </a:r>
            <a:r>
              <a:rPr b="1" spc="35" dirty="0">
                <a:solidFill>
                  <a:srgbClr val="FFFFFF"/>
                </a:solidFill>
                <a:latin typeface="Arial"/>
                <a:cs typeface="Arial"/>
              </a:rPr>
              <a:t>pre-  </a:t>
            </a:r>
            <a:r>
              <a:rPr b="1" spc="-10" dirty="0">
                <a:solidFill>
                  <a:srgbClr val="FFFFFF"/>
                </a:solidFill>
                <a:latin typeface="Arial"/>
                <a:cs typeface="Arial"/>
              </a:rPr>
              <a:t>investment</a:t>
            </a:r>
            <a:r>
              <a:rPr b="1" spc="20" dirty="0">
                <a:solidFill>
                  <a:srgbClr val="FFFFFF"/>
                </a:solidFill>
                <a:latin typeface="Arial"/>
                <a:cs typeface="Arial"/>
              </a:rPr>
              <a:t> </a:t>
            </a:r>
            <a:r>
              <a:rPr b="1" spc="-45" dirty="0">
                <a:solidFill>
                  <a:srgbClr val="FFFFFF"/>
                </a:solidFill>
                <a:latin typeface="Arial"/>
                <a:cs typeface="Arial"/>
              </a:rPr>
              <a:t>ones.</a:t>
            </a:r>
            <a:endParaRPr dirty="0">
              <a:solidFill>
                <a:prstClr val="black"/>
              </a:solidFill>
              <a:latin typeface="Arial"/>
              <a:cs typeface="Arial"/>
            </a:endParaRPr>
          </a:p>
        </p:txBody>
      </p:sp>
      <p:sp>
        <p:nvSpPr>
          <p:cNvPr id="29" name="object 29"/>
          <p:cNvSpPr/>
          <p:nvPr/>
        </p:nvSpPr>
        <p:spPr>
          <a:xfrm>
            <a:off x="3639311" y="1708404"/>
            <a:ext cx="1735836" cy="1400556"/>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37303586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
          <p:cNvSpPr/>
          <p:nvPr/>
        </p:nvSpPr>
        <p:spPr>
          <a:xfrm>
            <a:off x="761119" y="1357927"/>
            <a:ext cx="3386138" cy="3386138"/>
          </a:xfrm>
          <a:prstGeom prst="ellipse">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id-ID"/>
          </a:p>
        </p:txBody>
      </p:sp>
      <p:sp>
        <p:nvSpPr>
          <p:cNvPr id="8" name="TextBox 7"/>
          <p:cNvSpPr txBox="1"/>
          <p:nvPr/>
        </p:nvSpPr>
        <p:spPr>
          <a:xfrm>
            <a:off x="8579110" y="233977"/>
            <a:ext cx="340910" cy="242372"/>
          </a:xfrm>
          <a:prstGeom prst="rect">
            <a:avLst/>
          </a:prstGeom>
          <a:noFill/>
        </p:spPr>
        <p:txBody>
          <a:bodyPr wrap="square" lIns="68573" tIns="34289" rIns="68573" bIns="34289" rtlCol="0">
            <a:spAutoFit/>
          </a:bodyPr>
          <a:lstStyle/>
          <a:p>
            <a:pPr algn="ctr"/>
            <a:fld id="{C7A10FD6-8016-4D61-B00A-B22F27E12647}" type="slidenum">
              <a:rPr lang="id-ID" sz="1100">
                <a:solidFill>
                  <a:schemeClr val="bg1">
                    <a:lumMod val="65000"/>
                  </a:schemeClr>
                </a:solidFill>
              </a:rPr>
              <a:t>22</a:t>
            </a:fld>
            <a:endParaRPr lang="id-ID" sz="1200" dirty="0">
              <a:solidFill>
                <a:schemeClr val="bg1">
                  <a:lumMod val="65000"/>
                </a:schemeClr>
              </a:solidFill>
            </a:endParaRPr>
          </a:p>
        </p:txBody>
      </p:sp>
      <p:sp>
        <p:nvSpPr>
          <p:cNvPr id="3" name="Content Placeholder 7"/>
          <p:cNvSpPr txBox="1">
            <a:spLocks/>
          </p:cNvSpPr>
          <p:nvPr/>
        </p:nvSpPr>
        <p:spPr>
          <a:xfrm>
            <a:off x="2947485" y="275397"/>
            <a:ext cx="3266920" cy="565794"/>
          </a:xfrm>
          <a:prstGeom prst="rect">
            <a:avLst/>
          </a:prstGeom>
        </p:spPr>
        <p:txBody>
          <a:bodyPr vert="horz" wrap="square" lIns="68573" tIns="34289" rIns="68573"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O</a:t>
            </a:r>
            <a:r>
              <a:rPr lang="id-ID" sz="2400" dirty="0">
                <a:solidFill>
                  <a:srgbClr val="000000"/>
                </a:solidFill>
                <a:latin typeface="Arial Black" panose="020B0A04020102020204" pitchFamily="34" charset="0"/>
              </a:rPr>
              <a:t>ffice</a:t>
            </a:r>
            <a:endParaRPr lang="en-US" sz="2400" dirty="0">
              <a:solidFill>
                <a:srgbClr val="000000"/>
              </a:solidFill>
              <a:latin typeface="Arial Black" panose="020B0A04020102020204" pitchFamily="34" charset="0"/>
            </a:endParaRPr>
          </a:p>
        </p:txBody>
      </p:sp>
      <p:sp>
        <p:nvSpPr>
          <p:cNvPr id="4" name="Title 1"/>
          <p:cNvSpPr txBox="1">
            <a:spLocks/>
          </p:cNvSpPr>
          <p:nvPr/>
        </p:nvSpPr>
        <p:spPr>
          <a:xfrm>
            <a:off x="3519072" y="892285"/>
            <a:ext cx="2168471" cy="272669"/>
          </a:xfrm>
          <a:prstGeom prst="rect">
            <a:avLst/>
          </a:prstGeom>
        </p:spPr>
        <p:txBody>
          <a:bodyPr vert="horz" lIns="68573" tIns="34289" rIns="68573" bIns="3428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dirty="0">
                <a:solidFill>
                  <a:srgbClr val="000000"/>
                </a:solidFill>
                <a:latin typeface="Arial Black" panose="020B0A04020102020204" pitchFamily="34" charset="0"/>
                <a:ea typeface="+mn-ea"/>
                <a:cs typeface="+mn-cs"/>
              </a:rPr>
              <a:t>Where are we</a:t>
            </a: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 name="Rectangle 9"/>
          <p:cNvSpPr/>
          <p:nvPr/>
        </p:nvSpPr>
        <p:spPr>
          <a:xfrm>
            <a:off x="5134340" y="1660988"/>
            <a:ext cx="3788228" cy="258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a:endParaRPr lang="en-US" dirty="0">
              <a:solidFill>
                <a:schemeClr val="tx2">
                  <a:lumMod val="20000"/>
                  <a:lumOff val="80000"/>
                </a:schemeClr>
              </a:solidFill>
            </a:endParaRPr>
          </a:p>
        </p:txBody>
      </p:sp>
      <p:sp>
        <p:nvSpPr>
          <p:cNvPr id="14" name="Content Placeholder 2"/>
          <p:cNvSpPr txBox="1">
            <a:spLocks/>
          </p:cNvSpPr>
          <p:nvPr/>
        </p:nvSpPr>
        <p:spPr>
          <a:xfrm>
            <a:off x="5598906" y="1759230"/>
            <a:ext cx="3150658" cy="1476484"/>
          </a:xfrm>
          <a:prstGeom prst="rect">
            <a:avLst/>
          </a:prstGeom>
          <a:scene3d>
            <a:camera prst="orthographicFront"/>
            <a:lightRig rig="threePt" dir="t"/>
          </a:scene3d>
          <a:sp3d>
            <a:bevelT w="165100" prst="coolSlant"/>
          </a:sp3d>
        </p:spPr>
        <p:txBody>
          <a:bodyPr vert="horz" lIns="68573" tIns="34289" rIns="68573"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id-ID" sz="1800" dirty="0">
                <a:solidFill>
                  <a:schemeClr val="bg1"/>
                </a:solidFill>
                <a:ea typeface="Roboto" panose="02000000000000000000" pitchFamily="2" charset="0"/>
              </a:rPr>
              <a:t>Head Office</a:t>
            </a:r>
          </a:p>
          <a:p>
            <a:pPr algn="l"/>
            <a:r>
              <a:rPr lang="en-US" sz="1500" dirty="0" err="1">
                <a:solidFill>
                  <a:schemeClr val="bg1"/>
                </a:solidFill>
                <a:ea typeface="Roboto" panose="02000000000000000000" pitchFamily="2" charset="0"/>
              </a:rPr>
              <a:t>InvestBulgaria</a:t>
            </a:r>
            <a:r>
              <a:rPr lang="en-US" sz="1500" dirty="0">
                <a:solidFill>
                  <a:schemeClr val="bg1"/>
                </a:solidFill>
                <a:ea typeface="Roboto" panose="02000000000000000000" pitchFamily="2" charset="0"/>
              </a:rPr>
              <a:t> Agency</a:t>
            </a:r>
          </a:p>
          <a:p>
            <a:pPr algn="l"/>
            <a:r>
              <a:rPr lang="bg-BG" sz="1500" dirty="0">
                <a:solidFill>
                  <a:schemeClr val="bg1"/>
                </a:solidFill>
                <a:ea typeface="Roboto" panose="02000000000000000000" pitchFamily="2" charset="0"/>
              </a:rPr>
              <a:t>23</a:t>
            </a:r>
            <a:r>
              <a:rPr lang="en-US" sz="1500" dirty="0">
                <a:solidFill>
                  <a:schemeClr val="bg1"/>
                </a:solidFill>
                <a:ea typeface="Roboto" panose="02000000000000000000" pitchFamily="2" charset="0"/>
              </a:rPr>
              <a:t> </a:t>
            </a:r>
            <a:r>
              <a:rPr lang="en-US" sz="1500" dirty="0" err="1">
                <a:solidFill>
                  <a:schemeClr val="bg1"/>
                </a:solidFill>
                <a:ea typeface="Roboto" panose="02000000000000000000" pitchFamily="2" charset="0"/>
              </a:rPr>
              <a:t>Vrabcha</a:t>
            </a:r>
            <a:r>
              <a:rPr lang="en-US" sz="1500" dirty="0">
                <a:solidFill>
                  <a:schemeClr val="bg1"/>
                </a:solidFill>
                <a:ea typeface="Roboto" panose="02000000000000000000" pitchFamily="2" charset="0"/>
              </a:rPr>
              <a:t> Street</a:t>
            </a:r>
          </a:p>
          <a:p>
            <a:pPr algn="l"/>
            <a:r>
              <a:rPr lang="en-US" sz="1500" dirty="0">
                <a:solidFill>
                  <a:schemeClr val="bg1"/>
                </a:solidFill>
                <a:ea typeface="Roboto" panose="02000000000000000000" pitchFamily="2" charset="0"/>
              </a:rPr>
              <a:t>Sofia 1000, Bulgaria</a:t>
            </a:r>
          </a:p>
          <a:p>
            <a:pPr algn="l"/>
            <a:r>
              <a:rPr lang="en-US" sz="1500" dirty="0">
                <a:solidFill>
                  <a:schemeClr val="bg1"/>
                </a:solidFill>
                <a:ea typeface="Roboto" panose="02000000000000000000" pitchFamily="2" charset="0"/>
              </a:rPr>
              <a:t>Tel.: ( +359 2 ) 985-5500</a:t>
            </a:r>
          </a:p>
          <a:p>
            <a:pPr algn="l"/>
            <a:r>
              <a:rPr lang="en-US" sz="1500" dirty="0">
                <a:solidFill>
                  <a:schemeClr val="bg1"/>
                </a:solidFill>
                <a:ea typeface="Roboto" panose="02000000000000000000" pitchFamily="2" charset="0"/>
              </a:rPr>
              <a:t>Fax: ( +359 2 ) 980-1320</a:t>
            </a:r>
          </a:p>
          <a:p>
            <a:pPr algn="l"/>
            <a:r>
              <a:rPr lang="en-US" sz="1500" dirty="0">
                <a:solidFill>
                  <a:schemeClr val="bg1"/>
                </a:solidFill>
                <a:ea typeface="Roboto" panose="02000000000000000000" pitchFamily="2" charset="0"/>
              </a:rPr>
              <a:t>E-mail: iba@investbg.government.bg</a:t>
            </a:r>
          </a:p>
        </p:txBody>
      </p:sp>
      <p:pic>
        <p:nvPicPr>
          <p:cNvPr id="9" name="Картина 8"/>
          <p:cNvPicPr>
            <a:picLocks noChangeAspect="1"/>
          </p:cNvPicPr>
          <p:nvPr/>
        </p:nvPicPr>
        <p:blipFill>
          <a:blip r:embed="rId3"/>
          <a:stretch>
            <a:fillRect/>
          </a:stretch>
        </p:blipFill>
        <p:spPr>
          <a:xfrm>
            <a:off x="1064180" y="1660988"/>
            <a:ext cx="2780017" cy="2780017"/>
          </a:xfrm>
          <a:prstGeom prst="rect">
            <a:avLst/>
          </a:prstGeom>
        </p:spPr>
      </p:pic>
    </p:spTree>
    <p:extLst>
      <p:ext uri="{BB962C8B-B14F-4D97-AF65-F5344CB8AC3E}">
        <p14:creationId xmlns:p14="http://schemas.microsoft.com/office/powerpoint/2010/main" val="2382746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10"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rot="16200000">
            <a:off x="3555801" y="-434169"/>
            <a:ext cx="2032441" cy="9144000"/>
          </a:xfrm>
          <a:prstGeom prst="rect">
            <a:avLst/>
          </a:pr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49" tIns="34289" rIns="68549" bIns="34289" rtlCol="0" anchor="ctr"/>
          <a:lstStyle/>
          <a:p>
            <a:pPr algn="ctr"/>
            <a:endParaRPr lang="id-ID"/>
          </a:p>
        </p:txBody>
      </p:sp>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3</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565794"/>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Did you know?</a:t>
            </a: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
          <p:cNvGrpSpPr>
            <a:grpSpLocks noChangeAspect="1"/>
          </p:cNvGrpSpPr>
          <p:nvPr/>
        </p:nvGrpSpPr>
        <p:grpSpPr>
          <a:xfrm>
            <a:off x="998925" y="1677595"/>
            <a:ext cx="1252343" cy="1422935"/>
            <a:chOff x="1363428" y="2082018"/>
            <a:chExt cx="792000" cy="842563"/>
          </a:xfrm>
        </p:grpSpPr>
        <p:sp>
          <p:nvSpPr>
            <p:cNvPr id="10" name="Rectangle 9"/>
            <p:cNvSpPr/>
            <p:nvPr/>
          </p:nvSpPr>
          <p:spPr>
            <a:xfrm>
              <a:off x="1363428" y="2082018"/>
              <a:ext cx="792000" cy="79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p:cNvGrpSpPr>
            <a:grpSpLocks noChangeAspect="1"/>
          </p:cNvGrpSpPr>
          <p:nvPr/>
        </p:nvGrpSpPr>
        <p:grpSpPr>
          <a:xfrm>
            <a:off x="2964678" y="1677595"/>
            <a:ext cx="1252343" cy="1422935"/>
            <a:chOff x="1363428" y="2082018"/>
            <a:chExt cx="792000" cy="842563"/>
          </a:xfrm>
        </p:grpSpPr>
        <p:sp>
          <p:nvSpPr>
            <p:cNvPr id="13" name="Rectangle 12"/>
            <p:cNvSpPr/>
            <p:nvPr/>
          </p:nvSpPr>
          <p:spPr>
            <a:xfrm>
              <a:off x="1363428" y="2082018"/>
              <a:ext cx="792000" cy="792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a:grpSpLocks noChangeAspect="1"/>
          </p:cNvGrpSpPr>
          <p:nvPr/>
        </p:nvGrpSpPr>
        <p:grpSpPr>
          <a:xfrm>
            <a:off x="4930413" y="1677595"/>
            <a:ext cx="1252343" cy="1422935"/>
            <a:chOff x="1363428" y="2082018"/>
            <a:chExt cx="792000" cy="842563"/>
          </a:xfrm>
        </p:grpSpPr>
        <p:sp>
          <p:nvSpPr>
            <p:cNvPr id="16" name="Rectangle 15"/>
            <p:cNvSpPr/>
            <p:nvPr/>
          </p:nvSpPr>
          <p:spPr>
            <a:xfrm>
              <a:off x="1363428" y="2082018"/>
              <a:ext cx="792000" cy="79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8" name="Group 17"/>
          <p:cNvGrpSpPr>
            <a:grpSpLocks noChangeAspect="1"/>
          </p:cNvGrpSpPr>
          <p:nvPr/>
        </p:nvGrpSpPr>
        <p:grpSpPr>
          <a:xfrm>
            <a:off x="6906730" y="1677595"/>
            <a:ext cx="1252343" cy="1422935"/>
            <a:chOff x="1363428" y="2082018"/>
            <a:chExt cx="792000" cy="842563"/>
          </a:xfrm>
        </p:grpSpPr>
        <p:sp>
          <p:nvSpPr>
            <p:cNvPr id="19" name="Rectangle 18"/>
            <p:cNvSpPr/>
            <p:nvPr/>
          </p:nvSpPr>
          <p:spPr>
            <a:xfrm>
              <a:off x="1363428" y="2082018"/>
              <a:ext cx="792000" cy="79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a:spLocks noChangeAspect="1"/>
            </p:cNvSpPr>
            <p:nvPr/>
          </p:nvSpPr>
          <p:spPr>
            <a:xfrm>
              <a:off x="1429414" y="2190706"/>
              <a:ext cx="660027" cy="73387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p:nvGrpSpPr>
        <p:grpSpPr>
          <a:xfrm>
            <a:off x="674508" y="3367514"/>
            <a:ext cx="1900428" cy="1461459"/>
            <a:chOff x="875976" y="4061478"/>
            <a:chExt cx="2533904" cy="1948611"/>
          </a:xfrm>
        </p:grpSpPr>
        <p:sp>
          <p:nvSpPr>
            <p:cNvPr id="22" name="TextBox 21"/>
            <p:cNvSpPr txBox="1"/>
            <p:nvPr/>
          </p:nvSpPr>
          <p:spPr>
            <a:xfrm>
              <a:off x="1169385" y="4061478"/>
              <a:ext cx="1960709" cy="697626"/>
            </a:xfrm>
            <a:prstGeom prst="rect">
              <a:avLst/>
            </a:prstGeom>
            <a:noFill/>
          </p:spPr>
          <p:txBody>
            <a:bodyPr wrap="none" rtlCol="0">
              <a:spAutoFit/>
            </a:bodyPr>
            <a:lstStyle/>
            <a:p>
              <a:pPr algn="ctr"/>
              <a:r>
                <a:rPr lang="en-US" b="1" dirty="0">
                  <a:solidFill>
                    <a:schemeClr val="accent2">
                      <a:lumMod val="60000"/>
                      <a:lumOff val="40000"/>
                    </a:schemeClr>
                  </a:solidFill>
                  <a:latin typeface="Lato" panose="020F0502020204030203" pitchFamily="34" charset="0"/>
                </a:rPr>
                <a:t>Best outsourcing </a:t>
              </a:r>
              <a:br>
                <a:rPr lang="en-US" b="1" dirty="0">
                  <a:solidFill>
                    <a:schemeClr val="accent2">
                      <a:lumMod val="60000"/>
                      <a:lumOff val="40000"/>
                    </a:schemeClr>
                  </a:solidFill>
                  <a:latin typeface="Lato" panose="020F0502020204030203" pitchFamily="34" charset="0"/>
                </a:rPr>
              </a:br>
              <a:r>
                <a:rPr lang="en-US" b="1" dirty="0">
                  <a:solidFill>
                    <a:schemeClr val="accent2">
                      <a:lumMod val="60000"/>
                      <a:lumOff val="40000"/>
                    </a:schemeClr>
                  </a:solidFill>
                  <a:latin typeface="Lato" panose="020F0502020204030203" pitchFamily="34" charset="0"/>
                </a:rPr>
                <a:t>destination</a:t>
              </a:r>
              <a:endParaRPr lang="id-ID" b="1" dirty="0">
                <a:solidFill>
                  <a:schemeClr val="accent2">
                    <a:lumMod val="60000"/>
                    <a:lumOff val="40000"/>
                  </a:schemeClr>
                </a:solidFill>
                <a:latin typeface="Lato" panose="020F0502020204030203" pitchFamily="34" charset="0"/>
              </a:endParaRPr>
            </a:p>
          </p:txBody>
        </p:sp>
        <p:sp>
          <p:nvSpPr>
            <p:cNvPr id="23" name="Rectangle 22"/>
            <p:cNvSpPr/>
            <p:nvPr/>
          </p:nvSpPr>
          <p:spPr>
            <a:xfrm>
              <a:off x="875976" y="4737947"/>
              <a:ext cx="2533904" cy="1272142"/>
            </a:xfrm>
            <a:prstGeom prst="rect">
              <a:avLst/>
            </a:prstGeom>
          </p:spPr>
          <p:txBody>
            <a:bodyPr wrap="square">
              <a:spAutoFit/>
            </a:bodyPr>
            <a:lstStyle/>
            <a:p>
              <a:pPr algn="ctr"/>
              <a:r>
                <a:rPr lang="en-US" dirty="0">
                  <a:solidFill>
                    <a:schemeClr val="bg1"/>
                  </a:solidFill>
                  <a:latin typeface="Lato" panose="020F0502020204030203" pitchFamily="34" charset="0"/>
                </a:rPr>
                <a:t>In Europe for 2015 according to</a:t>
              </a:r>
              <a:br>
                <a:rPr lang="en-US" dirty="0">
                  <a:solidFill>
                    <a:schemeClr val="bg1"/>
                  </a:solidFill>
                  <a:latin typeface="Lato" panose="020F0502020204030203" pitchFamily="34" charset="0"/>
                </a:rPr>
              </a:br>
              <a:r>
                <a:rPr lang="en-US" dirty="0">
                  <a:solidFill>
                    <a:schemeClr val="bg1"/>
                  </a:solidFill>
                  <a:latin typeface="Lato" panose="020F0502020204030203" pitchFamily="34" charset="0"/>
                </a:rPr>
                <a:t>Cushman and Wakefield’s rating</a:t>
              </a:r>
              <a:endParaRPr lang="id-ID" dirty="0">
                <a:solidFill>
                  <a:schemeClr val="bg1"/>
                </a:solidFill>
                <a:latin typeface="Lato" panose="020F0502020204030203" pitchFamily="34" charset="0"/>
              </a:endParaRPr>
            </a:p>
          </p:txBody>
        </p:sp>
      </p:grpSp>
      <p:grpSp>
        <p:nvGrpSpPr>
          <p:cNvPr id="49" name="Group 48"/>
          <p:cNvGrpSpPr/>
          <p:nvPr/>
        </p:nvGrpSpPr>
        <p:grpSpPr>
          <a:xfrm>
            <a:off x="2651708" y="3431621"/>
            <a:ext cx="1900428" cy="1612791"/>
            <a:chOff x="875976" y="4146960"/>
            <a:chExt cx="2533904" cy="2150389"/>
          </a:xfrm>
        </p:grpSpPr>
        <p:sp>
          <p:nvSpPr>
            <p:cNvPr id="50" name="TextBox 49"/>
            <p:cNvSpPr txBox="1"/>
            <p:nvPr/>
          </p:nvSpPr>
          <p:spPr>
            <a:xfrm>
              <a:off x="912657" y="4146960"/>
              <a:ext cx="2380395" cy="410370"/>
            </a:xfrm>
            <a:prstGeom prst="rect">
              <a:avLst/>
            </a:prstGeom>
            <a:noFill/>
          </p:spPr>
          <p:txBody>
            <a:bodyPr wrap="none" rtlCol="0">
              <a:spAutoFit/>
            </a:bodyPr>
            <a:lstStyle/>
            <a:p>
              <a:pPr algn="ctr"/>
              <a:r>
                <a:rPr lang="en-US" b="1" dirty="0">
                  <a:solidFill>
                    <a:schemeClr val="bg1"/>
                  </a:solidFill>
                  <a:latin typeface="Lato" panose="020F0502020204030203" pitchFamily="34" charset="0"/>
                </a:rPr>
                <a:t>Automotive producer</a:t>
              </a:r>
              <a:endParaRPr lang="id-ID" b="1" dirty="0">
                <a:solidFill>
                  <a:schemeClr val="bg1"/>
                </a:solidFill>
                <a:latin typeface="Lato" panose="020F0502020204030203" pitchFamily="34" charset="0"/>
              </a:endParaRPr>
            </a:p>
          </p:txBody>
        </p:sp>
        <p:sp>
          <p:nvSpPr>
            <p:cNvPr id="51" name="Rectangle 50"/>
            <p:cNvSpPr/>
            <p:nvPr/>
          </p:nvSpPr>
          <p:spPr>
            <a:xfrm>
              <a:off x="875976" y="4737947"/>
              <a:ext cx="2533904" cy="1559402"/>
            </a:xfrm>
            <a:prstGeom prst="rect">
              <a:avLst/>
            </a:prstGeom>
          </p:spPr>
          <p:txBody>
            <a:bodyPr wrap="square">
              <a:spAutoFit/>
            </a:bodyPr>
            <a:lstStyle/>
            <a:p>
              <a:pPr algn="ctr"/>
              <a:r>
                <a:rPr lang="en-US" dirty="0">
                  <a:solidFill>
                    <a:schemeClr val="bg1"/>
                  </a:solidFill>
                  <a:latin typeface="Lato" panose="020F0502020204030203" pitchFamily="34" charset="0"/>
                </a:rPr>
                <a:t>More than 100 companies. 80% of the cars in Europe have parts, produced in Bulgaria</a:t>
              </a:r>
              <a:endParaRPr lang="id-ID" dirty="0">
                <a:solidFill>
                  <a:schemeClr val="bg1"/>
                </a:solidFill>
                <a:latin typeface="Lato" panose="020F0502020204030203" pitchFamily="34" charset="0"/>
              </a:endParaRPr>
            </a:p>
          </p:txBody>
        </p:sp>
      </p:grpSp>
      <p:grpSp>
        <p:nvGrpSpPr>
          <p:cNvPr id="65" name="Group 64"/>
          <p:cNvGrpSpPr/>
          <p:nvPr/>
        </p:nvGrpSpPr>
        <p:grpSpPr>
          <a:xfrm>
            <a:off x="4628909" y="3431638"/>
            <a:ext cx="1900428" cy="1397347"/>
            <a:chOff x="875976" y="4146960"/>
            <a:chExt cx="2533904" cy="1863130"/>
          </a:xfrm>
        </p:grpSpPr>
        <p:sp>
          <p:nvSpPr>
            <p:cNvPr id="66" name="TextBox 65"/>
            <p:cNvSpPr txBox="1"/>
            <p:nvPr/>
          </p:nvSpPr>
          <p:spPr>
            <a:xfrm>
              <a:off x="1118827" y="4146960"/>
              <a:ext cx="1968060" cy="697627"/>
            </a:xfrm>
            <a:prstGeom prst="rect">
              <a:avLst/>
            </a:prstGeom>
            <a:noFill/>
          </p:spPr>
          <p:txBody>
            <a:bodyPr wrap="none" rtlCol="0">
              <a:spAutoFit/>
            </a:bodyPr>
            <a:lstStyle/>
            <a:p>
              <a:pPr algn="ctr"/>
              <a:r>
                <a:rPr lang="en-US" b="1" dirty="0">
                  <a:solidFill>
                    <a:schemeClr val="accent4"/>
                  </a:solidFill>
                  <a:latin typeface="Lato" panose="020F0502020204030203" pitchFamily="34" charset="0"/>
                </a:rPr>
                <a:t>Largest Lavender </a:t>
              </a:r>
              <a:br>
                <a:rPr lang="en-US" b="1" dirty="0">
                  <a:solidFill>
                    <a:schemeClr val="accent4"/>
                  </a:solidFill>
                  <a:latin typeface="Lato" panose="020F0502020204030203" pitchFamily="34" charset="0"/>
                </a:rPr>
              </a:br>
              <a:r>
                <a:rPr lang="en-US" b="1" dirty="0">
                  <a:solidFill>
                    <a:schemeClr val="accent4"/>
                  </a:solidFill>
                  <a:latin typeface="Lato" panose="020F0502020204030203" pitchFamily="34" charset="0"/>
                </a:rPr>
                <a:t>Producer</a:t>
              </a:r>
              <a:endParaRPr lang="id-ID" b="1" dirty="0">
                <a:solidFill>
                  <a:schemeClr val="accent4"/>
                </a:solidFill>
                <a:latin typeface="Lato" panose="020F0502020204030203" pitchFamily="34" charset="0"/>
              </a:endParaRPr>
            </a:p>
          </p:txBody>
        </p:sp>
        <p:sp>
          <p:nvSpPr>
            <p:cNvPr id="67" name="Rectangle 66"/>
            <p:cNvSpPr/>
            <p:nvPr/>
          </p:nvSpPr>
          <p:spPr>
            <a:xfrm>
              <a:off x="875976" y="4737947"/>
              <a:ext cx="2533904" cy="1272143"/>
            </a:xfrm>
            <a:prstGeom prst="rect">
              <a:avLst/>
            </a:prstGeom>
          </p:spPr>
          <p:txBody>
            <a:bodyPr wrap="square">
              <a:spAutoFit/>
            </a:bodyPr>
            <a:lstStyle/>
            <a:p>
              <a:pPr algn="ctr"/>
              <a:r>
                <a:rPr lang="en-US" dirty="0">
                  <a:solidFill>
                    <a:schemeClr val="bg1"/>
                  </a:solidFill>
                  <a:latin typeface="Lato" panose="020F0502020204030203" pitchFamily="34" charset="0"/>
                </a:rPr>
                <a:t>For the past years Bulgaria have successfully surpassed France</a:t>
              </a:r>
              <a:endParaRPr lang="id-ID" dirty="0">
                <a:solidFill>
                  <a:schemeClr val="bg1"/>
                </a:solidFill>
                <a:latin typeface="Lato" panose="020F0502020204030203" pitchFamily="34" charset="0"/>
              </a:endParaRPr>
            </a:p>
          </p:txBody>
        </p:sp>
      </p:grpSp>
      <p:grpSp>
        <p:nvGrpSpPr>
          <p:cNvPr id="81" name="Group 80"/>
          <p:cNvGrpSpPr/>
          <p:nvPr/>
        </p:nvGrpSpPr>
        <p:grpSpPr>
          <a:xfrm>
            <a:off x="6606109" y="3431638"/>
            <a:ext cx="1900428" cy="1397347"/>
            <a:chOff x="875976" y="4146960"/>
            <a:chExt cx="2533904" cy="1863130"/>
          </a:xfrm>
        </p:grpSpPr>
        <p:sp>
          <p:nvSpPr>
            <p:cNvPr id="82" name="TextBox 81"/>
            <p:cNvSpPr txBox="1"/>
            <p:nvPr/>
          </p:nvSpPr>
          <p:spPr>
            <a:xfrm>
              <a:off x="1020592" y="4146960"/>
              <a:ext cx="2164524" cy="410369"/>
            </a:xfrm>
            <a:prstGeom prst="rect">
              <a:avLst/>
            </a:prstGeom>
            <a:noFill/>
          </p:spPr>
          <p:txBody>
            <a:bodyPr wrap="none" rtlCol="0">
              <a:spAutoFit/>
            </a:bodyPr>
            <a:lstStyle/>
            <a:p>
              <a:pPr algn="ctr"/>
              <a:r>
                <a:rPr lang="en-US" b="1" dirty="0">
                  <a:solidFill>
                    <a:srgbClr val="FF0000"/>
                  </a:solidFill>
                  <a:latin typeface="Lato" panose="020F0502020204030203" pitchFamily="34" charset="0"/>
                </a:rPr>
                <a:t>Fast Internet Speed</a:t>
              </a:r>
              <a:endParaRPr lang="id-ID" b="1" dirty="0">
                <a:solidFill>
                  <a:srgbClr val="FF0000"/>
                </a:solidFill>
                <a:latin typeface="Lato" panose="020F0502020204030203" pitchFamily="34" charset="0"/>
              </a:endParaRPr>
            </a:p>
          </p:txBody>
        </p:sp>
        <p:sp>
          <p:nvSpPr>
            <p:cNvPr id="83" name="Rectangle 82"/>
            <p:cNvSpPr/>
            <p:nvPr/>
          </p:nvSpPr>
          <p:spPr>
            <a:xfrm>
              <a:off x="875976" y="4737947"/>
              <a:ext cx="2533904" cy="1272143"/>
            </a:xfrm>
            <a:prstGeom prst="rect">
              <a:avLst/>
            </a:prstGeom>
          </p:spPr>
          <p:txBody>
            <a:bodyPr wrap="square">
              <a:spAutoFit/>
            </a:bodyPr>
            <a:lstStyle/>
            <a:p>
              <a:pPr algn="ctr"/>
              <a:r>
                <a:rPr lang="en-US" dirty="0">
                  <a:solidFill>
                    <a:schemeClr val="bg1"/>
                  </a:solidFill>
                  <a:latin typeface="Lato" panose="020F0502020204030203" pitchFamily="34" charset="0"/>
                </a:rPr>
                <a:t>Bulgaria is in Top 10 countries in the world with fastest internet connection</a:t>
              </a:r>
              <a:endParaRPr lang="id-ID" dirty="0">
                <a:solidFill>
                  <a:schemeClr val="bg1"/>
                </a:solidFill>
                <a:latin typeface="Lato" panose="020F0502020204030203" pitchFamily="34" charset="0"/>
              </a:endParaRPr>
            </a:p>
          </p:txBody>
        </p:sp>
      </p:grpSp>
      <p:cxnSp>
        <p:nvCxnSpPr>
          <p:cNvPr id="37" name="Straight Connector 36"/>
          <p:cNvCxnSpPr/>
          <p:nvPr/>
        </p:nvCxnSpPr>
        <p:spPr>
          <a:xfrm>
            <a:off x="-1" y="3165804"/>
            <a:ext cx="9144001" cy="0"/>
          </a:xfrm>
          <a:prstGeom prst="line">
            <a:avLst/>
          </a:prstGeom>
          <a:ln w="1270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123305" y="1861149"/>
            <a:ext cx="1013052" cy="1222261"/>
          </a:xfrm>
          <a:prstGeom prst="rect">
            <a:avLst/>
          </a:prstGeom>
          <a:blipFill rotWithShape="1">
            <a:blip r:embed="rId3"/>
            <a:stretch>
              <a:fillRect/>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98" name="Rectangle 97"/>
          <p:cNvSpPr/>
          <p:nvPr/>
        </p:nvSpPr>
        <p:spPr>
          <a:xfrm>
            <a:off x="3093149" y="1880003"/>
            <a:ext cx="1008960" cy="1215534"/>
          </a:xfrm>
          <a:prstGeom prst="rect">
            <a:avLst/>
          </a:prstGeom>
          <a:blipFill rotWithShape="1">
            <a:blip r:embed="rId4"/>
            <a:stretch>
              <a:fillRect/>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0" name="Rectangle 99"/>
          <p:cNvSpPr/>
          <p:nvPr/>
        </p:nvSpPr>
        <p:spPr>
          <a:xfrm>
            <a:off x="5051830" y="1880004"/>
            <a:ext cx="1026601" cy="1203384"/>
          </a:xfrm>
          <a:prstGeom prst="rect">
            <a:avLst/>
          </a:prstGeom>
          <a:blipFill rotWithShape="1">
            <a:blip r:embed="rId5"/>
            <a:stretch>
              <a:fillRect/>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1" name="Rectangle 100"/>
          <p:cNvSpPr/>
          <p:nvPr/>
        </p:nvSpPr>
        <p:spPr>
          <a:xfrm>
            <a:off x="7025668" y="1880024"/>
            <a:ext cx="1029044" cy="1203385"/>
          </a:xfrm>
          <a:prstGeom prst="rect">
            <a:avLst/>
          </a:prstGeom>
          <a:blipFill>
            <a:blip r:embed="rId6">
              <a:extLst>
                <a:ext uri="{28A0092B-C50C-407E-A947-70E740481C1C}">
                  <a14:useLocalDpi xmlns:a14="http://schemas.microsoft.com/office/drawing/2010/main" val="0"/>
                </a:ext>
              </a:extLst>
            </a:blip>
            <a:srcRect/>
            <a:stretch>
              <a:fillRect t="-1000" b="-1000"/>
            </a:stretch>
          </a:blipFill>
          <a:ln>
            <a:solidFill>
              <a:schemeClr val="bg1"/>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82236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37" presetClass="entr" presetSubtype="0"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1000"/>
                                        <p:tgtEl>
                                          <p:spTgt spid="111"/>
                                        </p:tgtEl>
                                      </p:cBhvr>
                                    </p:animEffect>
                                    <p:anim calcmode="lin" valueType="num">
                                      <p:cBhvr>
                                        <p:cTn id="32" dur="1000" fill="hold"/>
                                        <p:tgtEl>
                                          <p:spTgt spid="111"/>
                                        </p:tgtEl>
                                        <p:attrNameLst>
                                          <p:attrName>ppt_x</p:attrName>
                                        </p:attrNameLst>
                                      </p:cBhvr>
                                      <p:tavLst>
                                        <p:tav tm="0">
                                          <p:val>
                                            <p:strVal val="#ppt_x"/>
                                          </p:val>
                                        </p:tav>
                                        <p:tav tm="100000">
                                          <p:val>
                                            <p:strVal val="#ppt_x"/>
                                          </p:val>
                                        </p:tav>
                                      </p:tavLst>
                                    </p:anim>
                                    <p:anim calcmode="lin" valueType="num">
                                      <p:cBhvr>
                                        <p:cTn id="33" dur="900" decel="100000" fill="hold"/>
                                        <p:tgtEl>
                                          <p:spTgt spid="1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16" presetClass="entr" presetSubtype="37"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outVertical)">
                                      <p:cBhvr>
                                        <p:cTn id="38" dur="1000"/>
                                        <p:tgtEl>
                                          <p:spTgt spid="37"/>
                                        </p:tgtEl>
                                      </p:cBhvr>
                                    </p:animEffect>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anim calcmode="lin" valueType="num">
                                      <p:cBhvr>
                                        <p:cTn id="49" dur="1000" fill="hold"/>
                                        <p:tgtEl>
                                          <p:spTgt spid="49"/>
                                        </p:tgtEl>
                                        <p:attrNameLst>
                                          <p:attrName>ppt_x</p:attrName>
                                        </p:attrNameLst>
                                      </p:cBhvr>
                                      <p:tavLst>
                                        <p:tav tm="0">
                                          <p:val>
                                            <p:strVal val="#ppt_x"/>
                                          </p:val>
                                        </p:tav>
                                        <p:tav tm="100000">
                                          <p:val>
                                            <p:strVal val="#ppt_x"/>
                                          </p:val>
                                        </p:tav>
                                      </p:tavLst>
                                    </p:anim>
                                    <p:anim calcmode="lin" valueType="num">
                                      <p:cBhvr>
                                        <p:cTn id="50" dur="1000" fill="hold"/>
                                        <p:tgtEl>
                                          <p:spTgt spid="49"/>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1000"/>
                                        <p:tgtEl>
                                          <p:spTgt spid="65"/>
                                        </p:tgtEl>
                                      </p:cBhvr>
                                    </p:animEffect>
                                    <p:anim calcmode="lin" valueType="num">
                                      <p:cBhvr>
                                        <p:cTn id="55" dur="1000" fill="hold"/>
                                        <p:tgtEl>
                                          <p:spTgt spid="65"/>
                                        </p:tgtEl>
                                        <p:attrNameLst>
                                          <p:attrName>ppt_x</p:attrName>
                                        </p:attrNameLst>
                                      </p:cBhvr>
                                      <p:tavLst>
                                        <p:tav tm="0">
                                          <p:val>
                                            <p:strVal val="#ppt_x"/>
                                          </p:val>
                                        </p:tav>
                                        <p:tav tm="100000">
                                          <p:val>
                                            <p:strVal val="#ppt_x"/>
                                          </p:val>
                                        </p:tav>
                                      </p:tavLst>
                                    </p:anim>
                                    <p:anim calcmode="lin" valueType="num">
                                      <p:cBhvr>
                                        <p:cTn id="56" dur="1000" fill="hold"/>
                                        <p:tgtEl>
                                          <p:spTgt spid="65"/>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1000"/>
                                        <p:tgtEl>
                                          <p:spTgt spid="81"/>
                                        </p:tgtEl>
                                      </p:cBhvr>
                                    </p:animEffect>
                                    <p:anim calcmode="lin" valueType="num">
                                      <p:cBhvr>
                                        <p:cTn id="61" dur="1000" fill="hold"/>
                                        <p:tgtEl>
                                          <p:spTgt spid="81"/>
                                        </p:tgtEl>
                                        <p:attrNameLst>
                                          <p:attrName>ppt_x</p:attrName>
                                        </p:attrNameLst>
                                      </p:cBhvr>
                                      <p:tavLst>
                                        <p:tav tm="0">
                                          <p:val>
                                            <p:strVal val="#ppt_x"/>
                                          </p:val>
                                        </p:tav>
                                        <p:tav tm="100000">
                                          <p:val>
                                            <p:strVal val="#ppt_x"/>
                                          </p:val>
                                        </p:tav>
                                      </p:tavLst>
                                    </p:anim>
                                    <p:anim calcmode="lin" valueType="num">
                                      <p:cBhvr>
                                        <p:cTn id="62"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443106" y="1013256"/>
            <a:ext cx="4240530" cy="4062636"/>
          </a:xfrm>
          <a:prstGeom prst="rect">
            <a:avLst/>
          </a:prstGeom>
        </p:spPr>
        <p:txBody>
          <a:bodyPr vert="horz" wrap="square" lIns="0" tIns="12686" rIns="0" bIns="0" rtlCol="0">
            <a:spAutoFit/>
          </a:bodyPr>
          <a:lstStyle/>
          <a:p>
            <a:pPr marL="12686" defTabSz="912080">
              <a:spcBef>
                <a:spcPts val="100"/>
              </a:spcBef>
            </a:pPr>
            <a:r>
              <a:rPr sz="1500" dirty="0">
                <a:solidFill>
                  <a:prstClr val="black"/>
                </a:solidFill>
                <a:latin typeface="Arial"/>
                <a:cs typeface="Arial"/>
              </a:rPr>
              <a:t>Point</a:t>
            </a:r>
            <a:r>
              <a:rPr lang="en-US" sz="1500" dirty="0">
                <a:solidFill>
                  <a:prstClr val="black"/>
                </a:solidFill>
                <a:latin typeface="Arial"/>
                <a:cs typeface="Arial"/>
              </a:rPr>
              <a:t>s</a:t>
            </a:r>
            <a:r>
              <a:rPr sz="1500" dirty="0">
                <a:solidFill>
                  <a:prstClr val="black"/>
                </a:solidFill>
                <a:latin typeface="Arial"/>
                <a:cs typeface="Arial"/>
              </a:rPr>
              <a:t> of success</a:t>
            </a:r>
          </a:p>
          <a:p>
            <a:pPr marL="12686" marR="177340" defTabSz="912080">
              <a:spcBef>
                <a:spcPts val="910"/>
              </a:spcBef>
            </a:pPr>
            <a:r>
              <a:rPr sz="1200" dirty="0">
                <a:solidFill>
                  <a:prstClr val="black"/>
                </a:solidFill>
                <a:latin typeface="Arial"/>
                <a:cs typeface="Arial"/>
              </a:rPr>
              <a:t>InvestBulgaria Agency promotes the great investment conditions  in Bulgaria and how these conditions help the potential investors</a:t>
            </a:r>
            <a:r>
              <a:rPr sz="1200" spc="-50" dirty="0">
                <a:solidFill>
                  <a:prstClr val="black"/>
                </a:solidFill>
                <a:latin typeface="Arial"/>
                <a:cs typeface="Arial"/>
              </a:rPr>
              <a:t>.</a:t>
            </a:r>
            <a:endParaRPr sz="1200" dirty="0">
              <a:solidFill>
                <a:prstClr val="black"/>
              </a:solidFill>
              <a:latin typeface="Arial"/>
              <a:cs typeface="Arial"/>
            </a:endParaRPr>
          </a:p>
          <a:p>
            <a:pPr marL="855715" defTabSz="912080">
              <a:spcBef>
                <a:spcPts val="600"/>
              </a:spcBef>
            </a:pPr>
            <a:r>
              <a:rPr sz="1500" spc="-60" dirty="0">
                <a:solidFill>
                  <a:prstClr val="black"/>
                </a:solidFill>
                <a:latin typeface="Arial"/>
                <a:cs typeface="Arial"/>
              </a:rPr>
              <a:t>Government</a:t>
            </a:r>
            <a:r>
              <a:rPr sz="1500" spc="-85" dirty="0">
                <a:solidFill>
                  <a:prstClr val="black"/>
                </a:solidFill>
                <a:latin typeface="Arial"/>
                <a:cs typeface="Arial"/>
              </a:rPr>
              <a:t> </a:t>
            </a:r>
            <a:r>
              <a:rPr sz="1500" spc="-60" dirty="0">
                <a:solidFill>
                  <a:prstClr val="black"/>
                </a:solidFill>
                <a:latin typeface="Arial"/>
                <a:cs typeface="Arial"/>
              </a:rPr>
              <a:t>Incentives</a:t>
            </a:r>
            <a:endParaRPr sz="1500" dirty="0">
              <a:solidFill>
                <a:prstClr val="black"/>
              </a:solidFill>
              <a:latin typeface="Arial"/>
              <a:cs typeface="Arial"/>
            </a:endParaRPr>
          </a:p>
          <a:p>
            <a:pPr marL="855715" defTabSz="912080">
              <a:spcBef>
                <a:spcPts val="25"/>
              </a:spcBef>
            </a:pPr>
            <a:r>
              <a:rPr sz="1200" spc="-80" dirty="0">
                <a:solidFill>
                  <a:prstClr val="black"/>
                </a:solidFill>
                <a:latin typeface="Arial"/>
                <a:cs typeface="Arial"/>
              </a:rPr>
              <a:t>Social </a:t>
            </a:r>
            <a:r>
              <a:rPr sz="1200" spc="-40" dirty="0">
                <a:solidFill>
                  <a:prstClr val="black"/>
                </a:solidFill>
                <a:latin typeface="Arial"/>
                <a:cs typeface="Arial"/>
              </a:rPr>
              <a:t>security</a:t>
            </a:r>
            <a:r>
              <a:rPr lang="en-US" sz="1200" spc="-40" dirty="0">
                <a:solidFill>
                  <a:prstClr val="black"/>
                </a:solidFill>
                <a:latin typeface="Arial"/>
                <a:cs typeface="Arial"/>
              </a:rPr>
              <a:t> </a:t>
            </a:r>
            <a:r>
              <a:rPr sz="1200" spc="-55" dirty="0">
                <a:solidFill>
                  <a:prstClr val="black"/>
                </a:solidFill>
                <a:latin typeface="Arial"/>
                <a:cs typeface="Arial"/>
              </a:rPr>
              <a:t>and </a:t>
            </a:r>
            <a:r>
              <a:rPr sz="1200" spc="-45" dirty="0">
                <a:solidFill>
                  <a:prstClr val="black"/>
                </a:solidFill>
                <a:latin typeface="Arial"/>
                <a:cs typeface="Arial"/>
              </a:rPr>
              <a:t>tax</a:t>
            </a:r>
            <a:r>
              <a:rPr sz="1200" spc="-110" dirty="0">
                <a:solidFill>
                  <a:prstClr val="black"/>
                </a:solidFill>
                <a:latin typeface="Arial"/>
                <a:cs typeface="Arial"/>
              </a:rPr>
              <a:t> </a:t>
            </a:r>
            <a:r>
              <a:rPr sz="1200" spc="-30" dirty="0">
                <a:solidFill>
                  <a:prstClr val="black"/>
                </a:solidFill>
                <a:latin typeface="Arial"/>
                <a:cs typeface="Arial"/>
              </a:rPr>
              <a:t>benefits</a:t>
            </a:r>
            <a:endParaRPr sz="1200" dirty="0">
              <a:solidFill>
                <a:prstClr val="black"/>
              </a:solidFill>
              <a:latin typeface="Times New Roman"/>
              <a:cs typeface="Times New Roman"/>
            </a:endParaRPr>
          </a:p>
          <a:p>
            <a:pPr defTabSz="912080"/>
            <a:endParaRPr sz="1200" dirty="0">
              <a:solidFill>
                <a:prstClr val="black"/>
              </a:solidFill>
              <a:latin typeface="Times New Roman"/>
              <a:cs typeface="Times New Roman"/>
            </a:endParaRPr>
          </a:p>
          <a:p>
            <a:pPr marL="831614" defTabSz="912080"/>
            <a:r>
              <a:rPr sz="1500" spc="-90" dirty="0">
                <a:solidFill>
                  <a:prstClr val="black"/>
                </a:solidFill>
                <a:latin typeface="Arial"/>
                <a:cs typeface="Arial"/>
              </a:rPr>
              <a:t>Educated </a:t>
            </a:r>
            <a:r>
              <a:rPr sz="1500" spc="-70" dirty="0">
                <a:solidFill>
                  <a:prstClr val="black"/>
                </a:solidFill>
                <a:latin typeface="Arial"/>
                <a:cs typeface="Arial"/>
              </a:rPr>
              <a:t>and </a:t>
            </a:r>
            <a:r>
              <a:rPr sz="1500" spc="-75" dirty="0">
                <a:solidFill>
                  <a:prstClr val="black"/>
                </a:solidFill>
                <a:latin typeface="Arial"/>
                <a:cs typeface="Arial"/>
              </a:rPr>
              <a:t>Skilled</a:t>
            </a:r>
            <a:r>
              <a:rPr sz="1500" spc="-105" dirty="0">
                <a:solidFill>
                  <a:prstClr val="black"/>
                </a:solidFill>
                <a:latin typeface="Arial"/>
                <a:cs typeface="Arial"/>
              </a:rPr>
              <a:t> </a:t>
            </a:r>
            <a:r>
              <a:rPr sz="1500" spc="-55" dirty="0">
                <a:solidFill>
                  <a:prstClr val="black"/>
                </a:solidFill>
                <a:latin typeface="Arial"/>
                <a:cs typeface="Arial"/>
              </a:rPr>
              <a:t>Workforce</a:t>
            </a:r>
            <a:endParaRPr sz="1500" dirty="0">
              <a:solidFill>
                <a:prstClr val="black"/>
              </a:solidFill>
              <a:latin typeface="Arial"/>
              <a:cs typeface="Arial"/>
            </a:endParaRPr>
          </a:p>
          <a:p>
            <a:pPr marL="831614" marR="482001" defTabSz="912080">
              <a:spcBef>
                <a:spcPts val="25"/>
              </a:spcBef>
            </a:pPr>
            <a:r>
              <a:rPr sz="1200" spc="-65" dirty="0">
                <a:solidFill>
                  <a:prstClr val="black"/>
                </a:solidFill>
                <a:latin typeface="Arial"/>
                <a:cs typeface="Arial"/>
              </a:rPr>
              <a:t>High</a:t>
            </a:r>
            <a:r>
              <a:rPr sz="1200" spc="-75" dirty="0">
                <a:solidFill>
                  <a:prstClr val="black"/>
                </a:solidFill>
                <a:latin typeface="Arial"/>
                <a:cs typeface="Arial"/>
              </a:rPr>
              <a:t> </a:t>
            </a:r>
            <a:r>
              <a:rPr sz="1200" spc="-30" dirty="0">
                <a:solidFill>
                  <a:prstClr val="black"/>
                </a:solidFill>
                <a:latin typeface="Arial"/>
                <a:cs typeface="Arial"/>
              </a:rPr>
              <a:t>staff</a:t>
            </a:r>
            <a:r>
              <a:rPr sz="1200" spc="-65" dirty="0">
                <a:solidFill>
                  <a:prstClr val="black"/>
                </a:solidFill>
                <a:latin typeface="Arial"/>
                <a:cs typeface="Arial"/>
              </a:rPr>
              <a:t> </a:t>
            </a:r>
            <a:r>
              <a:rPr sz="1200" spc="-25" dirty="0">
                <a:solidFill>
                  <a:prstClr val="black"/>
                </a:solidFill>
                <a:latin typeface="Arial"/>
                <a:cs typeface="Arial"/>
              </a:rPr>
              <a:t>qualification</a:t>
            </a:r>
            <a:r>
              <a:rPr sz="1200" spc="-100" dirty="0">
                <a:solidFill>
                  <a:prstClr val="black"/>
                </a:solidFill>
                <a:latin typeface="Arial"/>
                <a:cs typeface="Arial"/>
              </a:rPr>
              <a:t> </a:t>
            </a:r>
            <a:r>
              <a:rPr sz="1200" spc="-55" dirty="0">
                <a:solidFill>
                  <a:prstClr val="black"/>
                </a:solidFill>
                <a:latin typeface="Arial"/>
                <a:cs typeface="Arial"/>
              </a:rPr>
              <a:t>and</a:t>
            </a:r>
            <a:r>
              <a:rPr sz="1200" spc="-80" dirty="0">
                <a:solidFill>
                  <a:prstClr val="black"/>
                </a:solidFill>
                <a:latin typeface="Arial"/>
                <a:cs typeface="Arial"/>
              </a:rPr>
              <a:t> </a:t>
            </a:r>
            <a:r>
              <a:rPr sz="1200" spc="-35" dirty="0">
                <a:solidFill>
                  <a:prstClr val="black"/>
                </a:solidFill>
                <a:latin typeface="Arial"/>
                <a:cs typeface="Arial"/>
              </a:rPr>
              <a:t>improvement</a:t>
            </a:r>
            <a:r>
              <a:rPr sz="1200" spc="-90" dirty="0">
                <a:solidFill>
                  <a:prstClr val="black"/>
                </a:solidFill>
                <a:latin typeface="Arial"/>
                <a:cs typeface="Arial"/>
              </a:rPr>
              <a:t> </a:t>
            </a:r>
            <a:r>
              <a:rPr sz="1200" spc="-15" dirty="0">
                <a:solidFill>
                  <a:prstClr val="black"/>
                </a:solidFill>
                <a:latin typeface="Arial"/>
                <a:cs typeface="Arial"/>
              </a:rPr>
              <a:t>in</a:t>
            </a:r>
            <a:r>
              <a:rPr sz="1200" spc="-70" dirty="0">
                <a:solidFill>
                  <a:prstClr val="black"/>
                </a:solidFill>
                <a:latin typeface="Arial"/>
                <a:cs typeface="Arial"/>
              </a:rPr>
              <a:t> </a:t>
            </a:r>
            <a:r>
              <a:rPr sz="1200" spc="-15" dirty="0">
                <a:solidFill>
                  <a:prstClr val="black"/>
                </a:solidFill>
                <a:latin typeface="Arial"/>
                <a:cs typeface="Arial"/>
              </a:rPr>
              <a:t>the  </a:t>
            </a:r>
            <a:r>
              <a:rPr sz="1200" spc="-25" dirty="0">
                <a:solidFill>
                  <a:prstClr val="black"/>
                </a:solidFill>
                <a:latin typeface="Arial"/>
                <a:cs typeface="Arial"/>
              </a:rPr>
              <a:t>production</a:t>
            </a:r>
            <a:r>
              <a:rPr sz="1200" spc="-100" dirty="0">
                <a:solidFill>
                  <a:prstClr val="black"/>
                </a:solidFill>
                <a:latin typeface="Arial"/>
                <a:cs typeface="Arial"/>
              </a:rPr>
              <a:t> </a:t>
            </a:r>
            <a:r>
              <a:rPr sz="1200" spc="-55" dirty="0">
                <a:solidFill>
                  <a:prstClr val="black"/>
                </a:solidFill>
                <a:latin typeface="Arial"/>
                <a:cs typeface="Arial"/>
              </a:rPr>
              <a:t>capacity</a:t>
            </a:r>
            <a:endParaRPr lang="en-US" sz="1200" spc="-55" dirty="0">
              <a:solidFill>
                <a:prstClr val="black"/>
              </a:solidFill>
              <a:latin typeface="Arial"/>
              <a:cs typeface="Arial"/>
            </a:endParaRPr>
          </a:p>
          <a:p>
            <a:pPr marL="831614" marR="482001" defTabSz="912080">
              <a:spcBef>
                <a:spcPts val="25"/>
              </a:spcBef>
            </a:pPr>
            <a:endParaRPr sz="1200" dirty="0">
              <a:solidFill>
                <a:prstClr val="black"/>
              </a:solidFill>
              <a:latin typeface="Arial"/>
              <a:cs typeface="Arial"/>
            </a:endParaRPr>
          </a:p>
          <a:p>
            <a:pPr defTabSz="912080"/>
            <a:endParaRPr sz="1300" dirty="0">
              <a:solidFill>
                <a:prstClr val="black"/>
              </a:solidFill>
              <a:latin typeface="Times New Roman"/>
              <a:cs typeface="Times New Roman"/>
            </a:endParaRPr>
          </a:p>
          <a:p>
            <a:pPr marL="814499" defTabSz="912080"/>
            <a:r>
              <a:rPr sz="1500" spc="-170" dirty="0">
                <a:solidFill>
                  <a:prstClr val="black"/>
                </a:solidFill>
                <a:latin typeface="Arial"/>
                <a:cs typeface="Arial"/>
              </a:rPr>
              <a:t>Easy </a:t>
            </a:r>
            <a:r>
              <a:rPr sz="1500" spc="-35" dirty="0">
                <a:solidFill>
                  <a:prstClr val="black"/>
                </a:solidFill>
                <a:latin typeface="Arial"/>
                <a:cs typeface="Arial"/>
              </a:rPr>
              <a:t>Market</a:t>
            </a:r>
            <a:r>
              <a:rPr sz="1500" spc="-250" dirty="0">
                <a:solidFill>
                  <a:prstClr val="black"/>
                </a:solidFill>
                <a:latin typeface="Arial"/>
                <a:cs typeface="Arial"/>
              </a:rPr>
              <a:t> </a:t>
            </a:r>
            <a:r>
              <a:rPr sz="1500" spc="-135" dirty="0">
                <a:solidFill>
                  <a:prstClr val="black"/>
                </a:solidFill>
                <a:latin typeface="Arial"/>
                <a:cs typeface="Arial"/>
              </a:rPr>
              <a:t>Access</a:t>
            </a:r>
            <a:endParaRPr sz="1500" dirty="0">
              <a:solidFill>
                <a:prstClr val="black"/>
              </a:solidFill>
              <a:latin typeface="Arial"/>
              <a:cs typeface="Arial"/>
            </a:endParaRPr>
          </a:p>
          <a:p>
            <a:pPr marL="814499" defTabSz="912080">
              <a:spcBef>
                <a:spcPts val="25"/>
              </a:spcBef>
            </a:pPr>
            <a:r>
              <a:rPr sz="1200" spc="-140" dirty="0">
                <a:solidFill>
                  <a:prstClr val="black"/>
                </a:solidFill>
                <a:latin typeface="Arial"/>
                <a:cs typeface="Arial"/>
              </a:rPr>
              <a:t>Easy </a:t>
            </a:r>
            <a:r>
              <a:rPr sz="1200" spc="-105" dirty="0">
                <a:solidFill>
                  <a:prstClr val="black"/>
                </a:solidFill>
                <a:latin typeface="Arial"/>
                <a:cs typeface="Arial"/>
              </a:rPr>
              <a:t>access </a:t>
            </a:r>
            <a:r>
              <a:rPr sz="1200" spc="10" dirty="0">
                <a:solidFill>
                  <a:prstClr val="black"/>
                </a:solidFill>
                <a:latin typeface="Arial"/>
                <a:cs typeface="Arial"/>
              </a:rPr>
              <a:t>to </a:t>
            </a:r>
            <a:r>
              <a:rPr sz="1200" spc="-160" dirty="0">
                <a:solidFill>
                  <a:prstClr val="black"/>
                </a:solidFill>
                <a:latin typeface="Arial"/>
                <a:cs typeface="Arial"/>
              </a:rPr>
              <a:t>EU </a:t>
            </a:r>
            <a:r>
              <a:rPr sz="1200" spc="-55" dirty="0">
                <a:solidFill>
                  <a:prstClr val="black"/>
                </a:solidFill>
                <a:latin typeface="Arial"/>
                <a:cs typeface="Arial"/>
              </a:rPr>
              <a:t>markets </a:t>
            </a:r>
            <a:r>
              <a:rPr sz="1200" spc="-114" dirty="0">
                <a:solidFill>
                  <a:prstClr val="black"/>
                </a:solidFill>
                <a:latin typeface="Arial"/>
                <a:cs typeface="Arial"/>
              </a:rPr>
              <a:t>as </a:t>
            </a:r>
            <a:r>
              <a:rPr sz="1200" spc="-20" dirty="0">
                <a:solidFill>
                  <a:prstClr val="black"/>
                </a:solidFill>
                <a:latin typeface="Arial"/>
                <a:cs typeface="Arial"/>
              </a:rPr>
              <a:t>well </a:t>
            </a:r>
            <a:r>
              <a:rPr sz="1200" spc="-114" dirty="0">
                <a:solidFill>
                  <a:prstClr val="black"/>
                </a:solidFill>
                <a:latin typeface="Arial"/>
                <a:cs typeface="Arial"/>
              </a:rPr>
              <a:t>as </a:t>
            </a:r>
            <a:r>
              <a:rPr sz="1200" spc="-90" dirty="0">
                <a:solidFill>
                  <a:prstClr val="black"/>
                </a:solidFill>
                <a:latin typeface="Arial"/>
                <a:cs typeface="Arial"/>
              </a:rPr>
              <a:t>Russia, </a:t>
            </a:r>
            <a:r>
              <a:rPr sz="1200" spc="-80" dirty="0">
                <a:solidFill>
                  <a:prstClr val="black"/>
                </a:solidFill>
                <a:latin typeface="Arial"/>
                <a:cs typeface="Arial"/>
              </a:rPr>
              <a:t>Turkey</a:t>
            </a:r>
            <a:r>
              <a:rPr sz="1200" spc="-155" dirty="0">
                <a:solidFill>
                  <a:prstClr val="black"/>
                </a:solidFill>
                <a:latin typeface="Arial"/>
                <a:cs typeface="Arial"/>
              </a:rPr>
              <a:t> </a:t>
            </a:r>
            <a:r>
              <a:rPr sz="1200" spc="-55" dirty="0">
                <a:solidFill>
                  <a:prstClr val="black"/>
                </a:solidFill>
                <a:latin typeface="Arial"/>
                <a:cs typeface="Arial"/>
              </a:rPr>
              <a:t>and</a:t>
            </a:r>
            <a:endParaRPr sz="1200" dirty="0">
              <a:solidFill>
                <a:prstClr val="black"/>
              </a:solidFill>
              <a:latin typeface="Arial"/>
              <a:cs typeface="Arial"/>
            </a:endParaRPr>
          </a:p>
          <a:p>
            <a:pPr marL="814499" defTabSz="912080"/>
            <a:r>
              <a:rPr sz="1200" spc="-20" dirty="0">
                <a:solidFill>
                  <a:prstClr val="black"/>
                </a:solidFill>
                <a:latin typeface="Arial"/>
                <a:cs typeface="Arial"/>
              </a:rPr>
              <a:t>Middle</a:t>
            </a:r>
            <a:r>
              <a:rPr sz="1200" spc="-95" dirty="0">
                <a:solidFill>
                  <a:prstClr val="black"/>
                </a:solidFill>
                <a:latin typeface="Arial"/>
                <a:cs typeface="Arial"/>
              </a:rPr>
              <a:t> </a:t>
            </a:r>
            <a:r>
              <a:rPr sz="1200" spc="-105" dirty="0">
                <a:solidFill>
                  <a:prstClr val="black"/>
                </a:solidFill>
                <a:latin typeface="Arial"/>
                <a:cs typeface="Arial"/>
              </a:rPr>
              <a:t>East</a:t>
            </a:r>
            <a:endParaRPr lang="en-US" sz="1200" dirty="0">
              <a:solidFill>
                <a:prstClr val="black"/>
              </a:solidFill>
              <a:latin typeface="Arial"/>
              <a:cs typeface="Arial"/>
            </a:endParaRPr>
          </a:p>
          <a:p>
            <a:pPr marL="814499" defTabSz="912080"/>
            <a:endParaRPr sz="1200" dirty="0">
              <a:solidFill>
                <a:prstClr val="black"/>
              </a:solidFill>
              <a:latin typeface="Times New Roman"/>
              <a:cs typeface="Times New Roman"/>
            </a:endParaRPr>
          </a:p>
          <a:p>
            <a:pPr marL="821462" defTabSz="912080">
              <a:spcBef>
                <a:spcPts val="835"/>
              </a:spcBef>
            </a:pPr>
            <a:r>
              <a:rPr sz="1500" spc="-105" dirty="0">
                <a:solidFill>
                  <a:prstClr val="black"/>
                </a:solidFill>
                <a:latin typeface="Arial"/>
                <a:cs typeface="Arial"/>
              </a:rPr>
              <a:t>Reduced Cost </a:t>
            </a:r>
            <a:r>
              <a:rPr sz="1500" spc="-70" dirty="0">
                <a:solidFill>
                  <a:prstClr val="black"/>
                </a:solidFill>
                <a:latin typeface="Arial"/>
                <a:cs typeface="Arial"/>
              </a:rPr>
              <a:t>and </a:t>
            </a:r>
            <a:r>
              <a:rPr sz="1500" spc="-125" dirty="0">
                <a:solidFill>
                  <a:prstClr val="black"/>
                </a:solidFill>
                <a:latin typeface="Arial"/>
                <a:cs typeface="Arial"/>
              </a:rPr>
              <a:t>Risk</a:t>
            </a:r>
            <a:endParaRPr sz="1500" dirty="0">
              <a:solidFill>
                <a:prstClr val="black"/>
              </a:solidFill>
              <a:latin typeface="Arial"/>
              <a:cs typeface="Arial"/>
            </a:endParaRPr>
          </a:p>
          <a:p>
            <a:pPr marL="821462" marR="46246" defTabSz="912080">
              <a:spcBef>
                <a:spcPts val="30"/>
              </a:spcBef>
            </a:pPr>
            <a:r>
              <a:rPr sz="1200" spc="-40" dirty="0">
                <a:solidFill>
                  <a:prstClr val="black"/>
                </a:solidFill>
                <a:latin typeface="Arial"/>
                <a:cs typeface="Arial"/>
              </a:rPr>
              <a:t>Political </a:t>
            </a:r>
            <a:r>
              <a:rPr sz="1200" spc="-55" dirty="0">
                <a:solidFill>
                  <a:prstClr val="black"/>
                </a:solidFill>
                <a:latin typeface="Arial"/>
                <a:cs typeface="Arial"/>
              </a:rPr>
              <a:t>and economic </a:t>
            </a:r>
            <a:r>
              <a:rPr sz="1200" spc="-20" dirty="0">
                <a:solidFill>
                  <a:prstClr val="black"/>
                </a:solidFill>
                <a:latin typeface="Arial"/>
                <a:cs typeface="Arial"/>
              </a:rPr>
              <a:t>stability </a:t>
            </a:r>
            <a:r>
              <a:rPr sz="1200" spc="-55" dirty="0">
                <a:solidFill>
                  <a:prstClr val="black"/>
                </a:solidFill>
                <a:latin typeface="Arial"/>
                <a:cs typeface="Arial"/>
              </a:rPr>
              <a:t>along </a:t>
            </a:r>
            <a:r>
              <a:rPr sz="1200" spc="5" dirty="0">
                <a:solidFill>
                  <a:prstClr val="black"/>
                </a:solidFill>
                <a:latin typeface="Arial"/>
                <a:cs typeface="Arial"/>
              </a:rPr>
              <a:t>with</a:t>
            </a:r>
            <a:r>
              <a:rPr sz="1200" spc="-190" dirty="0">
                <a:solidFill>
                  <a:prstClr val="black"/>
                </a:solidFill>
                <a:latin typeface="Arial"/>
                <a:cs typeface="Arial"/>
              </a:rPr>
              <a:t> </a:t>
            </a:r>
            <a:r>
              <a:rPr sz="1200" spc="-30" dirty="0">
                <a:solidFill>
                  <a:prstClr val="black"/>
                </a:solidFill>
                <a:latin typeface="Arial"/>
                <a:cs typeface="Arial"/>
              </a:rPr>
              <a:t>competitive  </a:t>
            </a:r>
            <a:r>
              <a:rPr sz="1200" spc="-60" dirty="0">
                <a:solidFill>
                  <a:prstClr val="black"/>
                </a:solidFill>
                <a:latin typeface="Arial"/>
                <a:cs typeface="Arial"/>
              </a:rPr>
              <a:t>cost </a:t>
            </a:r>
            <a:r>
              <a:rPr sz="1200" spc="-30" dirty="0">
                <a:solidFill>
                  <a:prstClr val="black"/>
                </a:solidFill>
                <a:latin typeface="Arial"/>
                <a:cs typeface="Arial"/>
              </a:rPr>
              <a:t>labor </a:t>
            </a:r>
            <a:r>
              <a:rPr sz="1200" spc="-55" dirty="0">
                <a:solidFill>
                  <a:prstClr val="black"/>
                </a:solidFill>
                <a:latin typeface="Arial"/>
                <a:cs typeface="Arial"/>
              </a:rPr>
              <a:t>and</a:t>
            </a:r>
            <a:r>
              <a:rPr lang="en-US" sz="1200" spc="-55" dirty="0">
                <a:solidFill>
                  <a:prstClr val="black"/>
                </a:solidFill>
                <a:latin typeface="Arial"/>
                <a:cs typeface="Arial"/>
              </a:rPr>
              <a:t> </a:t>
            </a:r>
            <a:r>
              <a:rPr sz="1200" spc="-55" dirty="0">
                <a:solidFill>
                  <a:prstClr val="black"/>
                </a:solidFill>
                <a:latin typeface="Arial"/>
                <a:cs typeface="Arial"/>
              </a:rPr>
              <a:t> </a:t>
            </a:r>
            <a:r>
              <a:rPr sz="1200" spc="-15" dirty="0">
                <a:solidFill>
                  <a:prstClr val="black"/>
                </a:solidFill>
                <a:latin typeface="Arial"/>
                <a:cs typeface="Arial"/>
              </a:rPr>
              <a:t>low </a:t>
            </a:r>
            <a:r>
              <a:rPr sz="1200" spc="-45" dirty="0">
                <a:solidFill>
                  <a:prstClr val="black"/>
                </a:solidFill>
                <a:latin typeface="Arial"/>
                <a:cs typeface="Arial"/>
              </a:rPr>
              <a:t>tax</a:t>
            </a:r>
            <a:r>
              <a:rPr sz="1200" spc="-180" dirty="0">
                <a:solidFill>
                  <a:prstClr val="black"/>
                </a:solidFill>
                <a:latin typeface="Arial"/>
                <a:cs typeface="Arial"/>
              </a:rPr>
              <a:t> </a:t>
            </a:r>
            <a:r>
              <a:rPr sz="1200" spc="-35" dirty="0">
                <a:solidFill>
                  <a:prstClr val="black"/>
                </a:solidFill>
                <a:latin typeface="Arial"/>
                <a:cs typeface="Arial"/>
              </a:rPr>
              <a:t>rate</a:t>
            </a:r>
            <a:endParaRPr sz="1200" dirty="0">
              <a:solidFill>
                <a:prstClr val="black"/>
              </a:solidFill>
              <a:latin typeface="Arial"/>
              <a:cs typeface="Arial"/>
            </a:endParaRPr>
          </a:p>
        </p:txBody>
      </p:sp>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p:nvPr/>
        </p:nvSpPr>
        <p:spPr>
          <a:xfrm>
            <a:off x="6736081" y="1575844"/>
            <a:ext cx="2407920" cy="3567683"/>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4" name="object 4"/>
          <p:cNvSpPr txBox="1"/>
          <p:nvPr/>
        </p:nvSpPr>
        <p:spPr>
          <a:xfrm>
            <a:off x="8702169" y="246651"/>
            <a:ext cx="96520" cy="182728"/>
          </a:xfrm>
          <a:prstGeom prst="rect">
            <a:avLst/>
          </a:prstGeom>
        </p:spPr>
        <p:txBody>
          <a:bodyPr vert="horz" wrap="square" lIns="0" tIns="13321" rIns="0" bIns="0" rtlCol="0">
            <a:spAutoFit/>
          </a:bodyPr>
          <a:lstStyle/>
          <a:p>
            <a:pPr marL="12686" defTabSz="912080">
              <a:spcBef>
                <a:spcPts val="105"/>
              </a:spcBef>
            </a:pPr>
            <a:fld id="{EF9722A9-AC83-43B2-86E4-903148F304FA}" type="slidenum">
              <a:rPr lang="bg-BG" sz="1100" smtClean="0">
                <a:solidFill>
                  <a:schemeClr val="bg1">
                    <a:lumMod val="50000"/>
                  </a:schemeClr>
                </a:solidFill>
                <a:latin typeface="Arial"/>
                <a:cs typeface="Arial"/>
              </a:rPr>
              <a:t>4</a:t>
            </a:fld>
            <a:endParaRPr sz="1100" dirty="0">
              <a:solidFill>
                <a:schemeClr val="bg1">
                  <a:lumMod val="50000"/>
                </a:schemeClr>
              </a:solidFill>
              <a:latin typeface="Arial"/>
              <a:cs typeface="Arial"/>
            </a:endParaRPr>
          </a:p>
        </p:txBody>
      </p:sp>
      <p:sp>
        <p:nvSpPr>
          <p:cNvPr id="5" name="object 5"/>
          <p:cNvSpPr txBox="1">
            <a:spLocks noGrp="1"/>
          </p:cNvSpPr>
          <p:nvPr>
            <p:ph type="title"/>
          </p:nvPr>
        </p:nvSpPr>
        <p:spPr>
          <a:xfrm>
            <a:off x="3197733" y="403987"/>
            <a:ext cx="3660268"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What Bulgaria offers</a:t>
            </a:r>
          </a:p>
        </p:txBody>
      </p:sp>
      <p:sp>
        <p:nvSpPr>
          <p:cNvPr id="6" name="object 6"/>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7" name="object 7"/>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8" name="object 8"/>
          <p:cNvSpPr/>
          <p:nvPr/>
        </p:nvSpPr>
        <p:spPr>
          <a:xfrm>
            <a:off x="6073199" y="4271837"/>
            <a:ext cx="1969135" cy="871855"/>
          </a:xfrm>
          <a:custGeom>
            <a:avLst/>
            <a:gdLst/>
            <a:ahLst/>
            <a:cxnLst/>
            <a:rect l="l" t="t" r="r" b="b"/>
            <a:pathLst>
              <a:path w="1969134" h="871854">
                <a:moveTo>
                  <a:pt x="1428368" y="0"/>
                </a:moveTo>
                <a:lnTo>
                  <a:pt x="0" y="0"/>
                </a:lnTo>
                <a:lnTo>
                  <a:pt x="26866" y="33544"/>
                </a:lnTo>
                <a:lnTo>
                  <a:pt x="51952" y="71656"/>
                </a:lnTo>
                <a:lnTo>
                  <a:pt x="74971" y="114481"/>
                </a:lnTo>
                <a:lnTo>
                  <a:pt x="95638" y="162166"/>
                </a:lnTo>
                <a:lnTo>
                  <a:pt x="113664" y="214858"/>
                </a:lnTo>
                <a:lnTo>
                  <a:pt x="127775" y="267318"/>
                </a:lnTo>
                <a:lnTo>
                  <a:pt x="136262" y="318254"/>
                </a:lnTo>
                <a:lnTo>
                  <a:pt x="139710" y="367835"/>
                </a:lnTo>
                <a:lnTo>
                  <a:pt x="138704" y="416228"/>
                </a:lnTo>
                <a:lnTo>
                  <a:pt x="133828" y="463600"/>
                </a:lnTo>
                <a:lnTo>
                  <a:pt x="125668" y="510121"/>
                </a:lnTo>
                <a:lnTo>
                  <a:pt x="114808" y="555956"/>
                </a:lnTo>
                <a:lnTo>
                  <a:pt x="101832" y="601275"/>
                </a:lnTo>
                <a:lnTo>
                  <a:pt x="87271" y="646407"/>
                </a:lnTo>
                <a:lnTo>
                  <a:pt x="71877" y="691033"/>
                </a:lnTo>
                <a:lnTo>
                  <a:pt x="56066" y="735807"/>
                </a:lnTo>
                <a:lnTo>
                  <a:pt x="40479" y="780736"/>
                </a:lnTo>
                <a:lnTo>
                  <a:pt x="25702" y="825987"/>
                </a:lnTo>
                <a:lnTo>
                  <a:pt x="12319" y="871727"/>
                </a:lnTo>
                <a:lnTo>
                  <a:pt x="1969008" y="871727"/>
                </a:lnTo>
                <a:lnTo>
                  <a:pt x="1938601" y="811616"/>
                </a:lnTo>
                <a:lnTo>
                  <a:pt x="1897893" y="748394"/>
                </a:lnTo>
                <a:lnTo>
                  <a:pt x="1874322" y="715428"/>
                </a:lnTo>
                <a:lnTo>
                  <a:pt x="1848951" y="681457"/>
                </a:lnTo>
                <a:lnTo>
                  <a:pt x="1821914" y="646245"/>
                </a:lnTo>
                <a:lnTo>
                  <a:pt x="1734649" y="534020"/>
                </a:lnTo>
                <a:lnTo>
                  <a:pt x="1704162" y="493895"/>
                </a:lnTo>
                <a:lnTo>
                  <a:pt x="1673427" y="452312"/>
                </a:lnTo>
                <a:lnTo>
                  <a:pt x="1642704" y="409195"/>
                </a:lnTo>
                <a:lnTo>
                  <a:pt x="1612250" y="364470"/>
                </a:lnTo>
                <a:lnTo>
                  <a:pt x="1582326" y="318060"/>
                </a:lnTo>
                <a:lnTo>
                  <a:pt x="1553189" y="269890"/>
                </a:lnTo>
                <a:lnTo>
                  <a:pt x="1525098" y="219885"/>
                </a:lnTo>
                <a:lnTo>
                  <a:pt x="1498311" y="167969"/>
                </a:lnTo>
                <a:lnTo>
                  <a:pt x="1473089" y="114067"/>
                </a:lnTo>
                <a:lnTo>
                  <a:pt x="1449688" y="58102"/>
                </a:lnTo>
                <a:lnTo>
                  <a:pt x="1428368" y="0"/>
                </a:lnTo>
                <a:close/>
              </a:path>
            </a:pathLst>
          </a:custGeom>
          <a:solidFill>
            <a:srgbClr val="C0392B"/>
          </a:solidFill>
        </p:spPr>
        <p:txBody>
          <a:bodyPr wrap="square" lIns="0" tIns="0" rIns="0" bIns="0" rtlCol="0"/>
          <a:lstStyle/>
          <a:p>
            <a:pPr defTabSz="912080"/>
            <a:endParaRPr sz="1800">
              <a:solidFill>
                <a:prstClr val="black"/>
              </a:solidFill>
            </a:endParaRPr>
          </a:p>
        </p:txBody>
      </p:sp>
      <p:sp>
        <p:nvSpPr>
          <p:cNvPr id="9" name="object 9"/>
          <p:cNvSpPr/>
          <p:nvPr/>
        </p:nvSpPr>
        <p:spPr>
          <a:xfrm>
            <a:off x="5498599" y="1578897"/>
            <a:ext cx="2307590" cy="942340"/>
          </a:xfrm>
          <a:custGeom>
            <a:avLst/>
            <a:gdLst/>
            <a:ahLst/>
            <a:cxnLst/>
            <a:rect l="l" t="t" r="r" b="b"/>
            <a:pathLst>
              <a:path w="2307590" h="942339">
                <a:moveTo>
                  <a:pt x="1168583" y="0"/>
                </a:moveTo>
                <a:lnTo>
                  <a:pt x="1119786" y="928"/>
                </a:lnTo>
                <a:lnTo>
                  <a:pt x="1071086" y="3111"/>
                </a:lnTo>
                <a:lnTo>
                  <a:pt x="1022581" y="6553"/>
                </a:lnTo>
                <a:lnTo>
                  <a:pt x="974370" y="11255"/>
                </a:lnTo>
                <a:lnTo>
                  <a:pt x="926553" y="17221"/>
                </a:lnTo>
                <a:lnTo>
                  <a:pt x="879230" y="24455"/>
                </a:lnTo>
                <a:lnTo>
                  <a:pt x="832499" y="32959"/>
                </a:lnTo>
                <a:lnTo>
                  <a:pt x="786459" y="42736"/>
                </a:lnTo>
                <a:lnTo>
                  <a:pt x="741211" y="53790"/>
                </a:lnTo>
                <a:lnTo>
                  <a:pt x="696852" y="66123"/>
                </a:lnTo>
                <a:lnTo>
                  <a:pt x="653483" y="79739"/>
                </a:lnTo>
                <a:lnTo>
                  <a:pt x="611203" y="94641"/>
                </a:lnTo>
                <a:lnTo>
                  <a:pt x="570111" y="110831"/>
                </a:lnTo>
                <a:lnTo>
                  <a:pt x="530305" y="128314"/>
                </a:lnTo>
                <a:lnTo>
                  <a:pt x="491887" y="147092"/>
                </a:lnTo>
                <a:lnTo>
                  <a:pt x="454954" y="167168"/>
                </a:lnTo>
                <a:lnTo>
                  <a:pt x="419605" y="188545"/>
                </a:lnTo>
                <a:lnTo>
                  <a:pt x="385942" y="211226"/>
                </a:lnTo>
                <a:lnTo>
                  <a:pt x="354061" y="235215"/>
                </a:lnTo>
                <a:lnTo>
                  <a:pt x="324063" y="260515"/>
                </a:lnTo>
                <a:lnTo>
                  <a:pt x="296048" y="287128"/>
                </a:lnTo>
                <a:lnTo>
                  <a:pt x="270113" y="315058"/>
                </a:lnTo>
                <a:lnTo>
                  <a:pt x="224885" y="374880"/>
                </a:lnTo>
                <a:lnTo>
                  <a:pt x="189172" y="440007"/>
                </a:lnTo>
                <a:lnTo>
                  <a:pt x="143771" y="562008"/>
                </a:lnTo>
                <a:lnTo>
                  <a:pt x="117404" y="634107"/>
                </a:lnTo>
                <a:lnTo>
                  <a:pt x="95315" y="693224"/>
                </a:lnTo>
                <a:lnTo>
                  <a:pt x="76782" y="741720"/>
                </a:lnTo>
                <a:lnTo>
                  <a:pt x="61087" y="781955"/>
                </a:lnTo>
                <a:lnTo>
                  <a:pt x="35332" y="847079"/>
                </a:lnTo>
                <a:lnTo>
                  <a:pt x="23834" y="876688"/>
                </a:lnTo>
                <a:lnTo>
                  <a:pt x="12296" y="907475"/>
                </a:lnTo>
                <a:lnTo>
                  <a:pt x="0" y="941800"/>
                </a:lnTo>
                <a:lnTo>
                  <a:pt x="2307336" y="941800"/>
                </a:lnTo>
                <a:lnTo>
                  <a:pt x="2306339" y="896268"/>
                </a:lnTo>
                <a:lnTo>
                  <a:pt x="2303314" y="850614"/>
                </a:lnTo>
                <a:lnTo>
                  <a:pt x="2298206" y="804904"/>
                </a:lnTo>
                <a:lnTo>
                  <a:pt x="2290961" y="759207"/>
                </a:lnTo>
                <a:lnTo>
                  <a:pt x="2281526" y="713591"/>
                </a:lnTo>
                <a:lnTo>
                  <a:pt x="2269846" y="668123"/>
                </a:lnTo>
                <a:lnTo>
                  <a:pt x="2255869" y="622871"/>
                </a:lnTo>
                <a:lnTo>
                  <a:pt x="2239539" y="577903"/>
                </a:lnTo>
                <a:lnTo>
                  <a:pt x="2220803" y="533287"/>
                </a:lnTo>
                <a:lnTo>
                  <a:pt x="2199608" y="489090"/>
                </a:lnTo>
                <a:lnTo>
                  <a:pt x="2175898" y="445379"/>
                </a:lnTo>
                <a:lnTo>
                  <a:pt x="2149621" y="402224"/>
                </a:lnTo>
                <a:lnTo>
                  <a:pt x="2120723" y="359691"/>
                </a:lnTo>
                <a:lnTo>
                  <a:pt x="2089150" y="317849"/>
                </a:lnTo>
                <a:lnTo>
                  <a:pt x="2039737" y="264878"/>
                </a:lnTo>
                <a:lnTo>
                  <a:pt x="1981974" y="216653"/>
                </a:lnTo>
                <a:lnTo>
                  <a:pt x="1950209" y="194329"/>
                </a:lnTo>
                <a:lnTo>
                  <a:pt x="1916655" y="173200"/>
                </a:lnTo>
                <a:lnTo>
                  <a:pt x="1881410" y="153271"/>
                </a:lnTo>
                <a:lnTo>
                  <a:pt x="1844574" y="134543"/>
                </a:lnTo>
                <a:lnTo>
                  <a:pt x="1806246" y="117021"/>
                </a:lnTo>
                <a:lnTo>
                  <a:pt x="1766526" y="100708"/>
                </a:lnTo>
                <a:lnTo>
                  <a:pt x="1725512" y="85605"/>
                </a:lnTo>
                <a:lnTo>
                  <a:pt x="1683304" y="71718"/>
                </a:lnTo>
                <a:lnTo>
                  <a:pt x="1640000" y="59048"/>
                </a:lnTo>
                <a:lnTo>
                  <a:pt x="1595701" y="47598"/>
                </a:lnTo>
                <a:lnTo>
                  <a:pt x="1550506" y="37373"/>
                </a:lnTo>
                <a:lnTo>
                  <a:pt x="1504514" y="28374"/>
                </a:lnTo>
                <a:lnTo>
                  <a:pt x="1457823" y="20606"/>
                </a:lnTo>
                <a:lnTo>
                  <a:pt x="1410534" y="14071"/>
                </a:lnTo>
                <a:lnTo>
                  <a:pt x="1362746" y="8772"/>
                </a:lnTo>
                <a:lnTo>
                  <a:pt x="1314557" y="4712"/>
                </a:lnTo>
                <a:lnTo>
                  <a:pt x="1266068" y="1894"/>
                </a:lnTo>
                <a:lnTo>
                  <a:pt x="1217377" y="323"/>
                </a:lnTo>
                <a:lnTo>
                  <a:pt x="1168583"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0" name="object 10"/>
          <p:cNvSpPr/>
          <p:nvPr/>
        </p:nvSpPr>
        <p:spPr>
          <a:xfrm>
            <a:off x="5255557" y="2511552"/>
            <a:ext cx="2552065" cy="881380"/>
          </a:xfrm>
          <a:custGeom>
            <a:avLst/>
            <a:gdLst/>
            <a:ahLst/>
            <a:cxnLst/>
            <a:rect l="l" t="t" r="r" b="b"/>
            <a:pathLst>
              <a:path w="2552065" h="881379">
                <a:moveTo>
                  <a:pt x="2551928" y="0"/>
                </a:moveTo>
                <a:lnTo>
                  <a:pt x="243830" y="0"/>
                </a:lnTo>
                <a:lnTo>
                  <a:pt x="236831" y="20935"/>
                </a:lnTo>
                <a:lnTo>
                  <a:pt x="229558" y="42989"/>
                </a:lnTo>
                <a:lnTo>
                  <a:pt x="221738" y="67329"/>
                </a:lnTo>
                <a:lnTo>
                  <a:pt x="213096" y="95123"/>
                </a:lnTo>
                <a:lnTo>
                  <a:pt x="210125" y="139206"/>
                </a:lnTo>
                <a:lnTo>
                  <a:pt x="227064" y="170024"/>
                </a:lnTo>
                <a:lnTo>
                  <a:pt x="252854" y="195679"/>
                </a:lnTo>
                <a:lnTo>
                  <a:pt x="276437" y="224272"/>
                </a:lnTo>
                <a:lnTo>
                  <a:pt x="286756" y="263906"/>
                </a:lnTo>
                <a:lnTo>
                  <a:pt x="280694" y="284872"/>
                </a:lnTo>
                <a:lnTo>
                  <a:pt x="263877" y="315900"/>
                </a:lnTo>
                <a:lnTo>
                  <a:pt x="238353" y="355282"/>
                </a:lnTo>
                <a:lnTo>
                  <a:pt x="206172" y="401310"/>
                </a:lnTo>
                <a:lnTo>
                  <a:pt x="130038" y="506475"/>
                </a:lnTo>
                <a:lnTo>
                  <a:pt x="84137" y="565572"/>
                </a:lnTo>
                <a:lnTo>
                  <a:pt x="55536" y="601964"/>
                </a:lnTo>
                <a:lnTo>
                  <a:pt x="35008" y="632045"/>
                </a:lnTo>
                <a:lnTo>
                  <a:pt x="13325" y="672211"/>
                </a:lnTo>
                <a:lnTo>
                  <a:pt x="0" y="721248"/>
                </a:lnTo>
                <a:lnTo>
                  <a:pt x="15214" y="756189"/>
                </a:lnTo>
                <a:lnTo>
                  <a:pt x="51740" y="781367"/>
                </a:lnTo>
                <a:lnTo>
                  <a:pt x="102352" y="801116"/>
                </a:lnTo>
                <a:lnTo>
                  <a:pt x="129712" y="809073"/>
                </a:lnTo>
                <a:lnTo>
                  <a:pt x="152739" y="816768"/>
                </a:lnTo>
                <a:lnTo>
                  <a:pt x="191506" y="844042"/>
                </a:lnTo>
                <a:lnTo>
                  <a:pt x="209921" y="880872"/>
                </a:lnTo>
                <a:lnTo>
                  <a:pt x="2238492" y="880872"/>
                </a:lnTo>
                <a:lnTo>
                  <a:pt x="2257636" y="824182"/>
                </a:lnTo>
                <a:lnTo>
                  <a:pt x="2278069" y="773302"/>
                </a:lnTo>
                <a:lnTo>
                  <a:pt x="2299531" y="727376"/>
                </a:lnTo>
                <a:lnTo>
                  <a:pt x="2321766" y="685545"/>
                </a:lnTo>
                <a:lnTo>
                  <a:pt x="2344516" y="646953"/>
                </a:lnTo>
                <a:lnTo>
                  <a:pt x="2392380" y="571589"/>
                </a:lnTo>
                <a:lnTo>
                  <a:pt x="2415828" y="530700"/>
                </a:lnTo>
                <a:lnTo>
                  <a:pt x="2437766" y="488193"/>
                </a:lnTo>
                <a:lnTo>
                  <a:pt x="2458094" y="444185"/>
                </a:lnTo>
                <a:lnTo>
                  <a:pt x="2476711" y="398795"/>
                </a:lnTo>
                <a:lnTo>
                  <a:pt x="2493516" y="352139"/>
                </a:lnTo>
                <a:lnTo>
                  <a:pt x="2508407" y="304336"/>
                </a:lnTo>
                <a:lnTo>
                  <a:pt x="2521285" y="255503"/>
                </a:lnTo>
                <a:lnTo>
                  <a:pt x="2532047" y="205757"/>
                </a:lnTo>
                <a:lnTo>
                  <a:pt x="2540593" y="155216"/>
                </a:lnTo>
                <a:lnTo>
                  <a:pt x="2546823" y="103998"/>
                </a:lnTo>
                <a:lnTo>
                  <a:pt x="2550635" y="52220"/>
                </a:lnTo>
                <a:lnTo>
                  <a:pt x="2551928"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11" name="object 11"/>
          <p:cNvSpPr/>
          <p:nvPr/>
        </p:nvSpPr>
        <p:spPr>
          <a:xfrm>
            <a:off x="5403395" y="3390901"/>
            <a:ext cx="2093595" cy="882650"/>
          </a:xfrm>
          <a:custGeom>
            <a:avLst/>
            <a:gdLst/>
            <a:ahLst/>
            <a:cxnLst/>
            <a:rect l="l" t="t" r="r" b="b"/>
            <a:pathLst>
              <a:path w="2093595" h="882650">
                <a:moveTo>
                  <a:pt x="2090112" y="0"/>
                </a:moveTo>
                <a:lnTo>
                  <a:pt x="62303" y="0"/>
                </a:lnTo>
                <a:lnTo>
                  <a:pt x="63043" y="31523"/>
                </a:lnTo>
                <a:lnTo>
                  <a:pt x="54604" y="60737"/>
                </a:lnTo>
                <a:lnTo>
                  <a:pt x="41568" y="86475"/>
                </a:lnTo>
                <a:lnTo>
                  <a:pt x="28521" y="107568"/>
                </a:lnTo>
                <a:lnTo>
                  <a:pt x="14410" y="130143"/>
                </a:lnTo>
                <a:lnTo>
                  <a:pt x="3169" y="152145"/>
                </a:lnTo>
                <a:lnTo>
                  <a:pt x="0" y="174148"/>
                </a:lnTo>
                <a:lnTo>
                  <a:pt x="10106" y="196722"/>
                </a:lnTo>
                <a:lnTo>
                  <a:pt x="27934" y="212826"/>
                </a:lnTo>
                <a:lnTo>
                  <a:pt x="42332" y="221726"/>
                </a:lnTo>
                <a:lnTo>
                  <a:pt x="49825" y="226601"/>
                </a:lnTo>
                <a:lnTo>
                  <a:pt x="46936" y="230631"/>
                </a:lnTo>
                <a:lnTo>
                  <a:pt x="40177" y="238009"/>
                </a:lnTo>
                <a:lnTo>
                  <a:pt x="32299" y="252888"/>
                </a:lnTo>
                <a:lnTo>
                  <a:pt x="27898" y="271244"/>
                </a:lnTo>
                <a:lnTo>
                  <a:pt x="31569" y="289052"/>
                </a:lnTo>
                <a:lnTo>
                  <a:pt x="50605" y="316283"/>
                </a:lnTo>
                <a:lnTo>
                  <a:pt x="68796" y="336311"/>
                </a:lnTo>
                <a:lnTo>
                  <a:pt x="76057" y="360364"/>
                </a:lnTo>
                <a:lnTo>
                  <a:pt x="62303" y="399669"/>
                </a:lnTo>
                <a:lnTo>
                  <a:pt x="39320" y="447263"/>
                </a:lnTo>
                <a:lnTo>
                  <a:pt x="28457" y="491944"/>
                </a:lnTo>
                <a:lnTo>
                  <a:pt x="26834" y="531999"/>
                </a:lnTo>
                <a:lnTo>
                  <a:pt x="39429" y="592187"/>
                </a:lnTo>
                <a:lnTo>
                  <a:pt x="59969" y="627592"/>
                </a:lnTo>
                <a:lnTo>
                  <a:pt x="95488" y="661269"/>
                </a:lnTo>
                <a:lnTo>
                  <a:pt x="148282" y="682548"/>
                </a:lnTo>
                <a:lnTo>
                  <a:pt x="248413" y="693024"/>
                </a:lnTo>
                <a:lnTo>
                  <a:pt x="290338" y="697468"/>
                </a:lnTo>
                <a:lnTo>
                  <a:pt x="335206" y="703920"/>
                </a:lnTo>
                <a:lnTo>
                  <a:pt x="382216" y="713297"/>
                </a:lnTo>
                <a:lnTo>
                  <a:pt x="430570" y="726516"/>
                </a:lnTo>
                <a:lnTo>
                  <a:pt x="479470" y="744497"/>
                </a:lnTo>
                <a:lnTo>
                  <a:pt x="528115" y="768157"/>
                </a:lnTo>
                <a:lnTo>
                  <a:pt x="575707" y="798415"/>
                </a:lnTo>
                <a:lnTo>
                  <a:pt x="621448" y="836188"/>
                </a:lnTo>
                <a:lnTo>
                  <a:pt x="664537" y="882396"/>
                </a:lnTo>
                <a:lnTo>
                  <a:pt x="2093160" y="882396"/>
                </a:lnTo>
                <a:lnTo>
                  <a:pt x="2079877" y="840432"/>
                </a:lnTo>
                <a:lnTo>
                  <a:pt x="2067722" y="797518"/>
                </a:lnTo>
                <a:lnTo>
                  <a:pt x="2056802" y="753601"/>
                </a:lnTo>
                <a:lnTo>
                  <a:pt x="2047224" y="708628"/>
                </a:lnTo>
                <a:lnTo>
                  <a:pt x="2039093" y="662546"/>
                </a:lnTo>
                <a:lnTo>
                  <a:pt x="2032517" y="615300"/>
                </a:lnTo>
                <a:lnTo>
                  <a:pt x="2027603" y="566838"/>
                </a:lnTo>
                <a:lnTo>
                  <a:pt x="2024458" y="517107"/>
                </a:lnTo>
                <a:lnTo>
                  <a:pt x="2023187" y="466052"/>
                </a:lnTo>
                <a:lnTo>
                  <a:pt x="2023898" y="413622"/>
                </a:lnTo>
                <a:lnTo>
                  <a:pt x="2026697" y="359762"/>
                </a:lnTo>
                <a:lnTo>
                  <a:pt x="2031692" y="304419"/>
                </a:lnTo>
                <a:lnTo>
                  <a:pt x="2038586" y="244907"/>
                </a:lnTo>
                <a:lnTo>
                  <a:pt x="2046838" y="189258"/>
                </a:lnTo>
                <a:lnTo>
                  <a:pt x="2056282" y="137207"/>
                </a:lnTo>
                <a:lnTo>
                  <a:pt x="2066753" y="88490"/>
                </a:lnTo>
                <a:lnTo>
                  <a:pt x="2078085" y="42843"/>
                </a:lnTo>
                <a:lnTo>
                  <a:pt x="2090112"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18" name="object 15"/>
          <p:cNvSpPr/>
          <p:nvPr/>
        </p:nvSpPr>
        <p:spPr>
          <a:xfrm>
            <a:off x="707136" y="2050067"/>
            <a:ext cx="365760" cy="365760"/>
          </a:xfrm>
          <a:custGeom>
            <a:avLst/>
            <a:gdLst/>
            <a:ahLst/>
            <a:cxnLst/>
            <a:rect l="l" t="t" r="r" b="b"/>
            <a:pathLst>
              <a:path w="589914"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9" name="object 19"/>
          <p:cNvSpPr/>
          <p:nvPr/>
        </p:nvSpPr>
        <p:spPr>
          <a:xfrm>
            <a:off x="707136" y="2769361"/>
            <a:ext cx="365760" cy="365760"/>
          </a:xfrm>
          <a:custGeom>
            <a:avLst/>
            <a:gdLst/>
            <a:ahLst/>
            <a:cxnLst/>
            <a:rect l="l" t="t" r="r" b="b"/>
            <a:pathLst>
              <a:path w="589914"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20" name="object 13"/>
          <p:cNvSpPr/>
          <p:nvPr/>
        </p:nvSpPr>
        <p:spPr>
          <a:xfrm>
            <a:off x="707136" y="3649346"/>
            <a:ext cx="365760" cy="365760"/>
          </a:xfrm>
          <a:custGeom>
            <a:avLst/>
            <a:gdLst/>
            <a:ahLst/>
            <a:cxnLst/>
            <a:rect l="l" t="t" r="r" b="b"/>
            <a:pathLst>
              <a:path w="589915" h="591819">
                <a:moveTo>
                  <a:pt x="294894" y="0"/>
                </a:moveTo>
                <a:lnTo>
                  <a:pt x="247073" y="3868"/>
                </a:lnTo>
                <a:lnTo>
                  <a:pt x="201704" y="15069"/>
                </a:lnTo>
                <a:lnTo>
                  <a:pt x="159395" y="32993"/>
                </a:lnTo>
                <a:lnTo>
                  <a:pt x="120755" y="57034"/>
                </a:lnTo>
                <a:lnTo>
                  <a:pt x="86391" y="86582"/>
                </a:lnTo>
                <a:lnTo>
                  <a:pt x="56912" y="121029"/>
                </a:lnTo>
                <a:lnTo>
                  <a:pt x="32925" y="159769"/>
                </a:lnTo>
                <a:lnTo>
                  <a:pt x="15038" y="202192"/>
                </a:lnTo>
                <a:lnTo>
                  <a:pt x="3861" y="247690"/>
                </a:lnTo>
                <a:lnTo>
                  <a:pt x="0" y="295655"/>
                </a:lnTo>
                <a:lnTo>
                  <a:pt x="3861" y="343621"/>
                </a:lnTo>
                <a:lnTo>
                  <a:pt x="15038" y="389119"/>
                </a:lnTo>
                <a:lnTo>
                  <a:pt x="32925" y="431542"/>
                </a:lnTo>
                <a:lnTo>
                  <a:pt x="56912" y="470282"/>
                </a:lnTo>
                <a:lnTo>
                  <a:pt x="86391" y="504729"/>
                </a:lnTo>
                <a:lnTo>
                  <a:pt x="120755" y="534277"/>
                </a:lnTo>
                <a:lnTo>
                  <a:pt x="159395" y="558318"/>
                </a:lnTo>
                <a:lnTo>
                  <a:pt x="201704" y="576242"/>
                </a:lnTo>
                <a:lnTo>
                  <a:pt x="247073" y="587443"/>
                </a:lnTo>
                <a:lnTo>
                  <a:pt x="294894" y="591312"/>
                </a:lnTo>
                <a:lnTo>
                  <a:pt x="342714" y="587443"/>
                </a:lnTo>
                <a:lnTo>
                  <a:pt x="388083" y="576242"/>
                </a:lnTo>
                <a:lnTo>
                  <a:pt x="430392" y="558318"/>
                </a:lnTo>
                <a:lnTo>
                  <a:pt x="469032" y="534277"/>
                </a:lnTo>
                <a:lnTo>
                  <a:pt x="503396" y="504729"/>
                </a:lnTo>
                <a:lnTo>
                  <a:pt x="532875" y="470282"/>
                </a:lnTo>
                <a:lnTo>
                  <a:pt x="556862" y="431542"/>
                </a:lnTo>
                <a:lnTo>
                  <a:pt x="574749" y="389119"/>
                </a:lnTo>
                <a:lnTo>
                  <a:pt x="585926" y="343621"/>
                </a:lnTo>
                <a:lnTo>
                  <a:pt x="589788" y="295655"/>
                </a:lnTo>
                <a:lnTo>
                  <a:pt x="585926" y="247690"/>
                </a:lnTo>
                <a:lnTo>
                  <a:pt x="574749" y="202192"/>
                </a:lnTo>
                <a:lnTo>
                  <a:pt x="556862" y="159769"/>
                </a:lnTo>
                <a:lnTo>
                  <a:pt x="532875" y="121029"/>
                </a:lnTo>
                <a:lnTo>
                  <a:pt x="503396" y="86582"/>
                </a:lnTo>
                <a:lnTo>
                  <a:pt x="469032" y="57034"/>
                </a:lnTo>
                <a:lnTo>
                  <a:pt x="430392" y="32993"/>
                </a:lnTo>
                <a:lnTo>
                  <a:pt x="388083" y="15069"/>
                </a:lnTo>
                <a:lnTo>
                  <a:pt x="342714" y="3868"/>
                </a:lnTo>
                <a:lnTo>
                  <a:pt x="294894"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21" name="object 17"/>
          <p:cNvSpPr/>
          <p:nvPr/>
        </p:nvSpPr>
        <p:spPr>
          <a:xfrm>
            <a:off x="690286" y="4525467"/>
            <a:ext cx="365760" cy="365760"/>
          </a:xfrm>
          <a:custGeom>
            <a:avLst/>
            <a:gdLst/>
            <a:ahLst/>
            <a:cxnLst/>
            <a:rect l="l" t="t" r="r" b="b"/>
            <a:pathLst>
              <a:path w="589915" h="589914">
                <a:moveTo>
                  <a:pt x="294894" y="0"/>
                </a:moveTo>
                <a:lnTo>
                  <a:pt x="247073" y="3861"/>
                </a:lnTo>
                <a:lnTo>
                  <a:pt x="201704" y="15038"/>
                </a:lnTo>
                <a:lnTo>
                  <a:pt x="159395" y="32925"/>
                </a:lnTo>
                <a:lnTo>
                  <a:pt x="120755" y="56912"/>
                </a:lnTo>
                <a:lnTo>
                  <a:pt x="86391" y="86391"/>
                </a:lnTo>
                <a:lnTo>
                  <a:pt x="56912" y="120755"/>
                </a:lnTo>
                <a:lnTo>
                  <a:pt x="32925" y="159395"/>
                </a:lnTo>
                <a:lnTo>
                  <a:pt x="15038" y="201704"/>
                </a:lnTo>
                <a:lnTo>
                  <a:pt x="3861" y="247073"/>
                </a:lnTo>
                <a:lnTo>
                  <a:pt x="0" y="294894"/>
                </a:lnTo>
                <a:lnTo>
                  <a:pt x="3861" y="342714"/>
                </a:lnTo>
                <a:lnTo>
                  <a:pt x="15038" y="388083"/>
                </a:lnTo>
                <a:lnTo>
                  <a:pt x="32925" y="430392"/>
                </a:lnTo>
                <a:lnTo>
                  <a:pt x="56912" y="469032"/>
                </a:lnTo>
                <a:lnTo>
                  <a:pt x="86391" y="503396"/>
                </a:lnTo>
                <a:lnTo>
                  <a:pt x="120755" y="532875"/>
                </a:lnTo>
                <a:lnTo>
                  <a:pt x="159395" y="556862"/>
                </a:lnTo>
                <a:lnTo>
                  <a:pt x="201704" y="574749"/>
                </a:lnTo>
                <a:lnTo>
                  <a:pt x="247073" y="585926"/>
                </a:lnTo>
                <a:lnTo>
                  <a:pt x="294894" y="589788"/>
                </a:lnTo>
                <a:lnTo>
                  <a:pt x="342714" y="585926"/>
                </a:lnTo>
                <a:lnTo>
                  <a:pt x="388083" y="574749"/>
                </a:lnTo>
                <a:lnTo>
                  <a:pt x="430392" y="556862"/>
                </a:lnTo>
                <a:lnTo>
                  <a:pt x="469032" y="532875"/>
                </a:lnTo>
                <a:lnTo>
                  <a:pt x="503396" y="503396"/>
                </a:lnTo>
                <a:lnTo>
                  <a:pt x="532875" y="469032"/>
                </a:lnTo>
                <a:lnTo>
                  <a:pt x="556862" y="430392"/>
                </a:lnTo>
                <a:lnTo>
                  <a:pt x="574749" y="388083"/>
                </a:lnTo>
                <a:lnTo>
                  <a:pt x="585926" y="342714"/>
                </a:lnTo>
                <a:lnTo>
                  <a:pt x="589788" y="294894"/>
                </a:lnTo>
                <a:lnTo>
                  <a:pt x="585926" y="247073"/>
                </a:lnTo>
                <a:lnTo>
                  <a:pt x="574749" y="201704"/>
                </a:lnTo>
                <a:lnTo>
                  <a:pt x="556862" y="159395"/>
                </a:lnTo>
                <a:lnTo>
                  <a:pt x="532875" y="120755"/>
                </a:lnTo>
                <a:lnTo>
                  <a:pt x="503396" y="86391"/>
                </a:lnTo>
                <a:lnTo>
                  <a:pt x="469032" y="56912"/>
                </a:lnTo>
                <a:lnTo>
                  <a:pt x="430392" y="32925"/>
                </a:lnTo>
                <a:lnTo>
                  <a:pt x="388083" y="15038"/>
                </a:lnTo>
                <a:lnTo>
                  <a:pt x="342714" y="3861"/>
                </a:lnTo>
                <a:lnTo>
                  <a:pt x="294894" y="0"/>
                </a:lnTo>
                <a:close/>
              </a:path>
            </a:pathLst>
          </a:custGeom>
          <a:solidFill>
            <a:srgbClr val="C0392B"/>
          </a:solidFill>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20154895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p:nvPr/>
        </p:nvSpPr>
        <p:spPr>
          <a:xfrm>
            <a:off x="18314" y="1360937"/>
            <a:ext cx="8202167" cy="3008079"/>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4" name="object 4"/>
          <p:cNvSpPr txBox="1"/>
          <p:nvPr/>
        </p:nvSpPr>
        <p:spPr>
          <a:xfrm>
            <a:off x="8644259" y="248415"/>
            <a:ext cx="225423" cy="182728"/>
          </a:xfrm>
          <a:prstGeom prst="rect">
            <a:avLst/>
          </a:prstGeom>
        </p:spPr>
        <p:txBody>
          <a:bodyPr vert="horz" wrap="square" lIns="0" tIns="13321" rIns="0" bIns="0" rtlCol="0">
            <a:spAutoFit/>
          </a:bodyPr>
          <a:lstStyle/>
          <a:p>
            <a:pPr marL="12686" defTabSz="912080">
              <a:spcBef>
                <a:spcPts val="105"/>
              </a:spcBef>
            </a:pPr>
            <a:r>
              <a:rPr lang="en-US" sz="1100" spc="-55" dirty="0">
                <a:solidFill>
                  <a:prstClr val="black"/>
                </a:solidFill>
                <a:latin typeface="Arial"/>
                <a:cs typeface="Arial"/>
              </a:rPr>
              <a:t> </a:t>
            </a:r>
            <a:r>
              <a:rPr lang="en-US" sz="1100" spc="-55" dirty="0">
                <a:solidFill>
                  <a:schemeClr val="bg1">
                    <a:lumMod val="50000"/>
                  </a:schemeClr>
                </a:solidFill>
                <a:latin typeface="Arial"/>
                <a:cs typeface="Arial"/>
              </a:rPr>
              <a:t> </a:t>
            </a:r>
            <a:fld id="{CB0E550D-F511-49E3-82F4-C9A6962ADE3A}" type="slidenum">
              <a:rPr lang="bg-BG" sz="1100" spc="-55">
                <a:solidFill>
                  <a:schemeClr val="bg1">
                    <a:lumMod val="50000"/>
                  </a:schemeClr>
                </a:solidFill>
                <a:latin typeface="Arial"/>
                <a:cs typeface="Arial"/>
              </a:rPr>
              <a:t>5</a:t>
            </a:fld>
            <a:endParaRPr sz="1100" dirty="0">
              <a:solidFill>
                <a:schemeClr val="bg1">
                  <a:lumMod val="50000"/>
                </a:schemeClr>
              </a:solidFill>
              <a:latin typeface="Arial"/>
              <a:cs typeface="Arial"/>
            </a:endParaRPr>
          </a:p>
        </p:txBody>
      </p:sp>
      <p:sp>
        <p:nvSpPr>
          <p:cNvPr id="5" name="object 5"/>
          <p:cNvSpPr txBox="1">
            <a:spLocks noGrp="1"/>
          </p:cNvSpPr>
          <p:nvPr>
            <p:ph type="title"/>
          </p:nvPr>
        </p:nvSpPr>
        <p:spPr>
          <a:xfrm>
            <a:off x="2707638" y="349123"/>
            <a:ext cx="5021136"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Competitive cost of business</a:t>
            </a:r>
          </a:p>
        </p:txBody>
      </p:sp>
      <p:sp>
        <p:nvSpPr>
          <p:cNvPr id="6" name="object 6"/>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7" name="object 7"/>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8" name="object 8"/>
          <p:cNvSpPr txBox="1"/>
          <p:nvPr/>
        </p:nvSpPr>
        <p:spPr>
          <a:xfrm>
            <a:off x="3686938" y="2113089"/>
            <a:ext cx="623570" cy="451391"/>
          </a:xfrm>
          <a:prstGeom prst="rect">
            <a:avLst/>
          </a:prstGeom>
        </p:spPr>
        <p:txBody>
          <a:bodyPr vert="horz" wrap="square" lIns="0" tIns="12686" rIns="0" bIns="0" rtlCol="0">
            <a:spAutoFit/>
          </a:bodyPr>
          <a:lstStyle/>
          <a:p>
            <a:pPr marL="63976" defTabSz="912080">
              <a:spcBef>
                <a:spcPts val="100"/>
              </a:spcBef>
            </a:pPr>
            <a:r>
              <a:rPr spc="-70" dirty="0">
                <a:solidFill>
                  <a:srgbClr val="FFFFFF"/>
                </a:solidFill>
                <a:latin typeface="Arial"/>
                <a:cs typeface="Arial"/>
              </a:rPr>
              <a:t>0,078€</a:t>
            </a:r>
            <a:endParaRPr>
              <a:solidFill>
                <a:prstClr val="black"/>
              </a:solidFill>
              <a:latin typeface="Arial"/>
              <a:cs typeface="Arial"/>
            </a:endParaRPr>
          </a:p>
          <a:p>
            <a:pPr marL="12686" defTabSz="912080">
              <a:spcBef>
                <a:spcPts val="5"/>
              </a:spcBef>
            </a:pPr>
            <a:r>
              <a:rPr spc="-55" dirty="0">
                <a:solidFill>
                  <a:srgbClr val="FFFFFF"/>
                </a:solidFill>
                <a:latin typeface="Arial"/>
                <a:cs typeface="Arial"/>
              </a:rPr>
              <a:t>(</a:t>
            </a:r>
            <a:r>
              <a:rPr spc="55" dirty="0">
                <a:solidFill>
                  <a:srgbClr val="FFFFFF"/>
                </a:solidFill>
                <a:latin typeface="Arial"/>
                <a:cs typeface="Arial"/>
              </a:rPr>
              <a:t>€</a:t>
            </a:r>
            <a:r>
              <a:rPr spc="15" dirty="0">
                <a:solidFill>
                  <a:srgbClr val="FFFFFF"/>
                </a:solidFill>
                <a:latin typeface="Arial"/>
                <a:cs typeface="Arial"/>
              </a:rPr>
              <a:t>/</a:t>
            </a:r>
            <a:r>
              <a:rPr spc="-50" dirty="0">
                <a:solidFill>
                  <a:srgbClr val="FFFFFF"/>
                </a:solidFill>
                <a:latin typeface="Arial"/>
                <a:cs typeface="Arial"/>
              </a:rPr>
              <a:t>k</a:t>
            </a:r>
            <a:r>
              <a:rPr spc="-95" dirty="0">
                <a:solidFill>
                  <a:srgbClr val="FFFFFF"/>
                </a:solidFill>
                <a:latin typeface="Arial"/>
                <a:cs typeface="Arial"/>
              </a:rPr>
              <a:t>W</a:t>
            </a:r>
            <a:r>
              <a:rPr spc="-55" dirty="0">
                <a:solidFill>
                  <a:srgbClr val="FFFFFF"/>
                </a:solidFill>
                <a:latin typeface="Arial"/>
                <a:cs typeface="Arial"/>
              </a:rPr>
              <a:t>h</a:t>
            </a:r>
            <a:r>
              <a:rPr spc="-45" dirty="0">
                <a:solidFill>
                  <a:srgbClr val="FFFFFF"/>
                </a:solidFill>
                <a:latin typeface="Arial"/>
                <a:cs typeface="Arial"/>
              </a:rPr>
              <a:t>)</a:t>
            </a:r>
            <a:endParaRPr>
              <a:solidFill>
                <a:prstClr val="black"/>
              </a:solidFill>
              <a:latin typeface="Arial"/>
              <a:cs typeface="Arial"/>
            </a:endParaRPr>
          </a:p>
        </p:txBody>
      </p:sp>
      <p:sp>
        <p:nvSpPr>
          <p:cNvPr id="9" name="object 9"/>
          <p:cNvSpPr txBox="1"/>
          <p:nvPr/>
        </p:nvSpPr>
        <p:spPr>
          <a:xfrm>
            <a:off x="7340920" y="2058227"/>
            <a:ext cx="730885" cy="451391"/>
          </a:xfrm>
          <a:prstGeom prst="rect">
            <a:avLst/>
          </a:prstGeom>
        </p:spPr>
        <p:txBody>
          <a:bodyPr vert="horz" wrap="square" lIns="0" tIns="12686" rIns="0" bIns="0" rtlCol="0">
            <a:spAutoFit/>
          </a:bodyPr>
          <a:lstStyle/>
          <a:p>
            <a:pPr algn="ctr" defTabSz="912080">
              <a:spcBef>
                <a:spcPts val="100"/>
              </a:spcBef>
            </a:pPr>
            <a:r>
              <a:rPr spc="-75" dirty="0">
                <a:solidFill>
                  <a:srgbClr val="FFFFFF"/>
                </a:solidFill>
                <a:latin typeface="Arial"/>
                <a:cs typeface="Arial"/>
              </a:rPr>
              <a:t>261€</a:t>
            </a:r>
            <a:endParaRPr>
              <a:solidFill>
                <a:prstClr val="black"/>
              </a:solidFill>
              <a:latin typeface="Arial"/>
              <a:cs typeface="Arial"/>
            </a:endParaRPr>
          </a:p>
          <a:p>
            <a:pPr algn="ctr" defTabSz="912080"/>
            <a:r>
              <a:rPr dirty="0">
                <a:solidFill>
                  <a:srgbClr val="FFFFFF"/>
                </a:solidFill>
                <a:latin typeface="Arial"/>
                <a:cs typeface="Arial"/>
              </a:rPr>
              <a:t>Mi</a:t>
            </a:r>
            <a:r>
              <a:rPr spc="-5" dirty="0">
                <a:solidFill>
                  <a:srgbClr val="FFFFFF"/>
                </a:solidFill>
                <a:latin typeface="Arial"/>
                <a:cs typeface="Arial"/>
              </a:rPr>
              <a:t>n</a:t>
            </a:r>
            <a:r>
              <a:rPr spc="-10" dirty="0">
                <a:solidFill>
                  <a:srgbClr val="FFFFFF"/>
                </a:solidFill>
                <a:latin typeface="Arial"/>
                <a:cs typeface="Arial"/>
              </a:rPr>
              <a:t>i</a:t>
            </a:r>
            <a:r>
              <a:rPr spc="-35" dirty="0">
                <a:solidFill>
                  <a:srgbClr val="FFFFFF"/>
                </a:solidFill>
                <a:latin typeface="Arial"/>
                <a:cs typeface="Arial"/>
              </a:rPr>
              <a:t>m</a:t>
            </a:r>
            <a:r>
              <a:rPr spc="-55" dirty="0">
                <a:solidFill>
                  <a:srgbClr val="FFFFFF"/>
                </a:solidFill>
                <a:latin typeface="Arial"/>
                <a:cs typeface="Arial"/>
              </a:rPr>
              <a:t>u</a:t>
            </a:r>
            <a:r>
              <a:rPr spc="-45" dirty="0">
                <a:solidFill>
                  <a:srgbClr val="FFFFFF"/>
                </a:solidFill>
                <a:latin typeface="Arial"/>
                <a:cs typeface="Arial"/>
              </a:rPr>
              <a:t>m</a:t>
            </a:r>
            <a:endParaRPr>
              <a:solidFill>
                <a:prstClr val="black"/>
              </a:solidFill>
              <a:latin typeface="Arial"/>
              <a:cs typeface="Arial"/>
            </a:endParaRPr>
          </a:p>
        </p:txBody>
      </p:sp>
      <p:sp>
        <p:nvSpPr>
          <p:cNvPr id="10" name="object 10"/>
          <p:cNvSpPr txBox="1"/>
          <p:nvPr/>
        </p:nvSpPr>
        <p:spPr>
          <a:xfrm>
            <a:off x="5272026" y="1969412"/>
            <a:ext cx="1194753" cy="423179"/>
          </a:xfrm>
          <a:prstGeom prst="rect">
            <a:avLst/>
          </a:prstGeom>
        </p:spPr>
        <p:txBody>
          <a:bodyPr vert="horz" wrap="square" lIns="0" tIns="12686" rIns="0" bIns="0" rtlCol="0">
            <a:spAutoFit/>
          </a:bodyPr>
          <a:lstStyle/>
          <a:p>
            <a:pPr marL="225462" defTabSz="912080">
              <a:lnSpc>
                <a:spcPts val="1595"/>
              </a:lnSpc>
              <a:spcBef>
                <a:spcPts val="100"/>
              </a:spcBef>
            </a:pPr>
            <a:r>
              <a:rPr lang="en-US" spc="-65" dirty="0">
                <a:solidFill>
                  <a:srgbClr val="FFFFFF"/>
                </a:solidFill>
                <a:latin typeface="Arial"/>
                <a:cs typeface="Arial"/>
              </a:rPr>
              <a:t>     </a:t>
            </a:r>
            <a:r>
              <a:rPr spc="-65" dirty="0">
                <a:solidFill>
                  <a:srgbClr val="FFFFFF"/>
                </a:solidFill>
                <a:latin typeface="Arial"/>
                <a:cs typeface="Arial"/>
              </a:rPr>
              <a:t>2,5€</a:t>
            </a:r>
            <a:endParaRPr dirty="0">
              <a:solidFill>
                <a:prstClr val="black"/>
              </a:solidFill>
              <a:latin typeface="Arial"/>
              <a:cs typeface="Arial"/>
            </a:endParaRPr>
          </a:p>
          <a:p>
            <a:pPr marL="12686" marR="5073" algn="ctr" defTabSz="912080">
              <a:lnSpc>
                <a:spcPts val="1509"/>
              </a:lnSpc>
              <a:spcBef>
                <a:spcPts val="110"/>
              </a:spcBef>
            </a:pPr>
            <a:r>
              <a:rPr spc="-55" dirty="0">
                <a:solidFill>
                  <a:srgbClr val="FFFFFF"/>
                </a:solidFill>
                <a:latin typeface="Arial"/>
                <a:cs typeface="Arial"/>
              </a:rPr>
              <a:t>(</a:t>
            </a:r>
            <a:r>
              <a:rPr spc="-55" dirty="0" err="1">
                <a:solidFill>
                  <a:srgbClr val="FFFFFF"/>
                </a:solidFill>
                <a:latin typeface="Arial"/>
                <a:cs typeface="Arial"/>
              </a:rPr>
              <a:t>m</a:t>
            </a:r>
            <a:r>
              <a:rPr spc="55" dirty="0" err="1">
                <a:solidFill>
                  <a:srgbClr val="FFFFFF"/>
                </a:solidFill>
                <a:latin typeface="Arial"/>
                <a:cs typeface="Arial"/>
              </a:rPr>
              <a:t>2</a:t>
            </a:r>
            <a:r>
              <a:rPr spc="15" dirty="0">
                <a:solidFill>
                  <a:srgbClr val="FFFFFF"/>
                </a:solidFill>
                <a:latin typeface="Arial"/>
                <a:cs typeface="Arial"/>
              </a:rPr>
              <a:t>/</a:t>
            </a:r>
            <a:r>
              <a:rPr spc="-55" dirty="0">
                <a:solidFill>
                  <a:srgbClr val="FFFFFF"/>
                </a:solidFill>
                <a:latin typeface="Arial"/>
                <a:cs typeface="Arial"/>
              </a:rPr>
              <a:t>m</a:t>
            </a:r>
            <a:r>
              <a:rPr spc="-45" dirty="0">
                <a:solidFill>
                  <a:srgbClr val="FFFFFF"/>
                </a:solidFill>
                <a:latin typeface="Arial"/>
                <a:cs typeface="Arial"/>
              </a:rPr>
              <a:t>o</a:t>
            </a:r>
            <a:r>
              <a:rPr spc="-55" dirty="0">
                <a:solidFill>
                  <a:srgbClr val="FFFFFF"/>
                </a:solidFill>
                <a:latin typeface="Arial"/>
                <a:cs typeface="Arial"/>
              </a:rPr>
              <a:t>n</a:t>
            </a:r>
            <a:r>
              <a:rPr spc="80" dirty="0">
                <a:solidFill>
                  <a:srgbClr val="FFFFFF"/>
                </a:solidFill>
                <a:latin typeface="Arial"/>
                <a:cs typeface="Arial"/>
              </a:rPr>
              <a:t>t</a:t>
            </a:r>
            <a:r>
              <a:rPr spc="-55" dirty="0">
                <a:solidFill>
                  <a:srgbClr val="FFFFFF"/>
                </a:solidFill>
                <a:latin typeface="Arial"/>
                <a:cs typeface="Arial"/>
              </a:rPr>
              <a:t>h)</a:t>
            </a:r>
            <a:endParaRPr dirty="0">
              <a:solidFill>
                <a:prstClr val="black"/>
              </a:solidFill>
              <a:latin typeface="Arial"/>
              <a:cs typeface="Arial"/>
            </a:endParaRPr>
          </a:p>
        </p:txBody>
      </p:sp>
      <p:sp>
        <p:nvSpPr>
          <p:cNvPr id="11" name="object 11"/>
          <p:cNvSpPr/>
          <p:nvPr/>
        </p:nvSpPr>
        <p:spPr>
          <a:xfrm>
            <a:off x="332233" y="1997951"/>
            <a:ext cx="457250" cy="460260"/>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
        <p:nvSpPr>
          <p:cNvPr id="12" name="object 12"/>
          <p:cNvSpPr/>
          <p:nvPr/>
        </p:nvSpPr>
        <p:spPr>
          <a:xfrm>
            <a:off x="400812" y="2066544"/>
            <a:ext cx="325120" cy="327660"/>
          </a:xfrm>
          <a:custGeom>
            <a:avLst/>
            <a:gdLst/>
            <a:ahLst/>
            <a:cxnLst/>
            <a:rect l="l" t="t" r="r" b="b"/>
            <a:pathLst>
              <a:path w="325120" h="327660">
                <a:moveTo>
                  <a:pt x="162306" y="0"/>
                </a:moveTo>
                <a:lnTo>
                  <a:pt x="119159" y="5856"/>
                </a:lnTo>
                <a:lnTo>
                  <a:pt x="80388" y="22380"/>
                </a:lnTo>
                <a:lnTo>
                  <a:pt x="47539" y="48006"/>
                </a:lnTo>
                <a:lnTo>
                  <a:pt x="22160" y="81167"/>
                </a:lnTo>
                <a:lnTo>
                  <a:pt x="5797" y="120297"/>
                </a:lnTo>
                <a:lnTo>
                  <a:pt x="0" y="163830"/>
                </a:lnTo>
                <a:lnTo>
                  <a:pt x="5797" y="207362"/>
                </a:lnTo>
                <a:lnTo>
                  <a:pt x="22160" y="246492"/>
                </a:lnTo>
                <a:lnTo>
                  <a:pt x="47539" y="279654"/>
                </a:lnTo>
                <a:lnTo>
                  <a:pt x="80388" y="305279"/>
                </a:lnTo>
                <a:lnTo>
                  <a:pt x="119159" y="321803"/>
                </a:lnTo>
                <a:lnTo>
                  <a:pt x="162306" y="327660"/>
                </a:lnTo>
                <a:lnTo>
                  <a:pt x="205452" y="321803"/>
                </a:lnTo>
                <a:lnTo>
                  <a:pt x="244223" y="305279"/>
                </a:lnTo>
                <a:lnTo>
                  <a:pt x="277072" y="279654"/>
                </a:lnTo>
                <a:lnTo>
                  <a:pt x="302451" y="246492"/>
                </a:lnTo>
                <a:lnTo>
                  <a:pt x="318814" y="207362"/>
                </a:lnTo>
                <a:lnTo>
                  <a:pt x="324612" y="163830"/>
                </a:lnTo>
                <a:lnTo>
                  <a:pt x="318814" y="120297"/>
                </a:lnTo>
                <a:lnTo>
                  <a:pt x="302451" y="81167"/>
                </a:lnTo>
                <a:lnTo>
                  <a:pt x="277072" y="48006"/>
                </a:lnTo>
                <a:lnTo>
                  <a:pt x="244223" y="22380"/>
                </a:lnTo>
                <a:lnTo>
                  <a:pt x="205452" y="5856"/>
                </a:lnTo>
                <a:lnTo>
                  <a:pt x="162306" y="0"/>
                </a:lnTo>
                <a:close/>
              </a:path>
            </a:pathLst>
          </a:custGeom>
          <a:solidFill>
            <a:srgbClr val="C0392B">
              <a:alpha val="30195"/>
            </a:srgbClr>
          </a:solidFill>
        </p:spPr>
        <p:txBody>
          <a:bodyPr wrap="square" lIns="0" tIns="0" rIns="0" bIns="0" rtlCol="0"/>
          <a:lstStyle/>
          <a:p>
            <a:pPr defTabSz="912080"/>
            <a:endParaRPr sz="1800">
              <a:solidFill>
                <a:prstClr val="black"/>
              </a:solidFill>
            </a:endParaRPr>
          </a:p>
        </p:txBody>
      </p:sp>
      <p:sp>
        <p:nvSpPr>
          <p:cNvPr id="13" name="object 13"/>
          <p:cNvSpPr/>
          <p:nvPr/>
        </p:nvSpPr>
        <p:spPr>
          <a:xfrm>
            <a:off x="452693" y="2113788"/>
            <a:ext cx="225551" cy="228600"/>
          </a:xfrm>
          <a:prstGeom prst="rect">
            <a:avLst/>
          </a:prstGeom>
          <a:blipFill>
            <a:blip r:embed="rId6" cstate="print"/>
            <a:stretch>
              <a:fillRect/>
            </a:stretch>
          </a:blipFill>
        </p:spPr>
        <p:txBody>
          <a:bodyPr wrap="square" lIns="0" tIns="0" rIns="0" bIns="0" rtlCol="0"/>
          <a:lstStyle/>
          <a:p>
            <a:pPr defTabSz="912080"/>
            <a:endParaRPr sz="1800">
              <a:solidFill>
                <a:prstClr val="black"/>
              </a:solidFill>
            </a:endParaRPr>
          </a:p>
        </p:txBody>
      </p:sp>
      <p:sp>
        <p:nvSpPr>
          <p:cNvPr id="14" name="object 14"/>
          <p:cNvSpPr txBox="1"/>
          <p:nvPr/>
        </p:nvSpPr>
        <p:spPr>
          <a:xfrm>
            <a:off x="3635759" y="1571628"/>
            <a:ext cx="725805" cy="197476"/>
          </a:xfrm>
          <a:prstGeom prst="rect">
            <a:avLst/>
          </a:prstGeom>
        </p:spPr>
        <p:txBody>
          <a:bodyPr vert="horz" wrap="square" lIns="0" tIns="12686" rIns="0" bIns="0" rtlCol="0">
            <a:spAutoFit/>
          </a:bodyPr>
          <a:lstStyle/>
          <a:p>
            <a:pPr marL="12686" defTabSz="912080">
              <a:spcBef>
                <a:spcPts val="100"/>
              </a:spcBef>
            </a:pPr>
            <a:r>
              <a:rPr sz="1200" b="1" spc="-25" dirty="0">
                <a:solidFill>
                  <a:srgbClr val="169F85"/>
                </a:solidFill>
                <a:latin typeface="Arial"/>
                <a:cs typeface="Arial"/>
              </a:rPr>
              <a:t>Electricity</a:t>
            </a:r>
            <a:endParaRPr sz="1200">
              <a:solidFill>
                <a:prstClr val="black"/>
              </a:solidFill>
              <a:latin typeface="Arial"/>
              <a:cs typeface="Arial"/>
            </a:endParaRPr>
          </a:p>
        </p:txBody>
      </p:sp>
      <p:sp>
        <p:nvSpPr>
          <p:cNvPr id="15" name="object 15"/>
          <p:cNvSpPr txBox="1"/>
          <p:nvPr/>
        </p:nvSpPr>
        <p:spPr>
          <a:xfrm>
            <a:off x="7511988" y="1381762"/>
            <a:ext cx="433705" cy="382142"/>
          </a:xfrm>
          <a:prstGeom prst="rect">
            <a:avLst/>
          </a:prstGeom>
        </p:spPr>
        <p:txBody>
          <a:bodyPr vert="horz" wrap="square" lIns="0" tIns="12686" rIns="0" bIns="0" rtlCol="0">
            <a:spAutoFit/>
          </a:bodyPr>
          <a:lstStyle/>
          <a:p>
            <a:pPr marL="59539" marR="5073" indent="-47514" defTabSz="912080">
              <a:spcBef>
                <a:spcPts val="100"/>
              </a:spcBef>
            </a:pPr>
            <a:r>
              <a:rPr sz="1200" b="1" spc="-30" dirty="0">
                <a:solidFill>
                  <a:srgbClr val="F39C0F"/>
                </a:solidFill>
                <a:latin typeface="Arial"/>
                <a:cs typeface="Arial"/>
              </a:rPr>
              <a:t>Labor  </a:t>
            </a:r>
            <a:r>
              <a:rPr sz="1200" b="1" spc="-55" dirty="0">
                <a:solidFill>
                  <a:srgbClr val="F39C0F"/>
                </a:solidFill>
                <a:latin typeface="Arial"/>
                <a:cs typeface="Arial"/>
              </a:rPr>
              <a:t>Cost</a:t>
            </a:r>
            <a:endParaRPr sz="1200">
              <a:solidFill>
                <a:prstClr val="black"/>
              </a:solidFill>
              <a:latin typeface="Arial"/>
              <a:cs typeface="Arial"/>
            </a:endParaRPr>
          </a:p>
        </p:txBody>
      </p:sp>
      <p:sp>
        <p:nvSpPr>
          <p:cNvPr id="16" name="object 16"/>
          <p:cNvSpPr txBox="1"/>
          <p:nvPr/>
        </p:nvSpPr>
        <p:spPr>
          <a:xfrm>
            <a:off x="5604575" y="1472643"/>
            <a:ext cx="422275" cy="197476"/>
          </a:xfrm>
          <a:prstGeom prst="rect">
            <a:avLst/>
          </a:prstGeom>
        </p:spPr>
        <p:txBody>
          <a:bodyPr vert="horz" wrap="square" lIns="0" tIns="12686" rIns="0" bIns="0" rtlCol="0">
            <a:spAutoFit/>
          </a:bodyPr>
          <a:lstStyle/>
          <a:p>
            <a:pPr marL="12686" defTabSz="912080">
              <a:spcBef>
                <a:spcPts val="100"/>
              </a:spcBef>
            </a:pPr>
            <a:r>
              <a:rPr sz="1200" b="1" spc="-114" dirty="0">
                <a:solidFill>
                  <a:srgbClr val="C0392B"/>
                </a:solidFill>
                <a:latin typeface="Arial"/>
                <a:cs typeface="Arial"/>
              </a:rPr>
              <a:t>R</a:t>
            </a:r>
            <a:r>
              <a:rPr sz="1200" b="1" spc="-15" dirty="0">
                <a:solidFill>
                  <a:srgbClr val="C0392B"/>
                </a:solidFill>
                <a:latin typeface="Arial"/>
                <a:cs typeface="Arial"/>
              </a:rPr>
              <a:t>e</a:t>
            </a:r>
            <a:r>
              <a:rPr sz="1200" b="1" spc="-25" dirty="0">
                <a:solidFill>
                  <a:srgbClr val="C0392B"/>
                </a:solidFill>
                <a:latin typeface="Arial"/>
                <a:cs typeface="Arial"/>
              </a:rPr>
              <a:t>n</a:t>
            </a:r>
            <a:r>
              <a:rPr sz="1200" b="1" spc="-40" dirty="0">
                <a:solidFill>
                  <a:srgbClr val="C0392B"/>
                </a:solidFill>
                <a:latin typeface="Arial"/>
                <a:cs typeface="Arial"/>
              </a:rPr>
              <a:t>ts</a:t>
            </a:r>
            <a:endParaRPr sz="1200">
              <a:solidFill>
                <a:prstClr val="black"/>
              </a:solidFill>
              <a:latin typeface="Arial"/>
              <a:cs typeface="Arial"/>
            </a:endParaRPr>
          </a:p>
        </p:txBody>
      </p:sp>
      <p:sp>
        <p:nvSpPr>
          <p:cNvPr id="17" name="object 17"/>
          <p:cNvSpPr/>
          <p:nvPr/>
        </p:nvSpPr>
        <p:spPr>
          <a:xfrm>
            <a:off x="4319015" y="3427487"/>
            <a:ext cx="1015365" cy="1015365"/>
          </a:xfrm>
          <a:custGeom>
            <a:avLst/>
            <a:gdLst/>
            <a:ahLst/>
            <a:cxnLst/>
            <a:rect l="l" t="t" r="r" b="b"/>
            <a:pathLst>
              <a:path w="1015364" h="1015364">
                <a:moveTo>
                  <a:pt x="507492" y="0"/>
                </a:moveTo>
                <a:lnTo>
                  <a:pt x="458615" y="2323"/>
                </a:lnTo>
                <a:lnTo>
                  <a:pt x="411054" y="9150"/>
                </a:lnTo>
                <a:lnTo>
                  <a:pt x="365020" y="20269"/>
                </a:lnTo>
                <a:lnTo>
                  <a:pt x="320726" y="35467"/>
                </a:lnTo>
                <a:lnTo>
                  <a:pt x="278384" y="54532"/>
                </a:lnTo>
                <a:lnTo>
                  <a:pt x="238208" y="77251"/>
                </a:lnTo>
                <a:lnTo>
                  <a:pt x="200410" y="103410"/>
                </a:lnTo>
                <a:lnTo>
                  <a:pt x="165203" y="132799"/>
                </a:lnTo>
                <a:lnTo>
                  <a:pt x="132799" y="165203"/>
                </a:lnTo>
                <a:lnTo>
                  <a:pt x="103410" y="200410"/>
                </a:lnTo>
                <a:lnTo>
                  <a:pt x="77251" y="238208"/>
                </a:lnTo>
                <a:lnTo>
                  <a:pt x="54532" y="278384"/>
                </a:lnTo>
                <a:lnTo>
                  <a:pt x="35467" y="320726"/>
                </a:lnTo>
                <a:lnTo>
                  <a:pt x="20269" y="365020"/>
                </a:lnTo>
                <a:lnTo>
                  <a:pt x="9150" y="411054"/>
                </a:lnTo>
                <a:lnTo>
                  <a:pt x="2323" y="458615"/>
                </a:lnTo>
                <a:lnTo>
                  <a:pt x="0" y="507492"/>
                </a:lnTo>
                <a:lnTo>
                  <a:pt x="2323" y="556366"/>
                </a:lnTo>
                <a:lnTo>
                  <a:pt x="9150" y="603926"/>
                </a:lnTo>
                <a:lnTo>
                  <a:pt x="20269" y="649959"/>
                </a:lnTo>
                <a:lnTo>
                  <a:pt x="35467" y="694252"/>
                </a:lnTo>
                <a:lnTo>
                  <a:pt x="54532" y="736593"/>
                </a:lnTo>
                <a:lnTo>
                  <a:pt x="77251" y="776769"/>
                </a:lnTo>
                <a:lnTo>
                  <a:pt x="103410" y="814567"/>
                </a:lnTo>
                <a:lnTo>
                  <a:pt x="132799" y="849775"/>
                </a:lnTo>
                <a:lnTo>
                  <a:pt x="165203" y="882180"/>
                </a:lnTo>
                <a:lnTo>
                  <a:pt x="200410" y="911569"/>
                </a:lnTo>
                <a:lnTo>
                  <a:pt x="238208" y="937729"/>
                </a:lnTo>
                <a:lnTo>
                  <a:pt x="278384" y="960448"/>
                </a:lnTo>
                <a:lnTo>
                  <a:pt x="320726" y="979514"/>
                </a:lnTo>
                <a:lnTo>
                  <a:pt x="365020" y="994713"/>
                </a:lnTo>
                <a:lnTo>
                  <a:pt x="411054" y="1005833"/>
                </a:lnTo>
                <a:lnTo>
                  <a:pt x="458615" y="1012660"/>
                </a:lnTo>
                <a:lnTo>
                  <a:pt x="507492" y="1014984"/>
                </a:lnTo>
                <a:lnTo>
                  <a:pt x="556368" y="1012660"/>
                </a:lnTo>
                <a:lnTo>
                  <a:pt x="603929" y="1005833"/>
                </a:lnTo>
                <a:lnTo>
                  <a:pt x="649963" y="994713"/>
                </a:lnTo>
                <a:lnTo>
                  <a:pt x="694257" y="979514"/>
                </a:lnTo>
                <a:lnTo>
                  <a:pt x="736599" y="960448"/>
                </a:lnTo>
                <a:lnTo>
                  <a:pt x="776775" y="937729"/>
                </a:lnTo>
                <a:lnTo>
                  <a:pt x="814573" y="911569"/>
                </a:lnTo>
                <a:lnTo>
                  <a:pt x="849780" y="882180"/>
                </a:lnTo>
                <a:lnTo>
                  <a:pt x="882184" y="849775"/>
                </a:lnTo>
                <a:lnTo>
                  <a:pt x="911573" y="814567"/>
                </a:lnTo>
                <a:lnTo>
                  <a:pt x="937732" y="776769"/>
                </a:lnTo>
                <a:lnTo>
                  <a:pt x="960451" y="736593"/>
                </a:lnTo>
                <a:lnTo>
                  <a:pt x="979516" y="694252"/>
                </a:lnTo>
                <a:lnTo>
                  <a:pt x="994714" y="649959"/>
                </a:lnTo>
                <a:lnTo>
                  <a:pt x="1005833" y="603926"/>
                </a:lnTo>
                <a:lnTo>
                  <a:pt x="1012660" y="556366"/>
                </a:lnTo>
                <a:lnTo>
                  <a:pt x="1014984" y="507492"/>
                </a:lnTo>
                <a:lnTo>
                  <a:pt x="1012660" y="458615"/>
                </a:lnTo>
                <a:lnTo>
                  <a:pt x="1005833" y="411054"/>
                </a:lnTo>
                <a:lnTo>
                  <a:pt x="994714" y="365020"/>
                </a:lnTo>
                <a:lnTo>
                  <a:pt x="979516" y="320726"/>
                </a:lnTo>
                <a:lnTo>
                  <a:pt x="960451" y="278384"/>
                </a:lnTo>
                <a:lnTo>
                  <a:pt x="937732" y="238208"/>
                </a:lnTo>
                <a:lnTo>
                  <a:pt x="911573" y="200410"/>
                </a:lnTo>
                <a:lnTo>
                  <a:pt x="882184" y="165203"/>
                </a:lnTo>
                <a:lnTo>
                  <a:pt x="849780" y="132799"/>
                </a:lnTo>
                <a:lnTo>
                  <a:pt x="814573" y="103410"/>
                </a:lnTo>
                <a:lnTo>
                  <a:pt x="776775" y="77251"/>
                </a:lnTo>
                <a:lnTo>
                  <a:pt x="736599" y="54532"/>
                </a:lnTo>
                <a:lnTo>
                  <a:pt x="694257" y="35467"/>
                </a:lnTo>
                <a:lnTo>
                  <a:pt x="649963" y="20269"/>
                </a:lnTo>
                <a:lnTo>
                  <a:pt x="603929" y="9150"/>
                </a:lnTo>
                <a:lnTo>
                  <a:pt x="556368" y="2323"/>
                </a:lnTo>
                <a:lnTo>
                  <a:pt x="507492" y="0"/>
                </a:lnTo>
                <a:close/>
              </a:path>
            </a:pathLst>
          </a:custGeom>
          <a:solidFill>
            <a:srgbClr val="A6A6A6">
              <a:alpha val="59999"/>
            </a:srgbClr>
          </a:solidFill>
        </p:spPr>
        <p:txBody>
          <a:bodyPr wrap="square" lIns="0" tIns="0" rIns="0" bIns="0" rtlCol="0"/>
          <a:lstStyle/>
          <a:p>
            <a:pPr defTabSz="912080"/>
            <a:endParaRPr sz="1800">
              <a:solidFill>
                <a:prstClr val="black"/>
              </a:solidFill>
            </a:endParaRPr>
          </a:p>
        </p:txBody>
      </p:sp>
      <p:sp>
        <p:nvSpPr>
          <p:cNvPr id="18" name="object 18"/>
          <p:cNvSpPr/>
          <p:nvPr/>
        </p:nvSpPr>
        <p:spPr>
          <a:xfrm>
            <a:off x="4383026" y="3496055"/>
            <a:ext cx="889000" cy="887094"/>
          </a:xfrm>
          <a:custGeom>
            <a:avLst/>
            <a:gdLst/>
            <a:ahLst/>
            <a:cxnLst/>
            <a:rect l="l" t="t" r="r" b="b"/>
            <a:pathLst>
              <a:path w="889000" h="887095">
                <a:moveTo>
                  <a:pt x="444246" y="0"/>
                </a:moveTo>
                <a:lnTo>
                  <a:pt x="395838" y="2601"/>
                </a:lnTo>
                <a:lnTo>
                  <a:pt x="348940" y="10226"/>
                </a:lnTo>
                <a:lnTo>
                  <a:pt x="303824" y="22603"/>
                </a:lnTo>
                <a:lnTo>
                  <a:pt x="260760" y="39464"/>
                </a:lnTo>
                <a:lnTo>
                  <a:pt x="220020" y="60536"/>
                </a:lnTo>
                <a:lnTo>
                  <a:pt x="181874" y="85551"/>
                </a:lnTo>
                <a:lnTo>
                  <a:pt x="146592" y="114237"/>
                </a:lnTo>
                <a:lnTo>
                  <a:pt x="114447" y="146325"/>
                </a:lnTo>
                <a:lnTo>
                  <a:pt x="85709" y="181544"/>
                </a:lnTo>
                <a:lnTo>
                  <a:pt x="60649" y="219625"/>
                </a:lnTo>
                <a:lnTo>
                  <a:pt x="39538" y="260296"/>
                </a:lnTo>
                <a:lnTo>
                  <a:pt x="22646" y="303288"/>
                </a:lnTo>
                <a:lnTo>
                  <a:pt x="10245" y="348330"/>
                </a:lnTo>
                <a:lnTo>
                  <a:pt x="2606" y="395152"/>
                </a:lnTo>
                <a:lnTo>
                  <a:pt x="0" y="443484"/>
                </a:lnTo>
                <a:lnTo>
                  <a:pt x="2606" y="491806"/>
                </a:lnTo>
                <a:lnTo>
                  <a:pt x="10245" y="538622"/>
                </a:lnTo>
                <a:lnTo>
                  <a:pt x="22646" y="583660"/>
                </a:lnTo>
                <a:lnTo>
                  <a:pt x="39538" y="626649"/>
                </a:lnTo>
                <a:lnTo>
                  <a:pt x="60649" y="667320"/>
                </a:lnTo>
                <a:lnTo>
                  <a:pt x="85709" y="705401"/>
                </a:lnTo>
                <a:lnTo>
                  <a:pt x="114447" y="740622"/>
                </a:lnTo>
                <a:lnTo>
                  <a:pt x="146592" y="772712"/>
                </a:lnTo>
                <a:lnTo>
                  <a:pt x="181874" y="801402"/>
                </a:lnTo>
                <a:lnTo>
                  <a:pt x="220020" y="826420"/>
                </a:lnTo>
                <a:lnTo>
                  <a:pt x="260760" y="847495"/>
                </a:lnTo>
                <a:lnTo>
                  <a:pt x="303824" y="864359"/>
                </a:lnTo>
                <a:lnTo>
                  <a:pt x="348940" y="876739"/>
                </a:lnTo>
                <a:lnTo>
                  <a:pt x="395838" y="884365"/>
                </a:lnTo>
                <a:lnTo>
                  <a:pt x="444246" y="886968"/>
                </a:lnTo>
                <a:lnTo>
                  <a:pt x="492653" y="884365"/>
                </a:lnTo>
                <a:lnTo>
                  <a:pt x="539551" y="876739"/>
                </a:lnTo>
                <a:lnTo>
                  <a:pt x="584667" y="864359"/>
                </a:lnTo>
                <a:lnTo>
                  <a:pt x="627731" y="847495"/>
                </a:lnTo>
                <a:lnTo>
                  <a:pt x="668471" y="826420"/>
                </a:lnTo>
                <a:lnTo>
                  <a:pt x="706617" y="801402"/>
                </a:lnTo>
                <a:lnTo>
                  <a:pt x="741899" y="772712"/>
                </a:lnTo>
                <a:lnTo>
                  <a:pt x="774044" y="740622"/>
                </a:lnTo>
                <a:lnTo>
                  <a:pt x="802782" y="705401"/>
                </a:lnTo>
                <a:lnTo>
                  <a:pt x="827842" y="667320"/>
                </a:lnTo>
                <a:lnTo>
                  <a:pt x="848953" y="626649"/>
                </a:lnTo>
                <a:lnTo>
                  <a:pt x="865845" y="583660"/>
                </a:lnTo>
                <a:lnTo>
                  <a:pt x="878246" y="538622"/>
                </a:lnTo>
                <a:lnTo>
                  <a:pt x="885885" y="491806"/>
                </a:lnTo>
                <a:lnTo>
                  <a:pt x="888491" y="443484"/>
                </a:lnTo>
                <a:lnTo>
                  <a:pt x="885885" y="395152"/>
                </a:lnTo>
                <a:lnTo>
                  <a:pt x="878246" y="348330"/>
                </a:lnTo>
                <a:lnTo>
                  <a:pt x="865845" y="303288"/>
                </a:lnTo>
                <a:lnTo>
                  <a:pt x="848953" y="260296"/>
                </a:lnTo>
                <a:lnTo>
                  <a:pt x="827842" y="219625"/>
                </a:lnTo>
                <a:lnTo>
                  <a:pt x="802782" y="181544"/>
                </a:lnTo>
                <a:lnTo>
                  <a:pt x="774044" y="146325"/>
                </a:lnTo>
                <a:lnTo>
                  <a:pt x="741899" y="114237"/>
                </a:lnTo>
                <a:lnTo>
                  <a:pt x="706617" y="85551"/>
                </a:lnTo>
                <a:lnTo>
                  <a:pt x="668471" y="60536"/>
                </a:lnTo>
                <a:lnTo>
                  <a:pt x="627731" y="39464"/>
                </a:lnTo>
                <a:lnTo>
                  <a:pt x="584667" y="22603"/>
                </a:lnTo>
                <a:lnTo>
                  <a:pt x="539551" y="10226"/>
                </a:lnTo>
                <a:lnTo>
                  <a:pt x="492653" y="2601"/>
                </a:lnTo>
                <a:lnTo>
                  <a:pt x="444246" y="0"/>
                </a:lnTo>
                <a:close/>
              </a:path>
            </a:pathLst>
          </a:custGeom>
          <a:solidFill>
            <a:srgbClr val="38203B"/>
          </a:solidFill>
        </p:spPr>
        <p:txBody>
          <a:bodyPr wrap="square" lIns="0" tIns="0" rIns="0" bIns="0" rtlCol="0"/>
          <a:lstStyle/>
          <a:p>
            <a:pPr defTabSz="912080"/>
            <a:endParaRPr sz="1800">
              <a:solidFill>
                <a:prstClr val="black"/>
              </a:solidFill>
            </a:endParaRPr>
          </a:p>
        </p:txBody>
      </p:sp>
      <p:sp>
        <p:nvSpPr>
          <p:cNvPr id="19" name="object 19"/>
          <p:cNvSpPr txBox="1"/>
          <p:nvPr/>
        </p:nvSpPr>
        <p:spPr>
          <a:xfrm>
            <a:off x="4512691" y="3670237"/>
            <a:ext cx="623570" cy="451391"/>
          </a:xfrm>
          <a:prstGeom prst="rect">
            <a:avLst/>
          </a:prstGeom>
        </p:spPr>
        <p:txBody>
          <a:bodyPr vert="horz" wrap="square" lIns="0" tIns="12686" rIns="0" bIns="0" rtlCol="0">
            <a:spAutoFit/>
          </a:bodyPr>
          <a:lstStyle/>
          <a:p>
            <a:pPr marL="63976" defTabSz="912080">
              <a:spcBef>
                <a:spcPts val="100"/>
              </a:spcBef>
            </a:pPr>
            <a:r>
              <a:rPr spc="-70" dirty="0">
                <a:solidFill>
                  <a:srgbClr val="FFFFFF"/>
                </a:solidFill>
                <a:latin typeface="Arial"/>
                <a:cs typeface="Arial"/>
              </a:rPr>
              <a:t>0,032€</a:t>
            </a:r>
            <a:endParaRPr>
              <a:solidFill>
                <a:prstClr val="black"/>
              </a:solidFill>
              <a:latin typeface="Arial"/>
              <a:cs typeface="Arial"/>
            </a:endParaRPr>
          </a:p>
          <a:p>
            <a:pPr marL="12686" defTabSz="912080">
              <a:spcBef>
                <a:spcPts val="5"/>
              </a:spcBef>
            </a:pPr>
            <a:r>
              <a:rPr spc="-55" dirty="0">
                <a:solidFill>
                  <a:srgbClr val="FFFFFF"/>
                </a:solidFill>
                <a:latin typeface="Arial"/>
                <a:cs typeface="Arial"/>
              </a:rPr>
              <a:t>(</a:t>
            </a:r>
            <a:r>
              <a:rPr spc="55" dirty="0">
                <a:solidFill>
                  <a:srgbClr val="FFFFFF"/>
                </a:solidFill>
                <a:latin typeface="Arial"/>
                <a:cs typeface="Arial"/>
              </a:rPr>
              <a:t>€</a:t>
            </a:r>
            <a:r>
              <a:rPr spc="15" dirty="0">
                <a:solidFill>
                  <a:srgbClr val="FFFFFF"/>
                </a:solidFill>
                <a:latin typeface="Arial"/>
                <a:cs typeface="Arial"/>
              </a:rPr>
              <a:t>/</a:t>
            </a:r>
            <a:r>
              <a:rPr spc="-50" dirty="0">
                <a:solidFill>
                  <a:srgbClr val="FFFFFF"/>
                </a:solidFill>
                <a:latin typeface="Arial"/>
                <a:cs typeface="Arial"/>
              </a:rPr>
              <a:t>k</a:t>
            </a:r>
            <a:r>
              <a:rPr spc="-95" dirty="0">
                <a:solidFill>
                  <a:srgbClr val="FFFFFF"/>
                </a:solidFill>
                <a:latin typeface="Arial"/>
                <a:cs typeface="Arial"/>
              </a:rPr>
              <a:t>W</a:t>
            </a:r>
            <a:r>
              <a:rPr spc="-55" dirty="0">
                <a:solidFill>
                  <a:srgbClr val="FFFFFF"/>
                </a:solidFill>
                <a:latin typeface="Arial"/>
                <a:cs typeface="Arial"/>
              </a:rPr>
              <a:t>h</a:t>
            </a:r>
            <a:r>
              <a:rPr spc="-45" dirty="0">
                <a:solidFill>
                  <a:srgbClr val="FFFFFF"/>
                </a:solidFill>
                <a:latin typeface="Arial"/>
                <a:cs typeface="Arial"/>
              </a:rPr>
              <a:t>)</a:t>
            </a:r>
            <a:endParaRPr>
              <a:solidFill>
                <a:prstClr val="black"/>
              </a:solidFill>
              <a:latin typeface="Arial"/>
              <a:cs typeface="Arial"/>
            </a:endParaRPr>
          </a:p>
        </p:txBody>
      </p:sp>
      <p:sp>
        <p:nvSpPr>
          <p:cNvPr id="20" name="object 20"/>
          <p:cNvSpPr txBox="1"/>
          <p:nvPr/>
        </p:nvSpPr>
        <p:spPr>
          <a:xfrm>
            <a:off x="4666236" y="3193164"/>
            <a:ext cx="283210" cy="197476"/>
          </a:xfrm>
          <a:prstGeom prst="rect">
            <a:avLst/>
          </a:prstGeom>
        </p:spPr>
        <p:txBody>
          <a:bodyPr vert="horz" wrap="square" lIns="0" tIns="12686" rIns="0" bIns="0" rtlCol="0">
            <a:spAutoFit/>
          </a:bodyPr>
          <a:lstStyle/>
          <a:p>
            <a:pPr marL="12686" defTabSz="912080">
              <a:spcBef>
                <a:spcPts val="100"/>
              </a:spcBef>
            </a:pPr>
            <a:r>
              <a:rPr sz="1200" b="1" spc="-85" dirty="0">
                <a:solidFill>
                  <a:srgbClr val="169F85"/>
                </a:solidFill>
                <a:latin typeface="Arial"/>
                <a:cs typeface="Arial"/>
              </a:rPr>
              <a:t>Gas</a:t>
            </a:r>
            <a:endParaRPr sz="1200">
              <a:solidFill>
                <a:prstClr val="black"/>
              </a:solidFill>
              <a:latin typeface="Arial"/>
              <a:cs typeface="Arial"/>
            </a:endParaRPr>
          </a:p>
        </p:txBody>
      </p:sp>
      <p:sp>
        <p:nvSpPr>
          <p:cNvPr id="21" name="object 21"/>
          <p:cNvSpPr/>
          <p:nvPr/>
        </p:nvSpPr>
        <p:spPr>
          <a:xfrm>
            <a:off x="6208776" y="3364993"/>
            <a:ext cx="1013460" cy="1012190"/>
          </a:xfrm>
          <a:custGeom>
            <a:avLst/>
            <a:gdLst/>
            <a:ahLst/>
            <a:cxnLst/>
            <a:rect l="l" t="t" r="r" b="b"/>
            <a:pathLst>
              <a:path w="1013459" h="1012189">
                <a:moveTo>
                  <a:pt x="506729" y="0"/>
                </a:moveTo>
                <a:lnTo>
                  <a:pt x="457920" y="2316"/>
                </a:lnTo>
                <a:lnTo>
                  <a:pt x="410426" y="9124"/>
                </a:lnTo>
                <a:lnTo>
                  <a:pt x="364457" y="20212"/>
                </a:lnTo>
                <a:lnTo>
                  <a:pt x="320228" y="35367"/>
                </a:lnTo>
                <a:lnTo>
                  <a:pt x="277949" y="54377"/>
                </a:lnTo>
                <a:lnTo>
                  <a:pt x="237833" y="77030"/>
                </a:lnTo>
                <a:lnTo>
                  <a:pt x="200092" y="103114"/>
                </a:lnTo>
                <a:lnTo>
                  <a:pt x="164939" y="132417"/>
                </a:lnTo>
                <a:lnTo>
                  <a:pt x="132585" y="164726"/>
                </a:lnTo>
                <a:lnTo>
                  <a:pt x="103243" y="199829"/>
                </a:lnTo>
                <a:lnTo>
                  <a:pt x="77125" y="237514"/>
                </a:lnTo>
                <a:lnTo>
                  <a:pt x="54443" y="277569"/>
                </a:lnTo>
                <a:lnTo>
                  <a:pt x="35409" y="319782"/>
                </a:lnTo>
                <a:lnTo>
                  <a:pt x="20236" y="363941"/>
                </a:lnTo>
                <a:lnTo>
                  <a:pt x="9135" y="409832"/>
                </a:lnTo>
                <a:lnTo>
                  <a:pt x="2319" y="457245"/>
                </a:lnTo>
                <a:lnTo>
                  <a:pt x="0" y="505967"/>
                </a:lnTo>
                <a:lnTo>
                  <a:pt x="2319" y="554696"/>
                </a:lnTo>
                <a:lnTo>
                  <a:pt x="9135" y="602113"/>
                </a:lnTo>
                <a:lnTo>
                  <a:pt x="20236" y="648008"/>
                </a:lnTo>
                <a:lnTo>
                  <a:pt x="35409" y="692169"/>
                </a:lnTo>
                <a:lnTo>
                  <a:pt x="54443" y="734383"/>
                </a:lnTo>
                <a:lnTo>
                  <a:pt x="77125" y="774438"/>
                </a:lnTo>
                <a:lnTo>
                  <a:pt x="103243" y="812123"/>
                </a:lnTo>
                <a:lnTo>
                  <a:pt x="132585" y="847225"/>
                </a:lnTo>
                <a:lnTo>
                  <a:pt x="164939" y="879532"/>
                </a:lnTo>
                <a:lnTo>
                  <a:pt x="200092" y="908832"/>
                </a:lnTo>
                <a:lnTo>
                  <a:pt x="237833" y="934914"/>
                </a:lnTo>
                <a:lnTo>
                  <a:pt x="277949" y="957565"/>
                </a:lnTo>
                <a:lnTo>
                  <a:pt x="320228" y="976573"/>
                </a:lnTo>
                <a:lnTo>
                  <a:pt x="364457" y="991726"/>
                </a:lnTo>
                <a:lnTo>
                  <a:pt x="410426" y="1002812"/>
                </a:lnTo>
                <a:lnTo>
                  <a:pt x="457920" y="1009619"/>
                </a:lnTo>
                <a:lnTo>
                  <a:pt x="506729" y="1011935"/>
                </a:lnTo>
                <a:lnTo>
                  <a:pt x="555539" y="1009619"/>
                </a:lnTo>
                <a:lnTo>
                  <a:pt x="603033" y="1002812"/>
                </a:lnTo>
                <a:lnTo>
                  <a:pt x="649002" y="991726"/>
                </a:lnTo>
                <a:lnTo>
                  <a:pt x="693231" y="976573"/>
                </a:lnTo>
                <a:lnTo>
                  <a:pt x="735510" y="957565"/>
                </a:lnTo>
                <a:lnTo>
                  <a:pt x="775626" y="934914"/>
                </a:lnTo>
                <a:lnTo>
                  <a:pt x="813367" y="908832"/>
                </a:lnTo>
                <a:lnTo>
                  <a:pt x="848520" y="879532"/>
                </a:lnTo>
                <a:lnTo>
                  <a:pt x="880874" y="847225"/>
                </a:lnTo>
                <a:lnTo>
                  <a:pt x="910216" y="812123"/>
                </a:lnTo>
                <a:lnTo>
                  <a:pt x="936334" y="774438"/>
                </a:lnTo>
                <a:lnTo>
                  <a:pt x="959016" y="734383"/>
                </a:lnTo>
                <a:lnTo>
                  <a:pt x="978050" y="692169"/>
                </a:lnTo>
                <a:lnTo>
                  <a:pt x="993223" y="648008"/>
                </a:lnTo>
                <a:lnTo>
                  <a:pt x="1004324" y="602113"/>
                </a:lnTo>
                <a:lnTo>
                  <a:pt x="1011140" y="554696"/>
                </a:lnTo>
                <a:lnTo>
                  <a:pt x="1013459" y="505967"/>
                </a:lnTo>
                <a:lnTo>
                  <a:pt x="1011140" y="457245"/>
                </a:lnTo>
                <a:lnTo>
                  <a:pt x="1004324" y="409832"/>
                </a:lnTo>
                <a:lnTo>
                  <a:pt x="993223" y="363941"/>
                </a:lnTo>
                <a:lnTo>
                  <a:pt x="978050" y="319782"/>
                </a:lnTo>
                <a:lnTo>
                  <a:pt x="959016" y="277569"/>
                </a:lnTo>
                <a:lnTo>
                  <a:pt x="936334" y="237514"/>
                </a:lnTo>
                <a:lnTo>
                  <a:pt x="910216" y="199829"/>
                </a:lnTo>
                <a:lnTo>
                  <a:pt x="880874" y="164726"/>
                </a:lnTo>
                <a:lnTo>
                  <a:pt x="848520" y="132417"/>
                </a:lnTo>
                <a:lnTo>
                  <a:pt x="813367" y="103114"/>
                </a:lnTo>
                <a:lnTo>
                  <a:pt x="775626" y="77030"/>
                </a:lnTo>
                <a:lnTo>
                  <a:pt x="735510" y="54377"/>
                </a:lnTo>
                <a:lnTo>
                  <a:pt x="693231" y="35367"/>
                </a:lnTo>
                <a:lnTo>
                  <a:pt x="649002" y="20212"/>
                </a:lnTo>
                <a:lnTo>
                  <a:pt x="603033" y="9124"/>
                </a:lnTo>
                <a:lnTo>
                  <a:pt x="555539" y="2316"/>
                </a:lnTo>
                <a:lnTo>
                  <a:pt x="506729" y="0"/>
                </a:lnTo>
                <a:close/>
              </a:path>
            </a:pathLst>
          </a:custGeom>
          <a:solidFill>
            <a:srgbClr val="A6A6A6">
              <a:alpha val="59999"/>
            </a:srgbClr>
          </a:solidFill>
        </p:spPr>
        <p:txBody>
          <a:bodyPr wrap="square" lIns="0" tIns="0" rIns="0" bIns="0" rtlCol="0"/>
          <a:lstStyle/>
          <a:p>
            <a:pPr defTabSz="912080"/>
            <a:endParaRPr sz="1800">
              <a:solidFill>
                <a:prstClr val="black"/>
              </a:solidFill>
            </a:endParaRPr>
          </a:p>
        </p:txBody>
      </p:sp>
      <p:sp>
        <p:nvSpPr>
          <p:cNvPr id="22" name="object 22"/>
          <p:cNvSpPr/>
          <p:nvPr/>
        </p:nvSpPr>
        <p:spPr>
          <a:xfrm>
            <a:off x="6280411" y="3427476"/>
            <a:ext cx="885825" cy="887094"/>
          </a:xfrm>
          <a:custGeom>
            <a:avLst/>
            <a:gdLst/>
            <a:ahLst/>
            <a:cxnLst/>
            <a:rect l="l" t="t" r="r" b="b"/>
            <a:pathLst>
              <a:path w="885825" h="887095">
                <a:moveTo>
                  <a:pt x="442722" y="0"/>
                </a:moveTo>
                <a:lnTo>
                  <a:pt x="394488" y="2601"/>
                </a:lnTo>
                <a:lnTo>
                  <a:pt x="347757" y="10226"/>
                </a:lnTo>
                <a:lnTo>
                  <a:pt x="302800" y="22603"/>
                </a:lnTo>
                <a:lnTo>
                  <a:pt x="259886" y="39464"/>
                </a:lnTo>
                <a:lnTo>
                  <a:pt x="219286" y="60536"/>
                </a:lnTo>
                <a:lnTo>
                  <a:pt x="181270" y="85551"/>
                </a:lnTo>
                <a:lnTo>
                  <a:pt x="146108" y="114237"/>
                </a:lnTo>
                <a:lnTo>
                  <a:pt x="114071" y="146325"/>
                </a:lnTo>
                <a:lnTo>
                  <a:pt x="85429" y="181544"/>
                </a:lnTo>
                <a:lnTo>
                  <a:pt x="60452" y="219625"/>
                </a:lnTo>
                <a:lnTo>
                  <a:pt x="39409" y="260296"/>
                </a:lnTo>
                <a:lnTo>
                  <a:pt x="22573" y="303288"/>
                </a:lnTo>
                <a:lnTo>
                  <a:pt x="10212" y="348330"/>
                </a:lnTo>
                <a:lnTo>
                  <a:pt x="2598" y="395152"/>
                </a:lnTo>
                <a:lnTo>
                  <a:pt x="0" y="443484"/>
                </a:lnTo>
                <a:lnTo>
                  <a:pt x="2598" y="491806"/>
                </a:lnTo>
                <a:lnTo>
                  <a:pt x="10212" y="538622"/>
                </a:lnTo>
                <a:lnTo>
                  <a:pt x="22573" y="583660"/>
                </a:lnTo>
                <a:lnTo>
                  <a:pt x="39409" y="626649"/>
                </a:lnTo>
                <a:lnTo>
                  <a:pt x="60452" y="667320"/>
                </a:lnTo>
                <a:lnTo>
                  <a:pt x="85429" y="705401"/>
                </a:lnTo>
                <a:lnTo>
                  <a:pt x="114071" y="740622"/>
                </a:lnTo>
                <a:lnTo>
                  <a:pt x="146108" y="772712"/>
                </a:lnTo>
                <a:lnTo>
                  <a:pt x="181270" y="801402"/>
                </a:lnTo>
                <a:lnTo>
                  <a:pt x="219286" y="826420"/>
                </a:lnTo>
                <a:lnTo>
                  <a:pt x="259886" y="847495"/>
                </a:lnTo>
                <a:lnTo>
                  <a:pt x="302800" y="864359"/>
                </a:lnTo>
                <a:lnTo>
                  <a:pt x="347757" y="876739"/>
                </a:lnTo>
                <a:lnTo>
                  <a:pt x="394488" y="884365"/>
                </a:lnTo>
                <a:lnTo>
                  <a:pt x="442722" y="886968"/>
                </a:lnTo>
                <a:lnTo>
                  <a:pt x="490955" y="884365"/>
                </a:lnTo>
                <a:lnTo>
                  <a:pt x="537686" y="876739"/>
                </a:lnTo>
                <a:lnTo>
                  <a:pt x="582643" y="864359"/>
                </a:lnTo>
                <a:lnTo>
                  <a:pt x="625557" y="847495"/>
                </a:lnTo>
                <a:lnTo>
                  <a:pt x="666157" y="826420"/>
                </a:lnTo>
                <a:lnTo>
                  <a:pt x="704173" y="801402"/>
                </a:lnTo>
                <a:lnTo>
                  <a:pt x="739335" y="772712"/>
                </a:lnTo>
                <a:lnTo>
                  <a:pt x="771372" y="740622"/>
                </a:lnTo>
                <a:lnTo>
                  <a:pt x="800014" y="705401"/>
                </a:lnTo>
                <a:lnTo>
                  <a:pt x="824992" y="667320"/>
                </a:lnTo>
                <a:lnTo>
                  <a:pt x="846034" y="626649"/>
                </a:lnTo>
                <a:lnTo>
                  <a:pt x="862870" y="583660"/>
                </a:lnTo>
                <a:lnTo>
                  <a:pt x="875231" y="538622"/>
                </a:lnTo>
                <a:lnTo>
                  <a:pt x="882845" y="491806"/>
                </a:lnTo>
                <a:lnTo>
                  <a:pt x="885444" y="443484"/>
                </a:lnTo>
                <a:lnTo>
                  <a:pt x="882845" y="395152"/>
                </a:lnTo>
                <a:lnTo>
                  <a:pt x="875231" y="348330"/>
                </a:lnTo>
                <a:lnTo>
                  <a:pt x="862870" y="303288"/>
                </a:lnTo>
                <a:lnTo>
                  <a:pt x="846034" y="260296"/>
                </a:lnTo>
                <a:lnTo>
                  <a:pt x="824992" y="219625"/>
                </a:lnTo>
                <a:lnTo>
                  <a:pt x="800014" y="181544"/>
                </a:lnTo>
                <a:lnTo>
                  <a:pt x="771372" y="146325"/>
                </a:lnTo>
                <a:lnTo>
                  <a:pt x="739335" y="114237"/>
                </a:lnTo>
                <a:lnTo>
                  <a:pt x="704173" y="85551"/>
                </a:lnTo>
                <a:lnTo>
                  <a:pt x="666157" y="60536"/>
                </a:lnTo>
                <a:lnTo>
                  <a:pt x="625557" y="39464"/>
                </a:lnTo>
                <a:lnTo>
                  <a:pt x="582643" y="22603"/>
                </a:lnTo>
                <a:lnTo>
                  <a:pt x="537686" y="10226"/>
                </a:lnTo>
                <a:lnTo>
                  <a:pt x="490955" y="2601"/>
                </a:lnTo>
                <a:lnTo>
                  <a:pt x="442722" y="0"/>
                </a:lnTo>
                <a:close/>
              </a:path>
            </a:pathLst>
          </a:custGeom>
          <a:solidFill>
            <a:srgbClr val="1F4E88"/>
          </a:solidFill>
        </p:spPr>
        <p:txBody>
          <a:bodyPr wrap="square" lIns="0" tIns="0" rIns="0" bIns="0" rtlCol="0"/>
          <a:lstStyle/>
          <a:p>
            <a:pPr defTabSz="912080"/>
            <a:endParaRPr sz="1800">
              <a:solidFill>
                <a:prstClr val="black"/>
              </a:solidFill>
            </a:endParaRPr>
          </a:p>
        </p:txBody>
      </p:sp>
      <p:sp>
        <p:nvSpPr>
          <p:cNvPr id="23" name="object 23"/>
          <p:cNvSpPr txBox="1"/>
          <p:nvPr/>
        </p:nvSpPr>
        <p:spPr>
          <a:xfrm>
            <a:off x="6525580" y="3678707"/>
            <a:ext cx="433705" cy="423179"/>
          </a:xfrm>
          <a:prstGeom prst="rect">
            <a:avLst/>
          </a:prstGeom>
        </p:spPr>
        <p:txBody>
          <a:bodyPr vert="horz" wrap="square" lIns="0" tIns="12686" rIns="0" bIns="0" rtlCol="0">
            <a:spAutoFit/>
          </a:bodyPr>
          <a:lstStyle/>
          <a:p>
            <a:pPr marL="57634" defTabSz="912080">
              <a:lnSpc>
                <a:spcPts val="1595"/>
              </a:lnSpc>
              <a:spcBef>
                <a:spcPts val="100"/>
              </a:spcBef>
            </a:pPr>
            <a:r>
              <a:rPr spc="-60" dirty="0">
                <a:solidFill>
                  <a:srgbClr val="FFFFFF"/>
                </a:solidFill>
                <a:latin typeface="Arial"/>
                <a:cs typeface="Arial"/>
              </a:rPr>
              <a:t>1.09</a:t>
            </a:r>
            <a:endParaRPr>
              <a:solidFill>
                <a:prstClr val="black"/>
              </a:solidFill>
              <a:latin typeface="Arial"/>
              <a:cs typeface="Arial"/>
            </a:endParaRPr>
          </a:p>
          <a:p>
            <a:pPr marL="12686" defTabSz="912080">
              <a:lnSpc>
                <a:spcPts val="1595"/>
              </a:lnSpc>
            </a:pPr>
            <a:r>
              <a:rPr spc="-55" dirty="0">
                <a:solidFill>
                  <a:srgbClr val="FFFFFF"/>
                </a:solidFill>
                <a:latin typeface="Arial"/>
                <a:cs typeface="Arial"/>
              </a:rPr>
              <a:t>(</a:t>
            </a:r>
            <a:r>
              <a:rPr spc="55" dirty="0">
                <a:solidFill>
                  <a:srgbClr val="FFFFFF"/>
                </a:solidFill>
                <a:latin typeface="Arial"/>
                <a:cs typeface="Arial"/>
              </a:rPr>
              <a:t>€</a:t>
            </a:r>
            <a:r>
              <a:rPr spc="15" dirty="0">
                <a:solidFill>
                  <a:srgbClr val="FFFFFF"/>
                </a:solidFill>
                <a:latin typeface="Arial"/>
                <a:cs typeface="Arial"/>
              </a:rPr>
              <a:t>/</a:t>
            </a:r>
            <a:r>
              <a:rPr spc="-55" dirty="0">
                <a:solidFill>
                  <a:srgbClr val="FFFFFF"/>
                </a:solidFill>
                <a:latin typeface="Arial"/>
                <a:cs typeface="Arial"/>
              </a:rPr>
              <a:t>m</a:t>
            </a:r>
            <a:r>
              <a:rPr spc="-45" dirty="0">
                <a:solidFill>
                  <a:srgbClr val="FFFFFF"/>
                </a:solidFill>
                <a:latin typeface="Arial"/>
                <a:cs typeface="Arial"/>
              </a:rPr>
              <a:t>)</a:t>
            </a:r>
            <a:endParaRPr>
              <a:solidFill>
                <a:prstClr val="black"/>
              </a:solidFill>
              <a:latin typeface="Arial"/>
              <a:cs typeface="Arial"/>
            </a:endParaRPr>
          </a:p>
        </p:txBody>
      </p:sp>
      <p:sp>
        <p:nvSpPr>
          <p:cNvPr id="24" name="object 24"/>
          <p:cNvSpPr txBox="1"/>
          <p:nvPr/>
        </p:nvSpPr>
        <p:spPr>
          <a:xfrm>
            <a:off x="6466779" y="3134364"/>
            <a:ext cx="456565" cy="197476"/>
          </a:xfrm>
          <a:prstGeom prst="rect">
            <a:avLst/>
          </a:prstGeom>
        </p:spPr>
        <p:txBody>
          <a:bodyPr vert="horz" wrap="square" lIns="0" tIns="12686" rIns="0" bIns="0" rtlCol="0">
            <a:spAutoFit/>
          </a:bodyPr>
          <a:lstStyle/>
          <a:p>
            <a:pPr marL="12686" defTabSz="912080">
              <a:spcBef>
                <a:spcPts val="100"/>
              </a:spcBef>
            </a:pPr>
            <a:r>
              <a:rPr sz="1200" b="1" spc="15" dirty="0">
                <a:solidFill>
                  <a:srgbClr val="C0392B"/>
                </a:solidFill>
                <a:latin typeface="Arial"/>
                <a:cs typeface="Arial"/>
              </a:rPr>
              <a:t>W</a:t>
            </a:r>
            <a:r>
              <a:rPr sz="1200" b="1" spc="20" dirty="0">
                <a:solidFill>
                  <a:srgbClr val="C0392B"/>
                </a:solidFill>
                <a:latin typeface="Arial"/>
                <a:cs typeface="Arial"/>
              </a:rPr>
              <a:t>a</a:t>
            </a:r>
            <a:r>
              <a:rPr sz="1200" b="1" spc="15" dirty="0">
                <a:solidFill>
                  <a:srgbClr val="C0392B"/>
                </a:solidFill>
                <a:latin typeface="Arial"/>
                <a:cs typeface="Arial"/>
              </a:rPr>
              <a:t>t</a:t>
            </a:r>
            <a:r>
              <a:rPr sz="1200" b="1" spc="-5" dirty="0">
                <a:solidFill>
                  <a:srgbClr val="C0392B"/>
                </a:solidFill>
                <a:latin typeface="Arial"/>
                <a:cs typeface="Arial"/>
              </a:rPr>
              <a:t>er</a:t>
            </a:r>
            <a:endParaRPr sz="1200">
              <a:solidFill>
                <a:prstClr val="black"/>
              </a:solidFill>
              <a:latin typeface="Arial"/>
              <a:cs typeface="Arial"/>
            </a:endParaRPr>
          </a:p>
        </p:txBody>
      </p:sp>
      <p:sp>
        <p:nvSpPr>
          <p:cNvPr id="25" name="object 25"/>
          <p:cNvSpPr/>
          <p:nvPr/>
        </p:nvSpPr>
        <p:spPr>
          <a:xfrm>
            <a:off x="585436" y="2204658"/>
            <a:ext cx="3789679" cy="2397125"/>
          </a:xfrm>
          <a:custGeom>
            <a:avLst/>
            <a:gdLst/>
            <a:ahLst/>
            <a:cxnLst/>
            <a:rect l="l" t="t" r="r" b="b"/>
            <a:pathLst>
              <a:path w="3789679" h="2397125">
                <a:moveTo>
                  <a:pt x="0" y="0"/>
                </a:moveTo>
                <a:lnTo>
                  <a:pt x="40393" y="43865"/>
                </a:lnTo>
                <a:lnTo>
                  <a:pt x="80782" y="87717"/>
                </a:lnTo>
                <a:lnTo>
                  <a:pt x="121160" y="131543"/>
                </a:lnTo>
                <a:lnTo>
                  <a:pt x="161521" y="175329"/>
                </a:lnTo>
                <a:lnTo>
                  <a:pt x="201861" y="219061"/>
                </a:lnTo>
                <a:lnTo>
                  <a:pt x="242175" y="262727"/>
                </a:lnTo>
                <a:lnTo>
                  <a:pt x="282457" y="306312"/>
                </a:lnTo>
                <a:lnTo>
                  <a:pt x="322701" y="349804"/>
                </a:lnTo>
                <a:lnTo>
                  <a:pt x="362903" y="393190"/>
                </a:lnTo>
                <a:lnTo>
                  <a:pt x="403056" y="436454"/>
                </a:lnTo>
                <a:lnTo>
                  <a:pt x="443157" y="479586"/>
                </a:lnTo>
                <a:lnTo>
                  <a:pt x="483198" y="522570"/>
                </a:lnTo>
                <a:lnTo>
                  <a:pt x="523176" y="565394"/>
                </a:lnTo>
                <a:lnTo>
                  <a:pt x="563085" y="608044"/>
                </a:lnTo>
                <a:lnTo>
                  <a:pt x="602918" y="650508"/>
                </a:lnTo>
                <a:lnTo>
                  <a:pt x="642673" y="692770"/>
                </a:lnTo>
                <a:lnTo>
                  <a:pt x="682341" y="734819"/>
                </a:lnTo>
                <a:lnTo>
                  <a:pt x="721920" y="776641"/>
                </a:lnTo>
                <a:lnTo>
                  <a:pt x="761402" y="818222"/>
                </a:lnTo>
                <a:lnTo>
                  <a:pt x="800783" y="859549"/>
                </a:lnTo>
                <a:lnTo>
                  <a:pt x="840058" y="900609"/>
                </a:lnTo>
                <a:lnTo>
                  <a:pt x="879221" y="941388"/>
                </a:lnTo>
                <a:lnTo>
                  <a:pt x="918267" y="981873"/>
                </a:lnTo>
                <a:lnTo>
                  <a:pt x="957190" y="1022050"/>
                </a:lnTo>
                <a:lnTo>
                  <a:pt x="995986" y="1061907"/>
                </a:lnTo>
                <a:lnTo>
                  <a:pt x="1034648" y="1101429"/>
                </a:lnTo>
                <a:lnTo>
                  <a:pt x="1073172" y="1140604"/>
                </a:lnTo>
                <a:lnTo>
                  <a:pt x="1111552" y="1179418"/>
                </a:lnTo>
                <a:lnTo>
                  <a:pt x="1149784" y="1217858"/>
                </a:lnTo>
                <a:lnTo>
                  <a:pt x="1187861" y="1255910"/>
                </a:lnTo>
                <a:lnTo>
                  <a:pt x="1225778" y="1293560"/>
                </a:lnTo>
                <a:lnTo>
                  <a:pt x="1263530" y="1330797"/>
                </a:lnTo>
                <a:lnTo>
                  <a:pt x="1301112" y="1367605"/>
                </a:lnTo>
                <a:lnTo>
                  <a:pt x="1338518" y="1403973"/>
                </a:lnTo>
                <a:lnTo>
                  <a:pt x="1375743" y="1439886"/>
                </a:lnTo>
                <a:lnTo>
                  <a:pt x="1412782" y="1475331"/>
                </a:lnTo>
                <a:lnTo>
                  <a:pt x="1449629" y="1510294"/>
                </a:lnTo>
                <a:lnTo>
                  <a:pt x="1486279" y="1544763"/>
                </a:lnTo>
                <a:lnTo>
                  <a:pt x="1522727" y="1578724"/>
                </a:lnTo>
                <a:lnTo>
                  <a:pt x="1558967" y="1612163"/>
                </a:lnTo>
                <a:lnTo>
                  <a:pt x="1594995" y="1645068"/>
                </a:lnTo>
                <a:lnTo>
                  <a:pt x="1630804" y="1677424"/>
                </a:lnTo>
                <a:lnTo>
                  <a:pt x="1666390" y="1709219"/>
                </a:lnTo>
                <a:lnTo>
                  <a:pt x="1701747" y="1740439"/>
                </a:lnTo>
                <a:lnTo>
                  <a:pt x="1736869" y="1771071"/>
                </a:lnTo>
                <a:lnTo>
                  <a:pt x="1771752" y="1801101"/>
                </a:lnTo>
                <a:lnTo>
                  <a:pt x="1806391" y="1830516"/>
                </a:lnTo>
                <a:lnTo>
                  <a:pt x="1840779" y="1859303"/>
                </a:lnTo>
                <a:lnTo>
                  <a:pt x="1874911" y="1887447"/>
                </a:lnTo>
                <a:lnTo>
                  <a:pt x="1908783" y="1914937"/>
                </a:lnTo>
                <a:lnTo>
                  <a:pt x="1942389" y="1941758"/>
                </a:lnTo>
                <a:lnTo>
                  <a:pt x="1975723" y="1967897"/>
                </a:lnTo>
                <a:lnTo>
                  <a:pt x="2008781" y="1993341"/>
                </a:lnTo>
                <a:lnTo>
                  <a:pt x="2041556" y="2018076"/>
                </a:lnTo>
                <a:lnTo>
                  <a:pt x="2074044" y="2042090"/>
                </a:lnTo>
                <a:lnTo>
                  <a:pt x="2106240" y="2065367"/>
                </a:lnTo>
                <a:lnTo>
                  <a:pt x="2138137" y="2087896"/>
                </a:lnTo>
                <a:lnTo>
                  <a:pt x="2169731" y="2109663"/>
                </a:lnTo>
                <a:lnTo>
                  <a:pt x="2231988" y="2150857"/>
                </a:lnTo>
                <a:lnTo>
                  <a:pt x="2292967" y="2188842"/>
                </a:lnTo>
                <a:lnTo>
                  <a:pt x="2352626" y="2223511"/>
                </a:lnTo>
                <a:lnTo>
                  <a:pt x="2438699" y="2268676"/>
                </a:lnTo>
                <a:lnTo>
                  <a:pt x="2494148" y="2294515"/>
                </a:lnTo>
                <a:lnTo>
                  <a:pt x="2548335" y="2317186"/>
                </a:lnTo>
                <a:lnTo>
                  <a:pt x="2601302" y="2336792"/>
                </a:lnTo>
                <a:lnTo>
                  <a:pt x="2653089" y="2353435"/>
                </a:lnTo>
                <a:lnTo>
                  <a:pt x="2703737" y="2367218"/>
                </a:lnTo>
                <a:lnTo>
                  <a:pt x="2753286" y="2378241"/>
                </a:lnTo>
                <a:lnTo>
                  <a:pt x="2801778" y="2386609"/>
                </a:lnTo>
                <a:lnTo>
                  <a:pt x="2849252" y="2392422"/>
                </a:lnTo>
                <a:lnTo>
                  <a:pt x="2895750" y="2395783"/>
                </a:lnTo>
                <a:lnTo>
                  <a:pt x="2941312" y="2396794"/>
                </a:lnTo>
                <a:lnTo>
                  <a:pt x="2985980" y="2395557"/>
                </a:lnTo>
                <a:lnTo>
                  <a:pt x="3029793" y="2392175"/>
                </a:lnTo>
                <a:lnTo>
                  <a:pt x="3072793" y="2386749"/>
                </a:lnTo>
                <a:lnTo>
                  <a:pt x="3115019" y="2379382"/>
                </a:lnTo>
                <a:lnTo>
                  <a:pt x="3156514" y="2370176"/>
                </a:lnTo>
                <a:lnTo>
                  <a:pt x="3197318" y="2359234"/>
                </a:lnTo>
                <a:lnTo>
                  <a:pt x="3237470" y="2346656"/>
                </a:lnTo>
                <a:lnTo>
                  <a:pt x="3277013" y="2332546"/>
                </a:lnTo>
                <a:lnTo>
                  <a:pt x="3315986" y="2317005"/>
                </a:lnTo>
                <a:lnTo>
                  <a:pt x="3354431" y="2300137"/>
                </a:lnTo>
                <a:lnTo>
                  <a:pt x="3392388" y="2282042"/>
                </a:lnTo>
                <a:lnTo>
                  <a:pt x="3429898" y="2262823"/>
                </a:lnTo>
                <a:lnTo>
                  <a:pt x="3467002" y="2242583"/>
                </a:lnTo>
                <a:lnTo>
                  <a:pt x="3503739" y="2221423"/>
                </a:lnTo>
                <a:lnTo>
                  <a:pt x="3540152" y="2199446"/>
                </a:lnTo>
                <a:lnTo>
                  <a:pt x="3576281" y="2176753"/>
                </a:lnTo>
                <a:lnTo>
                  <a:pt x="3612166" y="2153448"/>
                </a:lnTo>
                <a:lnTo>
                  <a:pt x="3647848" y="2129631"/>
                </a:lnTo>
                <a:lnTo>
                  <a:pt x="3683368" y="2105406"/>
                </a:lnTo>
                <a:lnTo>
                  <a:pt x="3718766" y="2080875"/>
                </a:lnTo>
                <a:lnTo>
                  <a:pt x="3754084" y="2056139"/>
                </a:lnTo>
                <a:lnTo>
                  <a:pt x="3789362" y="2031301"/>
                </a:lnTo>
              </a:path>
            </a:pathLst>
          </a:custGeom>
          <a:ln w="25400">
            <a:solidFill>
              <a:srgbClr val="D9D9D9"/>
            </a:solidFill>
            <a:prstDash val="sysDash"/>
          </a:ln>
        </p:spPr>
        <p:txBody>
          <a:bodyPr wrap="square" lIns="0" tIns="0" rIns="0" bIns="0" rtlCol="0"/>
          <a:lstStyle/>
          <a:p>
            <a:pPr defTabSz="912080"/>
            <a:endParaRPr sz="1800">
              <a:solidFill>
                <a:prstClr val="black"/>
              </a:solidFill>
            </a:endParaRPr>
          </a:p>
        </p:txBody>
      </p:sp>
    </p:spTree>
    <p:extLst>
      <p:ext uri="{BB962C8B-B14F-4D97-AF65-F5344CB8AC3E}">
        <p14:creationId xmlns:p14="http://schemas.microsoft.com/office/powerpoint/2010/main" val="9864965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
            </p:custDataLst>
            <p:extLst/>
          </p:nvPr>
        </p:nvGraphicFramePr>
        <p:xfrm>
          <a:off x="1" y="1"/>
          <a:ext cx="119063" cy="119063"/>
        </p:xfrm>
        <a:graphic>
          <a:graphicData uri="http://schemas.openxmlformats.org/presentationml/2006/ole">
            <mc:AlternateContent xmlns:mc="http://schemas.openxmlformats.org/markup-compatibility/2006">
              <mc:Choice xmlns:v="urn:schemas-microsoft-com:vml" Requires="v">
                <p:oleObj spid="_x0000_s1092" name="think-cell Slide" r:id="rId41" imgW="270" imgH="270" progId="TCLayout.ActiveDocument.1">
                  <p:embed/>
                </p:oleObj>
              </mc:Choice>
              <mc:Fallback>
                <p:oleObj name="think-cell Slide" r:id="rId41" imgW="270" imgH="270" progId="TCLayout.ActiveDocument.1">
                  <p:embed/>
                  <p:pic>
                    <p:nvPicPr>
                      <p:cNvPr id="2" name="Object 1" hidden="1"/>
                      <p:cNvPicPr/>
                      <p:nvPr/>
                    </p:nvPicPr>
                    <p:blipFill>
                      <a:blip r:embed="rId42"/>
                      <a:stretch>
                        <a:fillRect/>
                      </a:stretch>
                    </p:blipFill>
                    <p:spPr>
                      <a:xfrm>
                        <a:off x="1" y="1"/>
                        <a:ext cx="119063" cy="119063"/>
                      </a:xfrm>
                      <a:prstGeom prst="rect">
                        <a:avLst/>
                      </a:prstGeom>
                    </p:spPr>
                  </p:pic>
                </p:oleObj>
              </mc:Fallback>
            </mc:AlternateContent>
          </a:graphicData>
        </a:graphic>
      </p:graphicFrame>
      <p:sp>
        <p:nvSpPr>
          <p:cNvPr id="8" name="TextBox 7"/>
          <p:cNvSpPr txBox="1"/>
          <p:nvPr>
            <p:custDataLst>
              <p:tags r:id="rId3"/>
            </p:custDataLst>
          </p:nvPr>
        </p:nvSpPr>
        <p:spPr>
          <a:xfrm>
            <a:off x="8579109" y="233977"/>
            <a:ext cx="340910" cy="242372"/>
          </a:xfrm>
          <a:prstGeom prst="rect">
            <a:avLst/>
          </a:prstGeom>
          <a:noFill/>
        </p:spPr>
        <p:txBody>
          <a:bodyPr wrap="square" lIns="68579" tIns="34289" rIns="68579" bIns="34289" rtlCol="0">
            <a:spAutoFit/>
          </a:bodyPr>
          <a:lstStyle/>
          <a:p>
            <a:pPr algn="ctr" defTabSz="685783"/>
            <a:fld id="{C7A10FD6-8016-4D61-B00A-B22F27E12647}" type="slidenum">
              <a:rPr lang="id-ID" sz="1100">
                <a:solidFill>
                  <a:prstClr val="white">
                    <a:lumMod val="65000"/>
                  </a:prstClr>
                </a:solidFill>
              </a:rPr>
              <a:pPr algn="ctr" defTabSz="685783"/>
              <a:t>6</a:t>
            </a:fld>
            <a:endParaRPr lang="id-ID" sz="1200" dirty="0">
              <a:solidFill>
                <a:prstClr val="white">
                  <a:lumMod val="65000"/>
                </a:prstClr>
              </a:solidFill>
            </a:endParaRPr>
          </a:p>
        </p:txBody>
      </p:sp>
      <p:sp>
        <p:nvSpPr>
          <p:cNvPr id="3" name="Content Placeholder 7"/>
          <p:cNvSpPr txBox="1">
            <a:spLocks/>
          </p:cNvSpPr>
          <p:nvPr>
            <p:custDataLst>
              <p:tags r:id="rId4"/>
            </p:custDataLst>
          </p:nvPr>
        </p:nvSpPr>
        <p:spPr>
          <a:xfrm>
            <a:off x="2947485" y="275394"/>
            <a:ext cx="3266920" cy="565794"/>
          </a:xfrm>
          <a:prstGeom prst="rect">
            <a:avLst/>
          </a:prstGeom>
        </p:spPr>
        <p:txBody>
          <a:bodyPr vert="horz" wrap="square" lIns="68579" tIns="34289" rIns="6857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Investment map</a:t>
            </a:r>
          </a:p>
        </p:txBody>
      </p:sp>
      <p:grpSp>
        <p:nvGrpSpPr>
          <p:cNvPr id="5" name="Group 4"/>
          <p:cNvGrpSpPr/>
          <p:nvPr>
            <p:custDataLst>
              <p:tags r:id="rId5"/>
            </p:custDataLst>
          </p:nvPr>
        </p:nvGrpSpPr>
        <p:grpSpPr>
          <a:xfrm>
            <a:off x="4054340" y="882924"/>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d-ID">
                <a:solidFill>
                  <a:prstClr val="white"/>
                </a:solidFill>
              </a:endParaRPr>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d-ID">
                <a:solidFill>
                  <a:prstClr val="white"/>
                </a:solidFill>
              </a:endParaRPr>
            </a:p>
          </p:txBody>
        </p:sp>
      </p:grpSp>
      <p:sp>
        <p:nvSpPr>
          <p:cNvPr id="17" name="Freeform 60"/>
          <p:cNvSpPr>
            <a:spLocks noChangeAspect="1"/>
          </p:cNvSpPr>
          <p:nvPr>
            <p:custDataLst>
              <p:tags r:id="rId6"/>
            </p:custDataLst>
          </p:nvPr>
        </p:nvSpPr>
        <p:spPr bwMode="gray">
          <a:xfrm>
            <a:off x="2854397" y="2418770"/>
            <a:ext cx="5018" cy="4913"/>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8" name="Freeform 61"/>
          <p:cNvSpPr>
            <a:spLocks noChangeAspect="1"/>
          </p:cNvSpPr>
          <p:nvPr>
            <p:custDataLst>
              <p:tags r:id="rId7"/>
            </p:custDataLst>
          </p:nvPr>
        </p:nvSpPr>
        <p:spPr bwMode="gray">
          <a:xfrm>
            <a:off x="2866106" y="2421226"/>
            <a:ext cx="5018" cy="2457"/>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9" name="Freeform 62"/>
          <p:cNvSpPr>
            <a:spLocks noChangeAspect="1"/>
          </p:cNvSpPr>
          <p:nvPr>
            <p:custDataLst>
              <p:tags r:id="rId8"/>
            </p:custDataLst>
          </p:nvPr>
        </p:nvSpPr>
        <p:spPr bwMode="gray">
          <a:xfrm>
            <a:off x="2846035" y="2423683"/>
            <a:ext cx="3345" cy="2457"/>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grpSp>
        <p:nvGrpSpPr>
          <p:cNvPr id="68" name="Group 236"/>
          <p:cNvGrpSpPr>
            <a:grpSpLocks noChangeAspect="1"/>
          </p:cNvGrpSpPr>
          <p:nvPr>
            <p:custDataLst>
              <p:tags r:id="rId9"/>
            </p:custDataLst>
          </p:nvPr>
        </p:nvGrpSpPr>
        <p:grpSpPr bwMode="gray">
          <a:xfrm>
            <a:off x="277050" y="2842471"/>
            <a:ext cx="362987" cy="167051"/>
            <a:chOff x="1753" y="2352"/>
            <a:chExt cx="217" cy="136"/>
          </a:xfrm>
          <a:pattFill prst="lgCheck">
            <a:fgClr>
              <a:schemeClr val="accent3">
                <a:lumMod val="50000"/>
              </a:schemeClr>
            </a:fgClr>
            <a:bgClr>
              <a:schemeClr val="accent3"/>
            </a:bgClr>
          </a:pattFill>
        </p:grpSpPr>
        <p:sp>
          <p:nvSpPr>
            <p:cNvPr id="270"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74"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75"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87" name="Freeform 260"/>
            <p:cNvSpPr>
              <a:spLocks noChangeAspect="1"/>
            </p:cNvSpPr>
            <p:nvPr/>
          </p:nvSpPr>
          <p:spPr bwMode="gray">
            <a:xfrm rot="20552049">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nvGrpSpPr>
          <p:cNvPr id="77" name="Group 270"/>
          <p:cNvGrpSpPr>
            <a:grpSpLocks noChangeAspect="1"/>
          </p:cNvGrpSpPr>
          <p:nvPr>
            <p:custDataLst>
              <p:tags r:id="rId10"/>
            </p:custDataLst>
          </p:nvPr>
        </p:nvGrpSpPr>
        <p:grpSpPr bwMode="gray">
          <a:xfrm>
            <a:off x="-1357315" y="2067463"/>
            <a:ext cx="1686020" cy="377103"/>
            <a:chOff x="776" y="1721"/>
            <a:chExt cx="1008" cy="307"/>
          </a:xfrm>
          <a:pattFill prst="lgCheck">
            <a:fgClr>
              <a:schemeClr val="accent3">
                <a:lumMod val="50000"/>
              </a:schemeClr>
            </a:fgClr>
            <a:bgClr>
              <a:schemeClr val="accent3"/>
            </a:bgClr>
          </a:pattFill>
        </p:grpSpPr>
        <p:grpSp>
          <p:nvGrpSpPr>
            <p:cNvPr id="252" name="Group 271"/>
            <p:cNvGrpSpPr>
              <a:grpSpLocks noChangeAspect="1"/>
            </p:cNvGrpSpPr>
            <p:nvPr/>
          </p:nvGrpSpPr>
          <p:grpSpPr bwMode="gray">
            <a:xfrm>
              <a:off x="776" y="1721"/>
              <a:ext cx="63" cy="24"/>
              <a:chOff x="776" y="1721"/>
              <a:chExt cx="63" cy="24"/>
            </a:xfrm>
            <a:grpFill/>
          </p:grpSpPr>
          <p:sp>
            <p:nvSpPr>
              <p:cNvPr id="259"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60"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nvGrpSpPr>
            <p:cNvPr id="253" name="Group 277"/>
            <p:cNvGrpSpPr>
              <a:grpSpLocks noChangeAspect="1"/>
            </p:cNvGrpSpPr>
            <p:nvPr/>
          </p:nvGrpSpPr>
          <p:grpSpPr bwMode="gray">
            <a:xfrm>
              <a:off x="1670" y="1939"/>
              <a:ext cx="114" cy="89"/>
              <a:chOff x="1670" y="1939"/>
              <a:chExt cx="114" cy="89"/>
            </a:xfrm>
            <a:grpFill/>
          </p:grpSpPr>
          <p:sp>
            <p:nvSpPr>
              <p:cNvPr id="254"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55"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56"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57"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sp>
        <p:nvSpPr>
          <p:cNvPr id="223" name="Freeform 284"/>
          <p:cNvSpPr>
            <a:spLocks noChangeAspect="1"/>
          </p:cNvSpPr>
          <p:nvPr>
            <p:custDataLst>
              <p:tags r:id="rId11"/>
            </p:custDataLst>
          </p:nvPr>
        </p:nvSpPr>
        <p:spPr bwMode="gray">
          <a:xfrm>
            <a:off x="528758" y="2154139"/>
            <a:ext cx="1673" cy="1229"/>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0" name="Freeform 314"/>
          <p:cNvSpPr>
            <a:spLocks noChangeAspect="1"/>
          </p:cNvSpPr>
          <p:nvPr>
            <p:custDataLst>
              <p:tags r:id="rId12"/>
            </p:custDataLst>
          </p:nvPr>
        </p:nvSpPr>
        <p:spPr bwMode="gray">
          <a:xfrm rot="21085610">
            <a:off x="141376" y="2617762"/>
            <a:ext cx="1673" cy="12284"/>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1" name="Freeform 315"/>
          <p:cNvSpPr>
            <a:spLocks noChangeAspect="1"/>
          </p:cNvSpPr>
          <p:nvPr>
            <p:custDataLst>
              <p:tags r:id="rId13"/>
            </p:custDataLst>
          </p:nvPr>
        </p:nvSpPr>
        <p:spPr bwMode="gray">
          <a:xfrm rot="21085610">
            <a:off x="141374" y="2646014"/>
            <a:ext cx="3345" cy="1229"/>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3" name="Freeform 317"/>
          <p:cNvSpPr>
            <a:spLocks noChangeAspect="1"/>
          </p:cNvSpPr>
          <p:nvPr>
            <p:custDataLst>
              <p:tags r:id="rId14"/>
            </p:custDataLst>
          </p:nvPr>
        </p:nvSpPr>
        <p:spPr bwMode="gray">
          <a:xfrm rot="21085610">
            <a:off x="141376" y="2661982"/>
            <a:ext cx="1673" cy="7370"/>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4" name="Freeform 318"/>
          <p:cNvSpPr>
            <a:spLocks noChangeAspect="1"/>
          </p:cNvSpPr>
          <p:nvPr>
            <p:custDataLst>
              <p:tags r:id="rId15"/>
            </p:custDataLst>
          </p:nvPr>
        </p:nvSpPr>
        <p:spPr bwMode="gray">
          <a:xfrm rot="21085610">
            <a:off x="156430" y="2641100"/>
            <a:ext cx="1673" cy="9827"/>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6" name="Freeform 320"/>
          <p:cNvSpPr>
            <a:spLocks noChangeAspect="1"/>
          </p:cNvSpPr>
          <p:nvPr>
            <p:custDataLst>
              <p:tags r:id="rId16"/>
            </p:custDataLst>
          </p:nvPr>
        </p:nvSpPr>
        <p:spPr bwMode="gray">
          <a:xfrm rot="21085610">
            <a:off x="179846" y="2658296"/>
            <a:ext cx="3345" cy="2457"/>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89" name="Freeform 323"/>
          <p:cNvSpPr>
            <a:spLocks noChangeAspect="1"/>
          </p:cNvSpPr>
          <p:nvPr>
            <p:custDataLst>
              <p:tags r:id="rId17"/>
            </p:custDataLst>
          </p:nvPr>
        </p:nvSpPr>
        <p:spPr bwMode="gray">
          <a:xfrm rot="21085610">
            <a:off x="201589" y="2687777"/>
            <a:ext cx="5018" cy="1229"/>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4" name="Freeform 328"/>
          <p:cNvSpPr>
            <a:spLocks noChangeAspect="1"/>
          </p:cNvSpPr>
          <p:nvPr>
            <p:custDataLst>
              <p:tags r:id="rId18"/>
            </p:custDataLst>
          </p:nvPr>
        </p:nvSpPr>
        <p:spPr bwMode="gray">
          <a:xfrm rot="21085610">
            <a:off x="102905" y="2654612"/>
            <a:ext cx="3345" cy="2457"/>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5" name="Freeform 329"/>
          <p:cNvSpPr>
            <a:spLocks noChangeAspect="1"/>
          </p:cNvSpPr>
          <p:nvPr>
            <p:custDataLst>
              <p:tags r:id="rId19"/>
            </p:custDataLst>
          </p:nvPr>
        </p:nvSpPr>
        <p:spPr bwMode="gray">
          <a:xfrm rot="21085610">
            <a:off x="92869" y="2657069"/>
            <a:ext cx="6691" cy="4913"/>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8" name="Freeform 332"/>
          <p:cNvSpPr>
            <a:spLocks noChangeAspect="1"/>
          </p:cNvSpPr>
          <p:nvPr>
            <p:custDataLst>
              <p:tags r:id="rId20"/>
            </p:custDataLst>
          </p:nvPr>
        </p:nvSpPr>
        <p:spPr bwMode="gray">
          <a:xfrm rot="20552049">
            <a:off x="327039" y="2743053"/>
            <a:ext cx="1673" cy="1229"/>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99" name="Freeform 333"/>
          <p:cNvSpPr>
            <a:spLocks noChangeAspect="1"/>
          </p:cNvSpPr>
          <p:nvPr>
            <p:custDataLst>
              <p:tags r:id="rId21"/>
            </p:custDataLst>
          </p:nvPr>
        </p:nvSpPr>
        <p:spPr bwMode="gray">
          <a:xfrm rot="20552049">
            <a:off x="350456" y="2776219"/>
            <a:ext cx="3345" cy="8599"/>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00" name="Freeform 334"/>
          <p:cNvSpPr>
            <a:spLocks noChangeAspect="1"/>
          </p:cNvSpPr>
          <p:nvPr>
            <p:custDataLst>
              <p:tags r:id="rId22"/>
            </p:custDataLst>
          </p:nvPr>
        </p:nvSpPr>
        <p:spPr bwMode="gray">
          <a:xfrm rot="20552049">
            <a:off x="375545" y="2836408"/>
            <a:ext cx="3345" cy="3686"/>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sp>
        <p:nvSpPr>
          <p:cNvPr id="102" name="Freeform 336"/>
          <p:cNvSpPr>
            <a:spLocks noChangeAspect="1"/>
          </p:cNvSpPr>
          <p:nvPr>
            <p:custDataLst>
              <p:tags r:id="rId23"/>
            </p:custDataLst>
          </p:nvPr>
        </p:nvSpPr>
        <p:spPr bwMode="gray">
          <a:xfrm rot="20552049">
            <a:off x="186537" y="2723399"/>
            <a:ext cx="1673" cy="2457"/>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pattFill prst="lgCheck">
            <a:fgClr>
              <a:schemeClr val="accent3">
                <a:lumMod val="50000"/>
              </a:schemeClr>
            </a:fgClr>
            <a:bgClr>
              <a:schemeClr val="accent3"/>
            </a:bgClr>
          </a:pattFill>
          <a:ln w="6350" cap="flat" cmpd="sng">
            <a:noFill/>
            <a:prstDash val="solid"/>
            <a:round/>
            <a:headEnd type="none" w="med" len="med"/>
            <a:tailEnd type="none" w="med" len="med"/>
          </a:ln>
          <a:effectLst/>
        </p:spPr>
        <p:txBody>
          <a:bodyPr lIns="68579" tIns="34289" rIns="68579" bIns="34289"/>
          <a:lstStyle/>
          <a:p>
            <a:pPr defTabSz="685783"/>
            <a:endParaRPr lang="en-US" dirty="0">
              <a:solidFill>
                <a:srgbClr val="5C5C5C"/>
              </a:solidFill>
            </a:endParaRPr>
          </a:p>
        </p:txBody>
      </p:sp>
      <p:cxnSp>
        <p:nvCxnSpPr>
          <p:cNvPr id="365" name="Straight Connector 364"/>
          <p:cNvCxnSpPr/>
          <p:nvPr>
            <p:custDataLst>
              <p:tags r:id="rId24"/>
            </p:custDataLst>
          </p:nvPr>
        </p:nvCxnSpPr>
        <p:spPr>
          <a:xfrm>
            <a:off x="6033187" y="1650913"/>
            <a:ext cx="0" cy="270000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66" name="TextBox 365"/>
          <p:cNvSpPr txBox="1"/>
          <p:nvPr>
            <p:custDataLst>
              <p:tags r:id="rId25"/>
            </p:custDataLst>
          </p:nvPr>
        </p:nvSpPr>
        <p:spPr>
          <a:xfrm>
            <a:off x="6227829" y="1654468"/>
            <a:ext cx="1649360" cy="530913"/>
          </a:xfrm>
          <a:prstGeom prst="rect">
            <a:avLst/>
          </a:prstGeom>
          <a:noFill/>
        </p:spPr>
        <p:txBody>
          <a:bodyPr wrap="none" lIns="68579" tIns="34289" rIns="68579" bIns="34289" rtlCol="0">
            <a:spAutoFit/>
          </a:bodyPr>
          <a:lstStyle/>
          <a:p>
            <a:pPr defTabSz="685783"/>
            <a:r>
              <a:rPr lang="en-US" sz="1500" dirty="0">
                <a:solidFill>
                  <a:srgbClr val="000000"/>
                </a:solidFill>
              </a:rPr>
              <a:t>FDI by host country</a:t>
            </a:r>
          </a:p>
          <a:p>
            <a:pPr defTabSz="685783"/>
            <a:r>
              <a:rPr lang="en-US" sz="1500" dirty="0">
                <a:solidFill>
                  <a:srgbClr val="000000"/>
                </a:solidFill>
              </a:rPr>
              <a:t>Millions of Euro</a:t>
            </a:r>
            <a:endParaRPr lang="id-ID" sz="1500" dirty="0">
              <a:solidFill>
                <a:srgbClr val="000000"/>
              </a:solidFill>
            </a:endParaRPr>
          </a:p>
        </p:txBody>
      </p:sp>
      <p:sp>
        <p:nvSpPr>
          <p:cNvPr id="367" name="TextBox 366"/>
          <p:cNvSpPr txBox="1"/>
          <p:nvPr>
            <p:custDataLst>
              <p:tags r:id="rId26"/>
            </p:custDataLst>
          </p:nvPr>
        </p:nvSpPr>
        <p:spPr>
          <a:xfrm>
            <a:off x="6227829" y="2151495"/>
            <a:ext cx="2588777" cy="242372"/>
          </a:xfrm>
          <a:prstGeom prst="rect">
            <a:avLst/>
          </a:prstGeom>
          <a:noFill/>
        </p:spPr>
        <p:txBody>
          <a:bodyPr wrap="square" lIns="68579" tIns="34289" rIns="68579" bIns="34289" rtlCol="0">
            <a:spAutoFit/>
          </a:bodyPr>
          <a:lstStyle/>
          <a:p>
            <a:pPr defTabSz="685783"/>
            <a:r>
              <a:rPr lang="en-US" sz="1100" dirty="0">
                <a:solidFill>
                  <a:srgbClr val="000000"/>
                </a:solidFill>
              </a:rPr>
              <a:t>201</a:t>
            </a:r>
            <a:r>
              <a:rPr lang="bg-BG" sz="1100" dirty="0">
                <a:solidFill>
                  <a:srgbClr val="000000"/>
                </a:solidFill>
              </a:rPr>
              <a:t>7</a:t>
            </a:r>
            <a:endParaRPr lang="en-US" sz="1100" dirty="0">
              <a:solidFill>
                <a:srgbClr val="000000"/>
              </a:solidFill>
            </a:endParaRPr>
          </a:p>
        </p:txBody>
      </p:sp>
      <p:sp>
        <p:nvSpPr>
          <p:cNvPr id="375" name="Content Placeholder 2"/>
          <p:cNvSpPr txBox="1">
            <a:spLocks/>
          </p:cNvSpPr>
          <p:nvPr>
            <p:custDataLst>
              <p:tags r:id="rId27"/>
            </p:custDataLst>
          </p:nvPr>
        </p:nvSpPr>
        <p:spPr>
          <a:xfrm>
            <a:off x="6415273" y="2516833"/>
            <a:ext cx="2300803" cy="395107"/>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a:solidFill>
                  <a:srgbClr val="C0392B">
                    <a:lumMod val="50000"/>
                  </a:srgbClr>
                </a:solidFill>
                <a:ea typeface="Roboto" panose="02000000000000000000" pitchFamily="2" charset="0"/>
              </a:rPr>
              <a:t> Netherlands – </a:t>
            </a:r>
            <a:r>
              <a:rPr lang="bg-BG" sz="1100" dirty="0">
                <a:solidFill>
                  <a:srgbClr val="C0392B">
                    <a:lumMod val="50000"/>
                  </a:srgbClr>
                </a:solidFill>
                <a:ea typeface="Roboto" panose="02000000000000000000" pitchFamily="2" charset="0"/>
              </a:rPr>
              <a:t>885</a:t>
            </a:r>
            <a:endParaRPr lang="en-US" sz="800" dirty="0">
              <a:solidFill>
                <a:srgbClr val="C0392B">
                  <a:lumMod val="50000"/>
                </a:srgbClr>
              </a:solidFill>
            </a:endParaRPr>
          </a:p>
        </p:txBody>
      </p:sp>
      <p:sp>
        <p:nvSpPr>
          <p:cNvPr id="378" name="Oval 377"/>
          <p:cNvSpPr>
            <a:spLocks noChangeAspect="1"/>
          </p:cNvSpPr>
          <p:nvPr>
            <p:custDataLst>
              <p:tags r:id="rId28"/>
            </p:custDataLst>
          </p:nvPr>
        </p:nvSpPr>
        <p:spPr>
          <a:xfrm>
            <a:off x="6274152" y="3106818"/>
            <a:ext cx="116100" cy="116100"/>
          </a:xfrm>
          <a:prstGeom prst="ellipse">
            <a:avLst/>
          </a:prstGeom>
          <a:pattFill prst="lgCheck">
            <a:fgClr>
              <a:schemeClr val="accent5">
                <a:lumMod val="50000"/>
              </a:schemeClr>
            </a:fgClr>
            <a:bgClr>
              <a:schemeClr val="accent5"/>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0" name="Content Placeholder 2"/>
          <p:cNvSpPr txBox="1">
            <a:spLocks/>
          </p:cNvSpPr>
          <p:nvPr>
            <p:custDataLst>
              <p:tags r:id="rId29"/>
            </p:custDataLst>
          </p:nvPr>
        </p:nvSpPr>
        <p:spPr>
          <a:xfrm>
            <a:off x="6398268" y="2785122"/>
            <a:ext cx="1557014" cy="333589"/>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bg-BG" sz="1100" dirty="0">
                <a:solidFill>
                  <a:srgbClr val="C0392B">
                    <a:lumMod val="50000"/>
                  </a:srgbClr>
                </a:solidFill>
                <a:ea typeface="Roboto" panose="02000000000000000000" pitchFamily="2" charset="0"/>
              </a:rPr>
              <a:t> </a:t>
            </a:r>
            <a:r>
              <a:rPr lang="en-US" sz="1100" dirty="0">
                <a:solidFill>
                  <a:srgbClr val="C0392B">
                    <a:lumMod val="50000"/>
                  </a:srgbClr>
                </a:solidFill>
                <a:ea typeface="Roboto" panose="02000000000000000000" pitchFamily="2" charset="0"/>
              </a:rPr>
              <a:t>Germany–</a:t>
            </a:r>
            <a:r>
              <a:rPr lang="bg-BG" sz="1100" dirty="0">
                <a:solidFill>
                  <a:srgbClr val="C0392B">
                    <a:lumMod val="50000"/>
                  </a:srgbClr>
                </a:solidFill>
                <a:ea typeface="Roboto" panose="02000000000000000000" pitchFamily="2" charset="0"/>
              </a:rPr>
              <a:t> 131 </a:t>
            </a:r>
            <a:r>
              <a:rPr lang="en-US" sz="1100" dirty="0">
                <a:solidFill>
                  <a:srgbClr val="C0392B">
                    <a:lumMod val="50000"/>
                  </a:srgbClr>
                </a:solidFill>
                <a:ea typeface="Roboto" panose="02000000000000000000" pitchFamily="2" charset="0"/>
              </a:rPr>
              <a:t> </a:t>
            </a:r>
            <a:endParaRPr lang="en-US" sz="800" dirty="0">
              <a:solidFill>
                <a:srgbClr val="C0392B">
                  <a:lumMod val="50000"/>
                </a:srgbClr>
              </a:solidFill>
            </a:endParaRPr>
          </a:p>
        </p:txBody>
      </p:sp>
      <p:sp>
        <p:nvSpPr>
          <p:cNvPr id="381" name="Oval 380"/>
          <p:cNvSpPr>
            <a:spLocks noChangeAspect="1"/>
          </p:cNvSpPr>
          <p:nvPr>
            <p:custDataLst>
              <p:tags r:id="rId30"/>
            </p:custDataLst>
          </p:nvPr>
        </p:nvSpPr>
        <p:spPr>
          <a:xfrm>
            <a:off x="6276447" y="3402189"/>
            <a:ext cx="116100" cy="116100"/>
          </a:xfrm>
          <a:prstGeom prst="ellipse">
            <a:avLst/>
          </a:prstGeom>
          <a:pattFill prst="lgCheck">
            <a:fgClr>
              <a:schemeClr val="accent4"/>
            </a:fgClr>
            <a:bgClr>
              <a:schemeClr val="accent4">
                <a:lumMod val="50000"/>
              </a:schemeClr>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2" name="Content Placeholder 2"/>
          <p:cNvSpPr txBox="1">
            <a:spLocks/>
          </p:cNvSpPr>
          <p:nvPr>
            <p:custDataLst>
              <p:tags r:id="rId31"/>
            </p:custDataLst>
          </p:nvPr>
        </p:nvSpPr>
        <p:spPr>
          <a:xfrm>
            <a:off x="6415273" y="3057482"/>
            <a:ext cx="1750321" cy="302999"/>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a:solidFill>
                  <a:srgbClr val="C0392B">
                    <a:lumMod val="50000"/>
                  </a:srgbClr>
                </a:solidFill>
                <a:ea typeface="Roboto" panose="02000000000000000000" pitchFamily="2" charset="0"/>
              </a:rPr>
              <a:t> Switzerland – 1</a:t>
            </a:r>
            <a:r>
              <a:rPr lang="bg-BG" sz="1100" dirty="0">
                <a:solidFill>
                  <a:srgbClr val="C0392B">
                    <a:lumMod val="50000"/>
                  </a:srgbClr>
                </a:solidFill>
                <a:ea typeface="Roboto" panose="02000000000000000000" pitchFamily="2" charset="0"/>
              </a:rPr>
              <a:t>30</a:t>
            </a:r>
            <a:r>
              <a:rPr lang="en-US" sz="1100" dirty="0">
                <a:solidFill>
                  <a:srgbClr val="C0392B">
                    <a:lumMod val="50000"/>
                  </a:srgbClr>
                </a:solidFill>
                <a:ea typeface="Roboto" panose="02000000000000000000" pitchFamily="2" charset="0"/>
              </a:rPr>
              <a:t> </a:t>
            </a:r>
            <a:endParaRPr lang="bg-BG" sz="1100" dirty="0">
              <a:solidFill>
                <a:srgbClr val="C0392B">
                  <a:lumMod val="50000"/>
                </a:srgbClr>
              </a:solidFill>
              <a:ea typeface="Roboto" panose="02000000000000000000" pitchFamily="2" charset="0"/>
            </a:endParaRPr>
          </a:p>
        </p:txBody>
      </p:sp>
      <p:sp>
        <p:nvSpPr>
          <p:cNvPr id="383" name="Oval 382"/>
          <p:cNvSpPr>
            <a:spLocks noChangeAspect="1"/>
          </p:cNvSpPr>
          <p:nvPr>
            <p:custDataLst>
              <p:tags r:id="rId32"/>
            </p:custDataLst>
          </p:nvPr>
        </p:nvSpPr>
        <p:spPr>
          <a:xfrm>
            <a:off x="6274152" y="2600010"/>
            <a:ext cx="116100" cy="116100"/>
          </a:xfrm>
          <a:prstGeom prst="ellipse">
            <a:avLst/>
          </a:prstGeom>
          <a:pattFill prst="lgCheck">
            <a:fgClr>
              <a:schemeClr val="accent2">
                <a:lumMod val="50000"/>
              </a:schemeClr>
            </a:fgClr>
            <a:bgClr>
              <a:schemeClr val="accent2"/>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4" name="Content Placeholder 2"/>
          <p:cNvSpPr txBox="1">
            <a:spLocks/>
          </p:cNvSpPr>
          <p:nvPr>
            <p:custDataLst>
              <p:tags r:id="rId33"/>
            </p:custDataLst>
          </p:nvPr>
        </p:nvSpPr>
        <p:spPr>
          <a:xfrm>
            <a:off x="6415273" y="3347106"/>
            <a:ext cx="1329697" cy="301019"/>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a:solidFill>
                  <a:srgbClr val="C0392B">
                    <a:lumMod val="50000"/>
                  </a:srgbClr>
                </a:solidFill>
                <a:ea typeface="Roboto" panose="02000000000000000000" pitchFamily="2" charset="0"/>
              </a:rPr>
              <a:t> Turkey – </a:t>
            </a:r>
            <a:r>
              <a:rPr lang="bg-BG" sz="1100" dirty="0">
                <a:solidFill>
                  <a:srgbClr val="C0392B">
                    <a:lumMod val="50000"/>
                  </a:srgbClr>
                </a:solidFill>
                <a:ea typeface="Roboto" panose="02000000000000000000" pitchFamily="2" charset="0"/>
              </a:rPr>
              <a:t>81</a:t>
            </a:r>
            <a:r>
              <a:rPr lang="en-US" sz="1100" dirty="0">
                <a:solidFill>
                  <a:srgbClr val="C0392B">
                    <a:lumMod val="50000"/>
                  </a:srgbClr>
                </a:solidFill>
                <a:ea typeface="Roboto" panose="02000000000000000000" pitchFamily="2" charset="0"/>
              </a:rPr>
              <a:t> </a:t>
            </a:r>
            <a:endParaRPr lang="en-US" sz="800" dirty="0">
              <a:solidFill>
                <a:srgbClr val="C0392B">
                  <a:lumMod val="50000"/>
                </a:srgbClr>
              </a:solidFill>
            </a:endParaRPr>
          </a:p>
        </p:txBody>
      </p:sp>
      <p:sp>
        <p:nvSpPr>
          <p:cNvPr id="385" name="Oval 384"/>
          <p:cNvSpPr>
            <a:spLocks noChangeAspect="1"/>
          </p:cNvSpPr>
          <p:nvPr>
            <p:custDataLst>
              <p:tags r:id="rId34"/>
            </p:custDataLst>
          </p:nvPr>
        </p:nvSpPr>
        <p:spPr>
          <a:xfrm>
            <a:off x="6274152" y="2854144"/>
            <a:ext cx="116100" cy="116100"/>
          </a:xfrm>
          <a:prstGeom prst="ellipse">
            <a:avLst/>
          </a:prstGeom>
          <a:pattFill prst="lgCheck">
            <a:fgClr>
              <a:schemeClr val="tx2">
                <a:lumMod val="50000"/>
              </a:schemeClr>
            </a:fgClr>
            <a:bgClr>
              <a:schemeClr val="tx2"/>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sp>
        <p:nvSpPr>
          <p:cNvPr id="387" name="Content Placeholder 2"/>
          <p:cNvSpPr txBox="1">
            <a:spLocks/>
          </p:cNvSpPr>
          <p:nvPr>
            <p:custDataLst>
              <p:tags r:id="rId35"/>
            </p:custDataLst>
          </p:nvPr>
        </p:nvSpPr>
        <p:spPr>
          <a:xfrm>
            <a:off x="6415273" y="3624868"/>
            <a:ext cx="2300803" cy="395107"/>
          </a:xfrm>
          <a:prstGeom prst="rect">
            <a:avLst/>
          </a:prstGeom>
          <a:noFill/>
        </p:spPr>
        <p:txBody>
          <a:bodyPr vert="horz" lIns="68579" tIns="34289" rIns="68579" bIns="3428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Clr>
                <a:srgbClr val="2DA7E0">
                  <a:lumMod val="75000"/>
                </a:srgbClr>
              </a:buClr>
            </a:pPr>
            <a:r>
              <a:rPr lang="en-US" sz="1100" dirty="0">
                <a:solidFill>
                  <a:srgbClr val="C0392B">
                    <a:lumMod val="50000"/>
                  </a:srgbClr>
                </a:solidFill>
                <a:ea typeface="Roboto" panose="02000000000000000000" pitchFamily="2" charset="0"/>
              </a:rPr>
              <a:t> Greece – </a:t>
            </a:r>
            <a:r>
              <a:rPr lang="bg-BG" sz="1100" dirty="0">
                <a:solidFill>
                  <a:srgbClr val="C0392B">
                    <a:lumMod val="50000"/>
                  </a:srgbClr>
                </a:solidFill>
                <a:ea typeface="Roboto" panose="02000000000000000000" pitchFamily="2" charset="0"/>
              </a:rPr>
              <a:t>75</a:t>
            </a:r>
            <a:r>
              <a:rPr lang="en-US" sz="1100" dirty="0">
                <a:solidFill>
                  <a:srgbClr val="C0392B">
                    <a:lumMod val="50000"/>
                  </a:srgbClr>
                </a:solidFill>
                <a:ea typeface="Roboto" panose="02000000000000000000" pitchFamily="2" charset="0"/>
              </a:rPr>
              <a:t> </a:t>
            </a:r>
            <a:endParaRPr lang="en-US" sz="800" dirty="0">
              <a:solidFill>
                <a:srgbClr val="C0392B">
                  <a:lumMod val="50000"/>
                </a:srgbClr>
              </a:solidFill>
            </a:endParaRPr>
          </a:p>
        </p:txBody>
      </p:sp>
      <p:sp>
        <p:nvSpPr>
          <p:cNvPr id="388" name="Oval 387"/>
          <p:cNvSpPr>
            <a:spLocks noChangeAspect="1"/>
          </p:cNvSpPr>
          <p:nvPr>
            <p:custDataLst>
              <p:tags r:id="rId36"/>
            </p:custDataLst>
          </p:nvPr>
        </p:nvSpPr>
        <p:spPr>
          <a:xfrm>
            <a:off x="6282167" y="3679949"/>
            <a:ext cx="116100" cy="116100"/>
          </a:xfrm>
          <a:prstGeom prst="ellipse">
            <a:avLst/>
          </a:prstGeom>
          <a:pattFill prst="lgCheck">
            <a:fgClr>
              <a:schemeClr val="accent6">
                <a:lumMod val="50000"/>
              </a:schemeClr>
            </a:fgClr>
            <a:bgClr>
              <a:schemeClr val="accent6"/>
            </a:bgClr>
          </a:patt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id-ID">
              <a:solidFill>
                <a:prstClr val="white"/>
              </a:solidFill>
            </a:endParaRPr>
          </a:p>
        </p:txBody>
      </p:sp>
      <p:grpSp>
        <p:nvGrpSpPr>
          <p:cNvPr id="116" name="Group 362"/>
          <p:cNvGrpSpPr>
            <a:grpSpLocks noChangeAspect="1"/>
          </p:cNvGrpSpPr>
          <p:nvPr>
            <p:custDataLst>
              <p:tags r:id="rId37"/>
            </p:custDataLst>
          </p:nvPr>
        </p:nvGrpSpPr>
        <p:grpSpPr bwMode="gray">
          <a:xfrm>
            <a:off x="1222602" y="1194706"/>
            <a:ext cx="3557828" cy="3378716"/>
            <a:chOff x="4580737" y="1911694"/>
            <a:chExt cx="879474" cy="1109661"/>
          </a:xfrm>
          <a:pattFill prst="lgCheck">
            <a:fgClr>
              <a:schemeClr val="accent3">
                <a:lumMod val="50000"/>
              </a:schemeClr>
            </a:fgClr>
            <a:bgClr>
              <a:schemeClr val="accent3"/>
            </a:bgClr>
          </a:pattFill>
        </p:grpSpPr>
        <p:sp>
          <p:nvSpPr>
            <p:cNvPr id="172" name="Freeform 175"/>
            <p:cNvSpPr>
              <a:spLocks noChangeAspect="1"/>
            </p:cNvSpPr>
            <p:nvPr/>
          </p:nvSpPr>
          <p:spPr bwMode="gray">
            <a:xfrm>
              <a:off x="4923636" y="2716556"/>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3" name="Freeform 176"/>
            <p:cNvSpPr>
              <a:spLocks noChangeAspect="1"/>
            </p:cNvSpPr>
            <p:nvPr/>
          </p:nvSpPr>
          <p:spPr bwMode="gray">
            <a:xfrm>
              <a:off x="4783936" y="2875306"/>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4" name="Freeform 177"/>
            <p:cNvSpPr>
              <a:spLocks noChangeAspect="1"/>
            </p:cNvSpPr>
            <p:nvPr/>
          </p:nvSpPr>
          <p:spPr bwMode="gray">
            <a:xfrm>
              <a:off x="4925224" y="2757832"/>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175" name="Group 178"/>
            <p:cNvGrpSpPr>
              <a:grpSpLocks noChangeAspect="1"/>
            </p:cNvGrpSpPr>
            <p:nvPr/>
          </p:nvGrpSpPr>
          <p:grpSpPr bwMode="gray">
            <a:xfrm>
              <a:off x="4876011" y="2765768"/>
              <a:ext cx="204788" cy="242888"/>
              <a:chOff x="2589" y="1903"/>
              <a:chExt cx="129" cy="153"/>
            </a:xfrm>
            <a:grpFill/>
          </p:grpSpPr>
          <p:sp>
            <p:nvSpPr>
              <p:cNvPr id="218"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9"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20"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sp>
          <p:nvSpPr>
            <p:cNvPr id="176" name="Freeform 182"/>
            <p:cNvSpPr>
              <a:spLocks noChangeAspect="1"/>
            </p:cNvSpPr>
            <p:nvPr/>
          </p:nvSpPr>
          <p:spPr bwMode="gray">
            <a:xfrm>
              <a:off x="4858549" y="2684806"/>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7" name="Freeform 183"/>
            <p:cNvSpPr>
              <a:spLocks noChangeAspect="1"/>
            </p:cNvSpPr>
            <p:nvPr/>
          </p:nvSpPr>
          <p:spPr bwMode="gray">
            <a:xfrm>
              <a:off x="4863311" y="2751481"/>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pattFill prst="lgCheck">
              <a:fgClr>
                <a:schemeClr val="accent3">
                  <a:lumMod val="50000"/>
                </a:schemeClr>
              </a:fgClr>
              <a:bgClr>
                <a:srgbClr val="CC3D2E"/>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8" name="Freeform 184"/>
            <p:cNvSpPr>
              <a:spLocks noChangeAspect="1"/>
            </p:cNvSpPr>
            <p:nvPr/>
          </p:nvSpPr>
          <p:spPr bwMode="gray">
            <a:xfrm>
              <a:off x="4809336" y="2649881"/>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79" name="Freeform 185"/>
            <p:cNvSpPr>
              <a:spLocks noChangeAspect="1"/>
            </p:cNvSpPr>
            <p:nvPr/>
          </p:nvSpPr>
          <p:spPr bwMode="gray">
            <a:xfrm>
              <a:off x="4601373" y="2848318"/>
              <a:ext cx="217489" cy="173037"/>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0" name="Freeform 186"/>
            <p:cNvSpPr>
              <a:spLocks noChangeAspect="1"/>
            </p:cNvSpPr>
            <p:nvPr/>
          </p:nvSpPr>
          <p:spPr bwMode="gray">
            <a:xfrm>
              <a:off x="4820449" y="2592732"/>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pattFill prst="lgCheck">
              <a:fgClr>
                <a:schemeClr val="accent2">
                  <a:lumMod val="50000"/>
                </a:schemeClr>
              </a:fgClr>
              <a:bgClr>
                <a:schemeClr val="accent2"/>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1" name="Freeform 187"/>
            <p:cNvSpPr>
              <a:spLocks noChangeAspect="1"/>
            </p:cNvSpPr>
            <p:nvPr/>
          </p:nvSpPr>
          <p:spPr bwMode="gray">
            <a:xfrm>
              <a:off x="4598199" y="2888006"/>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2" name="Freeform 188"/>
            <p:cNvSpPr>
              <a:spLocks noChangeAspect="1"/>
            </p:cNvSpPr>
            <p:nvPr/>
          </p:nvSpPr>
          <p:spPr bwMode="gray">
            <a:xfrm>
              <a:off x="4863311" y="2549870"/>
              <a:ext cx="155576"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pattFill prst="lgCheck">
              <a:fgClr>
                <a:schemeClr val="tx2">
                  <a:lumMod val="50000"/>
                </a:schemeClr>
              </a:fgClr>
              <a:bgClr>
                <a:schemeClr val="tx2"/>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183" name="Group 189"/>
            <p:cNvGrpSpPr>
              <a:grpSpLocks noChangeAspect="1"/>
            </p:cNvGrpSpPr>
            <p:nvPr/>
          </p:nvGrpSpPr>
          <p:grpSpPr bwMode="gray">
            <a:xfrm>
              <a:off x="4679161" y="2659406"/>
              <a:ext cx="247650" cy="244475"/>
              <a:chOff x="2465" y="1836"/>
              <a:chExt cx="156" cy="154"/>
            </a:xfrm>
            <a:grpFill/>
          </p:grpSpPr>
          <p:sp>
            <p:nvSpPr>
              <p:cNvPr id="216"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7"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nvGrpSpPr>
            <p:cNvPr id="184" name="Group 192"/>
            <p:cNvGrpSpPr>
              <a:grpSpLocks noChangeAspect="1"/>
            </p:cNvGrpSpPr>
            <p:nvPr/>
          </p:nvGrpSpPr>
          <p:grpSpPr bwMode="gray">
            <a:xfrm>
              <a:off x="4620423" y="2430806"/>
              <a:ext cx="171450" cy="258763"/>
              <a:chOff x="2428" y="1692"/>
              <a:chExt cx="108" cy="163"/>
            </a:xfrm>
            <a:grpFill/>
          </p:grpSpPr>
          <p:sp>
            <p:nvSpPr>
              <p:cNvPr id="214"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5"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sp>
          <p:nvSpPr>
            <p:cNvPr id="185" name="Freeform 195"/>
            <p:cNvSpPr>
              <a:spLocks noChangeAspect="1"/>
            </p:cNvSpPr>
            <p:nvPr/>
          </p:nvSpPr>
          <p:spPr bwMode="gray">
            <a:xfrm>
              <a:off x="4580737" y="2540343"/>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6" name="Freeform 196"/>
            <p:cNvSpPr>
              <a:spLocks noChangeAspect="1"/>
            </p:cNvSpPr>
            <p:nvPr/>
          </p:nvSpPr>
          <p:spPr bwMode="gray">
            <a:xfrm>
              <a:off x="5144298" y="2622893"/>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7" name="Freeform 197"/>
            <p:cNvSpPr>
              <a:spLocks noChangeAspect="1"/>
            </p:cNvSpPr>
            <p:nvPr/>
          </p:nvSpPr>
          <p:spPr bwMode="gray">
            <a:xfrm>
              <a:off x="5222084" y="2729256"/>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88" name="Freeform 198"/>
            <p:cNvSpPr>
              <a:spLocks noChangeAspect="1"/>
            </p:cNvSpPr>
            <p:nvPr/>
          </p:nvSpPr>
          <p:spPr bwMode="gray">
            <a:xfrm>
              <a:off x="5161756" y="2510181"/>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189" name="Group 199"/>
            <p:cNvGrpSpPr>
              <a:grpSpLocks noChangeAspect="1"/>
            </p:cNvGrpSpPr>
            <p:nvPr/>
          </p:nvGrpSpPr>
          <p:grpSpPr bwMode="gray">
            <a:xfrm>
              <a:off x="5033170" y="2808631"/>
              <a:ext cx="68263" cy="68263"/>
              <a:chOff x="2688" y="1930"/>
              <a:chExt cx="43" cy="43"/>
            </a:xfrm>
            <a:grpFill/>
          </p:grpSpPr>
          <p:sp>
            <p:nvSpPr>
              <p:cNvPr id="212"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3"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sp>
          <p:nvSpPr>
            <p:cNvPr id="190" name="Freeform 202"/>
            <p:cNvSpPr>
              <a:spLocks noChangeAspect="1"/>
            </p:cNvSpPr>
            <p:nvPr/>
          </p:nvSpPr>
          <p:spPr bwMode="gray">
            <a:xfrm>
              <a:off x="5128420" y="2973731"/>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pattFill prst="lgCheck">
              <a:fgClr>
                <a:schemeClr val="accent3">
                  <a:lumMod val="50000"/>
                </a:schemeClr>
              </a:fgClr>
              <a:bgClr>
                <a:schemeClr val="accent6">
                  <a:lumMod val="75000"/>
                </a:schemeClr>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1" name="Freeform 203"/>
            <p:cNvSpPr>
              <a:spLocks noChangeAspect="1"/>
            </p:cNvSpPr>
            <p:nvPr/>
          </p:nvSpPr>
          <p:spPr bwMode="gray">
            <a:xfrm>
              <a:off x="5110956" y="2894357"/>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pattFill prst="lgCheck">
              <a:fgClr>
                <a:schemeClr val="accent3">
                  <a:lumMod val="50000"/>
                </a:schemeClr>
              </a:fgClr>
              <a:bgClr>
                <a:schemeClr val="accent6">
                  <a:lumMod val="75000"/>
                </a:schemeClr>
              </a:bgClr>
            </a:patt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2" name="Freeform 204"/>
            <p:cNvSpPr>
              <a:spLocks noChangeAspect="1"/>
            </p:cNvSpPr>
            <p:nvPr/>
          </p:nvSpPr>
          <p:spPr bwMode="gray">
            <a:xfrm>
              <a:off x="5039519" y="2727669"/>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3" name="Freeform 205"/>
            <p:cNvSpPr>
              <a:spLocks noChangeAspect="1"/>
            </p:cNvSpPr>
            <p:nvPr/>
          </p:nvSpPr>
          <p:spPr bwMode="gray">
            <a:xfrm>
              <a:off x="5004594" y="2549870"/>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4" name="Freeform 206"/>
            <p:cNvSpPr>
              <a:spLocks noChangeAspect="1"/>
            </p:cNvSpPr>
            <p:nvPr/>
          </p:nvSpPr>
          <p:spPr bwMode="gray">
            <a:xfrm>
              <a:off x="5123657" y="2449858"/>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5" name="Freeform 207"/>
            <p:cNvSpPr>
              <a:spLocks noChangeAspect="1"/>
            </p:cNvSpPr>
            <p:nvPr/>
          </p:nvSpPr>
          <p:spPr bwMode="gray">
            <a:xfrm>
              <a:off x="4966495" y="2657820"/>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6" name="Freeform 208"/>
            <p:cNvSpPr>
              <a:spLocks noChangeAspect="1"/>
            </p:cNvSpPr>
            <p:nvPr/>
          </p:nvSpPr>
          <p:spPr bwMode="gray">
            <a:xfrm>
              <a:off x="5149057" y="2837207"/>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7" name="Freeform 209"/>
            <p:cNvSpPr>
              <a:spLocks noChangeAspect="1"/>
            </p:cNvSpPr>
            <p:nvPr/>
          </p:nvSpPr>
          <p:spPr bwMode="gray">
            <a:xfrm>
              <a:off x="4995069" y="2778469"/>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8" name="Freeform 210"/>
            <p:cNvSpPr>
              <a:spLocks noChangeAspect="1"/>
            </p:cNvSpPr>
            <p:nvPr/>
          </p:nvSpPr>
          <p:spPr bwMode="gray">
            <a:xfrm>
              <a:off x="5095081" y="2873719"/>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199" name="Freeform 211"/>
            <p:cNvSpPr>
              <a:spLocks noChangeAspect="1"/>
            </p:cNvSpPr>
            <p:nvPr/>
          </p:nvSpPr>
          <p:spPr bwMode="gray">
            <a:xfrm>
              <a:off x="5125244" y="2500657"/>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0" name="Freeform 213"/>
            <p:cNvSpPr>
              <a:spLocks noChangeAspect="1"/>
            </p:cNvSpPr>
            <p:nvPr/>
          </p:nvSpPr>
          <p:spPr bwMode="gray">
            <a:xfrm>
              <a:off x="5053806" y="2700682"/>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1" name="Freeform 214"/>
            <p:cNvSpPr>
              <a:spLocks noChangeAspect="1"/>
            </p:cNvSpPr>
            <p:nvPr/>
          </p:nvSpPr>
          <p:spPr bwMode="gray">
            <a:xfrm>
              <a:off x="4993481" y="2770532"/>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2" name="Freeform 215"/>
            <p:cNvSpPr>
              <a:spLocks noChangeAspect="1"/>
            </p:cNvSpPr>
            <p:nvPr/>
          </p:nvSpPr>
          <p:spPr bwMode="gray">
            <a:xfrm>
              <a:off x="5117307" y="2881656"/>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3" name="Freeform 216"/>
            <p:cNvSpPr>
              <a:spLocks noChangeAspect="1"/>
            </p:cNvSpPr>
            <p:nvPr/>
          </p:nvSpPr>
          <p:spPr bwMode="gray">
            <a:xfrm>
              <a:off x="5110956" y="2734018"/>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4" name="Freeform 217"/>
            <p:cNvSpPr>
              <a:spLocks noChangeAspect="1"/>
            </p:cNvSpPr>
            <p:nvPr/>
          </p:nvSpPr>
          <p:spPr bwMode="gray">
            <a:xfrm>
              <a:off x="5166519" y="2397468"/>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5" name="Freeform 218"/>
            <p:cNvSpPr>
              <a:spLocks noChangeAspect="1"/>
            </p:cNvSpPr>
            <p:nvPr/>
          </p:nvSpPr>
          <p:spPr bwMode="gray">
            <a:xfrm>
              <a:off x="5117310" y="1964082"/>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6" name="Freeform 219"/>
            <p:cNvSpPr>
              <a:spLocks noChangeAspect="1"/>
            </p:cNvSpPr>
            <p:nvPr/>
          </p:nvSpPr>
          <p:spPr bwMode="gray">
            <a:xfrm>
              <a:off x="4899823" y="2460968"/>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7" name="Freeform 220"/>
            <p:cNvSpPr>
              <a:spLocks noChangeAspect="1"/>
            </p:cNvSpPr>
            <p:nvPr/>
          </p:nvSpPr>
          <p:spPr bwMode="gray">
            <a:xfrm>
              <a:off x="4847433" y="1911694"/>
              <a:ext cx="452438" cy="539749"/>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08" name="Freeform 221"/>
            <p:cNvSpPr>
              <a:spLocks noChangeAspect="1"/>
            </p:cNvSpPr>
            <p:nvPr/>
          </p:nvSpPr>
          <p:spPr bwMode="gray">
            <a:xfrm>
              <a:off x="4952213" y="2013293"/>
              <a:ext cx="227014"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nvGrpSpPr>
            <p:cNvPr id="209" name="Group 359"/>
            <p:cNvGrpSpPr/>
            <p:nvPr/>
          </p:nvGrpSpPr>
          <p:grpSpPr bwMode="gray">
            <a:xfrm>
              <a:off x="5080794" y="2788583"/>
              <a:ext cx="75600" cy="108000"/>
              <a:chOff x="4160739" y="2986112"/>
              <a:chExt cx="187325" cy="233362"/>
            </a:xfrm>
            <a:grpFill/>
          </p:grpSpPr>
          <p:sp>
            <p:nvSpPr>
              <p:cNvPr id="210"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sp>
            <p:nvSpPr>
              <p:cNvPr id="211"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noFill/>
                <a:prstDash val="solid"/>
                <a:round/>
                <a:headEnd type="none" w="med" len="med"/>
                <a:tailEnd type="none" w="med" len="med"/>
              </a:ln>
              <a:effectLst/>
            </p:spPr>
            <p:txBody>
              <a:bodyPr/>
              <a:lstStyle/>
              <a:p>
                <a:pPr defTabSz="685783"/>
                <a:endParaRPr lang="en-US" dirty="0">
                  <a:solidFill>
                    <a:srgbClr val="5C5C5C"/>
                  </a:solidFill>
                </a:endParaRPr>
              </a:p>
            </p:txBody>
          </p:sp>
        </p:grpSp>
      </p:grpSp>
      <p:sp>
        <p:nvSpPr>
          <p:cNvPr id="101" name="Freeform 160"/>
          <p:cNvSpPr>
            <a:spLocks noChangeAspect="1"/>
          </p:cNvSpPr>
          <p:nvPr>
            <p:custDataLst>
              <p:tags r:id="rId38"/>
            </p:custDataLst>
          </p:nvPr>
        </p:nvSpPr>
        <p:spPr bwMode="gray">
          <a:xfrm>
            <a:off x="3791182" y="4128730"/>
            <a:ext cx="780758" cy="291164"/>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pattFill prst="lgCheck">
            <a:fgClr>
              <a:schemeClr val="accent3">
                <a:lumMod val="50000"/>
              </a:schemeClr>
            </a:fgClr>
            <a:bgClr>
              <a:schemeClr val="accent4"/>
            </a:bgClr>
          </a:pattFill>
          <a:ln w="6350" cap="flat" cmpd="sng">
            <a:noFill/>
            <a:prstDash val="solid"/>
            <a:round/>
            <a:headEnd type="none" w="med" len="med"/>
            <a:tailEnd type="none" w="med" len="med"/>
          </a:ln>
          <a:effectLst/>
        </p:spPr>
        <p:txBody>
          <a:bodyPr lIns="68579" tIns="34289" rIns="68579" bIns="34289"/>
          <a:lstStyle/>
          <a:p>
            <a:pPr defTabSz="685783"/>
            <a:endParaRPr lang="en-US" sz="1000" dirty="0">
              <a:solidFill>
                <a:srgbClr val="5C5C5C"/>
              </a:solidFill>
            </a:endParaRPr>
          </a:p>
        </p:txBody>
      </p:sp>
    </p:spTree>
    <p:extLst>
      <p:ext uri="{BB962C8B-B14F-4D97-AF65-F5344CB8AC3E}">
        <p14:creationId xmlns:p14="http://schemas.microsoft.com/office/powerpoint/2010/main" val="3672657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5"/>
                                        </p:tgtEl>
                                        <p:attrNameLst>
                                          <p:attrName>style.visibility</p:attrName>
                                        </p:attrNameLst>
                                      </p:cBhvr>
                                      <p:to>
                                        <p:strVal val="visible"/>
                                      </p:to>
                                    </p:set>
                                    <p:animEffect transition="in" filter="wipe(down)">
                                      <p:cBhvr>
                                        <p:cTn id="15" dur="500"/>
                                        <p:tgtEl>
                                          <p:spTgt spid="3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6"/>
                                        </p:tgtEl>
                                        <p:attrNameLst>
                                          <p:attrName>style.visibility</p:attrName>
                                        </p:attrNameLst>
                                      </p:cBhvr>
                                      <p:to>
                                        <p:strVal val="visible"/>
                                      </p:to>
                                    </p:set>
                                    <p:animEffect transition="in" filter="fade">
                                      <p:cBhvr>
                                        <p:cTn id="19" dur="500"/>
                                        <p:tgtEl>
                                          <p:spTgt spid="3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7"/>
                                        </p:tgtEl>
                                        <p:attrNameLst>
                                          <p:attrName>style.visibility</p:attrName>
                                        </p:attrNameLst>
                                      </p:cBhvr>
                                      <p:to>
                                        <p:strVal val="visible"/>
                                      </p:to>
                                    </p:set>
                                    <p:animEffect transition="in" filter="fade">
                                      <p:cBhvr>
                                        <p:cTn id="23" dur="500"/>
                                        <p:tgtEl>
                                          <p:spTgt spid="36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wipe(down)">
                                      <p:cBhvr>
                                        <p:cTn id="27" dur="500"/>
                                        <p:tgtEl>
                                          <p:spTgt spid="37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75"/>
                                        </p:tgtEl>
                                        <p:attrNameLst>
                                          <p:attrName>style.visibility</p:attrName>
                                        </p:attrNameLst>
                                      </p:cBhvr>
                                      <p:to>
                                        <p:strVal val="visible"/>
                                      </p:to>
                                    </p:set>
                                    <p:animEffect transition="in" filter="wipe(down)">
                                      <p:cBhvr>
                                        <p:cTn id="31" dur="500"/>
                                        <p:tgtEl>
                                          <p:spTgt spid="37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1"/>
                                        </p:tgtEl>
                                        <p:attrNameLst>
                                          <p:attrName>style.visibility</p:attrName>
                                        </p:attrNameLst>
                                      </p:cBhvr>
                                      <p:to>
                                        <p:strVal val="visible"/>
                                      </p:to>
                                    </p:set>
                                    <p:animEffect transition="in" filter="wipe(down)">
                                      <p:cBhvr>
                                        <p:cTn id="35" dur="500"/>
                                        <p:tgtEl>
                                          <p:spTgt spid="38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80"/>
                                        </p:tgtEl>
                                        <p:attrNameLst>
                                          <p:attrName>style.visibility</p:attrName>
                                        </p:attrNameLst>
                                      </p:cBhvr>
                                      <p:to>
                                        <p:strVal val="visible"/>
                                      </p:to>
                                    </p:set>
                                    <p:animEffect transition="in" filter="wipe(down)">
                                      <p:cBhvr>
                                        <p:cTn id="39" dur="500"/>
                                        <p:tgtEl>
                                          <p:spTgt spid="38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83"/>
                                        </p:tgtEl>
                                        <p:attrNameLst>
                                          <p:attrName>style.visibility</p:attrName>
                                        </p:attrNameLst>
                                      </p:cBhvr>
                                      <p:to>
                                        <p:strVal val="visible"/>
                                      </p:to>
                                    </p:set>
                                    <p:animEffect transition="in" filter="wipe(down)">
                                      <p:cBhvr>
                                        <p:cTn id="43" dur="500"/>
                                        <p:tgtEl>
                                          <p:spTgt spid="38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82"/>
                                        </p:tgtEl>
                                        <p:attrNameLst>
                                          <p:attrName>style.visibility</p:attrName>
                                        </p:attrNameLst>
                                      </p:cBhvr>
                                      <p:to>
                                        <p:strVal val="visible"/>
                                      </p:to>
                                    </p:set>
                                    <p:animEffect transition="in" filter="wipe(down)">
                                      <p:cBhvr>
                                        <p:cTn id="47" dur="500"/>
                                        <p:tgtEl>
                                          <p:spTgt spid="382"/>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85"/>
                                        </p:tgtEl>
                                        <p:attrNameLst>
                                          <p:attrName>style.visibility</p:attrName>
                                        </p:attrNameLst>
                                      </p:cBhvr>
                                      <p:to>
                                        <p:strVal val="visible"/>
                                      </p:to>
                                    </p:set>
                                    <p:animEffect transition="in" filter="wipe(down)">
                                      <p:cBhvr>
                                        <p:cTn id="51" dur="500"/>
                                        <p:tgtEl>
                                          <p:spTgt spid="38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84"/>
                                        </p:tgtEl>
                                        <p:attrNameLst>
                                          <p:attrName>style.visibility</p:attrName>
                                        </p:attrNameLst>
                                      </p:cBhvr>
                                      <p:to>
                                        <p:strVal val="visible"/>
                                      </p:to>
                                    </p:set>
                                    <p:animEffect transition="in" filter="wipe(down)">
                                      <p:cBhvr>
                                        <p:cTn id="55" dur="500"/>
                                        <p:tgtEl>
                                          <p:spTgt spid="384"/>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88"/>
                                        </p:tgtEl>
                                        <p:attrNameLst>
                                          <p:attrName>style.visibility</p:attrName>
                                        </p:attrNameLst>
                                      </p:cBhvr>
                                      <p:to>
                                        <p:strVal val="visible"/>
                                      </p:to>
                                    </p:set>
                                    <p:animEffect transition="in" filter="wipe(down)">
                                      <p:cBhvr>
                                        <p:cTn id="59" dur="500"/>
                                        <p:tgtEl>
                                          <p:spTgt spid="388"/>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87"/>
                                        </p:tgtEl>
                                        <p:attrNameLst>
                                          <p:attrName>style.visibility</p:attrName>
                                        </p:attrNameLst>
                                      </p:cBhvr>
                                      <p:to>
                                        <p:strVal val="visible"/>
                                      </p:to>
                                    </p:set>
                                    <p:animEffect transition="in" filter="wipe(down)">
                                      <p:cBhvr>
                                        <p:cTn id="63"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6" grpId="0"/>
      <p:bldP spid="367" grpId="0"/>
      <p:bldP spid="375" grpId="0"/>
      <p:bldP spid="378" grpId="0" animBg="1"/>
      <p:bldP spid="380" grpId="0"/>
      <p:bldP spid="381" grpId="0" animBg="1"/>
      <p:bldP spid="382" grpId="0"/>
      <p:bldP spid="383" grpId="0" animBg="1"/>
      <p:bldP spid="384" grpId="0"/>
      <p:bldP spid="385" grpId="0" animBg="1"/>
      <p:bldP spid="387" grpId="0"/>
      <p:bldP spid="3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69680" y="132587"/>
            <a:ext cx="115824" cy="115824"/>
          </a:xfrm>
          <a:prstGeom prst="rect">
            <a:avLst/>
          </a:prstGeom>
          <a:blipFill>
            <a:blip r:embed="rId3" cstate="print"/>
            <a:stretch>
              <a:fillRect/>
            </a:stretch>
          </a:blipFill>
        </p:spPr>
        <p:txBody>
          <a:bodyPr wrap="square" lIns="0" tIns="0" rIns="0" bIns="0" rtlCol="0"/>
          <a:lstStyle/>
          <a:p>
            <a:pPr defTabSz="912080"/>
            <a:endParaRPr sz="1800">
              <a:solidFill>
                <a:prstClr val="black"/>
              </a:solidFill>
            </a:endParaRPr>
          </a:p>
        </p:txBody>
      </p:sp>
      <p:sp>
        <p:nvSpPr>
          <p:cNvPr id="3" name="object 3"/>
          <p:cNvSpPr txBox="1"/>
          <p:nvPr/>
        </p:nvSpPr>
        <p:spPr>
          <a:xfrm>
            <a:off x="8644259" y="246651"/>
            <a:ext cx="225423" cy="182728"/>
          </a:xfrm>
          <a:prstGeom prst="rect">
            <a:avLst/>
          </a:prstGeom>
        </p:spPr>
        <p:txBody>
          <a:bodyPr vert="horz" wrap="square" lIns="0" tIns="13321" rIns="0" bIns="0" rtlCol="0">
            <a:spAutoFit/>
          </a:bodyPr>
          <a:lstStyle/>
          <a:p>
            <a:pPr marL="12686" defTabSz="912080">
              <a:spcBef>
                <a:spcPts val="105"/>
              </a:spcBef>
            </a:pPr>
            <a:r>
              <a:rPr lang="en-US" sz="1100" dirty="0">
                <a:solidFill>
                  <a:prstClr val="black"/>
                </a:solidFill>
                <a:latin typeface="Arial"/>
                <a:cs typeface="Arial"/>
              </a:rPr>
              <a:t> </a:t>
            </a:r>
            <a:fld id="{B47BD833-2743-447F-A615-126387BCC107}" type="slidenum">
              <a:rPr lang="bg-BG" sz="1100">
                <a:solidFill>
                  <a:schemeClr val="bg1">
                    <a:lumMod val="65000"/>
                  </a:schemeClr>
                </a:solidFill>
                <a:latin typeface="Arial"/>
                <a:cs typeface="Arial"/>
              </a:rPr>
              <a:t>7</a:t>
            </a:fld>
            <a:endParaRPr sz="1050" dirty="0">
              <a:solidFill>
                <a:schemeClr val="bg1">
                  <a:lumMod val="65000"/>
                </a:schemeClr>
              </a:solidFill>
              <a:latin typeface="Arial"/>
              <a:cs typeface="Arial"/>
            </a:endParaRPr>
          </a:p>
        </p:txBody>
      </p:sp>
      <p:sp>
        <p:nvSpPr>
          <p:cNvPr id="4" name="object 4"/>
          <p:cNvSpPr txBox="1">
            <a:spLocks noGrp="1"/>
          </p:cNvSpPr>
          <p:nvPr>
            <p:ph type="title"/>
          </p:nvPr>
        </p:nvSpPr>
        <p:spPr>
          <a:xfrm>
            <a:off x="3398900" y="403993"/>
            <a:ext cx="3079116" cy="345209"/>
          </a:xfrm>
          <a:prstGeom prst="rect">
            <a:avLst/>
          </a:prstGeom>
        </p:spPr>
        <p:txBody>
          <a:bodyPr vert="horz" wrap="square" lIns="0" tIns="12686" rIns="0" bIns="0" rtlCol="0">
            <a:spAutoFit/>
          </a:bodyPr>
          <a:lstStyle/>
          <a:p>
            <a:pPr marL="12686">
              <a:spcBef>
                <a:spcPts val="100"/>
              </a:spcBef>
            </a:pPr>
            <a:r>
              <a:rPr sz="2400" dirty="0">
                <a:solidFill>
                  <a:srgbClr val="000000"/>
                </a:solidFill>
                <a:latin typeface="Arial Black" panose="020B0A04020102020204" pitchFamily="34" charset="0"/>
                <a:ea typeface="+mn-ea"/>
                <a:cs typeface="+mn-cs"/>
              </a:rPr>
              <a:t>GDP Growth Rate</a:t>
            </a:r>
          </a:p>
        </p:txBody>
      </p:sp>
      <p:sp>
        <p:nvSpPr>
          <p:cNvPr id="5" name="object 5"/>
          <p:cNvSpPr/>
          <p:nvPr/>
        </p:nvSpPr>
        <p:spPr>
          <a:xfrm>
            <a:off x="4053840" y="904494"/>
            <a:ext cx="541020" cy="0"/>
          </a:xfrm>
          <a:custGeom>
            <a:avLst/>
            <a:gdLst/>
            <a:ahLst/>
            <a:cxnLst/>
            <a:rect l="l" t="t" r="r" b="b"/>
            <a:pathLst>
              <a:path w="541020">
                <a:moveTo>
                  <a:pt x="0" y="0"/>
                </a:moveTo>
                <a:lnTo>
                  <a:pt x="541020" y="0"/>
                </a:lnTo>
              </a:path>
            </a:pathLst>
          </a:custGeom>
          <a:ln w="44196">
            <a:solidFill>
              <a:srgbClr val="2CA7DF"/>
            </a:solidFill>
          </a:ln>
        </p:spPr>
        <p:txBody>
          <a:bodyPr wrap="square" lIns="0" tIns="0" rIns="0" bIns="0" rtlCol="0"/>
          <a:lstStyle/>
          <a:p>
            <a:pPr defTabSz="912080"/>
            <a:endParaRPr sz="1800">
              <a:solidFill>
                <a:prstClr val="black"/>
              </a:solidFill>
            </a:endParaRPr>
          </a:p>
        </p:txBody>
      </p:sp>
      <p:sp>
        <p:nvSpPr>
          <p:cNvPr id="6" name="object 6"/>
          <p:cNvSpPr/>
          <p:nvPr/>
        </p:nvSpPr>
        <p:spPr>
          <a:xfrm>
            <a:off x="4594859" y="904494"/>
            <a:ext cx="539750" cy="0"/>
          </a:xfrm>
          <a:custGeom>
            <a:avLst/>
            <a:gdLst/>
            <a:ahLst/>
            <a:cxnLst/>
            <a:rect l="l" t="t" r="r" b="b"/>
            <a:pathLst>
              <a:path w="539750">
                <a:moveTo>
                  <a:pt x="0" y="0"/>
                </a:moveTo>
                <a:lnTo>
                  <a:pt x="539496" y="0"/>
                </a:lnTo>
              </a:path>
            </a:pathLst>
          </a:custGeom>
          <a:ln w="44196">
            <a:solidFill>
              <a:srgbClr val="81C9EB"/>
            </a:solidFill>
          </a:ln>
        </p:spPr>
        <p:txBody>
          <a:bodyPr wrap="square" lIns="0" tIns="0" rIns="0" bIns="0" rtlCol="0"/>
          <a:lstStyle/>
          <a:p>
            <a:pPr defTabSz="912080"/>
            <a:endParaRPr sz="1800">
              <a:solidFill>
                <a:prstClr val="black"/>
              </a:solidFill>
            </a:endParaRPr>
          </a:p>
        </p:txBody>
      </p:sp>
      <p:sp>
        <p:nvSpPr>
          <p:cNvPr id="7" name="object 7"/>
          <p:cNvSpPr/>
          <p:nvPr/>
        </p:nvSpPr>
        <p:spPr>
          <a:xfrm>
            <a:off x="1359028" y="1714500"/>
            <a:ext cx="553592" cy="1812036"/>
          </a:xfrm>
          <a:prstGeom prst="rect">
            <a:avLst/>
          </a:prstGeom>
          <a:blipFill>
            <a:blip r:embed="rId4" cstate="print"/>
            <a:stretch>
              <a:fillRect/>
            </a:stretch>
          </a:blipFill>
        </p:spPr>
        <p:txBody>
          <a:bodyPr wrap="square" lIns="0" tIns="0" rIns="0" bIns="0" rtlCol="0"/>
          <a:lstStyle/>
          <a:p>
            <a:pPr defTabSz="912080"/>
            <a:endParaRPr sz="1800">
              <a:solidFill>
                <a:prstClr val="black"/>
              </a:solidFill>
            </a:endParaRPr>
          </a:p>
        </p:txBody>
      </p:sp>
      <p:sp>
        <p:nvSpPr>
          <p:cNvPr id="8" name="object 8"/>
          <p:cNvSpPr/>
          <p:nvPr/>
        </p:nvSpPr>
        <p:spPr>
          <a:xfrm>
            <a:off x="1359408" y="1720604"/>
            <a:ext cx="553720" cy="154305"/>
          </a:xfrm>
          <a:custGeom>
            <a:avLst/>
            <a:gdLst/>
            <a:ahLst/>
            <a:cxnLst/>
            <a:rect l="l" t="t" r="r" b="b"/>
            <a:pathLst>
              <a:path w="553719" h="154305">
                <a:moveTo>
                  <a:pt x="276605"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5" y="153924"/>
                </a:lnTo>
                <a:lnTo>
                  <a:pt x="350144" y="151177"/>
                </a:lnTo>
                <a:lnTo>
                  <a:pt x="416221" y="143425"/>
                </a:lnTo>
                <a:lnTo>
                  <a:pt x="472201" y="131397"/>
                </a:lnTo>
                <a:lnTo>
                  <a:pt x="515450" y="115824"/>
                </a:lnTo>
                <a:lnTo>
                  <a:pt x="553211" y="76962"/>
                </a:lnTo>
                <a:lnTo>
                  <a:pt x="543332" y="56488"/>
                </a:lnTo>
                <a:lnTo>
                  <a:pt x="472201" y="22526"/>
                </a:lnTo>
                <a:lnTo>
                  <a:pt x="416221" y="10498"/>
                </a:lnTo>
                <a:lnTo>
                  <a:pt x="350144" y="2746"/>
                </a:lnTo>
                <a:lnTo>
                  <a:pt x="276605"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9" name="object 9"/>
          <p:cNvSpPr/>
          <p:nvPr/>
        </p:nvSpPr>
        <p:spPr>
          <a:xfrm>
            <a:off x="1357884" y="3352801"/>
            <a:ext cx="554990" cy="173990"/>
          </a:xfrm>
          <a:custGeom>
            <a:avLst/>
            <a:gdLst/>
            <a:ahLst/>
            <a:cxnLst/>
            <a:rect l="l" t="t" r="r" b="b"/>
            <a:pathLst>
              <a:path w="554989" h="173989">
                <a:moveTo>
                  <a:pt x="277367" y="0"/>
                </a:moveTo>
                <a:lnTo>
                  <a:pt x="213777" y="2292"/>
                </a:lnTo>
                <a:lnTo>
                  <a:pt x="155399" y="8824"/>
                </a:lnTo>
                <a:lnTo>
                  <a:pt x="103898" y="19074"/>
                </a:lnTo>
                <a:lnTo>
                  <a:pt x="60942" y="32523"/>
                </a:lnTo>
                <a:lnTo>
                  <a:pt x="7326" y="66940"/>
                </a:lnTo>
                <a:lnTo>
                  <a:pt x="0" y="86868"/>
                </a:lnTo>
                <a:lnTo>
                  <a:pt x="7326" y="106795"/>
                </a:lnTo>
                <a:lnTo>
                  <a:pt x="60942" y="141212"/>
                </a:lnTo>
                <a:lnTo>
                  <a:pt x="103898" y="154661"/>
                </a:lnTo>
                <a:lnTo>
                  <a:pt x="155399" y="164911"/>
                </a:lnTo>
                <a:lnTo>
                  <a:pt x="213777" y="171443"/>
                </a:lnTo>
                <a:lnTo>
                  <a:pt x="277367" y="173736"/>
                </a:lnTo>
                <a:lnTo>
                  <a:pt x="340958" y="171443"/>
                </a:lnTo>
                <a:lnTo>
                  <a:pt x="399336" y="164911"/>
                </a:lnTo>
                <a:lnTo>
                  <a:pt x="450837" y="154661"/>
                </a:lnTo>
                <a:lnTo>
                  <a:pt x="493793" y="141212"/>
                </a:lnTo>
                <a:lnTo>
                  <a:pt x="547409" y="106795"/>
                </a:lnTo>
                <a:lnTo>
                  <a:pt x="554735" y="86868"/>
                </a:lnTo>
                <a:lnTo>
                  <a:pt x="547409" y="66940"/>
                </a:lnTo>
                <a:lnTo>
                  <a:pt x="493793" y="32523"/>
                </a:lnTo>
                <a:lnTo>
                  <a:pt x="450837" y="19074"/>
                </a:lnTo>
                <a:lnTo>
                  <a:pt x="399336" y="8824"/>
                </a:lnTo>
                <a:lnTo>
                  <a:pt x="340958" y="2292"/>
                </a:lnTo>
                <a:lnTo>
                  <a:pt x="277367"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10" name="object 10"/>
          <p:cNvSpPr/>
          <p:nvPr/>
        </p:nvSpPr>
        <p:spPr>
          <a:xfrm>
            <a:off x="1351846" y="2717048"/>
            <a:ext cx="551815" cy="802005"/>
          </a:xfrm>
          <a:custGeom>
            <a:avLst/>
            <a:gdLst/>
            <a:ahLst/>
            <a:cxnLst/>
            <a:rect l="l" t="t" r="r" b="b"/>
            <a:pathLst>
              <a:path w="551814" h="802004">
                <a:moveTo>
                  <a:pt x="0" y="0"/>
                </a:moveTo>
                <a:lnTo>
                  <a:pt x="0" y="727456"/>
                </a:lnTo>
                <a:lnTo>
                  <a:pt x="9849" y="747212"/>
                </a:lnTo>
                <a:lnTo>
                  <a:pt x="80772" y="780049"/>
                </a:lnTo>
                <a:lnTo>
                  <a:pt x="136595" y="791699"/>
                </a:lnTo>
                <a:lnTo>
                  <a:pt x="202494" y="799213"/>
                </a:lnTo>
                <a:lnTo>
                  <a:pt x="275844" y="801878"/>
                </a:lnTo>
                <a:lnTo>
                  <a:pt x="349193" y="799213"/>
                </a:lnTo>
                <a:lnTo>
                  <a:pt x="415092" y="791699"/>
                </a:lnTo>
                <a:lnTo>
                  <a:pt x="470916" y="780049"/>
                </a:lnTo>
                <a:lnTo>
                  <a:pt x="514039" y="764982"/>
                </a:lnTo>
                <a:lnTo>
                  <a:pt x="551688" y="727456"/>
                </a:lnTo>
                <a:lnTo>
                  <a:pt x="551688" y="74549"/>
                </a:lnTo>
                <a:lnTo>
                  <a:pt x="275844" y="74549"/>
                </a:lnTo>
                <a:lnTo>
                  <a:pt x="202494" y="71884"/>
                </a:lnTo>
                <a:lnTo>
                  <a:pt x="136595" y="64365"/>
                </a:lnTo>
                <a:lnTo>
                  <a:pt x="80772" y="52705"/>
                </a:lnTo>
                <a:lnTo>
                  <a:pt x="37648" y="37615"/>
                </a:lnTo>
                <a:lnTo>
                  <a:pt x="9849" y="19809"/>
                </a:lnTo>
                <a:lnTo>
                  <a:pt x="0" y="0"/>
                </a:lnTo>
                <a:close/>
              </a:path>
              <a:path w="551814" h="802004">
                <a:moveTo>
                  <a:pt x="551688" y="0"/>
                </a:moveTo>
                <a:lnTo>
                  <a:pt x="514039" y="37615"/>
                </a:lnTo>
                <a:lnTo>
                  <a:pt x="470915" y="52705"/>
                </a:lnTo>
                <a:lnTo>
                  <a:pt x="415092" y="64365"/>
                </a:lnTo>
                <a:lnTo>
                  <a:pt x="349193" y="71884"/>
                </a:lnTo>
                <a:lnTo>
                  <a:pt x="275844" y="74549"/>
                </a:lnTo>
                <a:lnTo>
                  <a:pt x="551688" y="74549"/>
                </a:lnTo>
                <a:lnTo>
                  <a:pt x="551688" y="0"/>
                </a:lnTo>
                <a:close/>
              </a:path>
            </a:pathLst>
          </a:custGeom>
          <a:solidFill>
            <a:srgbClr val="2CA7DF"/>
          </a:solidFill>
        </p:spPr>
        <p:txBody>
          <a:bodyPr wrap="square" lIns="0" tIns="0" rIns="0" bIns="0" rtlCol="0"/>
          <a:lstStyle/>
          <a:p>
            <a:pPr defTabSz="912080"/>
            <a:endParaRPr sz="1800">
              <a:solidFill>
                <a:prstClr val="black"/>
              </a:solidFill>
            </a:endParaRPr>
          </a:p>
        </p:txBody>
      </p:sp>
      <p:sp>
        <p:nvSpPr>
          <p:cNvPr id="11" name="object 11"/>
          <p:cNvSpPr/>
          <p:nvPr/>
        </p:nvSpPr>
        <p:spPr>
          <a:xfrm>
            <a:off x="1351846" y="2642658"/>
            <a:ext cx="551815" cy="149225"/>
          </a:xfrm>
          <a:custGeom>
            <a:avLst/>
            <a:gdLst/>
            <a:ahLst/>
            <a:cxnLst/>
            <a:rect l="l" t="t" r="r" b="b"/>
            <a:pathLst>
              <a:path w="551814" h="149225">
                <a:moveTo>
                  <a:pt x="275844" y="0"/>
                </a:moveTo>
                <a:lnTo>
                  <a:pt x="202494" y="2655"/>
                </a:lnTo>
                <a:lnTo>
                  <a:pt x="136595" y="10150"/>
                </a:lnTo>
                <a:lnTo>
                  <a:pt x="80771" y="21780"/>
                </a:lnTo>
                <a:lnTo>
                  <a:pt x="37648" y="36839"/>
                </a:lnTo>
                <a:lnTo>
                  <a:pt x="0" y="74421"/>
                </a:lnTo>
                <a:lnTo>
                  <a:pt x="9849" y="94231"/>
                </a:lnTo>
                <a:lnTo>
                  <a:pt x="80772" y="127126"/>
                </a:lnTo>
                <a:lnTo>
                  <a:pt x="136595" y="138787"/>
                </a:lnTo>
                <a:lnTo>
                  <a:pt x="202494" y="146306"/>
                </a:lnTo>
                <a:lnTo>
                  <a:pt x="275844" y="148970"/>
                </a:lnTo>
                <a:lnTo>
                  <a:pt x="349193" y="146306"/>
                </a:lnTo>
                <a:lnTo>
                  <a:pt x="415092" y="138787"/>
                </a:lnTo>
                <a:lnTo>
                  <a:pt x="470916" y="127126"/>
                </a:lnTo>
                <a:lnTo>
                  <a:pt x="514039" y="112037"/>
                </a:lnTo>
                <a:lnTo>
                  <a:pt x="551688" y="74421"/>
                </a:lnTo>
                <a:lnTo>
                  <a:pt x="541838" y="54621"/>
                </a:lnTo>
                <a:lnTo>
                  <a:pt x="470915" y="21780"/>
                </a:lnTo>
                <a:lnTo>
                  <a:pt x="415092" y="10150"/>
                </a:lnTo>
                <a:lnTo>
                  <a:pt x="349193" y="2655"/>
                </a:lnTo>
                <a:lnTo>
                  <a:pt x="275844" y="0"/>
                </a:lnTo>
                <a:close/>
              </a:path>
            </a:pathLst>
          </a:custGeom>
          <a:solidFill>
            <a:srgbClr val="81C9EB"/>
          </a:solidFill>
        </p:spPr>
        <p:txBody>
          <a:bodyPr wrap="square" lIns="0" tIns="0" rIns="0" bIns="0" rtlCol="0"/>
          <a:lstStyle/>
          <a:p>
            <a:pPr defTabSz="912080"/>
            <a:endParaRPr sz="1800">
              <a:solidFill>
                <a:prstClr val="black"/>
              </a:solidFill>
            </a:endParaRPr>
          </a:p>
        </p:txBody>
      </p:sp>
      <p:sp>
        <p:nvSpPr>
          <p:cNvPr id="12" name="object 12"/>
          <p:cNvSpPr/>
          <p:nvPr/>
        </p:nvSpPr>
        <p:spPr>
          <a:xfrm>
            <a:off x="1351846" y="2642658"/>
            <a:ext cx="551815" cy="149225"/>
          </a:xfrm>
          <a:custGeom>
            <a:avLst/>
            <a:gdLst/>
            <a:ahLst/>
            <a:cxnLst/>
            <a:rect l="l" t="t" r="r" b="b"/>
            <a:pathLst>
              <a:path w="551814" h="149225">
                <a:moveTo>
                  <a:pt x="551688" y="74421"/>
                </a:moveTo>
                <a:lnTo>
                  <a:pt x="514039" y="112037"/>
                </a:lnTo>
                <a:lnTo>
                  <a:pt x="470916" y="127126"/>
                </a:lnTo>
                <a:lnTo>
                  <a:pt x="415092" y="138787"/>
                </a:lnTo>
                <a:lnTo>
                  <a:pt x="349193" y="146306"/>
                </a:lnTo>
                <a:lnTo>
                  <a:pt x="275844" y="148970"/>
                </a:lnTo>
                <a:lnTo>
                  <a:pt x="202494" y="146306"/>
                </a:lnTo>
                <a:lnTo>
                  <a:pt x="136595" y="138787"/>
                </a:lnTo>
                <a:lnTo>
                  <a:pt x="80772" y="127126"/>
                </a:lnTo>
                <a:lnTo>
                  <a:pt x="37648" y="112037"/>
                </a:lnTo>
                <a:lnTo>
                  <a:pt x="0" y="74421"/>
                </a:lnTo>
                <a:lnTo>
                  <a:pt x="9849" y="54621"/>
                </a:lnTo>
                <a:lnTo>
                  <a:pt x="80772" y="21780"/>
                </a:lnTo>
                <a:lnTo>
                  <a:pt x="136595" y="10150"/>
                </a:lnTo>
                <a:lnTo>
                  <a:pt x="202494" y="2655"/>
                </a:lnTo>
                <a:lnTo>
                  <a:pt x="275844" y="0"/>
                </a:lnTo>
                <a:lnTo>
                  <a:pt x="349193" y="2655"/>
                </a:lnTo>
                <a:lnTo>
                  <a:pt x="415092" y="10150"/>
                </a:lnTo>
                <a:lnTo>
                  <a:pt x="470915" y="21780"/>
                </a:lnTo>
                <a:lnTo>
                  <a:pt x="514039" y="36839"/>
                </a:lnTo>
                <a:lnTo>
                  <a:pt x="551688" y="7442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13" name="object 13"/>
          <p:cNvSpPr/>
          <p:nvPr/>
        </p:nvSpPr>
        <p:spPr>
          <a:xfrm>
            <a:off x="1351846" y="2717048"/>
            <a:ext cx="551815" cy="802005"/>
          </a:xfrm>
          <a:custGeom>
            <a:avLst/>
            <a:gdLst/>
            <a:ahLst/>
            <a:cxnLst/>
            <a:rect l="l" t="t" r="r" b="b"/>
            <a:pathLst>
              <a:path w="551814" h="802004">
                <a:moveTo>
                  <a:pt x="551688" y="0"/>
                </a:moveTo>
                <a:lnTo>
                  <a:pt x="551688" y="727456"/>
                </a:lnTo>
                <a:lnTo>
                  <a:pt x="541838" y="747212"/>
                </a:lnTo>
                <a:lnTo>
                  <a:pt x="470916" y="780049"/>
                </a:lnTo>
                <a:lnTo>
                  <a:pt x="415092" y="791699"/>
                </a:lnTo>
                <a:lnTo>
                  <a:pt x="349193" y="799213"/>
                </a:lnTo>
                <a:lnTo>
                  <a:pt x="275844" y="801878"/>
                </a:lnTo>
                <a:lnTo>
                  <a:pt x="202494" y="799213"/>
                </a:lnTo>
                <a:lnTo>
                  <a:pt x="136595" y="791699"/>
                </a:lnTo>
                <a:lnTo>
                  <a:pt x="80772" y="780049"/>
                </a:lnTo>
                <a:lnTo>
                  <a:pt x="37648" y="764982"/>
                </a:lnTo>
                <a:lnTo>
                  <a:pt x="0" y="727456"/>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14" name="object 14"/>
          <p:cNvSpPr/>
          <p:nvPr/>
        </p:nvSpPr>
        <p:spPr>
          <a:xfrm>
            <a:off x="2278006" y="1722152"/>
            <a:ext cx="553593" cy="1812035"/>
          </a:xfrm>
          <a:prstGeom prst="rect">
            <a:avLst/>
          </a:prstGeom>
          <a:blipFill>
            <a:blip r:embed="rId5" cstate="print"/>
            <a:stretch>
              <a:fillRect/>
            </a:stretch>
          </a:blipFill>
        </p:spPr>
        <p:txBody>
          <a:bodyPr wrap="square" lIns="0" tIns="0" rIns="0" bIns="0" rtlCol="0"/>
          <a:lstStyle/>
          <a:p>
            <a:pPr defTabSz="912080"/>
            <a:endParaRPr sz="1800">
              <a:solidFill>
                <a:prstClr val="black"/>
              </a:solidFill>
            </a:endParaRPr>
          </a:p>
        </p:txBody>
      </p:sp>
      <p:sp>
        <p:nvSpPr>
          <p:cNvPr id="15" name="object 15"/>
          <p:cNvSpPr/>
          <p:nvPr/>
        </p:nvSpPr>
        <p:spPr>
          <a:xfrm>
            <a:off x="2278380" y="1728227"/>
            <a:ext cx="553720" cy="154305"/>
          </a:xfrm>
          <a:custGeom>
            <a:avLst/>
            <a:gdLst/>
            <a:ahLst/>
            <a:cxnLst/>
            <a:rect l="l" t="t" r="r" b="b"/>
            <a:pathLst>
              <a:path w="553719" h="154305">
                <a:moveTo>
                  <a:pt x="276606"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6" y="153924"/>
                </a:lnTo>
                <a:lnTo>
                  <a:pt x="350144" y="151177"/>
                </a:lnTo>
                <a:lnTo>
                  <a:pt x="416221" y="143425"/>
                </a:lnTo>
                <a:lnTo>
                  <a:pt x="472201" y="131397"/>
                </a:lnTo>
                <a:lnTo>
                  <a:pt x="515450" y="115824"/>
                </a:lnTo>
                <a:lnTo>
                  <a:pt x="553212" y="76962"/>
                </a:lnTo>
                <a:lnTo>
                  <a:pt x="543332" y="56488"/>
                </a:lnTo>
                <a:lnTo>
                  <a:pt x="472201" y="22526"/>
                </a:lnTo>
                <a:lnTo>
                  <a:pt x="416221" y="10498"/>
                </a:lnTo>
                <a:lnTo>
                  <a:pt x="350144" y="2746"/>
                </a:lnTo>
                <a:lnTo>
                  <a:pt x="276606"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16" name="object 16"/>
          <p:cNvSpPr/>
          <p:nvPr/>
        </p:nvSpPr>
        <p:spPr>
          <a:xfrm>
            <a:off x="2276860" y="3360421"/>
            <a:ext cx="554990" cy="173990"/>
          </a:xfrm>
          <a:custGeom>
            <a:avLst/>
            <a:gdLst/>
            <a:ahLst/>
            <a:cxnLst/>
            <a:rect l="l" t="t" r="r" b="b"/>
            <a:pathLst>
              <a:path w="554989" h="173989">
                <a:moveTo>
                  <a:pt x="277368" y="0"/>
                </a:moveTo>
                <a:lnTo>
                  <a:pt x="213777" y="2292"/>
                </a:lnTo>
                <a:lnTo>
                  <a:pt x="155399" y="8824"/>
                </a:lnTo>
                <a:lnTo>
                  <a:pt x="103898" y="19074"/>
                </a:lnTo>
                <a:lnTo>
                  <a:pt x="60942" y="32523"/>
                </a:lnTo>
                <a:lnTo>
                  <a:pt x="7326" y="66940"/>
                </a:lnTo>
                <a:lnTo>
                  <a:pt x="0" y="86867"/>
                </a:lnTo>
                <a:lnTo>
                  <a:pt x="7326" y="106795"/>
                </a:lnTo>
                <a:lnTo>
                  <a:pt x="60942" y="141212"/>
                </a:lnTo>
                <a:lnTo>
                  <a:pt x="103898" y="154661"/>
                </a:lnTo>
                <a:lnTo>
                  <a:pt x="155399" y="164911"/>
                </a:lnTo>
                <a:lnTo>
                  <a:pt x="213777" y="171443"/>
                </a:lnTo>
                <a:lnTo>
                  <a:pt x="277368" y="173735"/>
                </a:lnTo>
                <a:lnTo>
                  <a:pt x="340958" y="171443"/>
                </a:lnTo>
                <a:lnTo>
                  <a:pt x="399336" y="164911"/>
                </a:lnTo>
                <a:lnTo>
                  <a:pt x="450837" y="154661"/>
                </a:lnTo>
                <a:lnTo>
                  <a:pt x="493793" y="141212"/>
                </a:lnTo>
                <a:lnTo>
                  <a:pt x="547409" y="106795"/>
                </a:lnTo>
                <a:lnTo>
                  <a:pt x="554736" y="86867"/>
                </a:lnTo>
                <a:lnTo>
                  <a:pt x="547409" y="66940"/>
                </a:lnTo>
                <a:lnTo>
                  <a:pt x="493793" y="32523"/>
                </a:lnTo>
                <a:lnTo>
                  <a:pt x="450837" y="19074"/>
                </a:lnTo>
                <a:lnTo>
                  <a:pt x="399336" y="8824"/>
                </a:lnTo>
                <a:lnTo>
                  <a:pt x="340958" y="2292"/>
                </a:lnTo>
                <a:lnTo>
                  <a:pt x="277368"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17" name="object 17"/>
          <p:cNvSpPr/>
          <p:nvPr/>
        </p:nvSpPr>
        <p:spPr>
          <a:xfrm>
            <a:off x="2270826" y="3141664"/>
            <a:ext cx="551815" cy="385445"/>
          </a:xfrm>
          <a:custGeom>
            <a:avLst/>
            <a:gdLst/>
            <a:ahLst/>
            <a:cxnLst/>
            <a:rect l="l" t="t" r="r" b="b"/>
            <a:pathLst>
              <a:path w="551814" h="385445">
                <a:moveTo>
                  <a:pt x="0" y="0"/>
                </a:moveTo>
                <a:lnTo>
                  <a:pt x="0" y="324865"/>
                </a:lnTo>
                <a:lnTo>
                  <a:pt x="9849" y="340825"/>
                </a:lnTo>
                <a:lnTo>
                  <a:pt x="80772" y="367331"/>
                </a:lnTo>
                <a:lnTo>
                  <a:pt x="136595" y="376729"/>
                </a:lnTo>
                <a:lnTo>
                  <a:pt x="202494" y="382789"/>
                </a:lnTo>
                <a:lnTo>
                  <a:pt x="275844" y="384937"/>
                </a:lnTo>
                <a:lnTo>
                  <a:pt x="349193" y="382789"/>
                </a:lnTo>
                <a:lnTo>
                  <a:pt x="415092" y="376729"/>
                </a:lnTo>
                <a:lnTo>
                  <a:pt x="470916" y="367331"/>
                </a:lnTo>
                <a:lnTo>
                  <a:pt x="514039" y="355171"/>
                </a:lnTo>
                <a:lnTo>
                  <a:pt x="551688" y="324865"/>
                </a:lnTo>
                <a:lnTo>
                  <a:pt x="551688" y="60070"/>
                </a:lnTo>
                <a:lnTo>
                  <a:pt x="275844" y="60070"/>
                </a:lnTo>
                <a:lnTo>
                  <a:pt x="202494" y="57923"/>
                </a:lnTo>
                <a:lnTo>
                  <a:pt x="136595" y="51863"/>
                </a:lnTo>
                <a:lnTo>
                  <a:pt x="80772" y="42465"/>
                </a:lnTo>
                <a:lnTo>
                  <a:pt x="37648" y="30305"/>
                </a:lnTo>
                <a:lnTo>
                  <a:pt x="9849" y="15959"/>
                </a:lnTo>
                <a:lnTo>
                  <a:pt x="0" y="0"/>
                </a:lnTo>
                <a:close/>
              </a:path>
              <a:path w="551814" h="385445">
                <a:moveTo>
                  <a:pt x="551688" y="0"/>
                </a:moveTo>
                <a:lnTo>
                  <a:pt x="514039" y="30305"/>
                </a:lnTo>
                <a:lnTo>
                  <a:pt x="470915" y="42465"/>
                </a:lnTo>
                <a:lnTo>
                  <a:pt x="415092" y="51863"/>
                </a:lnTo>
                <a:lnTo>
                  <a:pt x="349193" y="57923"/>
                </a:lnTo>
                <a:lnTo>
                  <a:pt x="275844" y="60070"/>
                </a:lnTo>
                <a:lnTo>
                  <a:pt x="551688" y="60070"/>
                </a:lnTo>
                <a:lnTo>
                  <a:pt x="551688" y="0"/>
                </a:lnTo>
                <a:close/>
              </a:path>
            </a:pathLst>
          </a:custGeom>
          <a:solidFill>
            <a:srgbClr val="169F85"/>
          </a:solidFill>
        </p:spPr>
        <p:txBody>
          <a:bodyPr wrap="square" lIns="0" tIns="0" rIns="0" bIns="0" rtlCol="0"/>
          <a:lstStyle/>
          <a:p>
            <a:pPr defTabSz="912080"/>
            <a:endParaRPr sz="1800">
              <a:solidFill>
                <a:prstClr val="black"/>
              </a:solidFill>
            </a:endParaRPr>
          </a:p>
        </p:txBody>
      </p:sp>
      <p:sp>
        <p:nvSpPr>
          <p:cNvPr id="18" name="object 18"/>
          <p:cNvSpPr/>
          <p:nvPr/>
        </p:nvSpPr>
        <p:spPr>
          <a:xfrm>
            <a:off x="2270826" y="3081529"/>
            <a:ext cx="551815" cy="120650"/>
          </a:xfrm>
          <a:custGeom>
            <a:avLst/>
            <a:gdLst/>
            <a:ahLst/>
            <a:cxnLst/>
            <a:rect l="l" t="t" r="r" b="b"/>
            <a:pathLst>
              <a:path w="551814" h="120650">
                <a:moveTo>
                  <a:pt x="275844" y="0"/>
                </a:moveTo>
                <a:lnTo>
                  <a:pt x="202494" y="2147"/>
                </a:lnTo>
                <a:lnTo>
                  <a:pt x="136595" y="8207"/>
                </a:lnTo>
                <a:lnTo>
                  <a:pt x="80771" y="17605"/>
                </a:lnTo>
                <a:lnTo>
                  <a:pt x="37648" y="29765"/>
                </a:lnTo>
                <a:lnTo>
                  <a:pt x="0" y="60071"/>
                </a:lnTo>
                <a:lnTo>
                  <a:pt x="9849" y="76030"/>
                </a:lnTo>
                <a:lnTo>
                  <a:pt x="80772" y="102536"/>
                </a:lnTo>
                <a:lnTo>
                  <a:pt x="136595" y="111934"/>
                </a:lnTo>
                <a:lnTo>
                  <a:pt x="202494" y="117994"/>
                </a:lnTo>
                <a:lnTo>
                  <a:pt x="275844" y="120142"/>
                </a:lnTo>
                <a:lnTo>
                  <a:pt x="349193" y="117994"/>
                </a:lnTo>
                <a:lnTo>
                  <a:pt x="415092" y="111934"/>
                </a:lnTo>
                <a:lnTo>
                  <a:pt x="470915" y="102536"/>
                </a:lnTo>
                <a:lnTo>
                  <a:pt x="514039" y="90376"/>
                </a:lnTo>
                <a:lnTo>
                  <a:pt x="551688" y="60071"/>
                </a:lnTo>
                <a:lnTo>
                  <a:pt x="541838" y="44111"/>
                </a:lnTo>
                <a:lnTo>
                  <a:pt x="470915" y="17605"/>
                </a:lnTo>
                <a:lnTo>
                  <a:pt x="415092" y="8207"/>
                </a:lnTo>
                <a:lnTo>
                  <a:pt x="349193" y="2147"/>
                </a:lnTo>
                <a:lnTo>
                  <a:pt x="275844" y="0"/>
                </a:lnTo>
                <a:close/>
              </a:path>
            </a:pathLst>
          </a:custGeom>
          <a:solidFill>
            <a:srgbClr val="73C5B6"/>
          </a:solidFill>
        </p:spPr>
        <p:txBody>
          <a:bodyPr wrap="square" lIns="0" tIns="0" rIns="0" bIns="0" rtlCol="0"/>
          <a:lstStyle/>
          <a:p>
            <a:pPr defTabSz="912080"/>
            <a:endParaRPr sz="1800">
              <a:solidFill>
                <a:prstClr val="black"/>
              </a:solidFill>
            </a:endParaRPr>
          </a:p>
        </p:txBody>
      </p:sp>
      <p:sp>
        <p:nvSpPr>
          <p:cNvPr id="19" name="object 19"/>
          <p:cNvSpPr/>
          <p:nvPr/>
        </p:nvSpPr>
        <p:spPr>
          <a:xfrm>
            <a:off x="2270826" y="3081529"/>
            <a:ext cx="551815" cy="120650"/>
          </a:xfrm>
          <a:custGeom>
            <a:avLst/>
            <a:gdLst/>
            <a:ahLst/>
            <a:cxnLst/>
            <a:rect l="l" t="t" r="r" b="b"/>
            <a:pathLst>
              <a:path w="551814" h="120650">
                <a:moveTo>
                  <a:pt x="551688" y="60071"/>
                </a:moveTo>
                <a:lnTo>
                  <a:pt x="514039" y="90376"/>
                </a:lnTo>
                <a:lnTo>
                  <a:pt x="470916" y="102536"/>
                </a:lnTo>
                <a:lnTo>
                  <a:pt x="415092" y="111934"/>
                </a:lnTo>
                <a:lnTo>
                  <a:pt x="349193" y="117994"/>
                </a:lnTo>
                <a:lnTo>
                  <a:pt x="275844" y="120142"/>
                </a:lnTo>
                <a:lnTo>
                  <a:pt x="202494" y="117994"/>
                </a:lnTo>
                <a:lnTo>
                  <a:pt x="136595" y="111934"/>
                </a:lnTo>
                <a:lnTo>
                  <a:pt x="80772" y="102536"/>
                </a:lnTo>
                <a:lnTo>
                  <a:pt x="37648" y="90376"/>
                </a:lnTo>
                <a:lnTo>
                  <a:pt x="0" y="60071"/>
                </a:lnTo>
                <a:lnTo>
                  <a:pt x="9849" y="44111"/>
                </a:lnTo>
                <a:lnTo>
                  <a:pt x="80771" y="17605"/>
                </a:lnTo>
                <a:lnTo>
                  <a:pt x="136595" y="8207"/>
                </a:lnTo>
                <a:lnTo>
                  <a:pt x="202494" y="2147"/>
                </a:lnTo>
                <a:lnTo>
                  <a:pt x="275844" y="0"/>
                </a:lnTo>
                <a:lnTo>
                  <a:pt x="349193" y="2147"/>
                </a:lnTo>
                <a:lnTo>
                  <a:pt x="415092" y="8207"/>
                </a:lnTo>
                <a:lnTo>
                  <a:pt x="470915" y="17605"/>
                </a:lnTo>
                <a:lnTo>
                  <a:pt x="514039" y="29765"/>
                </a:lnTo>
                <a:lnTo>
                  <a:pt x="551688" y="6007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0" name="object 20"/>
          <p:cNvSpPr/>
          <p:nvPr/>
        </p:nvSpPr>
        <p:spPr>
          <a:xfrm>
            <a:off x="2270826" y="3141664"/>
            <a:ext cx="551815" cy="385445"/>
          </a:xfrm>
          <a:custGeom>
            <a:avLst/>
            <a:gdLst/>
            <a:ahLst/>
            <a:cxnLst/>
            <a:rect l="l" t="t" r="r" b="b"/>
            <a:pathLst>
              <a:path w="551814" h="385445">
                <a:moveTo>
                  <a:pt x="551688" y="0"/>
                </a:moveTo>
                <a:lnTo>
                  <a:pt x="551688" y="324865"/>
                </a:lnTo>
                <a:lnTo>
                  <a:pt x="541838" y="340825"/>
                </a:lnTo>
                <a:lnTo>
                  <a:pt x="470916" y="367331"/>
                </a:lnTo>
                <a:lnTo>
                  <a:pt x="415092" y="376729"/>
                </a:lnTo>
                <a:lnTo>
                  <a:pt x="349193" y="382789"/>
                </a:lnTo>
                <a:lnTo>
                  <a:pt x="275844" y="384937"/>
                </a:lnTo>
                <a:lnTo>
                  <a:pt x="202494" y="382789"/>
                </a:lnTo>
                <a:lnTo>
                  <a:pt x="136595" y="376729"/>
                </a:lnTo>
                <a:lnTo>
                  <a:pt x="80772" y="367331"/>
                </a:lnTo>
                <a:lnTo>
                  <a:pt x="37648" y="355171"/>
                </a:lnTo>
                <a:lnTo>
                  <a:pt x="0" y="324865"/>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1" name="object 21"/>
          <p:cNvSpPr/>
          <p:nvPr/>
        </p:nvSpPr>
        <p:spPr>
          <a:xfrm>
            <a:off x="3254884" y="1728216"/>
            <a:ext cx="553592" cy="1812036"/>
          </a:xfrm>
          <a:prstGeom prst="rect">
            <a:avLst/>
          </a:prstGeom>
          <a:blipFill>
            <a:blip r:embed="rId6" cstate="print"/>
            <a:stretch>
              <a:fillRect/>
            </a:stretch>
          </a:blipFill>
        </p:spPr>
        <p:txBody>
          <a:bodyPr wrap="square" lIns="0" tIns="0" rIns="0" bIns="0" rtlCol="0"/>
          <a:lstStyle/>
          <a:p>
            <a:pPr defTabSz="912080"/>
            <a:endParaRPr sz="1800">
              <a:solidFill>
                <a:prstClr val="black"/>
              </a:solidFill>
            </a:endParaRPr>
          </a:p>
        </p:txBody>
      </p:sp>
      <p:sp>
        <p:nvSpPr>
          <p:cNvPr id="22" name="object 22"/>
          <p:cNvSpPr/>
          <p:nvPr/>
        </p:nvSpPr>
        <p:spPr>
          <a:xfrm>
            <a:off x="3255264" y="1734311"/>
            <a:ext cx="553720" cy="152400"/>
          </a:xfrm>
          <a:custGeom>
            <a:avLst/>
            <a:gdLst/>
            <a:ahLst/>
            <a:cxnLst/>
            <a:rect l="l" t="t" r="r" b="b"/>
            <a:pathLst>
              <a:path w="553720" h="152400">
                <a:moveTo>
                  <a:pt x="276606" y="0"/>
                </a:moveTo>
                <a:lnTo>
                  <a:pt x="203067" y="2725"/>
                </a:lnTo>
                <a:lnTo>
                  <a:pt x="136990" y="10413"/>
                </a:lnTo>
                <a:lnTo>
                  <a:pt x="81010" y="22336"/>
                </a:lnTo>
                <a:lnTo>
                  <a:pt x="37761" y="37761"/>
                </a:lnTo>
                <a:lnTo>
                  <a:pt x="0" y="76200"/>
                </a:lnTo>
                <a:lnTo>
                  <a:pt x="9879" y="96440"/>
                </a:lnTo>
                <a:lnTo>
                  <a:pt x="81010" y="130063"/>
                </a:lnTo>
                <a:lnTo>
                  <a:pt x="136990" y="141986"/>
                </a:lnTo>
                <a:lnTo>
                  <a:pt x="203067" y="149674"/>
                </a:lnTo>
                <a:lnTo>
                  <a:pt x="276606" y="152400"/>
                </a:lnTo>
                <a:lnTo>
                  <a:pt x="350144" y="149674"/>
                </a:lnTo>
                <a:lnTo>
                  <a:pt x="416221" y="141986"/>
                </a:lnTo>
                <a:lnTo>
                  <a:pt x="472201" y="130063"/>
                </a:lnTo>
                <a:lnTo>
                  <a:pt x="515450" y="114638"/>
                </a:lnTo>
                <a:lnTo>
                  <a:pt x="553212" y="76200"/>
                </a:lnTo>
                <a:lnTo>
                  <a:pt x="543332" y="55959"/>
                </a:lnTo>
                <a:lnTo>
                  <a:pt x="472201" y="22336"/>
                </a:lnTo>
                <a:lnTo>
                  <a:pt x="416221" y="10413"/>
                </a:lnTo>
                <a:lnTo>
                  <a:pt x="350144" y="2725"/>
                </a:lnTo>
                <a:lnTo>
                  <a:pt x="276606"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23" name="object 23"/>
          <p:cNvSpPr/>
          <p:nvPr/>
        </p:nvSpPr>
        <p:spPr>
          <a:xfrm>
            <a:off x="3253741" y="3366517"/>
            <a:ext cx="554990" cy="173990"/>
          </a:xfrm>
          <a:custGeom>
            <a:avLst/>
            <a:gdLst/>
            <a:ahLst/>
            <a:cxnLst/>
            <a:rect l="l" t="t" r="r" b="b"/>
            <a:pathLst>
              <a:path w="554989" h="173989">
                <a:moveTo>
                  <a:pt x="277368" y="0"/>
                </a:moveTo>
                <a:lnTo>
                  <a:pt x="213777" y="2292"/>
                </a:lnTo>
                <a:lnTo>
                  <a:pt x="155399" y="8824"/>
                </a:lnTo>
                <a:lnTo>
                  <a:pt x="103898" y="19074"/>
                </a:lnTo>
                <a:lnTo>
                  <a:pt x="60942" y="32523"/>
                </a:lnTo>
                <a:lnTo>
                  <a:pt x="7326" y="66940"/>
                </a:lnTo>
                <a:lnTo>
                  <a:pt x="0" y="86867"/>
                </a:lnTo>
                <a:lnTo>
                  <a:pt x="7326" y="106795"/>
                </a:lnTo>
                <a:lnTo>
                  <a:pt x="60942" y="141212"/>
                </a:lnTo>
                <a:lnTo>
                  <a:pt x="103898" y="154661"/>
                </a:lnTo>
                <a:lnTo>
                  <a:pt x="155399" y="164911"/>
                </a:lnTo>
                <a:lnTo>
                  <a:pt x="213777" y="171443"/>
                </a:lnTo>
                <a:lnTo>
                  <a:pt x="277368" y="173735"/>
                </a:lnTo>
                <a:lnTo>
                  <a:pt x="340958" y="171443"/>
                </a:lnTo>
                <a:lnTo>
                  <a:pt x="399336" y="164911"/>
                </a:lnTo>
                <a:lnTo>
                  <a:pt x="450837" y="154661"/>
                </a:lnTo>
                <a:lnTo>
                  <a:pt x="493793" y="141212"/>
                </a:lnTo>
                <a:lnTo>
                  <a:pt x="547409" y="106795"/>
                </a:lnTo>
                <a:lnTo>
                  <a:pt x="554736" y="86867"/>
                </a:lnTo>
                <a:lnTo>
                  <a:pt x="547409" y="66940"/>
                </a:lnTo>
                <a:lnTo>
                  <a:pt x="493793" y="32523"/>
                </a:lnTo>
                <a:lnTo>
                  <a:pt x="450837" y="19074"/>
                </a:lnTo>
                <a:lnTo>
                  <a:pt x="399336" y="8824"/>
                </a:lnTo>
                <a:lnTo>
                  <a:pt x="340958" y="2292"/>
                </a:lnTo>
                <a:lnTo>
                  <a:pt x="277368"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24" name="object 24"/>
          <p:cNvSpPr/>
          <p:nvPr/>
        </p:nvSpPr>
        <p:spPr>
          <a:xfrm>
            <a:off x="3247710" y="2974601"/>
            <a:ext cx="551815" cy="558165"/>
          </a:xfrm>
          <a:custGeom>
            <a:avLst/>
            <a:gdLst/>
            <a:ahLst/>
            <a:cxnLst/>
            <a:rect l="l" t="t" r="r" b="b"/>
            <a:pathLst>
              <a:path w="551814" h="558164">
                <a:moveTo>
                  <a:pt x="0" y="0"/>
                </a:moveTo>
                <a:lnTo>
                  <a:pt x="0" y="483616"/>
                </a:lnTo>
                <a:lnTo>
                  <a:pt x="9849" y="503372"/>
                </a:lnTo>
                <a:lnTo>
                  <a:pt x="80772" y="536209"/>
                </a:lnTo>
                <a:lnTo>
                  <a:pt x="136595" y="547859"/>
                </a:lnTo>
                <a:lnTo>
                  <a:pt x="202494" y="555373"/>
                </a:lnTo>
                <a:lnTo>
                  <a:pt x="275844" y="558038"/>
                </a:lnTo>
                <a:lnTo>
                  <a:pt x="349193" y="555373"/>
                </a:lnTo>
                <a:lnTo>
                  <a:pt x="415092" y="547859"/>
                </a:lnTo>
                <a:lnTo>
                  <a:pt x="470916" y="536209"/>
                </a:lnTo>
                <a:lnTo>
                  <a:pt x="514039" y="521142"/>
                </a:lnTo>
                <a:lnTo>
                  <a:pt x="551688" y="483616"/>
                </a:lnTo>
                <a:lnTo>
                  <a:pt x="551688" y="74549"/>
                </a:lnTo>
                <a:lnTo>
                  <a:pt x="275844" y="74549"/>
                </a:lnTo>
                <a:lnTo>
                  <a:pt x="202494" y="71884"/>
                </a:lnTo>
                <a:lnTo>
                  <a:pt x="136595" y="64365"/>
                </a:lnTo>
                <a:lnTo>
                  <a:pt x="80771" y="52705"/>
                </a:lnTo>
                <a:lnTo>
                  <a:pt x="37648" y="37615"/>
                </a:lnTo>
                <a:lnTo>
                  <a:pt x="9849" y="19809"/>
                </a:lnTo>
                <a:lnTo>
                  <a:pt x="0" y="0"/>
                </a:lnTo>
                <a:close/>
              </a:path>
              <a:path w="551814" h="558164">
                <a:moveTo>
                  <a:pt x="551688" y="0"/>
                </a:moveTo>
                <a:lnTo>
                  <a:pt x="514039" y="37615"/>
                </a:lnTo>
                <a:lnTo>
                  <a:pt x="470916" y="52705"/>
                </a:lnTo>
                <a:lnTo>
                  <a:pt x="415092" y="64365"/>
                </a:lnTo>
                <a:lnTo>
                  <a:pt x="349193" y="71884"/>
                </a:lnTo>
                <a:lnTo>
                  <a:pt x="275844" y="74549"/>
                </a:lnTo>
                <a:lnTo>
                  <a:pt x="551688" y="74549"/>
                </a:lnTo>
                <a:lnTo>
                  <a:pt x="551688" y="0"/>
                </a:lnTo>
                <a:close/>
              </a:path>
            </a:pathLst>
          </a:custGeom>
          <a:solidFill>
            <a:srgbClr val="134F79"/>
          </a:solidFill>
        </p:spPr>
        <p:txBody>
          <a:bodyPr wrap="square" lIns="0" tIns="0" rIns="0" bIns="0" rtlCol="0"/>
          <a:lstStyle/>
          <a:p>
            <a:pPr defTabSz="912080"/>
            <a:endParaRPr sz="1800">
              <a:solidFill>
                <a:prstClr val="black"/>
              </a:solidFill>
            </a:endParaRPr>
          </a:p>
        </p:txBody>
      </p:sp>
      <p:sp>
        <p:nvSpPr>
          <p:cNvPr id="25" name="object 25"/>
          <p:cNvSpPr/>
          <p:nvPr/>
        </p:nvSpPr>
        <p:spPr>
          <a:xfrm>
            <a:off x="3247710" y="2900205"/>
            <a:ext cx="551815" cy="149225"/>
          </a:xfrm>
          <a:custGeom>
            <a:avLst/>
            <a:gdLst/>
            <a:ahLst/>
            <a:cxnLst/>
            <a:rect l="l" t="t" r="r" b="b"/>
            <a:pathLst>
              <a:path w="551814" h="149225">
                <a:moveTo>
                  <a:pt x="275844" y="0"/>
                </a:moveTo>
                <a:lnTo>
                  <a:pt x="202494" y="2655"/>
                </a:lnTo>
                <a:lnTo>
                  <a:pt x="136595" y="10150"/>
                </a:lnTo>
                <a:lnTo>
                  <a:pt x="80771" y="21780"/>
                </a:lnTo>
                <a:lnTo>
                  <a:pt x="37648" y="36839"/>
                </a:lnTo>
                <a:lnTo>
                  <a:pt x="0" y="74421"/>
                </a:lnTo>
                <a:lnTo>
                  <a:pt x="9849" y="94231"/>
                </a:lnTo>
                <a:lnTo>
                  <a:pt x="80771" y="127126"/>
                </a:lnTo>
                <a:lnTo>
                  <a:pt x="136595" y="138787"/>
                </a:lnTo>
                <a:lnTo>
                  <a:pt x="202494" y="146306"/>
                </a:lnTo>
                <a:lnTo>
                  <a:pt x="275844" y="148970"/>
                </a:lnTo>
                <a:lnTo>
                  <a:pt x="349193" y="146306"/>
                </a:lnTo>
                <a:lnTo>
                  <a:pt x="415092" y="138787"/>
                </a:lnTo>
                <a:lnTo>
                  <a:pt x="470916" y="127126"/>
                </a:lnTo>
                <a:lnTo>
                  <a:pt x="514039" y="112037"/>
                </a:lnTo>
                <a:lnTo>
                  <a:pt x="551688" y="74421"/>
                </a:lnTo>
                <a:lnTo>
                  <a:pt x="541838" y="54621"/>
                </a:lnTo>
                <a:lnTo>
                  <a:pt x="470916" y="21780"/>
                </a:lnTo>
                <a:lnTo>
                  <a:pt x="415092" y="10150"/>
                </a:lnTo>
                <a:lnTo>
                  <a:pt x="349193" y="2655"/>
                </a:lnTo>
                <a:lnTo>
                  <a:pt x="275844" y="0"/>
                </a:lnTo>
                <a:close/>
              </a:path>
            </a:pathLst>
          </a:custGeom>
          <a:solidFill>
            <a:srgbClr val="7194AE"/>
          </a:solidFill>
        </p:spPr>
        <p:txBody>
          <a:bodyPr wrap="square" lIns="0" tIns="0" rIns="0" bIns="0" rtlCol="0"/>
          <a:lstStyle/>
          <a:p>
            <a:pPr defTabSz="912080"/>
            <a:endParaRPr sz="1800">
              <a:solidFill>
                <a:prstClr val="black"/>
              </a:solidFill>
            </a:endParaRPr>
          </a:p>
        </p:txBody>
      </p:sp>
      <p:sp>
        <p:nvSpPr>
          <p:cNvPr id="26" name="object 26"/>
          <p:cNvSpPr/>
          <p:nvPr/>
        </p:nvSpPr>
        <p:spPr>
          <a:xfrm>
            <a:off x="3247710" y="2900205"/>
            <a:ext cx="551815" cy="149225"/>
          </a:xfrm>
          <a:custGeom>
            <a:avLst/>
            <a:gdLst/>
            <a:ahLst/>
            <a:cxnLst/>
            <a:rect l="l" t="t" r="r" b="b"/>
            <a:pathLst>
              <a:path w="551814" h="149225">
                <a:moveTo>
                  <a:pt x="551688" y="74421"/>
                </a:moveTo>
                <a:lnTo>
                  <a:pt x="514039" y="112037"/>
                </a:lnTo>
                <a:lnTo>
                  <a:pt x="470916" y="127126"/>
                </a:lnTo>
                <a:lnTo>
                  <a:pt x="415092" y="138787"/>
                </a:lnTo>
                <a:lnTo>
                  <a:pt x="349193" y="146306"/>
                </a:lnTo>
                <a:lnTo>
                  <a:pt x="275844" y="148970"/>
                </a:lnTo>
                <a:lnTo>
                  <a:pt x="202494" y="146306"/>
                </a:lnTo>
                <a:lnTo>
                  <a:pt x="136595" y="138787"/>
                </a:lnTo>
                <a:lnTo>
                  <a:pt x="80771" y="127126"/>
                </a:lnTo>
                <a:lnTo>
                  <a:pt x="37648" y="112037"/>
                </a:lnTo>
                <a:lnTo>
                  <a:pt x="0" y="74421"/>
                </a:lnTo>
                <a:lnTo>
                  <a:pt x="9849" y="54621"/>
                </a:lnTo>
                <a:lnTo>
                  <a:pt x="80771" y="21780"/>
                </a:lnTo>
                <a:lnTo>
                  <a:pt x="136595" y="10150"/>
                </a:lnTo>
                <a:lnTo>
                  <a:pt x="202494" y="2655"/>
                </a:lnTo>
                <a:lnTo>
                  <a:pt x="275844" y="0"/>
                </a:lnTo>
                <a:lnTo>
                  <a:pt x="349193" y="2655"/>
                </a:lnTo>
                <a:lnTo>
                  <a:pt x="415092" y="10150"/>
                </a:lnTo>
                <a:lnTo>
                  <a:pt x="470916" y="21780"/>
                </a:lnTo>
                <a:lnTo>
                  <a:pt x="514039" y="36839"/>
                </a:lnTo>
                <a:lnTo>
                  <a:pt x="551688" y="7442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7" name="object 27"/>
          <p:cNvSpPr/>
          <p:nvPr/>
        </p:nvSpPr>
        <p:spPr>
          <a:xfrm>
            <a:off x="3247710" y="2974601"/>
            <a:ext cx="551815" cy="558165"/>
          </a:xfrm>
          <a:custGeom>
            <a:avLst/>
            <a:gdLst/>
            <a:ahLst/>
            <a:cxnLst/>
            <a:rect l="l" t="t" r="r" b="b"/>
            <a:pathLst>
              <a:path w="551814" h="558164">
                <a:moveTo>
                  <a:pt x="551688" y="0"/>
                </a:moveTo>
                <a:lnTo>
                  <a:pt x="551688" y="483616"/>
                </a:lnTo>
                <a:lnTo>
                  <a:pt x="541838" y="503372"/>
                </a:lnTo>
                <a:lnTo>
                  <a:pt x="470916" y="536209"/>
                </a:lnTo>
                <a:lnTo>
                  <a:pt x="415092" y="547859"/>
                </a:lnTo>
                <a:lnTo>
                  <a:pt x="349193" y="555373"/>
                </a:lnTo>
                <a:lnTo>
                  <a:pt x="275844" y="558038"/>
                </a:lnTo>
                <a:lnTo>
                  <a:pt x="202494" y="555373"/>
                </a:lnTo>
                <a:lnTo>
                  <a:pt x="136595" y="547859"/>
                </a:lnTo>
                <a:lnTo>
                  <a:pt x="80771" y="536209"/>
                </a:lnTo>
                <a:lnTo>
                  <a:pt x="37648" y="521142"/>
                </a:lnTo>
                <a:lnTo>
                  <a:pt x="0" y="483616"/>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28" name="object 28"/>
          <p:cNvSpPr/>
          <p:nvPr/>
        </p:nvSpPr>
        <p:spPr>
          <a:xfrm>
            <a:off x="4237864" y="1714500"/>
            <a:ext cx="553592" cy="1812036"/>
          </a:xfrm>
          <a:prstGeom prst="rect">
            <a:avLst/>
          </a:prstGeom>
          <a:blipFill>
            <a:blip r:embed="rId7" cstate="print"/>
            <a:stretch>
              <a:fillRect/>
            </a:stretch>
          </a:blipFill>
        </p:spPr>
        <p:txBody>
          <a:bodyPr wrap="square" lIns="0" tIns="0" rIns="0" bIns="0" rtlCol="0"/>
          <a:lstStyle/>
          <a:p>
            <a:pPr defTabSz="912080"/>
            <a:endParaRPr sz="1800">
              <a:solidFill>
                <a:prstClr val="black"/>
              </a:solidFill>
            </a:endParaRPr>
          </a:p>
        </p:txBody>
      </p:sp>
      <p:sp>
        <p:nvSpPr>
          <p:cNvPr id="29" name="object 29"/>
          <p:cNvSpPr/>
          <p:nvPr/>
        </p:nvSpPr>
        <p:spPr>
          <a:xfrm>
            <a:off x="4238247" y="1720604"/>
            <a:ext cx="553720" cy="154305"/>
          </a:xfrm>
          <a:custGeom>
            <a:avLst/>
            <a:gdLst/>
            <a:ahLst/>
            <a:cxnLst/>
            <a:rect l="l" t="t" r="r" b="b"/>
            <a:pathLst>
              <a:path w="553720" h="154305">
                <a:moveTo>
                  <a:pt x="276605"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5" y="153924"/>
                </a:lnTo>
                <a:lnTo>
                  <a:pt x="350144" y="151177"/>
                </a:lnTo>
                <a:lnTo>
                  <a:pt x="416221" y="143425"/>
                </a:lnTo>
                <a:lnTo>
                  <a:pt x="472201" y="131397"/>
                </a:lnTo>
                <a:lnTo>
                  <a:pt x="515450" y="115824"/>
                </a:lnTo>
                <a:lnTo>
                  <a:pt x="553211" y="76962"/>
                </a:lnTo>
                <a:lnTo>
                  <a:pt x="543332" y="56488"/>
                </a:lnTo>
                <a:lnTo>
                  <a:pt x="472201" y="22526"/>
                </a:lnTo>
                <a:lnTo>
                  <a:pt x="416221" y="10498"/>
                </a:lnTo>
                <a:lnTo>
                  <a:pt x="350144" y="2746"/>
                </a:lnTo>
                <a:lnTo>
                  <a:pt x="276605"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30" name="object 30"/>
          <p:cNvSpPr/>
          <p:nvPr/>
        </p:nvSpPr>
        <p:spPr>
          <a:xfrm>
            <a:off x="4238247" y="3352801"/>
            <a:ext cx="553720" cy="173990"/>
          </a:xfrm>
          <a:custGeom>
            <a:avLst/>
            <a:gdLst/>
            <a:ahLst/>
            <a:cxnLst/>
            <a:rect l="l" t="t" r="r" b="b"/>
            <a:pathLst>
              <a:path w="553720" h="173989">
                <a:moveTo>
                  <a:pt x="276605" y="0"/>
                </a:moveTo>
                <a:lnTo>
                  <a:pt x="213177" y="2292"/>
                </a:lnTo>
                <a:lnTo>
                  <a:pt x="154954" y="8824"/>
                </a:lnTo>
                <a:lnTo>
                  <a:pt x="103596" y="19074"/>
                </a:lnTo>
                <a:lnTo>
                  <a:pt x="60762" y="32523"/>
                </a:lnTo>
                <a:lnTo>
                  <a:pt x="7304" y="66940"/>
                </a:lnTo>
                <a:lnTo>
                  <a:pt x="0" y="86868"/>
                </a:lnTo>
                <a:lnTo>
                  <a:pt x="7304" y="106795"/>
                </a:lnTo>
                <a:lnTo>
                  <a:pt x="60762" y="141212"/>
                </a:lnTo>
                <a:lnTo>
                  <a:pt x="103596" y="154661"/>
                </a:lnTo>
                <a:lnTo>
                  <a:pt x="154954" y="164911"/>
                </a:lnTo>
                <a:lnTo>
                  <a:pt x="213177" y="171443"/>
                </a:lnTo>
                <a:lnTo>
                  <a:pt x="276605" y="173736"/>
                </a:lnTo>
                <a:lnTo>
                  <a:pt x="340034" y="171443"/>
                </a:lnTo>
                <a:lnTo>
                  <a:pt x="398257" y="164911"/>
                </a:lnTo>
                <a:lnTo>
                  <a:pt x="449615" y="154661"/>
                </a:lnTo>
                <a:lnTo>
                  <a:pt x="492449" y="141212"/>
                </a:lnTo>
                <a:lnTo>
                  <a:pt x="545907" y="106795"/>
                </a:lnTo>
                <a:lnTo>
                  <a:pt x="553211" y="86868"/>
                </a:lnTo>
                <a:lnTo>
                  <a:pt x="545907" y="66940"/>
                </a:lnTo>
                <a:lnTo>
                  <a:pt x="492449" y="32523"/>
                </a:lnTo>
                <a:lnTo>
                  <a:pt x="449615" y="19074"/>
                </a:lnTo>
                <a:lnTo>
                  <a:pt x="398257" y="8824"/>
                </a:lnTo>
                <a:lnTo>
                  <a:pt x="340034" y="2292"/>
                </a:lnTo>
                <a:lnTo>
                  <a:pt x="276605"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31" name="object 31"/>
          <p:cNvSpPr/>
          <p:nvPr/>
        </p:nvSpPr>
        <p:spPr>
          <a:xfrm>
            <a:off x="4230689" y="2816107"/>
            <a:ext cx="551815" cy="702945"/>
          </a:xfrm>
          <a:custGeom>
            <a:avLst/>
            <a:gdLst/>
            <a:ahLst/>
            <a:cxnLst/>
            <a:rect l="l" t="t" r="r" b="b"/>
            <a:pathLst>
              <a:path w="551814" h="702945">
                <a:moveTo>
                  <a:pt x="0" y="0"/>
                </a:moveTo>
                <a:lnTo>
                  <a:pt x="0" y="628395"/>
                </a:lnTo>
                <a:lnTo>
                  <a:pt x="9849" y="648196"/>
                </a:lnTo>
                <a:lnTo>
                  <a:pt x="80772" y="681037"/>
                </a:lnTo>
                <a:lnTo>
                  <a:pt x="136595" y="692667"/>
                </a:lnTo>
                <a:lnTo>
                  <a:pt x="202494" y="700162"/>
                </a:lnTo>
                <a:lnTo>
                  <a:pt x="275843" y="702817"/>
                </a:lnTo>
                <a:lnTo>
                  <a:pt x="349193" y="700162"/>
                </a:lnTo>
                <a:lnTo>
                  <a:pt x="415092" y="692667"/>
                </a:lnTo>
                <a:lnTo>
                  <a:pt x="470915" y="681037"/>
                </a:lnTo>
                <a:lnTo>
                  <a:pt x="514039" y="665978"/>
                </a:lnTo>
                <a:lnTo>
                  <a:pt x="551688" y="628395"/>
                </a:lnTo>
                <a:lnTo>
                  <a:pt x="551688" y="74549"/>
                </a:lnTo>
                <a:lnTo>
                  <a:pt x="275843" y="74549"/>
                </a:lnTo>
                <a:lnTo>
                  <a:pt x="202494" y="71884"/>
                </a:lnTo>
                <a:lnTo>
                  <a:pt x="136595" y="64365"/>
                </a:lnTo>
                <a:lnTo>
                  <a:pt x="80772" y="52705"/>
                </a:lnTo>
                <a:lnTo>
                  <a:pt x="37648" y="37615"/>
                </a:lnTo>
                <a:lnTo>
                  <a:pt x="9849" y="19809"/>
                </a:lnTo>
                <a:lnTo>
                  <a:pt x="0" y="0"/>
                </a:lnTo>
                <a:close/>
              </a:path>
              <a:path w="551814" h="702945">
                <a:moveTo>
                  <a:pt x="551688" y="0"/>
                </a:moveTo>
                <a:lnTo>
                  <a:pt x="514039" y="37615"/>
                </a:lnTo>
                <a:lnTo>
                  <a:pt x="470915" y="52705"/>
                </a:lnTo>
                <a:lnTo>
                  <a:pt x="415092" y="64365"/>
                </a:lnTo>
                <a:lnTo>
                  <a:pt x="349193" y="71884"/>
                </a:lnTo>
                <a:lnTo>
                  <a:pt x="275843" y="74549"/>
                </a:lnTo>
                <a:lnTo>
                  <a:pt x="551688" y="74549"/>
                </a:lnTo>
                <a:lnTo>
                  <a:pt x="551688" y="0"/>
                </a:lnTo>
                <a:close/>
              </a:path>
            </a:pathLst>
          </a:custGeom>
          <a:solidFill>
            <a:srgbClr val="F39C0F"/>
          </a:solidFill>
        </p:spPr>
        <p:txBody>
          <a:bodyPr wrap="square" lIns="0" tIns="0" rIns="0" bIns="0" rtlCol="0"/>
          <a:lstStyle/>
          <a:p>
            <a:pPr defTabSz="912080"/>
            <a:endParaRPr sz="1800">
              <a:solidFill>
                <a:prstClr val="black"/>
              </a:solidFill>
            </a:endParaRPr>
          </a:p>
        </p:txBody>
      </p:sp>
      <p:sp>
        <p:nvSpPr>
          <p:cNvPr id="32" name="object 32"/>
          <p:cNvSpPr/>
          <p:nvPr/>
        </p:nvSpPr>
        <p:spPr>
          <a:xfrm>
            <a:off x="4230689" y="2741736"/>
            <a:ext cx="551815" cy="149225"/>
          </a:xfrm>
          <a:custGeom>
            <a:avLst/>
            <a:gdLst/>
            <a:ahLst/>
            <a:cxnLst/>
            <a:rect l="l" t="t" r="r" b="b"/>
            <a:pathLst>
              <a:path w="551814" h="149225">
                <a:moveTo>
                  <a:pt x="275843" y="0"/>
                </a:moveTo>
                <a:lnTo>
                  <a:pt x="202494" y="2655"/>
                </a:lnTo>
                <a:lnTo>
                  <a:pt x="136595" y="10150"/>
                </a:lnTo>
                <a:lnTo>
                  <a:pt x="80771" y="21780"/>
                </a:lnTo>
                <a:lnTo>
                  <a:pt x="37648" y="36839"/>
                </a:lnTo>
                <a:lnTo>
                  <a:pt x="0" y="74422"/>
                </a:lnTo>
                <a:lnTo>
                  <a:pt x="9849" y="94231"/>
                </a:lnTo>
                <a:lnTo>
                  <a:pt x="80772" y="127127"/>
                </a:lnTo>
                <a:lnTo>
                  <a:pt x="136595" y="138787"/>
                </a:lnTo>
                <a:lnTo>
                  <a:pt x="202494" y="146306"/>
                </a:lnTo>
                <a:lnTo>
                  <a:pt x="275843" y="148971"/>
                </a:lnTo>
                <a:lnTo>
                  <a:pt x="349193" y="146306"/>
                </a:lnTo>
                <a:lnTo>
                  <a:pt x="415092" y="138787"/>
                </a:lnTo>
                <a:lnTo>
                  <a:pt x="470915" y="127127"/>
                </a:lnTo>
                <a:lnTo>
                  <a:pt x="514039" y="112037"/>
                </a:lnTo>
                <a:lnTo>
                  <a:pt x="551688" y="74422"/>
                </a:lnTo>
                <a:lnTo>
                  <a:pt x="541838" y="54621"/>
                </a:lnTo>
                <a:lnTo>
                  <a:pt x="470915" y="21780"/>
                </a:lnTo>
                <a:lnTo>
                  <a:pt x="415092" y="10150"/>
                </a:lnTo>
                <a:lnTo>
                  <a:pt x="349193" y="2655"/>
                </a:lnTo>
                <a:lnTo>
                  <a:pt x="275843" y="0"/>
                </a:lnTo>
                <a:close/>
              </a:path>
            </a:pathLst>
          </a:custGeom>
          <a:solidFill>
            <a:srgbClr val="F8C46F"/>
          </a:solidFill>
        </p:spPr>
        <p:txBody>
          <a:bodyPr wrap="square" lIns="0" tIns="0" rIns="0" bIns="0" rtlCol="0"/>
          <a:lstStyle/>
          <a:p>
            <a:pPr defTabSz="912080"/>
            <a:endParaRPr sz="1800">
              <a:solidFill>
                <a:prstClr val="black"/>
              </a:solidFill>
            </a:endParaRPr>
          </a:p>
        </p:txBody>
      </p:sp>
      <p:sp>
        <p:nvSpPr>
          <p:cNvPr id="33" name="object 33"/>
          <p:cNvSpPr/>
          <p:nvPr/>
        </p:nvSpPr>
        <p:spPr>
          <a:xfrm>
            <a:off x="4230689" y="2741736"/>
            <a:ext cx="551815" cy="149225"/>
          </a:xfrm>
          <a:custGeom>
            <a:avLst/>
            <a:gdLst/>
            <a:ahLst/>
            <a:cxnLst/>
            <a:rect l="l" t="t" r="r" b="b"/>
            <a:pathLst>
              <a:path w="551814" h="149225">
                <a:moveTo>
                  <a:pt x="551688" y="74422"/>
                </a:moveTo>
                <a:lnTo>
                  <a:pt x="514039" y="112037"/>
                </a:lnTo>
                <a:lnTo>
                  <a:pt x="470915" y="127127"/>
                </a:lnTo>
                <a:lnTo>
                  <a:pt x="415092" y="138787"/>
                </a:lnTo>
                <a:lnTo>
                  <a:pt x="349193" y="146306"/>
                </a:lnTo>
                <a:lnTo>
                  <a:pt x="275843" y="148971"/>
                </a:lnTo>
                <a:lnTo>
                  <a:pt x="202494" y="146306"/>
                </a:lnTo>
                <a:lnTo>
                  <a:pt x="136595" y="138787"/>
                </a:lnTo>
                <a:lnTo>
                  <a:pt x="80771" y="127126"/>
                </a:lnTo>
                <a:lnTo>
                  <a:pt x="37648" y="112037"/>
                </a:lnTo>
                <a:lnTo>
                  <a:pt x="0" y="74422"/>
                </a:lnTo>
                <a:lnTo>
                  <a:pt x="9849" y="54621"/>
                </a:lnTo>
                <a:lnTo>
                  <a:pt x="80772" y="21780"/>
                </a:lnTo>
                <a:lnTo>
                  <a:pt x="136595" y="10150"/>
                </a:lnTo>
                <a:lnTo>
                  <a:pt x="202494" y="2655"/>
                </a:lnTo>
                <a:lnTo>
                  <a:pt x="275843" y="0"/>
                </a:lnTo>
                <a:lnTo>
                  <a:pt x="349193" y="2655"/>
                </a:lnTo>
                <a:lnTo>
                  <a:pt x="415092" y="10150"/>
                </a:lnTo>
                <a:lnTo>
                  <a:pt x="470915" y="21780"/>
                </a:lnTo>
                <a:lnTo>
                  <a:pt x="514039" y="36839"/>
                </a:lnTo>
                <a:lnTo>
                  <a:pt x="551688" y="74422"/>
                </a:lnTo>
                <a:close/>
              </a:path>
            </a:pathLst>
          </a:custGeom>
          <a:ln w="9143">
            <a:solidFill>
              <a:srgbClr val="F8F8F8"/>
            </a:solidFill>
          </a:ln>
        </p:spPr>
        <p:txBody>
          <a:bodyPr wrap="square" lIns="0" tIns="0" rIns="0" bIns="0" rtlCol="0"/>
          <a:lstStyle/>
          <a:p>
            <a:pPr defTabSz="912080"/>
            <a:endParaRPr sz="1800">
              <a:solidFill>
                <a:prstClr val="black"/>
              </a:solidFill>
            </a:endParaRPr>
          </a:p>
        </p:txBody>
      </p:sp>
      <p:sp>
        <p:nvSpPr>
          <p:cNvPr id="34" name="object 34"/>
          <p:cNvSpPr/>
          <p:nvPr/>
        </p:nvSpPr>
        <p:spPr>
          <a:xfrm>
            <a:off x="4230689" y="2816107"/>
            <a:ext cx="551815" cy="702945"/>
          </a:xfrm>
          <a:custGeom>
            <a:avLst/>
            <a:gdLst/>
            <a:ahLst/>
            <a:cxnLst/>
            <a:rect l="l" t="t" r="r" b="b"/>
            <a:pathLst>
              <a:path w="551814" h="702945">
                <a:moveTo>
                  <a:pt x="551688" y="0"/>
                </a:moveTo>
                <a:lnTo>
                  <a:pt x="551688" y="628395"/>
                </a:lnTo>
                <a:lnTo>
                  <a:pt x="541838" y="648196"/>
                </a:lnTo>
                <a:lnTo>
                  <a:pt x="470915" y="681037"/>
                </a:lnTo>
                <a:lnTo>
                  <a:pt x="415092" y="692667"/>
                </a:lnTo>
                <a:lnTo>
                  <a:pt x="349193" y="700162"/>
                </a:lnTo>
                <a:lnTo>
                  <a:pt x="275843" y="702817"/>
                </a:lnTo>
                <a:lnTo>
                  <a:pt x="202494" y="700162"/>
                </a:lnTo>
                <a:lnTo>
                  <a:pt x="136595" y="692667"/>
                </a:lnTo>
                <a:lnTo>
                  <a:pt x="80771" y="681037"/>
                </a:lnTo>
                <a:lnTo>
                  <a:pt x="37648" y="665978"/>
                </a:lnTo>
                <a:lnTo>
                  <a:pt x="0" y="628395"/>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35" name="object 35"/>
          <p:cNvSpPr/>
          <p:nvPr/>
        </p:nvSpPr>
        <p:spPr>
          <a:xfrm>
            <a:off x="5223899" y="1714500"/>
            <a:ext cx="553593" cy="1812036"/>
          </a:xfrm>
          <a:prstGeom prst="rect">
            <a:avLst/>
          </a:prstGeom>
          <a:blipFill>
            <a:blip r:embed="rId8" cstate="print"/>
            <a:stretch>
              <a:fillRect/>
            </a:stretch>
          </a:blipFill>
        </p:spPr>
        <p:txBody>
          <a:bodyPr wrap="square" lIns="0" tIns="0" rIns="0" bIns="0" rtlCol="0"/>
          <a:lstStyle/>
          <a:p>
            <a:pPr defTabSz="912080"/>
            <a:endParaRPr sz="1800">
              <a:solidFill>
                <a:prstClr val="black"/>
              </a:solidFill>
            </a:endParaRPr>
          </a:p>
        </p:txBody>
      </p:sp>
      <p:sp>
        <p:nvSpPr>
          <p:cNvPr id="36" name="object 36"/>
          <p:cNvSpPr/>
          <p:nvPr/>
        </p:nvSpPr>
        <p:spPr>
          <a:xfrm>
            <a:off x="5224272" y="1720604"/>
            <a:ext cx="553720" cy="154305"/>
          </a:xfrm>
          <a:custGeom>
            <a:avLst/>
            <a:gdLst/>
            <a:ahLst/>
            <a:cxnLst/>
            <a:rect l="l" t="t" r="r" b="b"/>
            <a:pathLst>
              <a:path w="553720" h="154305">
                <a:moveTo>
                  <a:pt x="276605" y="0"/>
                </a:moveTo>
                <a:lnTo>
                  <a:pt x="203067" y="2746"/>
                </a:lnTo>
                <a:lnTo>
                  <a:pt x="136990" y="10498"/>
                </a:lnTo>
                <a:lnTo>
                  <a:pt x="81010" y="22526"/>
                </a:lnTo>
                <a:lnTo>
                  <a:pt x="37761" y="38100"/>
                </a:lnTo>
                <a:lnTo>
                  <a:pt x="0" y="76962"/>
                </a:lnTo>
                <a:lnTo>
                  <a:pt x="9879" y="97435"/>
                </a:lnTo>
                <a:lnTo>
                  <a:pt x="81010" y="131397"/>
                </a:lnTo>
                <a:lnTo>
                  <a:pt x="136990" y="143425"/>
                </a:lnTo>
                <a:lnTo>
                  <a:pt x="203067" y="151177"/>
                </a:lnTo>
                <a:lnTo>
                  <a:pt x="276605" y="153924"/>
                </a:lnTo>
                <a:lnTo>
                  <a:pt x="350144" y="151177"/>
                </a:lnTo>
                <a:lnTo>
                  <a:pt x="416221" y="143425"/>
                </a:lnTo>
                <a:lnTo>
                  <a:pt x="472201" y="131397"/>
                </a:lnTo>
                <a:lnTo>
                  <a:pt x="515450" y="115824"/>
                </a:lnTo>
                <a:lnTo>
                  <a:pt x="553212" y="76962"/>
                </a:lnTo>
                <a:lnTo>
                  <a:pt x="543332" y="56488"/>
                </a:lnTo>
                <a:lnTo>
                  <a:pt x="472201" y="22526"/>
                </a:lnTo>
                <a:lnTo>
                  <a:pt x="416221" y="10498"/>
                </a:lnTo>
                <a:lnTo>
                  <a:pt x="350144" y="2746"/>
                </a:lnTo>
                <a:lnTo>
                  <a:pt x="276605"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37" name="object 37"/>
          <p:cNvSpPr/>
          <p:nvPr/>
        </p:nvSpPr>
        <p:spPr>
          <a:xfrm>
            <a:off x="5222749" y="3352801"/>
            <a:ext cx="554990" cy="173990"/>
          </a:xfrm>
          <a:custGeom>
            <a:avLst/>
            <a:gdLst/>
            <a:ahLst/>
            <a:cxnLst/>
            <a:rect l="l" t="t" r="r" b="b"/>
            <a:pathLst>
              <a:path w="554989" h="173989">
                <a:moveTo>
                  <a:pt x="277367" y="0"/>
                </a:moveTo>
                <a:lnTo>
                  <a:pt x="213777" y="2292"/>
                </a:lnTo>
                <a:lnTo>
                  <a:pt x="155399" y="8824"/>
                </a:lnTo>
                <a:lnTo>
                  <a:pt x="103898" y="19074"/>
                </a:lnTo>
                <a:lnTo>
                  <a:pt x="60942" y="32523"/>
                </a:lnTo>
                <a:lnTo>
                  <a:pt x="7326" y="66940"/>
                </a:lnTo>
                <a:lnTo>
                  <a:pt x="0" y="86868"/>
                </a:lnTo>
                <a:lnTo>
                  <a:pt x="7326" y="106795"/>
                </a:lnTo>
                <a:lnTo>
                  <a:pt x="60942" y="141212"/>
                </a:lnTo>
                <a:lnTo>
                  <a:pt x="103898" y="154661"/>
                </a:lnTo>
                <a:lnTo>
                  <a:pt x="155399" y="164911"/>
                </a:lnTo>
                <a:lnTo>
                  <a:pt x="213777" y="171443"/>
                </a:lnTo>
                <a:lnTo>
                  <a:pt x="277367" y="173736"/>
                </a:lnTo>
                <a:lnTo>
                  <a:pt x="340958" y="171443"/>
                </a:lnTo>
                <a:lnTo>
                  <a:pt x="399336" y="164911"/>
                </a:lnTo>
                <a:lnTo>
                  <a:pt x="450837" y="154661"/>
                </a:lnTo>
                <a:lnTo>
                  <a:pt x="493793" y="141212"/>
                </a:lnTo>
                <a:lnTo>
                  <a:pt x="547409" y="106795"/>
                </a:lnTo>
                <a:lnTo>
                  <a:pt x="554736" y="86868"/>
                </a:lnTo>
                <a:lnTo>
                  <a:pt x="547409" y="66940"/>
                </a:lnTo>
                <a:lnTo>
                  <a:pt x="493793" y="32523"/>
                </a:lnTo>
                <a:lnTo>
                  <a:pt x="450837" y="19074"/>
                </a:lnTo>
                <a:lnTo>
                  <a:pt x="399336" y="8824"/>
                </a:lnTo>
                <a:lnTo>
                  <a:pt x="340958" y="2292"/>
                </a:lnTo>
                <a:lnTo>
                  <a:pt x="277367"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38" name="object 38"/>
          <p:cNvSpPr/>
          <p:nvPr/>
        </p:nvSpPr>
        <p:spPr>
          <a:xfrm>
            <a:off x="5216714" y="2439672"/>
            <a:ext cx="551815" cy="1079500"/>
          </a:xfrm>
          <a:custGeom>
            <a:avLst/>
            <a:gdLst/>
            <a:ahLst/>
            <a:cxnLst/>
            <a:rect l="l" t="t" r="r" b="b"/>
            <a:pathLst>
              <a:path w="551814" h="1079500">
                <a:moveTo>
                  <a:pt x="0" y="0"/>
                </a:moveTo>
                <a:lnTo>
                  <a:pt x="0" y="1004824"/>
                </a:lnTo>
                <a:lnTo>
                  <a:pt x="9849" y="1024580"/>
                </a:lnTo>
                <a:lnTo>
                  <a:pt x="80772" y="1057417"/>
                </a:lnTo>
                <a:lnTo>
                  <a:pt x="136595" y="1069067"/>
                </a:lnTo>
                <a:lnTo>
                  <a:pt x="202494" y="1076581"/>
                </a:lnTo>
                <a:lnTo>
                  <a:pt x="275844" y="1079246"/>
                </a:lnTo>
                <a:lnTo>
                  <a:pt x="349193" y="1076581"/>
                </a:lnTo>
                <a:lnTo>
                  <a:pt x="415092" y="1069067"/>
                </a:lnTo>
                <a:lnTo>
                  <a:pt x="470915" y="1057417"/>
                </a:lnTo>
                <a:lnTo>
                  <a:pt x="514039" y="1042350"/>
                </a:lnTo>
                <a:lnTo>
                  <a:pt x="551688" y="1004824"/>
                </a:lnTo>
                <a:lnTo>
                  <a:pt x="551688" y="74549"/>
                </a:lnTo>
                <a:lnTo>
                  <a:pt x="275844" y="74549"/>
                </a:lnTo>
                <a:lnTo>
                  <a:pt x="202494" y="71884"/>
                </a:lnTo>
                <a:lnTo>
                  <a:pt x="136595" y="64365"/>
                </a:lnTo>
                <a:lnTo>
                  <a:pt x="80772" y="52705"/>
                </a:lnTo>
                <a:lnTo>
                  <a:pt x="37648" y="37615"/>
                </a:lnTo>
                <a:lnTo>
                  <a:pt x="9849" y="19809"/>
                </a:lnTo>
                <a:lnTo>
                  <a:pt x="0" y="0"/>
                </a:lnTo>
                <a:close/>
              </a:path>
              <a:path w="551814" h="1079500">
                <a:moveTo>
                  <a:pt x="551688" y="0"/>
                </a:moveTo>
                <a:lnTo>
                  <a:pt x="514039" y="37615"/>
                </a:lnTo>
                <a:lnTo>
                  <a:pt x="470916" y="52705"/>
                </a:lnTo>
                <a:lnTo>
                  <a:pt x="415092" y="64365"/>
                </a:lnTo>
                <a:lnTo>
                  <a:pt x="349193" y="71884"/>
                </a:lnTo>
                <a:lnTo>
                  <a:pt x="275844" y="74549"/>
                </a:lnTo>
                <a:lnTo>
                  <a:pt x="551688" y="74549"/>
                </a:lnTo>
                <a:lnTo>
                  <a:pt x="551688" y="0"/>
                </a:lnTo>
                <a:close/>
              </a:path>
            </a:pathLst>
          </a:custGeom>
          <a:solidFill>
            <a:srgbClr val="C0392B"/>
          </a:solidFill>
        </p:spPr>
        <p:txBody>
          <a:bodyPr wrap="square" lIns="0" tIns="0" rIns="0" bIns="0" rtlCol="0"/>
          <a:lstStyle/>
          <a:p>
            <a:pPr defTabSz="912080"/>
            <a:endParaRPr sz="1800">
              <a:solidFill>
                <a:prstClr val="black"/>
              </a:solidFill>
            </a:endParaRPr>
          </a:p>
        </p:txBody>
      </p:sp>
      <p:sp>
        <p:nvSpPr>
          <p:cNvPr id="39" name="object 39"/>
          <p:cNvSpPr/>
          <p:nvPr/>
        </p:nvSpPr>
        <p:spPr>
          <a:xfrm>
            <a:off x="5216714" y="2365314"/>
            <a:ext cx="551815" cy="149225"/>
          </a:xfrm>
          <a:custGeom>
            <a:avLst/>
            <a:gdLst/>
            <a:ahLst/>
            <a:cxnLst/>
            <a:rect l="l" t="t" r="r" b="b"/>
            <a:pathLst>
              <a:path w="551814" h="149225">
                <a:moveTo>
                  <a:pt x="275844" y="0"/>
                </a:moveTo>
                <a:lnTo>
                  <a:pt x="202494" y="2655"/>
                </a:lnTo>
                <a:lnTo>
                  <a:pt x="136595" y="10150"/>
                </a:lnTo>
                <a:lnTo>
                  <a:pt x="80772" y="21780"/>
                </a:lnTo>
                <a:lnTo>
                  <a:pt x="37648" y="36839"/>
                </a:lnTo>
                <a:lnTo>
                  <a:pt x="0" y="74421"/>
                </a:lnTo>
                <a:lnTo>
                  <a:pt x="9849" y="94231"/>
                </a:lnTo>
                <a:lnTo>
                  <a:pt x="80772" y="127126"/>
                </a:lnTo>
                <a:lnTo>
                  <a:pt x="136595" y="138787"/>
                </a:lnTo>
                <a:lnTo>
                  <a:pt x="202494" y="146306"/>
                </a:lnTo>
                <a:lnTo>
                  <a:pt x="275844" y="148970"/>
                </a:lnTo>
                <a:lnTo>
                  <a:pt x="349193" y="146306"/>
                </a:lnTo>
                <a:lnTo>
                  <a:pt x="415092" y="138787"/>
                </a:lnTo>
                <a:lnTo>
                  <a:pt x="470915" y="127126"/>
                </a:lnTo>
                <a:lnTo>
                  <a:pt x="514039" y="112037"/>
                </a:lnTo>
                <a:lnTo>
                  <a:pt x="551688" y="74421"/>
                </a:lnTo>
                <a:lnTo>
                  <a:pt x="541838" y="54621"/>
                </a:lnTo>
                <a:lnTo>
                  <a:pt x="470916" y="21780"/>
                </a:lnTo>
                <a:lnTo>
                  <a:pt x="415092" y="10150"/>
                </a:lnTo>
                <a:lnTo>
                  <a:pt x="349193" y="2655"/>
                </a:lnTo>
                <a:lnTo>
                  <a:pt x="275844" y="0"/>
                </a:lnTo>
                <a:close/>
              </a:path>
            </a:pathLst>
          </a:custGeom>
          <a:solidFill>
            <a:srgbClr val="D98780"/>
          </a:solidFill>
        </p:spPr>
        <p:txBody>
          <a:bodyPr wrap="square" lIns="0" tIns="0" rIns="0" bIns="0" rtlCol="0"/>
          <a:lstStyle/>
          <a:p>
            <a:pPr defTabSz="912080"/>
            <a:endParaRPr sz="1800">
              <a:solidFill>
                <a:prstClr val="black"/>
              </a:solidFill>
            </a:endParaRPr>
          </a:p>
        </p:txBody>
      </p:sp>
      <p:sp>
        <p:nvSpPr>
          <p:cNvPr id="40" name="object 40"/>
          <p:cNvSpPr/>
          <p:nvPr/>
        </p:nvSpPr>
        <p:spPr>
          <a:xfrm>
            <a:off x="5216714" y="2365314"/>
            <a:ext cx="551815" cy="149225"/>
          </a:xfrm>
          <a:custGeom>
            <a:avLst/>
            <a:gdLst/>
            <a:ahLst/>
            <a:cxnLst/>
            <a:rect l="l" t="t" r="r" b="b"/>
            <a:pathLst>
              <a:path w="551814" h="149225">
                <a:moveTo>
                  <a:pt x="551688" y="74421"/>
                </a:moveTo>
                <a:lnTo>
                  <a:pt x="514039" y="112037"/>
                </a:lnTo>
                <a:lnTo>
                  <a:pt x="470915" y="127126"/>
                </a:lnTo>
                <a:lnTo>
                  <a:pt x="415092" y="138787"/>
                </a:lnTo>
                <a:lnTo>
                  <a:pt x="349193" y="146306"/>
                </a:lnTo>
                <a:lnTo>
                  <a:pt x="275844" y="148970"/>
                </a:lnTo>
                <a:lnTo>
                  <a:pt x="202494" y="146306"/>
                </a:lnTo>
                <a:lnTo>
                  <a:pt x="136595" y="138787"/>
                </a:lnTo>
                <a:lnTo>
                  <a:pt x="80772" y="127126"/>
                </a:lnTo>
                <a:lnTo>
                  <a:pt x="37648" y="112037"/>
                </a:lnTo>
                <a:lnTo>
                  <a:pt x="0" y="74421"/>
                </a:lnTo>
                <a:lnTo>
                  <a:pt x="9849" y="54621"/>
                </a:lnTo>
                <a:lnTo>
                  <a:pt x="80772" y="21780"/>
                </a:lnTo>
                <a:lnTo>
                  <a:pt x="136595" y="10150"/>
                </a:lnTo>
                <a:lnTo>
                  <a:pt x="202494" y="2655"/>
                </a:lnTo>
                <a:lnTo>
                  <a:pt x="275844" y="0"/>
                </a:lnTo>
                <a:lnTo>
                  <a:pt x="349193" y="2655"/>
                </a:lnTo>
                <a:lnTo>
                  <a:pt x="415092" y="10150"/>
                </a:lnTo>
                <a:lnTo>
                  <a:pt x="470916" y="21780"/>
                </a:lnTo>
                <a:lnTo>
                  <a:pt x="514039" y="36839"/>
                </a:lnTo>
                <a:lnTo>
                  <a:pt x="551688" y="74421"/>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1" name="object 41"/>
          <p:cNvSpPr/>
          <p:nvPr/>
        </p:nvSpPr>
        <p:spPr>
          <a:xfrm>
            <a:off x="5216714" y="2439672"/>
            <a:ext cx="551815" cy="1079500"/>
          </a:xfrm>
          <a:custGeom>
            <a:avLst/>
            <a:gdLst/>
            <a:ahLst/>
            <a:cxnLst/>
            <a:rect l="l" t="t" r="r" b="b"/>
            <a:pathLst>
              <a:path w="551814" h="1079500">
                <a:moveTo>
                  <a:pt x="551688" y="0"/>
                </a:moveTo>
                <a:lnTo>
                  <a:pt x="551688" y="1004824"/>
                </a:lnTo>
                <a:lnTo>
                  <a:pt x="541838" y="1024580"/>
                </a:lnTo>
                <a:lnTo>
                  <a:pt x="470915" y="1057417"/>
                </a:lnTo>
                <a:lnTo>
                  <a:pt x="415092" y="1069067"/>
                </a:lnTo>
                <a:lnTo>
                  <a:pt x="349193" y="1076581"/>
                </a:lnTo>
                <a:lnTo>
                  <a:pt x="275844" y="1079246"/>
                </a:lnTo>
                <a:lnTo>
                  <a:pt x="202494" y="1076581"/>
                </a:lnTo>
                <a:lnTo>
                  <a:pt x="136595" y="1069067"/>
                </a:lnTo>
                <a:lnTo>
                  <a:pt x="80772" y="1057417"/>
                </a:lnTo>
                <a:lnTo>
                  <a:pt x="37648" y="1042350"/>
                </a:lnTo>
                <a:lnTo>
                  <a:pt x="0" y="1004824"/>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2" name="object 42"/>
          <p:cNvSpPr/>
          <p:nvPr/>
        </p:nvSpPr>
        <p:spPr>
          <a:xfrm>
            <a:off x="6209921" y="1728216"/>
            <a:ext cx="552069" cy="1812036"/>
          </a:xfrm>
          <a:prstGeom prst="rect">
            <a:avLst/>
          </a:prstGeom>
          <a:blipFill>
            <a:blip r:embed="rId9" cstate="print"/>
            <a:stretch>
              <a:fillRect/>
            </a:stretch>
          </a:blipFill>
        </p:spPr>
        <p:txBody>
          <a:bodyPr wrap="square" lIns="0" tIns="0" rIns="0" bIns="0" rtlCol="0"/>
          <a:lstStyle/>
          <a:p>
            <a:pPr defTabSz="912080"/>
            <a:endParaRPr sz="1800">
              <a:solidFill>
                <a:prstClr val="black"/>
              </a:solidFill>
            </a:endParaRPr>
          </a:p>
        </p:txBody>
      </p:sp>
      <p:sp>
        <p:nvSpPr>
          <p:cNvPr id="43" name="object 43"/>
          <p:cNvSpPr/>
          <p:nvPr/>
        </p:nvSpPr>
        <p:spPr>
          <a:xfrm>
            <a:off x="6208780" y="1734311"/>
            <a:ext cx="554990" cy="152400"/>
          </a:xfrm>
          <a:custGeom>
            <a:avLst/>
            <a:gdLst/>
            <a:ahLst/>
            <a:cxnLst/>
            <a:rect l="l" t="t" r="r" b="b"/>
            <a:pathLst>
              <a:path w="554990" h="152400">
                <a:moveTo>
                  <a:pt x="277368" y="0"/>
                </a:moveTo>
                <a:lnTo>
                  <a:pt x="203640" y="2725"/>
                </a:lnTo>
                <a:lnTo>
                  <a:pt x="137385" y="10413"/>
                </a:lnTo>
                <a:lnTo>
                  <a:pt x="81248" y="22336"/>
                </a:lnTo>
                <a:lnTo>
                  <a:pt x="37874" y="37761"/>
                </a:lnTo>
                <a:lnTo>
                  <a:pt x="0" y="76200"/>
                </a:lnTo>
                <a:lnTo>
                  <a:pt x="9909" y="96440"/>
                </a:lnTo>
                <a:lnTo>
                  <a:pt x="81248" y="130063"/>
                </a:lnTo>
                <a:lnTo>
                  <a:pt x="137385" y="141986"/>
                </a:lnTo>
                <a:lnTo>
                  <a:pt x="203640" y="149674"/>
                </a:lnTo>
                <a:lnTo>
                  <a:pt x="277368" y="152400"/>
                </a:lnTo>
                <a:lnTo>
                  <a:pt x="351095" y="149674"/>
                </a:lnTo>
                <a:lnTo>
                  <a:pt x="417350" y="141986"/>
                </a:lnTo>
                <a:lnTo>
                  <a:pt x="473487" y="130063"/>
                </a:lnTo>
                <a:lnTo>
                  <a:pt x="516861" y="114638"/>
                </a:lnTo>
                <a:lnTo>
                  <a:pt x="554735" y="76200"/>
                </a:lnTo>
                <a:lnTo>
                  <a:pt x="544826" y="55959"/>
                </a:lnTo>
                <a:lnTo>
                  <a:pt x="473487" y="22336"/>
                </a:lnTo>
                <a:lnTo>
                  <a:pt x="417350" y="10413"/>
                </a:lnTo>
                <a:lnTo>
                  <a:pt x="351095" y="2725"/>
                </a:lnTo>
                <a:lnTo>
                  <a:pt x="277368"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44" name="object 44"/>
          <p:cNvSpPr/>
          <p:nvPr/>
        </p:nvSpPr>
        <p:spPr>
          <a:xfrm>
            <a:off x="6208776" y="3366517"/>
            <a:ext cx="553720" cy="173990"/>
          </a:xfrm>
          <a:custGeom>
            <a:avLst/>
            <a:gdLst/>
            <a:ahLst/>
            <a:cxnLst/>
            <a:rect l="l" t="t" r="r" b="b"/>
            <a:pathLst>
              <a:path w="553720" h="173989">
                <a:moveTo>
                  <a:pt x="276606" y="0"/>
                </a:moveTo>
                <a:lnTo>
                  <a:pt x="213177" y="2292"/>
                </a:lnTo>
                <a:lnTo>
                  <a:pt x="154954" y="8824"/>
                </a:lnTo>
                <a:lnTo>
                  <a:pt x="103596" y="19074"/>
                </a:lnTo>
                <a:lnTo>
                  <a:pt x="60762" y="32523"/>
                </a:lnTo>
                <a:lnTo>
                  <a:pt x="7304" y="66940"/>
                </a:lnTo>
                <a:lnTo>
                  <a:pt x="0" y="86867"/>
                </a:lnTo>
                <a:lnTo>
                  <a:pt x="7304" y="106795"/>
                </a:lnTo>
                <a:lnTo>
                  <a:pt x="60762" y="141212"/>
                </a:lnTo>
                <a:lnTo>
                  <a:pt x="103596" y="154661"/>
                </a:lnTo>
                <a:lnTo>
                  <a:pt x="154954" y="164911"/>
                </a:lnTo>
                <a:lnTo>
                  <a:pt x="213177" y="171443"/>
                </a:lnTo>
                <a:lnTo>
                  <a:pt x="276606" y="173735"/>
                </a:lnTo>
                <a:lnTo>
                  <a:pt x="340034" y="171443"/>
                </a:lnTo>
                <a:lnTo>
                  <a:pt x="398257" y="164911"/>
                </a:lnTo>
                <a:lnTo>
                  <a:pt x="449615" y="154661"/>
                </a:lnTo>
                <a:lnTo>
                  <a:pt x="492449" y="141212"/>
                </a:lnTo>
                <a:lnTo>
                  <a:pt x="545907" y="106795"/>
                </a:lnTo>
                <a:lnTo>
                  <a:pt x="553212" y="86867"/>
                </a:lnTo>
                <a:lnTo>
                  <a:pt x="545907" y="66940"/>
                </a:lnTo>
                <a:lnTo>
                  <a:pt x="492449" y="32523"/>
                </a:lnTo>
                <a:lnTo>
                  <a:pt x="449615" y="19074"/>
                </a:lnTo>
                <a:lnTo>
                  <a:pt x="398257" y="8824"/>
                </a:lnTo>
                <a:lnTo>
                  <a:pt x="340034" y="2292"/>
                </a:lnTo>
                <a:lnTo>
                  <a:pt x="276606"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45" name="object 45"/>
          <p:cNvSpPr/>
          <p:nvPr/>
        </p:nvSpPr>
        <p:spPr>
          <a:xfrm>
            <a:off x="6201162" y="2287577"/>
            <a:ext cx="553720" cy="1245235"/>
          </a:xfrm>
          <a:custGeom>
            <a:avLst/>
            <a:gdLst/>
            <a:ahLst/>
            <a:cxnLst/>
            <a:rect l="l" t="t" r="r" b="b"/>
            <a:pathLst>
              <a:path w="553720" h="1245235">
                <a:moveTo>
                  <a:pt x="0" y="0"/>
                </a:moveTo>
                <a:lnTo>
                  <a:pt x="0" y="1170432"/>
                </a:lnTo>
                <a:lnTo>
                  <a:pt x="9879" y="1190295"/>
                </a:lnTo>
                <a:lnTo>
                  <a:pt x="81010" y="1223248"/>
                </a:lnTo>
                <a:lnTo>
                  <a:pt x="136990" y="1234919"/>
                </a:lnTo>
                <a:lnTo>
                  <a:pt x="203067" y="1242442"/>
                </a:lnTo>
                <a:lnTo>
                  <a:pt x="276606" y="1245108"/>
                </a:lnTo>
                <a:lnTo>
                  <a:pt x="350144" y="1242442"/>
                </a:lnTo>
                <a:lnTo>
                  <a:pt x="416221" y="1234919"/>
                </a:lnTo>
                <a:lnTo>
                  <a:pt x="472201" y="1223248"/>
                </a:lnTo>
                <a:lnTo>
                  <a:pt x="515450" y="1208136"/>
                </a:lnTo>
                <a:lnTo>
                  <a:pt x="553212" y="1170432"/>
                </a:lnTo>
                <a:lnTo>
                  <a:pt x="553212" y="74675"/>
                </a:lnTo>
                <a:lnTo>
                  <a:pt x="276606" y="74675"/>
                </a:lnTo>
                <a:lnTo>
                  <a:pt x="203067" y="72010"/>
                </a:lnTo>
                <a:lnTo>
                  <a:pt x="136990" y="64487"/>
                </a:lnTo>
                <a:lnTo>
                  <a:pt x="81010" y="52816"/>
                </a:lnTo>
                <a:lnTo>
                  <a:pt x="37761" y="37704"/>
                </a:lnTo>
                <a:lnTo>
                  <a:pt x="9879" y="19863"/>
                </a:lnTo>
                <a:lnTo>
                  <a:pt x="0" y="0"/>
                </a:lnTo>
                <a:close/>
              </a:path>
              <a:path w="553720" h="1245235">
                <a:moveTo>
                  <a:pt x="553212" y="0"/>
                </a:moveTo>
                <a:lnTo>
                  <a:pt x="515450" y="37704"/>
                </a:lnTo>
                <a:lnTo>
                  <a:pt x="472201" y="52816"/>
                </a:lnTo>
                <a:lnTo>
                  <a:pt x="416221" y="64487"/>
                </a:lnTo>
                <a:lnTo>
                  <a:pt x="350144" y="72010"/>
                </a:lnTo>
                <a:lnTo>
                  <a:pt x="276606" y="74675"/>
                </a:lnTo>
                <a:lnTo>
                  <a:pt x="553212" y="74675"/>
                </a:lnTo>
                <a:lnTo>
                  <a:pt x="553212" y="0"/>
                </a:lnTo>
                <a:close/>
              </a:path>
            </a:pathLst>
          </a:custGeom>
          <a:solidFill>
            <a:srgbClr val="4A2C50"/>
          </a:solidFill>
        </p:spPr>
        <p:txBody>
          <a:bodyPr wrap="square" lIns="0" tIns="0" rIns="0" bIns="0" rtlCol="0"/>
          <a:lstStyle/>
          <a:p>
            <a:pPr defTabSz="912080"/>
            <a:endParaRPr sz="1800">
              <a:solidFill>
                <a:prstClr val="black"/>
              </a:solidFill>
            </a:endParaRPr>
          </a:p>
        </p:txBody>
      </p:sp>
      <p:sp>
        <p:nvSpPr>
          <p:cNvPr id="46" name="object 46"/>
          <p:cNvSpPr/>
          <p:nvPr/>
        </p:nvSpPr>
        <p:spPr>
          <a:xfrm>
            <a:off x="6201162" y="2212848"/>
            <a:ext cx="553720" cy="149860"/>
          </a:xfrm>
          <a:custGeom>
            <a:avLst/>
            <a:gdLst/>
            <a:ahLst/>
            <a:cxnLst/>
            <a:rect l="l" t="t" r="r" b="b"/>
            <a:pathLst>
              <a:path w="553720" h="149860">
                <a:moveTo>
                  <a:pt x="276606" y="0"/>
                </a:moveTo>
                <a:lnTo>
                  <a:pt x="203067" y="2665"/>
                </a:lnTo>
                <a:lnTo>
                  <a:pt x="136990" y="10188"/>
                </a:lnTo>
                <a:lnTo>
                  <a:pt x="81010" y="21859"/>
                </a:lnTo>
                <a:lnTo>
                  <a:pt x="37761" y="36971"/>
                </a:lnTo>
                <a:lnTo>
                  <a:pt x="0" y="74675"/>
                </a:lnTo>
                <a:lnTo>
                  <a:pt x="9879" y="94539"/>
                </a:lnTo>
                <a:lnTo>
                  <a:pt x="81010" y="127492"/>
                </a:lnTo>
                <a:lnTo>
                  <a:pt x="136990" y="139163"/>
                </a:lnTo>
                <a:lnTo>
                  <a:pt x="203067" y="146686"/>
                </a:lnTo>
                <a:lnTo>
                  <a:pt x="276606" y="149351"/>
                </a:lnTo>
                <a:lnTo>
                  <a:pt x="350144" y="146686"/>
                </a:lnTo>
                <a:lnTo>
                  <a:pt x="416221" y="139163"/>
                </a:lnTo>
                <a:lnTo>
                  <a:pt x="472201" y="127492"/>
                </a:lnTo>
                <a:lnTo>
                  <a:pt x="515450" y="112380"/>
                </a:lnTo>
                <a:lnTo>
                  <a:pt x="553212" y="74675"/>
                </a:lnTo>
                <a:lnTo>
                  <a:pt x="543332" y="54812"/>
                </a:lnTo>
                <a:lnTo>
                  <a:pt x="472201" y="21859"/>
                </a:lnTo>
                <a:lnTo>
                  <a:pt x="416221" y="10188"/>
                </a:lnTo>
                <a:lnTo>
                  <a:pt x="350144" y="2665"/>
                </a:lnTo>
                <a:lnTo>
                  <a:pt x="276606" y="0"/>
                </a:lnTo>
                <a:close/>
              </a:path>
            </a:pathLst>
          </a:custGeom>
          <a:solidFill>
            <a:srgbClr val="928095"/>
          </a:solidFill>
        </p:spPr>
        <p:txBody>
          <a:bodyPr wrap="square" lIns="0" tIns="0" rIns="0" bIns="0" rtlCol="0"/>
          <a:lstStyle/>
          <a:p>
            <a:pPr defTabSz="912080"/>
            <a:endParaRPr sz="1800">
              <a:solidFill>
                <a:prstClr val="black"/>
              </a:solidFill>
            </a:endParaRPr>
          </a:p>
        </p:txBody>
      </p:sp>
      <p:sp>
        <p:nvSpPr>
          <p:cNvPr id="47" name="object 47"/>
          <p:cNvSpPr/>
          <p:nvPr/>
        </p:nvSpPr>
        <p:spPr>
          <a:xfrm>
            <a:off x="6201162" y="2212848"/>
            <a:ext cx="553720" cy="149860"/>
          </a:xfrm>
          <a:custGeom>
            <a:avLst/>
            <a:gdLst/>
            <a:ahLst/>
            <a:cxnLst/>
            <a:rect l="l" t="t" r="r" b="b"/>
            <a:pathLst>
              <a:path w="553720" h="149860">
                <a:moveTo>
                  <a:pt x="553212" y="74675"/>
                </a:moveTo>
                <a:lnTo>
                  <a:pt x="515450" y="112380"/>
                </a:lnTo>
                <a:lnTo>
                  <a:pt x="472201" y="127492"/>
                </a:lnTo>
                <a:lnTo>
                  <a:pt x="416221" y="139163"/>
                </a:lnTo>
                <a:lnTo>
                  <a:pt x="350144" y="146686"/>
                </a:lnTo>
                <a:lnTo>
                  <a:pt x="276606" y="149351"/>
                </a:lnTo>
                <a:lnTo>
                  <a:pt x="203067" y="146686"/>
                </a:lnTo>
                <a:lnTo>
                  <a:pt x="136990" y="139163"/>
                </a:lnTo>
                <a:lnTo>
                  <a:pt x="81010" y="127492"/>
                </a:lnTo>
                <a:lnTo>
                  <a:pt x="37761" y="112380"/>
                </a:lnTo>
                <a:lnTo>
                  <a:pt x="0" y="74675"/>
                </a:lnTo>
                <a:lnTo>
                  <a:pt x="9879" y="54812"/>
                </a:lnTo>
                <a:lnTo>
                  <a:pt x="81010" y="21859"/>
                </a:lnTo>
                <a:lnTo>
                  <a:pt x="136990" y="10188"/>
                </a:lnTo>
                <a:lnTo>
                  <a:pt x="203067" y="2665"/>
                </a:lnTo>
                <a:lnTo>
                  <a:pt x="276606" y="0"/>
                </a:lnTo>
                <a:lnTo>
                  <a:pt x="350144" y="2665"/>
                </a:lnTo>
                <a:lnTo>
                  <a:pt x="416221" y="10188"/>
                </a:lnTo>
                <a:lnTo>
                  <a:pt x="472201" y="21859"/>
                </a:lnTo>
                <a:lnTo>
                  <a:pt x="515450" y="36971"/>
                </a:lnTo>
                <a:lnTo>
                  <a:pt x="553212" y="74675"/>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8" name="object 48"/>
          <p:cNvSpPr/>
          <p:nvPr/>
        </p:nvSpPr>
        <p:spPr>
          <a:xfrm>
            <a:off x="6201162" y="2287577"/>
            <a:ext cx="553720" cy="1245235"/>
          </a:xfrm>
          <a:custGeom>
            <a:avLst/>
            <a:gdLst/>
            <a:ahLst/>
            <a:cxnLst/>
            <a:rect l="l" t="t" r="r" b="b"/>
            <a:pathLst>
              <a:path w="553720" h="1245235">
                <a:moveTo>
                  <a:pt x="553212" y="0"/>
                </a:moveTo>
                <a:lnTo>
                  <a:pt x="553212" y="1170432"/>
                </a:lnTo>
                <a:lnTo>
                  <a:pt x="543332" y="1190295"/>
                </a:lnTo>
                <a:lnTo>
                  <a:pt x="472201" y="1223248"/>
                </a:lnTo>
                <a:lnTo>
                  <a:pt x="416221" y="1234919"/>
                </a:lnTo>
                <a:lnTo>
                  <a:pt x="350144" y="1242442"/>
                </a:lnTo>
                <a:lnTo>
                  <a:pt x="276606" y="1245108"/>
                </a:lnTo>
                <a:lnTo>
                  <a:pt x="203067" y="1242442"/>
                </a:lnTo>
                <a:lnTo>
                  <a:pt x="136990" y="1234919"/>
                </a:lnTo>
                <a:lnTo>
                  <a:pt x="81010" y="1223248"/>
                </a:lnTo>
                <a:lnTo>
                  <a:pt x="37761" y="1208136"/>
                </a:lnTo>
                <a:lnTo>
                  <a:pt x="0" y="1170432"/>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49" name="object 49"/>
          <p:cNvSpPr/>
          <p:nvPr/>
        </p:nvSpPr>
        <p:spPr>
          <a:xfrm>
            <a:off x="7186811" y="1714500"/>
            <a:ext cx="552069" cy="1812036"/>
          </a:xfrm>
          <a:prstGeom prst="rect">
            <a:avLst/>
          </a:prstGeom>
          <a:blipFill>
            <a:blip r:embed="rId10" cstate="print"/>
            <a:stretch>
              <a:fillRect/>
            </a:stretch>
          </a:blipFill>
        </p:spPr>
        <p:txBody>
          <a:bodyPr wrap="square" lIns="0" tIns="0" rIns="0" bIns="0" rtlCol="0"/>
          <a:lstStyle/>
          <a:p>
            <a:pPr defTabSz="912080"/>
            <a:endParaRPr sz="1800">
              <a:solidFill>
                <a:prstClr val="black"/>
              </a:solidFill>
            </a:endParaRPr>
          </a:p>
        </p:txBody>
      </p:sp>
      <p:sp>
        <p:nvSpPr>
          <p:cNvPr id="50" name="object 50"/>
          <p:cNvSpPr/>
          <p:nvPr/>
        </p:nvSpPr>
        <p:spPr>
          <a:xfrm>
            <a:off x="7185661" y="1720604"/>
            <a:ext cx="554990" cy="154305"/>
          </a:xfrm>
          <a:custGeom>
            <a:avLst/>
            <a:gdLst/>
            <a:ahLst/>
            <a:cxnLst/>
            <a:rect l="l" t="t" r="r" b="b"/>
            <a:pathLst>
              <a:path w="554990" h="154305">
                <a:moveTo>
                  <a:pt x="277368" y="0"/>
                </a:moveTo>
                <a:lnTo>
                  <a:pt x="203640" y="2746"/>
                </a:lnTo>
                <a:lnTo>
                  <a:pt x="137385" y="10498"/>
                </a:lnTo>
                <a:lnTo>
                  <a:pt x="81248" y="22526"/>
                </a:lnTo>
                <a:lnTo>
                  <a:pt x="37874" y="38100"/>
                </a:lnTo>
                <a:lnTo>
                  <a:pt x="0" y="76962"/>
                </a:lnTo>
                <a:lnTo>
                  <a:pt x="9909" y="97435"/>
                </a:lnTo>
                <a:lnTo>
                  <a:pt x="81248" y="131397"/>
                </a:lnTo>
                <a:lnTo>
                  <a:pt x="137385" y="143425"/>
                </a:lnTo>
                <a:lnTo>
                  <a:pt x="203640" y="151177"/>
                </a:lnTo>
                <a:lnTo>
                  <a:pt x="277368" y="153924"/>
                </a:lnTo>
                <a:lnTo>
                  <a:pt x="351095" y="151177"/>
                </a:lnTo>
                <a:lnTo>
                  <a:pt x="417350" y="143425"/>
                </a:lnTo>
                <a:lnTo>
                  <a:pt x="473487" y="131397"/>
                </a:lnTo>
                <a:lnTo>
                  <a:pt x="516861" y="115824"/>
                </a:lnTo>
                <a:lnTo>
                  <a:pt x="554736" y="76962"/>
                </a:lnTo>
                <a:lnTo>
                  <a:pt x="544826" y="56488"/>
                </a:lnTo>
                <a:lnTo>
                  <a:pt x="473487" y="22526"/>
                </a:lnTo>
                <a:lnTo>
                  <a:pt x="417350" y="10498"/>
                </a:lnTo>
                <a:lnTo>
                  <a:pt x="351095" y="2746"/>
                </a:lnTo>
                <a:lnTo>
                  <a:pt x="277368" y="0"/>
                </a:lnTo>
                <a:close/>
              </a:path>
            </a:pathLst>
          </a:custGeom>
          <a:solidFill>
            <a:srgbClr val="A6A6A6">
              <a:alpha val="30195"/>
            </a:srgbClr>
          </a:solidFill>
        </p:spPr>
        <p:txBody>
          <a:bodyPr wrap="square" lIns="0" tIns="0" rIns="0" bIns="0" rtlCol="0"/>
          <a:lstStyle/>
          <a:p>
            <a:pPr defTabSz="912080"/>
            <a:endParaRPr sz="1800">
              <a:solidFill>
                <a:prstClr val="black"/>
              </a:solidFill>
            </a:endParaRPr>
          </a:p>
        </p:txBody>
      </p:sp>
      <p:sp>
        <p:nvSpPr>
          <p:cNvPr id="51" name="object 51"/>
          <p:cNvSpPr/>
          <p:nvPr/>
        </p:nvSpPr>
        <p:spPr>
          <a:xfrm>
            <a:off x="7185663" y="3352801"/>
            <a:ext cx="553720" cy="173990"/>
          </a:xfrm>
          <a:custGeom>
            <a:avLst/>
            <a:gdLst/>
            <a:ahLst/>
            <a:cxnLst/>
            <a:rect l="l" t="t" r="r" b="b"/>
            <a:pathLst>
              <a:path w="553720" h="173989">
                <a:moveTo>
                  <a:pt x="276606" y="0"/>
                </a:moveTo>
                <a:lnTo>
                  <a:pt x="213177" y="2292"/>
                </a:lnTo>
                <a:lnTo>
                  <a:pt x="154954" y="8824"/>
                </a:lnTo>
                <a:lnTo>
                  <a:pt x="103596" y="19074"/>
                </a:lnTo>
                <a:lnTo>
                  <a:pt x="60762" y="32523"/>
                </a:lnTo>
                <a:lnTo>
                  <a:pt x="7304" y="66940"/>
                </a:lnTo>
                <a:lnTo>
                  <a:pt x="0" y="86868"/>
                </a:lnTo>
                <a:lnTo>
                  <a:pt x="7304" y="106795"/>
                </a:lnTo>
                <a:lnTo>
                  <a:pt x="60762" y="141212"/>
                </a:lnTo>
                <a:lnTo>
                  <a:pt x="103596" y="154661"/>
                </a:lnTo>
                <a:lnTo>
                  <a:pt x="154954" y="164911"/>
                </a:lnTo>
                <a:lnTo>
                  <a:pt x="213177" y="171443"/>
                </a:lnTo>
                <a:lnTo>
                  <a:pt x="276606" y="173736"/>
                </a:lnTo>
                <a:lnTo>
                  <a:pt x="340034" y="171443"/>
                </a:lnTo>
                <a:lnTo>
                  <a:pt x="398257" y="164911"/>
                </a:lnTo>
                <a:lnTo>
                  <a:pt x="449615" y="154661"/>
                </a:lnTo>
                <a:lnTo>
                  <a:pt x="492449" y="141212"/>
                </a:lnTo>
                <a:lnTo>
                  <a:pt x="545907" y="106795"/>
                </a:lnTo>
                <a:lnTo>
                  <a:pt x="553212" y="86868"/>
                </a:lnTo>
                <a:lnTo>
                  <a:pt x="545907" y="66940"/>
                </a:lnTo>
                <a:lnTo>
                  <a:pt x="492449" y="32523"/>
                </a:lnTo>
                <a:lnTo>
                  <a:pt x="449615" y="19074"/>
                </a:lnTo>
                <a:lnTo>
                  <a:pt x="398257" y="8824"/>
                </a:lnTo>
                <a:lnTo>
                  <a:pt x="340034" y="2292"/>
                </a:lnTo>
                <a:lnTo>
                  <a:pt x="276606" y="0"/>
                </a:lnTo>
                <a:close/>
              </a:path>
            </a:pathLst>
          </a:custGeom>
          <a:solidFill>
            <a:srgbClr val="FFFFFF">
              <a:alpha val="10195"/>
            </a:srgbClr>
          </a:solidFill>
        </p:spPr>
        <p:txBody>
          <a:bodyPr wrap="square" lIns="0" tIns="0" rIns="0" bIns="0" rtlCol="0"/>
          <a:lstStyle/>
          <a:p>
            <a:pPr defTabSz="912080"/>
            <a:endParaRPr sz="1800">
              <a:solidFill>
                <a:prstClr val="black"/>
              </a:solidFill>
            </a:endParaRPr>
          </a:p>
        </p:txBody>
      </p:sp>
      <p:sp>
        <p:nvSpPr>
          <p:cNvPr id="52" name="object 52"/>
          <p:cNvSpPr/>
          <p:nvPr/>
        </p:nvSpPr>
        <p:spPr>
          <a:xfrm>
            <a:off x="7178043" y="2037631"/>
            <a:ext cx="553720" cy="1481455"/>
          </a:xfrm>
          <a:custGeom>
            <a:avLst/>
            <a:gdLst/>
            <a:ahLst/>
            <a:cxnLst/>
            <a:rect l="l" t="t" r="r" b="b"/>
            <a:pathLst>
              <a:path w="553720" h="1481454">
                <a:moveTo>
                  <a:pt x="0" y="0"/>
                </a:moveTo>
                <a:lnTo>
                  <a:pt x="0" y="1406652"/>
                </a:lnTo>
                <a:lnTo>
                  <a:pt x="9879" y="1426515"/>
                </a:lnTo>
                <a:lnTo>
                  <a:pt x="81010" y="1459468"/>
                </a:lnTo>
                <a:lnTo>
                  <a:pt x="136990" y="1471139"/>
                </a:lnTo>
                <a:lnTo>
                  <a:pt x="203067" y="1478662"/>
                </a:lnTo>
                <a:lnTo>
                  <a:pt x="276605" y="1481328"/>
                </a:lnTo>
                <a:lnTo>
                  <a:pt x="350144" y="1478662"/>
                </a:lnTo>
                <a:lnTo>
                  <a:pt x="416221" y="1471139"/>
                </a:lnTo>
                <a:lnTo>
                  <a:pt x="472201" y="1459468"/>
                </a:lnTo>
                <a:lnTo>
                  <a:pt x="515450" y="1444356"/>
                </a:lnTo>
                <a:lnTo>
                  <a:pt x="553211" y="1406652"/>
                </a:lnTo>
                <a:lnTo>
                  <a:pt x="553211" y="74675"/>
                </a:lnTo>
                <a:lnTo>
                  <a:pt x="276605" y="74675"/>
                </a:lnTo>
                <a:lnTo>
                  <a:pt x="203067" y="72010"/>
                </a:lnTo>
                <a:lnTo>
                  <a:pt x="136990" y="64487"/>
                </a:lnTo>
                <a:lnTo>
                  <a:pt x="81010" y="52816"/>
                </a:lnTo>
                <a:lnTo>
                  <a:pt x="37761" y="37704"/>
                </a:lnTo>
                <a:lnTo>
                  <a:pt x="9879" y="19863"/>
                </a:lnTo>
                <a:lnTo>
                  <a:pt x="0" y="0"/>
                </a:lnTo>
                <a:close/>
              </a:path>
              <a:path w="553720" h="1481454">
                <a:moveTo>
                  <a:pt x="553211" y="0"/>
                </a:moveTo>
                <a:lnTo>
                  <a:pt x="515450" y="37704"/>
                </a:lnTo>
                <a:lnTo>
                  <a:pt x="472201" y="52816"/>
                </a:lnTo>
                <a:lnTo>
                  <a:pt x="416221" y="64487"/>
                </a:lnTo>
                <a:lnTo>
                  <a:pt x="350144" y="72010"/>
                </a:lnTo>
                <a:lnTo>
                  <a:pt x="276605" y="74675"/>
                </a:lnTo>
                <a:lnTo>
                  <a:pt x="553211" y="74675"/>
                </a:lnTo>
                <a:lnTo>
                  <a:pt x="553211" y="0"/>
                </a:lnTo>
                <a:close/>
              </a:path>
            </a:pathLst>
          </a:custGeom>
          <a:solidFill>
            <a:srgbClr val="3E3E3E"/>
          </a:solidFill>
        </p:spPr>
        <p:txBody>
          <a:bodyPr wrap="square" lIns="0" tIns="0" rIns="0" bIns="0" rtlCol="0"/>
          <a:lstStyle/>
          <a:p>
            <a:pPr defTabSz="912080"/>
            <a:endParaRPr sz="1800">
              <a:solidFill>
                <a:prstClr val="black"/>
              </a:solidFill>
            </a:endParaRPr>
          </a:p>
        </p:txBody>
      </p:sp>
      <p:sp>
        <p:nvSpPr>
          <p:cNvPr id="53" name="object 53"/>
          <p:cNvSpPr/>
          <p:nvPr/>
        </p:nvSpPr>
        <p:spPr>
          <a:xfrm>
            <a:off x="7178043" y="1962912"/>
            <a:ext cx="553720" cy="149860"/>
          </a:xfrm>
          <a:custGeom>
            <a:avLst/>
            <a:gdLst/>
            <a:ahLst/>
            <a:cxnLst/>
            <a:rect l="l" t="t" r="r" b="b"/>
            <a:pathLst>
              <a:path w="553720" h="149860">
                <a:moveTo>
                  <a:pt x="276605" y="0"/>
                </a:moveTo>
                <a:lnTo>
                  <a:pt x="203067" y="2665"/>
                </a:lnTo>
                <a:lnTo>
                  <a:pt x="136990" y="10188"/>
                </a:lnTo>
                <a:lnTo>
                  <a:pt x="81010" y="21859"/>
                </a:lnTo>
                <a:lnTo>
                  <a:pt x="37761" y="36971"/>
                </a:lnTo>
                <a:lnTo>
                  <a:pt x="0" y="74675"/>
                </a:lnTo>
                <a:lnTo>
                  <a:pt x="9879" y="94539"/>
                </a:lnTo>
                <a:lnTo>
                  <a:pt x="81010" y="127492"/>
                </a:lnTo>
                <a:lnTo>
                  <a:pt x="136990" y="139163"/>
                </a:lnTo>
                <a:lnTo>
                  <a:pt x="203067" y="146686"/>
                </a:lnTo>
                <a:lnTo>
                  <a:pt x="276605" y="149351"/>
                </a:lnTo>
                <a:lnTo>
                  <a:pt x="350144" y="146686"/>
                </a:lnTo>
                <a:lnTo>
                  <a:pt x="416221" y="139163"/>
                </a:lnTo>
                <a:lnTo>
                  <a:pt x="472201" y="127492"/>
                </a:lnTo>
                <a:lnTo>
                  <a:pt x="515450" y="112380"/>
                </a:lnTo>
                <a:lnTo>
                  <a:pt x="553211" y="74675"/>
                </a:lnTo>
                <a:lnTo>
                  <a:pt x="543332" y="54812"/>
                </a:lnTo>
                <a:lnTo>
                  <a:pt x="472201" y="21859"/>
                </a:lnTo>
                <a:lnTo>
                  <a:pt x="416221" y="10188"/>
                </a:lnTo>
                <a:lnTo>
                  <a:pt x="350144" y="2665"/>
                </a:lnTo>
                <a:lnTo>
                  <a:pt x="276605" y="0"/>
                </a:lnTo>
                <a:close/>
              </a:path>
            </a:pathLst>
          </a:custGeom>
          <a:solidFill>
            <a:srgbClr val="8B8B8B"/>
          </a:solidFill>
        </p:spPr>
        <p:txBody>
          <a:bodyPr wrap="square" lIns="0" tIns="0" rIns="0" bIns="0" rtlCol="0"/>
          <a:lstStyle/>
          <a:p>
            <a:pPr defTabSz="912080"/>
            <a:endParaRPr sz="1800">
              <a:solidFill>
                <a:prstClr val="black"/>
              </a:solidFill>
            </a:endParaRPr>
          </a:p>
        </p:txBody>
      </p:sp>
      <p:sp>
        <p:nvSpPr>
          <p:cNvPr id="54" name="object 54"/>
          <p:cNvSpPr/>
          <p:nvPr/>
        </p:nvSpPr>
        <p:spPr>
          <a:xfrm>
            <a:off x="7178043" y="1962912"/>
            <a:ext cx="553720" cy="149860"/>
          </a:xfrm>
          <a:custGeom>
            <a:avLst/>
            <a:gdLst/>
            <a:ahLst/>
            <a:cxnLst/>
            <a:rect l="l" t="t" r="r" b="b"/>
            <a:pathLst>
              <a:path w="553720" h="149860">
                <a:moveTo>
                  <a:pt x="553211" y="74675"/>
                </a:moveTo>
                <a:lnTo>
                  <a:pt x="515450" y="112380"/>
                </a:lnTo>
                <a:lnTo>
                  <a:pt x="472201" y="127492"/>
                </a:lnTo>
                <a:lnTo>
                  <a:pt x="416221" y="139163"/>
                </a:lnTo>
                <a:lnTo>
                  <a:pt x="350144" y="146686"/>
                </a:lnTo>
                <a:lnTo>
                  <a:pt x="276605" y="149351"/>
                </a:lnTo>
                <a:lnTo>
                  <a:pt x="203067" y="146686"/>
                </a:lnTo>
                <a:lnTo>
                  <a:pt x="136990" y="139163"/>
                </a:lnTo>
                <a:lnTo>
                  <a:pt x="81010" y="127492"/>
                </a:lnTo>
                <a:lnTo>
                  <a:pt x="37761" y="112380"/>
                </a:lnTo>
                <a:lnTo>
                  <a:pt x="0" y="74675"/>
                </a:lnTo>
                <a:lnTo>
                  <a:pt x="9879" y="54812"/>
                </a:lnTo>
                <a:lnTo>
                  <a:pt x="81010" y="21859"/>
                </a:lnTo>
                <a:lnTo>
                  <a:pt x="136990" y="10188"/>
                </a:lnTo>
                <a:lnTo>
                  <a:pt x="203067" y="2665"/>
                </a:lnTo>
                <a:lnTo>
                  <a:pt x="276605" y="0"/>
                </a:lnTo>
                <a:lnTo>
                  <a:pt x="350144" y="2665"/>
                </a:lnTo>
                <a:lnTo>
                  <a:pt x="416221" y="10188"/>
                </a:lnTo>
                <a:lnTo>
                  <a:pt x="472201" y="21859"/>
                </a:lnTo>
                <a:lnTo>
                  <a:pt x="515450" y="36971"/>
                </a:lnTo>
                <a:lnTo>
                  <a:pt x="553211" y="74675"/>
                </a:lnTo>
                <a:close/>
              </a:path>
            </a:pathLst>
          </a:custGeom>
          <a:ln w="9144">
            <a:solidFill>
              <a:srgbClr val="F8F8F8"/>
            </a:solidFill>
          </a:ln>
        </p:spPr>
        <p:txBody>
          <a:bodyPr wrap="square" lIns="0" tIns="0" rIns="0" bIns="0" rtlCol="0"/>
          <a:lstStyle/>
          <a:p>
            <a:pPr defTabSz="912080"/>
            <a:endParaRPr sz="1800">
              <a:solidFill>
                <a:prstClr val="black"/>
              </a:solidFill>
            </a:endParaRPr>
          </a:p>
        </p:txBody>
      </p:sp>
      <p:sp>
        <p:nvSpPr>
          <p:cNvPr id="55" name="object 55"/>
          <p:cNvSpPr/>
          <p:nvPr/>
        </p:nvSpPr>
        <p:spPr>
          <a:xfrm>
            <a:off x="7178043" y="2037631"/>
            <a:ext cx="553720" cy="1481455"/>
          </a:xfrm>
          <a:custGeom>
            <a:avLst/>
            <a:gdLst/>
            <a:ahLst/>
            <a:cxnLst/>
            <a:rect l="l" t="t" r="r" b="b"/>
            <a:pathLst>
              <a:path w="553720" h="1481454">
                <a:moveTo>
                  <a:pt x="553211" y="0"/>
                </a:moveTo>
                <a:lnTo>
                  <a:pt x="553211" y="1406652"/>
                </a:lnTo>
                <a:lnTo>
                  <a:pt x="543332" y="1426515"/>
                </a:lnTo>
                <a:lnTo>
                  <a:pt x="472201" y="1459468"/>
                </a:lnTo>
                <a:lnTo>
                  <a:pt x="416221" y="1471139"/>
                </a:lnTo>
                <a:lnTo>
                  <a:pt x="350144" y="1478662"/>
                </a:lnTo>
                <a:lnTo>
                  <a:pt x="276605" y="1481328"/>
                </a:lnTo>
                <a:lnTo>
                  <a:pt x="203067" y="1478662"/>
                </a:lnTo>
                <a:lnTo>
                  <a:pt x="136990" y="1471139"/>
                </a:lnTo>
                <a:lnTo>
                  <a:pt x="81010" y="1459468"/>
                </a:lnTo>
                <a:lnTo>
                  <a:pt x="37761" y="1444356"/>
                </a:lnTo>
                <a:lnTo>
                  <a:pt x="0" y="1406652"/>
                </a:lnTo>
                <a:lnTo>
                  <a:pt x="0" y="0"/>
                </a:lnTo>
              </a:path>
            </a:pathLst>
          </a:custGeom>
          <a:ln w="9144">
            <a:solidFill>
              <a:srgbClr val="F8F8F8"/>
            </a:solidFill>
          </a:ln>
        </p:spPr>
        <p:txBody>
          <a:bodyPr wrap="square" lIns="0" tIns="0" rIns="0" bIns="0" rtlCol="0"/>
          <a:lstStyle/>
          <a:p>
            <a:pPr defTabSz="912080"/>
            <a:endParaRPr sz="1800">
              <a:solidFill>
                <a:prstClr val="black"/>
              </a:solidFill>
            </a:endParaRPr>
          </a:p>
        </p:txBody>
      </p:sp>
      <p:graphicFrame>
        <p:nvGraphicFramePr>
          <p:cNvPr id="56" name="object 56"/>
          <p:cNvGraphicFramePr>
            <a:graphicFrameLocks noGrp="1"/>
          </p:cNvGraphicFramePr>
          <p:nvPr>
            <p:extLst/>
          </p:nvPr>
        </p:nvGraphicFramePr>
        <p:xfrm>
          <a:off x="595886" y="3241294"/>
          <a:ext cx="8100693" cy="642620"/>
        </p:xfrm>
        <a:graphic>
          <a:graphicData uri="http://schemas.openxmlformats.org/drawingml/2006/table">
            <a:tbl>
              <a:tblPr firstRow="1" bandRow="1">
                <a:tableStyleId>{2D5ABB26-0587-4C30-8999-92F81FD0307C}</a:tableStyleId>
              </a:tblPr>
              <a:tblGrid>
                <a:gridCol w="1506220">
                  <a:extLst>
                    <a:ext uri="{9D8B030D-6E8A-4147-A177-3AD203B41FA5}">
                      <a16:colId xmlns:a16="http://schemas.microsoft.com/office/drawing/2014/main" val="20000"/>
                    </a:ext>
                  </a:extLst>
                </a:gridCol>
                <a:gridCol w="948055">
                  <a:extLst>
                    <a:ext uri="{9D8B030D-6E8A-4147-A177-3AD203B41FA5}">
                      <a16:colId xmlns:a16="http://schemas.microsoft.com/office/drawing/2014/main" val="20001"/>
                    </a:ext>
                  </a:extLst>
                </a:gridCol>
                <a:gridCol w="980439">
                  <a:extLst>
                    <a:ext uri="{9D8B030D-6E8A-4147-A177-3AD203B41FA5}">
                      <a16:colId xmlns:a16="http://schemas.microsoft.com/office/drawing/2014/main" val="20002"/>
                    </a:ext>
                  </a:extLst>
                </a:gridCol>
                <a:gridCol w="986789">
                  <a:extLst>
                    <a:ext uri="{9D8B030D-6E8A-4147-A177-3AD203B41FA5}">
                      <a16:colId xmlns:a16="http://schemas.microsoft.com/office/drawing/2014/main" val="20003"/>
                    </a:ext>
                  </a:extLst>
                </a:gridCol>
                <a:gridCol w="975995">
                  <a:extLst>
                    <a:ext uri="{9D8B030D-6E8A-4147-A177-3AD203B41FA5}">
                      <a16:colId xmlns:a16="http://schemas.microsoft.com/office/drawing/2014/main" val="20004"/>
                    </a:ext>
                  </a:extLst>
                </a:gridCol>
                <a:gridCol w="991235">
                  <a:extLst>
                    <a:ext uri="{9D8B030D-6E8A-4147-A177-3AD203B41FA5}">
                      <a16:colId xmlns:a16="http://schemas.microsoft.com/office/drawing/2014/main" val="20005"/>
                    </a:ext>
                  </a:extLst>
                </a:gridCol>
                <a:gridCol w="1711960">
                  <a:extLst>
                    <a:ext uri="{9D8B030D-6E8A-4147-A177-3AD203B41FA5}">
                      <a16:colId xmlns:a16="http://schemas.microsoft.com/office/drawing/2014/main" val="20006"/>
                    </a:ext>
                  </a:extLst>
                </a:gridCol>
              </a:tblGrid>
              <a:tr h="267335">
                <a:tc>
                  <a:txBody>
                    <a:bodyPr/>
                    <a:lstStyle/>
                    <a:p>
                      <a:pPr marR="298450" algn="r">
                        <a:lnSpc>
                          <a:spcPts val="1140"/>
                        </a:lnSpc>
                      </a:pPr>
                      <a:r>
                        <a:rPr sz="1200" b="1" dirty="0">
                          <a:solidFill>
                            <a:srgbClr val="FFFFFF"/>
                          </a:solidFill>
                          <a:latin typeface="Trebuchet MS"/>
                          <a:cs typeface="Trebuchet MS"/>
                        </a:rPr>
                        <a:t>1</a:t>
                      </a:r>
                      <a:r>
                        <a:rPr sz="1200" b="1" spc="5" dirty="0">
                          <a:solidFill>
                            <a:srgbClr val="FFFFFF"/>
                          </a:solidFill>
                          <a:latin typeface="Trebuchet MS"/>
                          <a:cs typeface="Trebuchet MS"/>
                        </a:rPr>
                        <a:t>,6</a:t>
                      </a:r>
                      <a:r>
                        <a:rPr sz="1200" b="1" dirty="0">
                          <a:solidFill>
                            <a:srgbClr val="FFFFFF"/>
                          </a:solidFill>
                          <a:latin typeface="Trebuchet MS"/>
                          <a:cs typeface="Trebuchet MS"/>
                        </a:rPr>
                        <a:t>%</a:t>
                      </a:r>
                      <a:endParaRPr sz="1200">
                        <a:latin typeface="Trebuchet MS"/>
                        <a:cs typeface="Trebuchet MS"/>
                      </a:endParaRPr>
                    </a:p>
                  </a:txBody>
                  <a:tcPr marL="0" marR="0" marT="0" marB="0"/>
                </a:tc>
                <a:tc>
                  <a:txBody>
                    <a:bodyPr/>
                    <a:lstStyle/>
                    <a:p>
                      <a:pPr marL="306705">
                        <a:lnSpc>
                          <a:spcPts val="1200"/>
                        </a:lnSpc>
                      </a:pPr>
                      <a:r>
                        <a:rPr sz="1200" b="1" spc="-65" dirty="0">
                          <a:solidFill>
                            <a:srgbClr val="FFFFFF"/>
                          </a:solidFill>
                          <a:latin typeface="Trebuchet MS"/>
                          <a:cs typeface="Trebuchet MS"/>
                        </a:rPr>
                        <a:t>0,2%</a:t>
                      </a:r>
                      <a:endParaRPr sz="1200">
                        <a:latin typeface="Trebuchet MS"/>
                        <a:cs typeface="Trebuchet MS"/>
                      </a:endParaRPr>
                    </a:p>
                  </a:txBody>
                  <a:tcPr marL="0" marR="0" marT="0" marB="0"/>
                </a:tc>
                <a:tc>
                  <a:txBody>
                    <a:bodyPr/>
                    <a:lstStyle/>
                    <a:p>
                      <a:pPr algn="ctr">
                        <a:lnSpc>
                          <a:spcPts val="1245"/>
                        </a:lnSpc>
                      </a:pPr>
                      <a:r>
                        <a:rPr sz="1200" b="1" spc="-65" dirty="0">
                          <a:solidFill>
                            <a:srgbClr val="FFFFFF"/>
                          </a:solidFill>
                          <a:latin typeface="Trebuchet MS"/>
                          <a:cs typeface="Trebuchet MS"/>
                        </a:rPr>
                        <a:t>1,3%</a:t>
                      </a:r>
                      <a:endParaRPr sz="1200">
                        <a:latin typeface="Trebuchet MS"/>
                        <a:cs typeface="Trebuchet MS"/>
                      </a:endParaRPr>
                    </a:p>
                  </a:txBody>
                  <a:tcPr marL="0" marR="0" marT="0" marB="0"/>
                </a:tc>
                <a:tc>
                  <a:txBody>
                    <a:bodyPr/>
                    <a:lstStyle/>
                    <a:p>
                      <a:pPr algn="ctr">
                        <a:lnSpc>
                          <a:spcPts val="1140"/>
                        </a:lnSpc>
                      </a:pPr>
                      <a:r>
                        <a:rPr sz="1200" b="1" spc="-65" dirty="0">
                          <a:solidFill>
                            <a:srgbClr val="FFFFFF"/>
                          </a:solidFill>
                          <a:latin typeface="Trebuchet MS"/>
                          <a:cs typeface="Trebuchet MS"/>
                        </a:rPr>
                        <a:t>1,5%</a:t>
                      </a:r>
                      <a:endParaRPr sz="1200">
                        <a:latin typeface="Trebuchet MS"/>
                        <a:cs typeface="Trebuchet MS"/>
                      </a:endParaRPr>
                    </a:p>
                  </a:txBody>
                  <a:tcPr marL="0" marR="0" marT="0" marB="0"/>
                </a:tc>
                <a:tc>
                  <a:txBody>
                    <a:bodyPr/>
                    <a:lstStyle/>
                    <a:p>
                      <a:pPr marL="4445" algn="ctr">
                        <a:lnSpc>
                          <a:spcPts val="1140"/>
                        </a:lnSpc>
                      </a:pPr>
                      <a:r>
                        <a:rPr sz="1200" b="1" spc="-25" dirty="0">
                          <a:solidFill>
                            <a:srgbClr val="FFFFFF"/>
                          </a:solidFill>
                          <a:latin typeface="Trebuchet MS"/>
                          <a:cs typeface="Trebuchet MS"/>
                        </a:rPr>
                        <a:t>3%</a:t>
                      </a:r>
                      <a:endParaRPr sz="1200">
                        <a:latin typeface="Trebuchet MS"/>
                        <a:cs typeface="Trebuchet MS"/>
                      </a:endParaRPr>
                    </a:p>
                  </a:txBody>
                  <a:tcPr marL="0" marR="0" marT="0" marB="0"/>
                </a:tc>
                <a:tc>
                  <a:txBody>
                    <a:bodyPr/>
                    <a:lstStyle/>
                    <a:p>
                      <a:pPr marR="329565" algn="r">
                        <a:lnSpc>
                          <a:spcPts val="1245"/>
                        </a:lnSpc>
                      </a:pPr>
                      <a:r>
                        <a:rPr sz="1200" b="1" dirty="0">
                          <a:solidFill>
                            <a:srgbClr val="FFFFFF"/>
                          </a:solidFill>
                          <a:latin typeface="Trebuchet MS"/>
                          <a:cs typeface="Trebuchet MS"/>
                        </a:rPr>
                        <a:t>3,</a:t>
                      </a:r>
                      <a:r>
                        <a:rPr lang="bg-BG" sz="1200" b="1" dirty="0">
                          <a:solidFill>
                            <a:srgbClr val="FFFFFF"/>
                          </a:solidFill>
                          <a:latin typeface="Trebuchet MS"/>
                          <a:cs typeface="Trebuchet MS"/>
                        </a:rPr>
                        <a:t>4</a:t>
                      </a:r>
                      <a:r>
                        <a:rPr sz="1200" b="1" dirty="0">
                          <a:solidFill>
                            <a:srgbClr val="FFFFFF"/>
                          </a:solidFill>
                          <a:latin typeface="Trebuchet MS"/>
                          <a:cs typeface="Trebuchet MS"/>
                        </a:rPr>
                        <a:t>%</a:t>
                      </a:r>
                      <a:endParaRPr sz="1200" dirty="0">
                        <a:latin typeface="Trebuchet MS"/>
                        <a:cs typeface="Trebuchet MS"/>
                      </a:endParaRPr>
                    </a:p>
                  </a:txBody>
                  <a:tcPr marL="0" marR="0" marT="0" marB="0"/>
                </a:tc>
                <a:tc>
                  <a:txBody>
                    <a:bodyPr/>
                    <a:lstStyle/>
                    <a:p>
                      <a:pPr marL="390525">
                        <a:lnSpc>
                          <a:spcPts val="1140"/>
                        </a:lnSpc>
                      </a:pPr>
                      <a:r>
                        <a:rPr lang="bg-BG" sz="1200" b="1" spc="-25" dirty="0">
                          <a:solidFill>
                            <a:srgbClr val="FFFFFF"/>
                          </a:solidFill>
                          <a:latin typeface="Trebuchet MS"/>
                          <a:cs typeface="Trebuchet MS"/>
                        </a:rPr>
                        <a:t>3,6</a:t>
                      </a:r>
                      <a:r>
                        <a:rPr sz="1200" b="1" spc="-25" dirty="0">
                          <a:solidFill>
                            <a:srgbClr val="FFFFFF"/>
                          </a:solidFill>
                          <a:latin typeface="Trebuchet MS"/>
                          <a:cs typeface="Trebuchet MS"/>
                        </a:rPr>
                        <a:t>%</a:t>
                      </a:r>
                      <a:endParaRPr sz="1200" dirty="0">
                        <a:latin typeface="Trebuchet MS"/>
                        <a:cs typeface="Trebuchet MS"/>
                      </a:endParaRPr>
                    </a:p>
                  </a:txBody>
                  <a:tcPr marL="0" marR="0" marT="0" marB="0"/>
                </a:tc>
                <a:extLst>
                  <a:ext uri="{0D108BD9-81ED-4DB2-BD59-A6C34878D82A}">
                    <a16:rowId xmlns:a16="http://schemas.microsoft.com/office/drawing/2014/main" val="10000"/>
                  </a:ext>
                </a:extLst>
              </a:tr>
              <a:tr h="375285">
                <a:tc>
                  <a:txBody>
                    <a:bodyPr/>
                    <a:lstStyle/>
                    <a:p>
                      <a:pPr marR="314960" algn="r">
                        <a:lnSpc>
                          <a:spcPct val="100000"/>
                        </a:lnSpc>
                        <a:spcBef>
                          <a:spcPts val="530"/>
                        </a:spcBef>
                      </a:pPr>
                      <a:r>
                        <a:rPr sz="1100" b="1" dirty="0">
                          <a:solidFill>
                            <a:srgbClr val="2D2D2D"/>
                          </a:solidFill>
                          <a:latin typeface="Trebuchet MS"/>
                          <a:cs typeface="Trebuchet MS"/>
                        </a:rPr>
                        <a:t>2011</a:t>
                      </a:r>
                      <a:endParaRPr sz="1100">
                        <a:latin typeface="Trebuchet MS"/>
                        <a:cs typeface="Trebuchet MS"/>
                      </a:endParaRPr>
                    </a:p>
                  </a:txBody>
                  <a:tcPr marL="0" marR="0" marT="67310" marB="0">
                    <a:lnB w="12700">
                      <a:solidFill>
                        <a:srgbClr val="BEBEBE"/>
                      </a:solidFill>
                      <a:prstDash val="solid"/>
                    </a:lnB>
                  </a:tcPr>
                </a:tc>
                <a:tc>
                  <a:txBody>
                    <a:bodyPr/>
                    <a:lstStyle/>
                    <a:p>
                      <a:pPr marL="309880">
                        <a:lnSpc>
                          <a:spcPct val="100000"/>
                        </a:lnSpc>
                        <a:spcBef>
                          <a:spcPts val="590"/>
                        </a:spcBef>
                      </a:pPr>
                      <a:r>
                        <a:rPr sz="1100" b="1" spc="-85" dirty="0">
                          <a:solidFill>
                            <a:srgbClr val="2D2D2D"/>
                          </a:solidFill>
                          <a:latin typeface="Trebuchet MS"/>
                          <a:cs typeface="Trebuchet MS"/>
                        </a:rPr>
                        <a:t>2012</a:t>
                      </a:r>
                      <a:endParaRPr sz="1100">
                        <a:latin typeface="Trebuchet MS"/>
                        <a:cs typeface="Trebuchet MS"/>
                      </a:endParaRPr>
                    </a:p>
                  </a:txBody>
                  <a:tcPr marL="0" marR="0" marT="74930" marB="0">
                    <a:lnB w="12700">
                      <a:solidFill>
                        <a:srgbClr val="BEBEBE"/>
                      </a:solidFill>
                      <a:prstDash val="solid"/>
                    </a:lnB>
                  </a:tcPr>
                </a:tc>
                <a:tc>
                  <a:txBody>
                    <a:bodyPr/>
                    <a:lstStyle/>
                    <a:p>
                      <a:pPr marR="7620" algn="ctr">
                        <a:lnSpc>
                          <a:spcPct val="100000"/>
                        </a:lnSpc>
                        <a:spcBef>
                          <a:spcPts val="640"/>
                        </a:spcBef>
                      </a:pPr>
                      <a:r>
                        <a:rPr sz="1100" b="1" spc="-85" dirty="0">
                          <a:solidFill>
                            <a:srgbClr val="2D2D2D"/>
                          </a:solidFill>
                          <a:latin typeface="Trebuchet MS"/>
                          <a:cs typeface="Trebuchet MS"/>
                        </a:rPr>
                        <a:t>2013</a:t>
                      </a:r>
                      <a:endParaRPr sz="1100">
                        <a:latin typeface="Trebuchet MS"/>
                        <a:cs typeface="Trebuchet MS"/>
                      </a:endParaRPr>
                    </a:p>
                  </a:txBody>
                  <a:tcPr marL="0" marR="0" marT="81280" marB="0">
                    <a:lnB w="12700">
                      <a:solidFill>
                        <a:srgbClr val="BEBEBE"/>
                      </a:solidFill>
                      <a:prstDash val="solid"/>
                    </a:lnB>
                  </a:tcPr>
                </a:tc>
                <a:tc>
                  <a:txBody>
                    <a:bodyPr/>
                    <a:lstStyle/>
                    <a:p>
                      <a:pPr marR="8255" algn="ctr">
                        <a:lnSpc>
                          <a:spcPct val="100000"/>
                        </a:lnSpc>
                        <a:spcBef>
                          <a:spcPts val="530"/>
                        </a:spcBef>
                      </a:pPr>
                      <a:r>
                        <a:rPr sz="1100" b="1" spc="-85" dirty="0">
                          <a:solidFill>
                            <a:srgbClr val="2D2D2D"/>
                          </a:solidFill>
                          <a:latin typeface="Trebuchet MS"/>
                          <a:cs typeface="Trebuchet MS"/>
                        </a:rPr>
                        <a:t>2014</a:t>
                      </a:r>
                      <a:endParaRPr sz="1100">
                        <a:latin typeface="Trebuchet MS"/>
                        <a:cs typeface="Trebuchet MS"/>
                      </a:endParaRPr>
                    </a:p>
                  </a:txBody>
                  <a:tcPr marL="0" marR="0" marT="67310" marB="0">
                    <a:lnB w="12700">
                      <a:solidFill>
                        <a:srgbClr val="BEBEBE"/>
                      </a:solidFill>
                      <a:prstDash val="solid"/>
                    </a:lnB>
                  </a:tcPr>
                </a:tc>
                <a:tc>
                  <a:txBody>
                    <a:bodyPr/>
                    <a:lstStyle/>
                    <a:p>
                      <a:pPr algn="ctr">
                        <a:lnSpc>
                          <a:spcPct val="100000"/>
                        </a:lnSpc>
                        <a:spcBef>
                          <a:spcPts val="530"/>
                        </a:spcBef>
                      </a:pPr>
                      <a:r>
                        <a:rPr sz="1100" b="1" spc="-85" dirty="0">
                          <a:solidFill>
                            <a:srgbClr val="2D2D2D"/>
                          </a:solidFill>
                          <a:latin typeface="Trebuchet MS"/>
                          <a:cs typeface="Trebuchet MS"/>
                        </a:rPr>
                        <a:t>2015</a:t>
                      </a:r>
                      <a:endParaRPr sz="1100">
                        <a:latin typeface="Trebuchet MS"/>
                        <a:cs typeface="Trebuchet MS"/>
                      </a:endParaRPr>
                    </a:p>
                  </a:txBody>
                  <a:tcPr marL="0" marR="0" marT="67310" marB="0">
                    <a:lnB w="12700">
                      <a:solidFill>
                        <a:srgbClr val="BEBEBE"/>
                      </a:solidFill>
                      <a:prstDash val="solid"/>
                    </a:lnB>
                  </a:tcPr>
                </a:tc>
                <a:tc>
                  <a:txBody>
                    <a:bodyPr/>
                    <a:lstStyle/>
                    <a:p>
                      <a:pPr marR="346075" algn="r">
                        <a:lnSpc>
                          <a:spcPct val="100000"/>
                        </a:lnSpc>
                        <a:spcBef>
                          <a:spcPts val="640"/>
                        </a:spcBef>
                      </a:pPr>
                      <a:r>
                        <a:rPr sz="1100" b="1" dirty="0">
                          <a:solidFill>
                            <a:srgbClr val="2D2D2D"/>
                          </a:solidFill>
                          <a:latin typeface="Trebuchet MS"/>
                          <a:cs typeface="Trebuchet MS"/>
                        </a:rPr>
                        <a:t>2016</a:t>
                      </a:r>
                      <a:endParaRPr sz="1100">
                        <a:latin typeface="Trebuchet MS"/>
                        <a:cs typeface="Trebuchet MS"/>
                      </a:endParaRPr>
                    </a:p>
                  </a:txBody>
                  <a:tcPr marL="0" marR="0" marT="81280" marB="0">
                    <a:lnB w="12700">
                      <a:solidFill>
                        <a:srgbClr val="BEBEBE"/>
                      </a:solidFill>
                      <a:prstDash val="solid"/>
                    </a:lnB>
                  </a:tcPr>
                </a:tc>
                <a:tc>
                  <a:txBody>
                    <a:bodyPr/>
                    <a:lstStyle/>
                    <a:p>
                      <a:pPr marL="336550">
                        <a:lnSpc>
                          <a:spcPct val="100000"/>
                        </a:lnSpc>
                        <a:spcBef>
                          <a:spcPts val="530"/>
                        </a:spcBef>
                      </a:pPr>
                      <a:r>
                        <a:rPr sz="1100" b="1" spc="-85" dirty="0">
                          <a:solidFill>
                            <a:srgbClr val="2D2D2D"/>
                          </a:solidFill>
                          <a:latin typeface="Trebuchet MS"/>
                          <a:cs typeface="Trebuchet MS"/>
                        </a:rPr>
                        <a:t>2017</a:t>
                      </a:r>
                      <a:endParaRPr sz="1100" dirty="0">
                        <a:latin typeface="Trebuchet MS"/>
                        <a:cs typeface="Trebuchet MS"/>
                      </a:endParaRPr>
                    </a:p>
                  </a:txBody>
                  <a:tcPr marL="0" marR="0" marT="67310" marB="0">
                    <a:lnB w="12700">
                      <a:solidFill>
                        <a:srgbClr val="BEBEBE"/>
                      </a:solidFill>
                      <a:prstDash val="solid"/>
                    </a:lnB>
                  </a:tcPr>
                </a:tc>
                <a:extLst>
                  <a:ext uri="{0D108BD9-81ED-4DB2-BD59-A6C34878D82A}">
                    <a16:rowId xmlns:a16="http://schemas.microsoft.com/office/drawing/2014/main" val="10001"/>
                  </a:ext>
                </a:extLst>
              </a:tr>
            </a:tbl>
          </a:graphicData>
        </a:graphic>
      </p:graphicFrame>
      <p:sp>
        <p:nvSpPr>
          <p:cNvPr id="57" name="object 57"/>
          <p:cNvSpPr txBox="1"/>
          <p:nvPr/>
        </p:nvSpPr>
        <p:spPr>
          <a:xfrm>
            <a:off x="867878" y="3932030"/>
            <a:ext cx="7331709" cy="981666"/>
          </a:xfrm>
          <a:prstGeom prst="rect">
            <a:avLst/>
          </a:prstGeom>
        </p:spPr>
        <p:txBody>
          <a:bodyPr vert="horz" wrap="square" lIns="0" tIns="12052" rIns="0" bIns="0" rtlCol="0">
            <a:spAutoFit/>
          </a:bodyPr>
          <a:lstStyle/>
          <a:p>
            <a:pPr marL="12686" marR="5073" indent="-15857" algn="ctr" defTabSz="912080">
              <a:lnSpc>
                <a:spcPct val="150100"/>
              </a:lnSpc>
              <a:spcBef>
                <a:spcPts val="95"/>
              </a:spcBef>
            </a:pPr>
            <a:r>
              <a:rPr dirty="0">
                <a:solidFill>
                  <a:prstClr val="black"/>
                </a:solidFill>
                <a:latin typeface="Arial Black"/>
                <a:cs typeface="Arial Black"/>
              </a:rPr>
              <a:t>GDP growth has been accelerating for the last five years. The other major macroeconomic  indicators such as unemployment and inflation rate have also shown a positive trend, making  Bulgaria a sweet spot for investors.</a:t>
            </a:r>
          </a:p>
        </p:txBody>
      </p:sp>
    </p:spTree>
    <p:extLst>
      <p:ext uri="{BB962C8B-B14F-4D97-AF65-F5344CB8AC3E}">
        <p14:creationId xmlns:p14="http://schemas.microsoft.com/office/powerpoint/2010/main" val="29785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9110" y="233977"/>
            <a:ext cx="340910" cy="242372"/>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fld id="{C7A10FD6-8016-4D61-B00A-B22F27E12647}" type="slidenum">
              <a:rPr kumimoji="0" lang="id-ID" sz="1100" b="0" i="0" u="none" strike="noStrike" kern="1200" cap="none" spc="0" normalizeH="0" baseline="0" noProof="0">
                <a:ln>
                  <a:noFill/>
                </a:ln>
                <a:solidFill>
                  <a:prstClr val="white">
                    <a:lumMod val="65000"/>
                  </a:prstClr>
                </a:solidFill>
                <a:effectLst/>
                <a:uLnTx/>
                <a:uFillTx/>
                <a:latin typeface="Calibri"/>
                <a:ea typeface="+mn-ea"/>
                <a:cs typeface="+mn-cs"/>
              </a:rPr>
              <a:pPr marL="0" marR="0" lvl="0" indent="0" algn="ctr" defTabSz="685715"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3" name="Content Placeholder 7"/>
          <p:cNvSpPr txBox="1">
            <a:spLocks/>
          </p:cNvSpPr>
          <p:nvPr/>
        </p:nvSpPr>
        <p:spPr>
          <a:xfrm>
            <a:off x="2947485" y="275394"/>
            <a:ext cx="3266920" cy="565794"/>
          </a:xfrm>
          <a:prstGeom prst="rect">
            <a:avLst/>
          </a:prstGeom>
        </p:spPr>
        <p:txBody>
          <a:bodyPr vert="horz" wrap="square" lIns="68573" tIns="34289" rIns="68573"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lang="en-US" sz="2400" dirty="0">
                <a:solidFill>
                  <a:srgbClr val="000000"/>
                </a:solidFill>
                <a:latin typeface="Arial Black" panose="020B0A04020102020204" pitchFamily="34" charset="0"/>
              </a:rPr>
              <a:t>Taxation Rates</a:t>
            </a: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p:cNvGrpSpPr/>
          <p:nvPr/>
        </p:nvGrpSpPr>
        <p:grpSpPr>
          <a:xfrm>
            <a:off x="2841880" y="3641162"/>
            <a:ext cx="3776448" cy="295600"/>
            <a:chOff x="1285557" y="5147628"/>
            <a:chExt cx="4780704" cy="394129"/>
          </a:xfrm>
        </p:grpSpPr>
        <p:cxnSp>
          <p:nvCxnSpPr>
            <p:cNvPr id="10" name="Straight Connector 9"/>
            <p:cNvCxnSpPr/>
            <p:nvPr/>
          </p:nvCxnSpPr>
          <p:spPr>
            <a:xfrm>
              <a:off x="1330960" y="5186479"/>
              <a:ext cx="4551755"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494297" y="5147628"/>
              <a:ext cx="91337" cy="913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2093309" y="5147628"/>
              <a:ext cx="91337" cy="913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2692324" y="5147628"/>
              <a:ext cx="91337" cy="91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3274585" y="5147628"/>
              <a:ext cx="91337" cy="913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3863067" y="5147628"/>
              <a:ext cx="91337" cy="913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4454424" y="5147628"/>
              <a:ext cx="91337" cy="913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5045780" y="5147628"/>
              <a:ext cx="91337" cy="913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5628041" y="5147628"/>
              <a:ext cx="91337" cy="913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5217615" y="5233983"/>
              <a:ext cx="848646"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    Slovakia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0" name="TextBox 19"/>
            <p:cNvSpPr txBox="1"/>
            <p:nvPr/>
          </p:nvSpPr>
          <p:spPr>
            <a:xfrm>
              <a:off x="4852042" y="5233983"/>
              <a:ext cx="639631"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Turkey</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1" name="TextBox 20"/>
            <p:cNvSpPr txBox="1"/>
            <p:nvPr/>
          </p:nvSpPr>
          <p:spPr>
            <a:xfrm>
              <a:off x="4365394" y="5233983"/>
              <a:ext cx="402205"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UK</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2" name="TextBox 21"/>
            <p:cNvSpPr txBox="1"/>
            <p:nvPr/>
          </p:nvSpPr>
          <p:spPr>
            <a:xfrm>
              <a:off x="3654241" y="5233983"/>
              <a:ext cx="643689"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Poland</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3" name="TextBox 22"/>
            <p:cNvSpPr txBox="1"/>
            <p:nvPr/>
          </p:nvSpPr>
          <p:spPr>
            <a:xfrm>
              <a:off x="3036580" y="5233983"/>
              <a:ext cx="643689"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  Czech</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4" name="TextBox 23"/>
            <p:cNvSpPr txBox="1"/>
            <p:nvPr/>
          </p:nvSpPr>
          <p:spPr>
            <a:xfrm>
              <a:off x="2466286" y="5233984"/>
              <a:ext cx="757330"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Romania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5" name="TextBox 24"/>
            <p:cNvSpPr txBox="1"/>
            <p:nvPr/>
          </p:nvSpPr>
          <p:spPr>
            <a:xfrm>
              <a:off x="1892605" y="5233976"/>
              <a:ext cx="605133" cy="307773"/>
            </a:xfrm>
            <a:prstGeom prst="rect">
              <a:avLst/>
            </a:prstGeom>
            <a:noFill/>
          </p:spPr>
          <p:txBody>
            <a:bodyPr wrap="none" rtlCol="0">
              <a:spAutoFit/>
            </a:bodyPr>
            <a:lstStyle>
              <a:defPPr>
                <a:defRPr lang="id-ID"/>
              </a:defPPr>
              <a:lvl1pPr algn="ctr">
                <a:defRPr sz="900">
                  <a:solidFill>
                    <a:schemeClr val="tx2">
                      <a:lumMod val="50000"/>
                    </a:schemeClr>
                  </a:solidFill>
                </a:defRPr>
              </a:lvl1p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Serbia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sp>
          <p:nvSpPr>
            <p:cNvPr id="26" name="TextBox 25"/>
            <p:cNvSpPr txBox="1"/>
            <p:nvPr/>
          </p:nvSpPr>
          <p:spPr>
            <a:xfrm>
              <a:off x="1285557" y="5233976"/>
              <a:ext cx="716743" cy="307773"/>
            </a:xfrm>
            <a:prstGeom prst="rect">
              <a:avLst/>
            </a:prstGeom>
            <a:noFill/>
          </p:spPr>
          <p:txBody>
            <a:bodyPr wrap="none"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F3F3F">
                      <a:lumMod val="50000"/>
                    </a:srgbClr>
                  </a:solidFill>
                  <a:effectLst/>
                  <a:uLnTx/>
                  <a:uFillTx/>
                  <a:latin typeface="Calibri"/>
                  <a:ea typeface="+mn-ea"/>
                  <a:cs typeface="+mn-cs"/>
                </a:rPr>
                <a:t>Bulgaria</a:t>
              </a:r>
              <a:endParaRPr kumimoji="0" lang="id-ID" sz="900" b="0" i="0" u="none" strike="noStrike" kern="1200" cap="none" spc="0" normalizeH="0" baseline="0" noProof="0" dirty="0">
                <a:ln>
                  <a:noFill/>
                </a:ln>
                <a:solidFill>
                  <a:srgbClr val="3F3F3F">
                    <a:lumMod val="50000"/>
                  </a:srgbClr>
                </a:solidFill>
                <a:effectLst/>
                <a:uLnTx/>
                <a:uFillTx/>
                <a:latin typeface="Calibri"/>
                <a:ea typeface="+mn-ea"/>
                <a:cs typeface="+mn-cs"/>
              </a:endParaRPr>
            </a:p>
          </p:txBody>
        </p:sp>
      </p:grpSp>
      <p:grpSp>
        <p:nvGrpSpPr>
          <p:cNvPr id="27" name="Group 26"/>
          <p:cNvGrpSpPr/>
          <p:nvPr/>
        </p:nvGrpSpPr>
        <p:grpSpPr>
          <a:xfrm>
            <a:off x="3357681" y="1455834"/>
            <a:ext cx="315900" cy="1918750"/>
            <a:chOff x="2192160" y="2210578"/>
            <a:chExt cx="509757" cy="3119848"/>
          </a:xfrm>
          <a:solidFill>
            <a:schemeClr val="bg1">
              <a:lumMod val="85000"/>
            </a:schemeClr>
          </a:solidFill>
        </p:grpSpPr>
        <p:sp>
          <p:nvSpPr>
            <p:cNvPr id="28" name="Rectangle 2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29" name="Rectangle 2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0" name="Freeform 2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1" name="Freeform 3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32" name="Group 31"/>
          <p:cNvGrpSpPr/>
          <p:nvPr/>
        </p:nvGrpSpPr>
        <p:grpSpPr>
          <a:xfrm>
            <a:off x="2916829" y="1460448"/>
            <a:ext cx="313508" cy="1918750"/>
            <a:chOff x="2192160" y="2210578"/>
            <a:chExt cx="509757" cy="3119848"/>
          </a:xfrm>
          <a:solidFill>
            <a:schemeClr val="bg1">
              <a:lumMod val="85000"/>
            </a:schemeClr>
          </a:solidFill>
        </p:grpSpPr>
        <p:sp>
          <p:nvSpPr>
            <p:cNvPr id="33" name="Rectangle 32"/>
            <p:cNvSpPr>
              <a:spLocks noChangeArrowheads="1"/>
            </p:cNvSpPr>
            <p:nvPr/>
          </p:nvSpPr>
          <p:spPr bwMode="auto">
            <a:xfrm>
              <a:off x="2192160" y="37908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4" name="Rectangle 33"/>
            <p:cNvSpPr>
              <a:spLocks noChangeArrowheads="1"/>
            </p:cNvSpPr>
            <p:nvPr/>
          </p:nvSpPr>
          <p:spPr bwMode="auto">
            <a:xfrm>
              <a:off x="2192160" y="2992036"/>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5" name="Freeform 3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6" name="Freeform 3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37" name="Group 36"/>
          <p:cNvGrpSpPr/>
          <p:nvPr/>
        </p:nvGrpSpPr>
        <p:grpSpPr>
          <a:xfrm>
            <a:off x="3803847" y="1455522"/>
            <a:ext cx="315900" cy="1918750"/>
            <a:chOff x="2192160" y="2210578"/>
            <a:chExt cx="509757" cy="3119848"/>
          </a:xfrm>
          <a:solidFill>
            <a:schemeClr val="bg1">
              <a:lumMod val="85000"/>
            </a:schemeClr>
          </a:solidFill>
        </p:grpSpPr>
        <p:sp>
          <p:nvSpPr>
            <p:cNvPr id="38" name="Rectangle 3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39" name="Rectangle 3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0" name="Freeform 3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1" name="Freeform 4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42" name="Group 41"/>
          <p:cNvGrpSpPr/>
          <p:nvPr/>
        </p:nvGrpSpPr>
        <p:grpSpPr>
          <a:xfrm>
            <a:off x="4245290" y="1451292"/>
            <a:ext cx="315900" cy="1918750"/>
            <a:chOff x="2192160" y="2210578"/>
            <a:chExt cx="509757" cy="3119848"/>
          </a:xfrm>
          <a:solidFill>
            <a:schemeClr val="bg1">
              <a:lumMod val="85000"/>
            </a:schemeClr>
          </a:solidFill>
        </p:grpSpPr>
        <p:sp>
          <p:nvSpPr>
            <p:cNvPr id="43" name="Rectangle 42"/>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4" name="Rectangle 43"/>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5" name="Freeform 4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6" name="Freeform 4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47" name="Group 46"/>
          <p:cNvGrpSpPr/>
          <p:nvPr/>
        </p:nvGrpSpPr>
        <p:grpSpPr>
          <a:xfrm>
            <a:off x="4690634" y="1448955"/>
            <a:ext cx="318600" cy="1918750"/>
            <a:chOff x="2192160" y="2210578"/>
            <a:chExt cx="509757" cy="3119848"/>
          </a:xfrm>
          <a:solidFill>
            <a:schemeClr val="bg1">
              <a:lumMod val="85000"/>
            </a:schemeClr>
          </a:solidFill>
        </p:grpSpPr>
        <p:sp>
          <p:nvSpPr>
            <p:cNvPr id="48" name="Rectangle 4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49" name="Rectangle 4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0" name="Freeform 4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1" name="Freeform 5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52" name="Group 51"/>
          <p:cNvGrpSpPr/>
          <p:nvPr/>
        </p:nvGrpSpPr>
        <p:grpSpPr>
          <a:xfrm>
            <a:off x="5136991" y="1460448"/>
            <a:ext cx="315900" cy="1918750"/>
            <a:chOff x="2192160" y="2210578"/>
            <a:chExt cx="509757" cy="3119848"/>
          </a:xfrm>
          <a:solidFill>
            <a:schemeClr val="bg1">
              <a:lumMod val="85000"/>
            </a:schemeClr>
          </a:solidFill>
        </p:grpSpPr>
        <p:sp>
          <p:nvSpPr>
            <p:cNvPr id="53" name="Rectangle 52"/>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4" name="Rectangle 53"/>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5" name="Freeform 5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6" name="Freeform 5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57" name="Group 56"/>
          <p:cNvGrpSpPr/>
          <p:nvPr/>
        </p:nvGrpSpPr>
        <p:grpSpPr>
          <a:xfrm>
            <a:off x="5583348" y="1460448"/>
            <a:ext cx="315900" cy="1918750"/>
            <a:chOff x="2192160" y="2210578"/>
            <a:chExt cx="509757" cy="3119848"/>
          </a:xfrm>
          <a:solidFill>
            <a:schemeClr val="bg1">
              <a:lumMod val="85000"/>
            </a:schemeClr>
          </a:solidFill>
        </p:grpSpPr>
        <p:sp>
          <p:nvSpPr>
            <p:cNvPr id="58" name="Rectangle 57"/>
            <p:cNvSpPr>
              <a:spLocks noChangeArrowheads="1"/>
            </p:cNvSpPr>
            <p:nvPr/>
          </p:nvSpPr>
          <p:spPr bwMode="auto">
            <a:xfrm>
              <a:off x="2192160" y="3773130"/>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59" name="Rectangle 58"/>
            <p:cNvSpPr>
              <a:spLocks noChangeArrowheads="1"/>
            </p:cNvSpPr>
            <p:nvPr/>
          </p:nvSpPr>
          <p:spPr bwMode="auto">
            <a:xfrm>
              <a:off x="2192160" y="2974337"/>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0" name="Freeform 59"/>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1" name="Freeform 60"/>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62" name="Group 61"/>
          <p:cNvGrpSpPr/>
          <p:nvPr/>
        </p:nvGrpSpPr>
        <p:grpSpPr>
          <a:xfrm>
            <a:off x="6018284" y="1448955"/>
            <a:ext cx="315901" cy="1918750"/>
            <a:chOff x="2192160" y="2210578"/>
            <a:chExt cx="509758" cy="3119848"/>
          </a:xfrm>
          <a:solidFill>
            <a:schemeClr val="bg1">
              <a:lumMod val="85000"/>
            </a:schemeClr>
          </a:solidFill>
        </p:grpSpPr>
        <p:sp>
          <p:nvSpPr>
            <p:cNvPr id="63" name="Rectangle 62"/>
            <p:cNvSpPr>
              <a:spLocks noChangeArrowheads="1"/>
            </p:cNvSpPr>
            <p:nvPr/>
          </p:nvSpPr>
          <p:spPr bwMode="auto">
            <a:xfrm>
              <a:off x="2192160" y="3773131"/>
              <a:ext cx="509757" cy="70069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4" name="Rectangle 63"/>
            <p:cNvSpPr>
              <a:spLocks noChangeArrowheads="1"/>
            </p:cNvSpPr>
            <p:nvPr/>
          </p:nvSpPr>
          <p:spPr bwMode="auto">
            <a:xfrm>
              <a:off x="2192161" y="2974336"/>
              <a:ext cx="509757" cy="781276"/>
            </a:xfrm>
            <a:prstGeom prst="rect">
              <a:avLst/>
            </a:pr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5" name="Freeform 64"/>
            <p:cNvSpPr>
              <a:spLocks/>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66" name="Freeform 65"/>
            <p:cNvSpPr>
              <a:spLocks/>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pattFill prst="pct25">
              <a:fgClr>
                <a:srgbClr val="9FB6CD"/>
              </a:fgClr>
              <a:bgClr>
                <a:schemeClr val="bg1">
                  <a:lumMod val="95000"/>
                </a:schemeClr>
              </a:bgClr>
            </a:patt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67" name="Group 66"/>
          <p:cNvGrpSpPr/>
          <p:nvPr/>
        </p:nvGrpSpPr>
        <p:grpSpPr>
          <a:xfrm>
            <a:off x="2915701" y="2767819"/>
            <a:ext cx="391976" cy="709970"/>
            <a:chOff x="806257" y="3985529"/>
            <a:chExt cx="637344" cy="1154395"/>
          </a:xfrm>
          <a:solidFill>
            <a:schemeClr val="accent1"/>
          </a:solidFill>
        </p:grpSpPr>
        <p:grpSp>
          <p:nvGrpSpPr>
            <p:cNvPr id="68" name="Group 67"/>
            <p:cNvGrpSpPr/>
            <p:nvPr/>
          </p:nvGrpSpPr>
          <p:grpSpPr>
            <a:xfrm>
              <a:off x="808009" y="4819356"/>
              <a:ext cx="635592" cy="320568"/>
              <a:chOff x="5311610" y="4117494"/>
              <a:chExt cx="576000" cy="290513"/>
            </a:xfrm>
            <a:grpFill/>
          </p:grpSpPr>
          <p:sp>
            <p:nvSpPr>
              <p:cNvPr id="71" name="Freeform 70"/>
              <p:cNvSpPr>
                <a:spLocks/>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2" name="Freeform 71"/>
              <p:cNvSpPr>
                <a:spLocks/>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sp>
          <p:nvSpPr>
            <p:cNvPr id="69" name="Rectangle 68"/>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dirty="0">
                <a:ln>
                  <a:noFill/>
                </a:ln>
                <a:solidFill>
                  <a:srgbClr val="5C5C5C"/>
                </a:solidFill>
                <a:effectLst/>
                <a:uLnTx/>
                <a:uFillTx/>
                <a:latin typeface="Calibri"/>
                <a:ea typeface="+mn-ea"/>
                <a:cs typeface="+mn-cs"/>
              </a:endParaRPr>
            </a:p>
          </p:txBody>
        </p:sp>
        <p:sp>
          <p:nvSpPr>
            <p:cNvPr id="70" name="Freeform 69"/>
            <p:cNvSpPr>
              <a:spLocks/>
            </p:cNvSpPr>
            <p:nvPr/>
          </p:nvSpPr>
          <p:spPr bwMode="auto">
            <a:xfrm>
              <a:off x="806258" y="3985529"/>
              <a:ext cx="509755"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a:effec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nvGrpSpPr>
          <p:cNvPr id="73" name="Group 72"/>
          <p:cNvGrpSpPr/>
          <p:nvPr/>
        </p:nvGrpSpPr>
        <p:grpSpPr>
          <a:xfrm>
            <a:off x="3286491" y="2578154"/>
            <a:ext cx="470444" cy="899634"/>
            <a:chOff x="1409156" y="3677139"/>
            <a:chExt cx="764932" cy="1462785"/>
          </a:xfrm>
          <a:solidFill>
            <a:schemeClr val="accent2"/>
          </a:solidFill>
        </p:grpSpPr>
        <p:sp>
          <p:nvSpPr>
            <p:cNvPr id="74" name="Rectangle 73"/>
            <p:cNvSpPr>
              <a:spLocks noChangeArrowheads="1"/>
            </p:cNvSpPr>
            <p:nvPr/>
          </p:nvSpPr>
          <p:spPr bwMode="auto">
            <a:xfrm>
              <a:off x="1536745" y="3965229"/>
              <a:ext cx="509757" cy="904250"/>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5" name="Freeform 74"/>
            <p:cNvSpPr>
              <a:spLocks/>
            </p:cNvSpPr>
            <p:nvPr/>
          </p:nvSpPr>
          <p:spPr bwMode="auto">
            <a:xfrm>
              <a:off x="1536746" y="3677139"/>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76" name="Group 75"/>
            <p:cNvGrpSpPr/>
            <p:nvPr/>
          </p:nvGrpSpPr>
          <p:grpSpPr>
            <a:xfrm>
              <a:off x="1409156" y="4819356"/>
              <a:ext cx="764932" cy="320568"/>
              <a:chOff x="5856396" y="4117494"/>
              <a:chExt cx="693213" cy="290513"/>
            </a:xfrm>
            <a:grpFill/>
          </p:grpSpPr>
          <p:sp>
            <p:nvSpPr>
              <p:cNvPr id="77" name="Freeform 76"/>
              <p:cNvSpPr>
                <a:spLocks/>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8" name="Freeform 77"/>
              <p:cNvSpPr>
                <a:spLocks/>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79" name="Freeform 78"/>
              <p:cNvSpPr>
                <a:spLocks/>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80" name="Group 79"/>
          <p:cNvGrpSpPr/>
          <p:nvPr/>
        </p:nvGrpSpPr>
        <p:grpSpPr>
          <a:xfrm>
            <a:off x="3730009" y="2398612"/>
            <a:ext cx="470444" cy="1079165"/>
            <a:chOff x="2130307" y="3385220"/>
            <a:chExt cx="764932" cy="1754704"/>
          </a:xfrm>
          <a:solidFill>
            <a:schemeClr val="accent3"/>
          </a:solidFill>
        </p:grpSpPr>
        <p:sp>
          <p:nvSpPr>
            <p:cNvPr id="81" name="Rectangle 80"/>
            <p:cNvSpPr>
              <a:spLocks noChangeArrowheads="1"/>
            </p:cNvSpPr>
            <p:nvPr/>
          </p:nvSpPr>
          <p:spPr bwMode="auto">
            <a:xfrm>
              <a:off x="2257894" y="3683016"/>
              <a:ext cx="509757" cy="1186473"/>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2" name="Freeform 81"/>
            <p:cNvSpPr>
              <a:spLocks/>
            </p:cNvSpPr>
            <p:nvPr/>
          </p:nvSpPr>
          <p:spPr bwMode="auto">
            <a:xfrm>
              <a:off x="2257894" y="33852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83" name="Group 82"/>
            <p:cNvGrpSpPr/>
            <p:nvPr/>
          </p:nvGrpSpPr>
          <p:grpSpPr>
            <a:xfrm>
              <a:off x="2130307" y="4819356"/>
              <a:ext cx="764932" cy="320568"/>
              <a:chOff x="6509932" y="4117494"/>
              <a:chExt cx="693213" cy="290513"/>
            </a:xfrm>
            <a:grpFill/>
          </p:grpSpPr>
          <p:sp>
            <p:nvSpPr>
              <p:cNvPr id="84" name="Freeform 83"/>
              <p:cNvSpPr>
                <a:spLocks/>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5" name="Freeform 84"/>
              <p:cNvSpPr>
                <a:spLocks/>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6" name="Freeform 85"/>
              <p:cNvSpPr>
                <a:spLocks/>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87" name="Group 86"/>
          <p:cNvGrpSpPr/>
          <p:nvPr/>
        </p:nvGrpSpPr>
        <p:grpSpPr>
          <a:xfrm>
            <a:off x="4161565" y="1908980"/>
            <a:ext cx="476450" cy="1568810"/>
            <a:chOff x="2849704" y="2914839"/>
            <a:chExt cx="764932" cy="2225085"/>
          </a:xfrm>
          <a:solidFill>
            <a:schemeClr val="accent4"/>
          </a:solidFill>
        </p:grpSpPr>
        <p:sp>
          <p:nvSpPr>
            <p:cNvPr id="88" name="Rectangle 87"/>
            <p:cNvSpPr>
              <a:spLocks noChangeArrowheads="1"/>
            </p:cNvSpPr>
            <p:nvPr/>
          </p:nvSpPr>
          <p:spPr bwMode="auto">
            <a:xfrm>
              <a:off x="2977291" y="3187996"/>
              <a:ext cx="509757" cy="1681484"/>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89" name="Freeform 88"/>
            <p:cNvSpPr>
              <a:spLocks/>
            </p:cNvSpPr>
            <p:nvPr/>
          </p:nvSpPr>
          <p:spPr bwMode="auto">
            <a:xfrm>
              <a:off x="2977293" y="2914839"/>
              <a:ext cx="509756" cy="297795"/>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90" name="Group 89"/>
            <p:cNvGrpSpPr/>
            <p:nvPr/>
          </p:nvGrpSpPr>
          <p:grpSpPr>
            <a:xfrm>
              <a:off x="2849704" y="4819356"/>
              <a:ext cx="764932" cy="320568"/>
              <a:chOff x="7161880" y="4117494"/>
              <a:chExt cx="693213" cy="290513"/>
            </a:xfrm>
            <a:grpFill/>
          </p:grpSpPr>
          <p:sp>
            <p:nvSpPr>
              <p:cNvPr id="91" name="Freeform 90"/>
              <p:cNvSpPr>
                <a:spLocks/>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2" name="Freeform 91"/>
              <p:cNvSpPr>
                <a:spLocks/>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3" name="Freeform 92"/>
              <p:cNvSpPr>
                <a:spLocks/>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94" name="Group 93"/>
          <p:cNvGrpSpPr/>
          <p:nvPr/>
        </p:nvGrpSpPr>
        <p:grpSpPr>
          <a:xfrm>
            <a:off x="4613810" y="1908980"/>
            <a:ext cx="470444" cy="1568805"/>
            <a:chOff x="4221011" y="2794677"/>
            <a:chExt cx="764932" cy="2535747"/>
          </a:xfrm>
          <a:solidFill>
            <a:schemeClr val="accent5"/>
          </a:solidFill>
        </p:grpSpPr>
        <p:sp>
          <p:nvSpPr>
            <p:cNvPr id="95" name="Rectangle 94"/>
            <p:cNvSpPr>
              <a:spLocks noChangeArrowheads="1"/>
            </p:cNvSpPr>
            <p:nvPr/>
          </p:nvSpPr>
          <p:spPr bwMode="auto">
            <a:xfrm>
              <a:off x="4348600" y="3091775"/>
              <a:ext cx="509757" cy="1968205"/>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6" name="Freeform 95"/>
            <p:cNvSpPr>
              <a:spLocks/>
            </p:cNvSpPr>
            <p:nvPr/>
          </p:nvSpPr>
          <p:spPr bwMode="auto">
            <a:xfrm>
              <a:off x="4348601" y="2794677"/>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97" name="Group 96"/>
            <p:cNvGrpSpPr/>
            <p:nvPr/>
          </p:nvGrpSpPr>
          <p:grpSpPr>
            <a:xfrm>
              <a:off x="4221011" y="5009856"/>
              <a:ext cx="764932" cy="320568"/>
              <a:chOff x="7812240" y="4117494"/>
              <a:chExt cx="693213" cy="290513"/>
            </a:xfrm>
            <a:grpFill/>
          </p:grpSpPr>
          <p:sp>
            <p:nvSpPr>
              <p:cNvPr id="98" name="Freeform 97"/>
              <p:cNvSpPr>
                <a:spLocks/>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99" name="Freeform 98"/>
              <p:cNvSpPr>
                <a:spLocks/>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0" name="Freeform 99"/>
              <p:cNvSpPr>
                <a:spLocks/>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101" name="Group 100"/>
          <p:cNvGrpSpPr/>
          <p:nvPr/>
        </p:nvGrpSpPr>
        <p:grpSpPr>
          <a:xfrm>
            <a:off x="5057328" y="1863360"/>
            <a:ext cx="470444" cy="1614422"/>
            <a:chOff x="4288499" y="2257226"/>
            <a:chExt cx="764932" cy="2882698"/>
          </a:xfrm>
          <a:solidFill>
            <a:schemeClr val="accent6"/>
          </a:solidFill>
        </p:grpSpPr>
        <p:sp>
          <p:nvSpPr>
            <p:cNvPr id="102" name="Rectangle 101"/>
            <p:cNvSpPr>
              <a:spLocks noChangeArrowheads="1"/>
            </p:cNvSpPr>
            <p:nvPr/>
          </p:nvSpPr>
          <p:spPr bwMode="auto">
            <a:xfrm>
              <a:off x="4416086" y="2552181"/>
              <a:ext cx="509757" cy="2317298"/>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3" name="Freeform 102"/>
            <p:cNvSpPr>
              <a:spLocks/>
            </p:cNvSpPr>
            <p:nvPr/>
          </p:nvSpPr>
          <p:spPr bwMode="auto">
            <a:xfrm>
              <a:off x="4416086" y="225722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104" name="Group 103"/>
            <p:cNvGrpSpPr/>
            <p:nvPr/>
          </p:nvGrpSpPr>
          <p:grpSpPr>
            <a:xfrm>
              <a:off x="4288499" y="4819356"/>
              <a:ext cx="764932" cy="320568"/>
              <a:chOff x="8465776" y="4117494"/>
              <a:chExt cx="693213" cy="290513"/>
            </a:xfrm>
            <a:grpFill/>
          </p:grpSpPr>
          <p:sp>
            <p:nvSpPr>
              <p:cNvPr id="105" name="Freeform 104"/>
              <p:cNvSpPr>
                <a:spLocks/>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6" name="Freeform 105"/>
              <p:cNvSpPr>
                <a:spLocks/>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07" name="Freeform 106"/>
              <p:cNvSpPr>
                <a:spLocks/>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108" name="Group 107"/>
          <p:cNvGrpSpPr/>
          <p:nvPr/>
        </p:nvGrpSpPr>
        <p:grpSpPr>
          <a:xfrm>
            <a:off x="5499769" y="1659305"/>
            <a:ext cx="470444" cy="1818485"/>
            <a:chOff x="5007896" y="2486040"/>
            <a:chExt cx="764932" cy="2653884"/>
          </a:xfrm>
          <a:solidFill>
            <a:schemeClr val="tx2"/>
          </a:solidFill>
        </p:grpSpPr>
        <p:sp>
          <p:nvSpPr>
            <p:cNvPr id="109" name="Rectangle 108"/>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0" name="Freeform 109"/>
            <p:cNvSpPr>
              <a:spLocks/>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111" name="Group 110"/>
            <p:cNvGrpSpPr/>
            <p:nvPr/>
          </p:nvGrpSpPr>
          <p:grpSpPr>
            <a:xfrm>
              <a:off x="5007896" y="4819356"/>
              <a:ext cx="764932" cy="320568"/>
              <a:chOff x="9117724" y="4117494"/>
              <a:chExt cx="693213" cy="290513"/>
            </a:xfrm>
            <a:grpFill/>
          </p:grpSpPr>
          <p:sp>
            <p:nvSpPr>
              <p:cNvPr id="112" name="Freeform 111"/>
              <p:cNvSpPr>
                <a:spLocks/>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3" name="Freeform 112"/>
              <p:cNvSpPr>
                <a:spLocks/>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4" name="Freeform 113"/>
              <p:cNvSpPr>
                <a:spLocks/>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grpSp>
        <p:nvGrpSpPr>
          <p:cNvPr id="115" name="Group 114"/>
          <p:cNvGrpSpPr/>
          <p:nvPr/>
        </p:nvGrpSpPr>
        <p:grpSpPr>
          <a:xfrm>
            <a:off x="5937544" y="1602858"/>
            <a:ext cx="391976" cy="1874926"/>
            <a:chOff x="5719707" y="2597664"/>
            <a:chExt cx="637345" cy="2542260"/>
          </a:xfrm>
          <a:solidFill>
            <a:schemeClr val="bg1">
              <a:lumMod val="50000"/>
            </a:schemeClr>
          </a:solidFill>
        </p:grpSpPr>
        <p:sp>
          <p:nvSpPr>
            <p:cNvPr id="116" name="Rectangle 115"/>
            <p:cNvSpPr>
              <a:spLocks noChangeArrowheads="1"/>
            </p:cNvSpPr>
            <p:nvPr/>
          </p:nvSpPr>
          <p:spPr bwMode="auto">
            <a:xfrm>
              <a:off x="5847296" y="2854666"/>
              <a:ext cx="509756" cy="2014816"/>
            </a:xfrm>
            <a:prstGeom prst="rect">
              <a:avLst/>
            </a:pr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17" name="Freeform 116"/>
            <p:cNvSpPr>
              <a:spLocks/>
            </p:cNvSpPr>
            <p:nvPr/>
          </p:nvSpPr>
          <p:spPr bwMode="auto">
            <a:xfrm>
              <a:off x="5847296" y="259766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nvGrpSpPr>
            <p:cNvPr id="118" name="Group 117"/>
            <p:cNvGrpSpPr/>
            <p:nvPr/>
          </p:nvGrpSpPr>
          <p:grpSpPr>
            <a:xfrm>
              <a:off x="5719707" y="4819356"/>
              <a:ext cx="637344" cy="320568"/>
              <a:chOff x="9762797" y="4117494"/>
              <a:chExt cx="577588" cy="290513"/>
            </a:xfrm>
            <a:grpFill/>
          </p:grpSpPr>
          <p:sp>
            <p:nvSpPr>
              <p:cNvPr id="119" name="Freeform 118"/>
              <p:cNvSpPr>
                <a:spLocks/>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sp>
            <p:nvSpPr>
              <p:cNvPr id="120" name="Freeform 119"/>
              <p:cNvSpPr>
                <a:spLocks/>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srgbClr val="5C5C5C"/>
                  </a:solidFill>
                  <a:effectLst/>
                  <a:uLnTx/>
                  <a:uFillTx/>
                  <a:latin typeface="Calibri"/>
                  <a:ea typeface="+mn-ea"/>
                  <a:cs typeface="+mn-cs"/>
                </a:endParaRPr>
              </a:p>
            </p:txBody>
          </p:sp>
        </p:grpSp>
      </p:grpSp>
      <p:sp>
        <p:nvSpPr>
          <p:cNvPr id="121" name="TextBox 120"/>
          <p:cNvSpPr txBox="1"/>
          <p:nvPr/>
        </p:nvSpPr>
        <p:spPr>
          <a:xfrm>
            <a:off x="2905680" y="2939071"/>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a:t>
            </a:r>
            <a:r>
              <a:rPr kumimoji="0" lang="id-ID" sz="800" b="1" i="0" u="none" strike="noStrike" kern="1200" cap="none" spc="0" normalizeH="0" baseline="0" noProof="0" dirty="0">
                <a:ln>
                  <a:noFill/>
                </a:ln>
                <a:solidFill>
                  <a:prstClr val="white"/>
                </a:solidFill>
                <a:effectLst/>
                <a:uLnTx/>
                <a:uFillTx/>
                <a:latin typeface="Calibri"/>
                <a:ea typeface="+mn-ea"/>
                <a:cs typeface="+mn-cs"/>
              </a:rPr>
              <a:t>0 %</a:t>
            </a:r>
          </a:p>
        </p:txBody>
      </p:sp>
      <p:sp>
        <p:nvSpPr>
          <p:cNvPr id="122" name="TextBox 121"/>
          <p:cNvSpPr txBox="1"/>
          <p:nvPr/>
        </p:nvSpPr>
        <p:spPr>
          <a:xfrm>
            <a:off x="3345725" y="2804053"/>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15</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3" name="TextBox 122"/>
          <p:cNvSpPr txBox="1"/>
          <p:nvPr/>
        </p:nvSpPr>
        <p:spPr>
          <a:xfrm>
            <a:off x="3795791" y="2585553"/>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16</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4" name="TextBox 123"/>
          <p:cNvSpPr txBox="1"/>
          <p:nvPr/>
        </p:nvSpPr>
        <p:spPr>
          <a:xfrm>
            <a:off x="4241146" y="1978216"/>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19</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5" name="TextBox 124"/>
          <p:cNvSpPr txBox="1"/>
          <p:nvPr/>
        </p:nvSpPr>
        <p:spPr>
          <a:xfrm>
            <a:off x="4675541" y="1971443"/>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19</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6" name="TextBox 125"/>
          <p:cNvSpPr txBox="1"/>
          <p:nvPr/>
        </p:nvSpPr>
        <p:spPr>
          <a:xfrm>
            <a:off x="5123364" y="1910606"/>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19</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7" name="TextBox 126"/>
          <p:cNvSpPr txBox="1"/>
          <p:nvPr/>
        </p:nvSpPr>
        <p:spPr>
          <a:xfrm>
            <a:off x="5576151" y="1768540"/>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20</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128" name="TextBox 127"/>
          <p:cNvSpPr txBox="1"/>
          <p:nvPr/>
        </p:nvSpPr>
        <p:spPr>
          <a:xfrm>
            <a:off x="6020987" y="1661596"/>
            <a:ext cx="326627" cy="323165"/>
          </a:xfrm>
          <a:prstGeom prst="rect">
            <a:avLst/>
          </a:prstGeom>
          <a:noFill/>
        </p:spPr>
        <p:txBody>
          <a:bodyPr wrap="square" lIns="68573" tIns="34289" rIns="68573" bIns="34289" rtlCol="0">
            <a:sp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a:ea typeface="+mn-ea"/>
                <a:cs typeface="+mn-cs"/>
              </a:rPr>
              <a:t>21</a:t>
            </a:r>
            <a:r>
              <a:rPr kumimoji="0" lang="id-ID" sz="800" b="1"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250" name="Straight Connector 249"/>
          <p:cNvCxnSpPr/>
          <p:nvPr/>
        </p:nvCxnSpPr>
        <p:spPr>
          <a:xfrm>
            <a:off x="486978" y="4036604"/>
            <a:ext cx="8100000"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611950" y="4105186"/>
            <a:ext cx="7871989" cy="434424"/>
          </a:xfrm>
          <a:prstGeom prst="rect">
            <a:avLst/>
          </a:prstGeom>
          <a:noFill/>
        </p:spPr>
        <p:txBody>
          <a:bodyPr wrap="square" lIns="68573" tIns="34289" rIns="107985" bIns="26999" numCol="1" spcCol="269969" rtlCol="0">
            <a:spAutoFit/>
          </a:bodyPr>
          <a:lstStyle/>
          <a:p>
            <a:pPr marL="0" marR="0" lvl="0" indent="0" algn="ctr" defTabSz="68571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Bulgaria has attractive</a:t>
            </a:r>
            <a:r>
              <a:rPr kumimoji="0" lang="bg-BG"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a:t>
            </a: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taxation</a:t>
            </a:r>
            <a:r>
              <a:rPr kumimoji="0" lang="bg-BG"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a:t>
            </a: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system.</a:t>
            </a:r>
            <a:endParaRPr kumimoji="0" lang="id-ID" sz="1800" b="1"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480764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2" presetClass="entr" presetSubtype="8" fill="hold" nodeType="withEffect">
                                  <p:stCondLst>
                                    <p:cond delay="5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20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30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35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ppt_x"/>
                                          </p:val>
                                        </p:tav>
                                        <p:tav tm="100000">
                                          <p:val>
                                            <p:strVal val="#ppt_x"/>
                                          </p:val>
                                        </p:tav>
                                      </p:tavLst>
                                    </p:anim>
                                    <p:anim calcmode="lin" valueType="num">
                                      <p:cBhvr additive="base">
                                        <p:cTn id="35" dur="500" fill="hold"/>
                                        <p:tgtEl>
                                          <p:spTgt spid="4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450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500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550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par>
                                <p:cTn id="48" presetID="22" presetClass="entr" presetSubtype="4" fill="hold" nodeType="withEffect">
                                  <p:stCondLst>
                                    <p:cond delay="6000"/>
                                  </p:stCondLst>
                                  <p:childTnLst>
                                    <p:set>
                                      <p:cBhvr>
                                        <p:cTn id="49" dur="1" fill="hold">
                                          <p:stCondLst>
                                            <p:cond delay="0"/>
                                          </p:stCondLst>
                                        </p:cTn>
                                        <p:tgtEl>
                                          <p:spTgt spid="67"/>
                                        </p:tgtEl>
                                        <p:attrNameLst>
                                          <p:attrName>style.visibility</p:attrName>
                                        </p:attrNameLst>
                                      </p:cBhvr>
                                      <p:to>
                                        <p:strVal val="visible"/>
                                      </p:to>
                                    </p:set>
                                    <p:animEffect transition="in" filter="wipe(down)">
                                      <p:cBhvr>
                                        <p:cTn id="50" dur="1000"/>
                                        <p:tgtEl>
                                          <p:spTgt spid="67"/>
                                        </p:tgtEl>
                                      </p:cBhvr>
                                    </p:animEffect>
                                  </p:childTnLst>
                                </p:cTn>
                              </p:par>
                              <p:par>
                                <p:cTn id="51" presetID="22" presetClass="entr" presetSubtype="4" fill="hold" nodeType="withEffect">
                                  <p:stCondLst>
                                    <p:cond delay="6500"/>
                                  </p:stCondLst>
                                  <p:childTnLst>
                                    <p:set>
                                      <p:cBhvr>
                                        <p:cTn id="52" dur="1" fill="hold">
                                          <p:stCondLst>
                                            <p:cond delay="0"/>
                                          </p:stCondLst>
                                        </p:cTn>
                                        <p:tgtEl>
                                          <p:spTgt spid="73"/>
                                        </p:tgtEl>
                                        <p:attrNameLst>
                                          <p:attrName>style.visibility</p:attrName>
                                        </p:attrNameLst>
                                      </p:cBhvr>
                                      <p:to>
                                        <p:strVal val="visible"/>
                                      </p:to>
                                    </p:set>
                                    <p:animEffect transition="in" filter="wipe(down)">
                                      <p:cBhvr>
                                        <p:cTn id="53" dur="1000"/>
                                        <p:tgtEl>
                                          <p:spTgt spid="73"/>
                                        </p:tgtEl>
                                      </p:cBhvr>
                                    </p:animEffect>
                                  </p:childTnLst>
                                </p:cTn>
                              </p:par>
                              <p:par>
                                <p:cTn id="54" presetID="22" presetClass="entr" presetSubtype="4" fill="hold" nodeType="withEffect">
                                  <p:stCondLst>
                                    <p:cond delay="7000"/>
                                  </p:stCondLst>
                                  <p:childTnLst>
                                    <p:set>
                                      <p:cBhvr>
                                        <p:cTn id="55" dur="1" fill="hold">
                                          <p:stCondLst>
                                            <p:cond delay="0"/>
                                          </p:stCondLst>
                                        </p:cTn>
                                        <p:tgtEl>
                                          <p:spTgt spid="80"/>
                                        </p:tgtEl>
                                        <p:attrNameLst>
                                          <p:attrName>style.visibility</p:attrName>
                                        </p:attrNameLst>
                                      </p:cBhvr>
                                      <p:to>
                                        <p:strVal val="visible"/>
                                      </p:to>
                                    </p:set>
                                    <p:animEffect transition="in" filter="wipe(down)">
                                      <p:cBhvr>
                                        <p:cTn id="56" dur="1000"/>
                                        <p:tgtEl>
                                          <p:spTgt spid="80"/>
                                        </p:tgtEl>
                                      </p:cBhvr>
                                    </p:animEffect>
                                  </p:childTnLst>
                                </p:cTn>
                              </p:par>
                              <p:par>
                                <p:cTn id="57" presetID="22" presetClass="entr" presetSubtype="4" fill="hold" nodeType="withEffect">
                                  <p:stCondLst>
                                    <p:cond delay="8000"/>
                                  </p:stCondLst>
                                  <p:childTnLst>
                                    <p:set>
                                      <p:cBhvr>
                                        <p:cTn id="58" dur="1" fill="hold">
                                          <p:stCondLst>
                                            <p:cond delay="0"/>
                                          </p:stCondLst>
                                        </p:cTn>
                                        <p:tgtEl>
                                          <p:spTgt spid="87"/>
                                        </p:tgtEl>
                                        <p:attrNameLst>
                                          <p:attrName>style.visibility</p:attrName>
                                        </p:attrNameLst>
                                      </p:cBhvr>
                                      <p:to>
                                        <p:strVal val="visible"/>
                                      </p:to>
                                    </p:set>
                                    <p:animEffect transition="in" filter="wipe(down)">
                                      <p:cBhvr>
                                        <p:cTn id="59" dur="1000"/>
                                        <p:tgtEl>
                                          <p:spTgt spid="87"/>
                                        </p:tgtEl>
                                      </p:cBhvr>
                                    </p:animEffect>
                                  </p:childTnLst>
                                </p:cTn>
                              </p:par>
                              <p:par>
                                <p:cTn id="60" presetID="22" presetClass="entr" presetSubtype="4" fill="hold" nodeType="withEffect">
                                  <p:stCondLst>
                                    <p:cond delay="8500"/>
                                  </p:stCondLst>
                                  <p:childTnLst>
                                    <p:set>
                                      <p:cBhvr>
                                        <p:cTn id="61" dur="1" fill="hold">
                                          <p:stCondLst>
                                            <p:cond delay="0"/>
                                          </p:stCondLst>
                                        </p:cTn>
                                        <p:tgtEl>
                                          <p:spTgt spid="94"/>
                                        </p:tgtEl>
                                        <p:attrNameLst>
                                          <p:attrName>style.visibility</p:attrName>
                                        </p:attrNameLst>
                                      </p:cBhvr>
                                      <p:to>
                                        <p:strVal val="visible"/>
                                      </p:to>
                                    </p:set>
                                    <p:animEffect transition="in" filter="wipe(down)">
                                      <p:cBhvr>
                                        <p:cTn id="62" dur="1000"/>
                                        <p:tgtEl>
                                          <p:spTgt spid="94"/>
                                        </p:tgtEl>
                                      </p:cBhvr>
                                    </p:animEffect>
                                  </p:childTnLst>
                                </p:cTn>
                              </p:par>
                              <p:par>
                                <p:cTn id="63" presetID="22" presetClass="entr" presetSubtype="4" fill="hold" nodeType="withEffect">
                                  <p:stCondLst>
                                    <p:cond delay="9000"/>
                                  </p:stCondLst>
                                  <p:childTnLst>
                                    <p:set>
                                      <p:cBhvr>
                                        <p:cTn id="64" dur="1" fill="hold">
                                          <p:stCondLst>
                                            <p:cond delay="0"/>
                                          </p:stCondLst>
                                        </p:cTn>
                                        <p:tgtEl>
                                          <p:spTgt spid="101"/>
                                        </p:tgtEl>
                                        <p:attrNameLst>
                                          <p:attrName>style.visibility</p:attrName>
                                        </p:attrNameLst>
                                      </p:cBhvr>
                                      <p:to>
                                        <p:strVal val="visible"/>
                                      </p:to>
                                    </p:set>
                                    <p:animEffect transition="in" filter="wipe(down)">
                                      <p:cBhvr>
                                        <p:cTn id="65" dur="1000"/>
                                        <p:tgtEl>
                                          <p:spTgt spid="101"/>
                                        </p:tgtEl>
                                      </p:cBhvr>
                                    </p:animEffect>
                                  </p:childTnLst>
                                </p:cTn>
                              </p:par>
                              <p:par>
                                <p:cTn id="66" presetID="22" presetClass="entr" presetSubtype="4" fill="hold" nodeType="withEffect">
                                  <p:stCondLst>
                                    <p:cond delay="9500"/>
                                  </p:stCondLst>
                                  <p:childTnLst>
                                    <p:set>
                                      <p:cBhvr>
                                        <p:cTn id="67" dur="1" fill="hold">
                                          <p:stCondLst>
                                            <p:cond delay="0"/>
                                          </p:stCondLst>
                                        </p:cTn>
                                        <p:tgtEl>
                                          <p:spTgt spid="108"/>
                                        </p:tgtEl>
                                        <p:attrNameLst>
                                          <p:attrName>style.visibility</p:attrName>
                                        </p:attrNameLst>
                                      </p:cBhvr>
                                      <p:to>
                                        <p:strVal val="visible"/>
                                      </p:to>
                                    </p:set>
                                    <p:animEffect transition="in" filter="wipe(down)">
                                      <p:cBhvr>
                                        <p:cTn id="68" dur="1000"/>
                                        <p:tgtEl>
                                          <p:spTgt spid="108"/>
                                        </p:tgtEl>
                                      </p:cBhvr>
                                    </p:animEffect>
                                  </p:childTnLst>
                                </p:cTn>
                              </p:par>
                              <p:par>
                                <p:cTn id="69" presetID="22" presetClass="entr" presetSubtype="4" fill="hold" nodeType="withEffect">
                                  <p:stCondLst>
                                    <p:cond delay="10000"/>
                                  </p:stCondLst>
                                  <p:childTnLst>
                                    <p:set>
                                      <p:cBhvr>
                                        <p:cTn id="70" dur="1" fill="hold">
                                          <p:stCondLst>
                                            <p:cond delay="0"/>
                                          </p:stCondLst>
                                        </p:cTn>
                                        <p:tgtEl>
                                          <p:spTgt spid="115"/>
                                        </p:tgtEl>
                                        <p:attrNameLst>
                                          <p:attrName>style.visibility</p:attrName>
                                        </p:attrNameLst>
                                      </p:cBhvr>
                                      <p:to>
                                        <p:strVal val="visible"/>
                                      </p:to>
                                    </p:set>
                                    <p:animEffect transition="in" filter="wipe(down)">
                                      <p:cBhvr>
                                        <p:cTn id="71" dur="1000"/>
                                        <p:tgtEl>
                                          <p:spTgt spid="115"/>
                                        </p:tgtEl>
                                      </p:cBhvr>
                                    </p:animEffect>
                                  </p:childTnLst>
                                </p:cTn>
                              </p:par>
                              <p:par>
                                <p:cTn id="72" presetID="42" presetClass="entr" presetSubtype="0" fill="hold" grpId="0" nodeType="withEffect">
                                  <p:stCondLst>
                                    <p:cond delay="1100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1000"/>
                                        <p:tgtEl>
                                          <p:spTgt spid="121"/>
                                        </p:tgtEl>
                                      </p:cBhvr>
                                    </p:animEffect>
                                    <p:anim calcmode="lin" valueType="num">
                                      <p:cBhvr>
                                        <p:cTn id="75" dur="1000" fill="hold"/>
                                        <p:tgtEl>
                                          <p:spTgt spid="121"/>
                                        </p:tgtEl>
                                        <p:attrNameLst>
                                          <p:attrName>ppt_x</p:attrName>
                                        </p:attrNameLst>
                                      </p:cBhvr>
                                      <p:tavLst>
                                        <p:tav tm="0">
                                          <p:val>
                                            <p:strVal val="#ppt_x"/>
                                          </p:val>
                                        </p:tav>
                                        <p:tav tm="100000">
                                          <p:val>
                                            <p:strVal val="#ppt_x"/>
                                          </p:val>
                                        </p:tav>
                                      </p:tavLst>
                                    </p:anim>
                                    <p:anim calcmode="lin" valueType="num">
                                      <p:cBhvr>
                                        <p:cTn id="76" dur="1000" fill="hold"/>
                                        <p:tgtEl>
                                          <p:spTgt spid="12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100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1000"/>
                                        <p:tgtEl>
                                          <p:spTgt spid="122"/>
                                        </p:tgtEl>
                                      </p:cBhvr>
                                    </p:animEffect>
                                    <p:anim calcmode="lin" valueType="num">
                                      <p:cBhvr>
                                        <p:cTn id="80" dur="1000" fill="hold"/>
                                        <p:tgtEl>
                                          <p:spTgt spid="122"/>
                                        </p:tgtEl>
                                        <p:attrNameLst>
                                          <p:attrName>ppt_x</p:attrName>
                                        </p:attrNameLst>
                                      </p:cBhvr>
                                      <p:tavLst>
                                        <p:tav tm="0">
                                          <p:val>
                                            <p:strVal val="#ppt_x"/>
                                          </p:val>
                                        </p:tav>
                                        <p:tav tm="100000">
                                          <p:val>
                                            <p:strVal val="#ppt_x"/>
                                          </p:val>
                                        </p:tav>
                                      </p:tavLst>
                                    </p:anim>
                                    <p:anim calcmode="lin" valueType="num">
                                      <p:cBhvr>
                                        <p:cTn id="81" dur="1000" fill="hold"/>
                                        <p:tgtEl>
                                          <p:spTgt spid="12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11000"/>
                                  </p:stCondLst>
                                  <p:childTnLst>
                                    <p:set>
                                      <p:cBhvr>
                                        <p:cTn id="83" dur="1" fill="hold">
                                          <p:stCondLst>
                                            <p:cond delay="0"/>
                                          </p:stCondLst>
                                        </p:cTn>
                                        <p:tgtEl>
                                          <p:spTgt spid="123"/>
                                        </p:tgtEl>
                                        <p:attrNameLst>
                                          <p:attrName>style.visibility</p:attrName>
                                        </p:attrNameLst>
                                      </p:cBhvr>
                                      <p:to>
                                        <p:strVal val="visible"/>
                                      </p:to>
                                    </p:set>
                                    <p:animEffect transition="in" filter="fade">
                                      <p:cBhvr>
                                        <p:cTn id="84" dur="1000"/>
                                        <p:tgtEl>
                                          <p:spTgt spid="123"/>
                                        </p:tgtEl>
                                      </p:cBhvr>
                                    </p:animEffect>
                                    <p:anim calcmode="lin" valueType="num">
                                      <p:cBhvr>
                                        <p:cTn id="85" dur="1000" fill="hold"/>
                                        <p:tgtEl>
                                          <p:spTgt spid="123"/>
                                        </p:tgtEl>
                                        <p:attrNameLst>
                                          <p:attrName>ppt_x</p:attrName>
                                        </p:attrNameLst>
                                      </p:cBhvr>
                                      <p:tavLst>
                                        <p:tav tm="0">
                                          <p:val>
                                            <p:strVal val="#ppt_x"/>
                                          </p:val>
                                        </p:tav>
                                        <p:tav tm="100000">
                                          <p:val>
                                            <p:strVal val="#ppt_x"/>
                                          </p:val>
                                        </p:tav>
                                      </p:tavLst>
                                    </p:anim>
                                    <p:anim calcmode="lin" valueType="num">
                                      <p:cBhvr>
                                        <p:cTn id="86" dur="1000" fill="hold"/>
                                        <p:tgtEl>
                                          <p:spTgt spid="1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1000"/>
                                  </p:stCondLst>
                                  <p:childTnLst>
                                    <p:set>
                                      <p:cBhvr>
                                        <p:cTn id="88" dur="1" fill="hold">
                                          <p:stCondLst>
                                            <p:cond delay="0"/>
                                          </p:stCondLst>
                                        </p:cTn>
                                        <p:tgtEl>
                                          <p:spTgt spid="124"/>
                                        </p:tgtEl>
                                        <p:attrNameLst>
                                          <p:attrName>style.visibility</p:attrName>
                                        </p:attrNameLst>
                                      </p:cBhvr>
                                      <p:to>
                                        <p:strVal val="visible"/>
                                      </p:to>
                                    </p:set>
                                    <p:animEffect transition="in" filter="fade">
                                      <p:cBhvr>
                                        <p:cTn id="89" dur="1000"/>
                                        <p:tgtEl>
                                          <p:spTgt spid="124"/>
                                        </p:tgtEl>
                                      </p:cBhvr>
                                    </p:animEffect>
                                    <p:anim calcmode="lin" valueType="num">
                                      <p:cBhvr>
                                        <p:cTn id="90" dur="1000" fill="hold"/>
                                        <p:tgtEl>
                                          <p:spTgt spid="124"/>
                                        </p:tgtEl>
                                        <p:attrNameLst>
                                          <p:attrName>ppt_x</p:attrName>
                                        </p:attrNameLst>
                                      </p:cBhvr>
                                      <p:tavLst>
                                        <p:tav tm="0">
                                          <p:val>
                                            <p:strVal val="#ppt_x"/>
                                          </p:val>
                                        </p:tav>
                                        <p:tav tm="100000">
                                          <p:val>
                                            <p:strVal val="#ppt_x"/>
                                          </p:val>
                                        </p:tav>
                                      </p:tavLst>
                                    </p:anim>
                                    <p:anim calcmode="lin" valueType="num">
                                      <p:cBhvr>
                                        <p:cTn id="91" dur="1000" fill="hold"/>
                                        <p:tgtEl>
                                          <p:spTgt spid="1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1000"/>
                                  </p:stCondLst>
                                  <p:childTnLst>
                                    <p:set>
                                      <p:cBhvr>
                                        <p:cTn id="93" dur="1" fill="hold">
                                          <p:stCondLst>
                                            <p:cond delay="0"/>
                                          </p:stCondLst>
                                        </p:cTn>
                                        <p:tgtEl>
                                          <p:spTgt spid="125"/>
                                        </p:tgtEl>
                                        <p:attrNameLst>
                                          <p:attrName>style.visibility</p:attrName>
                                        </p:attrNameLst>
                                      </p:cBhvr>
                                      <p:to>
                                        <p:strVal val="visible"/>
                                      </p:to>
                                    </p:set>
                                    <p:animEffect transition="in" filter="fade">
                                      <p:cBhvr>
                                        <p:cTn id="94" dur="1000"/>
                                        <p:tgtEl>
                                          <p:spTgt spid="125"/>
                                        </p:tgtEl>
                                      </p:cBhvr>
                                    </p:animEffect>
                                    <p:anim calcmode="lin" valueType="num">
                                      <p:cBhvr>
                                        <p:cTn id="95" dur="1000" fill="hold"/>
                                        <p:tgtEl>
                                          <p:spTgt spid="125"/>
                                        </p:tgtEl>
                                        <p:attrNameLst>
                                          <p:attrName>ppt_x</p:attrName>
                                        </p:attrNameLst>
                                      </p:cBhvr>
                                      <p:tavLst>
                                        <p:tav tm="0">
                                          <p:val>
                                            <p:strVal val="#ppt_x"/>
                                          </p:val>
                                        </p:tav>
                                        <p:tav tm="100000">
                                          <p:val>
                                            <p:strVal val="#ppt_x"/>
                                          </p:val>
                                        </p:tav>
                                      </p:tavLst>
                                    </p:anim>
                                    <p:anim calcmode="lin" valueType="num">
                                      <p:cBhvr>
                                        <p:cTn id="96" dur="1000" fill="hold"/>
                                        <p:tgtEl>
                                          <p:spTgt spid="12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1100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1000"/>
                                        <p:tgtEl>
                                          <p:spTgt spid="126"/>
                                        </p:tgtEl>
                                      </p:cBhvr>
                                    </p:animEffect>
                                    <p:anim calcmode="lin" valueType="num">
                                      <p:cBhvr>
                                        <p:cTn id="100" dur="1000" fill="hold"/>
                                        <p:tgtEl>
                                          <p:spTgt spid="126"/>
                                        </p:tgtEl>
                                        <p:attrNameLst>
                                          <p:attrName>ppt_x</p:attrName>
                                        </p:attrNameLst>
                                      </p:cBhvr>
                                      <p:tavLst>
                                        <p:tav tm="0">
                                          <p:val>
                                            <p:strVal val="#ppt_x"/>
                                          </p:val>
                                        </p:tav>
                                        <p:tav tm="100000">
                                          <p:val>
                                            <p:strVal val="#ppt_x"/>
                                          </p:val>
                                        </p:tav>
                                      </p:tavLst>
                                    </p:anim>
                                    <p:anim calcmode="lin" valueType="num">
                                      <p:cBhvr>
                                        <p:cTn id="101" dur="1000" fill="hold"/>
                                        <p:tgtEl>
                                          <p:spTgt spid="12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1000"/>
                                  </p:stCondLst>
                                  <p:childTnLst>
                                    <p:set>
                                      <p:cBhvr>
                                        <p:cTn id="103" dur="1" fill="hold">
                                          <p:stCondLst>
                                            <p:cond delay="0"/>
                                          </p:stCondLst>
                                        </p:cTn>
                                        <p:tgtEl>
                                          <p:spTgt spid="127"/>
                                        </p:tgtEl>
                                        <p:attrNameLst>
                                          <p:attrName>style.visibility</p:attrName>
                                        </p:attrNameLst>
                                      </p:cBhvr>
                                      <p:to>
                                        <p:strVal val="visible"/>
                                      </p:to>
                                    </p:set>
                                    <p:animEffect transition="in" filter="fade">
                                      <p:cBhvr>
                                        <p:cTn id="104" dur="1000"/>
                                        <p:tgtEl>
                                          <p:spTgt spid="127"/>
                                        </p:tgtEl>
                                      </p:cBhvr>
                                    </p:animEffect>
                                    <p:anim calcmode="lin" valueType="num">
                                      <p:cBhvr>
                                        <p:cTn id="105" dur="1000" fill="hold"/>
                                        <p:tgtEl>
                                          <p:spTgt spid="127"/>
                                        </p:tgtEl>
                                        <p:attrNameLst>
                                          <p:attrName>ppt_x</p:attrName>
                                        </p:attrNameLst>
                                      </p:cBhvr>
                                      <p:tavLst>
                                        <p:tav tm="0">
                                          <p:val>
                                            <p:strVal val="#ppt_x"/>
                                          </p:val>
                                        </p:tav>
                                        <p:tav tm="100000">
                                          <p:val>
                                            <p:strVal val="#ppt_x"/>
                                          </p:val>
                                        </p:tav>
                                      </p:tavLst>
                                    </p:anim>
                                    <p:anim calcmode="lin" valueType="num">
                                      <p:cBhvr>
                                        <p:cTn id="106" dur="1000" fill="hold"/>
                                        <p:tgtEl>
                                          <p:spTgt spid="12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11000"/>
                                  </p:stCondLst>
                                  <p:childTnLst>
                                    <p:set>
                                      <p:cBhvr>
                                        <p:cTn id="108" dur="1" fill="hold">
                                          <p:stCondLst>
                                            <p:cond delay="0"/>
                                          </p:stCondLst>
                                        </p:cTn>
                                        <p:tgtEl>
                                          <p:spTgt spid="128"/>
                                        </p:tgtEl>
                                        <p:attrNameLst>
                                          <p:attrName>style.visibility</p:attrName>
                                        </p:attrNameLst>
                                      </p:cBhvr>
                                      <p:to>
                                        <p:strVal val="visible"/>
                                      </p:to>
                                    </p:set>
                                    <p:animEffect transition="in" filter="fade">
                                      <p:cBhvr>
                                        <p:cTn id="109" dur="1000"/>
                                        <p:tgtEl>
                                          <p:spTgt spid="128"/>
                                        </p:tgtEl>
                                      </p:cBhvr>
                                    </p:animEffect>
                                    <p:anim calcmode="lin" valueType="num">
                                      <p:cBhvr>
                                        <p:cTn id="110" dur="1000" fill="hold"/>
                                        <p:tgtEl>
                                          <p:spTgt spid="128"/>
                                        </p:tgtEl>
                                        <p:attrNameLst>
                                          <p:attrName>ppt_x</p:attrName>
                                        </p:attrNameLst>
                                      </p:cBhvr>
                                      <p:tavLst>
                                        <p:tav tm="0">
                                          <p:val>
                                            <p:strVal val="#ppt_x"/>
                                          </p:val>
                                        </p:tav>
                                        <p:tav tm="100000">
                                          <p:val>
                                            <p:strVal val="#ppt_x"/>
                                          </p:val>
                                        </p:tav>
                                      </p:tavLst>
                                    </p:anim>
                                    <p:anim calcmode="lin" valueType="num">
                                      <p:cBhvr>
                                        <p:cTn id="111" dur="1000" fill="hold"/>
                                        <p:tgtEl>
                                          <p:spTgt spid="128"/>
                                        </p:tgtEl>
                                        <p:attrNameLst>
                                          <p:attrName>ppt_y</p:attrName>
                                        </p:attrNameLst>
                                      </p:cBhvr>
                                      <p:tavLst>
                                        <p:tav tm="0">
                                          <p:val>
                                            <p:strVal val="#ppt_y+.1"/>
                                          </p:val>
                                        </p:tav>
                                        <p:tav tm="100000">
                                          <p:val>
                                            <p:strVal val="#ppt_y"/>
                                          </p:val>
                                        </p:tav>
                                      </p:tavLst>
                                    </p:anim>
                                  </p:childTnLst>
                                </p:cTn>
                              </p:par>
                            </p:childTnLst>
                          </p:cTn>
                        </p:par>
                        <p:par>
                          <p:cTn id="112" fill="hold">
                            <p:stCondLst>
                              <p:cond delay="12500"/>
                            </p:stCondLst>
                            <p:childTnLst>
                              <p:par>
                                <p:cTn id="113" presetID="10" presetClass="entr" presetSubtype="0" fill="hold" nodeType="afterEffect">
                                  <p:stCondLst>
                                    <p:cond delay="0"/>
                                  </p:stCondLst>
                                  <p:childTnLst>
                                    <p:set>
                                      <p:cBhvr>
                                        <p:cTn id="114" dur="1" fill="hold">
                                          <p:stCondLst>
                                            <p:cond delay="0"/>
                                          </p:stCondLst>
                                        </p:cTn>
                                        <p:tgtEl>
                                          <p:spTgt spid="250"/>
                                        </p:tgtEl>
                                        <p:attrNameLst>
                                          <p:attrName>style.visibility</p:attrName>
                                        </p:attrNameLst>
                                      </p:cBhvr>
                                      <p:to>
                                        <p:strVal val="visible"/>
                                      </p:to>
                                    </p:set>
                                    <p:animEffect transition="in" filter="fade">
                                      <p:cBhvr>
                                        <p:cTn id="115" dur="500"/>
                                        <p:tgtEl>
                                          <p:spTgt spid="250"/>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251"/>
                                        </p:tgtEl>
                                        <p:attrNameLst>
                                          <p:attrName>style.visibility</p:attrName>
                                        </p:attrNameLst>
                                      </p:cBhvr>
                                      <p:to>
                                        <p:strVal val="visible"/>
                                      </p:to>
                                    </p:set>
                                    <p:animEffect transition="in" filter="fade">
                                      <p:cBhvr>
                                        <p:cTn id="119"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1" grpId="0"/>
      <p:bldP spid="122" grpId="0"/>
      <p:bldP spid="123" grpId="0"/>
      <p:bldP spid="124" grpId="0"/>
      <p:bldP spid="125" grpId="0"/>
      <p:bldP spid="126" grpId="0"/>
      <p:bldP spid="127" grpId="0"/>
      <p:bldP spid="128" grpId="0"/>
      <p:bldP spid="2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Резултат с изображение за B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136" y="1127485"/>
            <a:ext cx="3655448" cy="35633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9110" y="233977"/>
            <a:ext cx="340910" cy="242372"/>
          </a:xfrm>
          <a:prstGeom prst="rect">
            <a:avLst/>
          </a:prstGeom>
          <a:noFill/>
        </p:spPr>
        <p:txBody>
          <a:bodyPr wrap="square" lIns="68549" tIns="34289" rIns="68549" bIns="34289" rtlCol="0">
            <a:spAutoFit/>
          </a:bodyPr>
          <a:lstStyle/>
          <a:p>
            <a:pPr algn="ctr"/>
            <a:fld id="{C7A10FD6-8016-4D61-B00A-B22F27E12647}" type="slidenum">
              <a:rPr lang="id-ID" sz="1100">
                <a:solidFill>
                  <a:schemeClr val="bg1">
                    <a:lumMod val="65000"/>
                  </a:schemeClr>
                </a:solidFill>
              </a:rPr>
              <a:t>9</a:t>
            </a:fld>
            <a:endParaRPr lang="id-ID" sz="1200" dirty="0">
              <a:solidFill>
                <a:schemeClr val="bg1">
                  <a:lumMod val="65000"/>
                </a:schemeClr>
              </a:solidFill>
            </a:endParaRPr>
          </a:p>
        </p:txBody>
      </p:sp>
      <p:sp>
        <p:nvSpPr>
          <p:cNvPr id="3" name="Content Placeholder 7"/>
          <p:cNvSpPr txBox="1">
            <a:spLocks/>
          </p:cNvSpPr>
          <p:nvPr/>
        </p:nvSpPr>
        <p:spPr>
          <a:xfrm>
            <a:off x="2947485" y="275394"/>
            <a:ext cx="3266920" cy="565794"/>
          </a:xfrm>
          <a:prstGeom prst="rect">
            <a:avLst/>
          </a:prstGeom>
        </p:spPr>
        <p:txBody>
          <a:bodyPr vert="horz" wrap="square" lIns="68549" tIns="34289" rIns="68549" bIns="34289"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Arial Black" panose="020B0A04020102020204" pitchFamily="34" charset="0"/>
              </a:rPr>
              <a:t>IT &amp; BPO</a:t>
            </a:r>
          </a:p>
        </p:txBody>
      </p:sp>
      <p:sp>
        <p:nvSpPr>
          <p:cNvPr id="4" name="Title 1"/>
          <p:cNvSpPr txBox="1">
            <a:spLocks/>
          </p:cNvSpPr>
          <p:nvPr/>
        </p:nvSpPr>
        <p:spPr>
          <a:xfrm>
            <a:off x="3519088" y="892301"/>
            <a:ext cx="2168471" cy="272669"/>
          </a:xfrm>
          <a:prstGeom prst="rect">
            <a:avLst/>
          </a:prstGeom>
        </p:spPr>
        <p:txBody>
          <a:bodyPr vert="horz" lIns="68549" tIns="34289" rIns="68549" bIns="3428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en-US" sz="900" dirty="0">
              <a:solidFill>
                <a:schemeClr val="bg1">
                  <a:lumMod val="75000"/>
                </a:schemeClr>
              </a:solidFill>
              <a:latin typeface="+mn-lt"/>
              <a:ea typeface="Roboto" panose="02000000000000000000" pitchFamily="2" charset="0"/>
            </a:endParaRPr>
          </a:p>
        </p:txBody>
      </p:sp>
      <p:grpSp>
        <p:nvGrpSpPr>
          <p:cNvPr id="5" name="Group 4"/>
          <p:cNvGrpSpPr/>
          <p:nvPr/>
        </p:nvGrpSpPr>
        <p:grpSpPr>
          <a:xfrm>
            <a:off x="4054340" y="882925"/>
            <a:ext cx="1080000" cy="43544"/>
            <a:chOff x="4616262" y="2307771"/>
            <a:chExt cx="2349876" cy="58058"/>
          </a:xfrm>
        </p:grpSpPr>
        <p:sp>
          <p:nvSpPr>
            <p:cNvPr id="6" name="Rectangle 5"/>
            <p:cNvSpPr/>
            <p:nvPr/>
          </p:nvSpPr>
          <p:spPr>
            <a:xfrm>
              <a:off x="4616262" y="2307771"/>
              <a:ext cx="1174938" cy="5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791200" y="2307771"/>
              <a:ext cx="1174938" cy="58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7" name="Group 436"/>
          <p:cNvGrpSpPr/>
          <p:nvPr/>
        </p:nvGrpSpPr>
        <p:grpSpPr>
          <a:xfrm>
            <a:off x="3246773" y="3889456"/>
            <a:ext cx="2695134" cy="604257"/>
            <a:chOff x="875976" y="4146960"/>
            <a:chExt cx="2533904" cy="805677"/>
          </a:xfrm>
        </p:grpSpPr>
        <p:sp>
          <p:nvSpPr>
            <p:cNvPr id="438" name="TextBox 437"/>
            <p:cNvSpPr txBox="1"/>
            <p:nvPr/>
          </p:nvSpPr>
          <p:spPr>
            <a:xfrm>
              <a:off x="2016012" y="4146960"/>
              <a:ext cx="173680" cy="410370"/>
            </a:xfrm>
            <a:prstGeom prst="rect">
              <a:avLst/>
            </a:prstGeom>
            <a:noFill/>
          </p:spPr>
          <p:txBody>
            <a:bodyPr wrap="none" rtlCol="0">
              <a:spAutoFit/>
            </a:bodyPr>
            <a:lstStyle/>
            <a:p>
              <a:pPr algn="ctr"/>
              <a:endParaRPr lang="id-ID" dirty="0">
                <a:solidFill>
                  <a:schemeClr val="accent2"/>
                </a:solidFill>
                <a:latin typeface="Lato" panose="020F0502020204030203" pitchFamily="34" charset="0"/>
              </a:endParaRPr>
            </a:p>
          </p:txBody>
        </p:sp>
        <p:sp>
          <p:nvSpPr>
            <p:cNvPr id="439" name="Rectangle 438"/>
            <p:cNvSpPr/>
            <p:nvPr/>
          </p:nvSpPr>
          <p:spPr>
            <a:xfrm>
              <a:off x="875976" y="4665378"/>
              <a:ext cx="2533904" cy="287259"/>
            </a:xfrm>
            <a:prstGeom prst="rect">
              <a:avLst/>
            </a:prstGeom>
          </p:spPr>
          <p:txBody>
            <a:bodyPr wrap="square">
              <a:spAutoFit/>
            </a:bodyPr>
            <a:lstStyle/>
            <a:p>
              <a:pPr algn="ctr"/>
              <a:endParaRPr lang="id-ID" sz="800" dirty="0">
                <a:solidFill>
                  <a:schemeClr val="bg1">
                    <a:lumMod val="65000"/>
                  </a:schemeClr>
                </a:solidFill>
                <a:latin typeface="Lato" panose="020F0502020204030203" pitchFamily="34" charset="0"/>
              </a:endParaRPr>
            </a:p>
          </p:txBody>
        </p:sp>
        <p:sp>
          <p:nvSpPr>
            <p:cNvPr id="440" name="TextBox 439"/>
            <p:cNvSpPr txBox="1"/>
            <p:nvPr/>
          </p:nvSpPr>
          <p:spPr>
            <a:xfrm>
              <a:off x="2016010" y="4462410"/>
              <a:ext cx="173680" cy="287259"/>
            </a:xfrm>
            <a:prstGeom prst="rect">
              <a:avLst/>
            </a:prstGeom>
            <a:noFill/>
          </p:spPr>
          <p:txBody>
            <a:bodyPr wrap="none" rtlCol="0">
              <a:spAutoFit/>
            </a:bodyPr>
            <a:lstStyle/>
            <a:p>
              <a:pPr algn="ctr"/>
              <a:endParaRPr lang="id-ID" sz="800" dirty="0">
                <a:solidFill>
                  <a:schemeClr val="bg1">
                    <a:lumMod val="50000"/>
                  </a:schemeClr>
                </a:solidFill>
                <a:latin typeface="Lato" panose="020F0502020204030203" pitchFamily="34" charset="0"/>
              </a:endParaRPr>
            </a:p>
          </p:txBody>
        </p:sp>
      </p:grpSp>
      <p:grpSp>
        <p:nvGrpSpPr>
          <p:cNvPr id="453" name="Group 3"/>
          <p:cNvGrpSpPr>
            <a:grpSpLocks noChangeAspect="1"/>
          </p:cNvGrpSpPr>
          <p:nvPr/>
        </p:nvGrpSpPr>
        <p:grpSpPr bwMode="auto">
          <a:xfrm flipH="1">
            <a:off x="2713393" y="2408138"/>
            <a:ext cx="324878" cy="327618"/>
            <a:chOff x="3607592" y="2403135"/>
            <a:chExt cx="718723" cy="718723"/>
          </a:xfrm>
        </p:grpSpPr>
        <p:sp>
          <p:nvSpPr>
            <p:cNvPr id="454" name="Oval 453"/>
            <p:cNvSpPr/>
            <p:nvPr/>
          </p:nvSpPr>
          <p:spPr>
            <a:xfrm>
              <a:off x="3607592" y="2403135"/>
              <a:ext cx="718723" cy="718723"/>
            </a:xfrm>
            <a:prstGeom prst="ellipse">
              <a:avLst/>
            </a:prstGeom>
            <a:solidFill>
              <a:schemeClr val="accent5">
                <a:alpha val="3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5" name="Oval 454"/>
            <p:cNvSpPr/>
            <p:nvPr/>
          </p:nvSpPr>
          <p:spPr>
            <a:xfrm>
              <a:off x="3712862" y="2505363"/>
              <a:ext cx="498267" cy="500603"/>
            </a:xfrm>
            <a:prstGeom prst="ellipse">
              <a:avLst/>
            </a:prstGeom>
            <a:gradFill>
              <a:gsLst>
                <a:gs pos="0">
                  <a:schemeClr val="bg1"/>
                </a:gs>
                <a:gs pos="100000">
                  <a:schemeClr val="bg1">
                    <a:lumMod val="85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sp>
          <p:nvSpPr>
            <p:cNvPr id="456" name="Oval 455"/>
            <p:cNvSpPr/>
            <p:nvPr/>
          </p:nvSpPr>
          <p:spPr>
            <a:xfrm>
              <a:off x="3851349" y="2648072"/>
              <a:ext cx="231210" cy="228847"/>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rgbClr val="FFFFFF"/>
                </a:solidFill>
                <a:latin typeface="Lato" panose="020F0502020204030203" pitchFamily="34" charset="0"/>
                <a:ea typeface="ＭＳ Ｐゴシック" charset="-128"/>
                <a:cs typeface="Arial" charset="0"/>
              </a:endParaRPr>
            </a:p>
          </p:txBody>
        </p:sp>
      </p:grpSp>
      <p:cxnSp>
        <p:nvCxnSpPr>
          <p:cNvPr id="458" name="Straight Connector 457"/>
          <p:cNvCxnSpPr/>
          <p:nvPr/>
        </p:nvCxnSpPr>
        <p:spPr>
          <a:xfrm rot="18900000">
            <a:off x="2370086" y="1540060"/>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164016" y="2013866"/>
            <a:ext cx="0" cy="1080000"/>
          </a:xfrm>
          <a:prstGeom prst="line">
            <a:avLst/>
          </a:prstGeom>
          <a:ln w="19050">
            <a:solidFill>
              <a:schemeClr val="accent5">
                <a:lumMod val="40000"/>
                <a:lumOff val="6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3500000">
            <a:off x="2383622" y="2524765"/>
            <a:ext cx="0" cy="1080000"/>
          </a:xfrm>
          <a:prstGeom prst="line">
            <a:avLst/>
          </a:prstGeom>
          <a:ln w="19050">
            <a:solidFill>
              <a:schemeClr val="accent5">
                <a:lumMod val="40000"/>
                <a:lumOff val="60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477" name="Group 476"/>
          <p:cNvGrpSpPr/>
          <p:nvPr/>
        </p:nvGrpSpPr>
        <p:grpSpPr>
          <a:xfrm>
            <a:off x="1630872" y="1443368"/>
            <a:ext cx="328937" cy="293694"/>
            <a:chOff x="9559410" y="694736"/>
            <a:chExt cx="438583" cy="391592"/>
          </a:xfrm>
        </p:grpSpPr>
        <p:sp>
          <p:nvSpPr>
            <p:cNvPr id="461" name="Oval 460"/>
            <p:cNvSpPr/>
            <p:nvPr/>
          </p:nvSpPr>
          <p:spPr>
            <a:xfrm>
              <a:off x="9583578" y="694736"/>
              <a:ext cx="386256" cy="386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2" name="TextBox 461"/>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01</a:t>
              </a:r>
            </a:p>
          </p:txBody>
        </p:sp>
      </p:grpSp>
      <p:grpSp>
        <p:nvGrpSpPr>
          <p:cNvPr id="463" name="Group 462"/>
          <p:cNvGrpSpPr>
            <a:grpSpLocks noChangeAspect="1"/>
          </p:cNvGrpSpPr>
          <p:nvPr/>
        </p:nvGrpSpPr>
        <p:grpSpPr>
          <a:xfrm>
            <a:off x="798173" y="2310866"/>
            <a:ext cx="338155" cy="486000"/>
            <a:chOff x="-1587" y="-1587"/>
            <a:chExt cx="341312" cy="490537"/>
          </a:xfrm>
          <a:solidFill>
            <a:schemeClr val="accent2"/>
          </a:solidFill>
        </p:grpSpPr>
        <p:sp>
          <p:nvSpPr>
            <p:cNvPr id="464"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6" name="Group 465"/>
          <p:cNvGrpSpPr>
            <a:grpSpLocks noChangeAspect="1"/>
          </p:cNvGrpSpPr>
          <p:nvPr/>
        </p:nvGrpSpPr>
        <p:grpSpPr>
          <a:xfrm>
            <a:off x="977750" y="1345214"/>
            <a:ext cx="555943" cy="486000"/>
            <a:chOff x="3175" y="-1587"/>
            <a:chExt cx="492126" cy="430212"/>
          </a:xfrm>
          <a:solidFill>
            <a:schemeClr val="accent1"/>
          </a:solidFill>
        </p:grpSpPr>
        <p:sp>
          <p:nvSpPr>
            <p:cNvPr id="4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0" name="Group 469"/>
          <p:cNvGrpSpPr>
            <a:grpSpLocks noChangeAspect="1"/>
          </p:cNvGrpSpPr>
          <p:nvPr/>
        </p:nvGrpSpPr>
        <p:grpSpPr>
          <a:xfrm>
            <a:off x="1138778" y="3374673"/>
            <a:ext cx="490719" cy="486000"/>
            <a:chOff x="0" y="1588"/>
            <a:chExt cx="495300" cy="490537"/>
          </a:xfrm>
          <a:solidFill>
            <a:schemeClr val="accent3"/>
          </a:solidFill>
        </p:grpSpPr>
        <p:sp>
          <p:nvSpPr>
            <p:cNvPr id="47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Oval 170"/>
            <p:cNvSpPr>
              <a:spLocks noChangeArrowheads="1"/>
            </p:cNvSpPr>
            <p:nvPr/>
          </p:nvSpPr>
          <p:spPr bwMode="auto">
            <a:xfrm>
              <a:off x="188913" y="338138"/>
              <a:ext cx="30163"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8" name="Group 477"/>
          <p:cNvGrpSpPr/>
          <p:nvPr/>
        </p:nvGrpSpPr>
        <p:grpSpPr>
          <a:xfrm>
            <a:off x="1209099" y="2419460"/>
            <a:ext cx="328937" cy="293694"/>
            <a:chOff x="9559410" y="694736"/>
            <a:chExt cx="438583" cy="391592"/>
          </a:xfrm>
        </p:grpSpPr>
        <p:sp>
          <p:nvSpPr>
            <p:cNvPr id="479" name="Oval 478"/>
            <p:cNvSpPr/>
            <p:nvPr/>
          </p:nvSpPr>
          <p:spPr>
            <a:xfrm>
              <a:off x="9583578" y="694736"/>
              <a:ext cx="386256" cy="386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0" name="TextBox 479"/>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02</a:t>
              </a:r>
            </a:p>
          </p:txBody>
        </p:sp>
      </p:grpSp>
      <p:grpSp>
        <p:nvGrpSpPr>
          <p:cNvPr id="481" name="Group 480"/>
          <p:cNvGrpSpPr/>
          <p:nvPr/>
        </p:nvGrpSpPr>
        <p:grpSpPr>
          <a:xfrm>
            <a:off x="1680342" y="3473517"/>
            <a:ext cx="328937" cy="293694"/>
            <a:chOff x="9559410" y="694736"/>
            <a:chExt cx="438583" cy="391592"/>
          </a:xfrm>
        </p:grpSpPr>
        <p:sp>
          <p:nvSpPr>
            <p:cNvPr id="482" name="Oval 481"/>
            <p:cNvSpPr/>
            <p:nvPr/>
          </p:nvSpPr>
          <p:spPr>
            <a:xfrm>
              <a:off x="9583578" y="694736"/>
              <a:ext cx="386256" cy="386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3" name="TextBox 482"/>
            <p:cNvSpPr txBox="1"/>
            <p:nvPr/>
          </p:nvSpPr>
          <p:spPr>
            <a:xfrm>
              <a:off x="9559410" y="737515"/>
              <a:ext cx="438583" cy="348813"/>
            </a:xfrm>
            <a:prstGeom prst="rect">
              <a:avLst/>
            </a:prstGeom>
            <a:noFill/>
          </p:spPr>
          <p:txBody>
            <a:bodyPr wrap="none" rtlCol="0">
              <a:spAutoFit/>
            </a:bodyPr>
            <a:lstStyle/>
            <a:p>
              <a:pPr algn="ctr"/>
              <a:r>
                <a:rPr lang="id-ID" sz="1100" b="1" dirty="0">
                  <a:solidFill>
                    <a:schemeClr val="bg1"/>
                  </a:solidFill>
                </a:rPr>
                <a:t>03</a:t>
              </a:r>
            </a:p>
          </p:txBody>
        </p:sp>
      </p:grpSp>
      <p:sp>
        <p:nvSpPr>
          <p:cNvPr id="484" name="TextBox 483"/>
          <p:cNvSpPr txBox="1"/>
          <p:nvPr/>
        </p:nvSpPr>
        <p:spPr>
          <a:xfrm>
            <a:off x="-45842" y="1433251"/>
            <a:ext cx="1005640" cy="242372"/>
          </a:xfrm>
          <a:prstGeom prst="rect">
            <a:avLst/>
          </a:prstGeom>
          <a:noFill/>
        </p:spPr>
        <p:txBody>
          <a:bodyPr wrap="square" lIns="68549" tIns="34289" rIns="68549" bIns="34289" rtlCol="0">
            <a:spAutoFit/>
          </a:bodyPr>
          <a:lstStyle/>
          <a:p>
            <a:pPr algn="r"/>
            <a:r>
              <a:rPr lang="id-ID" sz="1100" b="1" dirty="0">
                <a:solidFill>
                  <a:schemeClr val="accent1">
                    <a:lumMod val="75000"/>
                  </a:schemeClr>
                </a:solidFill>
                <a:latin typeface="Lato" panose="020F0502020204030203" pitchFamily="34" charset="0"/>
              </a:rPr>
              <a:t>Education</a:t>
            </a:r>
          </a:p>
        </p:txBody>
      </p:sp>
      <p:sp>
        <p:nvSpPr>
          <p:cNvPr id="485" name="TextBox 484"/>
          <p:cNvSpPr txBox="1"/>
          <p:nvPr/>
        </p:nvSpPr>
        <p:spPr>
          <a:xfrm>
            <a:off x="-207488" y="2428216"/>
            <a:ext cx="1005640" cy="242372"/>
          </a:xfrm>
          <a:prstGeom prst="rect">
            <a:avLst/>
          </a:prstGeom>
          <a:noFill/>
        </p:spPr>
        <p:txBody>
          <a:bodyPr wrap="square" lIns="68549" tIns="34289" rIns="68549" bIns="34289" rtlCol="0">
            <a:spAutoFit/>
          </a:bodyPr>
          <a:lstStyle/>
          <a:p>
            <a:pPr algn="r"/>
            <a:r>
              <a:rPr lang="id-ID" sz="1100" b="1" dirty="0">
                <a:solidFill>
                  <a:schemeClr val="accent2">
                    <a:lumMod val="75000"/>
                  </a:schemeClr>
                </a:solidFill>
                <a:latin typeface="Lato" panose="020F0502020204030203" pitchFamily="34" charset="0"/>
              </a:rPr>
              <a:t>Inspiration</a:t>
            </a:r>
          </a:p>
        </p:txBody>
      </p:sp>
      <p:sp>
        <p:nvSpPr>
          <p:cNvPr id="486" name="TextBox 485"/>
          <p:cNvSpPr txBox="1"/>
          <p:nvPr/>
        </p:nvSpPr>
        <p:spPr>
          <a:xfrm>
            <a:off x="102777" y="3506314"/>
            <a:ext cx="1005640" cy="242372"/>
          </a:xfrm>
          <a:prstGeom prst="rect">
            <a:avLst/>
          </a:prstGeom>
          <a:noFill/>
        </p:spPr>
        <p:txBody>
          <a:bodyPr wrap="square" lIns="68549" tIns="34289" rIns="68549" bIns="34289" rtlCol="0">
            <a:spAutoFit/>
          </a:bodyPr>
          <a:lstStyle/>
          <a:p>
            <a:pPr algn="r"/>
            <a:r>
              <a:rPr lang="en-US" sz="1100" b="1" dirty="0">
                <a:solidFill>
                  <a:schemeClr val="accent3">
                    <a:lumMod val="75000"/>
                  </a:schemeClr>
                </a:solidFill>
                <a:latin typeface="Lato" panose="020F0502020204030203" pitchFamily="34" charset="0"/>
              </a:rPr>
              <a:t>Development</a:t>
            </a:r>
            <a:endParaRPr lang="id-ID" sz="1100" b="1" dirty="0">
              <a:solidFill>
                <a:schemeClr val="accent3">
                  <a:lumMod val="75000"/>
                </a:schemeClr>
              </a:solidFill>
              <a:latin typeface="Lato" panose="020F0502020204030203" pitchFamily="34" charset="0"/>
            </a:endParaRPr>
          </a:p>
        </p:txBody>
      </p:sp>
      <p:sp>
        <p:nvSpPr>
          <p:cNvPr id="653" name="TextBox 652"/>
          <p:cNvSpPr txBox="1"/>
          <p:nvPr/>
        </p:nvSpPr>
        <p:spPr>
          <a:xfrm>
            <a:off x="6340074" y="1780964"/>
            <a:ext cx="829795" cy="300083"/>
          </a:xfrm>
          <a:prstGeom prst="rect">
            <a:avLst/>
          </a:prstGeom>
          <a:noFill/>
        </p:spPr>
        <p:txBody>
          <a:bodyPr wrap="none" lIns="68549" tIns="34289" rIns="68549" bIns="34289" rtlCol="0">
            <a:spAutoFit/>
          </a:bodyPr>
          <a:lstStyle/>
          <a:p>
            <a:r>
              <a:rPr lang="en-US" sz="1500" dirty="0">
                <a:solidFill>
                  <a:schemeClr val="tx2">
                    <a:lumMod val="50000"/>
                  </a:schemeClr>
                </a:solidFill>
              </a:rPr>
              <a:t>IT &amp; BPO</a:t>
            </a:r>
            <a:endParaRPr lang="id-ID" sz="1500" dirty="0">
              <a:solidFill>
                <a:schemeClr val="tx2">
                  <a:lumMod val="50000"/>
                </a:schemeClr>
              </a:solidFill>
            </a:endParaRPr>
          </a:p>
        </p:txBody>
      </p:sp>
      <p:sp>
        <p:nvSpPr>
          <p:cNvPr id="655" name="TextBox 34"/>
          <p:cNvSpPr txBox="1"/>
          <p:nvPr/>
        </p:nvSpPr>
        <p:spPr>
          <a:xfrm>
            <a:off x="6347218" y="2114492"/>
            <a:ext cx="2479697" cy="2319864"/>
          </a:xfrm>
          <a:prstGeom prst="rect">
            <a:avLst/>
          </a:prstGeom>
          <a:noFill/>
        </p:spPr>
        <p:txBody>
          <a:bodyPr wrap="square" lIns="68549" tIns="34289" rIns="68549" bIns="34289"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n-US" sz="1100" b="1" dirty="0">
                <a:solidFill>
                  <a:schemeClr val="tx2">
                    <a:lumMod val="50000"/>
                  </a:schemeClr>
                </a:solidFill>
              </a:rPr>
              <a:t>IT &amp; BPO sectors are currently the fastest growing sectors in Bulgaria. Aiming towards the high tech workforce, the sectors have reached average salary of 1350 euro, which is way above the average for the country.</a:t>
            </a:r>
          </a:p>
          <a:p>
            <a:pPr algn="just"/>
            <a:r>
              <a:rPr lang="en-US" sz="1100" b="1" dirty="0">
                <a:solidFill>
                  <a:schemeClr val="tx2">
                    <a:lumMod val="50000"/>
                  </a:schemeClr>
                </a:solidFill>
              </a:rPr>
              <a:t>According to the branch, the workplaces in the sectors are growing by nearly 5% each year, making the sector reachable for qualified workers.</a:t>
            </a:r>
          </a:p>
          <a:p>
            <a:pPr algn="just"/>
            <a:r>
              <a:rPr lang="en-US" sz="1100" b="1" dirty="0">
                <a:solidFill>
                  <a:schemeClr val="tx2">
                    <a:lumMod val="50000"/>
                  </a:schemeClr>
                </a:solidFill>
              </a:rPr>
              <a:t>Within the last 10 years, 70 000 people are currently engaged in these particular sectors.</a:t>
            </a:r>
          </a:p>
        </p:txBody>
      </p:sp>
    </p:spTree>
    <p:extLst>
      <p:ext uri="{BB962C8B-B14F-4D97-AF65-F5344CB8AC3E}">
        <p14:creationId xmlns:p14="http://schemas.microsoft.com/office/powerpoint/2010/main" val="3274516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37"/>
                                        </p:tgtEl>
                                        <p:attrNameLst>
                                          <p:attrName>style.visibility</p:attrName>
                                        </p:attrNameLst>
                                      </p:cBhvr>
                                      <p:to>
                                        <p:strVal val="visible"/>
                                      </p:to>
                                    </p:set>
                                    <p:animEffect transition="in" filter="fade">
                                      <p:cBhvr>
                                        <p:cTn id="19" dur="1000"/>
                                        <p:tgtEl>
                                          <p:spTgt spid="437"/>
                                        </p:tgtEl>
                                      </p:cBhvr>
                                    </p:animEffect>
                                    <p:anim calcmode="lin" valueType="num">
                                      <p:cBhvr>
                                        <p:cTn id="20" dur="1000" fill="hold"/>
                                        <p:tgtEl>
                                          <p:spTgt spid="437"/>
                                        </p:tgtEl>
                                        <p:attrNameLst>
                                          <p:attrName>ppt_x</p:attrName>
                                        </p:attrNameLst>
                                      </p:cBhvr>
                                      <p:tavLst>
                                        <p:tav tm="0">
                                          <p:val>
                                            <p:strVal val="#ppt_x"/>
                                          </p:val>
                                        </p:tav>
                                        <p:tav tm="100000">
                                          <p:val>
                                            <p:strVal val="#ppt_x"/>
                                          </p:val>
                                        </p:tav>
                                      </p:tavLst>
                                    </p:anim>
                                    <p:anim calcmode="lin" valueType="num">
                                      <p:cBhvr>
                                        <p:cTn id="21" dur="1000" fill="hold"/>
                                        <p:tgtEl>
                                          <p:spTgt spid="43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53"/>
                                        </p:tgtEl>
                                        <p:attrNameLst>
                                          <p:attrName>style.visibility</p:attrName>
                                        </p:attrNameLst>
                                      </p:cBhvr>
                                      <p:to>
                                        <p:strVal val="visible"/>
                                      </p:to>
                                    </p:set>
                                    <p:anim calcmode="lin" valueType="num">
                                      <p:cBhvr>
                                        <p:cTn id="25" dur="500" fill="hold"/>
                                        <p:tgtEl>
                                          <p:spTgt spid="453"/>
                                        </p:tgtEl>
                                        <p:attrNameLst>
                                          <p:attrName>ppt_w</p:attrName>
                                        </p:attrNameLst>
                                      </p:cBhvr>
                                      <p:tavLst>
                                        <p:tav tm="0">
                                          <p:val>
                                            <p:fltVal val="0"/>
                                          </p:val>
                                        </p:tav>
                                        <p:tav tm="100000">
                                          <p:val>
                                            <p:strVal val="#ppt_w"/>
                                          </p:val>
                                        </p:tav>
                                      </p:tavLst>
                                    </p:anim>
                                    <p:anim calcmode="lin" valueType="num">
                                      <p:cBhvr>
                                        <p:cTn id="26" dur="500" fill="hold"/>
                                        <p:tgtEl>
                                          <p:spTgt spid="453"/>
                                        </p:tgtEl>
                                        <p:attrNameLst>
                                          <p:attrName>ppt_h</p:attrName>
                                        </p:attrNameLst>
                                      </p:cBhvr>
                                      <p:tavLst>
                                        <p:tav tm="0">
                                          <p:val>
                                            <p:fltVal val="0"/>
                                          </p:val>
                                        </p:tav>
                                        <p:tav tm="100000">
                                          <p:val>
                                            <p:strVal val="#ppt_h"/>
                                          </p:val>
                                        </p:tav>
                                      </p:tavLst>
                                    </p:anim>
                                    <p:animEffect transition="in" filter="fade">
                                      <p:cBhvr>
                                        <p:cTn id="27" dur="500"/>
                                        <p:tgtEl>
                                          <p:spTgt spid="45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right)">
                                      <p:cBhvr>
                                        <p:cTn id="31" dur="500"/>
                                        <p:tgtEl>
                                          <p:spTgt spid="45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459"/>
                                        </p:tgtEl>
                                        <p:attrNameLst>
                                          <p:attrName>style.visibility</p:attrName>
                                        </p:attrNameLst>
                                      </p:cBhvr>
                                      <p:to>
                                        <p:strVal val="visible"/>
                                      </p:to>
                                    </p:set>
                                    <p:animEffect transition="in" filter="wipe(right)">
                                      <p:cBhvr>
                                        <p:cTn id="35" dur="500"/>
                                        <p:tgtEl>
                                          <p:spTgt spid="45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60"/>
                                        </p:tgtEl>
                                        <p:attrNameLst>
                                          <p:attrName>style.visibility</p:attrName>
                                        </p:attrNameLst>
                                      </p:cBhvr>
                                      <p:to>
                                        <p:strVal val="visible"/>
                                      </p:to>
                                    </p:set>
                                    <p:animEffect transition="in" filter="wipe(right)">
                                      <p:cBhvr>
                                        <p:cTn id="39" dur="500"/>
                                        <p:tgtEl>
                                          <p:spTgt spid="460"/>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7"/>
                                        </p:tgtEl>
                                        <p:attrNameLst>
                                          <p:attrName>style.visibility</p:attrName>
                                        </p:attrNameLst>
                                      </p:cBhvr>
                                      <p:to>
                                        <p:strVal val="visible"/>
                                      </p:to>
                                    </p:set>
                                    <p:anim calcmode="lin" valueType="num">
                                      <p:cBhvr>
                                        <p:cTn id="43" dur="500" fill="hold"/>
                                        <p:tgtEl>
                                          <p:spTgt spid="477"/>
                                        </p:tgtEl>
                                        <p:attrNameLst>
                                          <p:attrName>ppt_w</p:attrName>
                                        </p:attrNameLst>
                                      </p:cBhvr>
                                      <p:tavLst>
                                        <p:tav tm="0">
                                          <p:val>
                                            <p:fltVal val="0"/>
                                          </p:val>
                                        </p:tav>
                                        <p:tav tm="100000">
                                          <p:val>
                                            <p:strVal val="#ppt_w"/>
                                          </p:val>
                                        </p:tav>
                                      </p:tavLst>
                                    </p:anim>
                                    <p:anim calcmode="lin" valueType="num">
                                      <p:cBhvr>
                                        <p:cTn id="44" dur="500" fill="hold"/>
                                        <p:tgtEl>
                                          <p:spTgt spid="477"/>
                                        </p:tgtEl>
                                        <p:attrNameLst>
                                          <p:attrName>ppt_h</p:attrName>
                                        </p:attrNameLst>
                                      </p:cBhvr>
                                      <p:tavLst>
                                        <p:tav tm="0">
                                          <p:val>
                                            <p:fltVal val="0"/>
                                          </p:val>
                                        </p:tav>
                                        <p:tav tm="100000">
                                          <p:val>
                                            <p:strVal val="#ppt_h"/>
                                          </p:val>
                                        </p:tav>
                                      </p:tavLst>
                                    </p:anim>
                                    <p:animEffect transition="in" filter="fade">
                                      <p:cBhvr>
                                        <p:cTn id="45" dur="500"/>
                                        <p:tgtEl>
                                          <p:spTgt spid="477"/>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78"/>
                                        </p:tgtEl>
                                        <p:attrNameLst>
                                          <p:attrName>style.visibility</p:attrName>
                                        </p:attrNameLst>
                                      </p:cBhvr>
                                      <p:to>
                                        <p:strVal val="visible"/>
                                      </p:to>
                                    </p:set>
                                    <p:anim calcmode="lin" valueType="num">
                                      <p:cBhvr>
                                        <p:cTn id="49" dur="500" fill="hold"/>
                                        <p:tgtEl>
                                          <p:spTgt spid="478"/>
                                        </p:tgtEl>
                                        <p:attrNameLst>
                                          <p:attrName>ppt_w</p:attrName>
                                        </p:attrNameLst>
                                      </p:cBhvr>
                                      <p:tavLst>
                                        <p:tav tm="0">
                                          <p:val>
                                            <p:fltVal val="0"/>
                                          </p:val>
                                        </p:tav>
                                        <p:tav tm="100000">
                                          <p:val>
                                            <p:strVal val="#ppt_w"/>
                                          </p:val>
                                        </p:tav>
                                      </p:tavLst>
                                    </p:anim>
                                    <p:anim calcmode="lin" valueType="num">
                                      <p:cBhvr>
                                        <p:cTn id="50" dur="500" fill="hold"/>
                                        <p:tgtEl>
                                          <p:spTgt spid="478"/>
                                        </p:tgtEl>
                                        <p:attrNameLst>
                                          <p:attrName>ppt_h</p:attrName>
                                        </p:attrNameLst>
                                      </p:cBhvr>
                                      <p:tavLst>
                                        <p:tav tm="0">
                                          <p:val>
                                            <p:fltVal val="0"/>
                                          </p:val>
                                        </p:tav>
                                        <p:tav tm="100000">
                                          <p:val>
                                            <p:strVal val="#ppt_h"/>
                                          </p:val>
                                        </p:tav>
                                      </p:tavLst>
                                    </p:anim>
                                    <p:animEffect transition="in" filter="fade">
                                      <p:cBhvr>
                                        <p:cTn id="51" dur="500"/>
                                        <p:tgtEl>
                                          <p:spTgt spid="478"/>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 calcmode="lin" valueType="num">
                                      <p:cBhvr>
                                        <p:cTn id="55" dur="500" fill="hold"/>
                                        <p:tgtEl>
                                          <p:spTgt spid="481"/>
                                        </p:tgtEl>
                                        <p:attrNameLst>
                                          <p:attrName>ppt_w</p:attrName>
                                        </p:attrNameLst>
                                      </p:cBhvr>
                                      <p:tavLst>
                                        <p:tav tm="0">
                                          <p:val>
                                            <p:fltVal val="0"/>
                                          </p:val>
                                        </p:tav>
                                        <p:tav tm="100000">
                                          <p:val>
                                            <p:strVal val="#ppt_w"/>
                                          </p:val>
                                        </p:tav>
                                      </p:tavLst>
                                    </p:anim>
                                    <p:anim calcmode="lin" valueType="num">
                                      <p:cBhvr>
                                        <p:cTn id="56" dur="500" fill="hold"/>
                                        <p:tgtEl>
                                          <p:spTgt spid="481"/>
                                        </p:tgtEl>
                                        <p:attrNameLst>
                                          <p:attrName>ppt_h</p:attrName>
                                        </p:attrNameLst>
                                      </p:cBhvr>
                                      <p:tavLst>
                                        <p:tav tm="0">
                                          <p:val>
                                            <p:fltVal val="0"/>
                                          </p:val>
                                        </p:tav>
                                        <p:tav tm="100000">
                                          <p:val>
                                            <p:strVal val="#ppt_h"/>
                                          </p:val>
                                        </p:tav>
                                      </p:tavLst>
                                    </p:anim>
                                    <p:animEffect transition="in" filter="fade">
                                      <p:cBhvr>
                                        <p:cTn id="57" dur="500"/>
                                        <p:tgtEl>
                                          <p:spTgt spid="481"/>
                                        </p:tgtEl>
                                      </p:cBhvr>
                                    </p:animEffect>
                                  </p:childTnLst>
                                </p:cTn>
                              </p:par>
                              <p:par>
                                <p:cTn id="58" presetID="53" presetClass="entr" presetSubtype="16" fill="hold" nodeType="withEffect">
                                  <p:stCondLst>
                                    <p:cond delay="0"/>
                                  </p:stCondLst>
                                  <p:childTnLst>
                                    <p:set>
                                      <p:cBhvr>
                                        <p:cTn id="59" dur="1" fill="hold">
                                          <p:stCondLst>
                                            <p:cond delay="0"/>
                                          </p:stCondLst>
                                        </p:cTn>
                                        <p:tgtEl>
                                          <p:spTgt spid="466"/>
                                        </p:tgtEl>
                                        <p:attrNameLst>
                                          <p:attrName>style.visibility</p:attrName>
                                        </p:attrNameLst>
                                      </p:cBhvr>
                                      <p:to>
                                        <p:strVal val="visible"/>
                                      </p:to>
                                    </p:set>
                                    <p:anim calcmode="lin" valueType="num">
                                      <p:cBhvr>
                                        <p:cTn id="60" dur="500" fill="hold"/>
                                        <p:tgtEl>
                                          <p:spTgt spid="466"/>
                                        </p:tgtEl>
                                        <p:attrNameLst>
                                          <p:attrName>ppt_w</p:attrName>
                                        </p:attrNameLst>
                                      </p:cBhvr>
                                      <p:tavLst>
                                        <p:tav tm="0">
                                          <p:val>
                                            <p:fltVal val="0"/>
                                          </p:val>
                                        </p:tav>
                                        <p:tav tm="100000">
                                          <p:val>
                                            <p:strVal val="#ppt_w"/>
                                          </p:val>
                                        </p:tav>
                                      </p:tavLst>
                                    </p:anim>
                                    <p:anim calcmode="lin" valueType="num">
                                      <p:cBhvr>
                                        <p:cTn id="61" dur="500" fill="hold"/>
                                        <p:tgtEl>
                                          <p:spTgt spid="466"/>
                                        </p:tgtEl>
                                        <p:attrNameLst>
                                          <p:attrName>ppt_h</p:attrName>
                                        </p:attrNameLst>
                                      </p:cBhvr>
                                      <p:tavLst>
                                        <p:tav tm="0">
                                          <p:val>
                                            <p:fltVal val="0"/>
                                          </p:val>
                                        </p:tav>
                                        <p:tav tm="100000">
                                          <p:val>
                                            <p:strVal val="#ppt_h"/>
                                          </p:val>
                                        </p:tav>
                                      </p:tavLst>
                                    </p:anim>
                                    <p:animEffect transition="in" filter="fade">
                                      <p:cBhvr>
                                        <p:cTn id="62" dur="500"/>
                                        <p:tgtEl>
                                          <p:spTgt spid="46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4"/>
                                        </p:tgtEl>
                                        <p:attrNameLst>
                                          <p:attrName>style.visibility</p:attrName>
                                        </p:attrNameLst>
                                      </p:cBhvr>
                                      <p:to>
                                        <p:strVal val="visible"/>
                                      </p:to>
                                    </p:set>
                                    <p:animEffect transition="in" filter="wipe(left)">
                                      <p:cBhvr>
                                        <p:cTn id="65" dur="500"/>
                                        <p:tgtEl>
                                          <p:spTgt spid="48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63"/>
                                        </p:tgtEl>
                                        <p:attrNameLst>
                                          <p:attrName>style.visibility</p:attrName>
                                        </p:attrNameLst>
                                      </p:cBhvr>
                                      <p:to>
                                        <p:strVal val="visible"/>
                                      </p:to>
                                    </p:set>
                                    <p:anim calcmode="lin" valueType="num">
                                      <p:cBhvr>
                                        <p:cTn id="69" dur="500" fill="hold"/>
                                        <p:tgtEl>
                                          <p:spTgt spid="463"/>
                                        </p:tgtEl>
                                        <p:attrNameLst>
                                          <p:attrName>ppt_w</p:attrName>
                                        </p:attrNameLst>
                                      </p:cBhvr>
                                      <p:tavLst>
                                        <p:tav tm="0">
                                          <p:val>
                                            <p:fltVal val="0"/>
                                          </p:val>
                                        </p:tav>
                                        <p:tav tm="100000">
                                          <p:val>
                                            <p:strVal val="#ppt_w"/>
                                          </p:val>
                                        </p:tav>
                                      </p:tavLst>
                                    </p:anim>
                                    <p:anim calcmode="lin" valueType="num">
                                      <p:cBhvr>
                                        <p:cTn id="70" dur="500" fill="hold"/>
                                        <p:tgtEl>
                                          <p:spTgt spid="463"/>
                                        </p:tgtEl>
                                        <p:attrNameLst>
                                          <p:attrName>ppt_h</p:attrName>
                                        </p:attrNameLst>
                                      </p:cBhvr>
                                      <p:tavLst>
                                        <p:tav tm="0">
                                          <p:val>
                                            <p:fltVal val="0"/>
                                          </p:val>
                                        </p:tav>
                                        <p:tav tm="100000">
                                          <p:val>
                                            <p:strVal val="#ppt_h"/>
                                          </p:val>
                                        </p:tav>
                                      </p:tavLst>
                                    </p:anim>
                                    <p:animEffect transition="in" filter="fade">
                                      <p:cBhvr>
                                        <p:cTn id="71" dur="500"/>
                                        <p:tgtEl>
                                          <p:spTgt spid="4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5"/>
                                        </p:tgtEl>
                                        <p:attrNameLst>
                                          <p:attrName>style.visibility</p:attrName>
                                        </p:attrNameLst>
                                      </p:cBhvr>
                                      <p:to>
                                        <p:strVal val="visible"/>
                                      </p:to>
                                    </p:set>
                                    <p:animEffect transition="in" filter="wipe(left)">
                                      <p:cBhvr>
                                        <p:cTn id="74" dur="500"/>
                                        <p:tgtEl>
                                          <p:spTgt spid="485"/>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470"/>
                                        </p:tgtEl>
                                        <p:attrNameLst>
                                          <p:attrName>style.visibility</p:attrName>
                                        </p:attrNameLst>
                                      </p:cBhvr>
                                      <p:to>
                                        <p:strVal val="visible"/>
                                      </p:to>
                                    </p:set>
                                    <p:animEffect transition="in" filter="fade">
                                      <p:cBhvr>
                                        <p:cTn id="78" dur="500"/>
                                        <p:tgtEl>
                                          <p:spTgt spid="4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86"/>
                                        </p:tgtEl>
                                        <p:attrNameLst>
                                          <p:attrName>style.visibility</p:attrName>
                                        </p:attrNameLst>
                                      </p:cBhvr>
                                      <p:to>
                                        <p:strVal val="visible"/>
                                      </p:to>
                                    </p:set>
                                    <p:animEffect transition="in" filter="wipe(left)">
                                      <p:cBhvr>
                                        <p:cTn id="81" dur="500"/>
                                        <p:tgtEl>
                                          <p:spTgt spid="486"/>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653"/>
                                        </p:tgtEl>
                                        <p:attrNameLst>
                                          <p:attrName>style.visibility</p:attrName>
                                        </p:attrNameLst>
                                      </p:cBhvr>
                                      <p:to>
                                        <p:strVal val="visible"/>
                                      </p:to>
                                    </p:set>
                                    <p:animEffect transition="in" filter="fade">
                                      <p:cBhvr>
                                        <p:cTn id="85" dur="500"/>
                                        <p:tgtEl>
                                          <p:spTgt spid="653"/>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655"/>
                                        </p:tgtEl>
                                        <p:attrNameLst>
                                          <p:attrName>style.visibility</p:attrName>
                                        </p:attrNameLst>
                                      </p:cBhvr>
                                      <p:to>
                                        <p:strVal val="visible"/>
                                      </p:to>
                                    </p:set>
                                    <p:animEffect transition="in" filter="fade">
                                      <p:cBhvr>
                                        <p:cTn id="89"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84" grpId="0"/>
      <p:bldP spid="485" grpId="0"/>
      <p:bldP spid="486" grpId="0"/>
      <p:bldP spid="653" grpId="0"/>
      <p:bldP spid="65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L0L4USSp0C415mexPZ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wwyJjaxLE2BKyJ7NWrL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k8ttLP.YkCw07djIDjJ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rISNWioyEynXHZ1q3uvj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i9R8Pj9IkWj.u2RB3Qwj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Z2DX.FVGU6ZV8Jk66v1M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v5p1.rC1kmodoAIpHiL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T92GXOaN0aVmPaLotui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v4FBdSX20uFxrT3d6wc7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a10Sx20YUuybx1yM0wz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paT1R4QYUGUH9K9c1N_D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ZCwWOBAVEGm5RGXJ.6S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gqF3WT7nECco4oOfIJ8l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cvVCmnaK0W_pCkeIeXh2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hfVRiePU.KncT.p5331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XHPvzGquEe973t9JRdX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WVBCpKKqdEKD4g7elLGQF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2fQHTAA4EaXYobw6JYw5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sBHJqEyjUOHOzyQflnJ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eA6sBkiwEijBqb_ZMOR.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8sO7.WUHtkGq8h7RL2jB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S3cdx1yH0Oswdo3fGbc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JSC2MH4pkaf1_pl6l69B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90CEtB1C0eIOaCe1WK5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L14MVsBxEqllOo.rzQ3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LNC2V8.cE2XibjftK2.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3nPpu8EfaU6QNHaUy4orE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uSdGNOsdUq_Sng8N2hQQ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53QZWPxgHUeTDmRVbRGEC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svUHrinL0mio3tXshqF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7rO8yVRCUW_B4BZ1uiL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9oYpVqwLEqiXz8HBW3H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8e50DR8S02jELGMxFRF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oA7oLjbp0Ki3N0Yb0E1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nyfQK35.UCYwetxCOTt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0s.r.OR806xUqId2FYR1g"/>
</p:tagLst>
</file>

<file path=ppt/theme/theme1.xml><?xml version="1.0" encoding="utf-8"?>
<a:theme xmlns:a="http://schemas.openxmlformats.org/drawingml/2006/main" name="Office Theme">
  <a:themeElements>
    <a:clrScheme name="Omoa Color Tuwek">
      <a:dk1>
        <a:srgbClr val="5C5C5C"/>
      </a:dk1>
      <a:lt1>
        <a:sysClr val="window" lastClr="FFFFFF"/>
      </a:lt1>
      <a:dk2>
        <a:srgbClr val="3F3F3F"/>
      </a:dk2>
      <a:lt2>
        <a:srgbClr val="FCFCFC"/>
      </a:lt2>
      <a:accent1>
        <a:srgbClr val="2DA7E0"/>
      </a:accent1>
      <a:accent2>
        <a:srgbClr val="16A085"/>
      </a:accent2>
      <a:accent3>
        <a:srgbClr val="144F7A"/>
      </a:accent3>
      <a:accent4>
        <a:srgbClr val="F39C10"/>
      </a:accent4>
      <a:accent5>
        <a:srgbClr val="C0392B"/>
      </a:accent5>
      <a:accent6>
        <a:srgbClr val="4B2C50"/>
      </a:accent6>
      <a:hlink>
        <a:srgbClr val="0000BF"/>
      </a:hlink>
      <a:folHlink>
        <a:srgbClr val="5F006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29662</TotalTime>
  <Words>1335</Words>
  <Application>Microsoft Office PowerPoint</Application>
  <PresentationFormat>On-screen Show (16:9)</PresentationFormat>
  <Paragraphs>281</Paragraphs>
  <Slides>22</Slides>
  <Notes>19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5" baseType="lpstr">
      <vt:lpstr>Arial</vt:lpstr>
      <vt:lpstr>Arial Black</vt:lpstr>
      <vt:lpstr>Calibri</vt:lpstr>
      <vt:lpstr>Calibri Light</vt:lpstr>
      <vt:lpstr>DejaVu Sans</vt:lpstr>
      <vt:lpstr>Lato</vt:lpstr>
      <vt:lpstr>Lato Hairline</vt:lpstr>
      <vt:lpstr>Times New Roman</vt:lpstr>
      <vt:lpstr>Trebuchet MS</vt:lpstr>
      <vt:lpstr>Verdana</vt:lpstr>
      <vt:lpstr>Office Theme</vt:lpstr>
      <vt:lpstr>10_Office Theme</vt:lpstr>
      <vt:lpstr>think-cell Slide</vt:lpstr>
      <vt:lpstr>PowerPoint Presentation</vt:lpstr>
      <vt:lpstr>Content</vt:lpstr>
      <vt:lpstr>PowerPoint Presentation</vt:lpstr>
      <vt:lpstr>What Bulgaria offers</vt:lpstr>
      <vt:lpstr>Competitive cost of business</vt:lpstr>
      <vt:lpstr>PowerPoint Presentation</vt:lpstr>
      <vt:lpstr>GDP Growth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ZONES</vt:lpstr>
      <vt:lpstr>PowerPoint Presentation</vt:lpstr>
      <vt:lpstr>Certification Criteria</vt:lpstr>
      <vt:lpstr>Certificates</vt:lpstr>
      <vt:lpstr>What Bulgaria offers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Dedi Juniadi</dc:creator>
  <cp:lastModifiedBy>Plamen Todorov</cp:lastModifiedBy>
  <cp:revision>1163</cp:revision>
  <cp:lastPrinted>2018-09-04T14:00:54Z</cp:lastPrinted>
  <dcterms:created xsi:type="dcterms:W3CDTF">2014-11-02T23:56:23Z</dcterms:created>
  <dcterms:modified xsi:type="dcterms:W3CDTF">2019-05-10T14:59:10Z</dcterms:modified>
</cp:coreProperties>
</file>