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5" r:id="rId4"/>
    <p:sldId id="277" r:id="rId5"/>
    <p:sldId id="272" r:id="rId6"/>
    <p:sldId id="279" r:id="rId7"/>
    <p:sldId id="278" r:id="rId8"/>
    <p:sldId id="276" r:id="rId9"/>
    <p:sldId id="275" r:id="rId10"/>
    <p:sldId id="274" r:id="rId11"/>
    <p:sldId id="27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572B"/>
    <a:srgbClr val="49A843"/>
    <a:srgbClr val="AFD7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95"/>
    <p:restoredTop sz="95134"/>
  </p:normalViewPr>
  <p:slideViewPr>
    <p:cSldViewPr snapToGrid="0" snapToObjects="1">
      <p:cViewPr>
        <p:scale>
          <a:sx n="83" d="100"/>
          <a:sy n="83" d="100"/>
        </p:scale>
        <p:origin x="1176" y="4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06C58-D25F-E44F-9B1F-789C23EBEB17}" type="datetimeFigureOut">
              <a:rPr lang="en-US" smtClean="0"/>
              <a:t>3/2/17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38ADFD-BA72-1249-A33D-EF7DCF8721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387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EF23-F1D7-DD47-A43F-3C65EBA7B808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AE21-1D79-8440-BB1E-C3789779A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56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EF23-F1D7-DD47-A43F-3C65EBA7B808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AE21-1D79-8440-BB1E-C3789779A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94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EF23-F1D7-DD47-A43F-3C65EBA7B808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AE21-1D79-8440-BB1E-C3789779A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659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charset="0"/>
                <a:ea typeface="Calibri" charset="0"/>
                <a:cs typeface="Calibri" charset="0"/>
              </a:defRPr>
            </a:lvl1pPr>
            <a:lvl2pPr>
              <a:defRPr>
                <a:latin typeface="Calibri" charset="0"/>
                <a:ea typeface="Calibri" charset="0"/>
                <a:cs typeface="Calibri" charset="0"/>
              </a:defRPr>
            </a:lvl2pPr>
            <a:lvl3pPr>
              <a:defRPr>
                <a:latin typeface="Calibri" charset="0"/>
                <a:ea typeface="Calibri" charset="0"/>
                <a:cs typeface="Calibri" charset="0"/>
              </a:defRPr>
            </a:lvl3pPr>
            <a:lvl4pPr>
              <a:defRPr>
                <a:latin typeface="Calibri" charset="0"/>
                <a:ea typeface="Calibri" charset="0"/>
                <a:cs typeface="Calibri" charset="0"/>
              </a:defRPr>
            </a:lvl4pPr>
            <a:lvl5pPr>
              <a:defRPr>
                <a:latin typeface="Calibri" charset="0"/>
                <a:ea typeface="Calibri" charset="0"/>
                <a:cs typeface="Calibri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EF23-F1D7-DD47-A43F-3C65EBA7B808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AE21-1D79-8440-BB1E-C3789779A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7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EF23-F1D7-DD47-A43F-3C65EBA7B808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AE21-1D79-8440-BB1E-C3789779A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415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EF23-F1D7-DD47-A43F-3C65EBA7B808}" type="datetimeFigureOut">
              <a:rPr lang="en-US" smtClean="0"/>
              <a:t>3/2/17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AE21-1D79-8440-BB1E-C3789779A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325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EF23-F1D7-DD47-A43F-3C65EBA7B808}" type="datetimeFigureOut">
              <a:rPr lang="en-US" smtClean="0"/>
              <a:t>3/2/17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AE21-1D79-8440-BB1E-C3789779A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158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EF23-F1D7-DD47-A43F-3C65EBA7B808}" type="datetimeFigureOut">
              <a:rPr lang="en-US" smtClean="0"/>
              <a:t>3/2/17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AE21-1D79-8440-BB1E-C3789779A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58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EF23-F1D7-DD47-A43F-3C65EBA7B808}" type="datetimeFigureOut">
              <a:rPr lang="en-US" smtClean="0"/>
              <a:t>3/2/17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AE21-1D79-8440-BB1E-C3789779A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944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EF23-F1D7-DD47-A43F-3C65EBA7B808}" type="datetimeFigureOut">
              <a:rPr lang="en-US" smtClean="0"/>
              <a:t>3/2/17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AE21-1D79-8440-BB1E-C3789779A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954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1EF23-F1D7-DD47-A43F-3C65EBA7B808}" type="datetimeFigureOut">
              <a:rPr lang="en-US" smtClean="0"/>
              <a:t>3/2/17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3AE21-1D79-8440-BB1E-C3789779A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155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1EF23-F1D7-DD47-A43F-3C65EBA7B808}" type="datetimeFigureOut">
              <a:rPr lang="en-US" smtClean="0"/>
              <a:t>3/2/17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3AE21-1D79-8440-BB1E-C3789779A8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97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Lato" charset="0"/>
          <a:ea typeface="Lato" charset="0"/>
          <a:cs typeface="Lato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200" kern="1200">
          <a:solidFill>
            <a:schemeClr val="tx1"/>
          </a:solidFill>
          <a:latin typeface="Lato" charset="0"/>
          <a:ea typeface="Lato" charset="0"/>
          <a:cs typeface="Lato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Lato" charset="0"/>
          <a:ea typeface="Lato" charset="0"/>
          <a:cs typeface="Lato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Lato" charset="0"/>
          <a:ea typeface="Lato" charset="0"/>
          <a:cs typeface="Lato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Lato" charset="0"/>
          <a:ea typeface="Lato" charset="0"/>
          <a:cs typeface="Lato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Lato" charset="0"/>
          <a:ea typeface="Lato" charset="0"/>
          <a:cs typeface="Lato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2739" y="1960578"/>
            <a:ext cx="10466522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s-ES_tradnl" dirty="0" smtClean="0">
                <a:solidFill>
                  <a:srgbClr val="24572B"/>
                </a:solidFill>
                <a:latin typeface="Calibri" charset="0"/>
                <a:ea typeface="Calibri" charset="0"/>
                <a:cs typeface="Calibri" charset="0"/>
              </a:rPr>
              <a:t>PLANTILLA</a:t>
            </a:r>
            <a:r>
              <a:rPr lang="es-ES_tradnl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s-ES_tradnl" dirty="0" smtClean="0">
                <a:solidFill>
                  <a:srgbClr val="24572B"/>
                </a:solidFill>
                <a:latin typeface="Calibri" charset="0"/>
                <a:ea typeface="Calibri" charset="0"/>
                <a:cs typeface="Calibri" charset="0"/>
              </a:rPr>
              <a:t/>
            </a:r>
            <a:br>
              <a:rPr lang="es-ES_tradnl" dirty="0" smtClean="0">
                <a:solidFill>
                  <a:srgbClr val="24572B"/>
                </a:solidFill>
                <a:latin typeface="Calibri" charset="0"/>
                <a:ea typeface="Calibri" charset="0"/>
                <a:cs typeface="Calibri" charset="0"/>
              </a:rPr>
            </a:br>
            <a:r>
              <a:rPr lang="es-ES_tradnl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Análisis de audiencia meta</a:t>
            </a:r>
            <a:endParaRPr lang="es-ES_tradnl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815" y="5757863"/>
            <a:ext cx="2090370" cy="841374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>
          <a:xfrm>
            <a:off x="1728788" y="3112925"/>
            <a:ext cx="8672512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728788" y="4398800"/>
            <a:ext cx="8672512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89015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 descr="BLOG-4-editable-ESP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32163"/>
            <a:ext cx="12192000" cy="4474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460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6541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S_tradnl" sz="7000" dirty="0" smtClean="0">
                <a:solidFill>
                  <a:srgbClr val="FFFFFF"/>
                </a:solidFill>
              </a:rPr>
              <a:t>¡</a:t>
            </a:r>
            <a:r>
              <a:rPr lang="en-US" sz="7000" dirty="0" smtClean="0">
                <a:solidFill>
                  <a:srgbClr val="FFFFFF"/>
                </a:solidFill>
              </a:rPr>
              <a:t>SUERTE!</a:t>
            </a:r>
            <a:endParaRPr lang="en-US" sz="7000" dirty="0">
              <a:solidFill>
                <a:srgbClr val="FFFFFF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815" y="5757863"/>
            <a:ext cx="2090370" cy="841374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3771901" y="4005266"/>
            <a:ext cx="4514850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771901" y="2579687"/>
            <a:ext cx="4514850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1000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5302" y="2136901"/>
            <a:ext cx="5095621" cy="671512"/>
          </a:xfrm>
          <a:prstGeom prst="rect">
            <a:avLst/>
          </a:prstGeom>
          <a:solidFill>
            <a:srgbClr val="49A84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6339"/>
            <a:ext cx="10515600" cy="1325563"/>
          </a:xfrm>
        </p:spPr>
        <p:txBody>
          <a:bodyPr>
            <a:normAutofit/>
          </a:bodyPr>
          <a:lstStyle/>
          <a:p>
            <a:r>
              <a:rPr lang="es-ES_tradnl" b="1" dirty="0" smtClean="0">
                <a:solidFill>
                  <a:schemeClr val="bg1"/>
                </a:solidFill>
              </a:rPr>
              <a:t>Información demográfica</a:t>
            </a:r>
            <a:endParaRPr lang="es-ES_tradnl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0215"/>
            <a:ext cx="10515600" cy="11426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sz="2000" dirty="0" smtClean="0">
                <a:solidFill>
                  <a:schemeClr val="bg2">
                    <a:lumMod val="25000"/>
                  </a:schemeClr>
                </a:solidFill>
              </a:rPr>
              <a:t>Recolecte y complete la siguiente información sobre el grupo de participantes que tomarán su curso eLearning</a:t>
            </a:r>
            <a:r>
              <a:rPr lang="es-ES_tradnl" sz="2000" dirty="0">
                <a:solidFill>
                  <a:schemeClr val="bg2">
                    <a:lumMod val="25000"/>
                  </a:schemeClr>
                </a:solidFill>
              </a:rPr>
              <a:t>: </a:t>
            </a:r>
            <a:r>
              <a:rPr lang="es-ES_tradnl" sz="2400" b="1" dirty="0">
                <a:solidFill>
                  <a:schemeClr val="bg2">
                    <a:lumMod val="25000"/>
                  </a:schemeClr>
                </a:solidFill>
              </a:rPr>
              <a:t>¡</a:t>
            </a:r>
            <a:r>
              <a:rPr lang="es-ES_tradnl" sz="2400" b="1" dirty="0" smtClean="0">
                <a:solidFill>
                  <a:schemeClr val="bg2">
                    <a:lumMod val="25000"/>
                  </a:schemeClr>
                </a:solidFill>
              </a:rPr>
              <a:t>Sea lo más específico posible!</a:t>
            </a:r>
            <a:endParaRPr lang="es-ES_tradnl" sz="2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7368" y="6192503"/>
            <a:ext cx="1485131" cy="597765"/>
          </a:xfrm>
          <a:prstGeom prst="rect">
            <a:avLst/>
          </a:prstGeom>
        </p:spPr>
      </p:pic>
      <p:sp>
        <p:nvSpPr>
          <p:cNvPr id="26" name="Content Placeholder 2"/>
          <p:cNvSpPr txBox="1">
            <a:spLocks/>
          </p:cNvSpPr>
          <p:nvPr/>
        </p:nvSpPr>
        <p:spPr>
          <a:xfrm>
            <a:off x="838200" y="3152963"/>
            <a:ext cx="10515600" cy="3292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Blip>
                <a:blip r:embed="rId3"/>
              </a:buBlip>
            </a:pPr>
            <a:r>
              <a:rPr lang="es-ES_tradnl" dirty="0" smtClean="0"/>
              <a:t> Edad:</a:t>
            </a:r>
          </a:p>
          <a:p>
            <a:pPr lvl="0">
              <a:buBlip>
                <a:blip r:embed="rId3"/>
              </a:buBlip>
            </a:pPr>
            <a:r>
              <a:rPr lang="es-ES_tradnl" dirty="0" smtClean="0"/>
              <a:t> Género:</a:t>
            </a:r>
          </a:p>
          <a:p>
            <a:pPr lvl="0">
              <a:buBlip>
                <a:blip r:embed="rId3"/>
              </a:buBlip>
            </a:pPr>
            <a:r>
              <a:rPr lang="es-ES_tradnl" dirty="0" smtClean="0"/>
              <a:t> Idiomas:</a:t>
            </a:r>
          </a:p>
          <a:p>
            <a:pPr lvl="0">
              <a:buBlip>
                <a:blip r:embed="rId3"/>
              </a:buBlip>
            </a:pPr>
            <a:r>
              <a:rPr lang="es-ES_tradnl" dirty="0" smtClean="0"/>
              <a:t> Profesión:</a:t>
            </a:r>
          </a:p>
          <a:p>
            <a:pPr lvl="0">
              <a:buBlip>
                <a:blip r:embed="rId3"/>
              </a:buBlip>
            </a:pPr>
            <a:r>
              <a:rPr lang="es-ES_tradnl" dirty="0" smtClean="0"/>
              <a:t> Puesto actual en la empresa: </a:t>
            </a:r>
          </a:p>
          <a:p>
            <a:pPr lvl="0">
              <a:buBlip>
                <a:blip r:embed="rId3"/>
              </a:buBlip>
            </a:pPr>
            <a:r>
              <a:rPr lang="es-ES_tradnl" dirty="0" smtClean="0"/>
              <a:t> Formación académica:</a:t>
            </a:r>
          </a:p>
        </p:txBody>
      </p:sp>
    </p:spTree>
    <p:extLst>
      <p:ext uri="{BB962C8B-B14F-4D97-AF65-F5344CB8AC3E}">
        <p14:creationId xmlns:p14="http://schemas.microsoft.com/office/powerpoint/2010/main" val="829231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7368" y="6192503"/>
            <a:ext cx="1485131" cy="597765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838200" y="1041050"/>
            <a:ext cx="10515600" cy="364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_tradnl" sz="25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Características grupales:</a:t>
            </a:r>
          </a:p>
          <a:p>
            <a:endParaRPr lang="es-ES_tradnl" sz="2000" dirty="0" smtClean="0"/>
          </a:p>
          <a:p>
            <a:pPr lvl="0">
              <a:buBlip>
                <a:blip r:embed="rId3"/>
              </a:buBlip>
            </a:pPr>
            <a:r>
              <a:rPr lang="es-ES_tradnl" dirty="0" smtClean="0"/>
              <a:t> El tamaño del grupo: ¿Cuantas personas llevarán el curso? </a:t>
            </a:r>
          </a:p>
          <a:p>
            <a:pPr lvl="0">
              <a:buBlip>
                <a:blip r:embed="rId3"/>
              </a:buBlip>
            </a:pPr>
            <a:r>
              <a:rPr lang="es-ES_tradnl" dirty="0" smtClean="0"/>
              <a:t> El nivel profesional de los colaboradores (son gerentes, técnicos, expertos en la  materia, </a:t>
            </a:r>
            <a:r>
              <a:rPr lang="es-ES_tradnl" dirty="0" err="1" smtClean="0"/>
              <a:t>etc</a:t>
            </a:r>
            <a:r>
              <a:rPr lang="es-ES_tradnl" dirty="0" smtClean="0"/>
              <a:t>)</a:t>
            </a:r>
          </a:p>
          <a:p>
            <a:pPr lvl="0">
              <a:buBlip>
                <a:blip r:embed="rId3"/>
              </a:buBlip>
            </a:pPr>
            <a:r>
              <a:rPr lang="es-ES_tradnl" dirty="0" smtClean="0"/>
              <a:t> La ubicación geográfica del grupo: ¿Están dispersos geográficamente?</a:t>
            </a:r>
          </a:p>
          <a:p>
            <a:pPr lvl="0">
              <a:buBlip>
                <a:blip r:embed="rId3"/>
              </a:buBlip>
            </a:pPr>
            <a:r>
              <a:rPr lang="es-ES_tradnl" dirty="0" smtClean="0"/>
              <a:t>  La naturaleza del trabajo, es decir, si los colaboradores trabajan sentados en un escritorio o si su trabajo involucra trabajo físico en exteriores.</a:t>
            </a:r>
          </a:p>
          <a:p>
            <a:pPr lvl="0">
              <a:buBlip>
                <a:blip r:embed="rId3"/>
              </a:buBlip>
            </a:pPr>
            <a:r>
              <a:rPr lang="es-ES_tradnl" dirty="0" smtClean="0"/>
              <a:t>Tipo de audiencia: ¿Es la audiencia homogénea o heterogénea?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25282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28575" y="865377"/>
            <a:ext cx="5095621" cy="671512"/>
          </a:xfrm>
          <a:prstGeom prst="rect">
            <a:avLst/>
          </a:prstGeom>
          <a:solidFill>
            <a:srgbClr val="49A84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7368" y="6192503"/>
            <a:ext cx="1485131" cy="597765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838200" y="58068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s-ES_tradnl" b="1" dirty="0" smtClean="0">
                <a:solidFill>
                  <a:schemeClr val="bg1"/>
                </a:solidFill>
              </a:rPr>
              <a:t>Análisis del contexto</a:t>
            </a:r>
            <a:endParaRPr lang="es-ES_tradnl" dirty="0">
              <a:solidFill>
                <a:schemeClr val="bg1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38200" y="1821581"/>
            <a:ext cx="10515600" cy="48649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Blip>
                <a:blip r:embed="rId3"/>
              </a:buBlip>
            </a:pPr>
            <a:r>
              <a:rPr lang="es-ES_tradnl" sz="2000" dirty="0" smtClean="0"/>
              <a:t> Describa un día típico del colaborador en la oficina. Haga una lista de funciones, tareas y programas que utiliza</a:t>
            </a:r>
          </a:p>
          <a:p>
            <a:pPr lvl="0">
              <a:buBlip>
                <a:blip r:embed="rId3"/>
              </a:buBlip>
            </a:pPr>
            <a:r>
              <a:rPr lang="es-ES_tradnl" sz="2000" dirty="0" smtClean="0"/>
              <a:t>¿Cuánto tiempo puede dedicarle al aprendizaje?</a:t>
            </a:r>
          </a:p>
          <a:p>
            <a:pPr lvl="0">
              <a:buBlip>
                <a:blip r:embed="rId3"/>
              </a:buBlip>
            </a:pPr>
            <a:r>
              <a:rPr lang="es-ES_tradnl" sz="2000" dirty="0" smtClean="0"/>
              <a:t>¿Qué desafíos tendrá que superar para aprender?</a:t>
            </a:r>
          </a:p>
          <a:p>
            <a:pPr lvl="0">
              <a:buBlip>
                <a:blip r:embed="rId3"/>
              </a:buBlip>
            </a:pPr>
            <a:r>
              <a:rPr lang="es-ES_tradnl" sz="2000" dirty="0" smtClean="0"/>
              <a:t>¿Qué lo motiva a aprender?</a:t>
            </a:r>
          </a:p>
          <a:p>
            <a:pPr lvl="0">
              <a:buBlip>
                <a:blip r:embed="rId3"/>
              </a:buBlip>
            </a:pPr>
            <a:r>
              <a:rPr lang="es-ES_tradnl" sz="2000" dirty="0" smtClean="0"/>
              <a:t>¿Dónde aplicarán los colaboradores el conocimiento adquirido durante el curso?</a:t>
            </a:r>
          </a:p>
          <a:p>
            <a:pPr lvl="0">
              <a:buBlip>
                <a:blip r:embed="rId3"/>
              </a:buBlip>
            </a:pPr>
            <a:r>
              <a:rPr lang="es-ES_tradnl" sz="2000" dirty="0" smtClean="0"/>
              <a:t>¿Cuáles son sus metas profesionales?</a:t>
            </a:r>
          </a:p>
          <a:p>
            <a:pPr lvl="0">
              <a:buBlip>
                <a:blip r:embed="rId3"/>
              </a:buBlip>
            </a:pPr>
            <a:r>
              <a:rPr lang="es-ES_tradnl" sz="2000" dirty="0" smtClean="0"/>
              <a:t>¿Qué está evitando que alcance sus metas? ¿Falta de conocimiento? ¿Hábitos improductivos?</a:t>
            </a:r>
          </a:p>
        </p:txBody>
      </p:sp>
    </p:spTree>
    <p:extLst>
      <p:ext uri="{BB962C8B-B14F-4D97-AF65-F5344CB8AC3E}">
        <p14:creationId xmlns:p14="http://schemas.microsoft.com/office/powerpoint/2010/main" val="1440235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28575" y="865377"/>
            <a:ext cx="5095621" cy="671512"/>
          </a:xfrm>
          <a:prstGeom prst="rect">
            <a:avLst/>
          </a:prstGeom>
          <a:solidFill>
            <a:srgbClr val="49A84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7368" y="6192503"/>
            <a:ext cx="1485131" cy="597765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838200" y="58068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s-ES_tradnl" b="1" dirty="0" smtClean="0">
                <a:solidFill>
                  <a:srgbClr val="FFFFFF"/>
                </a:solidFill>
              </a:rPr>
              <a:t>Análisis de expectativas</a:t>
            </a:r>
            <a:endParaRPr lang="es-ES_tradnl" dirty="0">
              <a:solidFill>
                <a:srgbClr val="FFFFFF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38200" y="1864445"/>
            <a:ext cx="10515600" cy="48649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s-ES_tradnl" dirty="0" smtClean="0"/>
              <a:t>Las respuestas a las siguientes preguntas le ayudarán a descubrir qué espera obtener su audiencia de un curso:</a:t>
            </a:r>
          </a:p>
          <a:p>
            <a:pPr lvl="0">
              <a:buBlip>
                <a:blip r:embed="rId3"/>
              </a:buBlip>
            </a:pPr>
            <a:r>
              <a:rPr lang="es-ES_tradnl" dirty="0" smtClean="0"/>
              <a:t>¿Por qué están los colaboradores llevando esta capacitación?</a:t>
            </a:r>
          </a:p>
          <a:p>
            <a:pPr lvl="0">
              <a:buBlip>
                <a:blip r:embed="rId3"/>
              </a:buBlip>
            </a:pPr>
            <a:r>
              <a:rPr lang="es-ES_tradnl" dirty="0" smtClean="0"/>
              <a:t>¿Es el curso obligatorio o voluntario?</a:t>
            </a:r>
          </a:p>
          <a:p>
            <a:pPr lvl="0">
              <a:buBlip>
                <a:blip r:embed="rId3"/>
              </a:buBlip>
            </a:pPr>
            <a:r>
              <a:rPr lang="es-ES_tradnl" dirty="0" smtClean="0"/>
              <a:t>¿Si no existiera la obligación, tomaría la audiencia aun así el curso?</a:t>
            </a:r>
          </a:p>
          <a:p>
            <a:pPr lvl="0">
              <a:buBlip>
                <a:blip r:embed="rId3"/>
              </a:buBlip>
            </a:pPr>
            <a:r>
              <a:rPr lang="es-ES_tradnl" dirty="0" smtClean="0"/>
              <a:t>¿Creen los estudiantes que necesitan esta capacitación? ¿Cuál es su nivel de urgencia?</a:t>
            </a:r>
          </a:p>
          <a:p>
            <a:pPr lvl="0">
              <a:buBlip>
                <a:blip r:embed="rId3"/>
              </a:buBlip>
            </a:pPr>
            <a:r>
              <a:rPr lang="es-ES_tradnl" dirty="0" smtClean="0"/>
              <a:t>¿De qué maneras quieren los colaboradores mejorar su desempeño laboral? ¿Quieren volverse más productivos o desean aprender sobre una nueva aplicación de software?</a:t>
            </a:r>
          </a:p>
          <a:p>
            <a:pPr lvl="0">
              <a:buBlip>
                <a:blip r:embed="rId3"/>
              </a:buBlip>
            </a:pPr>
            <a:r>
              <a:rPr lang="es-ES_tradnl" dirty="0" smtClean="0"/>
              <a:t>¿Cómo esperan que este curso resuelva sus inquietudes laborales?</a:t>
            </a:r>
          </a:p>
          <a:p>
            <a:pPr lvl="0">
              <a:buBlip>
                <a:blip r:embed="rId3"/>
              </a:buBlip>
            </a:pPr>
            <a:r>
              <a:rPr lang="es-ES_tradnl" dirty="0" smtClean="0"/>
              <a:t>¿Cómo esperan que este curso les ayude a alcanzar sus metas profesionales?</a:t>
            </a:r>
          </a:p>
          <a:p>
            <a:pPr lvl="0">
              <a:buBlip>
                <a:blip r:embed="rId3"/>
              </a:buBlip>
            </a:pPr>
            <a:r>
              <a:rPr lang="es-ES_tradnl" dirty="0" smtClean="0"/>
              <a:t>¿Qué esperan que puedan hacer al final de un curso?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395018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28575" y="865377"/>
            <a:ext cx="5095621" cy="671512"/>
          </a:xfrm>
          <a:prstGeom prst="rect">
            <a:avLst/>
          </a:prstGeom>
          <a:solidFill>
            <a:srgbClr val="49A84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7368" y="6192503"/>
            <a:ext cx="1485131" cy="597765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838200" y="58068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s-ES_tradnl" b="1" dirty="0" smtClean="0">
                <a:solidFill>
                  <a:srgbClr val="FFFFFF"/>
                </a:solidFill>
              </a:rPr>
              <a:t>Conocimiento previo</a:t>
            </a:r>
            <a:endParaRPr lang="es-ES_tradnl" dirty="0">
              <a:solidFill>
                <a:srgbClr val="FFFFFF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38200" y="1864445"/>
            <a:ext cx="10515600" cy="48649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s-ES_tradnl" dirty="0" smtClean="0"/>
              <a:t>Usted debe saber lo que su audiencia ya sabe sobre la materia. Esta información le ayudará a establecer metas de capacitación realistas. Esto es lo que usted debe saber:</a:t>
            </a:r>
          </a:p>
          <a:p>
            <a:pPr marL="0" lvl="0" indent="0">
              <a:buNone/>
            </a:pPr>
            <a:endParaRPr lang="es-ES_tradnl" dirty="0" smtClean="0"/>
          </a:p>
          <a:p>
            <a:pPr lvl="0">
              <a:buBlip>
                <a:blip r:embed="rId3"/>
              </a:buBlip>
            </a:pPr>
            <a:r>
              <a:rPr lang="es-ES_tradnl" dirty="0" smtClean="0"/>
              <a:t>¿Tienen conocimientos previos sobre el tema? Si no es así, ¿qué conocimiento previo será requerido?</a:t>
            </a:r>
          </a:p>
          <a:p>
            <a:pPr>
              <a:buBlip>
                <a:blip r:embed="rId3"/>
              </a:buBlip>
            </a:pPr>
            <a:r>
              <a:rPr lang="es-ES_tradnl" dirty="0" smtClean="0"/>
              <a:t> ¿Qué habilidades poseen ya sus colaboradores? </a:t>
            </a:r>
            <a:endParaRPr lang="es-ES_tradnl" dirty="0"/>
          </a:p>
          <a:p>
            <a:pPr>
              <a:buBlip>
                <a:blip r:embed="rId3"/>
              </a:buBlip>
            </a:pPr>
            <a:r>
              <a:rPr lang="es-ES_tradnl" dirty="0" smtClean="0"/>
              <a:t>¿Qué no saben ellos sobre el tema?</a:t>
            </a:r>
          </a:p>
          <a:p>
            <a:pPr lvl="0">
              <a:buBlip>
                <a:blip r:embed="rId3"/>
              </a:buBlip>
            </a:pPr>
            <a:r>
              <a:rPr lang="es-ES_tradnl" dirty="0" smtClean="0"/>
              <a:t>¿Están los colaboradores conscientes de su vacío de conocimiento?</a:t>
            </a:r>
          </a:p>
        </p:txBody>
      </p:sp>
    </p:spTree>
    <p:extLst>
      <p:ext uri="{BB962C8B-B14F-4D97-AF65-F5344CB8AC3E}">
        <p14:creationId xmlns:p14="http://schemas.microsoft.com/office/powerpoint/2010/main" val="1935136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28575" y="865377"/>
            <a:ext cx="5095621" cy="671512"/>
          </a:xfrm>
          <a:prstGeom prst="rect">
            <a:avLst/>
          </a:prstGeom>
          <a:solidFill>
            <a:srgbClr val="49A84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7368" y="6192503"/>
            <a:ext cx="1485131" cy="597765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838200" y="58068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s-ES_tradnl" b="1" dirty="0" smtClean="0">
                <a:solidFill>
                  <a:srgbClr val="FFFFFF"/>
                </a:solidFill>
              </a:rPr>
              <a:t>Actitudes</a:t>
            </a:r>
            <a:endParaRPr lang="es-ES_tradnl" dirty="0">
              <a:solidFill>
                <a:srgbClr val="FFFFFF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38200" y="1864445"/>
            <a:ext cx="10515600" cy="48649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s-ES_tradnl" dirty="0" smtClean="0"/>
              <a:t>La actitud que despliega su audiencia con respecto al programa de capacitación determina cuán receptivos serán al conocimiento que usted impartirá. La siguiente información le ayudará a determinar cuán persuasivo deberá ser durante el curso con el fin de lograr que el mensaje le llegue a su audiencia.</a:t>
            </a:r>
          </a:p>
          <a:p>
            <a:pPr marL="0" lvl="0" indent="0">
              <a:buNone/>
            </a:pPr>
            <a:endParaRPr lang="es-ES_tradnl" dirty="0" smtClean="0"/>
          </a:p>
          <a:p>
            <a:pPr>
              <a:buBlip>
                <a:blip r:embed="rId3"/>
              </a:buBlip>
            </a:pPr>
            <a:r>
              <a:rPr lang="es-ES_tradnl" dirty="0" smtClean="0"/>
              <a:t>¿Cuánto le apasiona a su audiencia el tema sobre el cual usted enseñará?</a:t>
            </a:r>
          </a:p>
          <a:p>
            <a:pPr>
              <a:buBlip>
                <a:blip r:embed="rId3"/>
              </a:buBlip>
            </a:pPr>
            <a:r>
              <a:rPr lang="es-ES_tradnl" dirty="0" smtClean="0"/>
              <a:t>¿Qué preguntas tienen? Haga una lista de las preguntas que las personas tienen sobre el tema, y que el curso debe responder.</a:t>
            </a:r>
          </a:p>
          <a:p>
            <a:pPr>
              <a:buBlip>
                <a:blip r:embed="rId3"/>
              </a:buBlip>
            </a:pPr>
            <a:r>
              <a:rPr lang="es-ES_tradnl" dirty="0" smtClean="0"/>
              <a:t>¿Creen ellos que tomar el curso les ayudará a mejorar en el trabajo?</a:t>
            </a:r>
          </a:p>
          <a:p>
            <a:pPr>
              <a:buBlip>
                <a:blip r:embed="rId3"/>
              </a:buBlip>
            </a:pPr>
            <a:r>
              <a:rPr lang="es-ES_tradnl" dirty="0" smtClean="0"/>
              <a:t>¿Qué información (números, estudios de casos o analogías) debe brindar usted para elaborar un argumento de tipo «y yo qué gano con esto» que sea lo suficientemente convincente?</a:t>
            </a:r>
          </a:p>
        </p:txBody>
      </p:sp>
    </p:spTree>
    <p:extLst>
      <p:ext uri="{BB962C8B-B14F-4D97-AF65-F5344CB8AC3E}">
        <p14:creationId xmlns:p14="http://schemas.microsoft.com/office/powerpoint/2010/main" val="1836275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28575" y="865377"/>
            <a:ext cx="5720980" cy="671512"/>
          </a:xfrm>
          <a:prstGeom prst="rect">
            <a:avLst/>
          </a:prstGeom>
          <a:solidFill>
            <a:srgbClr val="49A84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7368" y="6192503"/>
            <a:ext cx="1485131" cy="597765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838200" y="58068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s-ES_tradnl" b="1" dirty="0" smtClean="0">
                <a:solidFill>
                  <a:srgbClr val="FFFFFF"/>
                </a:solidFill>
              </a:rPr>
              <a:t>Preferencias de aprendizaje</a:t>
            </a:r>
            <a:endParaRPr lang="es-ES_tradnl" dirty="0">
              <a:solidFill>
                <a:srgbClr val="FFFFFF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38200" y="1821581"/>
            <a:ext cx="10515600" cy="48649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s-ES_tradnl" dirty="0" smtClean="0"/>
              <a:t>Pregúntese: </a:t>
            </a:r>
          </a:p>
          <a:p>
            <a:pPr lvl="0">
              <a:buBlip>
                <a:blip r:embed="rId3"/>
              </a:buBlip>
            </a:pPr>
            <a:r>
              <a:rPr lang="es-ES_tradnl" dirty="0" smtClean="0"/>
              <a:t>¿Cuál es el tipo de medio preferido? ¿Quieren un video-tutorial o prefieren un resumen en formato de </a:t>
            </a:r>
            <a:r>
              <a:rPr lang="es-ES_tradnl" dirty="0" err="1" smtClean="0"/>
              <a:t>infográfico</a:t>
            </a:r>
            <a:r>
              <a:rPr lang="es-ES_tradnl" dirty="0" smtClean="0"/>
              <a:t>?</a:t>
            </a:r>
          </a:p>
          <a:p>
            <a:pPr lvl="0">
              <a:buBlip>
                <a:blip r:embed="rId3"/>
              </a:buBlip>
            </a:pPr>
            <a:r>
              <a:rPr lang="es-ES_tradnl" dirty="0" smtClean="0"/>
              <a:t>¿Qué tipo de personalidad tienen? Puede usar el modelo Myers-</a:t>
            </a:r>
            <a:r>
              <a:rPr lang="es-ES_tradnl" dirty="0" err="1" smtClean="0"/>
              <a:t>Briggs</a:t>
            </a:r>
            <a:r>
              <a:rPr lang="es-ES_tradnl" dirty="0" smtClean="0"/>
              <a:t> para identificar si la mayoría son introvertidos, extrovertidos, etc.</a:t>
            </a:r>
          </a:p>
          <a:p>
            <a:pPr lvl="0">
              <a:buBlip>
                <a:blip r:embed="rId3"/>
              </a:buBlip>
            </a:pPr>
            <a:r>
              <a:rPr lang="es-ES_tradnl" dirty="0" smtClean="0"/>
              <a:t>¿Cómo quieren que se les hable? ¿De forma personal y coloquial? ó ¿De forma formal y seria?</a:t>
            </a:r>
          </a:p>
          <a:p>
            <a:pPr lvl="0">
              <a:buBlip>
                <a:blip r:embed="rId3"/>
              </a:buBlip>
            </a:pPr>
            <a:r>
              <a:rPr lang="es-ES_tradnl" dirty="0" smtClean="0"/>
              <a:t>¿Qué los motiva a aprender?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167559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28575" y="865377"/>
            <a:ext cx="6700320" cy="671512"/>
          </a:xfrm>
          <a:prstGeom prst="rect">
            <a:avLst/>
          </a:prstGeom>
          <a:solidFill>
            <a:srgbClr val="49A84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7368" y="6192503"/>
            <a:ext cx="1485131" cy="597765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838200" y="58068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es-ES_tradnl" b="1" dirty="0" smtClean="0">
                <a:solidFill>
                  <a:srgbClr val="FFFFFF"/>
                </a:solidFill>
              </a:rPr>
              <a:t>Habilidades técnicas y accesibilidad</a:t>
            </a:r>
            <a:endParaRPr lang="es-ES_tradnl" dirty="0">
              <a:solidFill>
                <a:srgbClr val="FFFFFF"/>
              </a:solidFill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838200" y="1864446"/>
            <a:ext cx="10515600" cy="37351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2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Blip>
                <a:blip r:embed="rId3"/>
              </a:buBlip>
            </a:pPr>
            <a:r>
              <a:rPr lang="es-ES_tradnl" dirty="0" smtClean="0"/>
              <a:t>¿Cuán habilidosos son sus colaboradores con la tecnología?</a:t>
            </a:r>
          </a:p>
          <a:p>
            <a:pPr lvl="0">
              <a:buBlip>
                <a:blip r:embed="rId3"/>
              </a:buBlip>
            </a:pPr>
            <a:r>
              <a:rPr lang="es-ES_tradnl" dirty="0" smtClean="0"/>
              <a:t>¿Dónde tomarán el curso? ¿Será en su oficina, utilizando el equipo de capacitación o bien del laboratorio de computación? ¿Será en su hogar, usando dispositivos móviles portátiles?</a:t>
            </a:r>
          </a:p>
          <a:p>
            <a:pPr lvl="0">
              <a:buBlip>
                <a:blip r:embed="rId3"/>
              </a:buBlip>
            </a:pPr>
            <a:r>
              <a:rPr lang="es-ES_tradnl" dirty="0" smtClean="0"/>
              <a:t>¿Cuál es la configuración técnica de estos dispositivos?</a:t>
            </a:r>
          </a:p>
          <a:p>
            <a:pPr lvl="0">
              <a:buBlip>
                <a:blip r:embed="rId3"/>
              </a:buBlip>
            </a:pPr>
            <a:r>
              <a:rPr lang="es-ES_tradnl" dirty="0" smtClean="0"/>
              <a:t>¿Qué software adicional se instalaría en estos dispositivos?</a:t>
            </a:r>
          </a:p>
          <a:p>
            <a:pPr lvl="0">
              <a:buBlip>
                <a:blip r:embed="rId3"/>
              </a:buBlip>
            </a:pPr>
            <a:r>
              <a:rPr lang="es-ES_tradnl" dirty="0" smtClean="0"/>
              <a:t>¿Qué ancho de banda estará disponible para los colaboradores?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443278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3202</TotalTime>
  <Words>748</Words>
  <Application>Microsoft Macintosh PowerPoint</Application>
  <PresentationFormat>Widescreen</PresentationFormat>
  <Paragraphs>61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Lato</vt:lpstr>
      <vt:lpstr>Arial</vt:lpstr>
      <vt:lpstr>Office Theme</vt:lpstr>
      <vt:lpstr>PLANTILLA  Análisis de audiencia meta</vt:lpstr>
      <vt:lpstr>Información demográfica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¡SUERTE!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OBJECTIVES TEMPLATE  </dc:title>
  <dc:creator>guillermo groisman</dc:creator>
  <cp:lastModifiedBy>Karla Gutiérrez Trejos</cp:lastModifiedBy>
  <cp:revision>59</cp:revision>
  <dcterms:created xsi:type="dcterms:W3CDTF">2016-12-31T13:07:57Z</dcterms:created>
  <dcterms:modified xsi:type="dcterms:W3CDTF">2017-03-02T15:47:15Z</dcterms:modified>
</cp:coreProperties>
</file>