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4" r:id="rId4"/>
    <p:sldId id="273" r:id="rId5"/>
    <p:sldId id="272" r:id="rId6"/>
    <p:sldId id="261" r:id="rId7"/>
    <p:sldId id="267" r:id="rId8"/>
    <p:sldId id="262" r:id="rId9"/>
    <p:sldId id="268" r:id="rId10"/>
    <p:sldId id="263" r:id="rId11"/>
    <p:sldId id="264" r:id="rId12"/>
    <p:sldId id="271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A843"/>
    <a:srgbClr val="AFD79F"/>
    <a:srgbClr val="245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2"/>
    <p:restoredTop sz="95134"/>
  </p:normalViewPr>
  <p:slideViewPr>
    <p:cSldViewPr snapToGrid="0" snapToObjects="1">
      <p:cViewPr>
        <p:scale>
          <a:sx n="90" d="100"/>
          <a:sy n="90" d="100"/>
        </p:scale>
        <p:origin x="848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F23-F1D7-DD47-A43F-3C65EBA7B8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AE21-1D79-8440-BB1E-C3789779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5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F23-F1D7-DD47-A43F-3C65EBA7B8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AE21-1D79-8440-BB1E-C3789779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9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F23-F1D7-DD47-A43F-3C65EBA7B8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AE21-1D79-8440-BB1E-C3789779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5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F23-F1D7-DD47-A43F-3C65EBA7B8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AE21-1D79-8440-BB1E-C3789779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F23-F1D7-DD47-A43F-3C65EBA7B8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AE21-1D79-8440-BB1E-C3789779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1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F23-F1D7-DD47-A43F-3C65EBA7B8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AE21-1D79-8440-BB1E-C3789779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2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F23-F1D7-DD47-A43F-3C65EBA7B8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AE21-1D79-8440-BB1E-C3789779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5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F23-F1D7-DD47-A43F-3C65EBA7B8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AE21-1D79-8440-BB1E-C3789779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5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F23-F1D7-DD47-A43F-3C65EBA7B8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AE21-1D79-8440-BB1E-C3789779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4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F23-F1D7-DD47-A43F-3C65EBA7B8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AE21-1D79-8440-BB1E-C3789779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5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F23-F1D7-DD47-A43F-3C65EBA7B8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AE21-1D79-8440-BB1E-C3789779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5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EF23-F1D7-DD47-A43F-3C65EBA7B8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3AE21-1D79-8440-BB1E-C3789779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Lato" charset="0"/>
          <a:ea typeface="Lato" charset="0"/>
          <a:cs typeface="Lat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200" kern="1200">
          <a:solidFill>
            <a:schemeClr val="tx1"/>
          </a:solidFill>
          <a:latin typeface="Lato" charset="0"/>
          <a:ea typeface="Lato" charset="0"/>
          <a:cs typeface="Lat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Lato" charset="0"/>
          <a:ea typeface="Lato" charset="0"/>
          <a:cs typeface="Lat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Lato" charset="0"/>
          <a:ea typeface="Lato" charset="0"/>
          <a:cs typeface="Lat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Lato" charset="0"/>
          <a:ea typeface="Lato" charset="0"/>
          <a:cs typeface="Lat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Lato" charset="0"/>
          <a:ea typeface="Lato" charset="0"/>
          <a:cs typeface="Lat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lideshare.net/satishverma66/e-learninghow-to-develop-elearning-from-start-to-end" TargetMode="External"/><Relationship Id="rId3" Type="http://schemas.openxmlformats.org/officeDocument/2006/relationships/hyperlink" Target="http://ce.uwex.edu/wp-content/uploads/2015/02/LearningObjectives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info.shiftelearning.com/blogshift/objetivos-de-aprendizaje-que-hacer-y-que-no-debe-hac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15" y="5757863"/>
            <a:ext cx="2090370" cy="84137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229459" y="2160008"/>
            <a:ext cx="770096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507940" y="178648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CÓMO </a:t>
            </a:r>
            <a:r>
              <a:rPr lang="en-US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REDACTAR OBJETIVOS DE APRENDIZAJE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solidFill>
                  <a:srgbClr val="24572B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dirty="0" smtClean="0">
                <a:solidFill>
                  <a:srgbClr val="24572B"/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29459" y="4174083"/>
            <a:ext cx="770096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050815" y="456033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24572B"/>
                </a:solidFill>
              </a:rPr>
              <a:t>PLANTILLA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890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577" y="671511"/>
            <a:ext cx="7258051" cy="1204916"/>
          </a:xfrm>
          <a:prstGeom prst="rect">
            <a:avLst/>
          </a:prstGeom>
          <a:solidFill>
            <a:srgbClr val="49A8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152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rgbClr val="24572B"/>
                </a:solidFill>
              </a:rPr>
              <a:t>PASO 4: </a:t>
            </a:r>
            <a:r>
              <a:rPr lang="es-ES_tradnl" sz="3300" dirty="0" smtClean="0">
                <a:solidFill>
                  <a:schemeClr val="bg1"/>
                </a:solidFill>
              </a:rPr>
              <a:t>Alinee los objetivos con las </a:t>
            </a:r>
            <a:br>
              <a:rPr lang="es-ES_tradnl" sz="3300" dirty="0" smtClean="0">
                <a:solidFill>
                  <a:schemeClr val="bg1"/>
                </a:solidFill>
              </a:rPr>
            </a:br>
            <a:r>
              <a:rPr lang="es-ES_tradnl" sz="3300" dirty="0" smtClean="0">
                <a:solidFill>
                  <a:schemeClr val="bg1"/>
                </a:solidFill>
              </a:rPr>
              <a:t>evaluaciones y actividades</a:t>
            </a:r>
            <a:r>
              <a:rPr lang="es-ES_tradnl" dirty="0" smtClean="0">
                <a:solidFill>
                  <a:srgbClr val="49A843"/>
                </a:solidFill>
              </a:rPr>
              <a:t/>
            </a:r>
            <a:br>
              <a:rPr lang="es-ES_tradnl" dirty="0" smtClean="0">
                <a:solidFill>
                  <a:srgbClr val="49A843"/>
                </a:solidFill>
              </a:rPr>
            </a:br>
            <a:endParaRPr lang="es-ES_tradnl" dirty="0">
              <a:solidFill>
                <a:srgbClr val="49A8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5687"/>
            <a:ext cx="10515600" cy="415131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_tradnl" dirty="0" smtClean="0"/>
              <a:t>Los objetivos de aprendizaje deben estar claramente alineados con: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_tradnl" dirty="0" smtClean="0"/>
              <a:t> (1) Actividades de aprendizaje (estas actividades ayudan a los estudiantes a alcanzar los objetivos) 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_tradnl" dirty="0" smtClean="0"/>
              <a:t> (2) Evaluaciones del curso (estas evaluaciones miden el desempeño del estudiante). 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es-ES_tradnl" dirty="0" smtClean="0"/>
              <a:t>* Lo ideal es que las evaluaciones y actividades de aprendizaje y sus objetivos correspondientes estén en el mismo nivel en la taxonomía de Bloom.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_tradnl" dirty="0" smtClean="0"/>
              <a:t>* Incluya solo aquellas actividades y evaluaciones que le ayuden a alcanzar los objetivos de aprendizaje.</a:t>
            </a:r>
          </a:p>
          <a:p>
            <a:pPr marL="0" indent="0">
              <a:lnSpc>
                <a:spcPct val="160000"/>
              </a:lnSpc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368" y="6192503"/>
            <a:ext cx="1485131" cy="5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368" y="6192503"/>
            <a:ext cx="1485131" cy="5977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333" y="6143628"/>
            <a:ext cx="10023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Referencia</a:t>
            </a:r>
            <a:r>
              <a:rPr lang="en-US" dirty="0" smtClean="0"/>
              <a:t> de </a:t>
            </a:r>
            <a:r>
              <a:rPr lang="en-US" dirty="0" err="1" smtClean="0"/>
              <a:t>tabla</a:t>
            </a:r>
            <a:r>
              <a:rPr lang="en-US" dirty="0" smtClean="0"/>
              <a:t>: E-learning methodologies. A Guide for Designing and developing e-Learning courses. </a:t>
            </a:r>
            <a:endParaRPr lang="en-US" dirty="0"/>
          </a:p>
        </p:txBody>
      </p:sp>
      <p:pic>
        <p:nvPicPr>
          <p:cNvPr id="5" name="Picture 4" descr="tablas-editable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1" y="0"/>
            <a:ext cx="11077222" cy="59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5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67" y="-78023"/>
            <a:ext cx="8874833" cy="69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1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15" y="5757863"/>
            <a:ext cx="2090370" cy="84137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771901" y="4005266"/>
            <a:ext cx="451485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71901" y="2579687"/>
            <a:ext cx="451485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6654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000" dirty="0" smtClean="0">
                <a:solidFill>
                  <a:schemeClr val="bg1"/>
                </a:solidFill>
              </a:rPr>
              <a:t>¡SUERTE!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07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Fuentes </a:t>
            </a:r>
            <a:r>
              <a:rPr lang="en-US" dirty="0" err="1" smtClean="0"/>
              <a:t>consultadas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http://www.slideshare.net/satishverma66/e-learninghow-to-develop-elearning-from-start-to-</a:t>
            </a:r>
            <a:r>
              <a:rPr lang="en-US" dirty="0" smtClean="0">
                <a:hlinkClick r:id="rId2"/>
              </a:rPr>
              <a:t>end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http://ce.uwex.edu/wp-content/uploads/2015/02/</a:t>
            </a:r>
            <a:r>
              <a:rPr lang="en-US" dirty="0" smtClean="0">
                <a:hlinkClick r:id="rId3"/>
              </a:rPr>
              <a:t>LearningObjectives.pdf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8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75869" y="1154113"/>
            <a:ext cx="5414964" cy="671512"/>
          </a:xfrm>
          <a:prstGeom prst="rect">
            <a:avLst/>
          </a:prstGeom>
          <a:solidFill>
            <a:srgbClr val="49A8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202" y="788461"/>
            <a:ext cx="10515600" cy="1325563"/>
          </a:xfrm>
        </p:spPr>
        <p:txBody>
          <a:bodyPr/>
          <a:lstStyle/>
          <a:p>
            <a:r>
              <a:rPr lang="es-ES_tradnl" b="1" dirty="0" smtClean="0">
                <a:solidFill>
                  <a:srgbClr val="24572B"/>
                </a:solidFill>
                <a:latin typeface="Calibri" charset="0"/>
                <a:ea typeface="Calibri" charset="0"/>
                <a:cs typeface="Calibri" charset="0"/>
              </a:rPr>
              <a:t>Sobre esta plantilla</a:t>
            </a:r>
            <a:endParaRPr lang="es-ES_tradnl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8135"/>
            <a:ext cx="10515600" cy="308504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000" dirty="0"/>
              <a:t>Esta plantilla está diseñada para ayudar a desarrolladores de </a:t>
            </a:r>
            <a:r>
              <a:rPr lang="es-ES" sz="2000" dirty="0" smtClean="0"/>
              <a:t>cursos eLearning </a:t>
            </a:r>
            <a:r>
              <a:rPr lang="es-ES" sz="2000" dirty="0"/>
              <a:t>a redactar objetivos de </a:t>
            </a:r>
            <a:r>
              <a:rPr lang="es-ES" sz="2000" dirty="0" smtClean="0"/>
              <a:t>aprendizaje. </a:t>
            </a:r>
            <a:r>
              <a:rPr lang="es-ES" sz="2000" dirty="0"/>
              <a:t>Este es el punto de inicio para diseñar un curso eLearning efectivo. Establecer objetivos claros desde el inicio guiará y organizará tanto su trabajo como el de </a:t>
            </a:r>
            <a:r>
              <a:rPr lang="es-ES" sz="2000" dirty="0" smtClean="0"/>
              <a:t>los participantes del curso. </a:t>
            </a:r>
            <a:r>
              <a:rPr lang="es-ES" sz="2000" dirty="0"/>
              <a:t>Omitir este paso tan importante podría traer como resultado cursos sin sentido que no sirven más que para perder el tiempo. ¡Empecemos</a:t>
            </a:r>
            <a:r>
              <a:rPr lang="es-ES" sz="2000" dirty="0" smtClean="0"/>
              <a:t>!</a:t>
            </a:r>
            <a:endParaRPr lang="en-US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368" y="6192503"/>
            <a:ext cx="1485131" cy="5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1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576" y="671511"/>
            <a:ext cx="6420909" cy="671512"/>
          </a:xfrm>
          <a:prstGeom prst="rect">
            <a:avLst/>
          </a:prstGeom>
          <a:solidFill>
            <a:srgbClr val="49A8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96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2000" dirty="0"/>
              <a:t>Use el siguiente espacio para explicar de forma breve el panorama general del curso. ¿De qué se trata? 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55964" y="2701641"/>
            <a:ext cx="100168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55964" y="3257558"/>
            <a:ext cx="100168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5964" y="3798752"/>
            <a:ext cx="100168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55964" y="2145433"/>
            <a:ext cx="1001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…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55964" y="4358992"/>
            <a:ext cx="100168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55964" y="4914909"/>
            <a:ext cx="100168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368" y="6192503"/>
            <a:ext cx="1485131" cy="5977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736873"/>
            <a:ext cx="48299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000" b="1" dirty="0" smtClean="0">
                <a:solidFill>
                  <a:srgbClr val="24572B"/>
                </a:solidFill>
                <a:latin typeface="Calibri" charset="0"/>
                <a:ea typeface="Calibri" charset="0"/>
                <a:cs typeface="Calibri" charset="0"/>
              </a:rPr>
              <a:t>PASO 1</a:t>
            </a:r>
            <a:r>
              <a:rPr lang="es-ES_tradnl" sz="3000" dirty="0" smtClean="0">
                <a:solidFill>
                  <a:srgbClr val="24572B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s-ES_tradnl" sz="3000" dirty="0" smtClean="0">
                <a:solidFill>
                  <a:schemeClr val="bg1"/>
                </a:solidFill>
              </a:rPr>
              <a:t>Descripción del curso</a:t>
            </a:r>
            <a:endParaRPr lang="es-ES_tradnl" sz="3000" dirty="0"/>
          </a:p>
        </p:txBody>
      </p:sp>
    </p:spTree>
    <p:extLst>
      <p:ext uri="{BB962C8B-B14F-4D97-AF65-F5344CB8AC3E}">
        <p14:creationId xmlns:p14="http://schemas.microsoft.com/office/powerpoint/2010/main" val="175163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8576" y="671511"/>
            <a:ext cx="6420909" cy="671512"/>
          </a:xfrm>
          <a:prstGeom prst="rect">
            <a:avLst/>
          </a:prstGeom>
          <a:solidFill>
            <a:srgbClr val="49A8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24572B"/>
                </a:solidFill>
              </a:rPr>
              <a:t>PASO 2</a:t>
            </a:r>
            <a:r>
              <a:rPr lang="es-ES_tradnl" dirty="0" smtClean="0">
                <a:solidFill>
                  <a:srgbClr val="24572B"/>
                </a:solidFill>
              </a:rPr>
              <a:t>: </a:t>
            </a:r>
            <a:r>
              <a:rPr lang="es-ES_tradnl" dirty="0" smtClean="0">
                <a:solidFill>
                  <a:schemeClr val="bg1"/>
                </a:solidFill>
              </a:rPr>
              <a:t>Metas del curso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6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/>
              <a:t>Seg</a:t>
            </a:r>
            <a:r>
              <a:rPr lang="es-ES" sz="2000" dirty="0"/>
              <a:t>ún Brown (1995) </a:t>
            </a:r>
            <a:r>
              <a:rPr lang="es-ES" sz="2000" dirty="0" smtClean="0"/>
              <a:t>las </a:t>
            </a:r>
            <a:r>
              <a:rPr lang="es-ES" sz="2000" dirty="0"/>
              <a:t>metas son declaraciones generales de los propósitos del programa. </a:t>
            </a:r>
            <a:r>
              <a:rPr lang="es-ES" sz="2000" dirty="0" smtClean="0"/>
              <a:t>Se enfocan en </a:t>
            </a:r>
            <a:r>
              <a:rPr lang="es-ES" sz="2000" dirty="0"/>
              <a:t>lo que </a:t>
            </a:r>
            <a:r>
              <a:rPr lang="en-US" sz="2000" dirty="0" smtClean="0"/>
              <a:t>el </a:t>
            </a:r>
            <a:r>
              <a:rPr lang="en-US" sz="2000" dirty="0" err="1" smtClean="0"/>
              <a:t>curso</a:t>
            </a:r>
            <a:r>
              <a:rPr lang="en-US" sz="2000" dirty="0" smtClean="0"/>
              <a:t> </a:t>
            </a:r>
            <a:r>
              <a:rPr lang="en-US" sz="2000" dirty="0" err="1" smtClean="0"/>
              <a:t>debe</a:t>
            </a:r>
            <a:r>
              <a:rPr lang="en-US" sz="2000" dirty="0" smtClean="0"/>
              <a:t> </a:t>
            </a:r>
            <a:r>
              <a:rPr lang="en-US" sz="2000" dirty="0" err="1" smtClean="0"/>
              <a:t>lograr</a:t>
            </a:r>
            <a:r>
              <a:rPr lang="en-US" sz="2000" dirty="0" smtClean="0"/>
              <a:t> en el </a:t>
            </a:r>
            <a:r>
              <a:rPr lang="en-US" sz="2000" dirty="0" err="1" smtClean="0"/>
              <a:t>futuro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s-ES" sz="2000" dirty="0"/>
              <a:t>Defina al menos 3 metas del curso. 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55964" y="3491090"/>
            <a:ext cx="100168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55964" y="2890925"/>
            <a:ext cx="1001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1.</a:t>
            </a:r>
          </a:p>
          <a:p>
            <a:pPr>
              <a:lnSpc>
                <a:spcPct val="20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55964" y="4051330"/>
            <a:ext cx="100168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55964" y="4607247"/>
            <a:ext cx="100168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55964" y="3491090"/>
            <a:ext cx="1001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2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0595" y="4029781"/>
            <a:ext cx="1001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3.</a:t>
            </a:r>
          </a:p>
          <a:p>
            <a:pPr>
              <a:lnSpc>
                <a:spcPct val="20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368" y="6192503"/>
            <a:ext cx="1485131" cy="5977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7656" y="3059668"/>
            <a:ext cx="8885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i="1" dirty="0" smtClean="0"/>
              <a:t>Ejemplo: Preparar a los ejecutivos de ventas para que se comunicarse mejor con extranjeros.</a:t>
            </a:r>
            <a:endParaRPr lang="es-ES_tradnl" i="1" dirty="0"/>
          </a:p>
        </p:txBody>
      </p:sp>
    </p:spTree>
    <p:extLst>
      <p:ext uri="{BB962C8B-B14F-4D97-AF65-F5344CB8AC3E}">
        <p14:creationId xmlns:p14="http://schemas.microsoft.com/office/powerpoint/2010/main" val="124543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8576" y="671511"/>
            <a:ext cx="6420909" cy="671512"/>
          </a:xfrm>
          <a:prstGeom prst="rect">
            <a:avLst/>
          </a:prstGeom>
          <a:solidFill>
            <a:srgbClr val="49A8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24572B"/>
                </a:solidFill>
              </a:rPr>
              <a:t>PASO 3: </a:t>
            </a:r>
            <a:r>
              <a:rPr lang="es-ES_tradnl" dirty="0" smtClean="0">
                <a:solidFill>
                  <a:schemeClr val="bg1"/>
                </a:solidFill>
              </a:rPr>
              <a:t>Objetivos de aprendizaje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1182"/>
            <a:ext cx="10515600" cy="46466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_tradnl" dirty="0"/>
              <a:t>Un objetivo es una meta pero más </a:t>
            </a:r>
            <a:r>
              <a:rPr lang="es-ES_tradnl" dirty="0" smtClean="0"/>
              <a:t>específica. Antes de redactarlos, asegúrese de que entiende los principios básicos.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_tradnl" b="1" dirty="0" smtClean="0">
                <a:solidFill>
                  <a:srgbClr val="49A843"/>
                </a:solidFill>
              </a:rPr>
              <a:t>Los objetivos de aprendizaje deben ser S.M.A.R.T (por sus siglas en inglés):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s-ES_tradnl" sz="2100" b="1" dirty="0" smtClean="0"/>
              <a:t>S (</a:t>
            </a:r>
            <a:r>
              <a:rPr lang="es-ES_tradnl" sz="2100" b="1" dirty="0" err="1" smtClean="0"/>
              <a:t>Specific</a:t>
            </a:r>
            <a:r>
              <a:rPr lang="es-ES_tradnl" sz="2100" b="1" dirty="0" smtClean="0"/>
              <a:t>): Específicos. </a:t>
            </a:r>
            <a:r>
              <a:rPr lang="es-ES_tradnl" sz="2100" dirty="0" smtClean="0"/>
              <a:t>Procure que sus objetivos sean lo más específicos, orientados y claros posible; ¡los resultados demasiado generales son difíciles de medir! Indique una acción clara. </a:t>
            </a:r>
          </a:p>
          <a:p>
            <a:pPr lvl="0">
              <a:lnSpc>
                <a:spcPct val="150000"/>
              </a:lnSpc>
              <a:buBlip>
                <a:blip r:embed="rId2"/>
              </a:buBlip>
            </a:pPr>
            <a:r>
              <a:rPr lang="es-ES_tradnl" sz="2100" b="1" dirty="0" smtClean="0"/>
              <a:t>M (</a:t>
            </a:r>
            <a:r>
              <a:rPr lang="es-ES_tradnl" sz="2100" b="1" dirty="0" err="1" smtClean="0"/>
              <a:t>Measurable</a:t>
            </a:r>
            <a:r>
              <a:rPr lang="es-ES_tradnl" sz="2100" b="1" dirty="0" smtClean="0"/>
              <a:t>): Medibles u observables. </a:t>
            </a:r>
            <a:r>
              <a:rPr lang="es-ES_tradnl" sz="2100" dirty="0" smtClean="0"/>
              <a:t>Los objetivos de aprendizaje deben escribirse en términos de resultados conductuales observables. Incluya elementos que le ayudarán a saber si se alcanzó el objetivo.</a:t>
            </a:r>
          </a:p>
          <a:p>
            <a:pPr lvl="0">
              <a:lnSpc>
                <a:spcPct val="150000"/>
              </a:lnSpc>
              <a:buBlip>
                <a:blip r:embed="rId2"/>
              </a:buBlip>
            </a:pPr>
            <a:r>
              <a:rPr lang="es-ES_tradnl" sz="2100" b="1" dirty="0" smtClean="0"/>
              <a:t>A (</a:t>
            </a:r>
            <a:r>
              <a:rPr lang="es-ES_tradnl" sz="2100" b="1" dirty="0" err="1" smtClean="0"/>
              <a:t>Attainable</a:t>
            </a:r>
            <a:r>
              <a:rPr lang="es-ES_tradnl" sz="2100" b="1" dirty="0" smtClean="0"/>
              <a:t>): Alcanzables. </a:t>
            </a:r>
            <a:r>
              <a:rPr lang="es-ES_tradnl" sz="2100" dirty="0" smtClean="0"/>
              <a:t>Asegúrese de que sean alcanzables dentro del periodo de tiempo establecido para el curso de eLearning . 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s-ES_tradnl" sz="2100" b="1" dirty="0" smtClean="0"/>
              <a:t>R (</a:t>
            </a:r>
            <a:r>
              <a:rPr lang="es-ES_tradnl" sz="2100" b="1" dirty="0" err="1" smtClean="0"/>
              <a:t>Realistic</a:t>
            </a:r>
            <a:r>
              <a:rPr lang="es-ES_tradnl" sz="2100" b="1" dirty="0" smtClean="0"/>
              <a:t>): Realistas: </a:t>
            </a:r>
            <a:r>
              <a:rPr lang="es-ES_tradnl" sz="2100" dirty="0" smtClean="0"/>
              <a:t>Los objetivos deben ser respaldados por las herramientas y los recursos adecuados.   </a:t>
            </a:r>
          </a:p>
          <a:p>
            <a:pPr lvl="0">
              <a:lnSpc>
                <a:spcPct val="150000"/>
              </a:lnSpc>
              <a:buBlip>
                <a:blip r:embed="rId2"/>
              </a:buBlip>
            </a:pPr>
            <a:r>
              <a:rPr lang="es-ES_tradnl" sz="2100" b="1" dirty="0" smtClean="0"/>
              <a:t>T (Time-</a:t>
            </a:r>
            <a:r>
              <a:rPr lang="es-ES_tradnl" sz="2100" b="1" dirty="0" err="1" smtClean="0"/>
              <a:t>bound</a:t>
            </a:r>
            <a:r>
              <a:rPr lang="es-ES_tradnl" sz="2100" b="1" dirty="0" smtClean="0"/>
              <a:t>): Con plazos determinados: </a:t>
            </a:r>
            <a:r>
              <a:rPr lang="es-ES_tradnl" sz="2100" dirty="0" smtClean="0"/>
              <a:t>Deben especificar un marco de tiempo para las acciones. </a:t>
            </a:r>
            <a:endParaRPr lang="es-ES_tradnl" sz="2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368" y="6192503"/>
            <a:ext cx="1485131" cy="5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"/>
            <a:ext cx="11353800" cy="166052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b="1" dirty="0">
                <a:solidFill>
                  <a:srgbClr val="49A843"/>
                </a:solidFill>
              </a:rPr>
              <a:t>Use la taxonomía de Bloom para escribir objetivos</a:t>
            </a:r>
            <a:r>
              <a:rPr lang="en-US" dirty="0">
                <a:solidFill>
                  <a:srgbClr val="49A843"/>
                </a:solidFill>
              </a:rPr>
              <a:t> </a:t>
            </a:r>
            <a:endParaRPr lang="en-US" dirty="0" smtClean="0">
              <a:solidFill>
                <a:srgbClr val="49A843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sz="1900" dirty="0"/>
              <a:t>Use el siguiente cuadro para seleccionar el nivel de los resultados de aprendizaje que usted desea alcanzar, mediante el uso de un verbo de acción</a:t>
            </a:r>
            <a:r>
              <a:rPr lang="es-ES" sz="1900" dirty="0" smtClean="0"/>
              <a:t>.</a:t>
            </a:r>
            <a:endParaRPr lang="en-US" sz="1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368" y="6192503"/>
            <a:ext cx="1485131" cy="597765"/>
          </a:xfrm>
          <a:prstGeom prst="rect">
            <a:avLst/>
          </a:prstGeom>
        </p:spPr>
      </p:pic>
      <p:pic>
        <p:nvPicPr>
          <p:cNvPr id="4" name="Picture 3" descr="tablas-editable1.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768324"/>
            <a:ext cx="9383889" cy="50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9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2590"/>
            <a:ext cx="9524151" cy="47538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49A843"/>
                </a:solidFill>
              </a:rPr>
              <a:t>OBSERVACIONES IMPORTANTES:</a:t>
            </a:r>
            <a:endParaRPr lang="en-US" b="1" dirty="0"/>
          </a:p>
          <a:p>
            <a:pPr marL="0" indent="0">
              <a:lnSpc>
                <a:spcPct val="150000"/>
              </a:lnSpc>
              <a:buNone/>
            </a:pPr>
            <a:r>
              <a:rPr lang="es-ES" sz="1800" dirty="0" smtClean="0"/>
              <a:t>* En </a:t>
            </a:r>
            <a:r>
              <a:rPr lang="es-ES" sz="1800" dirty="0"/>
              <a:t>muchas ocasiones, el curso requiere una mezcla de niveles según lo que usted desee </a:t>
            </a:r>
            <a:r>
              <a:rPr lang="es-ES" sz="1800" dirty="0" smtClean="0"/>
              <a:t>lograr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s-ES" sz="1800" dirty="0" smtClean="0"/>
              <a:t>* Utilice </a:t>
            </a:r>
            <a:r>
              <a:rPr lang="es-ES" sz="1800" dirty="0"/>
              <a:t>verbos precisos y claros, que denoten acción. Evite usar verbos ambiguos como «saber», «aprender», «entender», «apreciar», «mejorar», «crecer». </a:t>
            </a:r>
            <a:endParaRPr lang="en-US" sz="1800" dirty="0"/>
          </a:p>
          <a:p>
            <a:pPr marL="0" indent="0">
              <a:lnSpc>
                <a:spcPct val="150000"/>
              </a:lnSpc>
              <a:buNone/>
            </a:pPr>
            <a:r>
              <a:rPr lang="es-ES" sz="1800" dirty="0" smtClean="0"/>
              <a:t>* Utilice </a:t>
            </a:r>
            <a:r>
              <a:rPr lang="es-ES" sz="1800" dirty="0"/>
              <a:t>un solo verbo de acción por cada </a:t>
            </a:r>
            <a:r>
              <a:rPr lang="es-ES" sz="1800" dirty="0" smtClean="0"/>
              <a:t>objetivo. 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368" y="6192503"/>
            <a:ext cx="1485131" cy="5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7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2589"/>
            <a:ext cx="10648244" cy="28347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r>
              <a:rPr lang="es-ES" b="1" dirty="0">
                <a:solidFill>
                  <a:srgbClr val="49A843"/>
                </a:solidFill>
              </a:rPr>
              <a:t>Un objetivo debe tener 4 componentes claros (ABCD en inglés): Audiencia, Conducta, Condición y </a:t>
            </a:r>
            <a:r>
              <a:rPr lang="es-ES" b="1" dirty="0" smtClean="0">
                <a:solidFill>
                  <a:srgbClr val="49A843"/>
                </a:solidFill>
              </a:rPr>
              <a:t>Grado</a:t>
            </a:r>
            <a:r>
              <a:rPr lang="en-US" b="1" dirty="0" smtClean="0">
                <a:solidFill>
                  <a:srgbClr val="49A843"/>
                </a:solidFill>
              </a:rPr>
              <a:t>.</a:t>
            </a:r>
            <a:endParaRPr lang="en-US" sz="1800" b="1" dirty="0">
              <a:solidFill>
                <a:srgbClr val="49A843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70468" y="1584503"/>
            <a:ext cx="10058400" cy="0"/>
          </a:xfrm>
          <a:prstGeom prst="line">
            <a:avLst/>
          </a:prstGeom>
          <a:ln>
            <a:solidFill>
              <a:srgbClr val="AFD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4756" y="5707690"/>
            <a:ext cx="10058400" cy="0"/>
          </a:xfrm>
          <a:prstGeom prst="line">
            <a:avLst/>
          </a:prstGeom>
          <a:ln>
            <a:solidFill>
              <a:srgbClr val="AFD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368" y="6192503"/>
            <a:ext cx="1485131" cy="5977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6196" y="4409677"/>
            <a:ext cx="930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*** El Grado (qué tan </a:t>
            </a:r>
            <a:r>
              <a:rPr lang="es-ES" dirty="0" smtClean="0"/>
              <a:t>exitosamente </a:t>
            </a:r>
            <a:r>
              <a:rPr lang="es-ES" dirty="0"/>
              <a:t>se desempeña el colaborador) puede omitirse si así lo desea. </a:t>
            </a:r>
            <a:endParaRPr lang="en-US" dirty="0"/>
          </a:p>
        </p:txBody>
      </p:sp>
      <p:pic>
        <p:nvPicPr>
          <p:cNvPr id="4" name="Picture 3" descr="tablas-editableF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5655"/>
            <a:ext cx="12192000" cy="16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1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28576" y="671511"/>
            <a:ext cx="6420909" cy="671512"/>
          </a:xfrm>
          <a:prstGeom prst="rect">
            <a:avLst/>
          </a:prstGeom>
          <a:solidFill>
            <a:srgbClr val="49A8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FFFF"/>
                </a:solidFill>
              </a:rPr>
              <a:t>¡Ahora es su turno!</a:t>
            </a:r>
            <a:endParaRPr lang="es-ES_tradnl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6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s-ES_tradnl" sz="2000" dirty="0" smtClean="0">
                <a:latin typeface="Calibri" charset="0"/>
                <a:ea typeface="Calibri" charset="0"/>
                <a:cs typeface="Calibri" charset="0"/>
              </a:rPr>
              <a:t>Redacte aquí los objetivos de aprendizaje:</a:t>
            </a:r>
            <a:endParaRPr lang="es-ES_tradnl" sz="20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55964" y="3442832"/>
            <a:ext cx="100168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55964" y="2842667"/>
            <a:ext cx="1001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1.</a:t>
            </a:r>
          </a:p>
          <a:p>
            <a:pPr>
              <a:lnSpc>
                <a:spcPct val="20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55964" y="4003072"/>
            <a:ext cx="100168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55964" y="4558989"/>
            <a:ext cx="100168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55964" y="3442832"/>
            <a:ext cx="1001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2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373" y="3973337"/>
            <a:ext cx="1001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3.</a:t>
            </a:r>
          </a:p>
          <a:p>
            <a:pPr>
              <a:lnSpc>
                <a:spcPct val="20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368" y="6192503"/>
            <a:ext cx="1485131" cy="59776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838200" y="5062203"/>
            <a:ext cx="10515600" cy="226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 smtClean="0"/>
              <a:t>Ejemplo: Observación</a:t>
            </a:r>
            <a:r>
              <a:rPr lang="es-ES" sz="2000" dirty="0"/>
              <a:t>: Escriba los objetivos de aprendizaje que sean necesarios. Se deberían crear tantos objetivos como sean necesarios para así determinar qué obtendrán sus colaboradores de su curso</a:t>
            </a:r>
            <a:r>
              <a:rPr lang="es-ES" sz="2000" dirty="0" smtClean="0"/>
              <a:t>.</a:t>
            </a:r>
          </a:p>
          <a:p>
            <a:pPr marL="0" indent="0">
              <a:buNone/>
            </a:pPr>
            <a:r>
              <a:rPr lang="es-ES" sz="2000" dirty="0" smtClean="0"/>
              <a:t>Lea también este artículo: </a:t>
            </a:r>
            <a:r>
              <a:rPr lang="es-ES" sz="2000" dirty="0" smtClean="0">
                <a:hlinkClick r:id="rId3"/>
              </a:rPr>
              <a:t>Redacción de objetivos de aprendizaje: Qué hacer y qué no hacer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501210" y="2978443"/>
            <a:ext cx="10385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i="1" dirty="0"/>
              <a:t>Al finalizar el curso, </a:t>
            </a:r>
            <a:r>
              <a:rPr lang="es-ES_tradnl" sz="1600" i="1" dirty="0" smtClean="0"/>
              <a:t>los ejecutivos de ventas podrán reconocer satisfactoriamente </a:t>
            </a:r>
            <a:r>
              <a:rPr lang="es-ES_tradnl" sz="1600" i="1" dirty="0"/>
              <a:t>la </a:t>
            </a:r>
            <a:r>
              <a:rPr lang="es-ES_tradnl" sz="1600" i="1" dirty="0" smtClean="0"/>
              <a:t>metodología </a:t>
            </a:r>
            <a:r>
              <a:rPr lang="es-ES_tradnl" sz="1600" i="1" dirty="0" err="1" smtClean="0"/>
              <a:t>Customer</a:t>
            </a:r>
            <a:r>
              <a:rPr lang="es-ES_tradnl" sz="1600" i="1" dirty="0" smtClean="0"/>
              <a:t> </a:t>
            </a:r>
            <a:r>
              <a:rPr lang="es-ES_tradnl" sz="1600" i="1" dirty="0" err="1" smtClean="0"/>
              <a:t>Centric</a:t>
            </a:r>
            <a:r>
              <a:rPr lang="es-ES_tradnl" sz="1600" i="1" dirty="0" smtClean="0"/>
              <a:t> </a:t>
            </a:r>
            <a:r>
              <a:rPr lang="es-ES_tradnl" sz="1600" i="1" dirty="0" err="1" smtClean="0"/>
              <a:t>Selling</a:t>
            </a:r>
            <a:r>
              <a:rPr lang="es-ES_tradnl" sz="1600" i="1" dirty="0" smtClean="0"/>
              <a:t>.</a:t>
            </a:r>
            <a:endParaRPr lang="es-ES_tradnl" sz="1600" i="1" dirty="0"/>
          </a:p>
        </p:txBody>
      </p:sp>
    </p:spTree>
    <p:extLst>
      <p:ext uri="{BB962C8B-B14F-4D97-AF65-F5344CB8AC3E}">
        <p14:creationId xmlns:p14="http://schemas.microsoft.com/office/powerpoint/2010/main" val="4282667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4754</TotalTime>
  <Words>700</Words>
  <Application>Microsoft Macintosh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Lato</vt:lpstr>
      <vt:lpstr>Arial</vt:lpstr>
      <vt:lpstr>Office Theme</vt:lpstr>
      <vt:lpstr>PowerPoint Presentation</vt:lpstr>
      <vt:lpstr>Sobre esta plantilla</vt:lpstr>
      <vt:lpstr>PowerPoint Presentation</vt:lpstr>
      <vt:lpstr>PASO 2: Metas del curso</vt:lpstr>
      <vt:lpstr>PASO 3: Objetivos de aprendizaje</vt:lpstr>
      <vt:lpstr>PowerPoint Presentation</vt:lpstr>
      <vt:lpstr>PowerPoint Presentation</vt:lpstr>
      <vt:lpstr>PowerPoint Presentation</vt:lpstr>
      <vt:lpstr>¡Ahora es su turno!</vt:lpstr>
      <vt:lpstr>PASO 4: Alinee los objetivos con las  evaluaciones y actividades </vt:lpstr>
      <vt:lpstr>PowerPoint Presentation</vt:lpstr>
      <vt:lpstr>PowerPoint Presentation</vt:lpstr>
      <vt:lpstr>¡SUERTE!</vt:lpstr>
      <vt:lpstr>Fuentes consultadas: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OBJECTIVES TEMPLATE  </dc:title>
  <dc:creator>guillermo groisman</dc:creator>
  <cp:lastModifiedBy>Karla Gutiérrez Trejos</cp:lastModifiedBy>
  <cp:revision>54</cp:revision>
  <dcterms:created xsi:type="dcterms:W3CDTF">2016-12-31T13:07:57Z</dcterms:created>
  <dcterms:modified xsi:type="dcterms:W3CDTF">2017-03-02T15:38:12Z</dcterms:modified>
</cp:coreProperties>
</file>