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38"/>
  </p:notesMasterIdLst>
  <p:handoutMasterIdLst>
    <p:handoutMasterId r:id="rId39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8" r:id="rId15"/>
    <p:sldId id="280" r:id="rId16"/>
    <p:sldId id="291" r:id="rId17"/>
    <p:sldId id="281" r:id="rId18"/>
    <p:sldId id="290" r:id="rId19"/>
    <p:sldId id="282" r:id="rId20"/>
    <p:sldId id="292" r:id="rId21"/>
    <p:sldId id="283" r:id="rId22"/>
    <p:sldId id="293" r:id="rId23"/>
    <p:sldId id="284" r:id="rId24"/>
    <p:sldId id="295" r:id="rId25"/>
    <p:sldId id="285" r:id="rId26"/>
    <p:sldId id="294" r:id="rId27"/>
    <p:sldId id="286" r:id="rId28"/>
    <p:sldId id="296" r:id="rId29"/>
    <p:sldId id="287" r:id="rId30"/>
    <p:sldId id="297" r:id="rId31"/>
    <p:sldId id="267" r:id="rId32"/>
    <p:sldId id="268" r:id="rId33"/>
    <p:sldId id="269" r:id="rId34"/>
    <p:sldId id="270" r:id="rId35"/>
    <p:sldId id="271" r:id="rId36"/>
    <p:sldId id="272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059"/>
    <a:srgbClr val="00B6FF"/>
    <a:srgbClr val="00E6FF"/>
    <a:srgbClr val="666666"/>
    <a:srgbClr val="04395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 autoAdjust="0"/>
    <p:restoredTop sz="93929" autoAdjust="0"/>
  </p:normalViewPr>
  <p:slideViewPr>
    <p:cSldViewPr snapToGrid="0" snapToObjects="1">
      <p:cViewPr varScale="1">
        <p:scale>
          <a:sx n="146" d="100"/>
          <a:sy n="146" d="100"/>
        </p:scale>
        <p:origin x="-684" y="-9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52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09-Oct-17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09-Oct-17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October 9,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  <p:pic>
        <p:nvPicPr>
          <p:cNvPr id="9" name="Picture 8" descr="LOGO-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146" y="0"/>
            <a:ext cx="920006" cy="9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6494" y="1784295"/>
            <a:ext cx="5661618" cy="1234730"/>
          </a:xfrm>
        </p:spPr>
        <p:txBody>
          <a:bodyPr>
            <a:normAutofit/>
          </a:bodyPr>
          <a:lstStyle/>
          <a:p>
            <a:r>
              <a:rPr lang="en-US" dirty="0"/>
              <a:t>Software Demo Requirements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081694"/>
            <a:ext cx="2938463" cy="385762"/>
          </a:xfrm>
        </p:spPr>
        <p:txBody>
          <a:bodyPr/>
          <a:lstStyle/>
          <a:p>
            <a:r>
              <a:rPr dirty="0"/>
              <a:t>Saturday, September 30,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6759467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43959"/>
                </a:solidFill>
              </a:rPr>
              <a:t>Q8: Approximately how many work orders does your company do monthly?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94539"/>
              </p:ext>
            </p:extLst>
          </p:nvPr>
        </p:nvGraphicFramePr>
        <p:xfrm>
          <a:off x="1796770" y="1564288"/>
          <a:ext cx="5557554" cy="259588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350270"/>
                <a:gridCol w="1354187"/>
                <a:gridCol w="1853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 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1-25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18.87%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26-50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25.47%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27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51-100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26.42%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28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101-200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16.98%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18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More than 200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16.98%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13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1130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87770" y="1036800"/>
            <a:ext cx="6541678" cy="1814626"/>
            <a:chOff x="887770" y="2170800"/>
            <a:chExt cx="6541678" cy="1814626"/>
          </a:xfrm>
        </p:grpSpPr>
        <p:grpSp>
          <p:nvGrpSpPr>
            <p:cNvPr id="33" name="Group 32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37324" y="2355281"/>
                <a:ext cx="5151097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37326" y="2812137"/>
                <a:ext cx="197076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887770" y="2812137"/>
              <a:ext cx="105925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Preventive</a:t>
              </a:r>
            </a:p>
            <a:p>
              <a:pPr algn="r"/>
              <a:r>
                <a:rPr lang="en-US" sz="1050" dirty="0"/>
                <a:t>Maintenance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4794" y="2980800"/>
            <a:ext cx="7364654" cy="1814626"/>
            <a:chOff x="64794" y="2170800"/>
            <a:chExt cx="7364654" cy="1814626"/>
          </a:xfrm>
        </p:grpSpPr>
        <p:grpSp>
          <p:nvGrpSpPr>
            <p:cNvPr id="187" name="Group 186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206" name="Straight Connector 205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TextBox 18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37325" y="2355281"/>
                <a:ext cx="5151096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937326" y="2812137"/>
                <a:ext cx="456793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</p:grpSp>
        <p:sp>
          <p:nvSpPr>
            <p:cNvPr id="188" name="TextBox 187"/>
            <p:cNvSpPr txBox="1"/>
            <p:nvPr/>
          </p:nvSpPr>
          <p:spPr>
            <a:xfrm>
              <a:off x="64794" y="2664728"/>
              <a:ext cx="188223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Work Order Management (repairs, unplanned maintenance)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sp>
        <p:nvSpPr>
          <p:cNvPr id="217" name="Rectangle 216"/>
          <p:cNvSpPr/>
          <p:nvPr/>
        </p:nvSpPr>
        <p:spPr>
          <a:xfrm>
            <a:off x="7661144" y="1641647"/>
            <a:ext cx="114614" cy="124353"/>
          </a:xfrm>
          <a:prstGeom prst="rect">
            <a:avLst/>
          </a:prstGeom>
          <a:solidFill>
            <a:srgbClr val="00B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7661144" y="2013161"/>
            <a:ext cx="114614" cy="124353"/>
          </a:xfrm>
          <a:prstGeom prst="rect">
            <a:avLst/>
          </a:prstGeom>
          <a:solidFill>
            <a:srgbClr val="043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7661144" y="2421873"/>
            <a:ext cx="114614" cy="124353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7784580" y="1556298"/>
            <a:ext cx="1059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Important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7784580" y="1936437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Somewhat interested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7784580" y="2345770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Not at all interested</a:t>
            </a:r>
            <a:endParaRPr lang="en-US" sz="1050"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7389475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</a:t>
            </a:r>
            <a:r>
              <a:rPr lang="en-US" dirty="0" smtClean="0">
                <a:solidFill>
                  <a:srgbClr val="113059"/>
                </a:solidFill>
              </a:rPr>
              <a:t>software features</a:t>
            </a:r>
            <a:r>
              <a:rPr lang="en-US" dirty="0">
                <a:solidFill>
                  <a:srgbClr val="113059"/>
                </a:solidFill>
              </a:rPr>
              <a:t>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137422"/>
              </p:ext>
            </p:extLst>
          </p:nvPr>
        </p:nvGraphicFramePr>
        <p:xfrm>
          <a:off x="1211645" y="1846683"/>
          <a:ext cx="6788203" cy="195580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510904"/>
                <a:gridCol w="1058376"/>
                <a:gridCol w="1204359"/>
                <a:gridCol w="1233555"/>
                <a:gridCol w="781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IMPORTANT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SOMEWHAT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IMPORTANT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NOT AT ALL INTERESTED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Preventive Maintenance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97.17%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103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2.83%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0.00%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Order Management (repairs, unplanned maintenance)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91.51%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97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8.49%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9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0.00%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54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7495" y="1036800"/>
            <a:ext cx="7371953" cy="1814626"/>
            <a:chOff x="57495" y="2170800"/>
            <a:chExt cx="7371953" cy="1814626"/>
          </a:xfrm>
        </p:grpSpPr>
        <p:grpSp>
          <p:nvGrpSpPr>
            <p:cNvPr id="33" name="Group 32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37325" y="2355281"/>
                <a:ext cx="3733858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37325" y="2812137"/>
                <a:ext cx="1391083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937325" y="3261249"/>
                <a:ext cx="106435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7495" y="2564005"/>
              <a:ext cx="18822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Maintenance Request Portal (module allowing employees to </a:t>
              </a:r>
              <a:r>
                <a:rPr lang="en-US" sz="1050" dirty="0" smtClean="0"/>
                <a:t>submit maintenance </a:t>
              </a:r>
              <a:r>
                <a:rPr lang="en-US" sz="1050" dirty="0"/>
                <a:t>requests that need to be approved)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4794" y="2980800"/>
            <a:ext cx="7364654" cy="1814626"/>
            <a:chOff x="64794" y="2170800"/>
            <a:chExt cx="7364654" cy="1814626"/>
          </a:xfrm>
        </p:grpSpPr>
        <p:grpSp>
          <p:nvGrpSpPr>
            <p:cNvPr id="187" name="Group 186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206" name="Straight Connector 205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TextBox 18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37325" y="2355281"/>
                <a:ext cx="3814399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937326" y="2812137"/>
                <a:ext cx="1121014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1937326" y="3261249"/>
                <a:ext cx="420297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TextBox 187"/>
            <p:cNvSpPr txBox="1"/>
            <p:nvPr/>
          </p:nvSpPr>
          <p:spPr>
            <a:xfrm>
              <a:off x="64794" y="2796232"/>
              <a:ext cx="1882231" cy="2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Equipment Management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7661144" y="1641647"/>
            <a:ext cx="114614" cy="124353"/>
          </a:xfrm>
          <a:prstGeom prst="rect">
            <a:avLst/>
          </a:prstGeom>
          <a:solidFill>
            <a:srgbClr val="00B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61144" y="2013161"/>
            <a:ext cx="114614" cy="124353"/>
          </a:xfrm>
          <a:prstGeom prst="rect">
            <a:avLst/>
          </a:prstGeom>
          <a:solidFill>
            <a:srgbClr val="043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61144" y="2421873"/>
            <a:ext cx="114614" cy="124353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84580" y="1556298"/>
            <a:ext cx="1059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Important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84580" y="1936437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Somewhat interested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84580" y="2345770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Not at all interested</a:t>
            </a:r>
            <a:endParaRPr lang="en-US" sz="105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2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5" y="333381"/>
            <a:ext cx="7716047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06523"/>
              </p:ext>
            </p:extLst>
          </p:nvPr>
        </p:nvGraphicFramePr>
        <p:xfrm>
          <a:off x="1249745" y="1770483"/>
          <a:ext cx="6788203" cy="216916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510904"/>
                <a:gridCol w="1058376"/>
                <a:gridCol w="1204359"/>
                <a:gridCol w="1233555"/>
                <a:gridCol w="781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IMPORTANT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SOMEWHAT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IMPORTANT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NOT AT ALL INTERESTED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Maintenance Request Portal (module allowing employees to submit maintenance requests that need to be approved)</a:t>
                      </a:r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70.75%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75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27.36%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29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1.89%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Equipment Management</a:t>
                      </a:r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71.70%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76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20.75%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22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7.55%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8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4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74444" y="1036800"/>
            <a:ext cx="6955004" cy="1814626"/>
            <a:chOff x="474444" y="2170800"/>
            <a:chExt cx="6955004" cy="1814626"/>
          </a:xfrm>
        </p:grpSpPr>
        <p:grpSp>
          <p:nvGrpSpPr>
            <p:cNvPr id="33" name="Group 32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37325" y="2355281"/>
                <a:ext cx="1981953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37325" y="2812137"/>
                <a:ext cx="2245083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937325" y="3261249"/>
                <a:ext cx="913169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74444" y="2746455"/>
              <a:ext cx="146528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Spare Parts and Inventory Management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4794" y="2980800"/>
            <a:ext cx="7364654" cy="1814626"/>
            <a:chOff x="64794" y="2170800"/>
            <a:chExt cx="7364654" cy="1814626"/>
          </a:xfrm>
        </p:grpSpPr>
        <p:grpSp>
          <p:nvGrpSpPr>
            <p:cNvPr id="187" name="Group 186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206" name="Straight Connector 205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TextBox 18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37325" y="2355281"/>
                <a:ext cx="765895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937326" y="2812137"/>
                <a:ext cx="2245082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1937326" y="3261249"/>
                <a:ext cx="2245082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TextBox 187"/>
            <p:cNvSpPr txBox="1"/>
            <p:nvPr/>
          </p:nvSpPr>
          <p:spPr>
            <a:xfrm>
              <a:off x="64794" y="2810688"/>
              <a:ext cx="18822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Generate Purchase Orders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7661144" y="1641647"/>
            <a:ext cx="114614" cy="124353"/>
          </a:xfrm>
          <a:prstGeom prst="rect">
            <a:avLst/>
          </a:prstGeom>
          <a:solidFill>
            <a:srgbClr val="00B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61144" y="2013161"/>
            <a:ext cx="114614" cy="124353"/>
          </a:xfrm>
          <a:prstGeom prst="rect">
            <a:avLst/>
          </a:prstGeom>
          <a:solidFill>
            <a:srgbClr val="043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61144" y="2421873"/>
            <a:ext cx="114614" cy="124353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84580" y="1556298"/>
            <a:ext cx="1059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Important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84580" y="1936437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Somewhat interested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84580" y="2345770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Not at all interested</a:t>
            </a:r>
            <a:endParaRPr lang="en-US" sz="105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7382944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10956"/>
              </p:ext>
            </p:extLst>
          </p:nvPr>
        </p:nvGraphicFramePr>
        <p:xfrm>
          <a:off x="1211645" y="1884783"/>
          <a:ext cx="6788203" cy="174244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510904"/>
                <a:gridCol w="1058376"/>
                <a:gridCol w="1204359"/>
                <a:gridCol w="1233555"/>
                <a:gridCol w="781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IMPORTANT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SOMEWHAT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IMPORTANT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NOT AT ALL INTERESTED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Spare Parts and Inventory Management</a:t>
                      </a:r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38.68%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41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42.45%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45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18.87%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Generate Purchase Orders</a:t>
                      </a:r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15.38%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42.31%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11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42.31%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11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3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74444" y="1036800"/>
            <a:ext cx="6955004" cy="1814626"/>
            <a:chOff x="474444" y="2170800"/>
            <a:chExt cx="6955004" cy="1814626"/>
          </a:xfrm>
        </p:grpSpPr>
        <p:grpSp>
          <p:nvGrpSpPr>
            <p:cNvPr id="33" name="Group 32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37325" y="2355281"/>
                <a:ext cx="1128315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37325" y="2812137"/>
                <a:ext cx="3069886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937325" y="3261249"/>
                <a:ext cx="1179409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74444" y="2804839"/>
              <a:ext cx="14652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Vendor Management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4794" y="2980800"/>
            <a:ext cx="7364654" cy="1814626"/>
            <a:chOff x="64794" y="2170800"/>
            <a:chExt cx="7364654" cy="1814626"/>
          </a:xfrm>
        </p:grpSpPr>
        <p:grpSp>
          <p:nvGrpSpPr>
            <p:cNvPr id="187" name="Group 186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206" name="Straight Connector 205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TextBox 18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37325" y="2355281"/>
                <a:ext cx="3567061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937326" y="2812137"/>
                <a:ext cx="1274296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1937326" y="3261249"/>
                <a:ext cx="344715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TextBox 187"/>
            <p:cNvSpPr txBox="1"/>
            <p:nvPr/>
          </p:nvSpPr>
          <p:spPr>
            <a:xfrm>
              <a:off x="64794" y="2737708"/>
              <a:ext cx="18822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Use mobile devices to view and manage maintenance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7661144" y="1641647"/>
            <a:ext cx="114614" cy="124353"/>
          </a:xfrm>
          <a:prstGeom prst="rect">
            <a:avLst/>
          </a:prstGeom>
          <a:solidFill>
            <a:srgbClr val="00B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61144" y="2013161"/>
            <a:ext cx="114614" cy="124353"/>
          </a:xfrm>
          <a:prstGeom prst="rect">
            <a:avLst/>
          </a:prstGeom>
          <a:solidFill>
            <a:srgbClr val="043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61144" y="2421873"/>
            <a:ext cx="114614" cy="124353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84580" y="1556298"/>
            <a:ext cx="1059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Important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84580" y="1936437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Somewhat interested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84580" y="2345770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Not at all interested</a:t>
            </a:r>
            <a:endParaRPr lang="en-US" sz="105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6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7598481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8447"/>
              </p:ext>
            </p:extLst>
          </p:nvPr>
        </p:nvGraphicFramePr>
        <p:xfrm>
          <a:off x="1211645" y="1856208"/>
          <a:ext cx="6788203" cy="174244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510904"/>
                <a:gridCol w="1058376"/>
                <a:gridCol w="1204359"/>
                <a:gridCol w="1233555"/>
                <a:gridCol w="781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IMPORTANT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SOMEWHAT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IMPORTANT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NOT AT ALL INTERESTED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Vendor Management</a:t>
                      </a:r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20.75%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22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57.55%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61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21.70%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23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mobile devices to view and manage maintenance</a:t>
                      </a:r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67.92%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72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24.53%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7.55%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8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323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4794" y="1036800"/>
            <a:ext cx="7364654" cy="1814626"/>
            <a:chOff x="64794" y="2170800"/>
            <a:chExt cx="7364654" cy="1814626"/>
          </a:xfrm>
        </p:grpSpPr>
        <p:grpSp>
          <p:nvGrpSpPr>
            <p:cNvPr id="33" name="Group 32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37325" y="2355281"/>
                <a:ext cx="1274297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37325" y="2812137"/>
                <a:ext cx="1981953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937325" y="3261249"/>
                <a:ext cx="1873088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4794" y="2746455"/>
              <a:ext cx="187493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Bar code or QR code scanning for equipment / parts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4794" y="2980800"/>
            <a:ext cx="7364654" cy="1814626"/>
            <a:chOff x="64794" y="2170800"/>
            <a:chExt cx="7364654" cy="1814626"/>
          </a:xfrm>
        </p:grpSpPr>
        <p:grpSp>
          <p:nvGrpSpPr>
            <p:cNvPr id="187" name="Group 186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206" name="Straight Connector 205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TextBox 18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37325" y="2355281"/>
                <a:ext cx="1756041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937326" y="2812137"/>
                <a:ext cx="2500552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1937326" y="3261249"/>
                <a:ext cx="913168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TextBox 187"/>
            <p:cNvSpPr txBox="1"/>
            <p:nvPr/>
          </p:nvSpPr>
          <p:spPr>
            <a:xfrm>
              <a:off x="64794" y="2650132"/>
              <a:ext cx="188223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Facility site and floor plans (view all equipment, locations and open </a:t>
              </a:r>
              <a:r>
                <a:rPr lang="en-US" sz="1050" dirty="0" smtClean="0"/>
                <a:t>work orders</a:t>
              </a:r>
              <a:r>
                <a:rPr lang="en-US" sz="1050" dirty="0"/>
                <a:t>)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7661144" y="1641647"/>
            <a:ext cx="114614" cy="124353"/>
          </a:xfrm>
          <a:prstGeom prst="rect">
            <a:avLst/>
          </a:prstGeom>
          <a:solidFill>
            <a:srgbClr val="00B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61144" y="2013161"/>
            <a:ext cx="114614" cy="124353"/>
          </a:xfrm>
          <a:prstGeom prst="rect">
            <a:avLst/>
          </a:prstGeom>
          <a:solidFill>
            <a:srgbClr val="043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61144" y="2421873"/>
            <a:ext cx="114614" cy="124353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84580" y="1556298"/>
            <a:ext cx="1059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Important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84580" y="1936437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Somewhat interested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84580" y="2345770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Not at all interested</a:t>
            </a:r>
            <a:endParaRPr lang="en-US" sz="105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2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30204" y="3965906"/>
            <a:ext cx="4576388" cy="350837"/>
          </a:xfrm>
        </p:spPr>
        <p:txBody>
          <a:bodyPr/>
          <a:lstStyle/>
          <a:p>
            <a:r>
              <a:rPr sz="1400" dirty="0"/>
              <a:t>Date Created: Wednesday, July </a:t>
            </a:r>
            <a:r>
              <a:rPr sz="1400" dirty="0" smtClean="0"/>
              <a:t>1</a:t>
            </a:r>
            <a:r>
              <a:rPr lang="en-US" sz="1400" dirty="0" smtClean="0"/>
              <a:t>2</a:t>
            </a:r>
            <a:r>
              <a:rPr sz="1400" dirty="0" smtClean="0"/>
              <a:t>, </a:t>
            </a:r>
            <a:r>
              <a:rPr sz="1400" dirty="0"/>
              <a:t>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814274" y="2686858"/>
            <a:ext cx="2092892" cy="515392"/>
          </a:xfrm>
        </p:spPr>
        <p:txBody>
          <a:bodyPr/>
          <a:lstStyle/>
          <a:p>
            <a:pPr algn="ctr"/>
            <a:r>
              <a:rPr sz="1800" b="0" dirty="0">
                <a:solidFill>
                  <a:srgbClr val="043959"/>
                </a:solidFill>
              </a:rP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30204" y="4281078"/>
            <a:ext cx="4576388" cy="350837"/>
          </a:xfrm>
        </p:spPr>
        <p:txBody>
          <a:bodyPr/>
          <a:lstStyle/>
          <a:p>
            <a:r>
              <a:rPr sz="1400" dirty="0"/>
              <a:t>Complete Responses: 34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641633" y="1429447"/>
            <a:ext cx="2249478" cy="141227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dist"/>
            <a:r>
              <a:rPr lang="en-US" sz="9600" spc="-1000" dirty="0" smtClean="0">
                <a:solidFill>
                  <a:srgbClr val="00B6FF"/>
                </a:solidFill>
              </a:rPr>
              <a:t>106</a:t>
            </a:r>
            <a:endParaRPr lang="ru-RU" sz="9600" spc="-1000" dirty="0">
              <a:solidFill>
                <a:srgbClr val="00B6FF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957107" y="526552"/>
            <a:ext cx="4123140" cy="1725859"/>
            <a:chOff x="523796" y="775259"/>
            <a:chExt cx="6733625" cy="2818550"/>
          </a:xfrm>
        </p:grpSpPr>
        <p:grpSp>
          <p:nvGrpSpPr>
            <p:cNvPr id="18" name="Group 17"/>
            <p:cNvGrpSpPr/>
            <p:nvPr/>
          </p:nvGrpSpPr>
          <p:grpSpPr>
            <a:xfrm>
              <a:off x="523796" y="775259"/>
              <a:ext cx="6733625" cy="2818550"/>
              <a:chOff x="523796" y="775259"/>
              <a:chExt cx="6733625" cy="2818550"/>
            </a:xfrm>
          </p:grpSpPr>
          <p:sp>
            <p:nvSpPr>
              <p:cNvPr id="10" name="Rectangular Callout 9"/>
              <p:cNvSpPr/>
              <p:nvPr/>
            </p:nvSpPr>
            <p:spPr>
              <a:xfrm>
                <a:off x="523796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1" name="Rectangular Callout 10"/>
              <p:cNvSpPr/>
              <p:nvPr/>
            </p:nvSpPr>
            <p:spPr>
              <a:xfrm>
                <a:off x="1099537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2" name="Rectangular Callout 11"/>
              <p:cNvSpPr/>
              <p:nvPr/>
            </p:nvSpPr>
            <p:spPr>
              <a:xfrm>
                <a:off x="1675278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3" name="Rectangular Callout 12"/>
              <p:cNvSpPr/>
              <p:nvPr/>
            </p:nvSpPr>
            <p:spPr>
              <a:xfrm>
                <a:off x="2251019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4" name="Rectangular Callout 13"/>
              <p:cNvSpPr/>
              <p:nvPr/>
            </p:nvSpPr>
            <p:spPr>
              <a:xfrm>
                <a:off x="2826760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5" name="Rectangular Callout 14"/>
              <p:cNvSpPr/>
              <p:nvPr/>
            </p:nvSpPr>
            <p:spPr>
              <a:xfrm>
                <a:off x="3402501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6" name="Rectangular Callout 15"/>
              <p:cNvSpPr/>
              <p:nvPr/>
            </p:nvSpPr>
            <p:spPr>
              <a:xfrm>
                <a:off x="3978242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7" name="Rectangular Callout 16"/>
              <p:cNvSpPr/>
              <p:nvPr/>
            </p:nvSpPr>
            <p:spPr>
              <a:xfrm>
                <a:off x="4553983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46" name="Rectangular Callout 45"/>
              <p:cNvSpPr/>
              <p:nvPr/>
            </p:nvSpPr>
            <p:spPr>
              <a:xfrm>
                <a:off x="5107590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49" name="Rectangular Callout 48"/>
              <p:cNvSpPr/>
              <p:nvPr/>
            </p:nvSpPr>
            <p:spPr>
              <a:xfrm>
                <a:off x="5662990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0" name="Rectangular Callout 49"/>
              <p:cNvSpPr/>
              <p:nvPr/>
            </p:nvSpPr>
            <p:spPr>
              <a:xfrm>
                <a:off x="6234489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1" name="Rectangular Callout 50"/>
              <p:cNvSpPr/>
              <p:nvPr/>
            </p:nvSpPr>
            <p:spPr>
              <a:xfrm>
                <a:off x="5107590" y="139132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2" name="Rectangular Callout 51"/>
              <p:cNvSpPr/>
              <p:nvPr/>
            </p:nvSpPr>
            <p:spPr>
              <a:xfrm>
                <a:off x="5662990" y="139133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3" name="Rectangular Callout 52"/>
              <p:cNvSpPr/>
              <p:nvPr/>
            </p:nvSpPr>
            <p:spPr>
              <a:xfrm>
                <a:off x="6234489" y="139133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4" name="Rectangular Callout 53"/>
              <p:cNvSpPr/>
              <p:nvPr/>
            </p:nvSpPr>
            <p:spPr>
              <a:xfrm>
                <a:off x="5107590" y="200740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6" name="Rectangular Callout 55"/>
              <p:cNvSpPr/>
              <p:nvPr/>
            </p:nvSpPr>
            <p:spPr>
              <a:xfrm>
                <a:off x="5662990" y="2007402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7" name="Rectangular Callout 56"/>
              <p:cNvSpPr/>
              <p:nvPr/>
            </p:nvSpPr>
            <p:spPr>
              <a:xfrm>
                <a:off x="6234489" y="2007402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8" name="Rectangular Callout 57"/>
              <p:cNvSpPr/>
              <p:nvPr/>
            </p:nvSpPr>
            <p:spPr>
              <a:xfrm>
                <a:off x="5107590" y="262347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9" name="Rectangular Callout 58"/>
              <p:cNvSpPr/>
              <p:nvPr/>
            </p:nvSpPr>
            <p:spPr>
              <a:xfrm>
                <a:off x="5662990" y="2623473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60" name="Rectangular Callout 59"/>
              <p:cNvSpPr/>
              <p:nvPr/>
            </p:nvSpPr>
            <p:spPr>
              <a:xfrm>
                <a:off x="6234489" y="2623473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61" name="Rectangular Callout 60"/>
              <p:cNvSpPr/>
              <p:nvPr/>
            </p:nvSpPr>
            <p:spPr>
              <a:xfrm>
                <a:off x="5107590" y="324941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62" name="Rectangular Callout 61"/>
              <p:cNvSpPr/>
              <p:nvPr/>
            </p:nvSpPr>
            <p:spPr>
              <a:xfrm>
                <a:off x="5662990" y="3249414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63" name="Rectangular Callout 62"/>
              <p:cNvSpPr/>
              <p:nvPr/>
            </p:nvSpPr>
            <p:spPr>
              <a:xfrm>
                <a:off x="6234489" y="3249414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30" name="Rectangular Callout 129"/>
              <p:cNvSpPr/>
              <p:nvPr/>
            </p:nvSpPr>
            <p:spPr>
              <a:xfrm>
                <a:off x="6834078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31" name="Rectangular Callout 130"/>
              <p:cNvSpPr/>
              <p:nvPr/>
            </p:nvSpPr>
            <p:spPr>
              <a:xfrm>
                <a:off x="6834078" y="139132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32" name="Rectangular Callout 131"/>
              <p:cNvSpPr/>
              <p:nvPr/>
            </p:nvSpPr>
            <p:spPr>
              <a:xfrm>
                <a:off x="6834078" y="2007402"/>
                <a:ext cx="423343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33" name="Rectangular Callout 132"/>
              <p:cNvSpPr/>
              <p:nvPr/>
            </p:nvSpPr>
            <p:spPr>
              <a:xfrm>
                <a:off x="6834078" y="2623473"/>
                <a:ext cx="423343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34" name="Rectangular Callout 133"/>
              <p:cNvSpPr/>
              <p:nvPr/>
            </p:nvSpPr>
            <p:spPr>
              <a:xfrm>
                <a:off x="6834078" y="3249414"/>
                <a:ext cx="423343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23796" y="1391330"/>
              <a:ext cx="4453528" cy="344395"/>
              <a:chOff x="523796" y="775259"/>
              <a:chExt cx="4453528" cy="344395"/>
            </a:xfrm>
          </p:grpSpPr>
          <p:sp>
            <p:nvSpPr>
              <p:cNvPr id="20" name="Rectangular Callout 19"/>
              <p:cNvSpPr/>
              <p:nvPr/>
            </p:nvSpPr>
            <p:spPr>
              <a:xfrm>
                <a:off x="523796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1" name="Rectangular Callout 20"/>
              <p:cNvSpPr/>
              <p:nvPr/>
            </p:nvSpPr>
            <p:spPr>
              <a:xfrm>
                <a:off x="1099537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2" name="Rectangular Callout 21"/>
              <p:cNvSpPr/>
              <p:nvPr/>
            </p:nvSpPr>
            <p:spPr>
              <a:xfrm>
                <a:off x="1675278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3" name="Rectangular Callout 22"/>
              <p:cNvSpPr/>
              <p:nvPr/>
            </p:nvSpPr>
            <p:spPr>
              <a:xfrm>
                <a:off x="2251019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4" name="Rectangular Callout 23"/>
              <p:cNvSpPr/>
              <p:nvPr/>
            </p:nvSpPr>
            <p:spPr>
              <a:xfrm>
                <a:off x="2826760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5" name="Rectangular Callout 24"/>
              <p:cNvSpPr/>
              <p:nvPr/>
            </p:nvSpPr>
            <p:spPr>
              <a:xfrm>
                <a:off x="3402501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6" name="Rectangular Callout 25"/>
              <p:cNvSpPr/>
              <p:nvPr/>
            </p:nvSpPr>
            <p:spPr>
              <a:xfrm>
                <a:off x="3978242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7" name="Rectangular Callout 26"/>
              <p:cNvSpPr/>
              <p:nvPr/>
            </p:nvSpPr>
            <p:spPr>
              <a:xfrm>
                <a:off x="4553983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23796" y="2007401"/>
              <a:ext cx="4453528" cy="344395"/>
              <a:chOff x="523796" y="775259"/>
              <a:chExt cx="4453528" cy="344395"/>
            </a:xfrm>
          </p:grpSpPr>
          <p:sp>
            <p:nvSpPr>
              <p:cNvPr id="29" name="Rectangular Callout 28"/>
              <p:cNvSpPr/>
              <p:nvPr/>
            </p:nvSpPr>
            <p:spPr>
              <a:xfrm>
                <a:off x="523796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30" name="Rectangular Callout 29"/>
              <p:cNvSpPr/>
              <p:nvPr/>
            </p:nvSpPr>
            <p:spPr>
              <a:xfrm>
                <a:off x="1099537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31" name="Rectangular Callout 30"/>
              <p:cNvSpPr/>
              <p:nvPr/>
            </p:nvSpPr>
            <p:spPr>
              <a:xfrm>
                <a:off x="1675278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32" name="Rectangular Callout 31"/>
              <p:cNvSpPr/>
              <p:nvPr/>
            </p:nvSpPr>
            <p:spPr>
              <a:xfrm>
                <a:off x="2251019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33" name="Rectangular Callout 32"/>
              <p:cNvSpPr/>
              <p:nvPr/>
            </p:nvSpPr>
            <p:spPr>
              <a:xfrm>
                <a:off x="2826760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34" name="Rectangular Callout 33"/>
              <p:cNvSpPr/>
              <p:nvPr/>
            </p:nvSpPr>
            <p:spPr>
              <a:xfrm>
                <a:off x="3402501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35" name="Rectangular Callout 34"/>
              <p:cNvSpPr/>
              <p:nvPr/>
            </p:nvSpPr>
            <p:spPr>
              <a:xfrm>
                <a:off x="3978242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36" name="Rectangular Callout 35"/>
              <p:cNvSpPr/>
              <p:nvPr/>
            </p:nvSpPr>
            <p:spPr>
              <a:xfrm>
                <a:off x="4553983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23796" y="2623472"/>
              <a:ext cx="4453528" cy="970336"/>
              <a:chOff x="523796" y="775259"/>
              <a:chExt cx="4453528" cy="970336"/>
            </a:xfrm>
          </p:grpSpPr>
          <p:sp>
            <p:nvSpPr>
              <p:cNvPr id="38" name="Rectangular Callout 37"/>
              <p:cNvSpPr/>
              <p:nvPr/>
            </p:nvSpPr>
            <p:spPr>
              <a:xfrm>
                <a:off x="523796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39" name="Rectangular Callout 38"/>
              <p:cNvSpPr/>
              <p:nvPr/>
            </p:nvSpPr>
            <p:spPr>
              <a:xfrm>
                <a:off x="1099537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40" name="Rectangular Callout 39"/>
              <p:cNvSpPr/>
              <p:nvPr/>
            </p:nvSpPr>
            <p:spPr>
              <a:xfrm>
                <a:off x="1675278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41" name="Rectangular Callout 40"/>
              <p:cNvSpPr/>
              <p:nvPr/>
            </p:nvSpPr>
            <p:spPr>
              <a:xfrm>
                <a:off x="2251019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42" name="Rectangular Callout 41"/>
              <p:cNvSpPr/>
              <p:nvPr/>
            </p:nvSpPr>
            <p:spPr>
              <a:xfrm>
                <a:off x="2826760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43" name="Rectangular Callout 42"/>
              <p:cNvSpPr/>
              <p:nvPr/>
            </p:nvSpPr>
            <p:spPr>
              <a:xfrm>
                <a:off x="3402501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44" name="Rectangular Callout 43"/>
              <p:cNvSpPr/>
              <p:nvPr/>
            </p:nvSpPr>
            <p:spPr>
              <a:xfrm>
                <a:off x="3978242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45" name="Rectangular Callout 44"/>
              <p:cNvSpPr/>
              <p:nvPr/>
            </p:nvSpPr>
            <p:spPr>
              <a:xfrm>
                <a:off x="4553983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64" name="Rectangular Callout 63"/>
              <p:cNvSpPr/>
              <p:nvPr/>
            </p:nvSpPr>
            <p:spPr>
              <a:xfrm>
                <a:off x="1675278" y="140119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65" name="Rectangular Callout 64"/>
              <p:cNvSpPr/>
              <p:nvPr/>
            </p:nvSpPr>
            <p:spPr>
              <a:xfrm>
                <a:off x="2251019" y="140120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66" name="Rectangular Callout 65"/>
              <p:cNvSpPr/>
              <p:nvPr/>
            </p:nvSpPr>
            <p:spPr>
              <a:xfrm>
                <a:off x="2826760" y="140120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67" name="Rectangular Callout 66"/>
              <p:cNvSpPr/>
              <p:nvPr/>
            </p:nvSpPr>
            <p:spPr>
              <a:xfrm>
                <a:off x="3402501" y="140120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68" name="Rectangular Callout 67"/>
              <p:cNvSpPr/>
              <p:nvPr/>
            </p:nvSpPr>
            <p:spPr>
              <a:xfrm>
                <a:off x="3978242" y="140120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69" name="Rectangular Callout 68"/>
              <p:cNvSpPr/>
              <p:nvPr/>
            </p:nvSpPr>
            <p:spPr>
              <a:xfrm>
                <a:off x="4553983" y="140120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</p:grpSp>
        <p:sp>
          <p:nvSpPr>
            <p:cNvPr id="47" name="Rectangular Callout 46"/>
            <p:cNvSpPr/>
            <p:nvPr/>
          </p:nvSpPr>
          <p:spPr>
            <a:xfrm>
              <a:off x="523796" y="3249414"/>
              <a:ext cx="423341" cy="344395"/>
            </a:xfrm>
            <a:prstGeom prst="wedgeRectCallout">
              <a:avLst/>
            </a:prstGeom>
            <a:solidFill>
              <a:srgbClr val="043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6FF"/>
                </a:solidFill>
              </a:endParaRPr>
            </a:p>
          </p:txBody>
        </p:sp>
        <p:sp>
          <p:nvSpPr>
            <p:cNvPr id="48" name="Rectangular Callout 47"/>
            <p:cNvSpPr/>
            <p:nvPr/>
          </p:nvSpPr>
          <p:spPr>
            <a:xfrm>
              <a:off x="1099537" y="3249414"/>
              <a:ext cx="423341" cy="344395"/>
            </a:xfrm>
            <a:prstGeom prst="wedgeRectCallout">
              <a:avLst/>
            </a:prstGeom>
            <a:solidFill>
              <a:srgbClr val="043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6FF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57107" y="2439933"/>
            <a:ext cx="4123139" cy="1342582"/>
            <a:chOff x="523796" y="775259"/>
            <a:chExt cx="6733623" cy="2192609"/>
          </a:xfrm>
        </p:grpSpPr>
        <p:grpSp>
          <p:nvGrpSpPr>
            <p:cNvPr id="71" name="Group 70"/>
            <p:cNvGrpSpPr/>
            <p:nvPr/>
          </p:nvGrpSpPr>
          <p:grpSpPr>
            <a:xfrm>
              <a:off x="523796" y="775259"/>
              <a:ext cx="6733623" cy="2192609"/>
              <a:chOff x="523796" y="775259"/>
              <a:chExt cx="6733623" cy="2192609"/>
            </a:xfrm>
          </p:grpSpPr>
          <p:sp>
            <p:nvSpPr>
              <p:cNvPr id="107" name="Rectangular Callout 106"/>
              <p:cNvSpPr/>
              <p:nvPr/>
            </p:nvSpPr>
            <p:spPr>
              <a:xfrm>
                <a:off x="523796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08" name="Rectangular Callout 107"/>
              <p:cNvSpPr/>
              <p:nvPr/>
            </p:nvSpPr>
            <p:spPr>
              <a:xfrm>
                <a:off x="1099537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09" name="Rectangular Callout 108"/>
              <p:cNvSpPr/>
              <p:nvPr/>
            </p:nvSpPr>
            <p:spPr>
              <a:xfrm>
                <a:off x="1675278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10" name="Rectangular Callout 109"/>
              <p:cNvSpPr/>
              <p:nvPr/>
            </p:nvSpPr>
            <p:spPr>
              <a:xfrm>
                <a:off x="2251019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11" name="Rectangular Callout 110"/>
              <p:cNvSpPr/>
              <p:nvPr/>
            </p:nvSpPr>
            <p:spPr>
              <a:xfrm>
                <a:off x="2826760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12" name="Rectangular Callout 111"/>
              <p:cNvSpPr/>
              <p:nvPr/>
            </p:nvSpPr>
            <p:spPr>
              <a:xfrm>
                <a:off x="3402501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13" name="Rectangular Callout 112"/>
              <p:cNvSpPr/>
              <p:nvPr/>
            </p:nvSpPr>
            <p:spPr>
              <a:xfrm>
                <a:off x="3978242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14" name="Rectangular Callout 113"/>
              <p:cNvSpPr/>
              <p:nvPr/>
            </p:nvSpPr>
            <p:spPr>
              <a:xfrm>
                <a:off x="4553983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15" name="Rectangular Callout 114"/>
              <p:cNvSpPr/>
              <p:nvPr/>
            </p:nvSpPr>
            <p:spPr>
              <a:xfrm>
                <a:off x="5107590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16" name="Rectangular Callout 115"/>
              <p:cNvSpPr/>
              <p:nvPr/>
            </p:nvSpPr>
            <p:spPr>
              <a:xfrm>
                <a:off x="5662990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17" name="Rectangular Callout 116"/>
              <p:cNvSpPr/>
              <p:nvPr/>
            </p:nvSpPr>
            <p:spPr>
              <a:xfrm>
                <a:off x="6234489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18" name="Rectangular Callout 117"/>
              <p:cNvSpPr/>
              <p:nvPr/>
            </p:nvSpPr>
            <p:spPr>
              <a:xfrm>
                <a:off x="5107590" y="139132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19" name="Rectangular Callout 118"/>
              <p:cNvSpPr/>
              <p:nvPr/>
            </p:nvSpPr>
            <p:spPr>
              <a:xfrm>
                <a:off x="5662990" y="139133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20" name="Rectangular Callout 119"/>
              <p:cNvSpPr/>
              <p:nvPr/>
            </p:nvSpPr>
            <p:spPr>
              <a:xfrm>
                <a:off x="6234489" y="139133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21" name="Rectangular Callout 120"/>
              <p:cNvSpPr/>
              <p:nvPr/>
            </p:nvSpPr>
            <p:spPr>
              <a:xfrm>
                <a:off x="5107590" y="200740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22" name="Rectangular Callout 121"/>
              <p:cNvSpPr/>
              <p:nvPr/>
            </p:nvSpPr>
            <p:spPr>
              <a:xfrm>
                <a:off x="5662990" y="2007402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23" name="Rectangular Callout 122"/>
              <p:cNvSpPr/>
              <p:nvPr/>
            </p:nvSpPr>
            <p:spPr>
              <a:xfrm>
                <a:off x="6234489" y="2007402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24" name="Rectangular Callout 123"/>
              <p:cNvSpPr/>
              <p:nvPr/>
            </p:nvSpPr>
            <p:spPr>
              <a:xfrm>
                <a:off x="5107590" y="2623470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25" name="Rectangular Callout 124"/>
              <p:cNvSpPr/>
              <p:nvPr/>
            </p:nvSpPr>
            <p:spPr>
              <a:xfrm>
                <a:off x="5662990" y="2623473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35" name="Rectangular Callout 134"/>
              <p:cNvSpPr/>
              <p:nvPr/>
            </p:nvSpPr>
            <p:spPr>
              <a:xfrm>
                <a:off x="6834078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36" name="Rectangular Callout 135"/>
              <p:cNvSpPr/>
              <p:nvPr/>
            </p:nvSpPr>
            <p:spPr>
              <a:xfrm>
                <a:off x="6834078" y="1397528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37" name="Rectangular Callout 136"/>
              <p:cNvSpPr/>
              <p:nvPr/>
            </p:nvSpPr>
            <p:spPr>
              <a:xfrm>
                <a:off x="6834078" y="2007402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23796" y="1391330"/>
              <a:ext cx="4453528" cy="344395"/>
              <a:chOff x="523796" y="775259"/>
              <a:chExt cx="4453528" cy="344395"/>
            </a:xfrm>
          </p:grpSpPr>
          <p:sp>
            <p:nvSpPr>
              <p:cNvPr id="99" name="Rectangular Callout 98"/>
              <p:cNvSpPr/>
              <p:nvPr/>
            </p:nvSpPr>
            <p:spPr>
              <a:xfrm>
                <a:off x="523796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00" name="Rectangular Callout 99"/>
              <p:cNvSpPr/>
              <p:nvPr/>
            </p:nvSpPr>
            <p:spPr>
              <a:xfrm>
                <a:off x="1099537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01" name="Rectangular Callout 100"/>
              <p:cNvSpPr/>
              <p:nvPr/>
            </p:nvSpPr>
            <p:spPr>
              <a:xfrm>
                <a:off x="1675278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02" name="Rectangular Callout 101"/>
              <p:cNvSpPr/>
              <p:nvPr/>
            </p:nvSpPr>
            <p:spPr>
              <a:xfrm>
                <a:off x="2251019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03" name="Rectangular Callout 102"/>
              <p:cNvSpPr/>
              <p:nvPr/>
            </p:nvSpPr>
            <p:spPr>
              <a:xfrm>
                <a:off x="2826760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04" name="Rectangular Callout 103"/>
              <p:cNvSpPr/>
              <p:nvPr/>
            </p:nvSpPr>
            <p:spPr>
              <a:xfrm>
                <a:off x="3402501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05" name="Rectangular Callout 104"/>
              <p:cNvSpPr/>
              <p:nvPr/>
            </p:nvSpPr>
            <p:spPr>
              <a:xfrm>
                <a:off x="3978242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106" name="Rectangular Callout 105"/>
              <p:cNvSpPr/>
              <p:nvPr/>
            </p:nvSpPr>
            <p:spPr>
              <a:xfrm>
                <a:off x="4553983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23796" y="2007401"/>
              <a:ext cx="4453528" cy="344395"/>
              <a:chOff x="523796" y="775259"/>
              <a:chExt cx="4453528" cy="344395"/>
            </a:xfrm>
          </p:grpSpPr>
          <p:sp>
            <p:nvSpPr>
              <p:cNvPr id="91" name="Rectangular Callout 90"/>
              <p:cNvSpPr/>
              <p:nvPr/>
            </p:nvSpPr>
            <p:spPr>
              <a:xfrm>
                <a:off x="523796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92" name="Rectangular Callout 91"/>
              <p:cNvSpPr/>
              <p:nvPr/>
            </p:nvSpPr>
            <p:spPr>
              <a:xfrm>
                <a:off x="1099537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93" name="Rectangular Callout 92"/>
              <p:cNvSpPr/>
              <p:nvPr/>
            </p:nvSpPr>
            <p:spPr>
              <a:xfrm>
                <a:off x="1675278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94" name="Rectangular Callout 93"/>
              <p:cNvSpPr/>
              <p:nvPr/>
            </p:nvSpPr>
            <p:spPr>
              <a:xfrm>
                <a:off x="2251019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95" name="Rectangular Callout 94"/>
              <p:cNvSpPr/>
              <p:nvPr/>
            </p:nvSpPr>
            <p:spPr>
              <a:xfrm>
                <a:off x="2826760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96" name="Rectangular Callout 95"/>
              <p:cNvSpPr/>
              <p:nvPr/>
            </p:nvSpPr>
            <p:spPr>
              <a:xfrm>
                <a:off x="3402501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97" name="Rectangular Callout 96"/>
              <p:cNvSpPr/>
              <p:nvPr/>
            </p:nvSpPr>
            <p:spPr>
              <a:xfrm>
                <a:off x="3978242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98" name="Rectangular Callout 97"/>
              <p:cNvSpPr/>
              <p:nvPr/>
            </p:nvSpPr>
            <p:spPr>
              <a:xfrm>
                <a:off x="4553983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523796" y="2623472"/>
              <a:ext cx="4453528" cy="344395"/>
              <a:chOff x="523796" y="775259"/>
              <a:chExt cx="4453528" cy="344395"/>
            </a:xfrm>
          </p:grpSpPr>
          <p:sp>
            <p:nvSpPr>
              <p:cNvPr id="77" name="Rectangular Callout 76"/>
              <p:cNvSpPr/>
              <p:nvPr/>
            </p:nvSpPr>
            <p:spPr>
              <a:xfrm>
                <a:off x="523796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78" name="Rectangular Callout 77"/>
              <p:cNvSpPr/>
              <p:nvPr/>
            </p:nvSpPr>
            <p:spPr>
              <a:xfrm>
                <a:off x="1099537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79" name="Rectangular Callout 78"/>
              <p:cNvSpPr/>
              <p:nvPr/>
            </p:nvSpPr>
            <p:spPr>
              <a:xfrm>
                <a:off x="1675278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80" name="Rectangular Callout 79"/>
              <p:cNvSpPr/>
              <p:nvPr/>
            </p:nvSpPr>
            <p:spPr>
              <a:xfrm>
                <a:off x="2251019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81" name="Rectangular Callout 80"/>
              <p:cNvSpPr/>
              <p:nvPr/>
            </p:nvSpPr>
            <p:spPr>
              <a:xfrm>
                <a:off x="2826760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82" name="Rectangular Callout 81"/>
              <p:cNvSpPr/>
              <p:nvPr/>
            </p:nvSpPr>
            <p:spPr>
              <a:xfrm>
                <a:off x="3402501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83" name="Rectangular Callout 82"/>
              <p:cNvSpPr/>
              <p:nvPr/>
            </p:nvSpPr>
            <p:spPr>
              <a:xfrm>
                <a:off x="3978242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84" name="Rectangular Callout 83"/>
              <p:cNvSpPr/>
              <p:nvPr/>
            </p:nvSpPr>
            <p:spPr>
              <a:xfrm>
                <a:off x="4553983" y="775259"/>
                <a:ext cx="423341" cy="344395"/>
              </a:xfrm>
              <a:prstGeom prst="wedgeRectCallou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7696453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3445"/>
              </p:ext>
            </p:extLst>
          </p:nvPr>
        </p:nvGraphicFramePr>
        <p:xfrm>
          <a:off x="1211645" y="1732383"/>
          <a:ext cx="6788203" cy="204724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510904"/>
                <a:gridCol w="1058376"/>
                <a:gridCol w="1204359"/>
                <a:gridCol w="1233555"/>
                <a:gridCol w="781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IMPORTANT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SOMEWHAT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IMPORTANT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NOT AT ALL INTERESTED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Bar code or QR code scanning for equipment / parts</a:t>
                      </a:r>
                      <a:endParaRPr lang="en-US" sz="1400" dirty="0">
                        <a:solidFill>
                          <a:srgbClr val="6666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23.58%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25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38.68%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41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37.74%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Facility site and floor plans (view all equipment, locations and open work orders)</a:t>
                      </a:r>
                      <a:endParaRPr lang="en-US" sz="1400" dirty="0">
                        <a:solidFill>
                          <a:srgbClr val="6666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33.96%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47.17%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50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18.87%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63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4794" y="1036800"/>
            <a:ext cx="7364654" cy="1814626"/>
            <a:chOff x="64794" y="2170800"/>
            <a:chExt cx="7364654" cy="1814626"/>
          </a:xfrm>
        </p:grpSpPr>
        <p:grpSp>
          <p:nvGrpSpPr>
            <p:cNvPr id="33" name="Group 32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37325" y="2355281"/>
                <a:ext cx="1157511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37325" y="2812137"/>
                <a:ext cx="3014940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937325" y="3261249"/>
                <a:ext cx="1157511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4794" y="2797541"/>
              <a:ext cx="187493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Single - Sign - On (SSO)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4794" y="2980800"/>
            <a:ext cx="7364654" cy="1814626"/>
            <a:chOff x="64794" y="2170800"/>
            <a:chExt cx="7364654" cy="1814626"/>
          </a:xfrm>
        </p:grpSpPr>
        <p:grpSp>
          <p:nvGrpSpPr>
            <p:cNvPr id="187" name="Group 186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206" name="Straight Connector 205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TextBox 18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37325" y="2355281"/>
                <a:ext cx="2347271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937325" y="2812137"/>
                <a:ext cx="2186689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1937326" y="3261249"/>
                <a:ext cx="704963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TextBox 187"/>
            <p:cNvSpPr txBox="1"/>
            <p:nvPr/>
          </p:nvSpPr>
          <p:spPr>
            <a:xfrm>
              <a:off x="64794" y="2737708"/>
              <a:ext cx="18822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Track and report on labor hours and costs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7661144" y="1641647"/>
            <a:ext cx="114614" cy="124353"/>
          </a:xfrm>
          <a:prstGeom prst="rect">
            <a:avLst/>
          </a:prstGeom>
          <a:solidFill>
            <a:srgbClr val="00B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61144" y="2013161"/>
            <a:ext cx="114614" cy="124353"/>
          </a:xfrm>
          <a:prstGeom prst="rect">
            <a:avLst/>
          </a:prstGeom>
          <a:solidFill>
            <a:srgbClr val="043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61144" y="2421873"/>
            <a:ext cx="114614" cy="124353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84580" y="1556298"/>
            <a:ext cx="1059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Important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84580" y="1936437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Somewhat interested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84580" y="2345770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Not at all interested</a:t>
            </a:r>
            <a:endParaRPr lang="en-US" sz="105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31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7787893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67600"/>
              </p:ext>
            </p:extLst>
          </p:nvPr>
        </p:nvGraphicFramePr>
        <p:xfrm>
          <a:off x="1221170" y="1941933"/>
          <a:ext cx="6788203" cy="174244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510904"/>
                <a:gridCol w="1058376"/>
                <a:gridCol w="1204359"/>
                <a:gridCol w="1233555"/>
                <a:gridCol w="781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IMPORTANT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SOMEWHAT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IMPORTANT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NOT AT ALL INTERESTED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Single - Sign - On (SSO)</a:t>
                      </a:r>
                      <a:endParaRPr lang="en-US" sz="1400" dirty="0">
                        <a:solidFill>
                          <a:srgbClr val="6666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21.70%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23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57.55%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61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20.75%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22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Track and report on labor hours and costs</a:t>
                      </a:r>
                      <a:endParaRPr lang="en-US" sz="1400" dirty="0">
                        <a:solidFill>
                          <a:srgbClr val="6666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44.34%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47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41.51%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44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14.15%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15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804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4794" y="1036800"/>
            <a:ext cx="7364654" cy="1814626"/>
            <a:chOff x="64794" y="2170800"/>
            <a:chExt cx="7364654" cy="1814626"/>
          </a:xfrm>
        </p:grpSpPr>
        <p:grpSp>
          <p:nvGrpSpPr>
            <p:cNvPr id="33" name="Group 32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37325" y="2355281"/>
                <a:ext cx="1873088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37325" y="2812137"/>
                <a:ext cx="2296177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937325" y="3261249"/>
                <a:ext cx="1128315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4794" y="2746455"/>
              <a:ext cx="187493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Track and report on vendor and outside expenses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91966" y="2980800"/>
            <a:ext cx="7137482" cy="1814626"/>
            <a:chOff x="291966" y="2170800"/>
            <a:chExt cx="7137482" cy="1814626"/>
          </a:xfrm>
        </p:grpSpPr>
        <p:grpSp>
          <p:nvGrpSpPr>
            <p:cNvPr id="187" name="Group 186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206" name="Straight Connector 205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TextBox 18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37326" y="2355281"/>
                <a:ext cx="2403132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937326" y="2812137"/>
                <a:ext cx="1873088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1937326" y="3261249"/>
                <a:ext cx="913168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TextBox 187"/>
            <p:cNvSpPr txBox="1"/>
            <p:nvPr/>
          </p:nvSpPr>
          <p:spPr>
            <a:xfrm>
              <a:off x="291966" y="2737708"/>
              <a:ext cx="165505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Track and report on parts used and costs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7661144" y="1641647"/>
            <a:ext cx="114614" cy="124353"/>
          </a:xfrm>
          <a:prstGeom prst="rect">
            <a:avLst/>
          </a:prstGeom>
          <a:solidFill>
            <a:srgbClr val="00B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61144" y="2013161"/>
            <a:ext cx="114614" cy="124353"/>
          </a:xfrm>
          <a:prstGeom prst="rect">
            <a:avLst/>
          </a:prstGeom>
          <a:solidFill>
            <a:srgbClr val="043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61144" y="2421873"/>
            <a:ext cx="114614" cy="124353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84580" y="1556298"/>
            <a:ext cx="1059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Important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84580" y="1936437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Somewhat interested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84580" y="2345770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Not at all interested</a:t>
            </a:r>
            <a:endParaRPr lang="en-US" sz="105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8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7689921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97440"/>
              </p:ext>
            </p:extLst>
          </p:nvPr>
        </p:nvGraphicFramePr>
        <p:xfrm>
          <a:off x="1211645" y="1789533"/>
          <a:ext cx="6788203" cy="183388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510904"/>
                <a:gridCol w="1058376"/>
                <a:gridCol w="1204359"/>
                <a:gridCol w="1233555"/>
                <a:gridCol w="781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IMPORTANT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SOMEWHAT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IMPORTANT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NOT AT ALL INTERESTED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Track and report on vendor and outside expenses</a:t>
                      </a:r>
                      <a:endParaRPr lang="en-US" sz="1400" dirty="0">
                        <a:solidFill>
                          <a:srgbClr val="6666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35.85%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38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43.40%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41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20.75%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22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Track and report on parts used and costs</a:t>
                      </a:r>
                      <a:endParaRPr lang="en-US" sz="1400" dirty="0">
                        <a:solidFill>
                          <a:srgbClr val="6666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46.25%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49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36.79%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39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16.98%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18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61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64956" y="1036800"/>
            <a:ext cx="7064492" cy="1814626"/>
            <a:chOff x="364956" y="2170800"/>
            <a:chExt cx="7064492" cy="1814626"/>
          </a:xfrm>
        </p:grpSpPr>
        <p:grpSp>
          <p:nvGrpSpPr>
            <p:cNvPr id="33" name="Group 32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37325" y="2355281"/>
                <a:ext cx="2403132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37325" y="2812137"/>
                <a:ext cx="1515169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937325" y="3261249"/>
                <a:ext cx="1391084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64956" y="2746455"/>
              <a:ext cx="157477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Track equipment / machine downtime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91966" y="2980800"/>
            <a:ext cx="7137482" cy="1814626"/>
            <a:chOff x="291966" y="2170800"/>
            <a:chExt cx="7137482" cy="1814626"/>
          </a:xfrm>
        </p:grpSpPr>
        <p:grpSp>
          <p:nvGrpSpPr>
            <p:cNvPr id="187" name="Group 186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206" name="Straight Connector 205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TextBox 18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937326" y="2355281"/>
                <a:ext cx="1281596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937326" y="2812137"/>
                <a:ext cx="2193988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1937326" y="3261249"/>
                <a:ext cx="1981952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TextBox 187"/>
            <p:cNvSpPr txBox="1"/>
            <p:nvPr/>
          </p:nvSpPr>
          <p:spPr>
            <a:xfrm>
              <a:off x="291966" y="2810688"/>
              <a:ext cx="16550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Vehicle Maintenance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7661144" y="1641647"/>
            <a:ext cx="114614" cy="124353"/>
          </a:xfrm>
          <a:prstGeom prst="rect">
            <a:avLst/>
          </a:prstGeom>
          <a:solidFill>
            <a:srgbClr val="00B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61144" y="2013161"/>
            <a:ext cx="114614" cy="124353"/>
          </a:xfrm>
          <a:prstGeom prst="rect">
            <a:avLst/>
          </a:prstGeom>
          <a:solidFill>
            <a:srgbClr val="043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61144" y="2421873"/>
            <a:ext cx="114614" cy="124353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6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84580" y="1556298"/>
            <a:ext cx="1059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Important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84580" y="1936437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Somewhat interested</a:t>
            </a:r>
            <a:endParaRPr lang="en-US" sz="1050" dirty="0">
              <a:solidFill>
                <a:srgbClr val="666666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84580" y="2345770"/>
            <a:ext cx="1059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Not at all interested</a:t>
            </a:r>
            <a:endParaRPr lang="en-US" sz="105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33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7591950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37658"/>
              </p:ext>
            </p:extLst>
          </p:nvPr>
        </p:nvGraphicFramePr>
        <p:xfrm>
          <a:off x="1249745" y="1751433"/>
          <a:ext cx="6788203" cy="174244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510904"/>
                <a:gridCol w="1058376"/>
                <a:gridCol w="1204359"/>
                <a:gridCol w="1233555"/>
                <a:gridCol w="781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IMPORTANT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SOMEWHAT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IMPORTANT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NOT AT ALL INTERESTED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Track equipment / machine downtime</a:t>
                      </a:r>
                      <a:endParaRPr lang="en-US" sz="1400" dirty="0">
                        <a:solidFill>
                          <a:srgbClr val="6666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44.34%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47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29.25%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31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26.42%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28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Vehicle Maintenance</a:t>
                      </a:r>
                      <a:endParaRPr lang="en-US" sz="1400" dirty="0">
                        <a:solidFill>
                          <a:srgbClr val="6666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23.58%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25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25.47%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27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50.94%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54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075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7536" y="1855680"/>
            <a:ext cx="7314312" cy="1814626"/>
            <a:chOff x="115136" y="2170800"/>
            <a:chExt cx="7314312" cy="1814626"/>
          </a:xfrm>
        </p:grpSpPr>
        <p:grpSp>
          <p:nvGrpSpPr>
            <p:cNvPr id="33" name="Group 32"/>
            <p:cNvGrpSpPr/>
            <p:nvPr/>
          </p:nvGrpSpPr>
          <p:grpSpPr>
            <a:xfrm>
              <a:off x="1849736" y="2170800"/>
              <a:ext cx="5579712" cy="1814626"/>
              <a:chOff x="1849736" y="2170800"/>
              <a:chExt cx="5579712" cy="181462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937326" y="2170800"/>
                <a:ext cx="5334076" cy="1560143"/>
                <a:chOff x="1937326" y="2170800"/>
                <a:chExt cx="5334076" cy="1560143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63625"/>
                  <a:chExt cx="5334076" cy="1560143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93732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47073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00414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53755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070958" y="2163625"/>
                    <a:ext cx="0" cy="1553412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604366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5137774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567118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6204590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6737998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271402" y="2163625"/>
                    <a:ext cx="0" cy="1560143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37325" y="2355281"/>
                <a:ext cx="1179409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37325" y="2812137"/>
                <a:ext cx="2193989" cy="298527"/>
              </a:xfrm>
              <a:prstGeom prst="rect">
                <a:avLst/>
              </a:prstGeom>
              <a:solidFill>
                <a:srgbClr val="0439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6FF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937324" y="3261249"/>
                <a:ext cx="1981953" cy="298527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15136" y="2585899"/>
              <a:ext cx="18245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/>
                <a:t>Software integrates </a:t>
              </a:r>
              <a:r>
                <a:rPr lang="en-US" sz="1050" dirty="0" smtClean="0"/>
                <a:t>with other </a:t>
              </a:r>
              <a:r>
                <a:rPr lang="en-US" sz="1050" dirty="0"/>
                <a:t>applications </a:t>
              </a:r>
              <a:r>
                <a:rPr lang="en-US" sz="1050" dirty="0" smtClean="0"/>
                <a:t>and systems </a:t>
              </a:r>
              <a:r>
                <a:rPr lang="en-US" sz="1050" dirty="0"/>
                <a:t>(ERP, SAP,</a:t>
              </a:r>
            </a:p>
            <a:p>
              <a:pPr algn="r"/>
              <a:r>
                <a:rPr lang="en-US" sz="1050" dirty="0"/>
                <a:t>accounting software, etc.)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84969" y="1975398"/>
            <a:ext cx="1182691" cy="1204970"/>
            <a:chOff x="7661144" y="1556298"/>
            <a:chExt cx="1182691" cy="1204970"/>
          </a:xfrm>
        </p:grpSpPr>
        <p:sp>
          <p:nvSpPr>
            <p:cNvPr id="69" name="Rectangle 68"/>
            <p:cNvSpPr/>
            <p:nvPr/>
          </p:nvSpPr>
          <p:spPr>
            <a:xfrm>
              <a:off x="7661144" y="1641647"/>
              <a:ext cx="114614" cy="124353"/>
            </a:xfrm>
            <a:prstGeom prst="rect">
              <a:avLst/>
            </a:prstGeom>
            <a:solidFill>
              <a:srgbClr val="00B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6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661144" y="2013161"/>
              <a:ext cx="114614" cy="124353"/>
            </a:xfrm>
            <a:prstGeom prst="rect">
              <a:avLst/>
            </a:prstGeom>
            <a:solidFill>
              <a:srgbClr val="043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6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661144" y="2421873"/>
              <a:ext cx="114614" cy="12435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6FF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84580" y="1556298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Important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84580" y="1936437"/>
              <a:ext cx="105925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Somewhat interested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84580" y="2345770"/>
              <a:ext cx="105925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Not at all interested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6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7624607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Q9: Please rank the importance of the following software features.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36064"/>
              </p:ext>
            </p:extLst>
          </p:nvPr>
        </p:nvGraphicFramePr>
        <p:xfrm>
          <a:off x="1211645" y="1808583"/>
          <a:ext cx="6788203" cy="152908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510904"/>
                <a:gridCol w="1058376"/>
                <a:gridCol w="1204359"/>
                <a:gridCol w="1233555"/>
                <a:gridCol w="781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IMPORTANT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SOMEWHAT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IMPORTANT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NOT AT ALL INTERESTED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Software integrates with other applications and systems (ERP, SAP,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accounting software, etc.)</a:t>
                      </a:r>
                      <a:endParaRPr lang="en-US" sz="1400" dirty="0">
                        <a:solidFill>
                          <a:srgbClr val="6666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21.70%</a:t>
                      </a:r>
                    </a:p>
                    <a:p>
                      <a:pPr algn="ctr"/>
                      <a:r>
                        <a:rPr lang="en-US" sz="1100" smtClean="0">
                          <a:latin typeface="Arial"/>
                          <a:cs typeface="Arial"/>
                        </a:rPr>
                        <a:t>23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40.57%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43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37.74%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419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Q10: Do you have data to be imported? (equipment, parts, vendor </a:t>
            </a:r>
            <a:r>
              <a:rPr lang="en-US" dirty="0" smtClean="0">
                <a:solidFill>
                  <a:srgbClr val="113059"/>
                </a:solidFill>
              </a:rPr>
              <a:t>lists</a:t>
            </a:r>
            <a:br>
              <a:rPr lang="en-US" dirty="0" smtClean="0">
                <a:solidFill>
                  <a:srgbClr val="113059"/>
                </a:solidFill>
              </a:rPr>
            </a:br>
            <a:r>
              <a:rPr lang="en-US" dirty="0" smtClean="0">
                <a:solidFill>
                  <a:srgbClr val="113059"/>
                </a:solidFill>
              </a:rPr>
              <a:t>in </a:t>
            </a:r>
            <a:r>
              <a:rPr lang="en-US" dirty="0">
                <a:solidFill>
                  <a:srgbClr val="113059"/>
                </a:solidFill>
              </a:rPr>
              <a:t>Excel or CSV file)</a:t>
            </a:r>
            <a:endParaRPr dirty="0">
              <a:solidFill>
                <a:srgbClr val="1130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</a:t>
            </a:r>
            <a:r>
              <a:rPr lang="en-US" dirty="0" smtClean="0">
                <a:solidFill>
                  <a:srgbClr val="666666"/>
                </a:solidFill>
              </a:rPr>
              <a:t>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80309" y="1870920"/>
            <a:ext cx="6201539" cy="1814626"/>
            <a:chOff x="1227909" y="1474680"/>
            <a:chExt cx="6201539" cy="1814626"/>
          </a:xfrm>
        </p:grpSpPr>
        <p:grpSp>
          <p:nvGrpSpPr>
            <p:cNvPr id="7" name="Group 6"/>
            <p:cNvGrpSpPr/>
            <p:nvPr/>
          </p:nvGrpSpPr>
          <p:grpSpPr>
            <a:xfrm>
              <a:off x="1528355" y="1474680"/>
              <a:ext cx="5901093" cy="1814626"/>
              <a:chOff x="1528355" y="2170800"/>
              <a:chExt cx="5901093" cy="181462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49736" y="2170800"/>
                <a:ext cx="5579712" cy="1814626"/>
                <a:chOff x="1849736" y="2170800"/>
                <a:chExt cx="5579712" cy="1814626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1937326" y="2170800"/>
                  <a:ext cx="5334076" cy="1560143"/>
                  <a:chOff x="1937326" y="2170800"/>
                  <a:chExt cx="5334076" cy="1560143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1937326" y="2170800"/>
                    <a:ext cx="5334076" cy="1560143"/>
                    <a:chOff x="1937326" y="2163625"/>
                    <a:chExt cx="5334076" cy="1560143"/>
                  </a:xfrm>
                </p:grpSpPr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>
                      <a:off x="1937326" y="2163625"/>
                      <a:ext cx="0" cy="1560143"/>
                    </a:xfrm>
                    <a:prstGeom prst="line">
                      <a:avLst/>
                    </a:prstGeom>
                    <a:ln w="6350" cmpd="sng">
                      <a:solidFill>
                        <a:schemeClr val="accent6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2470734" y="2163625"/>
                      <a:ext cx="0" cy="1560143"/>
                    </a:xfrm>
                    <a:prstGeom prst="line">
                      <a:avLst/>
                    </a:prstGeom>
                    <a:ln w="6350" cmpd="sng">
                      <a:solidFill>
                        <a:schemeClr val="accent6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3004142" y="2163625"/>
                      <a:ext cx="0" cy="1560143"/>
                    </a:xfrm>
                    <a:prstGeom prst="line">
                      <a:avLst/>
                    </a:prstGeom>
                    <a:ln w="6350" cmpd="sng">
                      <a:solidFill>
                        <a:schemeClr val="accent6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3537550" y="2163625"/>
                      <a:ext cx="0" cy="1560143"/>
                    </a:xfrm>
                    <a:prstGeom prst="line">
                      <a:avLst/>
                    </a:prstGeom>
                    <a:ln w="6350" cmpd="sng">
                      <a:solidFill>
                        <a:schemeClr val="accent6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4070958" y="2163625"/>
                      <a:ext cx="0" cy="1553412"/>
                    </a:xfrm>
                    <a:prstGeom prst="line">
                      <a:avLst/>
                    </a:prstGeom>
                    <a:ln w="6350" cmpd="sng">
                      <a:solidFill>
                        <a:schemeClr val="accent6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4604366" y="2163625"/>
                      <a:ext cx="0" cy="1560143"/>
                    </a:xfrm>
                    <a:prstGeom prst="line">
                      <a:avLst/>
                    </a:prstGeom>
                    <a:ln w="6350" cmpd="sng">
                      <a:solidFill>
                        <a:schemeClr val="accent6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5137774" y="2163625"/>
                      <a:ext cx="0" cy="1560143"/>
                    </a:xfrm>
                    <a:prstGeom prst="line">
                      <a:avLst/>
                    </a:prstGeom>
                    <a:ln w="6350" cmpd="sng">
                      <a:solidFill>
                        <a:schemeClr val="accent6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5671182" y="2163625"/>
                      <a:ext cx="0" cy="1560143"/>
                    </a:xfrm>
                    <a:prstGeom prst="line">
                      <a:avLst/>
                    </a:prstGeom>
                    <a:ln w="6350" cmpd="sng">
                      <a:solidFill>
                        <a:schemeClr val="accent6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6204590" y="2163625"/>
                      <a:ext cx="0" cy="1560143"/>
                    </a:xfrm>
                    <a:prstGeom prst="line">
                      <a:avLst/>
                    </a:prstGeom>
                    <a:ln w="6350" cmpd="sng">
                      <a:solidFill>
                        <a:schemeClr val="accent6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6737998" y="2163625"/>
                      <a:ext cx="0" cy="1560143"/>
                    </a:xfrm>
                    <a:prstGeom prst="line">
                      <a:avLst/>
                    </a:prstGeom>
                    <a:ln w="6350" cmpd="sng">
                      <a:solidFill>
                        <a:schemeClr val="accent6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7271402" y="2163625"/>
                      <a:ext cx="0" cy="1560143"/>
                    </a:xfrm>
                    <a:prstGeom prst="line">
                      <a:avLst/>
                    </a:prstGeom>
                    <a:ln w="6350" cmpd="sng">
                      <a:solidFill>
                        <a:schemeClr val="accent6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1937326" y="3724212"/>
                    <a:ext cx="5334076" cy="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1849736" y="3731510"/>
                  <a:ext cx="28466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666666"/>
                      </a:solidFill>
                    </a:rPr>
                    <a:t>0</a:t>
                  </a:r>
                  <a:endParaRPr lang="en-US" sz="1050" dirty="0">
                    <a:solidFill>
                      <a:srgbClr val="666666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282041" y="3731510"/>
                  <a:ext cx="42117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666666"/>
                      </a:solidFill>
                    </a:rPr>
                    <a:t>10</a:t>
                  </a:r>
                  <a:endParaRPr lang="en-US" sz="1050" dirty="0">
                    <a:solidFill>
                      <a:srgbClr val="666666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850494" y="3731510"/>
                  <a:ext cx="42117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666666"/>
                      </a:solidFill>
                    </a:rPr>
                    <a:t>20</a:t>
                  </a:r>
                  <a:endParaRPr lang="en-US" sz="1050" dirty="0">
                    <a:solidFill>
                      <a:srgbClr val="666666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389234" y="3731510"/>
                  <a:ext cx="42117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666666"/>
                      </a:solidFill>
                    </a:rPr>
                    <a:t>30</a:t>
                  </a:r>
                  <a:endParaRPr lang="en-US" sz="1050" dirty="0">
                    <a:solidFill>
                      <a:srgbClr val="666666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919278" y="3731510"/>
                  <a:ext cx="42117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666666"/>
                      </a:solidFill>
                    </a:rPr>
                    <a:t>40</a:t>
                  </a:r>
                  <a:endParaRPr lang="en-US" sz="1050" dirty="0">
                    <a:solidFill>
                      <a:srgbClr val="666666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499356" y="3731510"/>
                  <a:ext cx="42117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666666"/>
                      </a:solidFill>
                    </a:rPr>
                    <a:t>50</a:t>
                  </a:r>
                  <a:endParaRPr lang="en-US" sz="1050" dirty="0">
                    <a:solidFill>
                      <a:srgbClr val="666666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952265" y="3731510"/>
                  <a:ext cx="42117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666666"/>
                      </a:solidFill>
                    </a:rPr>
                    <a:t>60</a:t>
                  </a:r>
                  <a:endParaRPr lang="en-US" sz="1050" dirty="0">
                    <a:solidFill>
                      <a:srgbClr val="666666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504386" y="3731510"/>
                  <a:ext cx="42117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666666"/>
                      </a:solidFill>
                    </a:rPr>
                    <a:t>70</a:t>
                  </a:r>
                  <a:endParaRPr lang="en-US" sz="1050" dirty="0">
                    <a:solidFill>
                      <a:srgbClr val="666666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063367" y="3731510"/>
                  <a:ext cx="42117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666666"/>
                      </a:solidFill>
                    </a:rPr>
                    <a:t>80</a:t>
                  </a:r>
                  <a:endParaRPr lang="en-US" sz="1050" dirty="0">
                    <a:solidFill>
                      <a:srgbClr val="666666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549305" y="3731510"/>
                  <a:ext cx="42117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666666"/>
                      </a:solidFill>
                    </a:rPr>
                    <a:t>90</a:t>
                  </a:r>
                  <a:endParaRPr lang="en-US" sz="1050" dirty="0">
                    <a:solidFill>
                      <a:srgbClr val="666666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008269" y="3731510"/>
                  <a:ext cx="42117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srgbClr val="666666"/>
                      </a:solidFill>
                    </a:rPr>
                    <a:t>100</a:t>
                  </a:r>
                  <a:endParaRPr lang="en-US" sz="1050" dirty="0">
                    <a:solidFill>
                      <a:srgbClr val="666666"/>
                    </a:solidFill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937325" y="2355281"/>
                  <a:ext cx="1773615" cy="298527"/>
                </a:xfrm>
                <a:prstGeom prst="rect">
                  <a:avLst/>
                </a:prstGeom>
                <a:solidFill>
                  <a:srgbClr val="00B6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937325" y="2812137"/>
                  <a:ext cx="1600225" cy="298527"/>
                </a:xfrm>
                <a:prstGeom prst="rect">
                  <a:avLst/>
                </a:prstGeom>
                <a:solidFill>
                  <a:srgbClr val="00B6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B6FF"/>
                    </a:solidFill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937324" y="3261249"/>
                  <a:ext cx="1873089" cy="298527"/>
                </a:xfrm>
                <a:prstGeom prst="rect">
                  <a:avLst/>
                </a:prstGeom>
                <a:solidFill>
                  <a:srgbClr val="00B6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1528355" y="2364009"/>
                <a:ext cx="39831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50" dirty="0" smtClean="0"/>
                  <a:t>Yes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528355" y="2138322"/>
              <a:ext cx="3983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No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27909" y="2588422"/>
              <a:ext cx="6935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Not sure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5" y="333381"/>
            <a:ext cx="7915631" cy="391272"/>
          </a:xfrm>
        </p:spPr>
        <p:txBody>
          <a:bodyPr>
            <a:normAutofit fontScale="90000"/>
          </a:bodyPr>
          <a:lstStyle/>
          <a:p>
            <a:r>
              <a:rPr dirty="0" smtClean="0">
                <a:solidFill>
                  <a:srgbClr val="043959"/>
                </a:solidFill>
              </a:rPr>
              <a:t>Q</a:t>
            </a:r>
            <a:r>
              <a:rPr lang="en-US" dirty="0" smtClean="0">
                <a:solidFill>
                  <a:srgbClr val="043959"/>
                </a:solidFill>
              </a:rPr>
              <a:t>5</a:t>
            </a:r>
            <a:r>
              <a:rPr dirty="0" smtClean="0">
                <a:solidFill>
                  <a:srgbClr val="043959"/>
                </a:solidFill>
              </a:rPr>
              <a:t>: </a:t>
            </a:r>
            <a:r>
              <a:rPr lang="en-US" dirty="0" smtClean="0">
                <a:solidFill>
                  <a:srgbClr val="043959"/>
                </a:solidFill>
              </a:rPr>
              <a:t>How </a:t>
            </a:r>
            <a:r>
              <a:rPr lang="en-US" dirty="0">
                <a:solidFill>
                  <a:srgbClr val="043959"/>
                </a:solidFill>
              </a:rPr>
              <a:t>many internal maintenance staff does your company have?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</a:t>
            </a:r>
            <a:r>
              <a:rPr dirty="0" smtClean="0">
                <a:solidFill>
                  <a:srgbClr val="666666"/>
                </a:solidFill>
              </a:rPr>
              <a:t>Skipped</a:t>
            </a:r>
            <a:r>
              <a:rPr dirty="0">
                <a:solidFill>
                  <a:srgbClr val="666666"/>
                </a:solidFill>
              </a:rPr>
              <a:t>: 0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822877" y="1199633"/>
            <a:ext cx="6606571" cy="2999633"/>
            <a:chOff x="822877" y="985793"/>
            <a:chExt cx="6606571" cy="2999633"/>
          </a:xfrm>
        </p:grpSpPr>
        <p:grpSp>
          <p:nvGrpSpPr>
            <p:cNvPr id="47" name="Group 46"/>
            <p:cNvGrpSpPr/>
            <p:nvPr/>
          </p:nvGrpSpPr>
          <p:grpSpPr>
            <a:xfrm>
              <a:off x="1849736" y="985793"/>
              <a:ext cx="5579712" cy="2999633"/>
              <a:chOff x="1849736" y="985793"/>
              <a:chExt cx="5579712" cy="2999633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937326" y="985793"/>
                <a:ext cx="5334076" cy="2745150"/>
                <a:chOff x="1937326" y="985793"/>
                <a:chExt cx="5334076" cy="2745150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937326" y="985793"/>
                  <a:ext cx="5334076" cy="2745150"/>
                  <a:chOff x="1937326" y="978618"/>
                  <a:chExt cx="5334076" cy="2745150"/>
                </a:xfrm>
              </p:grpSpPr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1937326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2470734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3004142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3537550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4070958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4604366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5137774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671182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6204590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6737998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7271402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37326" y="1041070"/>
                <a:ext cx="478874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37326" y="1490185"/>
                <a:ext cx="1392693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37325" y="1947041"/>
                <a:ext cx="1873088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937326" y="2403897"/>
                <a:ext cx="618270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937326" y="2853009"/>
                <a:ext cx="835108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937326" y="3309540"/>
                <a:ext cx="107151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659354" y="1066958"/>
              <a:ext cx="2876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1</a:t>
              </a:r>
              <a:endParaRPr lang="en-US" sz="105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2877" y="1519594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2-3</a:t>
              </a:r>
              <a:endParaRPr lang="en-US" sz="105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22877" y="1947041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5-10</a:t>
              </a:r>
              <a:endParaRPr lang="en-US" sz="105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22877" y="2403897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11-20</a:t>
              </a:r>
              <a:endParaRPr lang="en-US" sz="105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2877" y="2859306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More than 20</a:t>
              </a:r>
              <a:endParaRPr lang="en-US" sz="105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22877" y="3214149"/>
              <a:ext cx="105925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None, we </a:t>
              </a:r>
              <a:br>
                <a:rPr lang="en-US" sz="1050" dirty="0" smtClean="0"/>
              </a:br>
              <a:r>
                <a:rPr lang="en-US" sz="1050" dirty="0" smtClean="0"/>
                <a:t>use outside</a:t>
              </a:r>
              <a:endParaRPr lang="en-US" sz="1050" dirty="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6002031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Q10: Do you have data to be imported? (equipment, parts, vendor lists in Excel or CSV file)</a:t>
            </a:r>
            <a:endParaRPr dirty="0">
              <a:solidFill>
                <a:srgbClr val="1130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34      Skipped: 0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60009"/>
              </p:ext>
            </p:extLst>
          </p:nvPr>
        </p:nvGraphicFramePr>
        <p:xfrm>
          <a:off x="1770100" y="1752883"/>
          <a:ext cx="5557554" cy="185420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350270"/>
                <a:gridCol w="1354187"/>
                <a:gridCol w="1853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 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33.96%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No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30.19%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32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Not sure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35.85%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38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6065531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Q11: What is your implementation time frame?</a:t>
            </a:r>
            <a:endParaRPr dirty="0">
              <a:solidFill>
                <a:srgbClr val="1130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86707" y="1396331"/>
            <a:ext cx="6701936" cy="2999633"/>
            <a:chOff x="834307" y="1205831"/>
            <a:chExt cx="6701936" cy="2999633"/>
          </a:xfrm>
        </p:grpSpPr>
        <p:grpSp>
          <p:nvGrpSpPr>
            <p:cNvPr id="7" name="Group 6"/>
            <p:cNvGrpSpPr/>
            <p:nvPr/>
          </p:nvGrpSpPr>
          <p:grpSpPr>
            <a:xfrm>
              <a:off x="1956531" y="1205831"/>
              <a:ext cx="5579712" cy="2999633"/>
              <a:chOff x="1849736" y="985793"/>
              <a:chExt cx="5579712" cy="299963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937326" y="985793"/>
                <a:ext cx="5334076" cy="2745150"/>
                <a:chOff x="1937326" y="985793"/>
                <a:chExt cx="5334076" cy="274515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937326" y="985793"/>
                  <a:ext cx="5334076" cy="2745150"/>
                  <a:chOff x="1937326" y="978618"/>
                  <a:chExt cx="5334076" cy="2745150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1937326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470734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3004142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3537550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4070958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4604366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5137774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5671182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6204590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6737998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7271402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37326" y="1496860"/>
                <a:ext cx="1010229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37326" y="1945975"/>
                <a:ext cx="2077029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37325" y="2402831"/>
                <a:ext cx="1123758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37326" y="2859687"/>
                <a:ext cx="197076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37326" y="3308799"/>
                <a:ext cx="344715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250949" y="1280797"/>
              <a:ext cx="7520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Yesterday</a:t>
              </a:r>
              <a:endParaRPr lang="en-US" sz="105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9672" y="1752485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30 days</a:t>
              </a:r>
              <a:endParaRPr 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672" y="2179932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1 – 3 months</a:t>
              </a:r>
              <a:endParaRPr lang="en-US" sz="10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9672" y="2652988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3 – 6 months</a:t>
              </a:r>
              <a:endParaRPr 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9672" y="3022217"/>
              <a:ext cx="105925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More than 6 months</a:t>
              </a:r>
              <a:endParaRPr lang="en-US" sz="105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44122" y="1263282"/>
              <a:ext cx="555304" cy="298527"/>
            </a:xfrm>
            <a:prstGeom prst="rect">
              <a:avLst/>
            </a:prstGeom>
            <a:solidFill>
              <a:srgbClr val="00B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4307" y="3573448"/>
              <a:ext cx="11546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Not</a:t>
              </a:r>
              <a:r>
                <a:rPr lang="en-US" sz="1050" dirty="0" smtClean="0">
                  <a:solidFill>
                    <a:srgbClr val="666666"/>
                  </a:solidFill>
                </a:rPr>
                <a:t>  </a:t>
              </a:r>
              <a:r>
                <a:rPr lang="en-US" sz="1050" dirty="0" smtClean="0"/>
                <a:t>determined</a:t>
              </a:r>
              <a:endParaRPr lang="en-US" sz="1050" dirty="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Q11: What is your implementation time frame?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</a:t>
            </a:r>
            <a:r>
              <a:rPr lang="en-US" dirty="0" smtClean="0">
                <a:solidFill>
                  <a:srgbClr val="666666"/>
                </a:solidFill>
              </a:rPr>
              <a:t>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304244"/>
              </p:ext>
            </p:extLst>
          </p:nvPr>
        </p:nvGraphicFramePr>
        <p:xfrm>
          <a:off x="1903450" y="1312828"/>
          <a:ext cx="5557554" cy="296672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350270"/>
                <a:gridCol w="1354187"/>
                <a:gridCol w="1853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 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Yesterday!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10.38%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11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30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days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20.75%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22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– 3 months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36.79%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39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 – 6 months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20.75%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22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More than 6 months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4.72%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5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Not determined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6.60%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7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Q12: What role do you play in the final decision?</a:t>
            </a:r>
            <a:endParaRPr dirty="0">
              <a:solidFill>
                <a:srgbClr val="1130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</a:t>
            </a:r>
            <a:r>
              <a:rPr lang="en-US" dirty="0" smtClean="0">
                <a:solidFill>
                  <a:srgbClr val="666666"/>
                </a:solidFill>
              </a:rPr>
              <a:t>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304800" y="1695450"/>
            <a:ext cx="7536243" cy="2348089"/>
            <a:chOff x="152400" y="2047875"/>
            <a:chExt cx="7536243" cy="2348089"/>
          </a:xfrm>
        </p:grpSpPr>
        <p:grpSp>
          <p:nvGrpSpPr>
            <p:cNvPr id="55" name="Group 54"/>
            <p:cNvGrpSpPr/>
            <p:nvPr/>
          </p:nvGrpSpPr>
          <p:grpSpPr>
            <a:xfrm>
              <a:off x="2196521" y="2047875"/>
              <a:ext cx="5334076" cy="2093605"/>
              <a:chOff x="1937326" y="985793"/>
              <a:chExt cx="5334076" cy="2745150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1937326" y="985793"/>
                <a:ext cx="5334076" cy="2745150"/>
                <a:chOff x="1937326" y="978618"/>
                <a:chExt cx="5334076" cy="274515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937326" y="978618"/>
                  <a:ext cx="0" cy="274515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470734" y="978618"/>
                  <a:ext cx="0" cy="274515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3004142" y="978618"/>
                  <a:ext cx="0" cy="274515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3537550" y="978618"/>
                  <a:ext cx="0" cy="274515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4070958" y="978618"/>
                  <a:ext cx="0" cy="274515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604366" y="978618"/>
                  <a:ext cx="0" cy="274515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5137774" y="978618"/>
                  <a:ext cx="0" cy="274515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5671182" y="978618"/>
                  <a:ext cx="0" cy="274515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6204590" y="978618"/>
                  <a:ext cx="0" cy="274515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737998" y="978618"/>
                  <a:ext cx="0" cy="274515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271402" y="978618"/>
                  <a:ext cx="0" cy="274515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Connector 72"/>
              <p:cNvCxnSpPr/>
              <p:nvPr/>
            </p:nvCxnSpPr>
            <p:spPr>
              <a:xfrm>
                <a:off x="1937326" y="3724212"/>
                <a:ext cx="5334076" cy="0"/>
              </a:xfrm>
              <a:prstGeom prst="line">
                <a:avLst/>
              </a:prstGeom>
              <a:ln w="6350" cmpd="sng">
                <a:solidFill>
                  <a:schemeClr val="accent6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2108931" y="4142048"/>
              <a:ext cx="2846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41236" y="4142048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10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09689" y="4142048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20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48429" y="4142048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30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78473" y="4142048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40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58551" y="4142048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50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11460" y="4142048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60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63581" y="4142048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70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22562" y="4142048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80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808500" y="4142048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90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67464" y="4142048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100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196521" y="2356513"/>
              <a:ext cx="1123757" cy="298527"/>
            </a:xfrm>
            <a:prstGeom prst="rect">
              <a:avLst/>
            </a:prstGeom>
            <a:solidFill>
              <a:srgbClr val="00B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196520" y="2813369"/>
              <a:ext cx="2051630" cy="298527"/>
            </a:xfrm>
            <a:prstGeom prst="rect">
              <a:avLst/>
            </a:prstGeom>
            <a:solidFill>
              <a:srgbClr val="00B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196520" y="3270225"/>
              <a:ext cx="1873087" cy="298527"/>
            </a:xfrm>
            <a:prstGeom prst="rect">
              <a:avLst/>
            </a:prstGeom>
            <a:solidFill>
              <a:srgbClr val="00B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196521" y="3719337"/>
              <a:ext cx="344715" cy="2985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072" y="2370432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Decision maker</a:t>
              </a:r>
              <a:endParaRPr lang="en-US" sz="105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8200" y="2767288"/>
              <a:ext cx="130312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dk1"/>
                  </a:solidFill>
                </a:rPr>
                <a:t>Part of a group of decision makers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2400" y="3212717"/>
              <a:ext cx="1988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dk1"/>
                  </a:solidFill>
                </a:rPr>
                <a:t>Make recommendation to the decision maker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86707" y="3754423"/>
              <a:ext cx="11546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No role</a:t>
              </a:r>
              <a:endParaRPr lang="en-US" sz="1050" dirty="0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6855348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13059"/>
                </a:solidFill>
              </a:rPr>
              <a:t>Q12: What role do you play in the final decision?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</a:t>
            </a:r>
            <a:r>
              <a:rPr lang="en-US" dirty="0" smtClean="0">
                <a:solidFill>
                  <a:srgbClr val="666666"/>
                </a:solidFill>
              </a:rPr>
              <a:t>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6080"/>
              </p:ext>
            </p:extLst>
          </p:nvPr>
        </p:nvGraphicFramePr>
        <p:xfrm>
          <a:off x="1095375" y="1781458"/>
          <a:ext cx="7108579" cy="222504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3771900"/>
                <a:gridCol w="1552575"/>
                <a:gridCol w="1784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 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Decision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maker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22.64%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24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 of a group of decision makers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44.34%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47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 recommendation to the decision maker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33.02%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35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No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role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>
                <a:solidFill>
                  <a:srgbClr val="043959"/>
                </a:solidFill>
              </a:rPr>
              <a:t>Q</a:t>
            </a:r>
            <a:r>
              <a:rPr lang="en-US" dirty="0" smtClean="0">
                <a:solidFill>
                  <a:srgbClr val="043959"/>
                </a:solidFill>
              </a:rPr>
              <a:t>5</a:t>
            </a:r>
            <a:r>
              <a:rPr dirty="0" smtClean="0">
                <a:solidFill>
                  <a:srgbClr val="043959"/>
                </a:solidFill>
              </a:rPr>
              <a:t>: </a:t>
            </a:r>
            <a:r>
              <a:rPr lang="en-US" dirty="0">
                <a:solidFill>
                  <a:srgbClr val="043959"/>
                </a:solidFill>
              </a:rPr>
              <a:t>How many internal maintenance staff does your company have?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00861"/>
              </p:ext>
            </p:extLst>
          </p:nvPr>
        </p:nvGraphicFramePr>
        <p:xfrm>
          <a:off x="1491970" y="1240438"/>
          <a:ext cx="5557554" cy="296672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350270"/>
                <a:gridCol w="1354187"/>
                <a:gridCol w="1853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 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9.43%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2-3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25.47%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5-10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36.79%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37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11-20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10.38%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11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More than 20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15.09%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None,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we use outside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2.83%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4" y="-116640"/>
            <a:ext cx="7653621" cy="874800"/>
          </a:xfrm>
        </p:spPr>
        <p:txBody>
          <a:bodyPr>
            <a:normAutofit/>
          </a:bodyPr>
          <a:lstStyle/>
          <a:p>
            <a:r>
              <a:rPr dirty="0" smtClean="0">
                <a:solidFill>
                  <a:srgbClr val="043959"/>
                </a:solidFill>
              </a:rPr>
              <a:t>Q</a:t>
            </a:r>
            <a:r>
              <a:rPr lang="en-US" dirty="0" smtClean="0">
                <a:solidFill>
                  <a:srgbClr val="043959"/>
                </a:solidFill>
              </a:rPr>
              <a:t>6</a:t>
            </a:r>
            <a:r>
              <a:rPr dirty="0" smtClean="0">
                <a:solidFill>
                  <a:srgbClr val="043959"/>
                </a:solidFill>
              </a:rPr>
              <a:t>: </a:t>
            </a:r>
            <a:r>
              <a:rPr lang="en-US" dirty="0">
                <a:solidFill>
                  <a:srgbClr val="043959"/>
                </a:solidFill>
              </a:rPr>
              <a:t>Are you currently using a CMMS or other </a:t>
            </a:r>
            <a:r>
              <a:rPr lang="en-US" dirty="0" smtClean="0">
                <a:solidFill>
                  <a:srgbClr val="043959"/>
                </a:solidFill>
              </a:rPr>
              <a:t/>
            </a:r>
            <a:br>
              <a:rPr lang="en-US" dirty="0" smtClean="0">
                <a:solidFill>
                  <a:srgbClr val="043959"/>
                </a:solidFill>
              </a:rPr>
            </a:br>
            <a:r>
              <a:rPr lang="en-US" dirty="0" smtClean="0">
                <a:solidFill>
                  <a:srgbClr val="043959"/>
                </a:solidFill>
              </a:rPr>
              <a:t>maintenance tracking software</a:t>
            </a:r>
            <a:r>
              <a:rPr lang="en-US" dirty="0">
                <a:solidFill>
                  <a:srgbClr val="043959"/>
                </a:solidFill>
              </a:rPr>
              <a:t>?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68786" y="1276560"/>
            <a:ext cx="5579712" cy="2708866"/>
            <a:chOff x="1849736" y="1276560"/>
            <a:chExt cx="5579712" cy="2708866"/>
          </a:xfrm>
        </p:grpSpPr>
        <p:grpSp>
          <p:nvGrpSpPr>
            <p:cNvPr id="6" name="Group 5"/>
            <p:cNvGrpSpPr/>
            <p:nvPr/>
          </p:nvGrpSpPr>
          <p:grpSpPr>
            <a:xfrm>
              <a:off x="1937326" y="1276560"/>
              <a:ext cx="5334076" cy="2454383"/>
              <a:chOff x="1937326" y="1276560"/>
              <a:chExt cx="5334076" cy="245438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937326" y="1276560"/>
                <a:ext cx="5334076" cy="2454383"/>
                <a:chOff x="1937326" y="1269385"/>
                <a:chExt cx="5334076" cy="2454383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937326" y="1269385"/>
                  <a:ext cx="0" cy="2454383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470734" y="1269385"/>
                  <a:ext cx="0" cy="2454383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004142" y="1269385"/>
                  <a:ext cx="0" cy="2454383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537550" y="1269385"/>
                  <a:ext cx="0" cy="2454383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070958" y="1269385"/>
                  <a:ext cx="0" cy="2454383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604366" y="1269385"/>
                  <a:ext cx="0" cy="2454383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137774" y="1269385"/>
                  <a:ext cx="0" cy="2454383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5671182" y="1269385"/>
                  <a:ext cx="0" cy="2454383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204590" y="1269385"/>
                  <a:ext cx="0" cy="2454383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737998" y="1269385"/>
                  <a:ext cx="0" cy="2454383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271402" y="1269385"/>
                  <a:ext cx="0" cy="2454383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1937326" y="3724212"/>
                <a:ext cx="5334076" cy="0"/>
              </a:xfrm>
              <a:prstGeom prst="line">
                <a:avLst/>
              </a:prstGeom>
              <a:ln w="6350" cmpd="sng">
                <a:solidFill>
                  <a:schemeClr val="accent6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849736" y="3731510"/>
              <a:ext cx="2846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2041" y="3731510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10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0494" y="3731510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20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89234" y="3731510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30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278" y="3731510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40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9356" y="3731510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50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2265" y="3731510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60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4386" y="3731510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70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63367" y="3731510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80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49305" y="3731510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90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08269" y="3731510"/>
              <a:ext cx="4211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666666"/>
                  </a:solidFill>
                </a:rPr>
                <a:t>100</a:t>
              </a:r>
              <a:endParaRPr lang="en-US" sz="1050" dirty="0">
                <a:solidFill>
                  <a:srgbClr val="666666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37326" y="1487355"/>
              <a:ext cx="842320" cy="588341"/>
            </a:xfrm>
            <a:prstGeom prst="rect">
              <a:avLst/>
            </a:prstGeom>
            <a:solidFill>
              <a:srgbClr val="00B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37326" y="2206635"/>
              <a:ext cx="2488078" cy="588341"/>
            </a:xfrm>
            <a:prstGeom prst="rect">
              <a:avLst/>
            </a:prstGeom>
            <a:solidFill>
              <a:srgbClr val="00B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37326" y="2922031"/>
              <a:ext cx="1981952" cy="588341"/>
            </a:xfrm>
            <a:prstGeom prst="rect">
              <a:avLst/>
            </a:prstGeom>
            <a:solidFill>
              <a:srgbClr val="00B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12727" y="1591838"/>
            <a:ext cx="12147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We are currently using a CMMS</a:t>
            </a:r>
            <a:endParaRPr lang="en-US" sz="1050" dirty="0"/>
          </a:p>
        </p:txBody>
      </p:sp>
      <p:sp>
        <p:nvSpPr>
          <p:cNvPr id="47" name="TextBox 46"/>
          <p:cNvSpPr txBox="1"/>
          <p:nvPr/>
        </p:nvSpPr>
        <p:spPr>
          <a:xfrm>
            <a:off x="537784" y="2343518"/>
            <a:ext cx="13961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We use spreadsheets</a:t>
            </a:r>
            <a:endParaRPr lang="en-US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686811" y="3088718"/>
            <a:ext cx="12147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Absolutely nothing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43959"/>
                </a:solidFill>
              </a:rPr>
              <a:t>Q6: Are you currently using a CMMS or other </a:t>
            </a:r>
            <a:br>
              <a:rPr lang="en-US" dirty="0">
                <a:solidFill>
                  <a:srgbClr val="043959"/>
                </a:solidFill>
              </a:rPr>
            </a:br>
            <a:r>
              <a:rPr lang="en-US" dirty="0">
                <a:solidFill>
                  <a:srgbClr val="043959"/>
                </a:solidFill>
              </a:rPr>
              <a:t>maintenance tracking software?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644063"/>
              </p:ext>
            </p:extLst>
          </p:nvPr>
        </p:nvGraphicFramePr>
        <p:xfrm>
          <a:off x="1806295" y="1783363"/>
          <a:ext cx="5557554" cy="185420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350270"/>
                <a:gridCol w="1354187"/>
                <a:gridCol w="1853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 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We are currently using a CMMS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16.04%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17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We use spreadsheets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47.17%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50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Absolutely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nothing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36.79%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39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>
                <a:solidFill>
                  <a:srgbClr val="043959"/>
                </a:solidFill>
              </a:rPr>
              <a:t>Q</a:t>
            </a:r>
            <a:r>
              <a:rPr lang="en-US" dirty="0" smtClean="0">
                <a:solidFill>
                  <a:srgbClr val="043959"/>
                </a:solidFill>
              </a:rPr>
              <a:t>7</a:t>
            </a:r>
            <a:r>
              <a:rPr dirty="0" smtClean="0">
                <a:solidFill>
                  <a:srgbClr val="043959"/>
                </a:solidFill>
              </a:rPr>
              <a:t>: </a:t>
            </a:r>
            <a:r>
              <a:rPr lang="en-US" dirty="0">
                <a:solidFill>
                  <a:srgbClr val="043959"/>
                </a:solidFill>
              </a:rPr>
              <a:t>How many buildings does your company have?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03852" y="1485383"/>
            <a:ext cx="6606571" cy="2999633"/>
            <a:chOff x="822877" y="985793"/>
            <a:chExt cx="6606571" cy="2999633"/>
          </a:xfrm>
        </p:grpSpPr>
        <p:grpSp>
          <p:nvGrpSpPr>
            <p:cNvPr id="33" name="Group 32"/>
            <p:cNvGrpSpPr/>
            <p:nvPr/>
          </p:nvGrpSpPr>
          <p:grpSpPr>
            <a:xfrm>
              <a:off x="1849736" y="985793"/>
              <a:ext cx="5579712" cy="2999633"/>
              <a:chOff x="1849736" y="985793"/>
              <a:chExt cx="5579712" cy="299963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937326" y="985793"/>
                <a:ext cx="5334076" cy="2745150"/>
                <a:chOff x="1937326" y="985793"/>
                <a:chExt cx="5334076" cy="2745150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1937326" y="985793"/>
                  <a:ext cx="5334076" cy="2745150"/>
                  <a:chOff x="1937326" y="978618"/>
                  <a:chExt cx="5334076" cy="2745150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1937326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2470734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3004142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537550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4070958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4604366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5137774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5671182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6204590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6737998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7271402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37325" y="1287310"/>
                <a:ext cx="1873087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37326" y="1736425"/>
                <a:ext cx="1548571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37325" y="2193281"/>
                <a:ext cx="427642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937326" y="2650137"/>
                <a:ext cx="765894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937326" y="3099249"/>
                <a:ext cx="842320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659354" y="1313198"/>
              <a:ext cx="2876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1</a:t>
              </a:r>
              <a:endParaRPr lang="en-US" sz="105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2877" y="1765834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2-5</a:t>
              </a:r>
              <a:endParaRPr lang="en-US" sz="105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2877" y="2193281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6-10</a:t>
              </a:r>
              <a:endParaRPr lang="en-US" sz="105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2877" y="2650137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11-20</a:t>
              </a:r>
              <a:endParaRPr lang="en-US" sz="105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22877" y="3118506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More than 20</a:t>
              </a:r>
              <a:endParaRPr lang="en-US" sz="105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>
                <a:solidFill>
                  <a:srgbClr val="043959"/>
                </a:solidFill>
              </a:rPr>
              <a:t>Q</a:t>
            </a:r>
            <a:r>
              <a:rPr lang="en-US" dirty="0" smtClean="0">
                <a:solidFill>
                  <a:srgbClr val="043959"/>
                </a:solidFill>
              </a:rPr>
              <a:t>7</a:t>
            </a:r>
            <a:r>
              <a:rPr dirty="0" smtClean="0">
                <a:solidFill>
                  <a:srgbClr val="043959"/>
                </a:solidFill>
              </a:rPr>
              <a:t>: </a:t>
            </a:r>
            <a:r>
              <a:rPr lang="en-US" dirty="0">
                <a:solidFill>
                  <a:srgbClr val="043959"/>
                </a:solidFill>
              </a:rPr>
              <a:t>How many buildings does your company have?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92012"/>
              </p:ext>
            </p:extLst>
          </p:nvPr>
        </p:nvGraphicFramePr>
        <p:xfrm>
          <a:off x="1787245" y="1507138"/>
          <a:ext cx="5557554" cy="259588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2350270"/>
                <a:gridCol w="1354187"/>
                <a:gridCol w="1853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ANSWER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CHOICES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 RESPONSES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34.91%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37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2-5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29.25%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31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6-10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7.55%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8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11-20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13.21%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14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More than 20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15.09%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16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/>
                          <a:cs typeface="Arial"/>
                        </a:rPr>
                        <a:t>Total</a:t>
                      </a:r>
                      <a:r>
                        <a:rPr lang="en-US" sz="1100" baseline="0" dirty="0" smtClean="0">
                          <a:latin typeface="Arial"/>
                          <a:cs typeface="Arial"/>
                        </a:rPr>
                        <a:t> Respondents: 106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6001382" cy="391272"/>
          </a:xfrm>
        </p:spPr>
        <p:txBody>
          <a:bodyPr>
            <a:normAutofit fontScale="90000"/>
          </a:bodyPr>
          <a:lstStyle/>
          <a:p>
            <a:r>
              <a:rPr dirty="0" smtClean="0">
                <a:solidFill>
                  <a:srgbClr val="043959"/>
                </a:solidFill>
              </a:rPr>
              <a:t>Q</a:t>
            </a:r>
            <a:r>
              <a:rPr lang="en-US" dirty="0" smtClean="0">
                <a:solidFill>
                  <a:srgbClr val="043959"/>
                </a:solidFill>
              </a:rPr>
              <a:t>8</a:t>
            </a:r>
            <a:r>
              <a:rPr dirty="0" smtClean="0">
                <a:solidFill>
                  <a:srgbClr val="043959"/>
                </a:solidFill>
              </a:rPr>
              <a:t>: </a:t>
            </a:r>
            <a:r>
              <a:rPr lang="en-US" dirty="0">
                <a:solidFill>
                  <a:srgbClr val="043959"/>
                </a:solidFill>
              </a:rPr>
              <a:t>Approximately how many work orders does your company </a:t>
            </a:r>
            <a:r>
              <a:rPr lang="en-US" dirty="0" smtClean="0">
                <a:solidFill>
                  <a:srgbClr val="043959"/>
                </a:solidFill>
              </a:rPr>
              <a:t>do monthly</a:t>
            </a:r>
            <a:r>
              <a:rPr lang="en-US" dirty="0">
                <a:solidFill>
                  <a:srgbClr val="043959"/>
                </a:solidFill>
              </a:rPr>
              <a:t>?</a:t>
            </a:r>
            <a:endParaRPr dirty="0">
              <a:solidFill>
                <a:srgbClr val="043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66666"/>
                </a:solidFill>
              </a:rPr>
              <a:t>Answered: </a:t>
            </a:r>
            <a:r>
              <a:rPr lang="en-US" dirty="0" smtClean="0">
                <a:solidFill>
                  <a:srgbClr val="666666"/>
                </a:solidFill>
              </a:rPr>
              <a:t>106      </a:t>
            </a:r>
            <a:r>
              <a:rPr lang="en-US" dirty="0">
                <a:solidFill>
                  <a:srgbClr val="666666"/>
                </a:solidFill>
              </a:rPr>
              <a:t>Skipped: 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106845" y="1418708"/>
            <a:ext cx="6541678" cy="2999633"/>
            <a:chOff x="887770" y="985793"/>
            <a:chExt cx="6541678" cy="2999633"/>
          </a:xfrm>
        </p:grpSpPr>
        <p:grpSp>
          <p:nvGrpSpPr>
            <p:cNvPr id="33" name="Group 32"/>
            <p:cNvGrpSpPr/>
            <p:nvPr/>
          </p:nvGrpSpPr>
          <p:grpSpPr>
            <a:xfrm>
              <a:off x="1849736" y="985793"/>
              <a:ext cx="5579712" cy="2999633"/>
              <a:chOff x="1849736" y="985793"/>
              <a:chExt cx="5579712" cy="299963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937326" y="985793"/>
                <a:ext cx="5334076" cy="2745150"/>
                <a:chOff x="1937326" y="985793"/>
                <a:chExt cx="5334076" cy="274515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937326" y="985793"/>
                  <a:ext cx="5334076" cy="2745150"/>
                  <a:chOff x="1937326" y="978618"/>
                  <a:chExt cx="5334076" cy="2745150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937326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470734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004142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537550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4070958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4604366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5137774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5671182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6204590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6737998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7271402" y="978618"/>
                    <a:ext cx="0" cy="2745150"/>
                  </a:xfrm>
                  <a:prstGeom prst="line">
                    <a:avLst/>
                  </a:prstGeom>
                  <a:ln w="6350" cmpd="sng">
                    <a:solidFill>
                      <a:schemeClr val="accent6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37326" y="3724212"/>
                  <a:ext cx="5334076" cy="0"/>
                </a:xfrm>
                <a:prstGeom prst="line">
                  <a:avLst/>
                </a:prstGeom>
                <a:ln w="6350" cmpd="sng">
                  <a:solidFill>
                    <a:schemeClr val="accent6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1849736" y="3731510"/>
                <a:ext cx="28466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82041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5049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20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89234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30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19278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40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935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50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5226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60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04386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70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63367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80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49305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90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08269" y="3731510"/>
                <a:ext cx="42117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666666"/>
                    </a:solidFill>
                  </a:rPr>
                  <a:t>100</a:t>
                </a:r>
                <a:endParaRPr lang="en-US" sz="105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937325" y="1287310"/>
                <a:ext cx="913169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37326" y="1736425"/>
                <a:ext cx="1334347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37325" y="2193281"/>
                <a:ext cx="1406026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37326" y="2650137"/>
                <a:ext cx="842320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937326" y="3099249"/>
                <a:ext cx="647940" cy="298527"/>
              </a:xfrm>
              <a:prstGeom prst="rect">
                <a:avLst/>
              </a:prstGeom>
              <a:solidFill>
                <a:srgbClr val="00B6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036698" y="1313198"/>
              <a:ext cx="9103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1-25</a:t>
              </a:r>
              <a:endParaRPr lang="en-US" sz="105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7770" y="1765834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26-50</a:t>
              </a:r>
              <a:endParaRPr lang="en-US" sz="105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87770" y="2193281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51-100</a:t>
              </a:r>
              <a:endParaRPr lang="en-US" sz="105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87770" y="2650137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101-200</a:t>
              </a:r>
              <a:endParaRPr lang="en-US" sz="105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7770" y="3118506"/>
              <a:ext cx="10592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More than 200</a:t>
              </a:r>
              <a:endParaRPr lang="en-US" sz="105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723</TotalTime>
  <Words>1781</Words>
  <Application>Microsoft Office PowerPoint</Application>
  <PresentationFormat>On-screen Show (16:9)</PresentationFormat>
  <Paragraphs>736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SM-template-20140529</vt:lpstr>
      <vt:lpstr>Data slides</vt:lpstr>
      <vt:lpstr>Response Summary</vt:lpstr>
      <vt:lpstr>PowerPoint Presentation</vt:lpstr>
      <vt:lpstr>PowerPoint Presentation</vt:lpstr>
      <vt:lpstr>Q5: How many internal maintenance staff does your company have?</vt:lpstr>
      <vt:lpstr>Q5: How many internal maintenance staff does your company have?</vt:lpstr>
      <vt:lpstr>Q6: Are you currently using a CMMS or other  maintenance tracking software?</vt:lpstr>
      <vt:lpstr>Q6: Are you currently using a CMMS or other  maintenance tracking software?</vt:lpstr>
      <vt:lpstr>Q7: How many buildings does your company have?</vt:lpstr>
      <vt:lpstr>Q7: How many buildings does your company have?</vt:lpstr>
      <vt:lpstr>Q8: Approximately how many work orders does your company do monthly?</vt:lpstr>
      <vt:lpstr>Q8: Approximately how many work orders does your company do monthly?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Q9: Please rank the importance of the following software features.</vt:lpstr>
      <vt:lpstr>Q10: Do you have data to be imported? (equipment, parts, vendor lists in Excel or CSV file)</vt:lpstr>
      <vt:lpstr>Q10: Do you have data to be imported? (equipment, parts, vendor lists in Excel or CSV file)</vt:lpstr>
      <vt:lpstr>Q11: What is your implementation time frame?</vt:lpstr>
      <vt:lpstr>Q11: What is your implementation time frame?</vt:lpstr>
      <vt:lpstr>Q12: What role do you play in the final decision?</vt:lpstr>
      <vt:lpstr>Q12: What role do you play in the final decision?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Admin</cp:lastModifiedBy>
  <cp:revision>213</cp:revision>
  <dcterms:created xsi:type="dcterms:W3CDTF">2014-01-30T23:18:11Z</dcterms:created>
  <dcterms:modified xsi:type="dcterms:W3CDTF">2017-10-09T11:58:14Z</dcterms:modified>
</cp:coreProperties>
</file>