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580"/>
  </p:normalViewPr>
  <p:slideViewPr>
    <p:cSldViewPr snapToGrid="0" snapToObjects="1">
      <p:cViewPr>
        <p:scale>
          <a:sx n="80" d="100"/>
          <a:sy n="80" d="100"/>
        </p:scale>
        <p:origin x="-31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B564F-4CB4-544A-9135-B0DDDF75A817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88B19-9DA5-4146-B4DE-89BF17F75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8B19-9DA5-4146-B4DE-89BF17F755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362761"/>
            <a:ext cx="10058400" cy="196235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418" y="527463"/>
            <a:ext cx="2975000" cy="109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1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5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3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43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5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9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0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2016 RiskLens All Rights Reserved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313" y="301408"/>
            <a:ext cx="2171320" cy="80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1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33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458193"/>
            <a:ext cx="10058400" cy="132065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COST BENEFITS OF IMPLEMENTING CREDIT CARD DATABASE </a:t>
            </a:r>
            <a:r>
              <a:rPr lang="en-US" sz="4000" dirty="0" smtClean="0"/>
              <a:t>TOKENIZATION USING FAIR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Shared courtesy of </a:t>
            </a:r>
            <a:r>
              <a:rPr lang="en-US" dirty="0" err="1" smtClean="0"/>
              <a:t>RiskLens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62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48303" y="2104762"/>
            <a:ext cx="2369974" cy="466530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1680776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753214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25652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98090" y="4866623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15404" y="4866623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87843" y="4866623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7483" y="3908680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2359" y="3908680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7235" y="3908680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52112" y="3908680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28525" y="2950738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18277" y="2950738"/>
            <a:ext cx="1889730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endParaRPr lang="en-US" sz="16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663617" y="1681065"/>
            <a:ext cx="379446" cy="2159900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808493" y="1696089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3047448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119886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337200" y="3182738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409639" y="3182737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243120" y="4408790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779338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387996" y="4408790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924214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677748" y="4408789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213967" y="440878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604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CONSIDERATIONS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26342" y="2150399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75251" y="2338871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795514" y="2228873"/>
            <a:ext cx="693941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 sz="3000"/>
            </a:pPr>
            <a:r>
              <a:rPr lang="en-US" sz="2000" dirty="0"/>
              <a:t>Frequency of attacks by each threat community</a:t>
            </a:r>
          </a:p>
        </p:txBody>
      </p:sp>
      <p:sp>
        <p:nvSpPr>
          <p:cNvPr id="9" name="Oval 8"/>
          <p:cNvSpPr/>
          <p:nvPr/>
        </p:nvSpPr>
        <p:spPr>
          <a:xfrm>
            <a:off x="1226342" y="2890716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75251" y="3079188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795513" y="2969190"/>
            <a:ext cx="810494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defRPr sz="3000"/>
            </a:pPr>
            <a:r>
              <a:rPr lang="en-US" sz="2000" dirty="0"/>
              <a:t>Estimating the capability (skills &amp; resources) of the scoped threat community</a:t>
            </a:r>
          </a:p>
        </p:txBody>
      </p:sp>
      <p:sp>
        <p:nvSpPr>
          <p:cNvPr id="12" name="Oval 11"/>
          <p:cNvSpPr/>
          <p:nvPr/>
        </p:nvSpPr>
        <p:spPr>
          <a:xfrm>
            <a:off x="1226342" y="3631034"/>
            <a:ext cx="560616" cy="5606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75251" y="3819506"/>
            <a:ext cx="277676" cy="180114"/>
          </a:xfrm>
          <a:custGeom>
            <a:avLst/>
            <a:gdLst>
              <a:gd name="connsiteX0" fmla="*/ 0 w 463463"/>
              <a:gd name="connsiteY0" fmla="*/ 137787 h 300625"/>
              <a:gd name="connsiteX1" fmla="*/ 162838 w 463463"/>
              <a:gd name="connsiteY1" fmla="*/ 300625 h 300625"/>
              <a:gd name="connsiteX2" fmla="*/ 463463 w 463463"/>
              <a:gd name="connsiteY2" fmla="*/ 0 h 30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463" h="300625">
                <a:moveTo>
                  <a:pt x="0" y="137787"/>
                </a:moveTo>
                <a:lnTo>
                  <a:pt x="162838" y="300625"/>
                </a:lnTo>
                <a:lnTo>
                  <a:pt x="463463" y="0"/>
                </a:ln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1795514" y="3711285"/>
            <a:ext cx="8104944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000" dirty="0"/>
              <a:t>How vulnerable a given system is by evaluating the following factors</a:t>
            </a:r>
            <a:r>
              <a:rPr lang="en-US" sz="2000" dirty="0" smtClean="0"/>
              <a:t>:</a:t>
            </a:r>
            <a:endParaRPr lang="en-US" sz="20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4916" y="4080617"/>
            <a:ext cx="354238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Authentication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Access Privileges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Patching / Structural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533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56383" y="2081011"/>
            <a:ext cx="2369974" cy="466530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8856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1294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732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06170" y="4842872"/>
            <a:ext cx="967914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23484" y="4842872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95923" y="4842872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5563" y="3884929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70439" y="3884929"/>
            <a:ext cx="1366938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15315" y="3884929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0192" y="3884929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6605" y="2926987"/>
            <a:ext cx="1889730" cy="578496"/>
          </a:xfrm>
          <a:prstGeom prst="rect">
            <a:avLst/>
          </a:prstGeom>
          <a:solidFill>
            <a:schemeClr val="tx1">
              <a:lumMod val="65000"/>
              <a:lumOff val="3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26357" y="2926987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571697" y="1657314"/>
            <a:ext cx="379446" cy="2159900"/>
          </a:xfrm>
          <a:prstGeom prst="bentConnector3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716573" y="1672338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2955528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027966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245280" y="3158987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317719" y="3158986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151200" y="438503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687418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296076" y="4385039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832294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585828" y="4385038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122047" y="4385038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36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97280" y="1905224"/>
            <a:ext cx="4128211" cy="1127249"/>
            <a:chOff x="187005" y="1140218"/>
            <a:chExt cx="4128211" cy="1127249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187005" y="1478236"/>
              <a:ext cx="4128211" cy="78923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rgbClr val="000000"/>
                  </a:solidFill>
                </a:rPr>
                <a:t>Incident </a:t>
              </a:r>
              <a:r>
                <a:rPr lang="en-US" sz="1800" dirty="0" smtClean="0">
                  <a:solidFill>
                    <a:srgbClr val="000000"/>
                  </a:solidFill>
                </a:rPr>
                <a:t>response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Investigation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7005" y="1140218"/>
              <a:ext cx="1904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PRIMARY </a:t>
              </a:r>
              <a:r>
                <a:rPr lang="en-US" sz="2000" b="1" dirty="0" smtClean="0">
                  <a:solidFill>
                    <a:schemeClr val="accent1"/>
                  </a:solidFill>
                </a:rPr>
                <a:t>LOSSES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5573" y="1465709"/>
              <a:ext cx="403964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097280" y="3004480"/>
            <a:ext cx="5066014" cy="2491277"/>
            <a:chOff x="187005" y="1140218"/>
            <a:chExt cx="5066014" cy="2491277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87005" y="1478237"/>
              <a:ext cx="5066014" cy="215325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rgbClr val="000000"/>
                  </a:solidFill>
                </a:rPr>
                <a:t>Notification / credit </a:t>
              </a:r>
              <a:r>
                <a:rPr lang="en-US" sz="1800" dirty="0" smtClean="0">
                  <a:solidFill>
                    <a:srgbClr val="000000"/>
                  </a:solidFill>
                </a:rPr>
                <a:t>monitoring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Regulatory notification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Possible </a:t>
              </a:r>
              <a:r>
                <a:rPr lang="en-US" sz="1800" dirty="0">
                  <a:solidFill>
                    <a:srgbClr val="000000"/>
                  </a:solidFill>
                </a:rPr>
                <a:t>fines / </a:t>
              </a:r>
              <a:r>
                <a:rPr lang="en-US" sz="1800" dirty="0" smtClean="0">
                  <a:solidFill>
                    <a:srgbClr val="000000"/>
                  </a:solidFill>
                </a:rPr>
                <a:t>judgments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Customer </a:t>
              </a:r>
              <a:r>
                <a:rPr lang="en-US" sz="1800" dirty="0">
                  <a:solidFill>
                    <a:srgbClr val="000000"/>
                  </a:solidFill>
                </a:rPr>
                <a:t>service </a:t>
              </a:r>
              <a:r>
                <a:rPr lang="en-US" sz="1800" dirty="0" smtClean="0">
                  <a:solidFill>
                    <a:srgbClr val="000000"/>
                  </a:solidFill>
                </a:rPr>
                <a:t>requests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Potential litigation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Loss </a:t>
              </a:r>
              <a:r>
                <a:rPr lang="en-US" sz="1800" dirty="0">
                  <a:solidFill>
                    <a:srgbClr val="000000"/>
                  </a:solidFill>
                </a:rPr>
                <a:t>of current/future customers (</a:t>
              </a:r>
              <a:r>
                <a:rPr lang="en-US" sz="1800" dirty="0" smtClean="0">
                  <a:solidFill>
                    <a:srgbClr val="000000"/>
                  </a:solidFill>
                </a:rPr>
                <a:t>reputation)</a:t>
              </a:r>
            </a:p>
            <a:p>
              <a:pPr marL="233363" indent="-231775">
                <a:spcBef>
                  <a:spcPts val="200"/>
                </a:spcBef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rgbClr val="000000"/>
                  </a:solidFill>
                </a:rPr>
                <a:t>Card </a:t>
              </a:r>
              <a:r>
                <a:rPr lang="en-US" sz="1800" dirty="0">
                  <a:solidFill>
                    <a:srgbClr val="000000"/>
                  </a:solidFill>
                </a:rPr>
                <a:t>replacement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7005" y="1140218"/>
              <a:ext cx="21746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SECONDARY </a:t>
              </a:r>
              <a:r>
                <a:rPr lang="en-US" sz="2000" b="1" dirty="0" smtClean="0">
                  <a:solidFill>
                    <a:schemeClr val="accent1"/>
                  </a:solidFill>
                </a:rPr>
                <a:t>LOSSES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5573" y="1465709"/>
              <a:ext cx="403964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80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SUPPORT / ROI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13990" y="1978684"/>
            <a:ext cx="8956998" cy="1362865"/>
            <a:chOff x="187002" y="1109440"/>
            <a:chExt cx="8956998" cy="1362865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187002" y="1627091"/>
              <a:ext cx="8469397" cy="8452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3363" indent="-233363">
                <a:spcBef>
                  <a:spcPts val="6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Quantify </a:t>
              </a:r>
              <a:r>
                <a:rPr lang="en-US" sz="1800" dirty="0">
                  <a:solidFill>
                    <a:schemeClr val="tx1"/>
                  </a:solidFill>
                </a:rPr>
                <a:t>and </a:t>
              </a:r>
              <a:r>
                <a:rPr lang="en-US" sz="1800" dirty="0" smtClean="0">
                  <a:solidFill>
                    <a:schemeClr val="tx1"/>
                  </a:solidFill>
                </a:rPr>
                <a:t>compare </a:t>
              </a:r>
              <a:r>
                <a:rPr lang="en-US" sz="1800" dirty="0">
                  <a:solidFill>
                    <a:schemeClr val="tx1"/>
                  </a:solidFill>
                </a:rPr>
                <a:t>the current and future </a:t>
              </a:r>
              <a:r>
                <a:rPr lang="en-US" sz="1800" dirty="0" smtClean="0">
                  <a:solidFill>
                    <a:schemeClr val="tx1"/>
                  </a:solidFill>
                </a:rPr>
                <a:t>risk exposure</a:t>
              </a:r>
            </a:p>
            <a:p>
              <a:pPr marL="233363" indent="-233363">
                <a:spcBef>
                  <a:spcPts val="6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Fully justify and fund </a:t>
              </a:r>
              <a:r>
                <a:rPr lang="en-US" sz="1800" dirty="0">
                  <a:solidFill>
                    <a:schemeClr val="tx1"/>
                  </a:solidFill>
                </a:rPr>
                <a:t>stalled tokenization projects across all credit card databases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7005" y="1109440"/>
              <a:ext cx="3817648" cy="400110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THE ORGANIZATION WAS ABLE TO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5573" y="1465709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098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97281" y="1921031"/>
            <a:ext cx="10115201" cy="763738"/>
            <a:chOff x="187005" y="1140218"/>
            <a:chExt cx="8956995" cy="763738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187005" y="1478235"/>
              <a:ext cx="8956995" cy="4257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SzTx/>
                <a:buNone/>
                <a:defRPr sz="3200">
                  <a:solidFill>
                    <a:srgbClr val="000000"/>
                  </a:solidFill>
                </a:defRPr>
              </a:pPr>
              <a:r>
                <a:rPr lang="en-US" sz="1800" dirty="0"/>
                <a:t>Understand how much </a:t>
              </a:r>
              <a:r>
                <a:rPr lang="en-US" sz="1800" dirty="0" smtClean="0"/>
                <a:t>credit card number tokenization can reduce the risk associated with the card </a:t>
              </a:r>
              <a:r>
                <a:rPr lang="en-US" sz="1800" dirty="0" err="1" smtClean="0"/>
                <a:t>datastore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7005" y="1140218"/>
              <a:ext cx="2920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RISK SCENARIO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5573" y="1465709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097280" y="2933494"/>
            <a:ext cx="8956995" cy="763738"/>
            <a:chOff x="187005" y="2025390"/>
            <a:chExt cx="8956995" cy="763738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87005" y="2363407"/>
              <a:ext cx="8769991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SzTx/>
                <a:buNone/>
                <a:defRPr sz="3200"/>
              </a:pPr>
              <a:r>
                <a:rPr lang="en-US" sz="1800" dirty="0">
                  <a:solidFill>
                    <a:schemeClr val="tx1"/>
                  </a:solidFill>
                </a:rPr>
                <a:t>Credit card data in the Card Data Environment (CDE)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7005" y="2025390"/>
              <a:ext cx="2603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ASSET(S)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75573" y="2350881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097280" y="3829042"/>
            <a:ext cx="8956995" cy="763738"/>
            <a:chOff x="187005" y="2891773"/>
            <a:chExt cx="8956995" cy="763738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87005" y="3229790"/>
              <a:ext cx="8769991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>
                  <a:solidFill>
                    <a:schemeClr val="tx1"/>
                  </a:solidFill>
                </a:rPr>
                <a:t>Confidentiality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7005" y="2891773"/>
              <a:ext cx="12846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LOSS TYPE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75573" y="3217264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097280" y="4724591"/>
            <a:ext cx="8956995" cy="763738"/>
            <a:chOff x="187005" y="3826863"/>
            <a:chExt cx="8956995" cy="763738"/>
          </a:xfrm>
        </p:grpSpPr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187005" y="4164880"/>
              <a:ext cx="8956995" cy="42572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SzTx/>
                <a:buNone/>
                <a:defRPr sz="3200"/>
              </a:pPr>
              <a:r>
                <a:rPr lang="en-US" sz="1800" dirty="0">
                  <a:solidFill>
                    <a:schemeClr val="tx1"/>
                  </a:solidFill>
                </a:rPr>
                <a:t>Organized cyber criminals motivated to </a:t>
              </a:r>
              <a:r>
                <a:rPr lang="en-US" sz="1800" dirty="0" smtClean="0">
                  <a:solidFill>
                    <a:schemeClr val="tx1"/>
                  </a:solidFill>
                </a:rPr>
                <a:t>monetize </a:t>
              </a:r>
              <a:r>
                <a:rPr lang="en-US" sz="1800" dirty="0">
                  <a:solidFill>
                    <a:schemeClr val="tx1"/>
                  </a:solidFill>
                </a:rPr>
                <a:t>stolen card data through underground markets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005" y="3826863"/>
              <a:ext cx="27694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THREAT(S) DESCRIPTION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75573" y="4152354"/>
              <a:ext cx="8868427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194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208283" y="1905201"/>
            <a:ext cx="9301379" cy="1835526"/>
            <a:chOff x="187005" y="1140218"/>
            <a:chExt cx="8002072" cy="1835526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87005" y="1143005"/>
              <a:ext cx="8002072" cy="1832739"/>
            </a:xfrm>
            <a:prstGeom prst="rect">
              <a:avLst/>
            </a:prstGeom>
          </p:spPr>
          <p:txBody>
            <a:bodyPr>
              <a:normAutofit fontScale="32500" lnSpcReduction="20000"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600"/>
                </a:spcBef>
                <a:buNone/>
              </a:pPr>
              <a:r>
                <a:rPr lang="en-US" sz="6200" dirty="0">
                  <a:solidFill>
                    <a:schemeClr val="tx1"/>
                  </a:solidFill>
                </a:rPr>
                <a:t>Assessing R</a:t>
              </a:r>
              <a:r>
                <a:rPr lang="en-US" sz="6200" dirty="0" smtClean="0">
                  <a:solidFill>
                    <a:schemeClr val="tx1"/>
                  </a:solidFill>
                </a:rPr>
                <a:t>isk </a:t>
              </a:r>
              <a:r>
                <a:rPr lang="en-US" sz="6200" dirty="0">
                  <a:solidFill>
                    <a:schemeClr val="tx1"/>
                  </a:solidFill>
                </a:rPr>
                <a:t>R</a:t>
              </a:r>
              <a:r>
                <a:rPr lang="en-US" sz="6200" dirty="0" smtClean="0">
                  <a:solidFill>
                    <a:schemeClr val="tx1"/>
                  </a:solidFill>
                </a:rPr>
                <a:t>eduction By Comparison of Scenarios:</a:t>
              </a:r>
            </a:p>
            <a:p>
              <a:pPr marL="457200" indent="-457200">
                <a:buSzTx/>
                <a:defRPr sz="3200">
                  <a:solidFill>
                    <a:srgbClr val="000000"/>
                  </a:solidFill>
                </a:defRPr>
              </a:pPr>
              <a:r>
                <a:rPr lang="en-US" sz="5500" dirty="0">
                  <a:solidFill>
                    <a:schemeClr val="tx1"/>
                  </a:solidFill>
                </a:rPr>
                <a:t>Assessed how much risk a </a:t>
              </a:r>
              <a:r>
                <a:rPr lang="en-US" sz="5500" dirty="0" smtClean="0">
                  <a:solidFill>
                    <a:schemeClr val="tx1"/>
                  </a:solidFill>
                </a:rPr>
                <a:t>critical </a:t>
              </a:r>
              <a:r>
                <a:rPr lang="en-US" sz="5500" dirty="0" err="1">
                  <a:solidFill>
                    <a:schemeClr val="tx1"/>
                  </a:solidFill>
                </a:rPr>
                <a:t>datastore</a:t>
              </a:r>
              <a:r>
                <a:rPr lang="en-US" sz="5500" dirty="0">
                  <a:solidFill>
                    <a:schemeClr val="tx1"/>
                  </a:solidFill>
                </a:rPr>
                <a:t> has when storing full </a:t>
              </a:r>
              <a:r>
                <a:rPr lang="en-US" sz="5500" dirty="0" smtClean="0">
                  <a:solidFill>
                    <a:schemeClr val="tx1"/>
                  </a:solidFill>
                </a:rPr>
                <a:t>credit card </a:t>
              </a:r>
              <a:r>
                <a:rPr lang="en-US" sz="5500" dirty="0">
                  <a:solidFill>
                    <a:schemeClr val="tx1"/>
                  </a:solidFill>
                </a:rPr>
                <a:t>numbers</a:t>
              </a:r>
            </a:p>
            <a:p>
              <a:pPr marL="457200" indent="-457200">
                <a:buSzTx/>
                <a:defRPr sz="3200">
                  <a:solidFill>
                    <a:srgbClr val="000000"/>
                  </a:solidFill>
                </a:defRPr>
              </a:pPr>
              <a:r>
                <a:rPr lang="en-US" sz="5500" dirty="0">
                  <a:solidFill>
                    <a:schemeClr val="tx1"/>
                  </a:solidFill>
                </a:rPr>
                <a:t>Assessed </a:t>
              </a:r>
              <a:r>
                <a:rPr lang="en-US" sz="5500" dirty="0" smtClean="0">
                  <a:solidFill>
                    <a:schemeClr val="tx1"/>
                  </a:solidFill>
                </a:rPr>
                <a:t>level of </a:t>
              </a:r>
              <a:r>
                <a:rPr lang="en-US" sz="5500" dirty="0">
                  <a:solidFill>
                    <a:schemeClr val="tx1"/>
                  </a:solidFill>
                </a:rPr>
                <a:t>risk </a:t>
              </a:r>
              <a:r>
                <a:rPr lang="en-US" sz="5500" dirty="0" smtClean="0">
                  <a:solidFill>
                    <a:schemeClr val="tx1"/>
                  </a:solidFill>
                </a:rPr>
                <a:t>for </a:t>
              </a:r>
              <a:r>
                <a:rPr lang="en-US" sz="5500" dirty="0">
                  <a:solidFill>
                    <a:schemeClr val="tx1"/>
                  </a:solidFill>
                </a:rPr>
                <a:t>applications using the primary </a:t>
              </a:r>
              <a:r>
                <a:rPr lang="en-US" sz="5500" dirty="0" err="1">
                  <a:solidFill>
                    <a:schemeClr val="tx1"/>
                  </a:solidFill>
                </a:rPr>
                <a:t>datastore</a:t>
              </a:r>
              <a:endParaRPr lang="en-US" sz="5500" dirty="0">
                <a:solidFill>
                  <a:schemeClr val="tx1"/>
                </a:solidFill>
              </a:endParaRPr>
            </a:p>
            <a:p>
              <a:pPr marL="457200" indent="-457200">
                <a:buSzTx/>
                <a:defRPr sz="2800">
                  <a:solidFill>
                    <a:srgbClr val="000000"/>
                  </a:solidFill>
                </a:defRPr>
              </a:pPr>
              <a:r>
                <a:rPr lang="en-US" sz="5500" dirty="0">
                  <a:solidFill>
                    <a:schemeClr val="tx1"/>
                  </a:solidFill>
                </a:rPr>
                <a:t>Assessed how much risk </a:t>
              </a:r>
              <a:r>
                <a:rPr lang="en-US" sz="5500" dirty="0" smtClean="0">
                  <a:solidFill>
                    <a:schemeClr val="tx1"/>
                  </a:solidFill>
                </a:rPr>
                <a:t>the </a:t>
              </a:r>
              <a:r>
                <a:rPr lang="en-US" sz="5500" dirty="0" err="1" smtClean="0">
                  <a:solidFill>
                    <a:schemeClr val="tx1"/>
                  </a:solidFill>
                </a:rPr>
                <a:t>datastore</a:t>
              </a:r>
              <a:r>
                <a:rPr lang="en-US" sz="5500" dirty="0" smtClean="0">
                  <a:solidFill>
                    <a:schemeClr val="tx1"/>
                  </a:solidFill>
                </a:rPr>
                <a:t> will </a:t>
              </a:r>
              <a:r>
                <a:rPr lang="en-US" sz="5500" dirty="0">
                  <a:solidFill>
                    <a:schemeClr val="tx1"/>
                  </a:solidFill>
                </a:rPr>
                <a:t>have </a:t>
              </a:r>
              <a:r>
                <a:rPr lang="en-US" sz="5500" dirty="0" smtClean="0">
                  <a:solidFill>
                    <a:schemeClr val="tx1"/>
                  </a:solidFill>
                </a:rPr>
                <a:t>using </a:t>
              </a:r>
              <a:r>
                <a:rPr lang="en-US" sz="5500" dirty="0" smtClean="0"/>
                <a:t>a tokenized </a:t>
              </a:r>
              <a:r>
                <a:rPr lang="en-US" sz="5500" dirty="0"/>
                <a:t>form</a:t>
              </a:r>
              <a:r>
                <a:rPr lang="en-US" sz="5500" b="1" dirty="0">
                  <a:ea typeface="Helvetica Neue"/>
                  <a:cs typeface="Helvetica Neue"/>
                  <a:sym typeface="Helvetica Neue"/>
                </a:rPr>
                <a:t>*</a:t>
              </a:r>
              <a:endParaRPr lang="en-US" sz="55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7005" y="1140218"/>
              <a:ext cx="15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208282" y="4614905"/>
            <a:ext cx="84107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000">
                <a:solidFill>
                  <a:srgbClr val="000000"/>
                </a:solidFill>
              </a:defRPr>
            </a:pPr>
            <a:r>
              <a:rPr lang="en-US" sz="1400" dirty="0">
                <a:solidFill>
                  <a:schemeClr val="accent1"/>
                </a:solidFill>
              </a:rPr>
              <a:t>*</a:t>
            </a:r>
            <a:r>
              <a:rPr lang="en-US" sz="1400" b="1" dirty="0" smtClean="0">
                <a:solidFill>
                  <a:schemeClr val="accent1"/>
                </a:solidFill>
                <a:ea typeface="Helvetica Neue"/>
                <a:cs typeface="Helvetica Neue"/>
                <a:sym typeface="Helvetica Neue"/>
              </a:rPr>
              <a:t>Assumption: 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rPr lang="en-US" sz="1400" dirty="0" smtClean="0"/>
              <a:t>There </a:t>
            </a:r>
            <a:r>
              <a:rPr lang="en-US" sz="1400" dirty="0"/>
              <a:t>is still a low probability </a:t>
            </a:r>
            <a:r>
              <a:rPr lang="en-US" sz="1400" dirty="0" smtClean="0"/>
              <a:t>that </a:t>
            </a:r>
            <a:r>
              <a:rPr lang="en-US" sz="1400" dirty="0"/>
              <a:t>tokenized data can be compromised </a:t>
            </a:r>
            <a:r>
              <a:rPr lang="en-US" sz="1400" dirty="0" smtClean="0"/>
              <a:t>by:</a:t>
            </a:r>
          </a:p>
          <a:p>
            <a:pPr marL="171450" indent="-171450"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US" sz="1400" dirty="0" smtClean="0"/>
              <a:t>Theft </a:t>
            </a:r>
            <a:r>
              <a:rPr lang="en-US" sz="1400" dirty="0"/>
              <a:t>of the data in transit </a:t>
            </a:r>
            <a:r>
              <a:rPr lang="en-US" sz="1400" dirty="0" smtClean="0"/>
              <a:t>(potential </a:t>
            </a:r>
            <a:r>
              <a:rPr lang="en-US" sz="1400" dirty="0"/>
              <a:t>Point-of-Sale </a:t>
            </a:r>
            <a:r>
              <a:rPr lang="en-US" sz="1400" dirty="0" smtClean="0"/>
              <a:t>attack)</a:t>
            </a:r>
          </a:p>
          <a:p>
            <a:pPr marL="171450" indent="-171450"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US" sz="1400" dirty="0" smtClean="0"/>
              <a:t>Compromised </a:t>
            </a:r>
            <a:r>
              <a:rPr lang="en-US" sz="1400" dirty="0"/>
              <a:t>tokenization data source and/or </a:t>
            </a:r>
            <a:r>
              <a:rPr lang="en-US" sz="1400" dirty="0" smtClean="0"/>
              <a:t>process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rPr lang="en-US" sz="1400" dirty="0" smtClean="0"/>
              <a:t>Both </a:t>
            </a:r>
            <a:r>
              <a:rPr lang="en-US" sz="1400" dirty="0"/>
              <a:t>were considered in the analysis.</a:t>
            </a:r>
          </a:p>
        </p:txBody>
      </p:sp>
    </p:spTree>
    <p:extLst>
      <p:ext uri="{BB962C8B-B14F-4D97-AF65-F5344CB8AC3E}">
        <p14:creationId xmlns:p14="http://schemas.microsoft.com/office/powerpoint/2010/main" val="420857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SCOPING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202472" y="1928951"/>
            <a:ext cx="8250286" cy="2417174"/>
            <a:chOff x="187005" y="1140218"/>
            <a:chExt cx="4735191" cy="2417174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87005" y="1478236"/>
              <a:ext cx="4384995" cy="2079156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84163" indent="-284163" algn="l" defTabSz="914400" rtl="0" eaLnBrk="1" latinLnBrk="0" hangingPunct="1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»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600"/>
                </a:spcBef>
                <a:buNone/>
              </a:pPr>
              <a:r>
                <a:rPr lang="en-US" sz="1800" dirty="0">
                  <a:solidFill>
                    <a:schemeClr val="tx1"/>
                  </a:solidFill>
                </a:rPr>
                <a:t>Look at the risk reduction from </a:t>
              </a:r>
              <a:r>
                <a:rPr lang="en-US" sz="1800" dirty="0" smtClean="0">
                  <a:solidFill>
                    <a:schemeClr val="tx1"/>
                  </a:solidFill>
                </a:rPr>
                <a:t>two perspectives:</a:t>
              </a:r>
            </a:p>
            <a:p>
              <a:pPr marL="457200" indent="-231775">
                <a:spcBef>
                  <a:spcPts val="600"/>
                </a:spcBef>
                <a:buFont typeface="+mj-lt"/>
                <a:buAutoNum type="arabicPeriod"/>
                <a:defRPr sz="3200">
                  <a:solidFill>
                    <a:srgbClr val="000000"/>
                  </a:solidFill>
                </a:defRPr>
              </a:pPr>
              <a:r>
                <a:rPr lang="en-US" sz="1800" dirty="0">
                  <a:solidFill>
                    <a:schemeClr val="tx1"/>
                  </a:solidFill>
                </a:rPr>
                <a:t>Reduction in </a:t>
              </a:r>
              <a:r>
                <a:rPr lang="en-US" sz="1800" dirty="0" smtClean="0">
                  <a:solidFill>
                    <a:schemeClr val="tx1"/>
                  </a:solidFill>
                </a:rPr>
                <a:t>total loss </a:t>
              </a:r>
              <a:r>
                <a:rPr lang="en-US" sz="1800" dirty="0">
                  <a:solidFill>
                    <a:schemeClr val="tx1"/>
                  </a:solidFill>
                </a:rPr>
                <a:t>exposure </a:t>
              </a:r>
              <a:r>
                <a:rPr lang="en-US" sz="1800" dirty="0" smtClean="0">
                  <a:solidFill>
                    <a:schemeClr val="tx1"/>
                  </a:solidFill>
                </a:rPr>
                <a:t>(</a:t>
              </a:r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r>
                <a:rPr lang="en-US" sz="1800" dirty="0" smtClean="0">
                  <a:solidFill>
                    <a:schemeClr val="tx1"/>
                  </a:solidFill>
                </a:rPr>
                <a:t>nnualized risk)</a:t>
              </a:r>
            </a:p>
            <a:p>
              <a:pPr marL="457200" indent="-231775">
                <a:spcBef>
                  <a:spcPts val="600"/>
                </a:spcBef>
                <a:buFont typeface="+mj-lt"/>
                <a:buAutoNum type="arabicPeriod"/>
                <a:defRPr sz="3200">
                  <a:solidFill>
                    <a:srgbClr val="000000"/>
                  </a:solidFill>
                </a:defRPr>
              </a:pPr>
              <a:r>
                <a:rPr lang="en-US" sz="1800" dirty="0" smtClean="0">
                  <a:solidFill>
                    <a:schemeClr val="tx1"/>
                  </a:solidFill>
                </a:rPr>
                <a:t>Reduction </a:t>
              </a:r>
              <a:r>
                <a:rPr lang="en-US" sz="1800" dirty="0">
                  <a:solidFill>
                    <a:schemeClr val="tx1"/>
                  </a:solidFill>
                </a:rPr>
                <a:t>in per </a:t>
              </a:r>
              <a:r>
                <a:rPr lang="en-US" sz="1800" dirty="0" smtClean="0">
                  <a:solidFill>
                    <a:schemeClr val="tx1"/>
                  </a:solidFill>
                </a:rPr>
                <a:t>scenario </a:t>
              </a:r>
              <a:r>
                <a:rPr lang="en-US" sz="1800" dirty="0">
                  <a:solidFill>
                    <a:schemeClr val="tx1"/>
                  </a:solidFill>
                </a:rPr>
                <a:t>magnitude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7005" y="1140218"/>
              <a:ext cx="1360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1"/>
                  </a:solidFill>
                </a:rPr>
                <a:t>INTERPRET RESULTS: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75573" y="1465709"/>
              <a:ext cx="4646623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370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pic>
        <p:nvPicPr>
          <p:cNvPr id="22" name="Picture 21" descr="Screen Shot 2015-12-18 at 9.35.1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50" y="2627795"/>
            <a:ext cx="9378996" cy="2103120"/>
          </a:xfrm>
          <a:prstGeom prst="rect">
            <a:avLst/>
          </a:prstGeom>
        </p:spPr>
      </p:pic>
      <p:sp>
        <p:nvSpPr>
          <p:cNvPr id="23" name="Shape 166"/>
          <p:cNvSpPr/>
          <p:nvPr/>
        </p:nvSpPr>
        <p:spPr>
          <a:xfrm>
            <a:off x="1480451" y="2585088"/>
            <a:ext cx="8398981" cy="385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887" tIns="31887" rIns="31887" bIns="31887" anchor="ctr">
            <a:normAutofit/>
          </a:bodyPr>
          <a:lstStyle>
            <a:lvl1pPr>
              <a:spcBef>
                <a:spcPts val="2500"/>
              </a:spcBef>
              <a:defRPr sz="3000" b="1"/>
            </a:lvl1pPr>
          </a:lstStyle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ANNUALIZED REDUCTION IN LOSS EXPOSURE (RISK)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25" name="Shape 165"/>
          <p:cNvSpPr txBox="1">
            <a:spLocks/>
          </p:cNvSpPr>
          <p:nvPr/>
        </p:nvSpPr>
        <p:spPr>
          <a:xfrm>
            <a:off x="1648514" y="1869755"/>
            <a:ext cx="9042868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RISK</a:t>
            </a:r>
            <a:r>
              <a:rPr lang="en-US" sz="2000" dirty="0" smtClean="0">
                <a:solidFill>
                  <a:schemeClr val="tx1"/>
                </a:solidFill>
              </a:rPr>
              <a:t> = Frequency x Magnitude of future loss. We express risk in terms of loss exposure.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8" name="Picture 27" descr="Screen Shot 2015-12-16 at 9.55.5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50" y="4885058"/>
            <a:ext cx="9378995" cy="111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6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Shape 165"/>
          <p:cNvSpPr txBox="1">
            <a:spLocks/>
          </p:cNvSpPr>
          <p:nvPr/>
        </p:nvSpPr>
        <p:spPr>
          <a:xfrm>
            <a:off x="1970390" y="1999374"/>
            <a:ext cx="7553107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Change in Average Loss Exposure Range for Each Component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58" y="3311682"/>
            <a:ext cx="4937760" cy="2506410"/>
          </a:xfrm>
          <a:prstGeom prst="rect">
            <a:avLst/>
          </a:prstGeom>
        </p:spPr>
      </p:pic>
      <p:pic>
        <p:nvPicPr>
          <p:cNvPr id="9" name="Picture 8" descr="Screen Shot 2015-12-18 at 11.11.0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848" y="3311682"/>
            <a:ext cx="4937760" cy="24891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66999" y="2758815"/>
            <a:ext cx="3030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CURRENT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81095" y="2708460"/>
            <a:ext cx="2307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FUTURE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Shape 165"/>
          <p:cNvSpPr txBox="1">
            <a:spLocks/>
          </p:cNvSpPr>
          <p:nvPr/>
        </p:nvSpPr>
        <p:spPr>
          <a:xfrm>
            <a:off x="1443125" y="1779266"/>
            <a:ext cx="8706740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Change in Average Loss Exposure By Scenario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9877141" y="5880174"/>
            <a:ext cx="4188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72D10-3D14-4C43-870C-CBD7BB2C8E5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565" y="2308190"/>
            <a:ext cx="6858000" cy="17932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566" y="4442709"/>
            <a:ext cx="6858000" cy="17113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11677" y="3004776"/>
            <a:ext cx="1637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CURRENT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1677" y="5098308"/>
            <a:ext cx="1552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FUTURE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3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Shape 165"/>
          <p:cNvSpPr txBox="1">
            <a:spLocks/>
          </p:cNvSpPr>
          <p:nvPr/>
        </p:nvSpPr>
        <p:spPr>
          <a:xfrm>
            <a:off x="1645281" y="2028095"/>
            <a:ext cx="8706740" cy="5289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defRPr sz="3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Change in Loss Exposure Category By Scenario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35" y="3103611"/>
            <a:ext cx="5129252" cy="274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15" y="3103611"/>
            <a:ext cx="5065527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57065" y="2557019"/>
            <a:ext cx="1956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Current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4664" y="2557019"/>
            <a:ext cx="1722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Future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8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LEVERAGED </a:t>
            </a:r>
            <a:br>
              <a:rPr lang="en-US" dirty="0"/>
            </a:br>
            <a:r>
              <a:rPr lang="en-US" dirty="0"/>
              <a:t>THE FAIR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- FAIR INSTITUTE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72824" y="2151416"/>
            <a:ext cx="2369974" cy="4665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Risk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5297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Contact Frequency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7735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Probability of 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50173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Capability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22611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Resistance Strength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39925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Event 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12364" y="4913277"/>
            <a:ext cx="967914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Magnitude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42004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Threat Event Frequency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86880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31756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Primary Loss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6633" y="3955334"/>
            <a:ext cx="1366938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Secondary Loss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3046" y="2997392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Event Frequency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2798" y="2997392"/>
            <a:ext cx="1889730" cy="57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Loss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Magnitude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Elbow Connector 18"/>
          <p:cNvCxnSpPr>
            <a:stCxn id="6" idx="2"/>
            <a:endCxn id="17" idx="0"/>
          </p:cNvCxnSpPr>
          <p:nvPr/>
        </p:nvCxnSpPr>
        <p:spPr>
          <a:xfrm rot="5400000">
            <a:off x="4688138" y="1727719"/>
            <a:ext cx="379446" cy="2159900"/>
          </a:xfrm>
          <a:prstGeom prst="bentConnector3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8" idx="0"/>
          </p:cNvCxnSpPr>
          <p:nvPr/>
        </p:nvCxnSpPr>
        <p:spPr>
          <a:xfrm rot="16200000" flipH="1">
            <a:off x="6833014" y="1742743"/>
            <a:ext cx="379446" cy="212985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7" idx="2"/>
            <a:endCxn id="13" idx="0"/>
          </p:cNvCxnSpPr>
          <p:nvPr/>
        </p:nvCxnSpPr>
        <p:spPr>
          <a:xfrm rot="5400000">
            <a:off x="3071969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4" idx="0"/>
          </p:cNvCxnSpPr>
          <p:nvPr/>
        </p:nvCxnSpPr>
        <p:spPr>
          <a:xfrm rot="16200000" flipH="1">
            <a:off x="4144407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0"/>
            <a:endCxn id="18" idx="2"/>
          </p:cNvCxnSpPr>
          <p:nvPr/>
        </p:nvCxnSpPr>
        <p:spPr>
          <a:xfrm rot="5400000" flipH="1" flipV="1">
            <a:off x="7361721" y="3229392"/>
            <a:ext cx="379446" cy="1072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0"/>
            <a:endCxn id="18" idx="2"/>
          </p:cNvCxnSpPr>
          <p:nvPr/>
        </p:nvCxnSpPr>
        <p:spPr>
          <a:xfrm rot="16200000" flipV="1">
            <a:off x="8434160" y="3229391"/>
            <a:ext cx="379446" cy="107243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3" idx="2"/>
            <a:endCxn id="7" idx="0"/>
          </p:cNvCxnSpPr>
          <p:nvPr/>
        </p:nvCxnSpPr>
        <p:spPr>
          <a:xfrm rot="5400000">
            <a:off x="2267641" y="4455444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" idx="2"/>
            <a:endCxn id="8" idx="0"/>
          </p:cNvCxnSpPr>
          <p:nvPr/>
        </p:nvCxnSpPr>
        <p:spPr>
          <a:xfrm rot="16200000" flipH="1">
            <a:off x="2803859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2"/>
            <a:endCxn id="9" idx="0"/>
          </p:cNvCxnSpPr>
          <p:nvPr/>
        </p:nvCxnSpPr>
        <p:spPr>
          <a:xfrm rot="5400000">
            <a:off x="4412517" y="4455444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10" idx="0"/>
          </p:cNvCxnSpPr>
          <p:nvPr/>
        </p:nvCxnSpPr>
        <p:spPr>
          <a:xfrm rot="16200000" flipH="1">
            <a:off x="4948735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2"/>
            <a:endCxn id="11" idx="0"/>
          </p:cNvCxnSpPr>
          <p:nvPr/>
        </p:nvCxnSpPr>
        <p:spPr>
          <a:xfrm rot="5400000">
            <a:off x="8702269" y="4455443"/>
            <a:ext cx="379447" cy="5362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6" idx="2"/>
            <a:endCxn id="12" idx="0"/>
          </p:cNvCxnSpPr>
          <p:nvPr/>
        </p:nvCxnSpPr>
        <p:spPr>
          <a:xfrm rot="16200000" flipH="1">
            <a:off x="9238488" y="4455443"/>
            <a:ext cx="379447" cy="536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615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FAIR Institut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000"/>
      </a:accent1>
      <a:accent2>
        <a:srgbClr val="335A9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532</Words>
  <Application>Microsoft Office PowerPoint</Application>
  <PresentationFormat>Custom</PresentationFormat>
  <Paragraphs>141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COST BENEFITS OF IMPLEMENTING CREDIT CARD DATABASE TOKENIZATION USING FAIR</vt:lpstr>
      <vt:lpstr>ANALYSIS SCOPING</vt:lpstr>
      <vt:lpstr>ANALYSIS SCOPING</vt:lpstr>
      <vt:lpstr>ANALYSIS SCOPING</vt:lpstr>
      <vt:lpstr>ANALYSIS RESULTS</vt:lpstr>
      <vt:lpstr>ANALYSIS RESULTS</vt:lpstr>
      <vt:lpstr>ANALYSIS RESULTS  </vt:lpstr>
      <vt:lpstr>ANALYSIS RESULTS</vt:lpstr>
      <vt:lpstr>ANALYSIS LEVERAGED  THE FAIR MODEL</vt:lpstr>
      <vt:lpstr>THE FAIR MODEL</vt:lpstr>
      <vt:lpstr>ANALYSIS CONSIDERATIONS</vt:lpstr>
      <vt:lpstr>THE FAIR MODEL</vt:lpstr>
      <vt:lpstr>ANALYSIS INPUT</vt:lpstr>
      <vt:lpstr>DECISION SUPPORT / ROI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Jonathan Matthews</cp:lastModifiedBy>
  <cp:revision>11</cp:revision>
  <dcterms:created xsi:type="dcterms:W3CDTF">2016-02-15T17:39:18Z</dcterms:created>
  <dcterms:modified xsi:type="dcterms:W3CDTF">2016-02-16T14:28:51Z</dcterms:modified>
</cp:coreProperties>
</file>