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21" r:id="rId2"/>
    <p:sldId id="286" r:id="rId3"/>
    <p:sldId id="318" r:id="rId4"/>
    <p:sldId id="315" r:id="rId5"/>
    <p:sldId id="310" r:id="rId6"/>
    <p:sldId id="329" r:id="rId7"/>
    <p:sldId id="322" r:id="rId8"/>
    <p:sldId id="330" r:id="rId9"/>
    <p:sldId id="331" r:id="rId10"/>
    <p:sldId id="323" r:id="rId11"/>
    <p:sldId id="324" r:id="rId12"/>
    <p:sldId id="325" r:id="rId13"/>
    <p:sldId id="333" r:id="rId14"/>
    <p:sldId id="328" r:id="rId15"/>
    <p:sldId id="337" r:id="rId16"/>
    <p:sldId id="338" r:id="rId17"/>
    <p:sldId id="334" r:id="rId18"/>
    <p:sldId id="326" r:id="rId19"/>
    <p:sldId id="327" r:id="rId20"/>
    <p:sldId id="336" r:id="rId21"/>
    <p:sldId id="332" r:id="rId22"/>
    <p:sldId id="307"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QUIRED SLIDES" id="{9C982D33-1972-46E6-B308-A597E7373129}">
          <p14:sldIdLst>
            <p14:sldId id="321"/>
            <p14:sldId id="286"/>
            <p14:sldId id="318"/>
            <p14:sldId id="315"/>
            <p14:sldId id="310"/>
            <p14:sldId id="329"/>
            <p14:sldId id="322"/>
            <p14:sldId id="330"/>
            <p14:sldId id="331"/>
            <p14:sldId id="323"/>
            <p14:sldId id="324"/>
            <p14:sldId id="325"/>
            <p14:sldId id="333"/>
            <p14:sldId id="328"/>
            <p14:sldId id="337"/>
            <p14:sldId id="338"/>
            <p14:sldId id="334"/>
            <p14:sldId id="326"/>
            <p14:sldId id="327"/>
            <p14:sldId id="336"/>
            <p14:sldId id="332"/>
            <p14:sldId id="307"/>
          </p14:sldIdLst>
        </p14:section>
        <p14:section name="Optional Template Slides" id="{957FD423-727B-43B3-8113-4729BDFB7C5C}">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en Ford" initials="BF"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1"/>
    <a:srgbClr val="FAFAFA"/>
    <a:srgbClr val="FCFCFC"/>
    <a:srgbClr val="F36E21"/>
    <a:srgbClr val="27BEC7"/>
    <a:srgbClr val="1DB14B"/>
    <a:srgbClr val="FFC20E"/>
    <a:srgbClr val="0090D2"/>
    <a:srgbClr val="5FBB46"/>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6" autoAdjust="0"/>
    <p:restoredTop sz="88006" autoAdjust="0"/>
  </p:normalViewPr>
  <p:slideViewPr>
    <p:cSldViewPr snapToGrid="0">
      <p:cViewPr varScale="1">
        <p:scale>
          <a:sx n="97" d="100"/>
          <a:sy n="97" d="100"/>
        </p:scale>
        <p:origin x="758"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38" d="100"/>
          <a:sy n="138" d="100"/>
        </p:scale>
        <p:origin x="66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85FB9-0676-47BC-8197-A01B89740467}" type="doc">
      <dgm:prSet loTypeId="urn:microsoft.com/office/officeart/2005/8/layout/hProcess9" loCatId="process" qsTypeId="urn:microsoft.com/office/officeart/2005/8/quickstyle/3d3" qsCatId="3D" csTypeId="urn:microsoft.com/office/officeart/2005/8/colors/accent1_5" csCatId="accent1" phldr="1"/>
      <dgm:spPr/>
    </dgm:pt>
    <dgm:pt modelId="{F3F70E47-52A7-4F61-A5BB-3192E491DFB5}">
      <dgm:prSet phldrT="[Text]" custT="1"/>
      <dgm:spPr/>
      <dgm:t>
        <a:bodyPr/>
        <a:lstStyle/>
        <a:p>
          <a:r>
            <a:rPr lang="en-US" sz="1800" dirty="0" smtClean="0">
              <a:solidFill>
                <a:schemeClr val="tx1"/>
              </a:solidFill>
            </a:rPr>
            <a:t>0. Credibility</a:t>
          </a:r>
          <a:endParaRPr lang="en-US" sz="1800" dirty="0">
            <a:solidFill>
              <a:schemeClr val="tx1"/>
            </a:solidFill>
          </a:endParaRPr>
        </a:p>
      </dgm:t>
    </dgm:pt>
    <dgm:pt modelId="{A20C07E0-6CBF-4D3B-A001-D7CA9910C4F4}" type="parTrans" cxnId="{7E5A5ACE-B8BF-40A7-956B-E02BC2DC2DCF}">
      <dgm:prSet/>
      <dgm:spPr/>
      <dgm:t>
        <a:bodyPr/>
        <a:lstStyle/>
        <a:p>
          <a:endParaRPr lang="en-US"/>
        </a:p>
      </dgm:t>
    </dgm:pt>
    <dgm:pt modelId="{2B0DABB2-6350-4C47-9B7E-8C8BAAC92598}" type="sibTrans" cxnId="{7E5A5ACE-B8BF-40A7-956B-E02BC2DC2DCF}">
      <dgm:prSet/>
      <dgm:spPr/>
      <dgm:t>
        <a:bodyPr/>
        <a:lstStyle/>
        <a:p>
          <a:endParaRPr lang="en-US"/>
        </a:p>
      </dgm:t>
    </dgm:pt>
    <dgm:pt modelId="{8B60F63B-485D-43AD-87FA-A2789DB82268}">
      <dgm:prSet phldrT="[Text]" custT="1"/>
      <dgm:spPr/>
      <dgm:t>
        <a:bodyPr/>
        <a:lstStyle/>
        <a:p>
          <a:r>
            <a:rPr lang="en-US" sz="1800" dirty="0" smtClean="0">
              <a:solidFill>
                <a:schemeClr val="tx1"/>
              </a:solidFill>
            </a:rPr>
            <a:t>1. </a:t>
          </a:r>
        </a:p>
        <a:p>
          <a:r>
            <a:rPr lang="en-US" sz="1800" dirty="0" smtClean="0">
              <a:solidFill>
                <a:schemeClr val="tx1"/>
              </a:solidFill>
            </a:rPr>
            <a:t>Align with the Biz</a:t>
          </a:r>
          <a:endParaRPr lang="en-US" sz="1800" dirty="0">
            <a:solidFill>
              <a:schemeClr val="tx1"/>
            </a:solidFill>
          </a:endParaRPr>
        </a:p>
      </dgm:t>
    </dgm:pt>
    <dgm:pt modelId="{9E711785-ABDC-49CD-A3DC-17E9DF497133}" type="parTrans" cxnId="{821F51A7-EF52-48B6-A74C-C68B8F5BD385}">
      <dgm:prSet/>
      <dgm:spPr/>
      <dgm:t>
        <a:bodyPr/>
        <a:lstStyle/>
        <a:p>
          <a:endParaRPr lang="en-US"/>
        </a:p>
      </dgm:t>
    </dgm:pt>
    <dgm:pt modelId="{2DB81BE6-AA75-4CF3-B790-431F7B262D64}" type="sibTrans" cxnId="{821F51A7-EF52-48B6-A74C-C68B8F5BD385}">
      <dgm:prSet/>
      <dgm:spPr/>
      <dgm:t>
        <a:bodyPr/>
        <a:lstStyle/>
        <a:p>
          <a:endParaRPr lang="en-US"/>
        </a:p>
      </dgm:t>
    </dgm:pt>
    <dgm:pt modelId="{8F660D06-6351-48CF-9817-D535ED40E9B1}">
      <dgm:prSet phldrT="[Text]" custT="1"/>
      <dgm:spPr/>
      <dgm:t>
        <a:bodyPr/>
        <a:lstStyle/>
        <a:p>
          <a:r>
            <a:rPr lang="en-US" sz="1800" dirty="0" smtClean="0">
              <a:solidFill>
                <a:schemeClr val="tx1"/>
              </a:solidFill>
            </a:rPr>
            <a:t>2. </a:t>
          </a:r>
        </a:p>
        <a:p>
          <a:r>
            <a:rPr lang="en-US" sz="1800" dirty="0" smtClean="0">
              <a:solidFill>
                <a:schemeClr val="tx1"/>
              </a:solidFill>
            </a:rPr>
            <a:t>Build the proposal</a:t>
          </a:r>
          <a:endParaRPr lang="en-US" sz="1800" dirty="0">
            <a:solidFill>
              <a:schemeClr val="tx1"/>
            </a:solidFill>
          </a:endParaRPr>
        </a:p>
      </dgm:t>
    </dgm:pt>
    <dgm:pt modelId="{179D9E91-EC05-4A1F-A089-ABA79C397FED}" type="parTrans" cxnId="{6489605D-D092-426F-9458-E318FB9D1B2A}">
      <dgm:prSet/>
      <dgm:spPr/>
      <dgm:t>
        <a:bodyPr/>
        <a:lstStyle/>
        <a:p>
          <a:endParaRPr lang="en-US"/>
        </a:p>
      </dgm:t>
    </dgm:pt>
    <dgm:pt modelId="{9D622889-062E-4269-94E7-7BFD5DC83A58}" type="sibTrans" cxnId="{6489605D-D092-426F-9458-E318FB9D1B2A}">
      <dgm:prSet/>
      <dgm:spPr/>
      <dgm:t>
        <a:bodyPr/>
        <a:lstStyle/>
        <a:p>
          <a:endParaRPr lang="en-US"/>
        </a:p>
      </dgm:t>
    </dgm:pt>
    <dgm:pt modelId="{0BF90B4A-7C8D-4B30-B3CE-AC6CE6CC947B}">
      <dgm:prSet phldrT="[Text]" custT="1"/>
      <dgm:spPr/>
      <dgm:t>
        <a:bodyPr/>
        <a:lstStyle/>
        <a:p>
          <a:r>
            <a:rPr lang="en-US" sz="1800" dirty="0" smtClean="0">
              <a:solidFill>
                <a:schemeClr val="tx1"/>
              </a:solidFill>
            </a:rPr>
            <a:t>3. </a:t>
          </a:r>
        </a:p>
        <a:p>
          <a:r>
            <a:rPr lang="en-US" sz="1800" dirty="0" smtClean="0">
              <a:solidFill>
                <a:schemeClr val="tx1"/>
              </a:solidFill>
            </a:rPr>
            <a:t>Get Explicit Buy-In</a:t>
          </a:r>
          <a:endParaRPr lang="en-US" sz="1800" dirty="0">
            <a:solidFill>
              <a:schemeClr val="tx1"/>
            </a:solidFill>
          </a:endParaRPr>
        </a:p>
      </dgm:t>
    </dgm:pt>
    <dgm:pt modelId="{C899BE08-BFA1-46A4-ABD4-B0AF149CE822}" type="parTrans" cxnId="{3A63C931-DBB4-457B-AF15-BC7EA2DA9855}">
      <dgm:prSet/>
      <dgm:spPr/>
      <dgm:t>
        <a:bodyPr/>
        <a:lstStyle/>
        <a:p>
          <a:endParaRPr lang="en-US"/>
        </a:p>
      </dgm:t>
    </dgm:pt>
    <dgm:pt modelId="{45C492C1-CEC5-4D3E-95B7-673FF3E69612}" type="sibTrans" cxnId="{3A63C931-DBB4-457B-AF15-BC7EA2DA9855}">
      <dgm:prSet/>
      <dgm:spPr/>
      <dgm:t>
        <a:bodyPr/>
        <a:lstStyle/>
        <a:p>
          <a:endParaRPr lang="en-US"/>
        </a:p>
      </dgm:t>
    </dgm:pt>
    <dgm:pt modelId="{6D1F26E3-7F8B-4D29-AF8F-D7EA853EF45D}">
      <dgm:prSet phldrT="[Text]" custT="1"/>
      <dgm:spPr/>
      <dgm:t>
        <a:bodyPr/>
        <a:lstStyle/>
        <a:p>
          <a:r>
            <a:rPr lang="en-US" sz="1800" dirty="0" smtClean="0">
              <a:solidFill>
                <a:schemeClr val="tx1"/>
              </a:solidFill>
              <a:effectLst/>
            </a:rPr>
            <a:t>4. </a:t>
          </a:r>
        </a:p>
        <a:p>
          <a:r>
            <a:rPr lang="en-US" sz="1800" dirty="0" smtClean="0">
              <a:solidFill>
                <a:schemeClr val="tx1"/>
              </a:solidFill>
              <a:effectLst/>
            </a:rPr>
            <a:t>Follow-up Explicitly</a:t>
          </a:r>
          <a:endParaRPr lang="en-US" sz="1800" dirty="0">
            <a:solidFill>
              <a:schemeClr val="tx1"/>
            </a:solidFill>
            <a:effectLst/>
          </a:endParaRPr>
        </a:p>
      </dgm:t>
    </dgm:pt>
    <dgm:pt modelId="{8C452E29-C222-417E-9615-31934AA7472F}" type="parTrans" cxnId="{6C86160D-E5AE-4F41-A99B-AAA183CDF5A5}">
      <dgm:prSet/>
      <dgm:spPr/>
      <dgm:t>
        <a:bodyPr/>
        <a:lstStyle/>
        <a:p>
          <a:endParaRPr lang="en-US"/>
        </a:p>
      </dgm:t>
    </dgm:pt>
    <dgm:pt modelId="{22719483-BEF1-415D-B69D-103EEA588D7D}" type="sibTrans" cxnId="{6C86160D-E5AE-4F41-A99B-AAA183CDF5A5}">
      <dgm:prSet/>
      <dgm:spPr/>
      <dgm:t>
        <a:bodyPr/>
        <a:lstStyle/>
        <a:p>
          <a:endParaRPr lang="en-US"/>
        </a:p>
      </dgm:t>
    </dgm:pt>
    <dgm:pt modelId="{5B6D301E-4079-485A-A3DF-1EB72321647D}" type="pres">
      <dgm:prSet presAssocID="{31685FB9-0676-47BC-8197-A01B89740467}" presName="CompostProcess" presStyleCnt="0">
        <dgm:presLayoutVars>
          <dgm:dir/>
          <dgm:resizeHandles val="exact"/>
        </dgm:presLayoutVars>
      </dgm:prSet>
      <dgm:spPr/>
    </dgm:pt>
    <dgm:pt modelId="{61F9998B-4687-47E0-8BFC-AA687EE12DDB}" type="pres">
      <dgm:prSet presAssocID="{31685FB9-0676-47BC-8197-A01B89740467}" presName="arrow" presStyleLbl="bgShp" presStyleIdx="0" presStyleCnt="1"/>
      <dgm:spPr/>
    </dgm:pt>
    <dgm:pt modelId="{EACA387D-9D5A-40B4-8C0C-A7082717BCC8}" type="pres">
      <dgm:prSet presAssocID="{31685FB9-0676-47BC-8197-A01B89740467}" presName="linearProcess" presStyleCnt="0"/>
      <dgm:spPr/>
    </dgm:pt>
    <dgm:pt modelId="{07033894-0643-4705-BAB1-65631698071F}" type="pres">
      <dgm:prSet presAssocID="{F3F70E47-52A7-4F61-A5BB-3192E491DFB5}" presName="textNode" presStyleLbl="node1" presStyleIdx="0" presStyleCnt="5">
        <dgm:presLayoutVars>
          <dgm:bulletEnabled val="1"/>
        </dgm:presLayoutVars>
      </dgm:prSet>
      <dgm:spPr/>
      <dgm:t>
        <a:bodyPr/>
        <a:lstStyle/>
        <a:p>
          <a:endParaRPr lang="en-US"/>
        </a:p>
      </dgm:t>
    </dgm:pt>
    <dgm:pt modelId="{F15F2334-01EE-4529-A204-6A15FCB545CA}" type="pres">
      <dgm:prSet presAssocID="{2B0DABB2-6350-4C47-9B7E-8C8BAAC92598}" presName="sibTrans" presStyleCnt="0"/>
      <dgm:spPr/>
    </dgm:pt>
    <dgm:pt modelId="{8B7290C2-BDC3-427C-8AD7-AB8FA261D1C5}" type="pres">
      <dgm:prSet presAssocID="{8B60F63B-485D-43AD-87FA-A2789DB82268}" presName="textNode" presStyleLbl="node1" presStyleIdx="1" presStyleCnt="5">
        <dgm:presLayoutVars>
          <dgm:bulletEnabled val="1"/>
        </dgm:presLayoutVars>
      </dgm:prSet>
      <dgm:spPr/>
      <dgm:t>
        <a:bodyPr/>
        <a:lstStyle/>
        <a:p>
          <a:endParaRPr lang="en-US"/>
        </a:p>
      </dgm:t>
    </dgm:pt>
    <dgm:pt modelId="{71DDB1C7-6D25-4803-B6C1-C779875D85FD}" type="pres">
      <dgm:prSet presAssocID="{2DB81BE6-AA75-4CF3-B790-431F7B262D64}" presName="sibTrans" presStyleCnt="0"/>
      <dgm:spPr/>
    </dgm:pt>
    <dgm:pt modelId="{3F0F0DE2-FA58-4F0B-9450-A55DE87CE537}" type="pres">
      <dgm:prSet presAssocID="{8F660D06-6351-48CF-9817-D535ED40E9B1}" presName="textNode" presStyleLbl="node1" presStyleIdx="2" presStyleCnt="5">
        <dgm:presLayoutVars>
          <dgm:bulletEnabled val="1"/>
        </dgm:presLayoutVars>
      </dgm:prSet>
      <dgm:spPr/>
      <dgm:t>
        <a:bodyPr/>
        <a:lstStyle/>
        <a:p>
          <a:endParaRPr lang="en-US"/>
        </a:p>
      </dgm:t>
    </dgm:pt>
    <dgm:pt modelId="{9CA28E78-DCD2-470A-951C-FC574782562E}" type="pres">
      <dgm:prSet presAssocID="{9D622889-062E-4269-94E7-7BFD5DC83A58}" presName="sibTrans" presStyleCnt="0"/>
      <dgm:spPr/>
    </dgm:pt>
    <dgm:pt modelId="{A0516B83-E1F5-4684-B113-06A8A1B019F9}" type="pres">
      <dgm:prSet presAssocID="{0BF90B4A-7C8D-4B30-B3CE-AC6CE6CC947B}" presName="textNode" presStyleLbl="node1" presStyleIdx="3" presStyleCnt="5">
        <dgm:presLayoutVars>
          <dgm:bulletEnabled val="1"/>
        </dgm:presLayoutVars>
      </dgm:prSet>
      <dgm:spPr/>
      <dgm:t>
        <a:bodyPr/>
        <a:lstStyle/>
        <a:p>
          <a:endParaRPr lang="en-US"/>
        </a:p>
      </dgm:t>
    </dgm:pt>
    <dgm:pt modelId="{796D2C72-2D65-4540-80D1-F101B464C09E}" type="pres">
      <dgm:prSet presAssocID="{45C492C1-CEC5-4D3E-95B7-673FF3E69612}" presName="sibTrans" presStyleCnt="0"/>
      <dgm:spPr/>
    </dgm:pt>
    <dgm:pt modelId="{7BE36E4C-7AD4-4235-BBFC-5EB71D69E79B}" type="pres">
      <dgm:prSet presAssocID="{6D1F26E3-7F8B-4D29-AF8F-D7EA853EF45D}" presName="textNode" presStyleLbl="node1" presStyleIdx="4" presStyleCnt="5">
        <dgm:presLayoutVars>
          <dgm:bulletEnabled val="1"/>
        </dgm:presLayoutVars>
      </dgm:prSet>
      <dgm:spPr/>
      <dgm:t>
        <a:bodyPr/>
        <a:lstStyle/>
        <a:p>
          <a:endParaRPr lang="en-US"/>
        </a:p>
      </dgm:t>
    </dgm:pt>
  </dgm:ptLst>
  <dgm:cxnLst>
    <dgm:cxn modelId="{E6766AD3-7E7F-4313-A33F-E62C54F578D7}" type="presOf" srcId="{8F660D06-6351-48CF-9817-D535ED40E9B1}" destId="{3F0F0DE2-FA58-4F0B-9450-A55DE87CE537}" srcOrd="0" destOrd="0" presId="urn:microsoft.com/office/officeart/2005/8/layout/hProcess9"/>
    <dgm:cxn modelId="{3A63C931-DBB4-457B-AF15-BC7EA2DA9855}" srcId="{31685FB9-0676-47BC-8197-A01B89740467}" destId="{0BF90B4A-7C8D-4B30-B3CE-AC6CE6CC947B}" srcOrd="3" destOrd="0" parTransId="{C899BE08-BFA1-46A4-ABD4-B0AF149CE822}" sibTransId="{45C492C1-CEC5-4D3E-95B7-673FF3E69612}"/>
    <dgm:cxn modelId="{A25A7392-1807-44E3-AFD1-A24BDF2BF7D0}" type="presOf" srcId="{F3F70E47-52A7-4F61-A5BB-3192E491DFB5}" destId="{07033894-0643-4705-BAB1-65631698071F}" srcOrd="0" destOrd="0" presId="urn:microsoft.com/office/officeart/2005/8/layout/hProcess9"/>
    <dgm:cxn modelId="{7E5A5ACE-B8BF-40A7-956B-E02BC2DC2DCF}" srcId="{31685FB9-0676-47BC-8197-A01B89740467}" destId="{F3F70E47-52A7-4F61-A5BB-3192E491DFB5}" srcOrd="0" destOrd="0" parTransId="{A20C07E0-6CBF-4D3B-A001-D7CA9910C4F4}" sibTransId="{2B0DABB2-6350-4C47-9B7E-8C8BAAC92598}"/>
    <dgm:cxn modelId="{EF13B015-3D3F-4142-AC59-D8D07F77D56C}" type="presOf" srcId="{8B60F63B-485D-43AD-87FA-A2789DB82268}" destId="{8B7290C2-BDC3-427C-8AD7-AB8FA261D1C5}" srcOrd="0" destOrd="0" presId="urn:microsoft.com/office/officeart/2005/8/layout/hProcess9"/>
    <dgm:cxn modelId="{6C86160D-E5AE-4F41-A99B-AAA183CDF5A5}" srcId="{31685FB9-0676-47BC-8197-A01B89740467}" destId="{6D1F26E3-7F8B-4D29-AF8F-D7EA853EF45D}" srcOrd="4" destOrd="0" parTransId="{8C452E29-C222-417E-9615-31934AA7472F}" sibTransId="{22719483-BEF1-415D-B69D-103EEA588D7D}"/>
    <dgm:cxn modelId="{882A5530-EEAA-4AAE-8070-7BC4632D107D}" type="presOf" srcId="{0BF90B4A-7C8D-4B30-B3CE-AC6CE6CC947B}" destId="{A0516B83-E1F5-4684-B113-06A8A1B019F9}" srcOrd="0" destOrd="0" presId="urn:microsoft.com/office/officeart/2005/8/layout/hProcess9"/>
    <dgm:cxn modelId="{821F51A7-EF52-48B6-A74C-C68B8F5BD385}" srcId="{31685FB9-0676-47BC-8197-A01B89740467}" destId="{8B60F63B-485D-43AD-87FA-A2789DB82268}" srcOrd="1" destOrd="0" parTransId="{9E711785-ABDC-49CD-A3DC-17E9DF497133}" sibTransId="{2DB81BE6-AA75-4CF3-B790-431F7B262D64}"/>
    <dgm:cxn modelId="{6489605D-D092-426F-9458-E318FB9D1B2A}" srcId="{31685FB9-0676-47BC-8197-A01B89740467}" destId="{8F660D06-6351-48CF-9817-D535ED40E9B1}" srcOrd="2" destOrd="0" parTransId="{179D9E91-EC05-4A1F-A089-ABA79C397FED}" sibTransId="{9D622889-062E-4269-94E7-7BFD5DC83A58}"/>
    <dgm:cxn modelId="{7FCAA89B-1779-48B8-B530-D7F2747DDD14}" type="presOf" srcId="{31685FB9-0676-47BC-8197-A01B89740467}" destId="{5B6D301E-4079-485A-A3DF-1EB72321647D}" srcOrd="0" destOrd="0" presId="urn:microsoft.com/office/officeart/2005/8/layout/hProcess9"/>
    <dgm:cxn modelId="{32170EF9-B49E-4CD2-BE05-0122E9D960A6}" type="presOf" srcId="{6D1F26E3-7F8B-4D29-AF8F-D7EA853EF45D}" destId="{7BE36E4C-7AD4-4235-BBFC-5EB71D69E79B}" srcOrd="0" destOrd="0" presId="urn:microsoft.com/office/officeart/2005/8/layout/hProcess9"/>
    <dgm:cxn modelId="{65CC856B-52A8-4B3A-ADDF-B06236A62849}" type="presParOf" srcId="{5B6D301E-4079-485A-A3DF-1EB72321647D}" destId="{61F9998B-4687-47E0-8BFC-AA687EE12DDB}" srcOrd="0" destOrd="0" presId="urn:microsoft.com/office/officeart/2005/8/layout/hProcess9"/>
    <dgm:cxn modelId="{CB684E1E-74E3-497A-8715-A1DB2A303F5A}" type="presParOf" srcId="{5B6D301E-4079-485A-A3DF-1EB72321647D}" destId="{EACA387D-9D5A-40B4-8C0C-A7082717BCC8}" srcOrd="1" destOrd="0" presId="urn:microsoft.com/office/officeart/2005/8/layout/hProcess9"/>
    <dgm:cxn modelId="{2C4678C1-4838-4447-B307-E48C97831F95}" type="presParOf" srcId="{EACA387D-9D5A-40B4-8C0C-A7082717BCC8}" destId="{07033894-0643-4705-BAB1-65631698071F}" srcOrd="0" destOrd="0" presId="urn:microsoft.com/office/officeart/2005/8/layout/hProcess9"/>
    <dgm:cxn modelId="{CD2ECCE4-5E1C-492F-B9AC-E86706117F37}" type="presParOf" srcId="{EACA387D-9D5A-40B4-8C0C-A7082717BCC8}" destId="{F15F2334-01EE-4529-A204-6A15FCB545CA}" srcOrd="1" destOrd="0" presId="urn:microsoft.com/office/officeart/2005/8/layout/hProcess9"/>
    <dgm:cxn modelId="{D88FBF7B-1DB7-48D8-9539-F5FA531C095F}" type="presParOf" srcId="{EACA387D-9D5A-40B4-8C0C-A7082717BCC8}" destId="{8B7290C2-BDC3-427C-8AD7-AB8FA261D1C5}" srcOrd="2" destOrd="0" presId="urn:microsoft.com/office/officeart/2005/8/layout/hProcess9"/>
    <dgm:cxn modelId="{B15998D6-C68C-439E-80D2-4037F6ED8968}" type="presParOf" srcId="{EACA387D-9D5A-40B4-8C0C-A7082717BCC8}" destId="{71DDB1C7-6D25-4803-B6C1-C779875D85FD}" srcOrd="3" destOrd="0" presId="urn:microsoft.com/office/officeart/2005/8/layout/hProcess9"/>
    <dgm:cxn modelId="{0F73B19F-4193-40AB-A184-7A436F9A39BE}" type="presParOf" srcId="{EACA387D-9D5A-40B4-8C0C-A7082717BCC8}" destId="{3F0F0DE2-FA58-4F0B-9450-A55DE87CE537}" srcOrd="4" destOrd="0" presId="urn:microsoft.com/office/officeart/2005/8/layout/hProcess9"/>
    <dgm:cxn modelId="{45337483-5505-4B6B-B71E-928EA33B4D5B}" type="presParOf" srcId="{EACA387D-9D5A-40B4-8C0C-A7082717BCC8}" destId="{9CA28E78-DCD2-470A-951C-FC574782562E}" srcOrd="5" destOrd="0" presId="urn:microsoft.com/office/officeart/2005/8/layout/hProcess9"/>
    <dgm:cxn modelId="{2FED3B90-B850-423F-B704-A671C279C0BC}" type="presParOf" srcId="{EACA387D-9D5A-40B4-8C0C-A7082717BCC8}" destId="{A0516B83-E1F5-4684-B113-06A8A1B019F9}" srcOrd="6" destOrd="0" presId="urn:microsoft.com/office/officeart/2005/8/layout/hProcess9"/>
    <dgm:cxn modelId="{DC0EE42B-CB84-42F0-AFF6-4FA5BF8929F1}" type="presParOf" srcId="{EACA387D-9D5A-40B4-8C0C-A7082717BCC8}" destId="{796D2C72-2D65-4540-80D1-F101B464C09E}" srcOrd="7" destOrd="0" presId="urn:microsoft.com/office/officeart/2005/8/layout/hProcess9"/>
    <dgm:cxn modelId="{F8D47EB2-9AE6-4CF1-B649-0D6B3A5F9B46}" type="presParOf" srcId="{EACA387D-9D5A-40B4-8C0C-A7082717BCC8}" destId="{7BE36E4C-7AD4-4235-BBFC-5EB71D69E79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9998B-4687-47E0-8BFC-AA687EE12DDB}">
      <dsp:nvSpPr>
        <dsp:cNvPr id="0" name=""/>
        <dsp:cNvSpPr/>
      </dsp:nvSpPr>
      <dsp:spPr>
        <a:xfrm>
          <a:off x="480059" y="0"/>
          <a:ext cx="5440680" cy="4229100"/>
        </a:xfrm>
        <a:prstGeom prst="rightArrow">
          <a:avLst/>
        </a:prstGeom>
        <a:solidFill>
          <a:schemeClr val="accent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7033894-0643-4705-BAB1-65631698071F}">
      <dsp:nvSpPr>
        <dsp:cNvPr id="0" name=""/>
        <dsp:cNvSpPr/>
      </dsp:nvSpPr>
      <dsp:spPr>
        <a:xfrm>
          <a:off x="1875" y="1268729"/>
          <a:ext cx="1128891" cy="1691640"/>
        </a:xfrm>
        <a:prstGeom prst="roundRect">
          <a:avLst/>
        </a:prstGeom>
        <a:solidFill>
          <a:schemeClr val="accent1">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0. Credibility</a:t>
          </a:r>
          <a:endParaRPr lang="en-US" sz="1800" kern="1200" dirty="0">
            <a:solidFill>
              <a:schemeClr val="tx1"/>
            </a:solidFill>
          </a:endParaRPr>
        </a:p>
      </dsp:txBody>
      <dsp:txXfrm>
        <a:off x="56983" y="1323837"/>
        <a:ext cx="1018675" cy="1581424"/>
      </dsp:txXfrm>
    </dsp:sp>
    <dsp:sp modelId="{8B7290C2-BDC3-427C-8AD7-AB8FA261D1C5}">
      <dsp:nvSpPr>
        <dsp:cNvPr id="0" name=""/>
        <dsp:cNvSpPr/>
      </dsp:nvSpPr>
      <dsp:spPr>
        <a:xfrm>
          <a:off x="1318914" y="1268729"/>
          <a:ext cx="1128891" cy="1691640"/>
        </a:xfrm>
        <a:prstGeom prst="roundRect">
          <a:avLst/>
        </a:prstGeom>
        <a:solidFill>
          <a:schemeClr val="accent1">
            <a:alpha val="90000"/>
            <a:hueOff val="0"/>
            <a:satOff val="0"/>
            <a:lumOff val="0"/>
            <a:alphaOff val="-1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1. </a:t>
          </a:r>
        </a:p>
        <a:p>
          <a:pPr lvl="0" algn="ctr" defTabSz="800100">
            <a:lnSpc>
              <a:spcPct val="90000"/>
            </a:lnSpc>
            <a:spcBef>
              <a:spcPct val="0"/>
            </a:spcBef>
            <a:spcAft>
              <a:spcPct val="35000"/>
            </a:spcAft>
          </a:pPr>
          <a:r>
            <a:rPr lang="en-US" sz="1800" kern="1200" dirty="0" smtClean="0">
              <a:solidFill>
                <a:schemeClr val="tx1"/>
              </a:solidFill>
            </a:rPr>
            <a:t>Align with the Biz</a:t>
          </a:r>
          <a:endParaRPr lang="en-US" sz="1800" kern="1200" dirty="0">
            <a:solidFill>
              <a:schemeClr val="tx1"/>
            </a:solidFill>
          </a:endParaRPr>
        </a:p>
      </dsp:txBody>
      <dsp:txXfrm>
        <a:off x="1374022" y="1323837"/>
        <a:ext cx="1018675" cy="1581424"/>
      </dsp:txXfrm>
    </dsp:sp>
    <dsp:sp modelId="{3F0F0DE2-FA58-4F0B-9450-A55DE87CE537}">
      <dsp:nvSpPr>
        <dsp:cNvPr id="0" name=""/>
        <dsp:cNvSpPr/>
      </dsp:nvSpPr>
      <dsp:spPr>
        <a:xfrm>
          <a:off x="2635954" y="1268729"/>
          <a:ext cx="1128891" cy="1691640"/>
        </a:xfrm>
        <a:prstGeom prst="roundRect">
          <a:avLst/>
        </a:prstGeom>
        <a:solidFill>
          <a:schemeClr val="accent1">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 </a:t>
          </a:r>
        </a:p>
        <a:p>
          <a:pPr lvl="0" algn="ctr" defTabSz="800100">
            <a:lnSpc>
              <a:spcPct val="90000"/>
            </a:lnSpc>
            <a:spcBef>
              <a:spcPct val="0"/>
            </a:spcBef>
            <a:spcAft>
              <a:spcPct val="35000"/>
            </a:spcAft>
          </a:pPr>
          <a:r>
            <a:rPr lang="en-US" sz="1800" kern="1200" dirty="0" smtClean="0">
              <a:solidFill>
                <a:schemeClr val="tx1"/>
              </a:solidFill>
            </a:rPr>
            <a:t>Build the proposal</a:t>
          </a:r>
          <a:endParaRPr lang="en-US" sz="1800" kern="1200" dirty="0">
            <a:solidFill>
              <a:schemeClr val="tx1"/>
            </a:solidFill>
          </a:endParaRPr>
        </a:p>
      </dsp:txBody>
      <dsp:txXfrm>
        <a:off x="2691062" y="1323837"/>
        <a:ext cx="1018675" cy="1581424"/>
      </dsp:txXfrm>
    </dsp:sp>
    <dsp:sp modelId="{A0516B83-E1F5-4684-B113-06A8A1B019F9}">
      <dsp:nvSpPr>
        <dsp:cNvPr id="0" name=""/>
        <dsp:cNvSpPr/>
      </dsp:nvSpPr>
      <dsp:spPr>
        <a:xfrm>
          <a:off x="3952994" y="1268729"/>
          <a:ext cx="1128891" cy="1691640"/>
        </a:xfrm>
        <a:prstGeom prst="roundRect">
          <a:avLst/>
        </a:prstGeom>
        <a:solidFill>
          <a:schemeClr val="accent1">
            <a:alpha val="90000"/>
            <a:hueOff val="0"/>
            <a:satOff val="0"/>
            <a:lumOff val="0"/>
            <a:alphaOff val="-3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3. </a:t>
          </a:r>
        </a:p>
        <a:p>
          <a:pPr lvl="0" algn="ctr" defTabSz="800100">
            <a:lnSpc>
              <a:spcPct val="90000"/>
            </a:lnSpc>
            <a:spcBef>
              <a:spcPct val="0"/>
            </a:spcBef>
            <a:spcAft>
              <a:spcPct val="35000"/>
            </a:spcAft>
          </a:pPr>
          <a:r>
            <a:rPr lang="en-US" sz="1800" kern="1200" dirty="0" smtClean="0">
              <a:solidFill>
                <a:schemeClr val="tx1"/>
              </a:solidFill>
            </a:rPr>
            <a:t>Get Explicit Buy-In</a:t>
          </a:r>
          <a:endParaRPr lang="en-US" sz="1800" kern="1200" dirty="0">
            <a:solidFill>
              <a:schemeClr val="tx1"/>
            </a:solidFill>
          </a:endParaRPr>
        </a:p>
      </dsp:txBody>
      <dsp:txXfrm>
        <a:off x="4008102" y="1323837"/>
        <a:ext cx="1018675" cy="1581424"/>
      </dsp:txXfrm>
    </dsp:sp>
    <dsp:sp modelId="{7BE36E4C-7AD4-4235-BBFC-5EB71D69E79B}">
      <dsp:nvSpPr>
        <dsp:cNvPr id="0" name=""/>
        <dsp:cNvSpPr/>
      </dsp:nvSpPr>
      <dsp:spPr>
        <a:xfrm>
          <a:off x="5270033" y="1268729"/>
          <a:ext cx="1128891" cy="1691640"/>
        </a:xfrm>
        <a:prstGeom prst="roundRect">
          <a:avLst/>
        </a:prstGeom>
        <a:solidFill>
          <a:schemeClr val="accent1">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effectLst/>
            </a:rPr>
            <a:t>4. </a:t>
          </a:r>
        </a:p>
        <a:p>
          <a:pPr lvl="0" algn="ctr" defTabSz="800100">
            <a:lnSpc>
              <a:spcPct val="90000"/>
            </a:lnSpc>
            <a:spcBef>
              <a:spcPct val="0"/>
            </a:spcBef>
            <a:spcAft>
              <a:spcPct val="35000"/>
            </a:spcAft>
          </a:pPr>
          <a:r>
            <a:rPr lang="en-US" sz="1800" kern="1200" dirty="0" smtClean="0">
              <a:solidFill>
                <a:schemeClr val="tx1"/>
              </a:solidFill>
              <a:effectLst/>
            </a:rPr>
            <a:t>Follow-up Explicitly</a:t>
          </a:r>
          <a:endParaRPr lang="en-US" sz="1800" kern="1200" dirty="0">
            <a:solidFill>
              <a:schemeClr val="tx1"/>
            </a:solidFill>
            <a:effectLst/>
          </a:endParaRPr>
        </a:p>
      </dsp:txBody>
      <dsp:txXfrm>
        <a:off x="5325141" y="1323837"/>
        <a:ext cx="1018675" cy="15814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E63A2-433C-2447-B893-859ADBD60160}"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DEA226-1950-9346-BBCC-45D214247BC3}" type="datetimeFigureOut">
              <a:rPr lang="en-US" smtClean="0"/>
              <a:t>10/31/2017</a:t>
            </a:fld>
            <a:endParaRPr lang="en-US"/>
          </a:p>
        </p:txBody>
      </p:sp>
    </p:spTree>
    <p:extLst>
      <p:ext uri="{BB962C8B-B14F-4D97-AF65-F5344CB8AC3E}">
        <p14:creationId xmlns:p14="http://schemas.microsoft.com/office/powerpoint/2010/main" val="1001722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353FC-0869-45D3-95AF-CC29198471C2}" type="datetimeFigureOut">
              <a:rPr lang="en-US" smtClean="0"/>
              <a:t>10/31/2017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65AC4-17B0-4E19-8496-B264E70A18D3}" type="slidenum">
              <a:rPr lang="en-US" smtClean="0"/>
              <a:t>‹#›</a:t>
            </a:fld>
            <a:endParaRPr lang="en-US"/>
          </a:p>
        </p:txBody>
      </p:sp>
    </p:spTree>
    <p:extLst>
      <p:ext uri="{BB962C8B-B14F-4D97-AF65-F5344CB8AC3E}">
        <p14:creationId xmlns:p14="http://schemas.microsoft.com/office/powerpoint/2010/main" val="3798934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dirty="0" smtClean="0"/>
              <a:t>=rational=</a:t>
            </a:r>
          </a:p>
          <a:p>
            <a:pPr marL="228600" indent="-228600">
              <a:buAutoNum type="alphaUcPeriod"/>
            </a:pPr>
            <a:r>
              <a:rPr lang="en-US" dirty="0" smtClean="0"/>
              <a:t>=values=</a:t>
            </a:r>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8</a:t>
            </a:fld>
            <a:endParaRPr lang="en-US"/>
          </a:p>
        </p:txBody>
      </p:sp>
    </p:spTree>
    <p:extLst>
      <p:ext uri="{BB962C8B-B14F-4D97-AF65-F5344CB8AC3E}">
        <p14:creationId xmlns:p14="http://schemas.microsoft.com/office/powerpoint/2010/main" val="134450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Conventional</a:t>
            </a:r>
            <a:r>
              <a:rPr lang="en-US" baseline="0" dirty="0" smtClean="0"/>
              <a:t> wisdom used to say that </a:t>
            </a:r>
            <a:r>
              <a:rPr lang="en-US" baseline="0" dirty="0" err="1" smtClean="0"/>
              <a:t>ppl</a:t>
            </a:r>
            <a:r>
              <a:rPr lang="en-US" baseline="0" dirty="0" smtClean="0"/>
              <a:t> make decisions from a rational place.</a:t>
            </a:r>
          </a:p>
          <a:p>
            <a:pPr marL="171450" indent="-171450">
              <a:buFontTx/>
              <a:buChar char="-"/>
            </a:pPr>
            <a:r>
              <a:rPr lang="en-US" baseline="0" dirty="0" smtClean="0"/>
              <a:t>What science now shows is that we make decisions based on our emotions … and then later use logic, facts, and data to back up those decisions.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C4EA5A16-2B95-437E-BD33-FDD061C855DD}" type="slidenum">
              <a:rPr lang="en-US" smtClean="0"/>
              <a:pPr>
                <a:defRPr/>
              </a:pPr>
              <a:t>9</a:t>
            </a:fld>
            <a:endParaRPr lang="en-US"/>
          </a:p>
        </p:txBody>
      </p:sp>
    </p:spTree>
    <p:extLst>
      <p:ext uri="{BB962C8B-B14F-4D97-AF65-F5344CB8AC3E}">
        <p14:creationId xmlns:p14="http://schemas.microsoft.com/office/powerpoint/2010/main" val="67681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a:t>
            </a:r>
            <a:r>
              <a:rPr lang="en-US" baseline="0" dirty="0" smtClean="0"/>
              <a:t> think that making proposals or asking for things builds credibility. It doesn’t. You must have at least some credibility first to achieve your ends.  So think of credibility as a pre-requisite.</a:t>
            </a:r>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10</a:t>
            </a:fld>
            <a:endParaRPr lang="en-US"/>
          </a:p>
        </p:txBody>
      </p:sp>
    </p:spTree>
    <p:extLst>
      <p:ext uri="{BB962C8B-B14F-4D97-AF65-F5344CB8AC3E}">
        <p14:creationId xmlns:p14="http://schemas.microsoft.com/office/powerpoint/2010/main" val="80241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37ECC-6405-4436-9172-2570E002C2E6}" type="slidenum">
              <a:rPr lang="en-US">
                <a:solidFill>
                  <a:prstClr val="black"/>
                </a:solidFill>
              </a:rPr>
              <a:pPr/>
              <a:t>12</a:t>
            </a:fld>
            <a:endParaRPr lang="en-US">
              <a:solidFill>
                <a:prstClr val="black"/>
              </a:solidFill>
            </a:endParaRPr>
          </a:p>
        </p:txBody>
      </p:sp>
      <p:sp>
        <p:nvSpPr>
          <p:cNvPr id="108546" name="Rectangle 2"/>
          <p:cNvSpPr>
            <a:spLocks noGrp="1" noRot="1" noChangeAspect="1" noChangeArrowheads="1" noTextEdit="1"/>
          </p:cNvSpPr>
          <p:nvPr>
            <p:ph type="sldImg"/>
          </p:nvPr>
        </p:nvSpPr>
        <p:spPr>
          <a:xfrm>
            <a:off x="381000" y="685800"/>
            <a:ext cx="6096000" cy="3429000"/>
          </a:xfrm>
          <a:ln/>
        </p:spPr>
      </p:sp>
      <p:sp>
        <p:nvSpPr>
          <p:cNvPr id="108547" name="Rectangle 3"/>
          <p:cNvSpPr>
            <a:spLocks noGrp="1" noChangeArrowheads="1"/>
          </p:cNvSpPr>
          <p:nvPr>
            <p:ph type="body" idx="1"/>
          </p:nvPr>
        </p:nvSpPr>
        <p:spPr/>
        <p:txBody>
          <a:bodyPr/>
          <a:lstStyle/>
          <a:p>
            <a:r>
              <a:rPr lang="en-US"/>
              <a:t>Leaders who are skillful at gaining support and resources for their staff and who can remove obstacles when appropriate are often seen as powerful and positive role models in their organization.  </a:t>
            </a:r>
          </a:p>
          <a:p>
            <a:endParaRPr lang="en-US"/>
          </a:p>
          <a:p>
            <a:r>
              <a:rPr lang="en-US"/>
              <a:t>You need this skill to 1) remove a challenge w/ higher-level help or 2) your team has generated an idea that needs support, approval, or input</a:t>
            </a:r>
          </a:p>
        </p:txBody>
      </p:sp>
    </p:spTree>
    <p:extLst>
      <p:ext uri="{BB962C8B-B14F-4D97-AF65-F5344CB8AC3E}">
        <p14:creationId xmlns:p14="http://schemas.microsoft.com/office/powerpoint/2010/main" val="269237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benefits:</a:t>
            </a:r>
          </a:p>
          <a:p>
            <a:r>
              <a:rPr lang="en-US" dirty="0" smtClean="0"/>
              <a:t>  –Process efficiencies –System usage efficiencies –Organizational efficiencies –Cycle time reductions –Per unit/transactional efficiencies –Revenue improvement</a:t>
            </a:r>
          </a:p>
          <a:p>
            <a:endParaRPr lang="en-US" dirty="0" smtClean="0"/>
          </a:p>
          <a:p>
            <a:r>
              <a:rPr lang="en-US" dirty="0" smtClean="0"/>
              <a:t>Categorize:</a:t>
            </a:r>
          </a:p>
          <a:p>
            <a:r>
              <a:rPr lang="en-US" dirty="0" smtClean="0"/>
              <a:t> –Cost Savings –Cost Avoidance –Revenue Uplift </a:t>
            </a:r>
          </a:p>
          <a:p>
            <a:endParaRPr lang="en-US" dirty="0" smtClean="0"/>
          </a:p>
          <a:p>
            <a:r>
              <a:rPr lang="en-US" dirty="0" smtClean="0"/>
              <a:t>Payback scenarios:</a:t>
            </a:r>
          </a:p>
          <a:p>
            <a:r>
              <a:rPr lang="en-US" dirty="0" smtClean="0"/>
              <a:t> –Cost Savings Only –Cost Savings + Cost Avoidance –Cost Savings + Cost Avoidance + Revenue</a:t>
            </a:r>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14</a:t>
            </a:fld>
            <a:endParaRPr lang="en-US"/>
          </a:p>
        </p:txBody>
      </p:sp>
    </p:spTree>
    <p:extLst>
      <p:ext uri="{BB962C8B-B14F-4D97-AF65-F5344CB8AC3E}">
        <p14:creationId xmlns:p14="http://schemas.microsoft.com/office/powerpoint/2010/main" val="205591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37ECC-6405-4436-9172-2570E002C2E6}" type="slidenum">
              <a:rPr lang="en-US">
                <a:solidFill>
                  <a:prstClr val="black"/>
                </a:solidFill>
              </a:rPr>
              <a:pPr/>
              <a:t>18</a:t>
            </a:fld>
            <a:endParaRPr lang="en-US">
              <a:solidFill>
                <a:prstClr val="black"/>
              </a:solidFill>
            </a:endParaRPr>
          </a:p>
        </p:txBody>
      </p:sp>
      <p:sp>
        <p:nvSpPr>
          <p:cNvPr id="108546" name="Rectangle 2"/>
          <p:cNvSpPr>
            <a:spLocks noGrp="1" noRot="1" noChangeAspect="1" noChangeArrowheads="1" noTextEdit="1"/>
          </p:cNvSpPr>
          <p:nvPr>
            <p:ph type="sldImg"/>
          </p:nvPr>
        </p:nvSpPr>
        <p:spPr>
          <a:xfrm>
            <a:off x="381000" y="685800"/>
            <a:ext cx="6096000" cy="3429000"/>
          </a:xfrm>
          <a:ln/>
        </p:spPr>
      </p:sp>
      <p:sp>
        <p:nvSpPr>
          <p:cNvPr id="108547" name="Rectangle 3"/>
          <p:cNvSpPr>
            <a:spLocks noGrp="1" noChangeArrowheads="1"/>
          </p:cNvSpPr>
          <p:nvPr>
            <p:ph type="body" idx="1"/>
          </p:nvPr>
        </p:nvSpPr>
        <p:spPr/>
        <p:txBody>
          <a:bodyPr/>
          <a:lstStyle/>
          <a:p>
            <a:r>
              <a:rPr lang="en-US" dirty="0" smtClean="0"/>
              <a:t>The </a:t>
            </a:r>
            <a:r>
              <a:rPr lang="en-US" dirty="0" err="1" smtClean="0"/>
              <a:t>oreo</a:t>
            </a:r>
            <a:r>
              <a:rPr lang="en-US" dirty="0" smtClean="0"/>
              <a:t> compliment…</a:t>
            </a:r>
          </a:p>
          <a:p>
            <a:r>
              <a:rPr lang="en-US" dirty="0" smtClean="0"/>
              <a:t>Make it seem like their idea…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puppy proposal…</a:t>
            </a:r>
          </a:p>
          <a:p>
            <a:endParaRPr lang="en-US" dirty="0"/>
          </a:p>
        </p:txBody>
      </p:sp>
    </p:spTree>
    <p:extLst>
      <p:ext uri="{BB962C8B-B14F-4D97-AF65-F5344CB8AC3E}">
        <p14:creationId xmlns:p14="http://schemas.microsoft.com/office/powerpoint/2010/main" val="52547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A9157-CA10-4866-9D95-07E55D168C3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06984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A9157-CA10-4866-9D95-07E55D168C3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9563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48D756D-9770-4DE8-BE4A-FECF4CC37A20}" type="slidenum">
              <a:rPr lang="en-US" smtClean="0"/>
              <a:pPr/>
              <a:t>21</a:t>
            </a:fld>
            <a:endParaRPr lang="en-US" dirty="0"/>
          </a:p>
        </p:txBody>
      </p:sp>
    </p:spTree>
    <p:extLst>
      <p:ext uri="{BB962C8B-B14F-4D97-AF65-F5344CB8AC3E}">
        <p14:creationId xmlns:p14="http://schemas.microsoft.com/office/powerpoint/2010/main" val="3089471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sqlsaturday.com/" TargetMode="External"/><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hyperlink" Target="http://www.sqlpass.org/Events/24HoursofPASS.aspx"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hyperlink" Target="http://www.sqlpass.org/PASSChapters/VirtualChapters.aspx" TargetMode="External"/><Relationship Id="rId10" Type="http://schemas.openxmlformats.org/officeDocument/2006/relationships/image" Target="../media/image10.png"/><Relationship Id="rId4" Type="http://schemas.openxmlformats.org/officeDocument/2006/relationships/hyperlink" Target="http://www.sqlpass.org/PASSChapters.aspx" TargetMode="External"/><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874793" y="3420584"/>
            <a:ext cx="4520966" cy="453733"/>
          </a:xfrm>
          <a:prstGeom prst="rect">
            <a:avLst/>
          </a:prstGeom>
        </p:spPr>
        <p:txBody>
          <a:bodyPr vert="horz" lIns="91440" tIns="45720" rIns="91440" bIns="45720" rtlCol="0" anchor="t">
            <a:noAutofit/>
          </a:bodyPr>
          <a:lstStyle>
            <a:lvl1pPr algn="ctr">
              <a:defRPr lang="en-US" dirty="0">
                <a:solidFill>
                  <a:schemeClr val="accent3"/>
                </a:solidFill>
                <a:latin typeface="+mn-lt"/>
                <a:cs typeface="Segoe UI Light"/>
              </a:defRPr>
            </a:lvl1pPr>
          </a:lstStyle>
          <a:p>
            <a:pPr lvl="0"/>
            <a:r>
              <a:rPr lang="en-CA" dirty="0"/>
              <a:t>Subtitle</a:t>
            </a:r>
            <a:endParaRPr lang="en-US" dirty="0"/>
          </a:p>
        </p:txBody>
      </p:sp>
      <p:sp>
        <p:nvSpPr>
          <p:cNvPr id="8" name="Text Placeholder 6"/>
          <p:cNvSpPr>
            <a:spLocks noGrp="1"/>
          </p:cNvSpPr>
          <p:nvPr>
            <p:ph type="body" sz="quarter" idx="10" hasCustomPrompt="1"/>
          </p:nvPr>
        </p:nvSpPr>
        <p:spPr>
          <a:xfrm>
            <a:off x="874793" y="3983872"/>
            <a:ext cx="4521200" cy="430213"/>
          </a:xfrm>
        </p:spPr>
        <p:txBody>
          <a:bodyPr/>
          <a:lstStyle>
            <a:lvl1pPr marL="0" indent="0" algn="ctr" defTabSz="457200" rtl="0" eaLnBrk="1" latinLnBrk="0" hangingPunct="1">
              <a:lnSpc>
                <a:spcPct val="100000"/>
              </a:lnSpc>
              <a:spcBef>
                <a:spcPts val="0"/>
              </a:spcBef>
              <a:spcAft>
                <a:spcPts val="0"/>
              </a:spcAft>
              <a:buFont typeface="Arial"/>
              <a:buNone/>
              <a:defRPr lang="en-US" sz="1400" b="0" kern="1200" baseline="0" dirty="0" smtClean="0">
                <a:solidFill>
                  <a:schemeClr val="bg2">
                    <a:lumMod val="50000"/>
                  </a:schemeClr>
                </a:solidFill>
                <a:latin typeface="+mn-lt"/>
                <a:ea typeface="+mn-ea"/>
                <a:cs typeface="Century Gothic"/>
              </a:defRPr>
            </a:lvl1pPr>
          </a:lstStyle>
          <a:p>
            <a:pPr lvl="0"/>
            <a:r>
              <a:rPr lang="en-US" dirty="0"/>
              <a:t>Speaker Name, Title</a:t>
            </a:r>
          </a:p>
        </p:txBody>
      </p:sp>
      <p:sp>
        <p:nvSpPr>
          <p:cNvPr id="9" name="Text Placeholder 9"/>
          <p:cNvSpPr>
            <a:spLocks noGrp="1"/>
          </p:cNvSpPr>
          <p:nvPr>
            <p:ph type="body" sz="quarter" idx="11" hasCustomPrompt="1"/>
          </p:nvPr>
        </p:nvSpPr>
        <p:spPr>
          <a:xfrm>
            <a:off x="874793" y="2343874"/>
            <a:ext cx="4521200" cy="967155"/>
          </a:xfrm>
        </p:spPr>
        <p:txBody>
          <a:bodyPr anchor="b"/>
          <a:lstStyle>
            <a:lvl1pPr marL="0" marR="0" indent="0" algn="ctr" defTabSz="457200" rtl="0" eaLnBrk="1" fontAlgn="auto" latinLnBrk="0" hangingPunct="1">
              <a:lnSpc>
                <a:spcPts val="3500"/>
              </a:lnSpc>
              <a:spcBef>
                <a:spcPct val="0"/>
              </a:spcBef>
              <a:spcAft>
                <a:spcPts val="0"/>
              </a:spcAft>
              <a:buClrTx/>
              <a:buSzTx/>
              <a:buFontTx/>
              <a:buNone/>
              <a:tabLst/>
              <a:defRPr kumimoji="0" lang="en-US" sz="4000" b="0" i="0" u="none" strike="noStrike" kern="1200" cap="none" spc="0" normalizeH="0" baseline="0" dirty="0" smtClean="0">
                <a:ln>
                  <a:noFill/>
                </a:ln>
                <a:solidFill>
                  <a:schemeClr val="tx1"/>
                </a:solidFill>
                <a:effectLst/>
                <a:uLnTx/>
                <a:uFillTx/>
                <a:latin typeface="Segoe UI Light" charset="0"/>
                <a:ea typeface="Segoe UI Light" charset="0"/>
                <a:cs typeface="Segoe UI Light" charset="0"/>
              </a:defRPr>
            </a:lvl1pPr>
          </a:lstStyle>
          <a:p>
            <a:pPr lvl="0"/>
            <a:r>
              <a:rPr lang="en-US" dirty="0"/>
              <a:t>Title slide no </a:t>
            </a:r>
            <a:br>
              <a:rPr lang="en-US" dirty="0"/>
            </a:br>
            <a:r>
              <a:rPr lang="en-US" dirty="0"/>
              <a:t>more than 2 lines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1236" y="386182"/>
            <a:ext cx="1688314" cy="168831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0973" t="1302" r="43709" b="1302"/>
          <a:stretch/>
        </p:blipFill>
        <p:spPr>
          <a:xfrm>
            <a:off x="6345798" y="0"/>
            <a:ext cx="2798201" cy="5143500"/>
          </a:xfrm>
          <a:prstGeom prst="rect">
            <a:avLst/>
          </a:prstGeom>
        </p:spPr>
      </p:pic>
      <p:pic>
        <p:nvPicPr>
          <p:cNvPr id="3" name="Picture 2">
            <a:extLst>
              <a:ext uri="{FF2B5EF4-FFF2-40B4-BE49-F238E27FC236}">
                <a16:creationId xmlns:a16="http://schemas.microsoft.com/office/drawing/2014/main" id="{35DF7142-C8AE-4E05-ACEB-F216E80C20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65279" y="4440530"/>
            <a:ext cx="1230343" cy="213260"/>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9" name="Text Placeholder 28"/>
          <p:cNvSpPr>
            <a:spLocks noGrp="1"/>
          </p:cNvSpPr>
          <p:nvPr>
            <p:ph type="body" sz="quarter" idx="10"/>
          </p:nvPr>
        </p:nvSpPr>
        <p:spPr>
          <a:xfrm>
            <a:off x="431442" y="2196343"/>
            <a:ext cx="1435637" cy="2027238"/>
          </a:xfrm>
        </p:spPr>
        <p:txBody>
          <a:bodyPr lIns="91440" tIns="45720" rIns="91440"/>
          <a:lstStyle>
            <a:lvl1pPr marL="0" algn="l" defTabSz="914400" rtl="0" eaLnBrk="1" latinLnBrk="0" hangingPunct="1">
              <a:defRPr lang="en-US" sz="1100" kern="1200" dirty="0">
                <a:solidFill>
                  <a:schemeClr val="bg2">
                    <a:lumMod val="50000"/>
                  </a:schemeClr>
                </a:solidFill>
                <a:latin typeface="+mn-lt"/>
                <a:ea typeface="Gotham Light" charset="0"/>
                <a:cs typeface="Gotham Light" charset="0"/>
              </a:defRPr>
            </a:lvl1pPr>
          </a:lstStyle>
          <a:p>
            <a:pPr lvl="0"/>
            <a:r>
              <a:rPr lang="en-US" dirty="0"/>
              <a:t>Click to edit Master text styles</a:t>
            </a:r>
          </a:p>
        </p:txBody>
      </p:sp>
      <p:sp>
        <p:nvSpPr>
          <p:cNvPr id="32" name="Text Placeholder 28"/>
          <p:cNvSpPr>
            <a:spLocks noGrp="1"/>
          </p:cNvSpPr>
          <p:nvPr>
            <p:ph type="body" sz="quarter" idx="11"/>
          </p:nvPr>
        </p:nvSpPr>
        <p:spPr>
          <a:xfrm>
            <a:off x="2139592" y="2196343"/>
            <a:ext cx="1435637" cy="2027238"/>
          </a:xfrm>
        </p:spPr>
        <p:txBody>
          <a:bodyPr lIns="91440" tIns="45720" rIns="91440"/>
          <a:lstStyle>
            <a:lvl1pPr marL="0" algn="l" defTabSz="914400" rtl="0" eaLnBrk="1" latinLnBrk="0" hangingPunct="1">
              <a:defRPr lang="en-US" sz="1100" kern="1200" dirty="0">
                <a:solidFill>
                  <a:schemeClr val="bg2">
                    <a:lumMod val="50000"/>
                  </a:schemeClr>
                </a:solidFill>
                <a:latin typeface="+mn-lt"/>
                <a:ea typeface="Gotham Light" charset="0"/>
                <a:cs typeface="Gotham Light" charset="0"/>
              </a:defRPr>
            </a:lvl1pPr>
          </a:lstStyle>
          <a:p>
            <a:pPr lvl="0"/>
            <a:r>
              <a:rPr lang="en-US" dirty="0"/>
              <a:t>Click to edit Master text styles</a:t>
            </a:r>
          </a:p>
        </p:txBody>
      </p:sp>
      <p:sp>
        <p:nvSpPr>
          <p:cNvPr id="33" name="Text Placeholder 28"/>
          <p:cNvSpPr>
            <a:spLocks noGrp="1"/>
          </p:cNvSpPr>
          <p:nvPr>
            <p:ph type="body" sz="quarter" idx="12"/>
          </p:nvPr>
        </p:nvSpPr>
        <p:spPr>
          <a:xfrm>
            <a:off x="3847742" y="2196343"/>
            <a:ext cx="1435637" cy="2027238"/>
          </a:xfrm>
        </p:spPr>
        <p:txBody>
          <a:bodyPr lIns="91440" tIns="45720" rIns="91440"/>
          <a:lstStyle>
            <a:lvl1pPr marL="0" algn="l" defTabSz="914400" rtl="0" eaLnBrk="1" latinLnBrk="0" hangingPunct="1">
              <a:defRPr lang="en-US" sz="1100" kern="1200" dirty="0">
                <a:solidFill>
                  <a:schemeClr val="bg2">
                    <a:lumMod val="50000"/>
                  </a:schemeClr>
                </a:solidFill>
                <a:latin typeface="+mn-lt"/>
                <a:ea typeface="Gotham Light" charset="0"/>
                <a:cs typeface="Gotham Light" charset="0"/>
              </a:defRPr>
            </a:lvl1pPr>
          </a:lstStyle>
          <a:p>
            <a:pPr lvl="0"/>
            <a:r>
              <a:rPr lang="en-US" dirty="0"/>
              <a:t>Click to edit Master text styles</a:t>
            </a:r>
          </a:p>
        </p:txBody>
      </p:sp>
      <p:sp>
        <p:nvSpPr>
          <p:cNvPr id="34" name="Text Placeholder 28"/>
          <p:cNvSpPr>
            <a:spLocks noGrp="1"/>
          </p:cNvSpPr>
          <p:nvPr>
            <p:ph type="body" sz="quarter" idx="13"/>
          </p:nvPr>
        </p:nvSpPr>
        <p:spPr>
          <a:xfrm>
            <a:off x="5555892" y="2196343"/>
            <a:ext cx="1435637" cy="2027238"/>
          </a:xfrm>
        </p:spPr>
        <p:txBody>
          <a:bodyPr lIns="91440" tIns="45720" rIns="91440"/>
          <a:lstStyle>
            <a:lvl1pPr marL="0" algn="l" defTabSz="914400" rtl="0" eaLnBrk="1" latinLnBrk="0" hangingPunct="1">
              <a:defRPr lang="en-US" sz="1100" kern="1200" dirty="0">
                <a:solidFill>
                  <a:schemeClr val="bg2">
                    <a:lumMod val="50000"/>
                  </a:schemeClr>
                </a:solidFill>
                <a:latin typeface="+mn-lt"/>
                <a:ea typeface="Gotham Light" charset="0"/>
                <a:cs typeface="Gotham Light" charset="0"/>
              </a:defRPr>
            </a:lvl1pPr>
          </a:lstStyle>
          <a:p>
            <a:pPr lvl="0"/>
            <a:r>
              <a:rPr lang="en-US" dirty="0"/>
              <a:t>Click to edit Master text styles</a:t>
            </a:r>
          </a:p>
        </p:txBody>
      </p:sp>
      <p:sp>
        <p:nvSpPr>
          <p:cNvPr id="35" name="Text Placeholder 28"/>
          <p:cNvSpPr>
            <a:spLocks noGrp="1"/>
          </p:cNvSpPr>
          <p:nvPr>
            <p:ph type="body" sz="quarter" idx="14"/>
          </p:nvPr>
        </p:nvSpPr>
        <p:spPr>
          <a:xfrm>
            <a:off x="7264042" y="2196343"/>
            <a:ext cx="1435637" cy="2027238"/>
          </a:xfrm>
        </p:spPr>
        <p:txBody>
          <a:bodyPr lIns="91440" tIns="45720" rIns="91440"/>
          <a:lstStyle>
            <a:lvl1pPr marL="0" algn="l" defTabSz="914400" rtl="0" eaLnBrk="1" latinLnBrk="0" hangingPunct="1">
              <a:defRPr lang="en-US" sz="1100" kern="1200" dirty="0">
                <a:solidFill>
                  <a:schemeClr val="bg2">
                    <a:lumMod val="50000"/>
                  </a:schemeClr>
                </a:solidFill>
                <a:latin typeface="+mn-lt"/>
                <a:ea typeface="Gotham Light" charset="0"/>
                <a:cs typeface="Gotham Light" charset="0"/>
              </a:defRPr>
            </a:lvl1pPr>
          </a:lstStyle>
          <a:p>
            <a:pPr lvl="0"/>
            <a:r>
              <a:rPr lang="en-US" dirty="0"/>
              <a:t>Click to edit Master text styles</a:t>
            </a:r>
          </a:p>
        </p:txBody>
      </p:sp>
      <p:sp>
        <p:nvSpPr>
          <p:cNvPr id="48" name="Text Placeholder 30"/>
          <p:cNvSpPr>
            <a:spLocks noGrp="1"/>
          </p:cNvSpPr>
          <p:nvPr>
            <p:ph type="body" sz="quarter" idx="15" hasCustomPrompt="1"/>
          </p:nvPr>
        </p:nvSpPr>
        <p:spPr>
          <a:xfrm>
            <a:off x="431442" y="1709802"/>
            <a:ext cx="1435830" cy="31950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50" name="Text Placeholder 30"/>
          <p:cNvSpPr>
            <a:spLocks noGrp="1"/>
          </p:cNvSpPr>
          <p:nvPr>
            <p:ph type="body" sz="quarter" idx="16" hasCustomPrompt="1"/>
          </p:nvPr>
        </p:nvSpPr>
        <p:spPr>
          <a:xfrm>
            <a:off x="2139399" y="1716065"/>
            <a:ext cx="1435830" cy="31950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51" name="Text Placeholder 30"/>
          <p:cNvSpPr>
            <a:spLocks noGrp="1"/>
          </p:cNvSpPr>
          <p:nvPr>
            <p:ph type="body" sz="quarter" idx="17" hasCustomPrompt="1"/>
          </p:nvPr>
        </p:nvSpPr>
        <p:spPr>
          <a:xfrm>
            <a:off x="3847356" y="1716065"/>
            <a:ext cx="1435830" cy="31950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52" name="Text Placeholder 30"/>
          <p:cNvSpPr>
            <a:spLocks noGrp="1"/>
          </p:cNvSpPr>
          <p:nvPr>
            <p:ph type="body" sz="quarter" idx="18" hasCustomPrompt="1"/>
          </p:nvPr>
        </p:nvSpPr>
        <p:spPr>
          <a:xfrm>
            <a:off x="5555313" y="1716065"/>
            <a:ext cx="1435830" cy="31950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53" name="Text Placeholder 30"/>
          <p:cNvSpPr>
            <a:spLocks noGrp="1"/>
          </p:cNvSpPr>
          <p:nvPr>
            <p:ph type="body" sz="quarter" idx="19" hasCustomPrompt="1"/>
          </p:nvPr>
        </p:nvSpPr>
        <p:spPr>
          <a:xfrm>
            <a:off x="7250970" y="1716065"/>
            <a:ext cx="1435830" cy="31950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pic>
        <p:nvPicPr>
          <p:cNvPr id="14" name="Picture 13">
            <a:extLst>
              <a:ext uri="{FF2B5EF4-FFF2-40B4-BE49-F238E27FC236}">
                <a16:creationId xmlns:a16="http://schemas.microsoft.com/office/drawing/2014/main" id="{850937C1-FD3F-4A75-826B-6DEA015E3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83242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de">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259" y="1331129"/>
            <a:ext cx="8229600" cy="3285197"/>
          </a:xfrm>
          <a:prstGeom prst="rect">
            <a:avLst/>
          </a:prstGeom>
        </p:spPr>
        <p:txBody>
          <a:bodyPr>
            <a:normAutofit/>
          </a:bodyPr>
          <a:lstStyle>
            <a:lvl1pPr marL="0" indent="0">
              <a:buClr>
                <a:schemeClr val="accent3"/>
              </a:buClr>
              <a:buFontTx/>
              <a:buNone/>
              <a:defRPr sz="2000">
                <a:solidFill>
                  <a:schemeClr val="tx1"/>
                </a:solidFill>
                <a:latin typeface="Consolas"/>
                <a:cs typeface="Consolas"/>
              </a:defRPr>
            </a:lvl1pPr>
            <a:lvl2pPr marL="0" indent="0">
              <a:buClr>
                <a:schemeClr val="accent3"/>
              </a:buClr>
              <a:buFontTx/>
              <a:buNone/>
              <a:defRPr sz="1800">
                <a:solidFill>
                  <a:schemeClr val="tx1"/>
                </a:solidFill>
                <a:latin typeface="Consolas"/>
                <a:cs typeface="Consolas"/>
              </a:defRPr>
            </a:lvl2pPr>
            <a:lvl3pPr marL="295275" indent="0">
              <a:buClr>
                <a:schemeClr val="accent3"/>
              </a:buClr>
              <a:buFontTx/>
              <a:buNone/>
              <a:defRPr sz="1600">
                <a:solidFill>
                  <a:schemeClr val="tx1"/>
                </a:solidFill>
                <a:latin typeface="Consolas"/>
                <a:cs typeface="Consolas"/>
              </a:defRPr>
            </a:lvl3pPr>
            <a:lvl4pPr marL="579438" indent="0">
              <a:buClr>
                <a:schemeClr val="accent3"/>
              </a:buClr>
              <a:buFontTx/>
              <a:buNone/>
              <a:defRPr sz="1600">
                <a:solidFill>
                  <a:schemeClr val="tx1"/>
                </a:solidFill>
                <a:latin typeface="Consolas"/>
                <a:cs typeface="Consolas"/>
              </a:defRPr>
            </a:lvl4pPr>
            <a:lvl5pPr marL="846138" indent="0">
              <a:buClr>
                <a:schemeClr val="accent3"/>
              </a:buClr>
              <a:buFontTx/>
              <a:buNone/>
              <a:defRPr sz="1600">
                <a:solidFill>
                  <a:schemeClr val="tx1"/>
                </a:solidFill>
                <a:latin typeface="Consolas"/>
                <a:cs typeface="Consola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9F2787FB-DBD0-44B1-9C72-A269619104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196449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ssion Evaluation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8" t="34974" r="6578" b="26331"/>
          <a:stretch/>
        </p:blipFill>
        <p:spPr>
          <a:xfrm>
            <a:off x="0" y="2433755"/>
            <a:ext cx="9144000" cy="2715832"/>
          </a:xfrm>
          <a:prstGeom prst="rect">
            <a:avLst/>
          </a:prstGeom>
        </p:spPr>
      </p:pic>
      <p:sp>
        <p:nvSpPr>
          <p:cNvPr id="5" name="Title 3"/>
          <p:cNvSpPr txBox="1">
            <a:spLocks/>
          </p:cNvSpPr>
          <p:nvPr userDrawn="1"/>
        </p:nvSpPr>
        <p:spPr>
          <a:xfrm>
            <a:off x="457200" y="682304"/>
            <a:ext cx="8229600" cy="612956"/>
          </a:xfrm>
          <a:prstGeom prst="rect">
            <a:avLst/>
          </a:prstGeom>
        </p:spPr>
        <p:txBody>
          <a:bodyPr vert="horz" lIns="91440" tIns="45720" rIns="91440" bIns="45720" rtlCol="0" anchor="t">
            <a:noAutofit/>
          </a:bodyPr>
          <a:lstStyle>
            <a:lvl1pPr marL="0" marR="0" indent="0" algn="l" defTabSz="457200" rtl="0" eaLnBrk="1" fontAlgn="auto" latinLnBrk="0" hangingPunct="1">
              <a:lnSpc>
                <a:spcPts val="3500"/>
              </a:lnSpc>
              <a:spcBef>
                <a:spcPct val="0"/>
              </a:spcBef>
              <a:spcAft>
                <a:spcPts val="0"/>
              </a:spcAft>
              <a:buClrTx/>
              <a:buSzTx/>
              <a:buFontTx/>
              <a:buNone/>
              <a:tabLst/>
              <a:defRPr kumimoji="0" lang="en-US" sz="3600" b="0" i="0" u="none" strike="noStrike" kern="1200" cap="none" spc="0" normalizeH="0" baseline="0">
                <a:ln>
                  <a:noFill/>
                </a:ln>
                <a:solidFill>
                  <a:schemeClr val="tx2"/>
                </a:solidFill>
                <a:effectLst/>
                <a:uLnTx/>
                <a:uFillTx/>
                <a:latin typeface="Segoe UI Light" charset="0"/>
                <a:ea typeface="Segoe UI Light" charset="0"/>
                <a:cs typeface="Segoe UI Light" charset="0"/>
              </a:defRPr>
            </a:lvl1pPr>
          </a:lstStyle>
          <a:p>
            <a:pPr marL="0" indent="0" algn="ctr">
              <a:tabLst>
                <a:tab pos="4338638" algn="l"/>
              </a:tabLst>
            </a:pPr>
            <a:r>
              <a:rPr lang="en-US" sz="4400" dirty="0"/>
              <a:t>Session evaluations</a:t>
            </a:r>
          </a:p>
        </p:txBody>
      </p:sp>
      <p:sp>
        <p:nvSpPr>
          <p:cNvPr id="6" name="Rectangle 5"/>
          <p:cNvSpPr/>
          <p:nvPr userDrawn="1"/>
        </p:nvSpPr>
        <p:spPr>
          <a:xfrm>
            <a:off x="3322750" y="3740820"/>
            <a:ext cx="2408350" cy="461665"/>
          </a:xfrm>
          <a:prstGeom prst="rect">
            <a:avLst/>
          </a:prstGeom>
          <a:noFill/>
        </p:spPr>
        <p:txBody>
          <a:bodyPr wrap="square">
            <a:spAutoFit/>
          </a:bodyPr>
          <a:lstStyle/>
          <a:p>
            <a:pPr algn="ctr"/>
            <a:r>
              <a:rPr lang="en-US" sz="1200" dirty="0">
                <a:solidFill>
                  <a:schemeClr val="bg2"/>
                </a:solidFill>
              </a:rPr>
              <a:t>Download the </a:t>
            </a:r>
            <a:r>
              <a:rPr lang="en-US" sz="1200" dirty="0" err="1">
                <a:solidFill>
                  <a:schemeClr val="bg2"/>
                </a:solidFill>
              </a:rPr>
              <a:t>GuideBook</a:t>
            </a:r>
            <a:r>
              <a:rPr lang="en-US" sz="1200" dirty="0">
                <a:solidFill>
                  <a:schemeClr val="bg2"/>
                </a:solidFill>
              </a:rPr>
              <a:t> App and search: PASS Summit 2017</a:t>
            </a:r>
          </a:p>
        </p:txBody>
      </p:sp>
      <p:sp>
        <p:nvSpPr>
          <p:cNvPr id="7" name="Rectangle 6"/>
          <p:cNvSpPr/>
          <p:nvPr userDrawn="1"/>
        </p:nvSpPr>
        <p:spPr>
          <a:xfrm>
            <a:off x="6242526" y="3740590"/>
            <a:ext cx="2399198" cy="831227"/>
          </a:xfrm>
          <a:prstGeom prst="rect">
            <a:avLst/>
          </a:prstGeom>
          <a:noFill/>
        </p:spPr>
        <p:txBody>
          <a:bodyPr wrap="square">
            <a:spAutoFit/>
          </a:bodyPr>
          <a:lstStyle/>
          <a:p>
            <a:pPr algn="ctr"/>
            <a:r>
              <a:rPr lang="en-US" sz="1200" dirty="0">
                <a:solidFill>
                  <a:schemeClr val="bg2"/>
                </a:solidFill>
              </a:rPr>
              <a:t>Follow the QR code link displayed on session signage throughout the conference venue and in the program guide</a:t>
            </a:r>
          </a:p>
        </p:txBody>
      </p:sp>
      <p:sp>
        <p:nvSpPr>
          <p:cNvPr id="8" name="Rectangle 7"/>
          <p:cNvSpPr/>
          <p:nvPr userDrawn="1"/>
        </p:nvSpPr>
        <p:spPr>
          <a:xfrm>
            <a:off x="2286000" y="1267975"/>
            <a:ext cx="4572000" cy="341632"/>
          </a:xfrm>
          <a:prstGeom prst="rect">
            <a:avLst/>
          </a:prstGeom>
        </p:spPr>
        <p:txBody>
          <a:bodyPr>
            <a:spAutoFit/>
          </a:bodyPr>
          <a:lstStyle/>
          <a:p>
            <a:pPr algn="ctr">
              <a:lnSpc>
                <a:spcPct val="90000"/>
              </a:lnSpc>
            </a:pPr>
            <a:r>
              <a:rPr lang="en-US" dirty="0">
                <a:solidFill>
                  <a:schemeClr val="accent3"/>
                </a:solidFill>
              </a:rPr>
              <a:t>Your feedback is important and valuable. </a:t>
            </a:r>
          </a:p>
        </p:txBody>
      </p:sp>
      <p:sp>
        <p:nvSpPr>
          <p:cNvPr id="9" name="Shape 2683"/>
          <p:cNvSpPr/>
          <p:nvPr userDrawn="1"/>
        </p:nvSpPr>
        <p:spPr>
          <a:xfrm>
            <a:off x="1431392" y="3211445"/>
            <a:ext cx="259590" cy="359746"/>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847"/>
          <p:cNvSpPr/>
          <p:nvPr userDrawn="1"/>
        </p:nvSpPr>
        <p:spPr>
          <a:xfrm>
            <a:off x="4370969" y="3235362"/>
            <a:ext cx="311910" cy="311910"/>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643"/>
          <p:cNvSpPr/>
          <p:nvPr userDrawn="1"/>
        </p:nvSpPr>
        <p:spPr>
          <a:xfrm>
            <a:off x="7343775" y="3229158"/>
            <a:ext cx="183927" cy="337200"/>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Rectangle 11"/>
          <p:cNvSpPr/>
          <p:nvPr userDrawn="1"/>
        </p:nvSpPr>
        <p:spPr>
          <a:xfrm>
            <a:off x="412124" y="3740590"/>
            <a:ext cx="2399198" cy="276999"/>
          </a:xfrm>
          <a:prstGeom prst="rect">
            <a:avLst/>
          </a:prstGeom>
          <a:noFill/>
        </p:spPr>
        <p:txBody>
          <a:bodyPr wrap="square">
            <a:spAutoFit/>
          </a:bodyPr>
          <a:lstStyle/>
          <a:p>
            <a:pPr algn="ctr"/>
            <a:r>
              <a:rPr lang="en-US" sz="1200" dirty="0">
                <a:solidFill>
                  <a:schemeClr val="bg2"/>
                </a:solidFill>
              </a:rPr>
              <a:t>Go to </a:t>
            </a:r>
            <a:r>
              <a:rPr lang="en-US" sz="1200" dirty="0" err="1">
                <a:solidFill>
                  <a:schemeClr val="bg2"/>
                </a:solidFill>
              </a:rPr>
              <a:t>passSummit.com</a:t>
            </a:r>
            <a:endParaRPr lang="en-US" sz="1200" dirty="0">
              <a:solidFill>
                <a:schemeClr val="bg2"/>
              </a:solidFill>
            </a:endParaRPr>
          </a:p>
        </p:txBody>
      </p:sp>
      <p:sp>
        <p:nvSpPr>
          <p:cNvPr id="13" name="Rounded Rectangle 12"/>
          <p:cNvSpPr/>
          <p:nvPr userDrawn="1"/>
        </p:nvSpPr>
        <p:spPr>
          <a:xfrm>
            <a:off x="1616299" y="2259184"/>
            <a:ext cx="5911402" cy="3541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chemeClr val="bg2"/>
                </a:solidFill>
              </a:rPr>
              <a:t>Submit by 5pm Friday, November 10</a:t>
            </a:r>
            <a:r>
              <a:rPr lang="en-US" sz="1400" baseline="30000" dirty="0">
                <a:solidFill>
                  <a:schemeClr val="bg2"/>
                </a:solidFill>
              </a:rPr>
              <a:t>th</a:t>
            </a:r>
            <a:r>
              <a:rPr lang="en-US" sz="1400" dirty="0">
                <a:solidFill>
                  <a:schemeClr val="bg2"/>
                </a:solidFill>
              </a:rPr>
              <a:t> to win prizes. </a:t>
            </a:r>
            <a:r>
              <a:rPr lang="en-US" sz="1400" b="1" dirty="0">
                <a:solidFill>
                  <a:schemeClr val="bg2"/>
                </a:solidFill>
              </a:rPr>
              <a:t>3 Ways to Access:</a:t>
            </a:r>
          </a:p>
        </p:txBody>
      </p:sp>
    </p:spTree>
    <p:extLst>
      <p:ext uri="{BB962C8B-B14F-4D97-AF65-F5344CB8AC3E}">
        <p14:creationId xmlns:p14="http://schemas.microsoft.com/office/powerpoint/2010/main" val="39124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134374" y="2077164"/>
            <a:ext cx="4445659" cy="706657"/>
          </a:xfrm>
          <a:prstGeom prst="rect">
            <a:avLst/>
          </a:prstGeom>
        </p:spPr>
        <p:txBody>
          <a:bodyPr vert="horz" lIns="91440" tIns="45720" rIns="91440" bIns="45720" rtlCol="0" anchor="b" anchorCtr="0">
            <a:noAutofit/>
          </a:bodyPr>
          <a:lstStyle>
            <a:lvl1pPr algn="r">
              <a:defRPr lang="en-US" sz="5400" b="0" i="0" dirty="0">
                <a:solidFill>
                  <a:schemeClr val="tx2"/>
                </a:solidFill>
                <a:latin typeface="Segoe UI Light" charset="0"/>
                <a:ea typeface="Segoe UI Light" charset="0"/>
                <a:cs typeface="Segoe UI Light" charset="0"/>
              </a:defRPr>
            </a:lvl1pPr>
          </a:lstStyle>
          <a:p>
            <a:pPr marL="0" lvl="0"/>
            <a:r>
              <a:rPr lang="en-CA" dirty="0"/>
              <a:t>Session Title</a:t>
            </a:r>
            <a:endParaRPr lang="en-US" dirty="0"/>
          </a:p>
        </p:txBody>
      </p:sp>
      <p:sp>
        <p:nvSpPr>
          <p:cNvPr id="9" name="Subtitle 2"/>
          <p:cNvSpPr>
            <a:spLocks noGrp="1"/>
          </p:cNvSpPr>
          <p:nvPr>
            <p:ph type="subTitle" idx="1" hasCustomPrompt="1"/>
          </p:nvPr>
        </p:nvSpPr>
        <p:spPr>
          <a:xfrm>
            <a:off x="1133696" y="2780691"/>
            <a:ext cx="4446338" cy="453733"/>
          </a:xfrm>
          <a:prstGeom prst="rect">
            <a:avLst/>
          </a:prstGeom>
        </p:spPr>
        <p:txBody>
          <a:bodyPr vert="horz" lIns="91440" tIns="45720" rIns="91440" bIns="45720" rtlCol="0" anchor="t">
            <a:noAutofit/>
          </a:bodyPr>
          <a:lstStyle>
            <a:lvl1pPr algn="r">
              <a:defRPr lang="en-US" sz="2400" dirty="0">
                <a:solidFill>
                  <a:schemeClr val="accent3"/>
                </a:solidFill>
                <a:latin typeface="+mn-lt"/>
                <a:cs typeface="Segoe UI Light"/>
              </a:defRPr>
            </a:lvl1pPr>
          </a:lstStyle>
          <a:p>
            <a:pPr lvl="0"/>
            <a:r>
              <a:rPr lang="en-CA" dirty="0"/>
              <a:t>Subtitle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73" t="1302" r="43709" b="1302"/>
          <a:stretch/>
        </p:blipFill>
        <p:spPr>
          <a:xfrm>
            <a:off x="6345798" y="0"/>
            <a:ext cx="2798201" cy="5143500"/>
          </a:xfrm>
          <a:prstGeom prst="rect">
            <a:avLst/>
          </a:prstGeom>
        </p:spPr>
      </p:pic>
      <p:pic>
        <p:nvPicPr>
          <p:cNvPr id="7" name="Picture 6">
            <a:extLst>
              <a:ext uri="{FF2B5EF4-FFF2-40B4-BE49-F238E27FC236}">
                <a16:creationId xmlns:a16="http://schemas.microsoft.com/office/drawing/2014/main" id="{F910D214-7486-4282-9FFB-BC0C4EF35B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Title 1"/>
          <p:cNvSpPr txBox="1">
            <a:spLocks/>
          </p:cNvSpPr>
          <p:nvPr userDrawn="1"/>
        </p:nvSpPr>
        <p:spPr>
          <a:xfrm>
            <a:off x="3319548" y="1636308"/>
            <a:ext cx="4445659" cy="706657"/>
          </a:xfrm>
          <a:prstGeom prst="rect">
            <a:avLst/>
          </a:prstGeom>
        </p:spPr>
        <p:txBody>
          <a:bodyPr vert="horz" lIns="91440" tIns="45720" rIns="91440" bIns="45720" rtlCol="0" anchor="b" anchorCtr="0">
            <a:noAutofit/>
          </a:bodyPr>
          <a:lstStyle>
            <a:lvl1pPr marL="0" marR="0" indent="0" algn="l" defTabSz="457200" rtl="0" eaLnBrk="1" fontAlgn="auto" latinLnBrk="0" hangingPunct="1">
              <a:lnSpc>
                <a:spcPts val="3500"/>
              </a:lnSpc>
              <a:spcBef>
                <a:spcPct val="0"/>
              </a:spcBef>
              <a:spcAft>
                <a:spcPts val="0"/>
              </a:spcAft>
              <a:buClrTx/>
              <a:buSzTx/>
              <a:buFontTx/>
              <a:buNone/>
              <a:tabLst/>
              <a:defRPr kumimoji="0" lang="en-US" sz="5400" b="0" i="0" u="none" strike="noStrike" kern="1200" cap="none" spc="0" normalizeH="0" baseline="0" dirty="0">
                <a:ln>
                  <a:noFill/>
                </a:ln>
                <a:solidFill>
                  <a:schemeClr val="tx2"/>
                </a:solidFill>
                <a:effectLst/>
                <a:uLnTx/>
                <a:uFillTx/>
                <a:latin typeface="Segoe UI Light" charset="0"/>
                <a:ea typeface="Segoe UI Light" charset="0"/>
                <a:cs typeface="Segoe UI Light" charset="0"/>
              </a:defRPr>
            </a:lvl1pPr>
          </a:lstStyle>
          <a:p>
            <a:r>
              <a:rPr lang="en-CA" dirty="0"/>
              <a:t>Thank You</a:t>
            </a:r>
          </a:p>
        </p:txBody>
      </p:sp>
      <p:sp>
        <p:nvSpPr>
          <p:cNvPr id="4" name="Subtitle 2"/>
          <p:cNvSpPr>
            <a:spLocks noGrp="1"/>
          </p:cNvSpPr>
          <p:nvPr>
            <p:ph type="subTitle" idx="1" hasCustomPrompt="1"/>
          </p:nvPr>
        </p:nvSpPr>
        <p:spPr>
          <a:xfrm>
            <a:off x="3319548" y="2696826"/>
            <a:ext cx="4809844" cy="447207"/>
          </a:xfrm>
          <a:prstGeom prst="rect">
            <a:avLst/>
          </a:prstGeom>
        </p:spPr>
        <p:txBody>
          <a:bodyPr vert="horz" lIns="91440" tIns="45720" rIns="91440" bIns="45720" rtlCol="0" anchor="t">
            <a:noAutofit/>
          </a:bodyPr>
          <a:lstStyle>
            <a:lvl1pPr algn="l">
              <a:defRPr lang="en-US" sz="2000" baseline="0" dirty="0">
                <a:solidFill>
                  <a:schemeClr val="accent3"/>
                </a:solidFill>
                <a:latin typeface="+mn-lt"/>
                <a:cs typeface="Segoe UI Light"/>
              </a:defRPr>
            </a:lvl1pPr>
          </a:lstStyle>
          <a:p>
            <a:pPr lvl="0"/>
            <a:r>
              <a:rPr lang="en-CA" dirty="0"/>
              <a:t>Learn more from Speaker Name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73" t="1302" r="43709" b="1302"/>
          <a:stretch/>
        </p:blipFill>
        <p:spPr>
          <a:xfrm>
            <a:off x="0" y="0"/>
            <a:ext cx="2798201" cy="5143500"/>
          </a:xfrm>
          <a:prstGeom prst="rect">
            <a:avLst/>
          </a:prstGeom>
        </p:spPr>
      </p:pic>
      <p:sp>
        <p:nvSpPr>
          <p:cNvPr id="11" name="Text Placeholder 3"/>
          <p:cNvSpPr>
            <a:spLocks noGrp="1"/>
          </p:cNvSpPr>
          <p:nvPr>
            <p:ph type="body" sz="quarter" idx="10" hasCustomPrompt="1"/>
          </p:nvPr>
        </p:nvSpPr>
        <p:spPr>
          <a:xfrm>
            <a:off x="5648510" y="3243798"/>
            <a:ext cx="1533525" cy="276225"/>
          </a:xfrm>
        </p:spPr>
        <p:txBody>
          <a:bodyPr/>
          <a:lstStyle>
            <a:lvl1pPr marL="0" algn="l" defTabSz="914400" rtl="0" eaLnBrk="1" latinLnBrk="0" hangingPunct="1">
              <a:defRPr lang="en-US" sz="1100" kern="1200" dirty="0" smtClean="0">
                <a:solidFill>
                  <a:schemeClr val="accent1"/>
                </a:solidFill>
                <a:latin typeface="+mn-lt"/>
                <a:ea typeface="+mn-ea"/>
                <a:cs typeface="+mn-cs"/>
              </a:defRPr>
            </a:lvl1pPr>
          </a:lstStyle>
          <a:p>
            <a:r>
              <a:rPr lang="en-US" sz="1100" dirty="0" err="1">
                <a:solidFill>
                  <a:schemeClr val="accent1"/>
                </a:solidFill>
              </a:rPr>
              <a:t>email@company.com</a:t>
            </a:r>
            <a:endParaRPr lang="en-US" sz="1100" dirty="0">
              <a:solidFill>
                <a:schemeClr val="accent1"/>
              </a:solidFill>
            </a:endParaRPr>
          </a:p>
        </p:txBody>
      </p:sp>
      <p:sp>
        <p:nvSpPr>
          <p:cNvPr id="12" name="Text Placeholder 3"/>
          <p:cNvSpPr>
            <a:spLocks noGrp="1"/>
          </p:cNvSpPr>
          <p:nvPr>
            <p:ph type="body" sz="quarter" idx="11" hasCustomPrompt="1"/>
          </p:nvPr>
        </p:nvSpPr>
        <p:spPr>
          <a:xfrm>
            <a:off x="3641529" y="3243798"/>
            <a:ext cx="1533525" cy="276225"/>
          </a:xfrm>
        </p:spPr>
        <p:txBody>
          <a:bodyPr/>
          <a:lstStyle>
            <a:lvl1pPr marL="0" algn="l" defTabSz="914400" rtl="0" eaLnBrk="1" latinLnBrk="0" hangingPunct="1">
              <a:defRPr lang="en-US" sz="1100" kern="1200" dirty="0" smtClean="0">
                <a:solidFill>
                  <a:schemeClr val="accent1"/>
                </a:solidFill>
                <a:latin typeface="+mn-lt"/>
                <a:ea typeface="+mn-ea"/>
                <a:cs typeface="+mn-cs"/>
              </a:defRPr>
            </a:lvl1pPr>
          </a:lstStyle>
          <a:p>
            <a:r>
              <a:rPr lang="en-US" sz="1100" dirty="0">
                <a:solidFill>
                  <a:schemeClr val="accent1"/>
                </a:solidFill>
              </a:rPr>
              <a:t>@</a:t>
            </a:r>
            <a:r>
              <a:rPr lang="en-US" sz="1100" dirty="0" err="1">
                <a:solidFill>
                  <a:schemeClr val="accent1"/>
                </a:solidFill>
              </a:rPr>
              <a:t>yourhandle</a:t>
            </a:r>
            <a:endParaRPr lang="en-US" sz="1100" dirty="0">
              <a:solidFill>
                <a:schemeClr val="accent1"/>
              </a:solidFill>
            </a:endParaRPr>
          </a:p>
        </p:txBody>
      </p:sp>
      <p:pic>
        <p:nvPicPr>
          <p:cNvPr id="7" name="Picture 6">
            <a:extLst>
              <a:ext uri="{FF2B5EF4-FFF2-40B4-BE49-F238E27FC236}">
                <a16:creationId xmlns:a16="http://schemas.microsoft.com/office/drawing/2014/main" id="{B29E1A91-0AA7-4E5B-BE12-DBDB9411D9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4823" y="4820093"/>
            <a:ext cx="1230343" cy="213260"/>
          </a:xfrm>
          <a:prstGeom prst="rect">
            <a:avLst/>
          </a:prstGeom>
        </p:spPr>
      </p:pic>
    </p:spTree>
    <p:extLst>
      <p:ext uri="{BB962C8B-B14F-4D97-AF65-F5344CB8AC3E}">
        <p14:creationId xmlns:p14="http://schemas.microsoft.com/office/powerpoint/2010/main" val="2015014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12"/>
          </p:nvPr>
        </p:nvSpPr>
        <p:spPr/>
        <p:txBody>
          <a:bodyPr/>
          <a:lstStyle/>
          <a:p>
            <a:fld id="{D372AB51-BDCC-4F95-83CF-1CBB2D34E9E5}" type="slidenum">
              <a:rPr lang="en-US" smtClean="0"/>
              <a:pPr/>
              <a:t>‹#›</a:t>
            </a:fld>
            <a:endParaRPr lang="en-US" dirty="0"/>
          </a:p>
        </p:txBody>
      </p:sp>
      <p:pic>
        <p:nvPicPr>
          <p:cNvPr id="5" name="Picture 4">
            <a:extLst>
              <a:ext uri="{FF2B5EF4-FFF2-40B4-BE49-F238E27FC236}">
                <a16:creationId xmlns:a16="http://schemas.microsoft.com/office/drawing/2014/main" id="{35DF7142-C8AE-4E05-ACEB-F216E80C20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004" y="4792043"/>
            <a:ext cx="1230343" cy="213260"/>
          </a:xfrm>
          <a:prstGeom prst="rect">
            <a:avLst/>
          </a:prstGeom>
        </p:spPr>
      </p:pic>
    </p:spTree>
    <p:extLst>
      <p:ext uri="{BB962C8B-B14F-4D97-AF65-F5344CB8AC3E}">
        <p14:creationId xmlns:p14="http://schemas.microsoft.com/office/powerpoint/2010/main" val="1184148941"/>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F7142-C8AE-4E05-ACEB-F216E80C20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879" y="4858542"/>
            <a:ext cx="1230343" cy="213260"/>
          </a:xfrm>
          <a:prstGeom prst="rect">
            <a:avLst/>
          </a:prstGeom>
        </p:spPr>
      </p:pic>
    </p:spTree>
    <p:extLst>
      <p:ext uri="{BB962C8B-B14F-4D97-AF65-F5344CB8AC3E}">
        <p14:creationId xmlns:p14="http://schemas.microsoft.com/office/powerpoint/2010/main" val="188440825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ease Silence Cell Phones">
    <p:spTree>
      <p:nvGrpSpPr>
        <p:cNvPr id="1" name=""/>
        <p:cNvGrpSpPr/>
        <p:nvPr/>
      </p:nvGrpSpPr>
      <p:grpSpPr>
        <a:xfrm>
          <a:off x="0" y="0"/>
          <a:ext cx="0" cy="0"/>
          <a:chOff x="0" y="0"/>
          <a:chExt cx="0" cy="0"/>
        </a:xfrm>
      </p:grpSpPr>
      <p:sp>
        <p:nvSpPr>
          <p:cNvPr id="5" name="Freeform 4"/>
          <p:cNvSpPr/>
          <p:nvPr userDrawn="1"/>
        </p:nvSpPr>
        <p:spPr>
          <a:xfrm>
            <a:off x="2203762" y="1873698"/>
            <a:ext cx="651710" cy="1279844"/>
          </a:xfrm>
          <a:custGeom>
            <a:avLst/>
            <a:gdLst>
              <a:gd name="connsiteX0" fmla="*/ 111431 w 668571"/>
              <a:gd name="connsiteY0" fmla="*/ 0 h 1312961"/>
              <a:gd name="connsiteX1" fmla="*/ 557140 w 668571"/>
              <a:gd name="connsiteY1" fmla="*/ 0 h 1312961"/>
              <a:gd name="connsiteX2" fmla="*/ 668571 w 668571"/>
              <a:gd name="connsiteY2" fmla="*/ 111431 h 1312961"/>
              <a:gd name="connsiteX3" fmla="*/ 668571 w 668571"/>
              <a:gd name="connsiteY3" fmla="*/ 1201530 h 1312961"/>
              <a:gd name="connsiteX4" fmla="*/ 557140 w 668571"/>
              <a:gd name="connsiteY4" fmla="*/ 1312961 h 1312961"/>
              <a:gd name="connsiteX5" fmla="*/ 111431 w 668571"/>
              <a:gd name="connsiteY5" fmla="*/ 1312961 h 1312961"/>
              <a:gd name="connsiteX6" fmla="*/ 0 w 668571"/>
              <a:gd name="connsiteY6" fmla="*/ 1201530 h 1312961"/>
              <a:gd name="connsiteX7" fmla="*/ 0 w 668571"/>
              <a:gd name="connsiteY7" fmla="*/ 111431 h 1312961"/>
              <a:gd name="connsiteX8" fmla="*/ 111431 w 668571"/>
              <a:gd name="connsiteY8" fmla="*/ 0 h 1312961"/>
              <a:gd name="connsiteX9" fmla="*/ 58514 w 668571"/>
              <a:gd name="connsiteY9" fmla="*/ 118039 h 1312961"/>
              <a:gd name="connsiteX10" fmla="*/ 58514 w 668571"/>
              <a:gd name="connsiteY10" fmla="*/ 1141295 h 1312961"/>
              <a:gd name="connsiteX11" fmla="*/ 610057 w 668571"/>
              <a:gd name="connsiteY11" fmla="*/ 1141295 h 1312961"/>
              <a:gd name="connsiteX12" fmla="*/ 610057 w 668571"/>
              <a:gd name="connsiteY12" fmla="*/ 118039 h 1312961"/>
              <a:gd name="connsiteX13" fmla="*/ 58514 w 668571"/>
              <a:gd name="connsiteY13" fmla="*/ 118039 h 1312961"/>
              <a:gd name="connsiteX14" fmla="*/ 334285 w 668571"/>
              <a:gd name="connsiteY14" fmla="*/ 1172700 h 1312961"/>
              <a:gd name="connsiteX15" fmla="*/ 276228 w 668571"/>
              <a:gd name="connsiteY15" fmla="*/ 1230757 h 1312961"/>
              <a:gd name="connsiteX16" fmla="*/ 334285 w 668571"/>
              <a:gd name="connsiteY16" fmla="*/ 1288814 h 1312961"/>
              <a:gd name="connsiteX17" fmla="*/ 392342 w 668571"/>
              <a:gd name="connsiteY17" fmla="*/ 1230757 h 1312961"/>
              <a:gd name="connsiteX18" fmla="*/ 334285 w 668571"/>
              <a:gd name="connsiteY18" fmla="*/ 1172700 h 1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8571" h="1312961">
                <a:moveTo>
                  <a:pt x="111431" y="0"/>
                </a:moveTo>
                <a:lnTo>
                  <a:pt x="557140" y="0"/>
                </a:lnTo>
                <a:cubicBezTo>
                  <a:pt x="618682" y="0"/>
                  <a:pt x="668571" y="49889"/>
                  <a:pt x="668571" y="111431"/>
                </a:cubicBezTo>
                <a:lnTo>
                  <a:pt x="668571" y="1201530"/>
                </a:lnTo>
                <a:cubicBezTo>
                  <a:pt x="668571" y="1263072"/>
                  <a:pt x="618682" y="1312961"/>
                  <a:pt x="557140" y="1312961"/>
                </a:cubicBezTo>
                <a:lnTo>
                  <a:pt x="111431" y="1312961"/>
                </a:lnTo>
                <a:cubicBezTo>
                  <a:pt x="49889" y="1312961"/>
                  <a:pt x="0" y="1263072"/>
                  <a:pt x="0" y="1201530"/>
                </a:cubicBezTo>
                <a:lnTo>
                  <a:pt x="0" y="111431"/>
                </a:lnTo>
                <a:cubicBezTo>
                  <a:pt x="0" y="49889"/>
                  <a:pt x="49889" y="0"/>
                  <a:pt x="111431" y="0"/>
                </a:cubicBezTo>
                <a:close/>
                <a:moveTo>
                  <a:pt x="58514" y="118039"/>
                </a:moveTo>
                <a:lnTo>
                  <a:pt x="58514" y="1141295"/>
                </a:lnTo>
                <a:lnTo>
                  <a:pt x="610057" y="1141295"/>
                </a:lnTo>
                <a:lnTo>
                  <a:pt x="610057" y="118039"/>
                </a:lnTo>
                <a:lnTo>
                  <a:pt x="58514" y="118039"/>
                </a:lnTo>
                <a:close/>
                <a:moveTo>
                  <a:pt x="334285" y="1172700"/>
                </a:moveTo>
                <a:cubicBezTo>
                  <a:pt x="302221" y="1172700"/>
                  <a:pt x="276228" y="1198693"/>
                  <a:pt x="276228" y="1230757"/>
                </a:cubicBezTo>
                <a:cubicBezTo>
                  <a:pt x="276228" y="1262821"/>
                  <a:pt x="302221" y="1288814"/>
                  <a:pt x="334285" y="1288814"/>
                </a:cubicBezTo>
                <a:cubicBezTo>
                  <a:pt x="366349" y="1288814"/>
                  <a:pt x="392342" y="1262821"/>
                  <a:pt x="392342" y="1230757"/>
                </a:cubicBezTo>
                <a:cubicBezTo>
                  <a:pt x="392342" y="1198693"/>
                  <a:pt x="366349" y="1172700"/>
                  <a:pt x="334285" y="11727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userDrawn="1"/>
        </p:nvSpPr>
        <p:spPr>
          <a:xfrm>
            <a:off x="3165962" y="1873698"/>
            <a:ext cx="5374084" cy="1406826"/>
          </a:xfrm>
          <a:prstGeom prst="rect">
            <a:avLst/>
          </a:prstGeom>
        </p:spPr>
        <p:txBody>
          <a:bodyPr vert="horz" lIns="91440" tIns="45720" rIns="91440" bIns="45720" rtlCol="0" anchor="ctr">
            <a:noAutofit/>
          </a:bodyPr>
          <a:lstStyle>
            <a:lvl1pPr marL="0" marR="0" indent="0" algn="l" defTabSz="457200" rtl="0" eaLnBrk="1" fontAlgn="auto" latinLnBrk="0" hangingPunct="1">
              <a:lnSpc>
                <a:spcPts val="3500"/>
              </a:lnSpc>
              <a:spcBef>
                <a:spcPct val="0"/>
              </a:spcBef>
              <a:spcAft>
                <a:spcPts val="0"/>
              </a:spcAft>
              <a:buClrTx/>
              <a:buSzTx/>
              <a:buFontTx/>
              <a:buNone/>
              <a:tabLst/>
              <a:defRPr kumimoji="0" lang="en-US" sz="3600" b="0" i="0" u="none" strike="noStrike" kern="1200" cap="none" spc="0" normalizeH="0" baseline="0">
                <a:ln>
                  <a:noFill/>
                </a:ln>
                <a:solidFill>
                  <a:srgbClr val="003A78"/>
                </a:solidFill>
                <a:effectLst/>
                <a:uLnTx/>
                <a:uFillTx/>
                <a:latin typeface="+mj-lt"/>
                <a:ea typeface="+mj-ea"/>
                <a:cs typeface="Segoe UI Light"/>
              </a:defRPr>
            </a:lvl1pPr>
          </a:lstStyle>
          <a:p>
            <a:pPr>
              <a:lnSpc>
                <a:spcPct val="90000"/>
              </a:lnSpc>
            </a:pPr>
            <a:r>
              <a:rPr lang="en-US" sz="5400" b="0" i="0" dirty="0">
                <a:solidFill>
                  <a:schemeClr val="accent3"/>
                </a:solidFill>
                <a:latin typeface="Segoe UI Light" charset="0"/>
                <a:ea typeface="Segoe UI Light" charset="0"/>
                <a:cs typeface="Segoe UI Light" charset="0"/>
              </a:rPr>
              <a:t>Please silence </a:t>
            </a:r>
            <a:br>
              <a:rPr lang="en-US" sz="5400" b="0" i="0" dirty="0">
                <a:solidFill>
                  <a:schemeClr val="accent3"/>
                </a:solidFill>
                <a:latin typeface="Segoe UI Light" charset="0"/>
                <a:ea typeface="Segoe UI Light" charset="0"/>
                <a:cs typeface="Segoe UI Light" charset="0"/>
              </a:rPr>
            </a:br>
            <a:r>
              <a:rPr lang="en-US" sz="5400" b="0" i="0" dirty="0">
                <a:solidFill>
                  <a:schemeClr val="accent3"/>
                </a:solidFill>
                <a:latin typeface="Segoe UI Light" charset="0"/>
                <a:ea typeface="Segoe UI Light" charset="0"/>
                <a:cs typeface="Segoe UI Light" charset="0"/>
              </a:rPr>
              <a:t>cell phones</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40" t="8093" r="340" b="8093"/>
          <a:stretch/>
        </p:blipFill>
        <p:spPr>
          <a:xfrm>
            <a:off x="2" y="0"/>
            <a:ext cx="9143998" cy="5143500"/>
          </a:xfrm>
          <a:prstGeom prst="rect">
            <a:avLst/>
          </a:prstGeom>
        </p:spPr>
      </p:pic>
      <p:sp>
        <p:nvSpPr>
          <p:cNvPr id="7" name="Freeform 6"/>
          <p:cNvSpPr/>
          <p:nvPr userDrawn="1"/>
        </p:nvSpPr>
        <p:spPr>
          <a:xfrm>
            <a:off x="2225533" y="1874844"/>
            <a:ext cx="651710" cy="1279844"/>
          </a:xfrm>
          <a:custGeom>
            <a:avLst/>
            <a:gdLst>
              <a:gd name="connsiteX0" fmla="*/ 111431 w 668571"/>
              <a:gd name="connsiteY0" fmla="*/ 0 h 1312961"/>
              <a:gd name="connsiteX1" fmla="*/ 557140 w 668571"/>
              <a:gd name="connsiteY1" fmla="*/ 0 h 1312961"/>
              <a:gd name="connsiteX2" fmla="*/ 668571 w 668571"/>
              <a:gd name="connsiteY2" fmla="*/ 111431 h 1312961"/>
              <a:gd name="connsiteX3" fmla="*/ 668571 w 668571"/>
              <a:gd name="connsiteY3" fmla="*/ 1201530 h 1312961"/>
              <a:gd name="connsiteX4" fmla="*/ 557140 w 668571"/>
              <a:gd name="connsiteY4" fmla="*/ 1312961 h 1312961"/>
              <a:gd name="connsiteX5" fmla="*/ 111431 w 668571"/>
              <a:gd name="connsiteY5" fmla="*/ 1312961 h 1312961"/>
              <a:gd name="connsiteX6" fmla="*/ 0 w 668571"/>
              <a:gd name="connsiteY6" fmla="*/ 1201530 h 1312961"/>
              <a:gd name="connsiteX7" fmla="*/ 0 w 668571"/>
              <a:gd name="connsiteY7" fmla="*/ 111431 h 1312961"/>
              <a:gd name="connsiteX8" fmla="*/ 111431 w 668571"/>
              <a:gd name="connsiteY8" fmla="*/ 0 h 1312961"/>
              <a:gd name="connsiteX9" fmla="*/ 58514 w 668571"/>
              <a:gd name="connsiteY9" fmla="*/ 118039 h 1312961"/>
              <a:gd name="connsiteX10" fmla="*/ 58514 w 668571"/>
              <a:gd name="connsiteY10" fmla="*/ 1141295 h 1312961"/>
              <a:gd name="connsiteX11" fmla="*/ 610057 w 668571"/>
              <a:gd name="connsiteY11" fmla="*/ 1141295 h 1312961"/>
              <a:gd name="connsiteX12" fmla="*/ 610057 w 668571"/>
              <a:gd name="connsiteY12" fmla="*/ 118039 h 1312961"/>
              <a:gd name="connsiteX13" fmla="*/ 58514 w 668571"/>
              <a:gd name="connsiteY13" fmla="*/ 118039 h 1312961"/>
              <a:gd name="connsiteX14" fmla="*/ 334285 w 668571"/>
              <a:gd name="connsiteY14" fmla="*/ 1172700 h 1312961"/>
              <a:gd name="connsiteX15" fmla="*/ 276228 w 668571"/>
              <a:gd name="connsiteY15" fmla="*/ 1230757 h 1312961"/>
              <a:gd name="connsiteX16" fmla="*/ 334285 w 668571"/>
              <a:gd name="connsiteY16" fmla="*/ 1288814 h 1312961"/>
              <a:gd name="connsiteX17" fmla="*/ 392342 w 668571"/>
              <a:gd name="connsiteY17" fmla="*/ 1230757 h 1312961"/>
              <a:gd name="connsiteX18" fmla="*/ 334285 w 668571"/>
              <a:gd name="connsiteY18" fmla="*/ 1172700 h 1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8571" h="1312961">
                <a:moveTo>
                  <a:pt x="111431" y="0"/>
                </a:moveTo>
                <a:lnTo>
                  <a:pt x="557140" y="0"/>
                </a:lnTo>
                <a:cubicBezTo>
                  <a:pt x="618682" y="0"/>
                  <a:pt x="668571" y="49889"/>
                  <a:pt x="668571" y="111431"/>
                </a:cubicBezTo>
                <a:lnTo>
                  <a:pt x="668571" y="1201530"/>
                </a:lnTo>
                <a:cubicBezTo>
                  <a:pt x="668571" y="1263072"/>
                  <a:pt x="618682" y="1312961"/>
                  <a:pt x="557140" y="1312961"/>
                </a:cubicBezTo>
                <a:lnTo>
                  <a:pt x="111431" y="1312961"/>
                </a:lnTo>
                <a:cubicBezTo>
                  <a:pt x="49889" y="1312961"/>
                  <a:pt x="0" y="1263072"/>
                  <a:pt x="0" y="1201530"/>
                </a:cubicBezTo>
                <a:lnTo>
                  <a:pt x="0" y="111431"/>
                </a:lnTo>
                <a:cubicBezTo>
                  <a:pt x="0" y="49889"/>
                  <a:pt x="49889" y="0"/>
                  <a:pt x="111431" y="0"/>
                </a:cubicBezTo>
                <a:close/>
                <a:moveTo>
                  <a:pt x="58514" y="118039"/>
                </a:moveTo>
                <a:lnTo>
                  <a:pt x="58514" y="1141295"/>
                </a:lnTo>
                <a:lnTo>
                  <a:pt x="610057" y="1141295"/>
                </a:lnTo>
                <a:lnTo>
                  <a:pt x="610057" y="118039"/>
                </a:lnTo>
                <a:lnTo>
                  <a:pt x="58514" y="118039"/>
                </a:lnTo>
                <a:close/>
                <a:moveTo>
                  <a:pt x="334285" y="1172700"/>
                </a:moveTo>
                <a:cubicBezTo>
                  <a:pt x="302221" y="1172700"/>
                  <a:pt x="276228" y="1198693"/>
                  <a:pt x="276228" y="1230757"/>
                </a:cubicBezTo>
                <a:cubicBezTo>
                  <a:pt x="276228" y="1262821"/>
                  <a:pt x="302221" y="1288814"/>
                  <a:pt x="334285" y="1288814"/>
                </a:cubicBezTo>
                <a:cubicBezTo>
                  <a:pt x="366349" y="1288814"/>
                  <a:pt x="392342" y="1262821"/>
                  <a:pt x="392342" y="1230757"/>
                </a:cubicBezTo>
                <a:cubicBezTo>
                  <a:pt x="392342" y="1198693"/>
                  <a:pt x="366349" y="1172700"/>
                  <a:pt x="334285" y="11727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userDrawn="1"/>
        </p:nvSpPr>
        <p:spPr>
          <a:xfrm>
            <a:off x="3199035" y="1847343"/>
            <a:ext cx="5374084" cy="1406826"/>
          </a:xfrm>
          <a:prstGeom prst="rect">
            <a:avLst/>
          </a:prstGeom>
        </p:spPr>
        <p:txBody>
          <a:bodyPr vert="horz" lIns="91440" tIns="45720" rIns="91440" bIns="45720" rtlCol="0" anchor="ctr">
            <a:noAutofit/>
          </a:bodyPr>
          <a:lstStyle>
            <a:lvl1pPr marL="0" marR="0" indent="0" algn="l" defTabSz="457200" rtl="0" eaLnBrk="1" fontAlgn="auto" latinLnBrk="0" hangingPunct="1">
              <a:lnSpc>
                <a:spcPts val="3500"/>
              </a:lnSpc>
              <a:spcBef>
                <a:spcPct val="0"/>
              </a:spcBef>
              <a:spcAft>
                <a:spcPts val="0"/>
              </a:spcAft>
              <a:buClrTx/>
              <a:buSzTx/>
              <a:buFontTx/>
              <a:buNone/>
              <a:tabLst/>
              <a:defRPr kumimoji="0" lang="en-US" sz="3600" b="0" i="0" u="none" strike="noStrike" kern="1200" cap="none" spc="0" normalizeH="0" baseline="0">
                <a:ln>
                  <a:noFill/>
                </a:ln>
                <a:solidFill>
                  <a:srgbClr val="003A78"/>
                </a:solidFill>
                <a:effectLst/>
                <a:uLnTx/>
                <a:uFillTx/>
                <a:latin typeface="+mj-lt"/>
                <a:ea typeface="+mj-ea"/>
                <a:cs typeface="Segoe UI Light"/>
              </a:defRPr>
            </a:lvl1pPr>
          </a:lstStyle>
          <a:p>
            <a:pPr>
              <a:lnSpc>
                <a:spcPct val="90000"/>
              </a:lnSpc>
            </a:pPr>
            <a:r>
              <a:rPr lang="en-US" sz="5400" b="0" i="0" dirty="0">
                <a:solidFill>
                  <a:schemeClr val="bg2"/>
                </a:solidFill>
                <a:latin typeface="Segoe UI Light" charset="0"/>
                <a:ea typeface="Segoe UI Light" charset="0"/>
                <a:cs typeface="Segoe UI Light" charset="0"/>
              </a:rPr>
              <a:t>Please silence </a:t>
            </a:r>
            <a:br>
              <a:rPr lang="en-US" sz="5400" b="0" i="0" dirty="0">
                <a:solidFill>
                  <a:schemeClr val="bg2"/>
                </a:solidFill>
                <a:latin typeface="Segoe UI Light" charset="0"/>
                <a:ea typeface="Segoe UI Light" charset="0"/>
                <a:cs typeface="Segoe UI Light" charset="0"/>
              </a:rPr>
            </a:br>
            <a:r>
              <a:rPr lang="en-US" sz="5400" b="0" i="0" dirty="0">
                <a:solidFill>
                  <a:schemeClr val="bg2"/>
                </a:solidFill>
                <a:latin typeface="Segoe UI Light" charset="0"/>
                <a:ea typeface="Segoe UI Light" charset="0"/>
                <a:cs typeface="Segoe UI Light" charset="0"/>
              </a:rPr>
              <a:t>cell phones</a:t>
            </a:r>
          </a:p>
        </p:txBody>
      </p:sp>
    </p:spTree>
    <p:extLst>
      <p:ext uri="{BB962C8B-B14F-4D97-AF65-F5344CB8AC3E}">
        <p14:creationId xmlns:p14="http://schemas.microsoft.com/office/powerpoint/2010/main" val="189018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Explore PASS">
    <p:spTree>
      <p:nvGrpSpPr>
        <p:cNvPr id="1" name=""/>
        <p:cNvGrpSpPr/>
        <p:nvPr/>
      </p:nvGrpSpPr>
      <p:grpSpPr>
        <a:xfrm>
          <a:off x="0" y="0"/>
          <a:ext cx="0" cy="0"/>
          <a:chOff x="0" y="0"/>
          <a:chExt cx="0" cy="0"/>
        </a:xfrm>
      </p:grpSpPr>
      <p:cxnSp>
        <p:nvCxnSpPr>
          <p:cNvPr id="27" name="Straight Connector 26"/>
          <p:cNvCxnSpPr/>
          <p:nvPr userDrawn="1"/>
        </p:nvCxnSpPr>
        <p:spPr>
          <a:xfrm>
            <a:off x="1739711" y="1779118"/>
            <a:ext cx="0" cy="1998250"/>
          </a:xfrm>
          <a:prstGeom prst="line">
            <a:avLst/>
          </a:prstGeom>
          <a:ln w="63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142526" y="1779118"/>
            <a:ext cx="0" cy="1998250"/>
          </a:xfrm>
          <a:prstGeom prst="line">
            <a:avLst/>
          </a:prstGeom>
          <a:ln w="63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545341" y="1779118"/>
            <a:ext cx="0" cy="1998250"/>
          </a:xfrm>
          <a:prstGeom prst="line">
            <a:avLst/>
          </a:prstGeom>
          <a:ln w="63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948156" y="1779118"/>
            <a:ext cx="0" cy="1998250"/>
          </a:xfrm>
          <a:prstGeom prst="line">
            <a:avLst/>
          </a:prstGeom>
          <a:ln w="63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350971" y="1779118"/>
            <a:ext cx="0" cy="1998250"/>
          </a:xfrm>
          <a:prstGeom prst="line">
            <a:avLst/>
          </a:prstGeom>
          <a:ln w="63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hlinkClick r:id="rId2"/>
          </p:cNvPr>
          <p:cNvSpPr/>
          <p:nvPr userDrawn="1"/>
        </p:nvSpPr>
        <p:spPr>
          <a:xfrm>
            <a:off x="447503" y="2870508"/>
            <a:ext cx="1181448"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chemeClr val="bg2">
                    <a:lumMod val="50000"/>
                  </a:schemeClr>
                </a:solidFill>
              </a:rPr>
              <a:t>Free online webinar events </a:t>
            </a:r>
          </a:p>
        </p:txBody>
      </p:sp>
      <p:sp>
        <p:nvSpPr>
          <p:cNvPr id="33" name="Rectangle 32">
            <a:hlinkClick r:id="rId3"/>
          </p:cNvPr>
          <p:cNvSpPr/>
          <p:nvPr userDrawn="1"/>
        </p:nvSpPr>
        <p:spPr>
          <a:xfrm>
            <a:off x="3202463" y="2870508"/>
            <a:ext cx="1285290"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a:solidFill>
                  <a:schemeClr val="bg2">
                    <a:lumMod val="50000"/>
                  </a:schemeClr>
                </a:solidFill>
              </a:rPr>
              <a:t>Free 1-day local training events</a:t>
            </a:r>
            <a:endParaRPr lang="en-US" sz="900" dirty="0">
              <a:solidFill>
                <a:schemeClr val="bg2">
                  <a:lumMod val="50000"/>
                </a:schemeClr>
              </a:solidFill>
            </a:endParaRPr>
          </a:p>
        </p:txBody>
      </p:sp>
      <p:sp>
        <p:nvSpPr>
          <p:cNvPr id="34" name="Rectangle 33">
            <a:hlinkClick r:id="rId4"/>
          </p:cNvPr>
          <p:cNvSpPr/>
          <p:nvPr userDrawn="1"/>
        </p:nvSpPr>
        <p:spPr>
          <a:xfrm>
            <a:off x="1798399" y="2870508"/>
            <a:ext cx="1284192"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a:solidFill>
                  <a:schemeClr val="bg2">
                    <a:lumMod val="50000"/>
                  </a:schemeClr>
                </a:solidFill>
              </a:rPr>
              <a:t>Local user groups around the world</a:t>
            </a:r>
            <a:endParaRPr lang="en-US" sz="900" dirty="0">
              <a:solidFill>
                <a:schemeClr val="bg2">
                  <a:lumMod val="50000"/>
                </a:schemeClr>
              </a:solidFill>
            </a:endParaRPr>
          </a:p>
        </p:txBody>
      </p:sp>
      <p:sp>
        <p:nvSpPr>
          <p:cNvPr id="35" name="Rectangle 34">
            <a:hlinkClick r:id="rId5"/>
          </p:cNvPr>
          <p:cNvSpPr/>
          <p:nvPr userDrawn="1"/>
        </p:nvSpPr>
        <p:spPr>
          <a:xfrm>
            <a:off x="4602930" y="2870508"/>
            <a:ext cx="1289156"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chemeClr val="bg2">
                    <a:lumMod val="50000"/>
                  </a:schemeClr>
                </a:solidFill>
              </a:rPr>
              <a:t>Online special interest user groups </a:t>
            </a:r>
          </a:p>
        </p:txBody>
      </p:sp>
      <p:sp>
        <p:nvSpPr>
          <p:cNvPr id="36" name="Rectangle 35">
            <a:hlinkClick r:id="rId4"/>
          </p:cNvPr>
          <p:cNvSpPr/>
          <p:nvPr userDrawn="1"/>
        </p:nvSpPr>
        <p:spPr>
          <a:xfrm>
            <a:off x="6066409" y="2870508"/>
            <a:ext cx="1176020"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chemeClr val="bg2">
                    <a:lumMod val="50000"/>
                  </a:schemeClr>
                </a:solidFill>
              </a:rPr>
              <a:t>Business analytics training </a:t>
            </a:r>
          </a:p>
        </p:txBody>
      </p:sp>
      <p:pic>
        <p:nvPicPr>
          <p:cNvPr id="37" name="Picture 36"/>
          <p:cNvPicPr>
            <a:picLocks noChangeAspect="1"/>
          </p:cNvPicPr>
          <p:nvPr userDrawn="1"/>
        </p:nvPicPr>
        <p:blipFill rotWithShape="1">
          <a:blip r:embed="rId6" cstate="print">
            <a:extLst>
              <a:ext uri="{28A0092B-C50C-407E-A947-70E740481C1C}">
                <a14:useLocalDpi xmlns:a14="http://schemas.microsoft.com/office/drawing/2010/main" val="0"/>
              </a:ext>
            </a:extLst>
          </a:blip>
          <a:srcRect l="12861" t="9107" r="12861" b="9107"/>
          <a:stretch/>
        </p:blipFill>
        <p:spPr>
          <a:xfrm>
            <a:off x="644627" y="1868778"/>
            <a:ext cx="787200" cy="866752"/>
          </a:xfrm>
          <a:prstGeom prst="rect">
            <a:avLst/>
          </a:prstGeom>
        </p:spPr>
      </p:pic>
      <p:pic>
        <p:nvPicPr>
          <p:cNvPr id="38" name="Picture 37"/>
          <p:cNvPicPr>
            <a:picLocks noChangeAspect="1"/>
          </p:cNvPicPr>
          <p:nvPr userDrawn="1"/>
        </p:nvPicPr>
        <p:blipFill rotWithShape="1">
          <a:blip r:embed="rId7" cstate="print">
            <a:extLst>
              <a:ext uri="{28A0092B-C50C-407E-A947-70E740481C1C}">
                <a14:useLocalDpi xmlns:a14="http://schemas.microsoft.com/office/drawing/2010/main" val="0"/>
              </a:ext>
            </a:extLst>
          </a:blip>
          <a:srcRect l="9820" t="15434" r="9820" b="15434"/>
          <a:stretch/>
        </p:blipFill>
        <p:spPr>
          <a:xfrm>
            <a:off x="3403193" y="1971382"/>
            <a:ext cx="894382" cy="769420"/>
          </a:xfrm>
          <a:prstGeom prst="rect">
            <a:avLst/>
          </a:prstGeom>
        </p:spPr>
      </p:pic>
      <p:pic>
        <p:nvPicPr>
          <p:cNvPr id="39" name="Picture 3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20987" y="1877266"/>
            <a:ext cx="636282" cy="810734"/>
          </a:xfrm>
          <a:prstGeom prst="rect">
            <a:avLst/>
          </a:prstGeom>
        </p:spPr>
      </p:pic>
      <p:pic>
        <p:nvPicPr>
          <p:cNvPr id="40" name="Picture 3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38936" y="1910824"/>
            <a:ext cx="611858" cy="779612"/>
          </a:xfrm>
          <a:prstGeom prst="rect">
            <a:avLst/>
          </a:prstGeom>
        </p:spPr>
      </p:pic>
      <p:pic>
        <p:nvPicPr>
          <p:cNvPr id="41" name="Picture 4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46018" y="1944658"/>
            <a:ext cx="671176" cy="724714"/>
          </a:xfrm>
          <a:prstGeom prst="rect">
            <a:avLst/>
          </a:prstGeom>
        </p:spPr>
      </p:pic>
      <p:pic>
        <p:nvPicPr>
          <p:cNvPr id="42" name="Picture 41"/>
          <p:cNvPicPr>
            <a:picLocks noChangeAspect="1"/>
          </p:cNvPicPr>
          <p:nvPr userDrawn="1"/>
        </p:nvPicPr>
        <p:blipFill rotWithShape="1">
          <a:blip r:embed="rId11" cstate="print">
            <a:extLst>
              <a:ext uri="{28A0092B-C50C-407E-A947-70E740481C1C}">
                <a14:useLocalDpi xmlns:a14="http://schemas.microsoft.com/office/drawing/2010/main" val="0"/>
              </a:ext>
            </a:extLst>
          </a:blip>
          <a:srcRect l="9343" t="15759" r="9343" b="15759"/>
          <a:stretch/>
        </p:blipFill>
        <p:spPr>
          <a:xfrm>
            <a:off x="6188523" y="1955841"/>
            <a:ext cx="931792" cy="784748"/>
          </a:xfrm>
          <a:prstGeom prst="rect">
            <a:avLst/>
          </a:prstGeom>
        </p:spPr>
      </p:pic>
      <p:pic>
        <p:nvPicPr>
          <p:cNvPr id="25" name="Picture 24"/>
          <p:cNvPicPr>
            <a:picLocks noChangeAspect="1"/>
          </p:cNvPicPr>
          <p:nvPr userDrawn="1"/>
        </p:nvPicPr>
        <p:blipFill rotWithShape="1">
          <a:blip r:embed="rId12" cstate="print">
            <a:extLst>
              <a:ext uri="{28A0092B-C50C-407E-A947-70E740481C1C}">
                <a14:useLocalDpi xmlns:a14="http://schemas.microsoft.com/office/drawing/2010/main" val="0"/>
              </a:ext>
            </a:extLst>
          </a:blip>
          <a:srcRect l="6578" t="39530" r="6578" b="37311"/>
          <a:stretch/>
        </p:blipFill>
        <p:spPr>
          <a:xfrm>
            <a:off x="0" y="3518179"/>
            <a:ext cx="9144000" cy="1625321"/>
          </a:xfrm>
          <a:prstGeom prst="rect">
            <a:avLst/>
          </a:prstGeom>
        </p:spPr>
      </p:pic>
      <p:sp>
        <p:nvSpPr>
          <p:cNvPr id="44" name="Rounded Rectangle 43"/>
          <p:cNvSpPr/>
          <p:nvPr userDrawn="1"/>
        </p:nvSpPr>
        <p:spPr>
          <a:xfrm>
            <a:off x="803504" y="3863763"/>
            <a:ext cx="1891441" cy="2245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sz="1000" b="1" spc="20" dirty="0">
                <a:solidFill>
                  <a:schemeClr val="bg2"/>
                </a:solidFill>
              </a:rPr>
              <a:t>Free Online Resources </a:t>
            </a:r>
          </a:p>
        </p:txBody>
      </p:sp>
      <p:sp>
        <p:nvSpPr>
          <p:cNvPr id="46" name="Rectangle 45">
            <a:hlinkClick r:id="rId4"/>
          </p:cNvPr>
          <p:cNvSpPr/>
          <p:nvPr userDrawn="1"/>
        </p:nvSpPr>
        <p:spPr>
          <a:xfrm>
            <a:off x="970061" y="4138736"/>
            <a:ext cx="1558327" cy="6717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50000"/>
              </a:lnSpc>
            </a:pPr>
            <a:r>
              <a:rPr lang="en-US" sz="800" dirty="0">
                <a:solidFill>
                  <a:schemeClr val="bg2"/>
                </a:solidFill>
              </a:rPr>
              <a:t>PASS Blog</a:t>
            </a:r>
          </a:p>
          <a:p>
            <a:pPr algn="ctr">
              <a:lnSpc>
                <a:spcPct val="150000"/>
              </a:lnSpc>
            </a:pPr>
            <a:r>
              <a:rPr lang="en-US" sz="800" dirty="0">
                <a:solidFill>
                  <a:schemeClr val="bg2"/>
                </a:solidFill>
              </a:rPr>
              <a:t>White Papers</a:t>
            </a:r>
          </a:p>
          <a:p>
            <a:pPr algn="ctr">
              <a:lnSpc>
                <a:spcPct val="150000"/>
              </a:lnSpc>
            </a:pPr>
            <a:r>
              <a:rPr lang="en-US" sz="800" dirty="0">
                <a:solidFill>
                  <a:schemeClr val="bg2"/>
                </a:solidFill>
              </a:rPr>
              <a:t>Session Recordings</a:t>
            </a:r>
          </a:p>
        </p:txBody>
      </p:sp>
      <p:sp>
        <p:nvSpPr>
          <p:cNvPr id="47" name="Rounded Rectangle 46"/>
          <p:cNvSpPr/>
          <p:nvPr userDrawn="1"/>
        </p:nvSpPr>
        <p:spPr>
          <a:xfrm>
            <a:off x="3372824" y="3863763"/>
            <a:ext cx="2345031" cy="2245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sz="1000" b="1" spc="20" dirty="0">
                <a:solidFill>
                  <a:schemeClr val="bg2"/>
                </a:solidFill>
              </a:rPr>
              <a:t>Newsletter </a:t>
            </a:r>
          </a:p>
        </p:txBody>
      </p:sp>
      <p:sp>
        <p:nvSpPr>
          <p:cNvPr id="48" name="Rounded Rectangle 47"/>
          <p:cNvSpPr/>
          <p:nvPr userDrawn="1"/>
        </p:nvSpPr>
        <p:spPr>
          <a:xfrm>
            <a:off x="6367496" y="3863763"/>
            <a:ext cx="1966949" cy="2245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sz="1000" b="1" spc="20" dirty="0" err="1">
                <a:solidFill>
                  <a:schemeClr val="bg2"/>
                </a:solidFill>
              </a:rPr>
              <a:t>www.pass.org</a:t>
            </a:r>
            <a:endParaRPr lang="en-US" sz="1000" b="1" spc="20" dirty="0">
              <a:solidFill>
                <a:schemeClr val="bg2"/>
              </a:solidFill>
            </a:endParaRPr>
          </a:p>
        </p:txBody>
      </p:sp>
      <p:sp>
        <p:nvSpPr>
          <p:cNvPr id="49" name="Title 3"/>
          <p:cNvSpPr txBox="1">
            <a:spLocks/>
          </p:cNvSpPr>
          <p:nvPr userDrawn="1"/>
        </p:nvSpPr>
        <p:spPr>
          <a:xfrm>
            <a:off x="457200" y="682304"/>
            <a:ext cx="8229600" cy="612956"/>
          </a:xfrm>
          <a:prstGeom prst="rect">
            <a:avLst/>
          </a:prstGeom>
        </p:spPr>
        <p:txBody>
          <a:bodyPr vert="horz" lIns="91440" tIns="45720" rIns="91440" bIns="45720" rtlCol="0" anchor="t">
            <a:noAutofit/>
          </a:bodyPr>
          <a:lstStyle>
            <a:lvl1pPr marL="0" marR="0" indent="0" algn="l" defTabSz="457200" rtl="0" eaLnBrk="1" fontAlgn="auto" latinLnBrk="0" hangingPunct="1">
              <a:lnSpc>
                <a:spcPts val="3500"/>
              </a:lnSpc>
              <a:spcBef>
                <a:spcPct val="0"/>
              </a:spcBef>
              <a:spcAft>
                <a:spcPts val="0"/>
              </a:spcAft>
              <a:buClrTx/>
              <a:buSzTx/>
              <a:buFontTx/>
              <a:buNone/>
              <a:tabLst/>
              <a:defRPr kumimoji="0" lang="en-US" sz="3600" b="0" i="0" u="none" strike="noStrike" kern="1200" cap="none" spc="0" normalizeH="0" baseline="0">
                <a:ln>
                  <a:noFill/>
                </a:ln>
                <a:solidFill>
                  <a:schemeClr val="tx2"/>
                </a:solidFill>
                <a:effectLst/>
                <a:uLnTx/>
                <a:uFillTx/>
                <a:latin typeface="Segoe UI Light" charset="0"/>
                <a:ea typeface="Segoe UI Light" charset="0"/>
                <a:cs typeface="Segoe UI Light" charset="0"/>
              </a:defRPr>
            </a:lvl1pPr>
          </a:lstStyle>
          <a:p>
            <a:pPr marL="0" indent="0" algn="ctr">
              <a:tabLst>
                <a:tab pos="4338638" algn="l"/>
              </a:tabLst>
            </a:pPr>
            <a:r>
              <a:rPr lang="en-US" sz="4000" dirty="0"/>
              <a:t>Explore everything PASS has to offer </a:t>
            </a:r>
          </a:p>
        </p:txBody>
      </p:sp>
      <p:sp>
        <p:nvSpPr>
          <p:cNvPr id="26" name="Rectangle 25">
            <a:hlinkClick r:id="rId4"/>
          </p:cNvPr>
          <p:cNvSpPr/>
          <p:nvPr userDrawn="1"/>
        </p:nvSpPr>
        <p:spPr>
          <a:xfrm>
            <a:off x="3766175" y="4159055"/>
            <a:ext cx="1558327" cy="6717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50000"/>
              </a:lnSpc>
            </a:pPr>
            <a:r>
              <a:rPr lang="en-US" sz="800" dirty="0">
                <a:solidFill>
                  <a:schemeClr val="bg2"/>
                </a:solidFill>
              </a:rPr>
              <a:t>PASS</a:t>
            </a:r>
            <a:r>
              <a:rPr lang="en-US" sz="800" baseline="0" dirty="0">
                <a:solidFill>
                  <a:schemeClr val="bg2"/>
                </a:solidFill>
              </a:rPr>
              <a:t> Connector</a:t>
            </a:r>
          </a:p>
          <a:p>
            <a:pPr algn="ctr">
              <a:lnSpc>
                <a:spcPct val="150000"/>
              </a:lnSpc>
            </a:pPr>
            <a:r>
              <a:rPr lang="en-US" sz="800" baseline="0" dirty="0">
                <a:solidFill>
                  <a:schemeClr val="bg2"/>
                </a:solidFill>
              </a:rPr>
              <a:t>BA Insights</a:t>
            </a:r>
            <a:endParaRPr lang="en-US" sz="800" dirty="0">
              <a:solidFill>
                <a:schemeClr val="bg2"/>
              </a:solidFill>
            </a:endParaRPr>
          </a:p>
        </p:txBody>
      </p:sp>
      <p:sp>
        <p:nvSpPr>
          <p:cNvPr id="43" name="Rectangle 42">
            <a:hlinkClick r:id="rId4"/>
          </p:cNvPr>
          <p:cNvSpPr/>
          <p:nvPr userDrawn="1"/>
        </p:nvSpPr>
        <p:spPr>
          <a:xfrm>
            <a:off x="7393596" y="2870508"/>
            <a:ext cx="1176020" cy="4119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a:solidFill>
                  <a:schemeClr val="bg2">
                    <a:lumMod val="50000"/>
                  </a:schemeClr>
                </a:solidFill>
              </a:rPr>
              <a:t>Get involved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329C1-7291-4CA5-85FD-490978EAD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20985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5" name="Rectangle 54"/>
          <p:cNvSpPr/>
          <p:nvPr userDrawn="1"/>
        </p:nvSpPr>
        <p:spPr>
          <a:xfrm>
            <a:off x="5580345" y="0"/>
            <a:ext cx="3563655" cy="5143500"/>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042679" y="2632939"/>
            <a:ext cx="3248526" cy="470928"/>
          </a:xfrm>
        </p:spPr>
        <p:txBody>
          <a:bodyPr anchor="b"/>
          <a:lstStyle>
            <a:lvl1pPr algn="ctr">
              <a:defRPr sz="3200"/>
            </a:lvl1pPr>
          </a:lstStyle>
          <a:p>
            <a:r>
              <a:rPr lang="en-US" dirty="0"/>
              <a:t>Speaker Name</a:t>
            </a:r>
          </a:p>
        </p:txBody>
      </p:sp>
      <p:sp>
        <p:nvSpPr>
          <p:cNvPr id="18" name="Text Placeholder 17"/>
          <p:cNvSpPr>
            <a:spLocks noGrp="1"/>
          </p:cNvSpPr>
          <p:nvPr>
            <p:ph type="body" sz="quarter" idx="10" hasCustomPrompt="1"/>
          </p:nvPr>
        </p:nvSpPr>
        <p:spPr>
          <a:xfrm>
            <a:off x="1042851" y="3096942"/>
            <a:ext cx="3248025" cy="405685"/>
          </a:xfr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kumimoji="0" lang="en-US" sz="2000" b="0" i="0" u="none" strike="noStrike" kern="1200" cap="none" spc="0" normalizeH="0" baseline="0" dirty="0">
                <a:ln>
                  <a:noFill/>
                </a:ln>
                <a:solidFill>
                  <a:schemeClr val="accent3"/>
                </a:solidFill>
                <a:effectLst/>
                <a:uLnTx/>
                <a:uFillTx/>
                <a:latin typeface="+mn-lt"/>
                <a:ea typeface="Segoe UI Light" charset="0"/>
                <a:cs typeface="Segoe UI Light" charset="0"/>
              </a:defRPr>
            </a:lvl1pPr>
          </a:lstStyle>
          <a:p>
            <a:pPr lvl="0"/>
            <a:r>
              <a:rPr lang="en-US" dirty="0"/>
              <a:t>Title, Company</a:t>
            </a:r>
          </a:p>
        </p:txBody>
      </p:sp>
      <p:sp>
        <p:nvSpPr>
          <p:cNvPr id="23" name="Text Placeholder 17"/>
          <p:cNvSpPr>
            <a:spLocks noGrp="1"/>
          </p:cNvSpPr>
          <p:nvPr>
            <p:ph type="body" sz="quarter" idx="11" hasCustomPrompt="1"/>
          </p:nvPr>
        </p:nvSpPr>
        <p:spPr>
          <a:xfrm>
            <a:off x="5971902" y="1121553"/>
            <a:ext cx="2833895" cy="2688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400" b="0" i="0" u="none" strike="noStrike" kern="1200" cap="none" spc="0" normalizeH="0" baseline="0" dirty="0">
                <a:ln>
                  <a:noFill/>
                </a:ln>
                <a:solidFill>
                  <a:schemeClr val="accent1"/>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BIOGRAPHY POINT ONE</a:t>
            </a:r>
          </a:p>
        </p:txBody>
      </p:sp>
      <p:sp>
        <p:nvSpPr>
          <p:cNvPr id="39" name="Picture Placeholder 38"/>
          <p:cNvSpPr>
            <a:spLocks noGrp="1"/>
          </p:cNvSpPr>
          <p:nvPr>
            <p:ph type="pic" sz="quarter" idx="12" hasCustomPrompt="1"/>
          </p:nvPr>
        </p:nvSpPr>
        <p:spPr>
          <a:xfrm>
            <a:off x="1945839" y="768142"/>
            <a:ext cx="1443038" cy="1443037"/>
          </a:xfrm>
          <a:prstGeom prst="ellipse">
            <a:avLst/>
          </a:prstGeom>
          <a:solidFill>
            <a:schemeClr val="bg2">
              <a:lumMod val="95000"/>
            </a:schemeClr>
          </a:solidFill>
        </p:spPr>
        <p:txBody>
          <a:bodyPr anchor="ctr"/>
          <a:lstStyle>
            <a:lvl1pPr algn="ctr">
              <a:defRPr sz="1050"/>
            </a:lvl1pPr>
          </a:lstStyle>
          <a:p>
            <a:r>
              <a:rPr lang="en-US" dirty="0"/>
              <a:t>PLACE YOUR PHOTO HERE</a:t>
            </a:r>
          </a:p>
        </p:txBody>
      </p:sp>
      <p:sp>
        <p:nvSpPr>
          <p:cNvPr id="40" name="Text Placeholder 17"/>
          <p:cNvSpPr>
            <a:spLocks noGrp="1"/>
          </p:cNvSpPr>
          <p:nvPr>
            <p:ph type="body" sz="quarter" idx="13" hasCustomPrompt="1"/>
          </p:nvPr>
        </p:nvSpPr>
        <p:spPr>
          <a:xfrm>
            <a:off x="5971902" y="1390862"/>
            <a:ext cx="2833895" cy="59451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050" b="0" i="0" u="none" strike="noStrike" kern="1200" cap="none" spc="0" normalizeH="0" baseline="0" dirty="0">
                <a:ln>
                  <a:noFill/>
                </a:ln>
                <a:solidFill>
                  <a:schemeClr val="tx2"/>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pulvinar</a:t>
            </a:r>
            <a:r>
              <a:rPr lang="en-US" dirty="0"/>
              <a:t> </a:t>
            </a:r>
            <a:r>
              <a:rPr lang="en-US" dirty="0" err="1"/>
              <a:t>nunc</a:t>
            </a:r>
            <a:r>
              <a:rPr lang="en-US" dirty="0"/>
              <a:t> </a:t>
            </a:r>
            <a:r>
              <a:rPr lang="en-US" dirty="0" err="1"/>
              <a:t>est</a:t>
            </a:r>
            <a:r>
              <a:rPr lang="en-US" dirty="0"/>
              <a:t>, </a:t>
            </a:r>
            <a:r>
              <a:rPr lang="en-US" dirty="0" err="1"/>
              <a:t>quis</a:t>
            </a:r>
            <a:r>
              <a:rPr lang="en-US" dirty="0"/>
              <a:t> </a:t>
            </a:r>
            <a:r>
              <a:rPr lang="en-US" dirty="0" err="1"/>
              <a:t>congue</a:t>
            </a:r>
            <a:r>
              <a:rPr lang="en-US" dirty="0"/>
              <a:t> </a:t>
            </a:r>
            <a:r>
              <a:rPr lang="en-US" dirty="0" err="1"/>
              <a:t>massa</a:t>
            </a:r>
            <a:r>
              <a:rPr lang="en-US" dirty="0"/>
              <a:t> </a:t>
            </a:r>
            <a:r>
              <a:rPr lang="en-US" dirty="0" err="1"/>
              <a:t>lobortis</a:t>
            </a:r>
            <a:r>
              <a:rPr lang="en-US" dirty="0"/>
              <a:t> </a:t>
            </a:r>
            <a:r>
              <a:rPr lang="en-US" dirty="0" err="1"/>
              <a:t>eget</a:t>
            </a:r>
            <a:r>
              <a:rPr lang="en-US" dirty="0"/>
              <a:t>.</a:t>
            </a:r>
          </a:p>
        </p:txBody>
      </p:sp>
      <p:sp>
        <p:nvSpPr>
          <p:cNvPr id="41" name="Text Placeholder 17"/>
          <p:cNvSpPr>
            <a:spLocks noGrp="1"/>
          </p:cNvSpPr>
          <p:nvPr>
            <p:ph type="body" sz="quarter" idx="14" hasCustomPrompt="1"/>
          </p:nvPr>
        </p:nvSpPr>
        <p:spPr>
          <a:xfrm>
            <a:off x="5971902" y="2241809"/>
            <a:ext cx="2833895" cy="2688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400" b="0" i="0" u="none" strike="noStrike" kern="1200" cap="none" spc="0" normalizeH="0" baseline="0" dirty="0">
                <a:ln>
                  <a:noFill/>
                </a:ln>
                <a:solidFill>
                  <a:schemeClr val="accent1"/>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BIOGRAPHY POINT TWO</a:t>
            </a:r>
          </a:p>
        </p:txBody>
      </p:sp>
      <p:sp>
        <p:nvSpPr>
          <p:cNvPr id="42" name="Text Placeholder 17"/>
          <p:cNvSpPr>
            <a:spLocks noGrp="1"/>
          </p:cNvSpPr>
          <p:nvPr>
            <p:ph type="body" sz="quarter" idx="15" hasCustomPrompt="1"/>
          </p:nvPr>
        </p:nvSpPr>
        <p:spPr>
          <a:xfrm>
            <a:off x="5971902" y="2511118"/>
            <a:ext cx="2833895" cy="59451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050" b="0" i="0" u="none" strike="noStrike" kern="1200" cap="none" spc="0" normalizeH="0" baseline="0" dirty="0">
                <a:ln>
                  <a:noFill/>
                </a:ln>
                <a:solidFill>
                  <a:schemeClr val="tx2"/>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pulvinar</a:t>
            </a:r>
            <a:r>
              <a:rPr lang="en-US" dirty="0"/>
              <a:t> </a:t>
            </a:r>
            <a:r>
              <a:rPr lang="en-US" dirty="0" err="1"/>
              <a:t>nunc</a:t>
            </a:r>
            <a:r>
              <a:rPr lang="en-US" dirty="0"/>
              <a:t> </a:t>
            </a:r>
            <a:r>
              <a:rPr lang="en-US" dirty="0" err="1"/>
              <a:t>est</a:t>
            </a:r>
            <a:r>
              <a:rPr lang="en-US" dirty="0"/>
              <a:t>, </a:t>
            </a:r>
            <a:r>
              <a:rPr lang="en-US" dirty="0" err="1"/>
              <a:t>quis</a:t>
            </a:r>
            <a:r>
              <a:rPr lang="en-US" dirty="0"/>
              <a:t> </a:t>
            </a:r>
            <a:r>
              <a:rPr lang="en-US" dirty="0" err="1"/>
              <a:t>congue</a:t>
            </a:r>
            <a:r>
              <a:rPr lang="en-US" dirty="0"/>
              <a:t> </a:t>
            </a:r>
            <a:r>
              <a:rPr lang="en-US" dirty="0" err="1"/>
              <a:t>massa</a:t>
            </a:r>
            <a:r>
              <a:rPr lang="en-US" dirty="0"/>
              <a:t> </a:t>
            </a:r>
            <a:r>
              <a:rPr lang="en-US" dirty="0" err="1"/>
              <a:t>lobortis</a:t>
            </a:r>
            <a:r>
              <a:rPr lang="en-US" dirty="0"/>
              <a:t> </a:t>
            </a:r>
            <a:r>
              <a:rPr lang="en-US" dirty="0" err="1"/>
              <a:t>eget</a:t>
            </a:r>
            <a:r>
              <a:rPr lang="en-US" dirty="0"/>
              <a:t>.</a:t>
            </a:r>
          </a:p>
        </p:txBody>
      </p:sp>
      <p:sp>
        <p:nvSpPr>
          <p:cNvPr id="43" name="Text Placeholder 17"/>
          <p:cNvSpPr>
            <a:spLocks noGrp="1"/>
          </p:cNvSpPr>
          <p:nvPr>
            <p:ph type="body" sz="quarter" idx="16" hasCustomPrompt="1"/>
          </p:nvPr>
        </p:nvSpPr>
        <p:spPr>
          <a:xfrm>
            <a:off x="5971902" y="3345531"/>
            <a:ext cx="2833895" cy="2688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400" b="0" i="0" u="none" strike="noStrike" kern="1200" cap="none" spc="0" normalizeH="0" baseline="0" dirty="0">
                <a:ln>
                  <a:noFill/>
                </a:ln>
                <a:solidFill>
                  <a:schemeClr val="accent1"/>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BIOGRAPHY POINT THREE</a:t>
            </a:r>
          </a:p>
        </p:txBody>
      </p:sp>
      <p:sp>
        <p:nvSpPr>
          <p:cNvPr id="44" name="Text Placeholder 17"/>
          <p:cNvSpPr>
            <a:spLocks noGrp="1"/>
          </p:cNvSpPr>
          <p:nvPr>
            <p:ph type="body" sz="quarter" idx="17" hasCustomPrompt="1"/>
          </p:nvPr>
        </p:nvSpPr>
        <p:spPr>
          <a:xfrm>
            <a:off x="5971902" y="3614840"/>
            <a:ext cx="2833895" cy="59451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1050" b="0" i="0" u="none" strike="noStrike" kern="1200" cap="none" spc="0" normalizeH="0" baseline="0" dirty="0">
                <a:ln>
                  <a:noFill/>
                </a:ln>
                <a:solidFill>
                  <a:schemeClr val="tx2"/>
                </a:solidFill>
                <a:effectLst/>
                <a:uLnTx/>
                <a:uFillTx/>
                <a:latin typeface="+mn-lt"/>
                <a:ea typeface="Segoe UI Light" charset="0"/>
                <a:cs typeface="Segoe UI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pulvinar</a:t>
            </a:r>
            <a:r>
              <a:rPr lang="en-US" dirty="0"/>
              <a:t> </a:t>
            </a:r>
            <a:r>
              <a:rPr lang="en-US" dirty="0" err="1"/>
              <a:t>nunc</a:t>
            </a:r>
            <a:r>
              <a:rPr lang="en-US" dirty="0"/>
              <a:t> </a:t>
            </a:r>
            <a:r>
              <a:rPr lang="en-US" dirty="0" err="1"/>
              <a:t>est</a:t>
            </a:r>
            <a:r>
              <a:rPr lang="en-US" dirty="0"/>
              <a:t>, </a:t>
            </a:r>
            <a:r>
              <a:rPr lang="en-US" dirty="0" err="1"/>
              <a:t>quis</a:t>
            </a:r>
            <a:r>
              <a:rPr lang="en-US" dirty="0"/>
              <a:t> </a:t>
            </a:r>
            <a:r>
              <a:rPr lang="en-US" dirty="0" err="1"/>
              <a:t>congue</a:t>
            </a:r>
            <a:r>
              <a:rPr lang="en-US" dirty="0"/>
              <a:t> </a:t>
            </a:r>
            <a:r>
              <a:rPr lang="en-US" dirty="0" err="1"/>
              <a:t>massa</a:t>
            </a:r>
            <a:r>
              <a:rPr lang="en-US" dirty="0"/>
              <a:t> </a:t>
            </a:r>
            <a:r>
              <a:rPr lang="en-US" dirty="0" err="1"/>
              <a:t>lobortis</a:t>
            </a:r>
            <a:r>
              <a:rPr lang="en-US" dirty="0"/>
              <a:t> </a:t>
            </a:r>
            <a:r>
              <a:rPr lang="en-US" dirty="0" err="1"/>
              <a:t>eget</a:t>
            </a:r>
            <a:r>
              <a:rPr lang="en-US" dirty="0"/>
              <a:t>.</a:t>
            </a:r>
          </a:p>
        </p:txBody>
      </p:sp>
      <p:sp>
        <p:nvSpPr>
          <p:cNvPr id="49" name="Text Placeholder 48"/>
          <p:cNvSpPr>
            <a:spLocks noGrp="1"/>
          </p:cNvSpPr>
          <p:nvPr>
            <p:ph type="body" sz="quarter" idx="18" hasCustomPrompt="1"/>
          </p:nvPr>
        </p:nvSpPr>
        <p:spPr>
          <a:xfrm>
            <a:off x="950881" y="3886200"/>
            <a:ext cx="869950" cy="261938"/>
          </a:xfrm>
        </p:spPr>
        <p:txBody>
          <a:bodyPr/>
          <a:lstStyle>
            <a:lvl1pPr marL="0" algn="l" defTabSz="914400" rtl="0" eaLnBrk="1" latinLnBrk="0" hangingPunct="1">
              <a:defRPr lang="en-US" sz="1100" kern="1200" dirty="0">
                <a:solidFill>
                  <a:schemeClr val="accent1"/>
                </a:solidFill>
                <a:latin typeface="+mn-lt"/>
                <a:ea typeface="+mn-ea"/>
                <a:cs typeface="+mn-cs"/>
              </a:defRPr>
            </a:lvl1pPr>
          </a:lstStyle>
          <a:p>
            <a:r>
              <a:rPr lang="en-US" sz="1100" dirty="0">
                <a:solidFill>
                  <a:schemeClr val="accent1"/>
                </a:solidFill>
              </a:rPr>
              <a:t>/</a:t>
            </a:r>
            <a:r>
              <a:rPr lang="en-US" sz="1100" dirty="0" err="1">
                <a:solidFill>
                  <a:schemeClr val="accent1"/>
                </a:solidFill>
              </a:rPr>
              <a:t>yourname</a:t>
            </a:r>
            <a:endParaRPr lang="en-US" sz="1100" dirty="0">
              <a:solidFill>
                <a:schemeClr val="accent1"/>
              </a:solidFill>
            </a:endParaRPr>
          </a:p>
        </p:txBody>
      </p:sp>
      <p:sp>
        <p:nvSpPr>
          <p:cNvPr id="50" name="Text Placeholder 48"/>
          <p:cNvSpPr>
            <a:spLocks noGrp="1"/>
          </p:cNvSpPr>
          <p:nvPr>
            <p:ph type="body" sz="quarter" idx="19" hasCustomPrompt="1"/>
          </p:nvPr>
        </p:nvSpPr>
        <p:spPr>
          <a:xfrm>
            <a:off x="2368489" y="3886200"/>
            <a:ext cx="1035158" cy="261938"/>
          </a:xfrm>
        </p:spPr>
        <p:txBody>
          <a:bodyPr/>
          <a:lstStyle>
            <a:lvl1pPr marL="0" algn="l" defTabSz="914400" rtl="0" eaLnBrk="1" latinLnBrk="0" hangingPunct="1">
              <a:defRPr lang="en-US" sz="1100" kern="1200" dirty="0">
                <a:solidFill>
                  <a:schemeClr val="accent1"/>
                </a:solidFill>
                <a:latin typeface="+mn-lt"/>
                <a:ea typeface="+mn-ea"/>
                <a:cs typeface="+mn-cs"/>
              </a:defRPr>
            </a:lvl1pPr>
          </a:lstStyle>
          <a:p>
            <a:r>
              <a:rPr lang="en-US" sz="1100">
                <a:solidFill>
                  <a:schemeClr val="accent1"/>
                </a:solidFill>
              </a:rPr>
              <a:t>@</a:t>
            </a:r>
            <a:r>
              <a:rPr lang="en-US" sz="1100" dirty="0" err="1">
                <a:solidFill>
                  <a:schemeClr val="accent1"/>
                </a:solidFill>
              </a:rPr>
              <a:t>yourhandle</a:t>
            </a:r>
            <a:endParaRPr lang="en-US" sz="1100" dirty="0">
              <a:solidFill>
                <a:schemeClr val="accent1"/>
              </a:solidFill>
            </a:endParaRPr>
          </a:p>
        </p:txBody>
      </p:sp>
      <p:sp>
        <p:nvSpPr>
          <p:cNvPr id="51" name="Text Placeholder 48"/>
          <p:cNvSpPr>
            <a:spLocks noGrp="1"/>
          </p:cNvSpPr>
          <p:nvPr>
            <p:ph type="body" sz="quarter" idx="20" hasCustomPrompt="1"/>
          </p:nvPr>
        </p:nvSpPr>
        <p:spPr>
          <a:xfrm>
            <a:off x="3903585" y="3886200"/>
            <a:ext cx="869950" cy="261938"/>
          </a:xfrm>
        </p:spPr>
        <p:txBody>
          <a:bodyPr/>
          <a:lstStyle>
            <a:lvl1pPr marL="0" algn="l" defTabSz="914400" rtl="0" eaLnBrk="1" latinLnBrk="0" hangingPunct="1">
              <a:defRPr lang="en-US" sz="1100" kern="1200" dirty="0">
                <a:solidFill>
                  <a:schemeClr val="accent1"/>
                </a:solidFill>
                <a:latin typeface="+mn-lt"/>
                <a:ea typeface="+mn-ea"/>
                <a:cs typeface="+mn-cs"/>
              </a:defRPr>
            </a:lvl1pPr>
          </a:lstStyle>
          <a:p>
            <a:r>
              <a:rPr lang="en-US" sz="1100" dirty="0" err="1">
                <a:solidFill>
                  <a:schemeClr val="accent1"/>
                </a:solidFill>
              </a:rPr>
              <a:t>yourname</a:t>
            </a:r>
            <a:endParaRPr lang="en-US" sz="1100" dirty="0">
              <a:solidFill>
                <a:schemeClr val="accent1"/>
              </a:solidFill>
            </a:endParaRPr>
          </a:p>
        </p:txBody>
      </p:sp>
      <p:pic>
        <p:nvPicPr>
          <p:cNvPr id="15" name="Picture 14">
            <a:extLst>
              <a:ext uri="{FF2B5EF4-FFF2-40B4-BE49-F238E27FC236}">
                <a16:creationId xmlns:a16="http://schemas.microsoft.com/office/drawing/2014/main" id="{199E0E68-40A2-4147-9A7C-AA24BBF6CD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91" y="4531711"/>
            <a:ext cx="1230343" cy="213260"/>
          </a:xfrm>
          <a:prstGeom prst="rect">
            <a:avLst/>
          </a:prstGeom>
        </p:spPr>
      </p:pic>
    </p:spTree>
    <p:extLst>
      <p:ext uri="{BB962C8B-B14F-4D97-AF65-F5344CB8AC3E}">
        <p14:creationId xmlns:p14="http://schemas.microsoft.com/office/powerpoint/2010/main" val="3321360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D0AA4F98-8F2F-45DB-8A3B-C9109D3F3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62816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452438" y="2059225"/>
            <a:ext cx="8242300" cy="2478400"/>
          </a:xfrm>
        </p:spPr>
        <p:txBody>
          <a:bodyPr>
            <a:noAutofit/>
          </a:bodyPr>
          <a:lstStyle>
            <a:lvl1pPr marL="231775" marR="0" indent="-231775" algn="l" defTabSz="914400" rtl="0" eaLnBrk="1" fontAlgn="auto" latinLnBrk="0" hangingPunct="1">
              <a:lnSpc>
                <a:spcPct val="100000"/>
              </a:lnSpc>
              <a:spcBef>
                <a:spcPct val="20000"/>
              </a:spcBef>
              <a:spcAft>
                <a:spcPts val="0"/>
              </a:spcAft>
              <a:buClr>
                <a:schemeClr val="accent3"/>
              </a:buClr>
              <a:buSzTx/>
              <a:buFont typeface="Arial" charset="0"/>
              <a:buChar char="•"/>
              <a:tabLst/>
              <a:defRPr sz="1800">
                <a:solidFill>
                  <a:srgbClr val="58585A"/>
                </a:solidFill>
                <a:latin typeface="+mn-lt"/>
              </a:defRPr>
            </a:lvl1pPr>
            <a:lvl2pPr>
              <a:buClr>
                <a:srgbClr val="0090D2"/>
              </a:buClr>
              <a:defRPr>
                <a:solidFill>
                  <a:srgbClr val="58585A"/>
                </a:solidFill>
                <a:latin typeface="+mn-lt"/>
              </a:defRPr>
            </a:lvl2pPr>
            <a:lvl3pPr>
              <a:buClr>
                <a:srgbClr val="0090D2"/>
              </a:buClr>
              <a:defRPr>
                <a:solidFill>
                  <a:srgbClr val="58585A"/>
                </a:solidFill>
                <a:latin typeface="+mn-lt"/>
              </a:defRPr>
            </a:lvl3pPr>
            <a:lvl4pPr>
              <a:buClr>
                <a:srgbClr val="0090D2"/>
              </a:buClr>
              <a:defRPr>
                <a:solidFill>
                  <a:srgbClr val="58585A"/>
                </a:solidFill>
                <a:latin typeface="+mn-lt"/>
              </a:defRPr>
            </a:lvl4pPr>
            <a:lvl5pPr>
              <a:buClr>
                <a:srgbClr val="0090D2"/>
              </a:buClr>
              <a:defRPr>
                <a:solidFill>
                  <a:srgbClr val="58585A"/>
                </a:solidFill>
                <a:latin typeface="+mn-lt"/>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2" name="Title 1"/>
          <p:cNvSpPr>
            <a:spLocks noGrp="1"/>
          </p:cNvSpPr>
          <p:nvPr>
            <p:ph type="title" hasCustomPrompt="1"/>
          </p:nvPr>
        </p:nvSpPr>
        <p:spPr/>
        <p:txBody>
          <a:bodyPr/>
          <a:lstStyle>
            <a:lvl1pPr>
              <a:defRPr>
                <a:solidFill>
                  <a:schemeClr val="tx2"/>
                </a:solidFill>
              </a:defRPr>
            </a:lvl1pPr>
          </a:lstStyle>
          <a:p>
            <a:r>
              <a:rPr lang="en-US" dirty="0"/>
              <a:t>Agenda</a:t>
            </a:r>
          </a:p>
        </p:txBody>
      </p:sp>
      <p:sp>
        <p:nvSpPr>
          <p:cNvPr id="4" name="Content Placeholder 13"/>
          <p:cNvSpPr>
            <a:spLocks noGrp="1"/>
          </p:cNvSpPr>
          <p:nvPr>
            <p:ph sz="quarter" idx="11"/>
          </p:nvPr>
        </p:nvSpPr>
        <p:spPr>
          <a:xfrm>
            <a:off x="452438" y="1234203"/>
            <a:ext cx="8242300" cy="429594"/>
          </a:xfrm>
        </p:spPr>
        <p:txBody>
          <a:bodyPr>
            <a:no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Arial" charset="0"/>
              <a:buNone/>
              <a:tabLst/>
              <a:defRPr sz="2000">
                <a:solidFill>
                  <a:schemeClr val="accent1"/>
                </a:solidFill>
                <a:latin typeface="+mn-lt"/>
              </a:defRPr>
            </a:lvl1pPr>
            <a:lvl2pPr>
              <a:buClr>
                <a:srgbClr val="0090D2"/>
              </a:buClr>
              <a:defRPr>
                <a:solidFill>
                  <a:srgbClr val="58585A"/>
                </a:solidFill>
                <a:latin typeface="+mn-lt"/>
              </a:defRPr>
            </a:lvl2pPr>
            <a:lvl3pPr>
              <a:buClr>
                <a:srgbClr val="0090D2"/>
              </a:buClr>
              <a:defRPr>
                <a:solidFill>
                  <a:srgbClr val="58585A"/>
                </a:solidFill>
                <a:latin typeface="+mn-lt"/>
              </a:defRPr>
            </a:lvl3pPr>
            <a:lvl4pPr>
              <a:buClr>
                <a:srgbClr val="0090D2"/>
              </a:buClr>
              <a:defRPr>
                <a:solidFill>
                  <a:srgbClr val="58585A"/>
                </a:solidFill>
                <a:latin typeface="+mn-lt"/>
              </a:defRPr>
            </a:lvl4pPr>
            <a:lvl5pPr>
              <a:buClr>
                <a:srgbClr val="0090D2"/>
              </a:buClr>
              <a:defRPr>
                <a:solidFill>
                  <a:srgbClr val="58585A"/>
                </a:solidFill>
                <a:latin typeface="+mn-lt"/>
              </a:defRPr>
            </a:lvl5pPr>
          </a:lstStyle>
          <a:p>
            <a:pPr lvl="0"/>
            <a:r>
              <a:rPr lang="en-US" dirty="0"/>
              <a:t>Click to edit Master text</a:t>
            </a:r>
          </a:p>
        </p:txBody>
      </p:sp>
      <p:pic>
        <p:nvPicPr>
          <p:cNvPr id="6" name="Picture 5">
            <a:extLst>
              <a:ext uri="{FF2B5EF4-FFF2-40B4-BE49-F238E27FC236}">
                <a16:creationId xmlns:a16="http://schemas.microsoft.com/office/drawing/2014/main" id="{66B7B835-BA82-4BC6-BC97-C9F031C389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ing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tx2"/>
                </a:solidFill>
              </a:defRPr>
            </a:lvl1pPr>
          </a:lstStyle>
          <a:p>
            <a:r>
              <a:rPr lang="en-US" dirty="0"/>
              <a:t>Titles are set 36pt Segoe UI</a:t>
            </a:r>
          </a:p>
        </p:txBody>
      </p:sp>
      <p:sp>
        <p:nvSpPr>
          <p:cNvPr id="4" name="Content Placeholder 3"/>
          <p:cNvSpPr>
            <a:spLocks noGrp="1"/>
          </p:cNvSpPr>
          <p:nvPr>
            <p:ph sz="quarter" idx="10" hasCustomPrompt="1"/>
          </p:nvPr>
        </p:nvSpPr>
        <p:spPr>
          <a:xfrm>
            <a:off x="431800" y="1505141"/>
            <a:ext cx="8261350" cy="448355"/>
          </a:xfrm>
        </p:spPr>
        <p:txBody>
          <a:bodyPr anchor="b"/>
          <a:lstStyle>
            <a:lvl1pPr marL="0" indent="0">
              <a:buNone/>
              <a:defRPr sz="2800" b="0" i="0">
                <a:solidFill>
                  <a:schemeClr val="accent1"/>
                </a:solidFill>
                <a:latin typeface="Segoe UI Light" charset="0"/>
                <a:ea typeface="Segoe UI Light" charset="0"/>
                <a:cs typeface="Segoe UI Light" charset="0"/>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Heading One Style</a:t>
            </a:r>
          </a:p>
        </p:txBody>
      </p:sp>
      <p:sp>
        <p:nvSpPr>
          <p:cNvPr id="5" name="Content Placeholder 3"/>
          <p:cNvSpPr>
            <a:spLocks noGrp="1"/>
          </p:cNvSpPr>
          <p:nvPr>
            <p:ph sz="quarter" idx="11" hasCustomPrompt="1"/>
          </p:nvPr>
        </p:nvSpPr>
        <p:spPr>
          <a:xfrm>
            <a:off x="431800" y="1952028"/>
            <a:ext cx="8261350" cy="407104"/>
          </a:xfrm>
        </p:spPr>
        <p:txBody>
          <a:bodyPr/>
          <a:lstStyle>
            <a:lvl1pPr marL="0" indent="0">
              <a:buNone/>
              <a:defRPr sz="1600">
                <a:solidFill>
                  <a:schemeClr val="bg2">
                    <a:lumMod val="50000"/>
                  </a:schemeClr>
                </a:solidFill>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Body content, 16pt Segoe UI (gray)</a:t>
            </a:r>
          </a:p>
        </p:txBody>
      </p:sp>
      <p:sp>
        <p:nvSpPr>
          <p:cNvPr id="6" name="Content Placeholder 3"/>
          <p:cNvSpPr>
            <a:spLocks noGrp="1"/>
          </p:cNvSpPr>
          <p:nvPr>
            <p:ph sz="quarter" idx="12" hasCustomPrompt="1"/>
          </p:nvPr>
        </p:nvSpPr>
        <p:spPr>
          <a:xfrm>
            <a:off x="431800" y="2536420"/>
            <a:ext cx="8261350" cy="448355"/>
          </a:xfrm>
        </p:spPr>
        <p:txBody>
          <a:bodyPr anchor="b"/>
          <a:lstStyle>
            <a:lvl1pPr marL="0" indent="0">
              <a:buNone/>
              <a:defRPr sz="2000" b="0" i="0">
                <a:solidFill>
                  <a:schemeClr val="tx1"/>
                </a:solidFill>
                <a:latin typeface="+mn-lt"/>
                <a:ea typeface="Segoe UI Light" charset="0"/>
                <a:cs typeface="Segoe UI Light" charset="0"/>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Heading Two Style</a:t>
            </a:r>
          </a:p>
        </p:txBody>
      </p:sp>
      <p:sp>
        <p:nvSpPr>
          <p:cNvPr id="7" name="Content Placeholder 3"/>
          <p:cNvSpPr>
            <a:spLocks noGrp="1"/>
          </p:cNvSpPr>
          <p:nvPr>
            <p:ph sz="quarter" idx="13" hasCustomPrompt="1"/>
          </p:nvPr>
        </p:nvSpPr>
        <p:spPr>
          <a:xfrm>
            <a:off x="431800" y="2983308"/>
            <a:ext cx="8261350" cy="407104"/>
          </a:xfrm>
        </p:spPr>
        <p:txBody>
          <a:bodyPr/>
          <a:lstStyle>
            <a:lvl1pPr marL="0" indent="0">
              <a:buNone/>
              <a:defRPr sz="1600">
                <a:solidFill>
                  <a:schemeClr val="bg2">
                    <a:lumMod val="50000"/>
                  </a:schemeClr>
                </a:solidFill>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Body content, 16pt Segoe UI (gray)</a:t>
            </a:r>
          </a:p>
        </p:txBody>
      </p:sp>
      <p:sp>
        <p:nvSpPr>
          <p:cNvPr id="8" name="Content Placeholder 3"/>
          <p:cNvSpPr>
            <a:spLocks noGrp="1"/>
          </p:cNvSpPr>
          <p:nvPr>
            <p:ph sz="quarter" idx="14" hasCustomPrompt="1"/>
          </p:nvPr>
        </p:nvSpPr>
        <p:spPr>
          <a:xfrm>
            <a:off x="431800" y="3540197"/>
            <a:ext cx="8261350" cy="448355"/>
          </a:xfrm>
        </p:spPr>
        <p:txBody>
          <a:bodyPr anchor="b"/>
          <a:lstStyle>
            <a:lvl1pPr marL="0" indent="0">
              <a:buNone/>
              <a:defRPr sz="1400" b="1" i="0">
                <a:solidFill>
                  <a:schemeClr val="accent3"/>
                </a:solidFill>
                <a:latin typeface="+mn-lt"/>
                <a:ea typeface="Segoe UI Light" charset="0"/>
                <a:cs typeface="Segoe UI Light" charset="0"/>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HEADING THREE STYLE</a:t>
            </a:r>
          </a:p>
        </p:txBody>
      </p:sp>
      <p:sp>
        <p:nvSpPr>
          <p:cNvPr id="9" name="Content Placeholder 3"/>
          <p:cNvSpPr>
            <a:spLocks noGrp="1"/>
          </p:cNvSpPr>
          <p:nvPr>
            <p:ph sz="quarter" idx="15" hasCustomPrompt="1"/>
          </p:nvPr>
        </p:nvSpPr>
        <p:spPr>
          <a:xfrm>
            <a:off x="431800" y="3987085"/>
            <a:ext cx="8261350" cy="407104"/>
          </a:xfrm>
        </p:spPr>
        <p:txBody>
          <a:bodyPr/>
          <a:lstStyle>
            <a:lvl1pPr marL="0" indent="0">
              <a:buNone/>
              <a:defRPr sz="1600">
                <a:solidFill>
                  <a:schemeClr val="bg2">
                    <a:lumMod val="50000"/>
                  </a:schemeClr>
                </a:solidFill>
              </a:defRPr>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Body content, 16pt Segoe UI (gray)</a:t>
            </a:r>
          </a:p>
        </p:txBody>
      </p:sp>
      <p:pic>
        <p:nvPicPr>
          <p:cNvPr id="11" name="Picture 10">
            <a:extLst>
              <a:ext uri="{FF2B5EF4-FFF2-40B4-BE49-F238E27FC236}">
                <a16:creationId xmlns:a16="http://schemas.microsoft.com/office/drawing/2014/main" id="{9BB0C5DD-A2AC-4F0E-A692-3A94A86350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183441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30"/>
          <p:cNvSpPr>
            <a:spLocks noGrp="1"/>
          </p:cNvSpPr>
          <p:nvPr>
            <p:ph type="body" sz="quarter" idx="10" hasCustomPrompt="1"/>
          </p:nvPr>
        </p:nvSpPr>
        <p:spPr>
          <a:xfrm>
            <a:off x="451458" y="1776569"/>
            <a:ext cx="3680532" cy="39052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10" name="Text Placeholder 30"/>
          <p:cNvSpPr>
            <a:spLocks noGrp="1"/>
          </p:cNvSpPr>
          <p:nvPr>
            <p:ph type="body" sz="quarter" idx="14" hasCustomPrompt="1"/>
          </p:nvPr>
        </p:nvSpPr>
        <p:spPr>
          <a:xfrm>
            <a:off x="5006268" y="1776569"/>
            <a:ext cx="3680532" cy="390525"/>
          </a:xfrm>
        </p:spPr>
        <p:txBody>
          <a:bodyPr anchor="b">
            <a:normAutofit/>
          </a:bodyPr>
          <a:lstStyle>
            <a:lvl1pPr marL="0" indent="0" algn="l" defTabSz="914400" rtl="0" eaLnBrk="1" latinLnBrk="0" hangingPunct="1">
              <a:buNone/>
              <a:defRPr lang="en-US" sz="1400" kern="1200" baseline="0" dirty="0" smtClean="0">
                <a:solidFill>
                  <a:schemeClr val="accent1"/>
                </a:solidFill>
                <a:latin typeface="+mn-lt"/>
                <a:ea typeface="Gotham Book" charset="0"/>
                <a:cs typeface="Gotham Book" charset="0"/>
              </a:defRPr>
            </a:lvl1pPr>
          </a:lstStyle>
          <a:p>
            <a:pPr lvl="0"/>
            <a:r>
              <a:rPr lang="en-US" dirty="0"/>
              <a:t>TITLE HERE</a:t>
            </a:r>
          </a:p>
        </p:txBody>
      </p:sp>
      <p:sp>
        <p:nvSpPr>
          <p:cNvPr id="13" name="Text Placeholder 20"/>
          <p:cNvSpPr>
            <a:spLocks noGrp="1"/>
          </p:cNvSpPr>
          <p:nvPr>
            <p:ph type="body" sz="quarter" idx="13"/>
          </p:nvPr>
        </p:nvSpPr>
        <p:spPr>
          <a:xfrm>
            <a:off x="451457" y="2196449"/>
            <a:ext cx="3680532" cy="2451156"/>
          </a:xfrm>
        </p:spPr>
        <p:txBody>
          <a:bodyPr>
            <a:normAutofit/>
          </a:bodyPr>
          <a:lstStyle>
            <a:lvl1pPr marL="0" indent="0">
              <a:lnSpc>
                <a:spcPct val="100000"/>
              </a:lnSpc>
              <a:buNone/>
              <a:defRPr lang="en-US" sz="1200" b="0" i="0" kern="1200" dirty="0" smtClean="0">
                <a:solidFill>
                  <a:schemeClr val="bg2">
                    <a:lumMod val="50000"/>
                  </a:schemeClr>
                </a:solidFill>
                <a:latin typeface="+mn-lt"/>
                <a:ea typeface="Gotham Light" charset="0"/>
                <a:cs typeface="Gotham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14" name="Text Placeholder 20"/>
          <p:cNvSpPr>
            <a:spLocks noGrp="1"/>
          </p:cNvSpPr>
          <p:nvPr>
            <p:ph type="body" sz="quarter" idx="15"/>
          </p:nvPr>
        </p:nvSpPr>
        <p:spPr>
          <a:xfrm>
            <a:off x="5006267" y="2196449"/>
            <a:ext cx="3680532" cy="2451156"/>
          </a:xfrm>
        </p:spPr>
        <p:txBody>
          <a:bodyPr>
            <a:normAutofit/>
          </a:bodyPr>
          <a:lstStyle>
            <a:lvl1pPr marL="0" indent="0">
              <a:lnSpc>
                <a:spcPct val="100000"/>
              </a:lnSpc>
              <a:buNone/>
              <a:defRPr lang="en-US" sz="1200" b="0" i="0" kern="1200" dirty="0" smtClean="0">
                <a:solidFill>
                  <a:schemeClr val="bg2">
                    <a:lumMod val="50000"/>
                  </a:schemeClr>
                </a:solidFill>
                <a:latin typeface="+mn-lt"/>
                <a:ea typeface="Gotham Light" charset="0"/>
                <a:cs typeface="Gotham Light"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pic>
        <p:nvPicPr>
          <p:cNvPr id="9" name="Picture 8">
            <a:extLst>
              <a:ext uri="{FF2B5EF4-FFF2-40B4-BE49-F238E27FC236}">
                <a16:creationId xmlns:a16="http://schemas.microsoft.com/office/drawing/2014/main" id="{9F7677A8-77B9-4986-9CD3-A66347235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137" y="4845973"/>
            <a:ext cx="1040562" cy="180365"/>
          </a:xfrm>
          <a:prstGeom prst="rect">
            <a:avLst/>
          </a:prstGeom>
        </p:spPr>
      </p:pic>
    </p:spTree>
    <p:extLst>
      <p:ext uri="{BB962C8B-B14F-4D97-AF65-F5344CB8AC3E}">
        <p14:creationId xmlns:p14="http://schemas.microsoft.com/office/powerpoint/2010/main" val="90334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TextBox 3"/>
          <p:cNvSpPr txBox="1"/>
          <p:nvPr/>
        </p:nvSpPr>
        <p:spPr>
          <a:xfrm>
            <a:off x="8984177" y="4366022"/>
            <a:ext cx="184666" cy="369332"/>
          </a:xfrm>
          <a:prstGeom prst="rect">
            <a:avLst/>
          </a:prstGeom>
          <a:noFill/>
        </p:spPr>
        <p:txBody>
          <a:bodyPr wrap="none" rtlCol="0">
            <a:spAutoFit/>
          </a:bodyPr>
          <a:lstStyle/>
          <a:p>
            <a:endParaRPr lang="en-US" dirty="0"/>
          </a:p>
        </p:txBody>
      </p:sp>
      <p:sp>
        <p:nvSpPr>
          <p:cNvPr id="9" name="Title Placeholder 8"/>
          <p:cNvSpPr>
            <a:spLocks noGrp="1"/>
          </p:cNvSpPr>
          <p:nvPr>
            <p:ph type="title"/>
          </p:nvPr>
        </p:nvSpPr>
        <p:spPr>
          <a:xfrm>
            <a:off x="457200" y="251227"/>
            <a:ext cx="8229600" cy="612956"/>
          </a:xfrm>
          <a:prstGeom prst="rect">
            <a:avLst/>
          </a:prstGeom>
        </p:spPr>
        <p:txBody>
          <a:bodyPr vert="horz" lIns="91440" tIns="45720" rIns="91440" bIns="45720" rtlCol="0" anchor="t">
            <a:noAutofit/>
          </a:bodyPr>
          <a:lstStyle/>
          <a:p>
            <a:r>
              <a:rPr lang="en-US" dirty="0"/>
              <a:t>Title Styling</a:t>
            </a:r>
          </a:p>
        </p:txBody>
      </p:sp>
      <p:sp>
        <p:nvSpPr>
          <p:cNvPr id="10" name="Text Placeholder 9"/>
          <p:cNvSpPr>
            <a:spLocks noGrp="1"/>
          </p:cNvSpPr>
          <p:nvPr>
            <p:ph type="body" idx="1"/>
          </p:nvPr>
        </p:nvSpPr>
        <p:spPr>
          <a:xfrm>
            <a:off x="457200" y="1130877"/>
            <a:ext cx="8229600"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8" cstate="print">
            <a:extLst>
              <a:ext uri="{28A0092B-C50C-407E-A947-70E740481C1C}">
                <a14:useLocalDpi xmlns:a14="http://schemas.microsoft.com/office/drawing/2010/main" val="0"/>
              </a:ext>
            </a:extLst>
          </a:blip>
          <a:srcRect l="10590" t="33970" r="10590" b="33970"/>
          <a:stretch/>
        </p:blipFill>
        <p:spPr>
          <a:xfrm>
            <a:off x="8362655" y="4789968"/>
            <a:ext cx="648290" cy="263688"/>
          </a:xfrm>
          <a:prstGeom prst="rect">
            <a:avLst/>
          </a:prstGeom>
        </p:spPr>
      </p:pic>
    </p:spTree>
    <p:extLst>
      <p:ext uri="{BB962C8B-B14F-4D97-AF65-F5344CB8AC3E}">
        <p14:creationId xmlns:p14="http://schemas.microsoft.com/office/powerpoint/2010/main" val="4065379441"/>
      </p:ext>
    </p:extLst>
  </p:cSld>
  <p:clrMap bg1="lt1" tx1="dk1" bg2="lt2" tx2="dk2" accent1="accent1" accent2="accent2" accent3="accent3" accent4="accent4" accent5="accent5" accent6="accent6" hlink="hlink" folHlink="folHlink"/>
  <p:sldLayoutIdLst>
    <p:sldLayoutId id="2147483677" r:id="rId1"/>
    <p:sldLayoutId id="2147483654" r:id="rId2"/>
    <p:sldLayoutId id="2147483674" r:id="rId3"/>
    <p:sldLayoutId id="2147483660" r:id="rId4"/>
    <p:sldLayoutId id="2147483667" r:id="rId5"/>
    <p:sldLayoutId id="2147483666" r:id="rId6"/>
    <p:sldLayoutId id="2147483665" r:id="rId7"/>
    <p:sldLayoutId id="2147483659" r:id="rId8"/>
    <p:sldLayoutId id="2147483663" r:id="rId9"/>
    <p:sldLayoutId id="2147483669" r:id="rId10"/>
    <p:sldLayoutId id="2147483657" r:id="rId11"/>
    <p:sldLayoutId id="2147483668" r:id="rId12"/>
    <p:sldLayoutId id="2147483670" r:id="rId13"/>
    <p:sldLayoutId id="2147483671" r:id="rId14"/>
    <p:sldLayoutId id="2147483678" r:id="rId15"/>
    <p:sldLayoutId id="2147483679" r:id="rId16"/>
  </p:sldLayoutIdLst>
  <p:hf sldNum="0" hdr="0" ftr="0" dt="0"/>
  <p:txStyles>
    <p:titleStyle>
      <a:lvl1pPr marL="0" marR="0" indent="0" algn="l" defTabSz="457200" rtl="0" eaLnBrk="1" fontAlgn="auto" latinLnBrk="0" hangingPunct="1">
        <a:lnSpc>
          <a:spcPts val="3500"/>
        </a:lnSpc>
        <a:spcBef>
          <a:spcPct val="0"/>
        </a:spcBef>
        <a:spcAft>
          <a:spcPts val="0"/>
        </a:spcAft>
        <a:buClrTx/>
        <a:buSzTx/>
        <a:buFontTx/>
        <a:buNone/>
        <a:tabLst/>
        <a:defRPr kumimoji="0" lang="en-US" sz="3600" b="0" i="0" u="none" strike="noStrike" kern="1200" cap="none" spc="0" normalizeH="0" baseline="0">
          <a:ln>
            <a:noFill/>
          </a:ln>
          <a:solidFill>
            <a:schemeClr val="tx2"/>
          </a:solidFill>
          <a:effectLst/>
          <a:uLnTx/>
          <a:uFillTx/>
          <a:latin typeface="Segoe UI Light" charset="0"/>
          <a:ea typeface="Segoe UI Light" charset="0"/>
          <a:cs typeface="Segoe UI Light" charset="0"/>
        </a:defRPr>
      </a:lvl1pPr>
    </p:titleStyle>
    <p:bodyStyle>
      <a:lvl1pPr marL="0" indent="0" algn="l" defTabSz="914400" rtl="0" eaLnBrk="1" latinLnBrk="0" hangingPunct="1">
        <a:spcBef>
          <a:spcPct val="20000"/>
        </a:spcBef>
        <a:buClr>
          <a:schemeClr val="accent3"/>
        </a:buClr>
        <a:buFont typeface="Arial"/>
        <a:buNone/>
        <a:defRPr sz="2400" kern="1200">
          <a:solidFill>
            <a:schemeClr val="tx1"/>
          </a:solidFill>
          <a:latin typeface="+mn-lt"/>
          <a:ea typeface="+mn-ea"/>
          <a:cs typeface="Segoe UI"/>
        </a:defRPr>
      </a:lvl1pPr>
      <a:lvl2pPr marL="342900" indent="-342900" algn="l" defTabSz="914400" rtl="0" eaLnBrk="1" latinLnBrk="0" hangingPunct="1">
        <a:spcBef>
          <a:spcPct val="20000"/>
        </a:spcBef>
        <a:buClr>
          <a:schemeClr val="accent3"/>
        </a:buClr>
        <a:buFont typeface="Arial"/>
        <a:buChar char="•"/>
        <a:defRPr lang="en-US" sz="2000" kern="1200" dirty="0" smtClean="0">
          <a:solidFill>
            <a:schemeClr val="tx1"/>
          </a:solidFill>
          <a:latin typeface="+mn-lt"/>
          <a:ea typeface="+mn-ea"/>
          <a:cs typeface="Segoe UI"/>
        </a:defRPr>
      </a:lvl2pPr>
      <a:lvl3pPr marL="638175" indent="-342900" algn="l" defTabSz="914400" rtl="0" eaLnBrk="1" latinLnBrk="0" hangingPunct="1">
        <a:spcBef>
          <a:spcPct val="20000"/>
        </a:spcBef>
        <a:buClr>
          <a:schemeClr val="accent3"/>
        </a:buClr>
        <a:buFont typeface="Arial"/>
        <a:buChar char="•"/>
        <a:defRPr lang="en-US" sz="1800" kern="1200" dirty="0" smtClean="0">
          <a:solidFill>
            <a:schemeClr val="tx1"/>
          </a:solidFill>
          <a:latin typeface="+mn-lt"/>
          <a:ea typeface="+mn-ea"/>
          <a:cs typeface="Segoe UI"/>
        </a:defRPr>
      </a:lvl3pPr>
      <a:lvl4pPr marL="922338" indent="-342900" algn="l" defTabSz="914400" rtl="0" eaLnBrk="1" latinLnBrk="0" hangingPunct="1">
        <a:spcBef>
          <a:spcPct val="20000"/>
        </a:spcBef>
        <a:buClr>
          <a:schemeClr val="accent3"/>
        </a:buClr>
        <a:buFont typeface="Arial"/>
        <a:buChar char="•"/>
        <a:defRPr lang="en-US" sz="1800" kern="1200" dirty="0" smtClean="0">
          <a:solidFill>
            <a:schemeClr val="tx1"/>
          </a:solidFill>
          <a:latin typeface="+mn-lt"/>
          <a:ea typeface="+mn-ea"/>
          <a:cs typeface="Segoe UI"/>
        </a:defRPr>
      </a:lvl4pPr>
      <a:lvl5pPr marL="1189038" indent="-342900" algn="l" defTabSz="914400" rtl="0" eaLnBrk="1" latinLnBrk="0" hangingPunct="1">
        <a:spcBef>
          <a:spcPct val="20000"/>
        </a:spcBef>
        <a:buClr>
          <a:schemeClr val="accent3"/>
        </a:buClr>
        <a:buFont typeface="Arial"/>
        <a:buChar char="•"/>
        <a:defRPr lang="en-US" sz="1800" kern="1200" dirty="0">
          <a:solidFill>
            <a:schemeClr val="tx1"/>
          </a:solidFill>
          <a:latin typeface="+mn-lt"/>
          <a:ea typeface="+mn-ea"/>
          <a:cs typeface="Segoe U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trustradius.com/"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8307" y="3420584"/>
            <a:ext cx="5410830" cy="453733"/>
          </a:xfrm>
        </p:spPr>
        <p:txBody>
          <a:bodyPr/>
          <a:lstStyle/>
          <a:p>
            <a:r>
              <a:rPr lang="en-CA" sz="1800" b="1" dirty="0"/>
              <a:t>Presenting Ideas That Win Executive Support</a:t>
            </a:r>
            <a:endParaRPr lang="en-US" sz="1800" dirty="0"/>
          </a:p>
        </p:txBody>
      </p:sp>
      <p:sp>
        <p:nvSpPr>
          <p:cNvPr id="3" name="Text Placeholder 2"/>
          <p:cNvSpPr>
            <a:spLocks noGrp="1"/>
          </p:cNvSpPr>
          <p:nvPr>
            <p:ph type="body" sz="quarter" idx="10"/>
          </p:nvPr>
        </p:nvSpPr>
        <p:spPr/>
        <p:txBody>
          <a:bodyPr/>
          <a:lstStyle/>
          <a:p>
            <a:r>
              <a:rPr lang="en-US" dirty="0" smtClean="0"/>
              <a:t>Kevin Kline, Principal Program Manager</a:t>
            </a:r>
            <a:endParaRPr lang="en-US" dirty="0"/>
          </a:p>
        </p:txBody>
      </p:sp>
      <p:sp>
        <p:nvSpPr>
          <p:cNvPr id="4" name="Text Placeholder 3"/>
          <p:cNvSpPr>
            <a:spLocks noGrp="1"/>
          </p:cNvSpPr>
          <p:nvPr>
            <p:ph type="body" sz="quarter" idx="11"/>
          </p:nvPr>
        </p:nvSpPr>
        <p:spPr/>
        <p:txBody>
          <a:bodyPr/>
          <a:lstStyle/>
          <a:p>
            <a:r>
              <a:rPr lang="en-US" dirty="0" smtClean="0"/>
              <a:t>Pitch Perfect</a:t>
            </a:r>
            <a:endParaRPr lang="en-US" dirty="0"/>
          </a:p>
        </p:txBody>
      </p:sp>
    </p:spTree>
    <p:extLst>
      <p:ext uri="{BB962C8B-B14F-4D97-AF65-F5344CB8AC3E}">
        <p14:creationId xmlns:p14="http://schemas.microsoft.com/office/powerpoint/2010/main" val="1690938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86267"/>
            <a:ext cx="7315200" cy="952500"/>
          </a:xfrm>
        </p:spPr>
        <p:txBody>
          <a:bodyPr/>
          <a:lstStyle/>
          <a:p>
            <a:r>
              <a:rPr lang="en-US" dirty="0" smtClean="0"/>
              <a:t>Methodology for Pitching: A Persuasive Argument</a:t>
            </a:r>
            <a:endParaRPr lang="en-US" dirty="0"/>
          </a:p>
        </p:txBody>
      </p:sp>
      <p:graphicFrame>
        <p:nvGraphicFramePr>
          <p:cNvPr id="6" name="Diagram 5"/>
          <p:cNvGraphicFramePr/>
          <p:nvPr>
            <p:extLst>
              <p:ext uri="{D42A27DB-BD31-4B8C-83A1-F6EECF244321}">
                <p14:modId xmlns:p14="http://schemas.microsoft.com/office/powerpoint/2010/main" val="412567581"/>
              </p:ext>
            </p:extLst>
          </p:nvPr>
        </p:nvGraphicFramePr>
        <p:xfrm>
          <a:off x="1428750" y="628650"/>
          <a:ext cx="6400800"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rved Right Arrow 7"/>
          <p:cNvSpPr/>
          <p:nvPr/>
        </p:nvSpPr>
        <p:spPr>
          <a:xfrm rot="5400000" flipH="1">
            <a:off x="3874375" y="1387365"/>
            <a:ext cx="1395249" cy="5809590"/>
          </a:xfrm>
          <a:prstGeom prst="curvedRightArrow">
            <a:avLst>
              <a:gd name="adj1" fmla="val 12411"/>
              <a:gd name="adj2" fmla="val 45986"/>
              <a:gd name="adj3" fmla="val 25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493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61F9998B-4687-47E0-8BFC-AA687EE12DDB}"/>
                                            </p:graphicEl>
                                          </p:spTgt>
                                        </p:tgtEl>
                                        <p:attrNameLst>
                                          <p:attrName>style.visibility</p:attrName>
                                        </p:attrNameLst>
                                      </p:cBhvr>
                                      <p:to>
                                        <p:strVal val="visible"/>
                                      </p:to>
                                    </p:set>
                                    <p:animEffect transition="in" filter="fade">
                                      <p:cBhvr>
                                        <p:cTn id="7" dur="500"/>
                                        <p:tgtEl>
                                          <p:spTgt spid="6">
                                            <p:graphicEl>
                                              <a:dgm id="{61F9998B-4687-47E0-8BFC-AA687EE12DD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7033894-0643-4705-BAB1-65631698071F}"/>
                                            </p:graphicEl>
                                          </p:spTgt>
                                        </p:tgtEl>
                                        <p:attrNameLst>
                                          <p:attrName>style.visibility</p:attrName>
                                        </p:attrNameLst>
                                      </p:cBhvr>
                                      <p:to>
                                        <p:strVal val="visible"/>
                                      </p:to>
                                    </p:set>
                                    <p:animEffect transition="in" filter="fade">
                                      <p:cBhvr>
                                        <p:cTn id="12" dur="500"/>
                                        <p:tgtEl>
                                          <p:spTgt spid="6">
                                            <p:graphicEl>
                                              <a:dgm id="{07033894-0643-4705-BAB1-65631698071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8B7290C2-BDC3-427C-8AD7-AB8FA261D1C5}"/>
                                            </p:graphicEl>
                                          </p:spTgt>
                                        </p:tgtEl>
                                        <p:attrNameLst>
                                          <p:attrName>style.visibility</p:attrName>
                                        </p:attrNameLst>
                                      </p:cBhvr>
                                      <p:to>
                                        <p:strVal val="visible"/>
                                      </p:to>
                                    </p:set>
                                    <p:animEffect transition="in" filter="fade">
                                      <p:cBhvr>
                                        <p:cTn id="17" dur="500"/>
                                        <p:tgtEl>
                                          <p:spTgt spid="6">
                                            <p:graphicEl>
                                              <a:dgm id="{8B7290C2-BDC3-427C-8AD7-AB8FA261D1C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3F0F0DE2-FA58-4F0B-9450-A55DE87CE537}"/>
                                            </p:graphicEl>
                                          </p:spTgt>
                                        </p:tgtEl>
                                        <p:attrNameLst>
                                          <p:attrName>style.visibility</p:attrName>
                                        </p:attrNameLst>
                                      </p:cBhvr>
                                      <p:to>
                                        <p:strVal val="visible"/>
                                      </p:to>
                                    </p:set>
                                    <p:animEffect transition="in" filter="fade">
                                      <p:cBhvr>
                                        <p:cTn id="22" dur="500"/>
                                        <p:tgtEl>
                                          <p:spTgt spid="6">
                                            <p:graphicEl>
                                              <a:dgm id="{3F0F0DE2-FA58-4F0B-9450-A55DE87CE53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A0516B83-E1F5-4684-B113-06A8A1B019F9}"/>
                                            </p:graphicEl>
                                          </p:spTgt>
                                        </p:tgtEl>
                                        <p:attrNameLst>
                                          <p:attrName>style.visibility</p:attrName>
                                        </p:attrNameLst>
                                      </p:cBhvr>
                                      <p:to>
                                        <p:strVal val="visible"/>
                                      </p:to>
                                    </p:set>
                                    <p:animEffect transition="in" filter="fade">
                                      <p:cBhvr>
                                        <p:cTn id="27" dur="500"/>
                                        <p:tgtEl>
                                          <p:spTgt spid="6">
                                            <p:graphicEl>
                                              <a:dgm id="{A0516B83-E1F5-4684-B113-06A8A1B019F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7BE36E4C-7AD4-4235-BBFC-5EB71D69E79B}"/>
                                            </p:graphicEl>
                                          </p:spTgt>
                                        </p:tgtEl>
                                        <p:attrNameLst>
                                          <p:attrName>style.visibility</p:attrName>
                                        </p:attrNameLst>
                                      </p:cBhvr>
                                      <p:to>
                                        <p:strVal val="visible"/>
                                      </p:to>
                                    </p:set>
                                    <p:animEffect transition="in" filter="fade">
                                      <p:cBhvr>
                                        <p:cTn id="32" dur="500"/>
                                        <p:tgtEl>
                                          <p:spTgt spid="6">
                                            <p:graphicEl>
                                              <a:dgm id="{7BE36E4C-7AD4-4235-BBFC-5EB71D69E79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Align with the Business</a:t>
            </a:r>
            <a:endParaRPr lang="en-US" dirty="0"/>
          </a:p>
        </p:txBody>
      </p:sp>
      <p:sp>
        <p:nvSpPr>
          <p:cNvPr id="6" name="Content Placeholder 5"/>
          <p:cNvSpPr>
            <a:spLocks noGrp="1"/>
          </p:cNvSpPr>
          <p:nvPr>
            <p:ph idx="1"/>
          </p:nvPr>
        </p:nvSpPr>
        <p:spPr/>
        <p:txBody>
          <a:bodyPr/>
          <a:lstStyle/>
          <a:p>
            <a:r>
              <a:rPr lang="en-US" dirty="0" smtClean="0">
                <a:solidFill>
                  <a:schemeClr val="bg2">
                    <a:lumMod val="50000"/>
                  </a:schemeClr>
                </a:solidFill>
              </a:rPr>
              <a:t>Demonstrate that you understand the business and what the business needs</a:t>
            </a:r>
          </a:p>
          <a:p>
            <a:r>
              <a:rPr lang="en-US" dirty="0" smtClean="0">
                <a:solidFill>
                  <a:schemeClr val="bg2">
                    <a:lumMod val="50000"/>
                  </a:schemeClr>
                </a:solidFill>
              </a:rPr>
              <a:t>What do the managers need to be considered successful?  </a:t>
            </a:r>
          </a:p>
          <a:p>
            <a:r>
              <a:rPr lang="en-US" dirty="0" smtClean="0">
                <a:solidFill>
                  <a:schemeClr val="bg2">
                    <a:lumMod val="50000"/>
                  </a:schemeClr>
                </a:solidFill>
              </a:rPr>
              <a:t>Consider when asking for something, …  </a:t>
            </a:r>
          </a:p>
          <a:p>
            <a:pPr lvl="1"/>
            <a:r>
              <a:rPr lang="en-US" sz="1350" dirty="0">
                <a:solidFill>
                  <a:schemeClr val="bg2">
                    <a:lumMod val="50000"/>
                  </a:schemeClr>
                </a:solidFill>
              </a:rPr>
              <a:t>How will it further the goals of the organization?</a:t>
            </a:r>
          </a:p>
          <a:p>
            <a:pPr lvl="1"/>
            <a:r>
              <a:rPr lang="en-US" sz="1350" dirty="0">
                <a:solidFill>
                  <a:schemeClr val="bg2">
                    <a:lumMod val="50000"/>
                  </a:schemeClr>
                </a:solidFill>
              </a:rPr>
              <a:t>How will it further the goals of other teams or potential allies?</a:t>
            </a:r>
          </a:p>
          <a:p>
            <a:pPr lvl="1"/>
            <a:r>
              <a:rPr lang="en-US" sz="1350" dirty="0">
                <a:solidFill>
                  <a:schemeClr val="bg2">
                    <a:lumMod val="50000"/>
                  </a:schemeClr>
                </a:solidFill>
              </a:rPr>
              <a:t>What are the immediate questions that arise from the proposal? Anticipate them and have answers prepared.</a:t>
            </a:r>
          </a:p>
        </p:txBody>
      </p:sp>
    </p:spTree>
    <p:extLst>
      <p:ext uri="{BB962C8B-B14F-4D97-AF65-F5344CB8AC3E}">
        <p14:creationId xmlns:p14="http://schemas.microsoft.com/office/powerpoint/2010/main" val="29747091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Build the Proposal</a:t>
            </a:r>
            <a:endParaRPr lang="en-US" dirty="0"/>
          </a:p>
        </p:txBody>
      </p:sp>
      <p:sp>
        <p:nvSpPr>
          <p:cNvPr id="90115" name="Rectangle 3"/>
          <p:cNvSpPr>
            <a:spLocks noGrp="1" noChangeArrowheads="1"/>
          </p:cNvSpPr>
          <p:nvPr>
            <p:ph idx="1"/>
          </p:nvPr>
        </p:nvSpPr>
        <p:spPr>
          <a:xfrm>
            <a:off x="457200" y="864183"/>
            <a:ext cx="8229600" cy="3661166"/>
          </a:xfrm>
        </p:spPr>
        <p:txBody>
          <a:bodyPr/>
          <a:lstStyle/>
          <a:p>
            <a:r>
              <a:rPr lang="en-US" dirty="0" smtClean="0">
                <a:solidFill>
                  <a:schemeClr val="bg2">
                    <a:lumMod val="50000"/>
                  </a:schemeClr>
                </a:solidFill>
              </a:rPr>
              <a:t>Have several formats:</a:t>
            </a:r>
          </a:p>
          <a:p>
            <a:pPr lvl="1"/>
            <a:r>
              <a:rPr lang="en-US" dirty="0" smtClean="0">
                <a:solidFill>
                  <a:schemeClr val="bg2">
                    <a:lumMod val="50000"/>
                  </a:schemeClr>
                </a:solidFill>
              </a:rPr>
              <a:t>Super-short, 2-minute “elevator pitch”</a:t>
            </a:r>
          </a:p>
          <a:p>
            <a:pPr lvl="1"/>
            <a:r>
              <a:rPr lang="en-US" dirty="0" smtClean="0">
                <a:solidFill>
                  <a:schemeClr val="bg2">
                    <a:lumMod val="50000"/>
                  </a:schemeClr>
                </a:solidFill>
              </a:rPr>
              <a:t>Executive Summary, for “IT-ish” people</a:t>
            </a:r>
          </a:p>
          <a:p>
            <a:pPr lvl="1"/>
            <a:r>
              <a:rPr lang="en-US" dirty="0" smtClean="0">
                <a:solidFill>
                  <a:schemeClr val="bg2">
                    <a:lumMod val="50000"/>
                  </a:schemeClr>
                </a:solidFill>
              </a:rPr>
              <a:t>Full proposal, </a:t>
            </a:r>
            <a:r>
              <a:rPr lang="en-US" dirty="0" smtClean="0">
                <a:solidFill>
                  <a:schemeClr val="bg2">
                    <a:lumMod val="50000"/>
                  </a:schemeClr>
                </a:solidFill>
              </a:rPr>
              <a:t>often a full </a:t>
            </a:r>
            <a:r>
              <a:rPr lang="en-US" i="1" dirty="0" smtClean="0">
                <a:solidFill>
                  <a:schemeClr val="bg2">
                    <a:lumMod val="50000"/>
                  </a:schemeClr>
                </a:solidFill>
              </a:rPr>
              <a:t>business case, </a:t>
            </a:r>
            <a:r>
              <a:rPr lang="en-US" dirty="0" smtClean="0">
                <a:solidFill>
                  <a:schemeClr val="bg2">
                    <a:lumMod val="50000"/>
                  </a:schemeClr>
                </a:solidFill>
              </a:rPr>
              <a:t>with details as appendixes</a:t>
            </a:r>
            <a:endParaRPr lang="en-US" dirty="0" smtClean="0">
              <a:solidFill>
                <a:schemeClr val="bg2">
                  <a:lumMod val="50000"/>
                </a:schemeClr>
              </a:solidFill>
            </a:endParaRPr>
          </a:p>
          <a:p>
            <a:r>
              <a:rPr lang="en-US" dirty="0" smtClean="0">
                <a:solidFill>
                  <a:schemeClr val="bg2">
                    <a:lumMod val="50000"/>
                  </a:schemeClr>
                </a:solidFill>
              </a:rPr>
              <a:t>Describe the situation and its opportunities or consequences:</a:t>
            </a:r>
          </a:p>
          <a:p>
            <a:pPr lvl="1"/>
            <a:r>
              <a:rPr lang="en-US" dirty="0" smtClean="0">
                <a:solidFill>
                  <a:schemeClr val="bg2">
                    <a:lumMod val="50000"/>
                  </a:schemeClr>
                </a:solidFill>
              </a:rPr>
              <a:t>A challenge or problem that needs help</a:t>
            </a:r>
          </a:p>
          <a:p>
            <a:pPr lvl="1"/>
            <a:r>
              <a:rPr lang="en-US" dirty="0" smtClean="0">
                <a:solidFill>
                  <a:schemeClr val="bg2">
                    <a:lumMod val="50000"/>
                  </a:schemeClr>
                </a:solidFill>
              </a:rPr>
              <a:t>An idea that needs support, approval or input</a:t>
            </a:r>
          </a:p>
          <a:p>
            <a:pPr lvl="2"/>
            <a:r>
              <a:rPr lang="en-US" dirty="0" smtClean="0">
                <a:solidFill>
                  <a:schemeClr val="bg2">
                    <a:lumMod val="50000"/>
                  </a:schemeClr>
                </a:solidFill>
              </a:rPr>
              <a:t>What’s the risk?  Or, what’s the ROI?</a:t>
            </a:r>
          </a:p>
          <a:p>
            <a:pPr lvl="1"/>
            <a:r>
              <a:rPr lang="en-US" dirty="0" smtClean="0">
                <a:solidFill>
                  <a:schemeClr val="bg2">
                    <a:lumMod val="50000"/>
                  </a:schemeClr>
                </a:solidFill>
              </a:rPr>
              <a:t>SWOT or another form of analysis?</a:t>
            </a:r>
            <a:endParaRPr lang="en-US" dirty="0">
              <a:solidFill>
                <a:schemeClr val="bg2">
                  <a:lumMod val="50000"/>
                </a:schemeClr>
              </a:solidFill>
            </a:endParaRPr>
          </a:p>
        </p:txBody>
      </p:sp>
    </p:spTree>
    <p:extLst>
      <p:ext uri="{BB962C8B-B14F-4D97-AF65-F5344CB8AC3E}">
        <p14:creationId xmlns:p14="http://schemas.microsoft.com/office/powerpoint/2010/main" val="94739643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animEffect transition="in" filter="fade">
                                      <p:cBhvr>
                                        <p:cTn id="11" dur="500"/>
                                        <p:tgtEl>
                                          <p:spTgt spid="9011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animEffect transition="in" filter="fade">
                                      <p:cBhvr>
                                        <p:cTn id="15" dur="500"/>
                                        <p:tgtEl>
                                          <p:spTgt spid="9011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animEffect transition="in" filter="fade">
                                      <p:cBhvr>
                                        <p:cTn id="19" dur="500"/>
                                        <p:tgtEl>
                                          <p:spTgt spid="9011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0115">
                                            <p:txEl>
                                              <p:pRg st="4" end="4"/>
                                            </p:txEl>
                                          </p:spTgt>
                                        </p:tgtEl>
                                        <p:attrNameLst>
                                          <p:attrName>style.visibility</p:attrName>
                                        </p:attrNameLst>
                                      </p:cBhvr>
                                      <p:to>
                                        <p:strVal val="visible"/>
                                      </p:to>
                                    </p:set>
                                    <p:animEffect transition="in" filter="fade">
                                      <p:cBhvr>
                                        <p:cTn id="24" dur="500"/>
                                        <p:tgtEl>
                                          <p:spTgt spid="90115">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90115">
                                            <p:txEl>
                                              <p:pRg st="5" end="5"/>
                                            </p:txEl>
                                          </p:spTgt>
                                        </p:tgtEl>
                                        <p:attrNameLst>
                                          <p:attrName>style.visibility</p:attrName>
                                        </p:attrNameLst>
                                      </p:cBhvr>
                                      <p:to>
                                        <p:strVal val="visible"/>
                                      </p:to>
                                    </p:set>
                                    <p:animEffect transition="in" filter="fade">
                                      <p:cBhvr>
                                        <p:cTn id="28" dur="500"/>
                                        <p:tgtEl>
                                          <p:spTgt spid="90115">
                                            <p:txEl>
                                              <p:pRg st="5" end="5"/>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0115">
                                            <p:txEl>
                                              <p:pRg st="6" end="6"/>
                                            </p:txEl>
                                          </p:spTgt>
                                        </p:tgtEl>
                                        <p:attrNameLst>
                                          <p:attrName>style.visibility</p:attrName>
                                        </p:attrNameLst>
                                      </p:cBhvr>
                                      <p:to>
                                        <p:strVal val="visible"/>
                                      </p:to>
                                    </p:set>
                                    <p:animEffect transition="in" filter="fade">
                                      <p:cBhvr>
                                        <p:cTn id="32" dur="500"/>
                                        <p:tgtEl>
                                          <p:spTgt spid="90115">
                                            <p:txEl>
                                              <p:pRg st="6" end="6"/>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90115">
                                            <p:txEl>
                                              <p:pRg st="7" end="7"/>
                                            </p:txEl>
                                          </p:spTgt>
                                        </p:tgtEl>
                                        <p:attrNameLst>
                                          <p:attrName>style.visibility</p:attrName>
                                        </p:attrNameLst>
                                      </p:cBhvr>
                                      <p:to>
                                        <p:strVal val="visible"/>
                                      </p:to>
                                    </p:set>
                                    <p:animEffect transition="in" filter="fade">
                                      <p:cBhvr>
                                        <p:cTn id="36" dur="500"/>
                                        <p:tgtEl>
                                          <p:spTgt spid="90115">
                                            <p:txEl>
                                              <p:pRg st="7" end="7"/>
                                            </p:txEl>
                                          </p:spTgt>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90115">
                                            <p:txEl>
                                              <p:pRg st="8" end="8"/>
                                            </p:txEl>
                                          </p:spTgt>
                                        </p:tgtEl>
                                        <p:attrNameLst>
                                          <p:attrName>style.visibility</p:attrName>
                                        </p:attrNameLst>
                                      </p:cBhvr>
                                      <p:to>
                                        <p:strVal val="visible"/>
                                      </p:to>
                                    </p:set>
                                    <p:animEffect transition="in" filter="fade">
                                      <p:cBhvr>
                                        <p:cTn id="40" dur="500"/>
                                        <p:tgtEl>
                                          <p:spTgt spid="901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7018" y="2077164"/>
            <a:ext cx="4953016" cy="706657"/>
          </a:xfrm>
        </p:spPr>
        <p:txBody>
          <a:bodyPr/>
          <a:lstStyle/>
          <a:p>
            <a:r>
              <a:rPr lang="en-US" dirty="0" smtClean="0"/>
              <a:t>Example Pitches</a:t>
            </a:r>
            <a:endParaRPr lang="en-US" dirty="0"/>
          </a:p>
        </p:txBody>
      </p:sp>
      <p:sp>
        <p:nvSpPr>
          <p:cNvPr id="5" name="Subtitle 4"/>
          <p:cNvSpPr>
            <a:spLocks noGrp="1"/>
          </p:cNvSpPr>
          <p:nvPr>
            <p:ph type="subTitle" idx="1"/>
          </p:nvPr>
        </p:nvSpPr>
        <p:spPr/>
        <p:txBody>
          <a:bodyPr/>
          <a:lstStyle/>
          <a:p>
            <a:r>
              <a:rPr lang="en-US" dirty="0" smtClean="0"/>
              <a:t>Pitches in Useful Formats</a:t>
            </a:r>
            <a:endParaRPr lang="en-US" dirty="0"/>
          </a:p>
        </p:txBody>
      </p:sp>
    </p:spTree>
    <p:extLst>
      <p:ext uri="{BB962C8B-B14F-4D97-AF65-F5344CB8AC3E}">
        <p14:creationId xmlns:p14="http://schemas.microsoft.com/office/powerpoint/2010/main" val="1187675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Diligence</a:t>
            </a:r>
            <a:endParaRPr lang="en-US" dirty="0"/>
          </a:p>
        </p:txBody>
      </p:sp>
      <p:sp>
        <p:nvSpPr>
          <p:cNvPr id="3" name="Content Placeholder 2"/>
          <p:cNvSpPr>
            <a:spLocks noGrp="1"/>
          </p:cNvSpPr>
          <p:nvPr>
            <p:ph idx="1"/>
          </p:nvPr>
        </p:nvSpPr>
        <p:spPr>
          <a:xfrm>
            <a:off x="457200" y="864183"/>
            <a:ext cx="8229600" cy="3661166"/>
          </a:xfrm>
        </p:spPr>
        <p:txBody>
          <a:bodyPr/>
          <a:lstStyle/>
          <a:p>
            <a:pPr marL="342900" indent="-342900">
              <a:buFont typeface="Arial" panose="020B0604020202020204" pitchFamily="34" charset="0"/>
              <a:buChar char="•"/>
            </a:pPr>
            <a:r>
              <a:rPr lang="en-US" dirty="0" smtClean="0">
                <a:solidFill>
                  <a:schemeClr val="bg2">
                    <a:lumMod val="50000"/>
                  </a:schemeClr>
                </a:solidFill>
              </a:rPr>
              <a:t>Appropriate documentation to be well prepared:</a:t>
            </a:r>
          </a:p>
          <a:p>
            <a:pPr marL="685800" lvl="1">
              <a:buFont typeface="Arial" panose="020B0604020202020204" pitchFamily="34" charset="0"/>
              <a:buChar char="•"/>
            </a:pPr>
            <a:r>
              <a:rPr lang="en-US" dirty="0" smtClean="0">
                <a:solidFill>
                  <a:schemeClr val="bg2">
                    <a:lumMod val="50000"/>
                  </a:schemeClr>
                </a:solidFill>
              </a:rPr>
              <a:t>Business case</a:t>
            </a:r>
          </a:p>
          <a:p>
            <a:pPr marL="685800" lvl="1">
              <a:buFont typeface="Arial" panose="020B0604020202020204" pitchFamily="34" charset="0"/>
              <a:buChar char="•"/>
            </a:pPr>
            <a:r>
              <a:rPr lang="en-US" dirty="0" smtClean="0">
                <a:solidFill>
                  <a:schemeClr val="bg2">
                    <a:lumMod val="50000"/>
                  </a:schemeClr>
                </a:solidFill>
              </a:rPr>
              <a:t>Technical assessment </a:t>
            </a:r>
          </a:p>
          <a:p>
            <a:pPr marL="981075" lvl="2">
              <a:buFont typeface="Arial" panose="020B0604020202020204" pitchFamily="34" charset="0"/>
              <a:buChar char="•"/>
            </a:pPr>
            <a:r>
              <a:rPr lang="en-US" dirty="0" smtClean="0">
                <a:solidFill>
                  <a:schemeClr val="bg2">
                    <a:lumMod val="50000"/>
                  </a:schemeClr>
                </a:solidFill>
              </a:rPr>
              <a:t>Often just a spreadsheet</a:t>
            </a:r>
          </a:p>
          <a:p>
            <a:pPr marL="981075" lvl="2">
              <a:buFont typeface="Arial" panose="020B0604020202020204" pitchFamily="34" charset="0"/>
              <a:buChar char="•"/>
            </a:pPr>
            <a:r>
              <a:rPr lang="en-US" dirty="0" smtClean="0">
                <a:solidFill>
                  <a:schemeClr val="bg2">
                    <a:lumMod val="50000"/>
                  </a:schemeClr>
                </a:solidFill>
              </a:rPr>
              <a:t>Definitely include non-technical aspects like Support, Release Cycles, Training available, </a:t>
            </a:r>
            <a:r>
              <a:rPr lang="en-US" dirty="0" err="1" smtClean="0">
                <a:solidFill>
                  <a:schemeClr val="bg2">
                    <a:lumMod val="50000"/>
                  </a:schemeClr>
                </a:solidFill>
              </a:rPr>
              <a:t>etc</a:t>
            </a:r>
            <a:endParaRPr lang="en-US" dirty="0" smtClean="0">
              <a:solidFill>
                <a:schemeClr val="bg2">
                  <a:lumMod val="50000"/>
                </a:schemeClr>
              </a:solidFill>
            </a:endParaRPr>
          </a:p>
          <a:p>
            <a:pPr marL="685800" lvl="1">
              <a:buFont typeface="Arial" panose="020B0604020202020204" pitchFamily="34" charset="0"/>
              <a:buChar char="•"/>
            </a:pPr>
            <a:r>
              <a:rPr lang="en-US" dirty="0" smtClean="0">
                <a:solidFill>
                  <a:schemeClr val="bg2">
                    <a:lumMod val="50000"/>
                  </a:schemeClr>
                </a:solidFill>
              </a:rPr>
              <a:t>ROI study</a:t>
            </a:r>
          </a:p>
          <a:p>
            <a:pPr marL="685800" lvl="1">
              <a:buFont typeface="Arial" panose="020B0604020202020204" pitchFamily="34" charset="0"/>
              <a:buChar char="•"/>
            </a:pPr>
            <a:r>
              <a:rPr lang="en-US" dirty="0" smtClean="0">
                <a:solidFill>
                  <a:schemeClr val="bg2">
                    <a:lumMod val="50000"/>
                  </a:schemeClr>
                </a:solidFill>
              </a:rPr>
              <a:t>Risk assessment, where appropriate</a:t>
            </a:r>
          </a:p>
          <a:p>
            <a:pPr marL="342900" indent="-342900">
              <a:buFont typeface="Arial" panose="020B0604020202020204" pitchFamily="34" charset="0"/>
              <a:buChar char="•"/>
            </a:pPr>
            <a:r>
              <a:rPr lang="en-US" dirty="0" smtClean="0">
                <a:solidFill>
                  <a:schemeClr val="bg2">
                    <a:lumMod val="50000"/>
                  </a:schemeClr>
                </a:solidFill>
              </a:rPr>
              <a:t>Community Ratings? Try </a:t>
            </a:r>
            <a:r>
              <a:rPr lang="en-US" dirty="0" smtClean="0">
                <a:solidFill>
                  <a:schemeClr val="bg2">
                    <a:lumMod val="50000"/>
                  </a:schemeClr>
                </a:solidFill>
                <a:hlinkClick r:id="rId3"/>
              </a:rPr>
              <a:t>https://trustradius.com</a:t>
            </a:r>
            <a:r>
              <a:rPr lang="en-US" dirty="0" smtClean="0">
                <a:solidFill>
                  <a:schemeClr val="bg2">
                    <a:lumMod val="50000"/>
                  </a:schemeClr>
                </a:solidFill>
              </a:rPr>
              <a:t> </a:t>
            </a:r>
          </a:p>
        </p:txBody>
      </p:sp>
    </p:spTree>
    <p:extLst>
      <p:ext uri="{BB962C8B-B14F-4D97-AF65-F5344CB8AC3E}">
        <p14:creationId xmlns:p14="http://schemas.microsoft.com/office/powerpoint/2010/main" val="3862522754"/>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4041" y="66959"/>
            <a:ext cx="7574838" cy="5076541"/>
          </a:xfrm>
          <a:prstGeom prst="rect">
            <a:avLst/>
          </a:prstGeom>
        </p:spPr>
      </p:pic>
    </p:spTree>
    <p:extLst>
      <p:ext uri="{BB962C8B-B14F-4D97-AF65-F5344CB8AC3E}">
        <p14:creationId xmlns:p14="http://schemas.microsoft.com/office/powerpoint/2010/main" val="1196428382"/>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3456" y="0"/>
            <a:ext cx="7597336" cy="4849082"/>
          </a:xfrm>
          <a:prstGeom prst="rect">
            <a:avLst/>
          </a:prstGeom>
        </p:spPr>
      </p:pic>
    </p:spTree>
    <p:extLst>
      <p:ext uri="{BB962C8B-B14F-4D97-AF65-F5344CB8AC3E}">
        <p14:creationId xmlns:p14="http://schemas.microsoft.com/office/powerpoint/2010/main" val="429168867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Before Launch</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bg2">
                    <a:lumMod val="50000"/>
                  </a:schemeClr>
                </a:solidFill>
              </a:rPr>
              <a:t>You wouldn’t roll out a new software release without </a:t>
            </a:r>
            <a:r>
              <a:rPr lang="en-US" dirty="0" smtClean="0">
                <a:solidFill>
                  <a:schemeClr val="bg2">
                    <a:lumMod val="50000"/>
                  </a:schemeClr>
                </a:solidFill>
              </a:rPr>
              <a:t>QA or a </a:t>
            </a:r>
            <a:r>
              <a:rPr lang="en-US" dirty="0" smtClean="0">
                <a:solidFill>
                  <a:schemeClr val="bg2">
                    <a:lumMod val="50000"/>
                  </a:schemeClr>
                </a:solidFill>
              </a:rPr>
              <a:t>trial, would you?</a:t>
            </a:r>
          </a:p>
          <a:p>
            <a:pPr marL="342900" indent="-342900">
              <a:buFont typeface="Arial" panose="020B0604020202020204" pitchFamily="34" charset="0"/>
              <a:buChar char="•"/>
            </a:pPr>
            <a:r>
              <a:rPr lang="en-US" dirty="0" smtClean="0">
                <a:solidFill>
                  <a:schemeClr val="bg2">
                    <a:lumMod val="50000"/>
                  </a:schemeClr>
                </a:solidFill>
              </a:rPr>
              <a:t>Solicit input from trusted friends, mentors, allies who will provide real constructive criticism</a:t>
            </a:r>
            <a:r>
              <a:rPr lang="en-US" dirty="0" smtClean="0">
                <a:solidFill>
                  <a:schemeClr val="bg2">
                    <a:lumMod val="50000"/>
                  </a:schemeClr>
                </a:solidFill>
              </a:rPr>
              <a:t>.</a:t>
            </a:r>
          </a:p>
          <a:p>
            <a:pPr marL="342900" indent="-342900">
              <a:buFont typeface="Arial" panose="020B0604020202020204" pitchFamily="34" charset="0"/>
              <a:buChar char="•"/>
            </a:pPr>
            <a:r>
              <a:rPr lang="en-US" dirty="0" smtClean="0">
                <a:solidFill>
                  <a:schemeClr val="bg2">
                    <a:lumMod val="50000"/>
                  </a:schemeClr>
                </a:solidFill>
              </a:rPr>
              <a:t>Ask you most trusted friends to play devil’s advocate and shoot holes in your proposal.</a:t>
            </a:r>
            <a:endParaRPr lang="en-US" dirty="0">
              <a:solidFill>
                <a:schemeClr val="bg2">
                  <a:lumMod val="50000"/>
                </a:schemeClr>
              </a:solidFill>
            </a:endParaRPr>
          </a:p>
        </p:txBody>
      </p:sp>
    </p:spTree>
    <p:extLst>
      <p:ext uri="{BB962C8B-B14F-4D97-AF65-F5344CB8AC3E}">
        <p14:creationId xmlns:p14="http://schemas.microsoft.com/office/powerpoint/2010/main" val="2910198901"/>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Get a Commitment</a:t>
            </a:r>
            <a:endParaRPr lang="en-US" dirty="0"/>
          </a:p>
        </p:txBody>
      </p:sp>
      <p:sp>
        <p:nvSpPr>
          <p:cNvPr id="90115" name="Rectangle 3"/>
          <p:cNvSpPr>
            <a:spLocks noGrp="1" noChangeArrowheads="1"/>
          </p:cNvSpPr>
          <p:nvPr>
            <p:ph idx="1"/>
          </p:nvPr>
        </p:nvSpPr>
        <p:spPr>
          <a:xfrm>
            <a:off x="457200" y="956706"/>
            <a:ext cx="8229600" cy="3394472"/>
          </a:xfrm>
        </p:spPr>
        <p:txBody>
          <a:bodyPr/>
          <a:lstStyle/>
          <a:p>
            <a:r>
              <a:rPr lang="en-US" sz="2000" dirty="0" smtClean="0">
                <a:solidFill>
                  <a:schemeClr val="bg2">
                    <a:lumMod val="50000"/>
                  </a:schemeClr>
                </a:solidFill>
              </a:rPr>
              <a:t>One of the most common mistakes is not making an </a:t>
            </a:r>
            <a:r>
              <a:rPr lang="en-US" sz="2000" b="1" i="1" u="sng" dirty="0" smtClean="0">
                <a:solidFill>
                  <a:schemeClr val="bg2">
                    <a:lumMod val="50000"/>
                  </a:schemeClr>
                </a:solidFill>
              </a:rPr>
              <a:t>explicit</a:t>
            </a:r>
            <a:r>
              <a:rPr lang="en-US" sz="2000" i="1" dirty="0" smtClean="0">
                <a:solidFill>
                  <a:schemeClr val="bg2">
                    <a:lumMod val="50000"/>
                  </a:schemeClr>
                </a:solidFill>
              </a:rPr>
              <a:t> call to action</a:t>
            </a:r>
            <a:r>
              <a:rPr lang="en-US" sz="2000" dirty="0" smtClean="0">
                <a:solidFill>
                  <a:schemeClr val="bg2">
                    <a:lumMod val="50000"/>
                  </a:schemeClr>
                </a:solidFill>
              </a:rPr>
              <a:t>.  With that in mind …</a:t>
            </a:r>
          </a:p>
          <a:p>
            <a:r>
              <a:rPr lang="en-US" sz="2000" dirty="0" smtClean="0">
                <a:solidFill>
                  <a:schemeClr val="bg2">
                    <a:lumMod val="50000"/>
                  </a:schemeClr>
                </a:solidFill>
              </a:rPr>
              <a:t>Depending on manager’s style:</a:t>
            </a:r>
          </a:p>
          <a:p>
            <a:pPr lvl="1"/>
            <a:r>
              <a:rPr lang="en-US" sz="1800" dirty="0" smtClean="0">
                <a:solidFill>
                  <a:schemeClr val="bg2">
                    <a:lumMod val="50000"/>
                  </a:schemeClr>
                </a:solidFill>
              </a:rPr>
              <a:t>“May I make a suggestion…?”</a:t>
            </a:r>
          </a:p>
          <a:p>
            <a:pPr lvl="1"/>
            <a:r>
              <a:rPr lang="en-US" sz="1800" dirty="0" smtClean="0">
                <a:solidFill>
                  <a:schemeClr val="bg2">
                    <a:lumMod val="50000"/>
                  </a:schemeClr>
                </a:solidFill>
              </a:rPr>
              <a:t>Ask for manager’s ideas &amp; suggestions, offer yours</a:t>
            </a:r>
          </a:p>
          <a:p>
            <a:pPr lvl="1"/>
            <a:r>
              <a:rPr lang="en-US" sz="1800" dirty="0" smtClean="0">
                <a:solidFill>
                  <a:schemeClr val="bg2">
                    <a:lumMod val="50000"/>
                  </a:schemeClr>
                </a:solidFill>
              </a:rPr>
              <a:t>Propose solution, its benefits, then probe for reaction</a:t>
            </a:r>
          </a:p>
          <a:p>
            <a:pPr lvl="2"/>
            <a:r>
              <a:rPr lang="en-US" sz="1600" dirty="0" smtClean="0">
                <a:solidFill>
                  <a:schemeClr val="bg2">
                    <a:lumMod val="50000"/>
                  </a:schemeClr>
                </a:solidFill>
              </a:rPr>
              <a:t>Trial run – make it easy to say ‘yes’.</a:t>
            </a:r>
          </a:p>
          <a:p>
            <a:r>
              <a:rPr lang="en-US" sz="2000" dirty="0" smtClean="0">
                <a:solidFill>
                  <a:schemeClr val="bg2">
                    <a:lumMod val="50000"/>
                  </a:schemeClr>
                </a:solidFill>
              </a:rPr>
              <a:t>Come to agreement on solution and action plan.</a:t>
            </a:r>
          </a:p>
          <a:p>
            <a:r>
              <a:rPr lang="en-US" sz="2000" dirty="0" smtClean="0">
                <a:solidFill>
                  <a:schemeClr val="bg2">
                    <a:lumMod val="50000"/>
                  </a:schemeClr>
                </a:solidFill>
              </a:rPr>
              <a:t>Send summary email afterwards.</a:t>
            </a:r>
          </a:p>
          <a:p>
            <a:r>
              <a:rPr lang="en-US" sz="2000" dirty="0" smtClean="0">
                <a:solidFill>
                  <a:schemeClr val="bg2">
                    <a:lumMod val="50000"/>
                  </a:schemeClr>
                </a:solidFill>
              </a:rPr>
              <a:t>Define the explicit follow-up date </a:t>
            </a:r>
            <a:r>
              <a:rPr lang="en-US" sz="2000" i="1" u="sng" dirty="0" smtClean="0">
                <a:solidFill>
                  <a:schemeClr val="bg2">
                    <a:lumMod val="50000"/>
                  </a:schemeClr>
                </a:solidFill>
              </a:rPr>
              <a:t>and</a:t>
            </a:r>
            <a:r>
              <a:rPr lang="en-US" sz="2000" dirty="0" smtClean="0">
                <a:solidFill>
                  <a:schemeClr val="bg2">
                    <a:lumMod val="50000"/>
                  </a:schemeClr>
                </a:solidFill>
              </a:rPr>
              <a:t> express appreciation</a:t>
            </a:r>
            <a:endParaRPr lang="en-US" sz="2000" dirty="0">
              <a:solidFill>
                <a:schemeClr val="bg2">
                  <a:lumMod val="50000"/>
                </a:schemeClr>
              </a:solidFill>
            </a:endParaRPr>
          </a:p>
        </p:txBody>
      </p:sp>
    </p:spTree>
    <p:extLst>
      <p:ext uri="{BB962C8B-B14F-4D97-AF65-F5344CB8AC3E}">
        <p14:creationId xmlns:p14="http://schemas.microsoft.com/office/powerpoint/2010/main" val="325004146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fade">
                                      <p:cBhvr>
                                        <p:cTn id="12" dur="500"/>
                                        <p:tgtEl>
                                          <p:spTgt spid="9011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animEffect transition="in" filter="fade">
                                      <p:cBhvr>
                                        <p:cTn id="15" dur="500"/>
                                        <p:tgtEl>
                                          <p:spTgt spid="9011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0115">
                                            <p:txEl>
                                              <p:pRg st="3" end="3"/>
                                            </p:txEl>
                                          </p:spTgt>
                                        </p:tgtEl>
                                        <p:attrNameLst>
                                          <p:attrName>style.visibility</p:attrName>
                                        </p:attrNameLst>
                                      </p:cBhvr>
                                      <p:to>
                                        <p:strVal val="visible"/>
                                      </p:to>
                                    </p:set>
                                    <p:animEffect transition="in" filter="fade">
                                      <p:cBhvr>
                                        <p:cTn id="18" dur="500"/>
                                        <p:tgtEl>
                                          <p:spTgt spid="9011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0115">
                                            <p:txEl>
                                              <p:pRg st="4" end="4"/>
                                            </p:txEl>
                                          </p:spTgt>
                                        </p:tgtEl>
                                        <p:attrNameLst>
                                          <p:attrName>style.visibility</p:attrName>
                                        </p:attrNameLst>
                                      </p:cBhvr>
                                      <p:to>
                                        <p:strVal val="visible"/>
                                      </p:to>
                                    </p:set>
                                    <p:animEffect transition="in" filter="fade">
                                      <p:cBhvr>
                                        <p:cTn id="21" dur="500"/>
                                        <p:tgtEl>
                                          <p:spTgt spid="9011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0115">
                                            <p:txEl>
                                              <p:pRg st="5" end="5"/>
                                            </p:txEl>
                                          </p:spTgt>
                                        </p:tgtEl>
                                        <p:attrNameLst>
                                          <p:attrName>style.visibility</p:attrName>
                                        </p:attrNameLst>
                                      </p:cBhvr>
                                      <p:to>
                                        <p:strVal val="visible"/>
                                      </p:to>
                                    </p:set>
                                    <p:animEffect transition="in" filter="fade">
                                      <p:cBhvr>
                                        <p:cTn id="24" dur="500"/>
                                        <p:tgtEl>
                                          <p:spTgt spid="9011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0115">
                                            <p:txEl>
                                              <p:pRg st="6" end="6"/>
                                            </p:txEl>
                                          </p:spTgt>
                                        </p:tgtEl>
                                        <p:attrNameLst>
                                          <p:attrName>style.visibility</p:attrName>
                                        </p:attrNameLst>
                                      </p:cBhvr>
                                      <p:to>
                                        <p:strVal val="visible"/>
                                      </p:to>
                                    </p:set>
                                    <p:animEffect transition="in" filter="fade">
                                      <p:cBhvr>
                                        <p:cTn id="29" dur="500"/>
                                        <p:tgtEl>
                                          <p:spTgt spid="9011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0115">
                                            <p:txEl>
                                              <p:pRg st="7" end="7"/>
                                            </p:txEl>
                                          </p:spTgt>
                                        </p:tgtEl>
                                        <p:attrNameLst>
                                          <p:attrName>style.visibility</p:attrName>
                                        </p:attrNameLst>
                                      </p:cBhvr>
                                      <p:to>
                                        <p:strVal val="visible"/>
                                      </p:to>
                                    </p:set>
                                    <p:animEffect transition="in" filter="fade">
                                      <p:cBhvr>
                                        <p:cTn id="34" dur="500"/>
                                        <p:tgtEl>
                                          <p:spTgt spid="9011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0115">
                                            <p:txEl>
                                              <p:pRg st="8" end="8"/>
                                            </p:txEl>
                                          </p:spTgt>
                                        </p:tgtEl>
                                        <p:attrNameLst>
                                          <p:attrName>style.visibility</p:attrName>
                                        </p:attrNameLst>
                                      </p:cBhvr>
                                      <p:to>
                                        <p:strVal val="visible"/>
                                      </p:to>
                                    </p:set>
                                    <p:animEffect transition="in" filter="fade">
                                      <p:cBhvr>
                                        <p:cTn id="39" dur="500"/>
                                        <p:tgtEl>
                                          <p:spTgt spid="901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Know Much About Negotiations</a:t>
            </a:r>
            <a:endParaRPr lang="en-US" dirty="0"/>
          </a:p>
        </p:txBody>
      </p:sp>
      <p:sp>
        <p:nvSpPr>
          <p:cNvPr id="3" name="Content Placeholder 2"/>
          <p:cNvSpPr>
            <a:spLocks noGrp="1"/>
          </p:cNvSpPr>
          <p:nvPr>
            <p:ph idx="1"/>
          </p:nvPr>
        </p:nvSpPr>
        <p:spPr>
          <a:xfrm>
            <a:off x="457200" y="968829"/>
            <a:ext cx="8229600" cy="3556520"/>
          </a:xfrm>
        </p:spPr>
        <p:txBody>
          <a:bodyPr/>
          <a:lstStyle/>
          <a:p>
            <a:pPr marL="342900" indent="-342900">
              <a:buFont typeface="Arial" panose="020B0604020202020204" pitchFamily="34" charset="0"/>
              <a:buChar char="•"/>
            </a:pPr>
            <a:r>
              <a:rPr lang="en-US" sz="2000" dirty="0" smtClean="0">
                <a:solidFill>
                  <a:schemeClr val="bg2">
                    <a:lumMod val="50000"/>
                  </a:schemeClr>
                </a:solidFill>
              </a:rPr>
              <a:t>For products:</a:t>
            </a:r>
          </a:p>
          <a:p>
            <a:pPr marL="685800" lvl="1">
              <a:buFont typeface="Arial" panose="020B0604020202020204" pitchFamily="34" charset="0"/>
              <a:buChar char="•"/>
            </a:pPr>
            <a:r>
              <a:rPr lang="en-US" sz="1600" dirty="0" smtClean="0">
                <a:solidFill>
                  <a:schemeClr val="bg2">
                    <a:lumMod val="50000"/>
                  </a:schemeClr>
                </a:solidFill>
              </a:rPr>
              <a:t>Don’t forget price is separate from annual product maintenance (APM) .</a:t>
            </a:r>
          </a:p>
          <a:p>
            <a:pPr marL="685800" lvl="1">
              <a:buFont typeface="Arial" panose="020B0604020202020204" pitchFamily="34" charset="0"/>
              <a:buChar char="•"/>
            </a:pPr>
            <a:r>
              <a:rPr lang="en-US" sz="1600" dirty="0" smtClean="0">
                <a:solidFill>
                  <a:schemeClr val="bg2">
                    <a:lumMod val="50000"/>
                  </a:schemeClr>
                </a:solidFill>
              </a:rPr>
              <a:t>Quantity discounts are the norm.</a:t>
            </a:r>
            <a:endParaRPr lang="en-US" sz="1600" dirty="0" smtClean="0">
              <a:solidFill>
                <a:schemeClr val="bg2">
                  <a:lumMod val="50000"/>
                </a:schemeClr>
              </a:solidFill>
            </a:endParaRPr>
          </a:p>
          <a:p>
            <a:pPr marL="685800" lvl="1">
              <a:buFont typeface="Arial" panose="020B0604020202020204" pitchFamily="34" charset="0"/>
              <a:buChar char="•"/>
            </a:pPr>
            <a:r>
              <a:rPr lang="en-US" sz="1600" dirty="0" smtClean="0">
                <a:solidFill>
                  <a:schemeClr val="bg2">
                    <a:lumMod val="50000"/>
                  </a:schemeClr>
                </a:solidFill>
              </a:rPr>
              <a:t>You can negotiate on many fronts: price discounts, APM discounts, deep discounts on secondary products, included training, included services, and more.</a:t>
            </a:r>
          </a:p>
          <a:p>
            <a:pPr marL="342900" indent="-342900">
              <a:buFont typeface="Arial" panose="020B0604020202020204" pitchFamily="34" charset="0"/>
              <a:buChar char="•"/>
            </a:pPr>
            <a:r>
              <a:rPr lang="en-US" sz="2000" dirty="0" smtClean="0">
                <a:solidFill>
                  <a:schemeClr val="bg2">
                    <a:lumMod val="50000"/>
                  </a:schemeClr>
                </a:solidFill>
              </a:rPr>
              <a:t>For services:</a:t>
            </a:r>
          </a:p>
          <a:p>
            <a:pPr marL="685800" lvl="1">
              <a:buFont typeface="Arial" panose="020B0604020202020204" pitchFamily="34" charset="0"/>
              <a:buChar char="•"/>
            </a:pPr>
            <a:r>
              <a:rPr lang="en-US" sz="1600" dirty="0" smtClean="0">
                <a:solidFill>
                  <a:schemeClr val="bg2">
                    <a:lumMod val="50000"/>
                  </a:schemeClr>
                </a:solidFill>
              </a:rPr>
              <a:t>Discounts by volume, for retainer, or alternately by project</a:t>
            </a:r>
          </a:p>
          <a:p>
            <a:pPr marL="342900" indent="-342900">
              <a:buFont typeface="Arial" panose="020B0604020202020204" pitchFamily="34" charset="0"/>
              <a:buChar char="•"/>
            </a:pPr>
            <a:r>
              <a:rPr lang="en-US" sz="2000" dirty="0" smtClean="0">
                <a:solidFill>
                  <a:schemeClr val="bg2">
                    <a:lumMod val="50000"/>
                  </a:schemeClr>
                </a:solidFill>
              </a:rPr>
              <a:t>You can also negotiate by </a:t>
            </a:r>
            <a:r>
              <a:rPr lang="en-US" sz="2000" i="1" dirty="0" smtClean="0">
                <a:solidFill>
                  <a:schemeClr val="bg2">
                    <a:lumMod val="50000"/>
                  </a:schemeClr>
                </a:solidFill>
              </a:rPr>
              <a:t>giving back</a:t>
            </a:r>
            <a:r>
              <a:rPr lang="en-US" sz="2000" dirty="0" smtClean="0">
                <a:solidFill>
                  <a:schemeClr val="bg2">
                    <a:lumMod val="50000"/>
                  </a:schemeClr>
                </a:solidFill>
              </a:rPr>
              <a:t>, such as becoming a reference customer, offering public testimonials, and acting as case-study participants.</a:t>
            </a:r>
          </a:p>
          <a:p>
            <a:pPr marL="342900" indent="-342900">
              <a:buFont typeface="Arial" panose="020B0604020202020204" pitchFamily="34" charset="0"/>
              <a:buChar char="•"/>
            </a:pPr>
            <a:r>
              <a:rPr lang="en-US" sz="2000" dirty="0" smtClean="0">
                <a:solidFill>
                  <a:schemeClr val="bg2">
                    <a:lumMod val="50000"/>
                  </a:schemeClr>
                </a:solidFill>
              </a:rPr>
              <a:t>Some companies are </a:t>
            </a:r>
            <a:r>
              <a:rPr lang="en-US" sz="2000" i="1" dirty="0" smtClean="0">
                <a:solidFill>
                  <a:schemeClr val="bg2">
                    <a:lumMod val="50000"/>
                  </a:schemeClr>
                </a:solidFill>
              </a:rPr>
              <a:t>very driven </a:t>
            </a:r>
            <a:r>
              <a:rPr lang="en-US" sz="2000" dirty="0" smtClean="0">
                <a:solidFill>
                  <a:schemeClr val="bg2">
                    <a:lumMod val="50000"/>
                  </a:schemeClr>
                </a:solidFill>
              </a:rPr>
              <a:t>by quarter-end and year-end metrics.</a:t>
            </a:r>
          </a:p>
        </p:txBody>
      </p:sp>
    </p:spTree>
    <p:extLst>
      <p:ext uri="{BB962C8B-B14F-4D97-AF65-F5344CB8AC3E}">
        <p14:creationId xmlns:p14="http://schemas.microsoft.com/office/powerpoint/2010/main" val="14299209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169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Follow-Up</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smtClean="0">
                <a:solidFill>
                  <a:schemeClr val="bg2">
                    <a:lumMod val="50000"/>
                  </a:schemeClr>
                </a:solidFill>
              </a:rPr>
              <a:t>A very common </a:t>
            </a:r>
            <a:r>
              <a:rPr lang="en-US" sz="2000" dirty="0" smtClean="0">
                <a:solidFill>
                  <a:schemeClr val="bg2">
                    <a:lumMod val="50000"/>
                  </a:schemeClr>
                </a:solidFill>
              </a:rPr>
              <a:t>mistake is </a:t>
            </a:r>
            <a:r>
              <a:rPr lang="en-US" sz="2000" dirty="0" smtClean="0">
                <a:solidFill>
                  <a:schemeClr val="bg2">
                    <a:lumMod val="50000"/>
                  </a:schemeClr>
                </a:solidFill>
              </a:rPr>
              <a:t>failing to </a:t>
            </a:r>
            <a:r>
              <a:rPr lang="en-US" sz="2000" i="1" dirty="0" smtClean="0">
                <a:solidFill>
                  <a:schemeClr val="bg2">
                    <a:lumMod val="50000"/>
                  </a:schemeClr>
                </a:solidFill>
              </a:rPr>
              <a:t>explicitly </a:t>
            </a:r>
            <a:r>
              <a:rPr lang="en-US" sz="2000" dirty="0" smtClean="0">
                <a:solidFill>
                  <a:schemeClr val="bg2">
                    <a:lumMod val="50000"/>
                  </a:schemeClr>
                </a:solidFill>
              </a:rPr>
              <a:t>follow-up at a specific time and date.</a:t>
            </a:r>
          </a:p>
          <a:p>
            <a:pPr marL="342900" indent="-342900">
              <a:buFont typeface="Arial" panose="020B0604020202020204" pitchFamily="34" charset="0"/>
              <a:buChar char="•"/>
            </a:pPr>
            <a:r>
              <a:rPr lang="en-US" sz="2000" dirty="0" smtClean="0">
                <a:solidFill>
                  <a:schemeClr val="bg2">
                    <a:lumMod val="50000"/>
                  </a:schemeClr>
                </a:solidFill>
              </a:rPr>
              <a:t>For greatest impact, express gratitude for the trust and the opportunity.</a:t>
            </a:r>
          </a:p>
          <a:p>
            <a:pPr marL="342900" indent="-342900">
              <a:buFont typeface="Arial" panose="020B0604020202020204" pitchFamily="34" charset="0"/>
              <a:buChar char="•"/>
            </a:pPr>
            <a:r>
              <a:rPr lang="en-US" sz="2000" dirty="0" smtClean="0">
                <a:solidFill>
                  <a:schemeClr val="bg2">
                    <a:lumMod val="50000"/>
                  </a:schemeClr>
                </a:solidFill>
              </a:rPr>
              <a:t>Report on progress at regular milestones, whether it’s required or not.</a:t>
            </a:r>
          </a:p>
          <a:p>
            <a:pPr marL="342900" indent="-342900">
              <a:buFont typeface="Arial" panose="020B0604020202020204" pitchFamily="34" charset="0"/>
              <a:buChar char="•"/>
            </a:pPr>
            <a:r>
              <a:rPr lang="en-US" sz="2000" dirty="0" smtClean="0">
                <a:solidFill>
                  <a:schemeClr val="bg2">
                    <a:lumMod val="50000"/>
                  </a:schemeClr>
                </a:solidFill>
              </a:rPr>
              <a:t>After completion, provide a follow-up report touting the success of the initiative, lessons learned, ROI achieved, brag on the team, etc.</a:t>
            </a:r>
          </a:p>
          <a:p>
            <a:pPr lvl="1"/>
            <a:endParaRPr lang="en-US" dirty="0">
              <a:solidFill>
                <a:schemeClr val="bg2">
                  <a:lumMod val="50000"/>
                </a:schemeClr>
              </a:solidFill>
            </a:endParaRPr>
          </a:p>
          <a:p>
            <a:pPr marL="0" lvl="1" indent="0" algn="ctr">
              <a:buNone/>
            </a:pPr>
            <a:r>
              <a:rPr lang="en-US" sz="1400" dirty="0">
                <a:solidFill>
                  <a:schemeClr val="bg2">
                    <a:lumMod val="50000"/>
                  </a:schemeClr>
                </a:solidFill>
              </a:rPr>
              <a:t>Remember that political capital has the physics-like properties of </a:t>
            </a:r>
            <a:r>
              <a:rPr lang="en-US" sz="1400" i="1" dirty="0">
                <a:solidFill>
                  <a:schemeClr val="bg2">
                    <a:lumMod val="50000"/>
                  </a:schemeClr>
                </a:solidFill>
              </a:rPr>
              <a:t>momentum</a:t>
            </a:r>
            <a:r>
              <a:rPr lang="en-US" sz="1400" dirty="0">
                <a:solidFill>
                  <a:schemeClr val="bg2">
                    <a:lumMod val="50000"/>
                  </a:schemeClr>
                </a:solidFill>
              </a:rPr>
              <a:t> and </a:t>
            </a:r>
            <a:r>
              <a:rPr lang="en-US" sz="1400" i="1" dirty="0">
                <a:solidFill>
                  <a:schemeClr val="bg2">
                    <a:lumMod val="50000"/>
                  </a:schemeClr>
                </a:solidFill>
              </a:rPr>
              <a:t>inertia</a:t>
            </a:r>
            <a:r>
              <a:rPr lang="en-US" sz="1400" dirty="0" smtClean="0">
                <a:solidFill>
                  <a:schemeClr val="bg2">
                    <a:lumMod val="50000"/>
                  </a:schemeClr>
                </a:solidFill>
              </a:rPr>
              <a:t>.</a:t>
            </a:r>
            <a:endParaRPr lang="en-US" sz="1400" dirty="0">
              <a:solidFill>
                <a:schemeClr val="bg2">
                  <a:lumMod val="50000"/>
                </a:schemeClr>
              </a:solidFill>
            </a:endParaRPr>
          </a:p>
        </p:txBody>
      </p:sp>
    </p:spTree>
    <p:extLst>
      <p:ext uri="{BB962C8B-B14F-4D97-AF65-F5344CB8AC3E}">
        <p14:creationId xmlns:p14="http://schemas.microsoft.com/office/powerpoint/2010/main" val="11229391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tangle 33794"/>
          <p:cNvPicPr>
            <a:picLocks noChangeAspect="1" noChangeArrowheads="1"/>
          </p:cNvPicPr>
          <p:nvPr/>
        </p:nvPicPr>
        <p:blipFill>
          <a:blip r:embed="rId3" cstate="print"/>
          <a:srcRect/>
          <a:stretch>
            <a:fillRect/>
          </a:stretch>
        </p:blipFill>
        <p:spPr bwMode="auto">
          <a:xfrm rot="527784">
            <a:off x="1145668" y="-280352"/>
            <a:ext cx="7351122" cy="6859244"/>
          </a:xfrm>
          <a:prstGeom prst="rect">
            <a:avLst/>
          </a:prstGeom>
          <a:noFill/>
          <a:ln w="9525">
            <a:noFill/>
            <a:miter lim="800000"/>
            <a:headEnd/>
            <a:tailEnd/>
          </a:ln>
        </p:spPr>
      </p:pic>
      <p:sp>
        <p:nvSpPr>
          <p:cNvPr id="7" name="TextBox 6"/>
          <p:cNvSpPr txBox="1">
            <a:spLocks noChangeArrowheads="1"/>
          </p:cNvSpPr>
          <p:nvPr/>
        </p:nvSpPr>
        <p:spPr bwMode="auto">
          <a:xfrm rot="579494">
            <a:off x="2012992" y="1211042"/>
            <a:ext cx="5244206" cy="3916457"/>
          </a:xfrm>
          <a:prstGeom prst="rect">
            <a:avLst/>
          </a:prstGeom>
          <a:noFill/>
          <a:ln w="9525">
            <a:noFill/>
            <a:miter lim="800000"/>
            <a:headEnd/>
            <a:tailEnd/>
          </a:ln>
        </p:spPr>
        <p:txBody>
          <a:bodyPr wrap="square">
            <a:spAutoFit/>
          </a:bodyPr>
          <a:lstStyle/>
          <a:p>
            <a:pPr algn="ctr"/>
            <a:r>
              <a:rPr lang="en-US" sz="1500" b="1" u="sng" dirty="0">
                <a:solidFill>
                  <a:schemeClr val="bg2">
                    <a:lumMod val="50000"/>
                  </a:schemeClr>
                </a:solidFill>
                <a:latin typeface="Segoe UI" pitchFamily="34" charset="0"/>
                <a:ea typeface="Segoe UI" pitchFamily="34" charset="0"/>
                <a:cs typeface="Segoe UI" pitchFamily="34" charset="0"/>
              </a:rPr>
              <a:t>Summary</a:t>
            </a:r>
            <a:r>
              <a:rPr lang="en-US" sz="1500" b="1" u="sng" dirty="0" smtClean="0">
                <a:solidFill>
                  <a:schemeClr val="bg2">
                    <a:lumMod val="50000"/>
                  </a:schemeClr>
                </a:solidFill>
                <a:latin typeface="Segoe UI" pitchFamily="34" charset="0"/>
                <a:ea typeface="Segoe UI" pitchFamily="34" charset="0"/>
                <a:cs typeface="Segoe UI" pitchFamily="34" charset="0"/>
              </a:rPr>
              <a:t>: Pitch Perfect</a:t>
            </a:r>
            <a:endParaRPr lang="en-US" sz="1500" dirty="0">
              <a:solidFill>
                <a:schemeClr val="bg2">
                  <a:lumMod val="50000"/>
                </a:schemeClr>
              </a:solidFill>
              <a:latin typeface="Segoe UI" pitchFamily="34" charset="0"/>
              <a:ea typeface="Segoe UI" pitchFamily="34" charset="0"/>
              <a:cs typeface="Segoe UI" pitchFamily="34" charset="0"/>
            </a:endParaRPr>
          </a:p>
          <a:p>
            <a:endParaRPr lang="en-US" sz="1500" dirty="0">
              <a:solidFill>
                <a:schemeClr val="bg2">
                  <a:lumMod val="50000"/>
                </a:schemeClr>
              </a:solidFill>
              <a:latin typeface="Segoe UI" pitchFamily="34" charset="0"/>
              <a:ea typeface="Segoe UI" pitchFamily="34" charset="0"/>
              <a:cs typeface="Segoe UI" pitchFamily="34" charset="0"/>
            </a:endParaRPr>
          </a:p>
          <a:p>
            <a:pPr marL="257175" indent="-257175">
              <a:buFont typeface="Arial" pitchFamily="34" charset="0"/>
              <a:buChar char="•"/>
            </a:pPr>
            <a:r>
              <a:rPr lang="en-US" sz="2100" dirty="0" smtClean="0">
                <a:solidFill>
                  <a:schemeClr val="bg2">
                    <a:lumMod val="50000"/>
                  </a:schemeClr>
                </a:solidFill>
              </a:rPr>
              <a:t>The groundwork builds political capital. </a:t>
            </a:r>
            <a:endParaRPr lang="en-US" sz="1350" dirty="0">
              <a:solidFill>
                <a:schemeClr val="bg2">
                  <a:lumMod val="50000"/>
                </a:schemeClr>
              </a:solidFill>
            </a:endParaRPr>
          </a:p>
          <a:p>
            <a:pPr marL="257175" indent="-257175">
              <a:buFont typeface="Arial" pitchFamily="34" charset="0"/>
              <a:buChar char="•"/>
            </a:pPr>
            <a:r>
              <a:rPr lang="en-US" sz="2100" dirty="0" smtClean="0">
                <a:solidFill>
                  <a:schemeClr val="bg2">
                    <a:lumMod val="50000"/>
                  </a:schemeClr>
                </a:solidFill>
              </a:rPr>
              <a:t>Common obstacles: rationality vs emotions, FUD, confirmation bias.</a:t>
            </a:r>
          </a:p>
          <a:p>
            <a:pPr marL="257175" indent="-257175">
              <a:buFont typeface="Arial" pitchFamily="34" charset="0"/>
              <a:buChar char="•"/>
            </a:pPr>
            <a:r>
              <a:rPr lang="en-US" sz="2100" dirty="0" smtClean="0">
                <a:solidFill>
                  <a:schemeClr val="bg2">
                    <a:lumMod val="50000"/>
                  </a:schemeClr>
                </a:solidFill>
              </a:rPr>
              <a:t>Values-based appeals are the ace card.</a:t>
            </a:r>
            <a:endParaRPr lang="en-US" sz="1350" dirty="0">
              <a:solidFill>
                <a:schemeClr val="bg2">
                  <a:lumMod val="50000"/>
                </a:schemeClr>
              </a:solidFill>
            </a:endParaRPr>
          </a:p>
          <a:p>
            <a:pPr marL="257175" indent="-257175">
              <a:buFont typeface="Arial" pitchFamily="34" charset="0"/>
              <a:buChar char="•"/>
            </a:pPr>
            <a:r>
              <a:rPr lang="en-US" sz="2100" dirty="0" smtClean="0">
                <a:solidFill>
                  <a:schemeClr val="bg2">
                    <a:lumMod val="50000"/>
                  </a:schemeClr>
                </a:solidFill>
              </a:rPr>
              <a:t>Follow the 5-step methodology:</a:t>
            </a:r>
          </a:p>
          <a:p>
            <a:pPr marL="714375" lvl="1" indent="-257175">
              <a:buFont typeface="Arial" pitchFamily="34" charset="0"/>
              <a:buChar char="•"/>
            </a:pPr>
            <a:r>
              <a:rPr lang="en-US" sz="2000" dirty="0" smtClean="0">
                <a:solidFill>
                  <a:schemeClr val="bg2">
                    <a:lumMod val="50000"/>
                  </a:schemeClr>
                </a:solidFill>
              </a:rPr>
              <a:t>Credibility</a:t>
            </a:r>
            <a:endParaRPr lang="en-US" sz="2000" dirty="0">
              <a:solidFill>
                <a:schemeClr val="bg2">
                  <a:lumMod val="50000"/>
                </a:schemeClr>
              </a:solidFill>
            </a:endParaRPr>
          </a:p>
          <a:p>
            <a:pPr marL="714375" lvl="1" indent="-257175">
              <a:buFont typeface="Arial" pitchFamily="34" charset="0"/>
              <a:buChar char="•"/>
            </a:pPr>
            <a:r>
              <a:rPr lang="en-US" sz="2000" dirty="0" smtClean="0">
                <a:solidFill>
                  <a:schemeClr val="bg2">
                    <a:lumMod val="50000"/>
                  </a:schemeClr>
                </a:solidFill>
              </a:rPr>
              <a:t>Align </a:t>
            </a:r>
            <a:r>
              <a:rPr lang="en-US" sz="2000" dirty="0">
                <a:solidFill>
                  <a:schemeClr val="bg2">
                    <a:lumMod val="50000"/>
                  </a:schemeClr>
                </a:solidFill>
              </a:rPr>
              <a:t>with the Biz</a:t>
            </a:r>
          </a:p>
          <a:p>
            <a:pPr marL="714375" lvl="1" indent="-257175">
              <a:buFont typeface="Arial" pitchFamily="34" charset="0"/>
              <a:buChar char="•"/>
            </a:pPr>
            <a:r>
              <a:rPr lang="en-US" sz="2000" dirty="0" smtClean="0">
                <a:solidFill>
                  <a:schemeClr val="bg2">
                    <a:lumMod val="50000"/>
                  </a:schemeClr>
                </a:solidFill>
              </a:rPr>
              <a:t>Build </a:t>
            </a:r>
            <a:r>
              <a:rPr lang="en-US" sz="2000" dirty="0">
                <a:solidFill>
                  <a:schemeClr val="bg2">
                    <a:lumMod val="50000"/>
                  </a:schemeClr>
                </a:solidFill>
              </a:rPr>
              <a:t>the proposal</a:t>
            </a:r>
          </a:p>
          <a:p>
            <a:pPr marL="714375" lvl="1" indent="-257175">
              <a:buFont typeface="Arial" pitchFamily="34" charset="0"/>
              <a:buChar char="•"/>
            </a:pPr>
            <a:r>
              <a:rPr lang="en-US" sz="2000" dirty="0" smtClean="0">
                <a:solidFill>
                  <a:schemeClr val="bg2">
                    <a:lumMod val="50000"/>
                  </a:schemeClr>
                </a:solidFill>
              </a:rPr>
              <a:t>Get </a:t>
            </a:r>
            <a:r>
              <a:rPr lang="en-US" sz="2000" dirty="0">
                <a:solidFill>
                  <a:schemeClr val="bg2">
                    <a:lumMod val="50000"/>
                  </a:schemeClr>
                </a:solidFill>
              </a:rPr>
              <a:t>Explicit Buy-In</a:t>
            </a:r>
          </a:p>
          <a:p>
            <a:pPr marL="714375" lvl="1" indent="-257175">
              <a:buFont typeface="Arial" pitchFamily="34" charset="0"/>
              <a:buChar char="•"/>
            </a:pPr>
            <a:r>
              <a:rPr lang="en-US" sz="2000" dirty="0" smtClean="0">
                <a:solidFill>
                  <a:schemeClr val="bg2">
                    <a:lumMod val="50000"/>
                  </a:schemeClr>
                </a:solidFill>
              </a:rPr>
              <a:t>Follow-up </a:t>
            </a:r>
            <a:r>
              <a:rPr lang="en-US" sz="2000" dirty="0">
                <a:solidFill>
                  <a:schemeClr val="bg2">
                    <a:lumMod val="50000"/>
                  </a:schemeClr>
                </a:solidFill>
              </a:rPr>
              <a:t>Explicitly</a:t>
            </a:r>
          </a:p>
          <a:p>
            <a:pPr marL="257175" indent="-257175">
              <a:buFont typeface="Arial" pitchFamily="34" charset="0"/>
              <a:buChar char="•"/>
            </a:pPr>
            <a:endParaRPr lang="en-US" sz="1350" dirty="0">
              <a:solidFill>
                <a:schemeClr val="bg2">
                  <a:lumMod val="50000"/>
                </a:schemeClr>
              </a:solidFill>
            </a:endParaRPr>
          </a:p>
        </p:txBody>
      </p:sp>
      <p:sp>
        <p:nvSpPr>
          <p:cNvPr id="2" name="Rectangle 1"/>
          <p:cNvSpPr/>
          <p:nvPr/>
        </p:nvSpPr>
        <p:spPr>
          <a:xfrm>
            <a:off x="188269" y="198720"/>
            <a:ext cx="1344440" cy="1200329"/>
          </a:xfrm>
          <a:prstGeom prst="rect">
            <a:avLst/>
          </a:prstGeom>
        </p:spPr>
        <p:txBody>
          <a:bodyPr wrap="square">
            <a:spAutoFit/>
          </a:bodyPr>
          <a:lstStyle/>
          <a:p>
            <a:pPr>
              <a:lnSpc>
                <a:spcPct val="100000"/>
              </a:lnSpc>
              <a:spcBef>
                <a:spcPts val="0"/>
              </a:spcBef>
              <a:spcAft>
                <a:spcPts val="0"/>
              </a:spcAft>
            </a:pPr>
            <a:r>
              <a:rPr lang="en-US" b="1" i="1" dirty="0">
                <a:solidFill>
                  <a:schemeClr val="bg2">
                    <a:lumMod val="50000"/>
                  </a:schemeClr>
                </a:solidFill>
                <a:latin typeface="Segoe UI Light" panose="020B0502040204020203" pitchFamily="34" charset="0"/>
                <a:ea typeface="Segoe UI" pitchFamily="34" charset="0"/>
                <a:cs typeface="Segoe UI Light" panose="020B0502040204020203" pitchFamily="34" charset="0"/>
              </a:rPr>
              <a:t>Text ‘KEVIN’ to 797979</a:t>
            </a:r>
            <a:r>
              <a:rPr lang="en-US" i="1" dirty="0">
                <a:solidFill>
                  <a:schemeClr val="bg2">
                    <a:lumMod val="50000"/>
                  </a:schemeClr>
                </a:solidFill>
                <a:latin typeface="Segoe UI Light" panose="020B0502040204020203" pitchFamily="34" charset="0"/>
                <a:ea typeface="Segoe UI" pitchFamily="34" charset="0"/>
                <a:cs typeface="Segoe UI Light" panose="020B0502040204020203" pitchFamily="34" charset="0"/>
              </a:rPr>
              <a:t> for slides and scripts.</a:t>
            </a:r>
            <a:endParaRPr lang="en-US" i="1" dirty="0">
              <a:solidFill>
                <a:schemeClr val="bg2">
                  <a:lumMod val="50000"/>
                </a:schemeClr>
              </a:soli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364279661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p:txBody>
          <a:bodyPr/>
          <a:lstStyle/>
          <a:p>
            <a:r>
              <a:rPr lang="en-US" dirty="0"/>
              <a:t>Learn more from </a:t>
            </a:r>
            <a:r>
              <a:rPr lang="en-US" dirty="0" smtClean="0"/>
              <a:t>Kevin Kline</a:t>
            </a:r>
            <a:endParaRPr lang="en-US" dirty="0"/>
          </a:p>
        </p:txBody>
      </p:sp>
      <p:sp>
        <p:nvSpPr>
          <p:cNvPr id="14" name="Text Placeholder 13"/>
          <p:cNvSpPr>
            <a:spLocks noGrp="1"/>
          </p:cNvSpPr>
          <p:nvPr>
            <p:ph type="body" sz="quarter" idx="10"/>
          </p:nvPr>
        </p:nvSpPr>
        <p:spPr>
          <a:xfrm>
            <a:off x="5648510" y="3243798"/>
            <a:ext cx="1908515" cy="276225"/>
          </a:xfrm>
        </p:spPr>
        <p:txBody>
          <a:bodyPr/>
          <a:lstStyle/>
          <a:p>
            <a:r>
              <a:rPr lang="en-US" dirty="0" smtClean="0"/>
              <a:t>kkline@sentryone.com</a:t>
            </a:r>
            <a:endParaRPr lang="en-US" dirty="0"/>
          </a:p>
        </p:txBody>
      </p:sp>
      <p:sp>
        <p:nvSpPr>
          <p:cNvPr id="15" name="Text Placeholder 14"/>
          <p:cNvSpPr>
            <a:spLocks noGrp="1"/>
          </p:cNvSpPr>
          <p:nvPr>
            <p:ph type="body" sz="quarter" idx="11"/>
          </p:nvPr>
        </p:nvSpPr>
        <p:spPr/>
        <p:txBody>
          <a:bodyPr/>
          <a:lstStyle/>
          <a:p>
            <a:r>
              <a:rPr lang="en-US" dirty="0" smtClean="0"/>
              <a:t>@KEKline</a:t>
            </a:r>
            <a:endParaRPr lang="en-US" dirty="0"/>
          </a:p>
        </p:txBody>
      </p:sp>
      <p:grpSp>
        <p:nvGrpSpPr>
          <p:cNvPr id="11" name="Group 10"/>
          <p:cNvGrpSpPr/>
          <p:nvPr/>
        </p:nvGrpSpPr>
        <p:grpSpPr>
          <a:xfrm>
            <a:off x="3420258" y="3267111"/>
            <a:ext cx="229600" cy="229600"/>
            <a:chOff x="5748554" y="5146675"/>
            <a:chExt cx="353832" cy="353832"/>
          </a:xfrm>
        </p:grpSpPr>
        <p:sp>
          <p:nvSpPr>
            <p:cNvPr id="12" name="Freeform 383"/>
            <p:cNvSpPr>
              <a:spLocks/>
            </p:cNvSpPr>
            <p:nvPr/>
          </p:nvSpPr>
          <p:spPr bwMode="auto">
            <a:xfrm>
              <a:off x="5852152" y="5257800"/>
              <a:ext cx="159336" cy="137932"/>
            </a:xfrm>
            <a:custGeom>
              <a:avLst/>
              <a:gdLst>
                <a:gd name="T0" fmla="*/ 458484450 w 64"/>
                <a:gd name="T1" fmla="*/ 49083328 h 56"/>
                <a:gd name="T2" fmla="*/ 408336961 w 64"/>
                <a:gd name="T3" fmla="*/ 63107136 h 56"/>
                <a:gd name="T4" fmla="*/ 444156978 w 64"/>
                <a:gd name="T5" fmla="*/ 7011904 h 56"/>
                <a:gd name="T6" fmla="*/ 386847091 w 64"/>
                <a:gd name="T7" fmla="*/ 28047616 h 56"/>
                <a:gd name="T8" fmla="*/ 386847091 w 64"/>
                <a:gd name="T9" fmla="*/ 28047616 h 56"/>
                <a:gd name="T10" fmla="*/ 315207056 w 64"/>
                <a:gd name="T11" fmla="*/ 0 h 56"/>
                <a:gd name="T12" fmla="*/ 222077151 w 64"/>
                <a:gd name="T13" fmla="*/ 98166656 h 56"/>
                <a:gd name="T14" fmla="*/ 229242225 w 64"/>
                <a:gd name="T15" fmla="*/ 119202368 h 56"/>
                <a:gd name="T16" fmla="*/ 229242225 w 64"/>
                <a:gd name="T17" fmla="*/ 119202368 h 56"/>
                <a:gd name="T18" fmla="*/ 28654944 w 64"/>
                <a:gd name="T19" fmla="*/ 21035712 h 56"/>
                <a:gd name="T20" fmla="*/ 57309887 w 64"/>
                <a:gd name="T21" fmla="*/ 147249984 h 56"/>
                <a:gd name="T22" fmla="*/ 14327472 w 64"/>
                <a:gd name="T23" fmla="*/ 140238080 h 56"/>
                <a:gd name="T24" fmla="*/ 85964831 w 64"/>
                <a:gd name="T25" fmla="*/ 238404736 h 56"/>
                <a:gd name="T26" fmla="*/ 42982415 w 64"/>
                <a:gd name="T27" fmla="*/ 238404736 h 56"/>
                <a:gd name="T28" fmla="*/ 128949923 w 64"/>
                <a:gd name="T29" fmla="*/ 308523776 h 56"/>
                <a:gd name="T30" fmla="*/ 0 w 64"/>
                <a:gd name="T31" fmla="*/ 350595200 h 56"/>
                <a:gd name="T32" fmla="*/ 150439792 w 64"/>
                <a:gd name="T33" fmla="*/ 392666624 h 56"/>
                <a:gd name="T34" fmla="*/ 415502035 w 64"/>
                <a:gd name="T35" fmla="*/ 98166656 h 56"/>
                <a:gd name="T36" fmla="*/ 415502035 w 64"/>
                <a:gd name="T37" fmla="*/ 98166656 h 56"/>
                <a:gd name="T38" fmla="*/ 415502035 w 64"/>
                <a:gd name="T39" fmla="*/ 98166656 h 56"/>
                <a:gd name="T40" fmla="*/ 415502035 w 64"/>
                <a:gd name="T41" fmla="*/ 98166656 h 56"/>
                <a:gd name="T42" fmla="*/ 458484450 w 64"/>
                <a:gd name="T43" fmla="*/ 49083328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chemeClr val="bg2">
                <a:lumMod val="50000"/>
              </a:schemeClr>
            </a:solidFill>
            <a:ln>
              <a:noFill/>
            </a:ln>
          </p:spPr>
          <p:txBody>
            <a:bodyPr/>
            <a:lstStyle/>
            <a:p>
              <a:endParaRPr lang="en-US"/>
            </a:p>
          </p:txBody>
        </p:sp>
        <p:sp>
          <p:nvSpPr>
            <p:cNvPr id="16" name="Rounded Rectangle 15"/>
            <p:cNvSpPr/>
            <p:nvPr/>
          </p:nvSpPr>
          <p:spPr>
            <a:xfrm>
              <a:off x="5748554"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ounded Rectangle 16"/>
          <p:cNvSpPr/>
          <p:nvPr/>
        </p:nvSpPr>
        <p:spPr>
          <a:xfrm>
            <a:off x="5411896" y="3267111"/>
            <a:ext cx="229600" cy="229600"/>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7"/>
          <p:cNvSpPr>
            <a:spLocks noEditPoints="1"/>
          </p:cNvSpPr>
          <p:nvPr/>
        </p:nvSpPr>
        <p:spPr bwMode="auto">
          <a:xfrm>
            <a:off x="5475078" y="3347294"/>
            <a:ext cx="110250" cy="75652"/>
          </a:xfrm>
          <a:custGeom>
            <a:avLst/>
            <a:gdLst>
              <a:gd name="T0" fmla="*/ 638267519 w 216"/>
              <a:gd name="T1" fmla="*/ 0 h 149"/>
              <a:gd name="T2" fmla="*/ 27751602 w 216"/>
              <a:gd name="T3" fmla="*/ 0 h 149"/>
              <a:gd name="T4" fmla="*/ 0 w 216"/>
              <a:gd name="T5" fmla="*/ 27555164 h 149"/>
              <a:gd name="T6" fmla="*/ 0 w 216"/>
              <a:gd name="T7" fmla="*/ 428642686 h 149"/>
              <a:gd name="T8" fmla="*/ 27751602 w 216"/>
              <a:gd name="T9" fmla="*/ 456197851 h 149"/>
              <a:gd name="T10" fmla="*/ 638267519 w 216"/>
              <a:gd name="T11" fmla="*/ 456197851 h 149"/>
              <a:gd name="T12" fmla="*/ 666017365 w 216"/>
              <a:gd name="T13" fmla="*/ 428642686 h 149"/>
              <a:gd name="T14" fmla="*/ 666017365 w 216"/>
              <a:gd name="T15" fmla="*/ 27555164 h 149"/>
              <a:gd name="T16" fmla="*/ 638267519 w 216"/>
              <a:gd name="T17" fmla="*/ 0 h 149"/>
              <a:gd name="T18" fmla="*/ 434761628 w 216"/>
              <a:gd name="T19" fmla="*/ 244938678 h 149"/>
              <a:gd name="T20" fmla="*/ 616683135 w 216"/>
              <a:gd name="T21" fmla="*/ 382716247 h 149"/>
              <a:gd name="T22" fmla="*/ 619765866 w 216"/>
              <a:gd name="T23" fmla="*/ 401087522 h 149"/>
              <a:gd name="T24" fmla="*/ 604348700 w 216"/>
              <a:gd name="T25" fmla="*/ 407210115 h 149"/>
              <a:gd name="T26" fmla="*/ 410094513 w 216"/>
              <a:gd name="T27" fmla="*/ 269432546 h 149"/>
              <a:gd name="T28" fmla="*/ 403927296 w 216"/>
              <a:gd name="T29" fmla="*/ 269432546 h 149"/>
              <a:gd name="T30" fmla="*/ 345343118 w 216"/>
              <a:gd name="T31" fmla="*/ 315358985 h 149"/>
              <a:gd name="T32" fmla="*/ 333008682 w 216"/>
              <a:gd name="T33" fmla="*/ 318420281 h 149"/>
              <a:gd name="T34" fmla="*/ 320674247 w 216"/>
              <a:gd name="T35" fmla="*/ 315358985 h 149"/>
              <a:gd name="T36" fmla="*/ 259007338 w 216"/>
              <a:gd name="T37" fmla="*/ 266371249 h 149"/>
              <a:gd name="T38" fmla="*/ 255922851 w 216"/>
              <a:gd name="T39" fmla="*/ 266371249 h 149"/>
              <a:gd name="T40" fmla="*/ 61668665 w 216"/>
              <a:gd name="T41" fmla="*/ 407210115 h 149"/>
              <a:gd name="T42" fmla="*/ 43167011 w 216"/>
              <a:gd name="T43" fmla="*/ 401087522 h 149"/>
              <a:gd name="T44" fmla="*/ 46251499 w 216"/>
              <a:gd name="T45" fmla="*/ 382716247 h 149"/>
              <a:gd name="T46" fmla="*/ 231255737 w 216"/>
              <a:gd name="T47" fmla="*/ 247999974 h 149"/>
              <a:gd name="T48" fmla="*/ 231255737 w 216"/>
              <a:gd name="T49" fmla="*/ 241877381 h 149"/>
              <a:gd name="T50" fmla="*/ 43167011 w 216"/>
              <a:gd name="T51" fmla="*/ 73481603 h 149"/>
              <a:gd name="T52" fmla="*/ 37001550 w 216"/>
              <a:gd name="T53" fmla="*/ 52049032 h 149"/>
              <a:gd name="T54" fmla="*/ 49334229 w 216"/>
              <a:gd name="T55" fmla="*/ 45926439 h 149"/>
              <a:gd name="T56" fmla="*/ 58584178 w 216"/>
              <a:gd name="T57" fmla="*/ 48987736 h 149"/>
              <a:gd name="T58" fmla="*/ 326841464 w 216"/>
              <a:gd name="T59" fmla="*/ 281679480 h 149"/>
              <a:gd name="T60" fmla="*/ 333008682 w 216"/>
              <a:gd name="T61" fmla="*/ 281679480 h 149"/>
              <a:gd name="T62" fmla="*/ 339175900 w 216"/>
              <a:gd name="T63" fmla="*/ 281679480 h 149"/>
              <a:gd name="T64" fmla="*/ 604348700 w 216"/>
              <a:gd name="T65" fmla="*/ 48987736 h 149"/>
              <a:gd name="T66" fmla="*/ 613598648 w 216"/>
              <a:gd name="T67" fmla="*/ 45926439 h 149"/>
              <a:gd name="T68" fmla="*/ 625933084 w 216"/>
              <a:gd name="T69" fmla="*/ 52049032 h 149"/>
              <a:gd name="T70" fmla="*/ 622850353 w 216"/>
              <a:gd name="T71" fmla="*/ 73481603 h 149"/>
              <a:gd name="T72" fmla="*/ 434761628 w 216"/>
              <a:gd name="T73" fmla="*/ 241877381 h 149"/>
              <a:gd name="T74" fmla="*/ 434761628 w 216"/>
              <a:gd name="T75" fmla="*/ 244938678 h 1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 h="149">
                <a:moveTo>
                  <a:pt x="207" y="0"/>
                </a:moveTo>
                <a:cubicBezTo>
                  <a:pt x="9" y="0"/>
                  <a:pt x="9" y="0"/>
                  <a:pt x="9" y="0"/>
                </a:cubicBezTo>
                <a:cubicBezTo>
                  <a:pt x="4" y="0"/>
                  <a:pt x="0" y="4"/>
                  <a:pt x="0" y="9"/>
                </a:cubicBezTo>
                <a:cubicBezTo>
                  <a:pt x="0" y="140"/>
                  <a:pt x="0" y="140"/>
                  <a:pt x="0" y="140"/>
                </a:cubicBezTo>
                <a:cubicBezTo>
                  <a:pt x="0" y="144"/>
                  <a:pt x="4" y="149"/>
                  <a:pt x="9" y="149"/>
                </a:cubicBezTo>
                <a:cubicBezTo>
                  <a:pt x="207" y="149"/>
                  <a:pt x="207" y="149"/>
                  <a:pt x="207" y="149"/>
                </a:cubicBezTo>
                <a:cubicBezTo>
                  <a:pt x="212" y="149"/>
                  <a:pt x="216" y="144"/>
                  <a:pt x="216" y="140"/>
                </a:cubicBezTo>
                <a:cubicBezTo>
                  <a:pt x="216" y="9"/>
                  <a:pt x="216" y="9"/>
                  <a:pt x="216" y="9"/>
                </a:cubicBezTo>
                <a:cubicBezTo>
                  <a:pt x="216" y="4"/>
                  <a:pt x="212" y="0"/>
                  <a:pt x="207" y="0"/>
                </a:cubicBezTo>
                <a:close/>
                <a:moveTo>
                  <a:pt x="141" y="80"/>
                </a:moveTo>
                <a:cubicBezTo>
                  <a:pt x="157" y="92"/>
                  <a:pt x="200" y="125"/>
                  <a:pt x="200" y="125"/>
                </a:cubicBezTo>
                <a:cubicBezTo>
                  <a:pt x="202" y="126"/>
                  <a:pt x="202" y="129"/>
                  <a:pt x="201" y="131"/>
                </a:cubicBezTo>
                <a:cubicBezTo>
                  <a:pt x="200" y="133"/>
                  <a:pt x="198" y="134"/>
                  <a:pt x="196" y="133"/>
                </a:cubicBezTo>
                <a:cubicBezTo>
                  <a:pt x="196" y="133"/>
                  <a:pt x="150" y="100"/>
                  <a:pt x="133" y="88"/>
                </a:cubicBezTo>
                <a:cubicBezTo>
                  <a:pt x="132" y="87"/>
                  <a:pt x="131" y="88"/>
                  <a:pt x="131" y="88"/>
                </a:cubicBezTo>
                <a:cubicBezTo>
                  <a:pt x="112" y="103"/>
                  <a:pt x="112" y="103"/>
                  <a:pt x="112" y="103"/>
                </a:cubicBezTo>
                <a:cubicBezTo>
                  <a:pt x="111" y="104"/>
                  <a:pt x="109" y="104"/>
                  <a:pt x="108" y="104"/>
                </a:cubicBezTo>
                <a:cubicBezTo>
                  <a:pt x="106" y="104"/>
                  <a:pt x="105" y="104"/>
                  <a:pt x="104" y="103"/>
                </a:cubicBezTo>
                <a:cubicBezTo>
                  <a:pt x="84" y="87"/>
                  <a:pt x="84" y="87"/>
                  <a:pt x="84" y="87"/>
                </a:cubicBezTo>
                <a:cubicBezTo>
                  <a:pt x="84" y="87"/>
                  <a:pt x="84" y="87"/>
                  <a:pt x="83" y="87"/>
                </a:cubicBezTo>
                <a:cubicBezTo>
                  <a:pt x="66" y="99"/>
                  <a:pt x="20" y="133"/>
                  <a:pt x="20" y="133"/>
                </a:cubicBezTo>
                <a:cubicBezTo>
                  <a:pt x="18" y="134"/>
                  <a:pt x="15" y="133"/>
                  <a:pt x="14" y="131"/>
                </a:cubicBezTo>
                <a:cubicBezTo>
                  <a:pt x="13" y="129"/>
                  <a:pt x="14" y="126"/>
                  <a:pt x="15" y="125"/>
                </a:cubicBezTo>
                <a:cubicBezTo>
                  <a:pt x="15" y="125"/>
                  <a:pt x="58" y="92"/>
                  <a:pt x="75" y="81"/>
                </a:cubicBezTo>
                <a:cubicBezTo>
                  <a:pt x="76" y="80"/>
                  <a:pt x="75" y="79"/>
                  <a:pt x="75" y="79"/>
                </a:cubicBezTo>
                <a:cubicBezTo>
                  <a:pt x="14" y="24"/>
                  <a:pt x="14" y="24"/>
                  <a:pt x="14" y="24"/>
                </a:cubicBezTo>
                <a:cubicBezTo>
                  <a:pt x="12" y="23"/>
                  <a:pt x="11" y="19"/>
                  <a:pt x="12" y="17"/>
                </a:cubicBezTo>
                <a:cubicBezTo>
                  <a:pt x="13" y="16"/>
                  <a:pt x="15" y="15"/>
                  <a:pt x="16" y="15"/>
                </a:cubicBezTo>
                <a:cubicBezTo>
                  <a:pt x="17" y="15"/>
                  <a:pt x="18" y="15"/>
                  <a:pt x="19" y="16"/>
                </a:cubicBezTo>
                <a:cubicBezTo>
                  <a:pt x="106" y="92"/>
                  <a:pt x="106" y="92"/>
                  <a:pt x="106" y="92"/>
                </a:cubicBezTo>
                <a:cubicBezTo>
                  <a:pt x="106" y="92"/>
                  <a:pt x="107" y="92"/>
                  <a:pt x="108" y="92"/>
                </a:cubicBezTo>
                <a:cubicBezTo>
                  <a:pt x="109" y="92"/>
                  <a:pt x="109" y="92"/>
                  <a:pt x="110" y="92"/>
                </a:cubicBezTo>
                <a:cubicBezTo>
                  <a:pt x="196" y="16"/>
                  <a:pt x="196" y="16"/>
                  <a:pt x="196" y="16"/>
                </a:cubicBezTo>
                <a:cubicBezTo>
                  <a:pt x="197" y="15"/>
                  <a:pt x="198" y="15"/>
                  <a:pt x="199" y="15"/>
                </a:cubicBezTo>
                <a:cubicBezTo>
                  <a:pt x="201" y="15"/>
                  <a:pt x="202" y="16"/>
                  <a:pt x="203" y="17"/>
                </a:cubicBezTo>
                <a:cubicBezTo>
                  <a:pt x="205" y="19"/>
                  <a:pt x="204" y="23"/>
                  <a:pt x="202" y="24"/>
                </a:cubicBezTo>
                <a:cubicBezTo>
                  <a:pt x="141" y="79"/>
                  <a:pt x="141" y="79"/>
                  <a:pt x="141" y="79"/>
                </a:cubicBezTo>
                <a:cubicBezTo>
                  <a:pt x="141" y="79"/>
                  <a:pt x="140" y="80"/>
                  <a:pt x="141" y="80"/>
                </a:cubicBezTo>
                <a:close/>
              </a:path>
            </a:pathLst>
          </a:custGeom>
          <a:solidFill>
            <a:schemeClr val="bg2">
              <a:lumMod val="50000"/>
            </a:schemeClr>
          </a:solidFill>
          <a:ln>
            <a:noFill/>
          </a:ln>
        </p:spPr>
        <p:txBody>
          <a:bodyPr/>
          <a:lstStyle/>
          <a:p>
            <a:pPr lvl="0"/>
            <a:endParaRPr lang="en-US"/>
          </a:p>
        </p:txBody>
      </p:sp>
    </p:spTree>
    <p:extLst>
      <p:ext uri="{BB962C8B-B14F-4D97-AF65-F5344CB8AC3E}">
        <p14:creationId xmlns:p14="http://schemas.microsoft.com/office/powerpoint/2010/main" val="3726304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01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66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US" dirty="0" smtClean="0"/>
              <a:t>Kevin Kline</a:t>
            </a:r>
            <a:endParaRPr lang="en-US" dirty="0"/>
          </a:p>
        </p:txBody>
      </p:sp>
      <p:sp>
        <p:nvSpPr>
          <p:cNvPr id="45" name="Text Placeholder 44"/>
          <p:cNvSpPr>
            <a:spLocks noGrp="1"/>
          </p:cNvSpPr>
          <p:nvPr>
            <p:ph type="body" sz="quarter" idx="10"/>
          </p:nvPr>
        </p:nvSpPr>
        <p:spPr/>
        <p:txBody>
          <a:bodyPr/>
          <a:lstStyle/>
          <a:p>
            <a:r>
              <a:rPr lang="en-US" dirty="0" smtClean="0"/>
              <a:t>Principal Program Manager, SentryOne</a:t>
            </a:r>
            <a:endParaRPr lang="en-US" dirty="0"/>
          </a:p>
        </p:txBody>
      </p:sp>
      <p:sp>
        <p:nvSpPr>
          <p:cNvPr id="150" name="Text Placeholder 149"/>
          <p:cNvSpPr>
            <a:spLocks noGrp="1"/>
          </p:cNvSpPr>
          <p:nvPr>
            <p:ph type="body" sz="quarter" idx="11"/>
          </p:nvPr>
        </p:nvSpPr>
        <p:spPr>
          <a:xfrm>
            <a:off x="5971902" y="1121553"/>
            <a:ext cx="3036072" cy="268836"/>
          </a:xfrm>
        </p:spPr>
        <p:txBody>
          <a:bodyPr/>
          <a:lstStyle/>
          <a:p>
            <a:r>
              <a:rPr lang="en-US" dirty="0" smtClean="0"/>
              <a:t>Founder &amp; Past President of PASS</a:t>
            </a:r>
            <a:endParaRPr lang="en-US" dirty="0"/>
          </a:p>
        </p:txBody>
      </p:sp>
      <p:pic>
        <p:nvPicPr>
          <p:cNvPr id="2" name="Picture Placeholder 1"/>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0000" b="10000"/>
          <a:stretch>
            <a:fillRect/>
          </a:stretch>
        </p:blipFill>
        <p:spPr/>
      </p:pic>
      <p:sp>
        <p:nvSpPr>
          <p:cNvPr id="152" name="Text Placeholder 151"/>
          <p:cNvSpPr>
            <a:spLocks noGrp="1"/>
          </p:cNvSpPr>
          <p:nvPr>
            <p:ph type="body" sz="quarter" idx="13"/>
          </p:nvPr>
        </p:nvSpPr>
        <p:spPr/>
        <p:txBody>
          <a:bodyPr/>
          <a:lstStyle/>
          <a:p>
            <a:r>
              <a:rPr lang="en-US" dirty="0" smtClean="0"/>
              <a:t>Kevin was one of the original nine independent founders of PASS and served two terms as president from 2004-2008.</a:t>
            </a:r>
            <a:endParaRPr lang="en-US" dirty="0"/>
          </a:p>
        </p:txBody>
      </p:sp>
      <p:sp>
        <p:nvSpPr>
          <p:cNvPr id="153" name="Text Placeholder 152"/>
          <p:cNvSpPr>
            <a:spLocks noGrp="1"/>
          </p:cNvSpPr>
          <p:nvPr>
            <p:ph type="body" sz="quarter" idx="14"/>
          </p:nvPr>
        </p:nvSpPr>
        <p:spPr>
          <a:xfrm>
            <a:off x="5971902" y="1985375"/>
            <a:ext cx="2833895" cy="268836"/>
          </a:xfrm>
        </p:spPr>
        <p:txBody>
          <a:bodyPr/>
          <a:lstStyle/>
          <a:p>
            <a:r>
              <a:rPr lang="en-US" dirty="0" smtClean="0"/>
              <a:t>Industry Expert</a:t>
            </a:r>
            <a:endParaRPr lang="en-US" dirty="0"/>
          </a:p>
        </p:txBody>
      </p:sp>
      <p:sp>
        <p:nvSpPr>
          <p:cNvPr id="154" name="Text Placeholder 153"/>
          <p:cNvSpPr>
            <a:spLocks noGrp="1"/>
          </p:cNvSpPr>
          <p:nvPr>
            <p:ph type="body" sz="quarter" idx="15"/>
          </p:nvPr>
        </p:nvSpPr>
        <p:spPr>
          <a:xfrm>
            <a:off x="5971902" y="2254684"/>
            <a:ext cx="2833895" cy="594513"/>
          </a:xfrm>
        </p:spPr>
        <p:txBody>
          <a:bodyPr/>
          <a:lstStyle/>
          <a:p>
            <a:r>
              <a:rPr lang="en-US" dirty="0" smtClean="0"/>
              <a:t>Kevin authored his first technology book out of 11 (on Oracle, gasp!) in 1995. His best known book is </a:t>
            </a:r>
            <a:r>
              <a:rPr lang="en-US" i="1" dirty="0" smtClean="0"/>
              <a:t>SQL in a Nutshell</a:t>
            </a:r>
            <a:r>
              <a:rPr lang="en-US" dirty="0" smtClean="0"/>
              <a:t>, a best-seller. He has been a Microsoft Data Platform MVP since 2003.</a:t>
            </a:r>
            <a:endParaRPr lang="en-US" dirty="0"/>
          </a:p>
        </p:txBody>
      </p:sp>
      <p:sp>
        <p:nvSpPr>
          <p:cNvPr id="155" name="Text Placeholder 154"/>
          <p:cNvSpPr>
            <a:spLocks noGrp="1"/>
          </p:cNvSpPr>
          <p:nvPr>
            <p:ph type="body" sz="quarter" idx="16"/>
          </p:nvPr>
        </p:nvSpPr>
        <p:spPr>
          <a:xfrm>
            <a:off x="5971902" y="3089097"/>
            <a:ext cx="2833895" cy="268836"/>
          </a:xfrm>
        </p:spPr>
        <p:txBody>
          <a:bodyPr/>
          <a:lstStyle/>
          <a:p>
            <a:r>
              <a:rPr lang="en-US" dirty="0" smtClean="0"/>
              <a:t>The Horde</a:t>
            </a:r>
            <a:endParaRPr lang="en-US" dirty="0"/>
          </a:p>
        </p:txBody>
      </p:sp>
      <p:sp>
        <p:nvSpPr>
          <p:cNvPr id="156" name="Text Placeholder 155"/>
          <p:cNvSpPr>
            <a:spLocks noGrp="1"/>
          </p:cNvSpPr>
          <p:nvPr>
            <p:ph type="body" sz="quarter" idx="17"/>
          </p:nvPr>
        </p:nvSpPr>
        <p:spPr>
          <a:xfrm>
            <a:off x="5971902" y="3358406"/>
            <a:ext cx="2833895" cy="594513"/>
          </a:xfrm>
        </p:spPr>
        <p:txBody>
          <a:bodyPr/>
          <a:lstStyle/>
          <a:p>
            <a:r>
              <a:rPr lang="en-US" dirty="0" smtClean="0"/>
              <a:t>Kevin has a big blended family of one son, now 26, and six daughters, ranging in age from 24 to 14. The Horde has taught him patience at the cost of his hair, literally.</a:t>
            </a:r>
            <a:endParaRPr lang="en-US" dirty="0"/>
          </a:p>
        </p:txBody>
      </p:sp>
      <p:sp>
        <p:nvSpPr>
          <p:cNvPr id="157" name="Text Placeholder 156"/>
          <p:cNvSpPr>
            <a:spLocks noGrp="1"/>
          </p:cNvSpPr>
          <p:nvPr>
            <p:ph type="body" sz="quarter" idx="18"/>
          </p:nvPr>
        </p:nvSpPr>
        <p:spPr/>
        <p:txBody>
          <a:bodyPr/>
          <a:lstStyle/>
          <a:p>
            <a:r>
              <a:rPr lang="en-US" dirty="0" smtClean="0"/>
              <a:t>/KEKline</a:t>
            </a:r>
            <a:endParaRPr lang="en-US" dirty="0"/>
          </a:p>
        </p:txBody>
      </p:sp>
      <p:sp>
        <p:nvSpPr>
          <p:cNvPr id="158" name="Text Placeholder 157"/>
          <p:cNvSpPr>
            <a:spLocks noGrp="1"/>
          </p:cNvSpPr>
          <p:nvPr>
            <p:ph type="body" sz="quarter" idx="19"/>
          </p:nvPr>
        </p:nvSpPr>
        <p:spPr/>
        <p:txBody>
          <a:bodyPr/>
          <a:lstStyle/>
          <a:p>
            <a:r>
              <a:rPr lang="en-US" dirty="0" smtClean="0"/>
              <a:t>@KEKline</a:t>
            </a:r>
            <a:endParaRPr lang="en-US" dirty="0"/>
          </a:p>
        </p:txBody>
      </p:sp>
      <p:sp>
        <p:nvSpPr>
          <p:cNvPr id="159" name="Text Placeholder 158"/>
          <p:cNvSpPr>
            <a:spLocks noGrp="1"/>
          </p:cNvSpPr>
          <p:nvPr>
            <p:ph type="body" sz="quarter" idx="20"/>
          </p:nvPr>
        </p:nvSpPr>
        <p:spPr/>
        <p:txBody>
          <a:bodyPr/>
          <a:lstStyle/>
          <a:p>
            <a:r>
              <a:rPr lang="en-US" dirty="0" smtClean="0"/>
              <a:t>KEKline</a:t>
            </a:r>
            <a:endParaRPr lang="en-US" dirty="0"/>
          </a:p>
        </p:txBody>
      </p:sp>
      <p:grpSp>
        <p:nvGrpSpPr>
          <p:cNvPr id="88" name="Group 87"/>
          <p:cNvGrpSpPr/>
          <p:nvPr/>
        </p:nvGrpSpPr>
        <p:grpSpPr>
          <a:xfrm>
            <a:off x="3692456" y="3900869"/>
            <a:ext cx="229600" cy="229600"/>
            <a:chOff x="6351804" y="5146675"/>
            <a:chExt cx="353832" cy="353832"/>
          </a:xfrm>
        </p:grpSpPr>
        <p:sp>
          <p:nvSpPr>
            <p:cNvPr id="89" name="Freeform 79"/>
            <p:cNvSpPr>
              <a:spLocks/>
            </p:cNvSpPr>
            <p:nvPr/>
          </p:nvSpPr>
          <p:spPr bwMode="auto">
            <a:xfrm>
              <a:off x="6490692" y="5241925"/>
              <a:ext cx="76056" cy="161920"/>
            </a:xfrm>
            <a:custGeom>
              <a:avLst/>
              <a:gdLst>
                <a:gd name="T0" fmla="*/ 30 w 30"/>
                <a:gd name="T1" fmla="*/ 22 h 64"/>
                <a:gd name="T2" fmla="*/ 19 w 30"/>
                <a:gd name="T3" fmla="*/ 22 h 64"/>
                <a:gd name="T4" fmla="*/ 19 w 30"/>
                <a:gd name="T5" fmla="*/ 14 h 64"/>
                <a:gd name="T6" fmla="*/ 23 w 30"/>
                <a:gd name="T7" fmla="*/ 11 h 64"/>
                <a:gd name="T8" fmla="*/ 30 w 30"/>
                <a:gd name="T9" fmla="*/ 11 h 64"/>
                <a:gd name="T10" fmla="*/ 30 w 30"/>
                <a:gd name="T11" fmla="*/ 0 h 64"/>
                <a:gd name="T12" fmla="*/ 22 w 30"/>
                <a:gd name="T13" fmla="*/ 0 h 64"/>
                <a:gd name="T14" fmla="*/ 8 w 30"/>
                <a:gd name="T15" fmla="*/ 13 h 64"/>
                <a:gd name="T16" fmla="*/ 8 w 30"/>
                <a:gd name="T17" fmla="*/ 22 h 64"/>
                <a:gd name="T18" fmla="*/ 0 w 30"/>
                <a:gd name="T19" fmla="*/ 22 h 64"/>
                <a:gd name="T20" fmla="*/ 0 w 30"/>
                <a:gd name="T21" fmla="*/ 34 h 64"/>
                <a:gd name="T22" fmla="*/ 8 w 30"/>
                <a:gd name="T23" fmla="*/ 34 h 64"/>
                <a:gd name="T24" fmla="*/ 8 w 30"/>
                <a:gd name="T25" fmla="*/ 64 h 64"/>
                <a:gd name="T26" fmla="*/ 19 w 30"/>
                <a:gd name="T27" fmla="*/ 64 h 64"/>
                <a:gd name="T28" fmla="*/ 19 w 30"/>
                <a:gd name="T29" fmla="*/ 34 h 64"/>
                <a:gd name="T30" fmla="*/ 28 w 30"/>
                <a:gd name="T31" fmla="*/ 34 h 64"/>
                <a:gd name="T32" fmla="*/ 30 w 30"/>
                <a:gd name="T33"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30" y="22"/>
                  </a:moveTo>
                  <a:cubicBezTo>
                    <a:pt x="19" y="22"/>
                    <a:pt x="19" y="22"/>
                    <a:pt x="19" y="22"/>
                  </a:cubicBezTo>
                  <a:cubicBezTo>
                    <a:pt x="19" y="14"/>
                    <a:pt x="19" y="14"/>
                    <a:pt x="19" y="14"/>
                  </a:cubicBezTo>
                  <a:cubicBezTo>
                    <a:pt x="19" y="12"/>
                    <a:pt x="22" y="11"/>
                    <a:pt x="23" y="11"/>
                  </a:cubicBezTo>
                  <a:cubicBezTo>
                    <a:pt x="24" y="11"/>
                    <a:pt x="30" y="11"/>
                    <a:pt x="30" y="11"/>
                  </a:cubicBezTo>
                  <a:cubicBezTo>
                    <a:pt x="30" y="0"/>
                    <a:pt x="30" y="0"/>
                    <a:pt x="30" y="0"/>
                  </a:cubicBezTo>
                  <a:cubicBezTo>
                    <a:pt x="22" y="0"/>
                    <a:pt x="22" y="0"/>
                    <a:pt x="22" y="0"/>
                  </a:cubicBezTo>
                  <a:cubicBezTo>
                    <a:pt x="11" y="0"/>
                    <a:pt x="8" y="8"/>
                    <a:pt x="8" y="13"/>
                  </a:cubicBezTo>
                  <a:cubicBezTo>
                    <a:pt x="8" y="22"/>
                    <a:pt x="8" y="22"/>
                    <a:pt x="8" y="22"/>
                  </a:cubicBezTo>
                  <a:cubicBezTo>
                    <a:pt x="0" y="22"/>
                    <a:pt x="0" y="22"/>
                    <a:pt x="0" y="22"/>
                  </a:cubicBezTo>
                  <a:cubicBezTo>
                    <a:pt x="0" y="34"/>
                    <a:pt x="0" y="34"/>
                    <a:pt x="0" y="34"/>
                  </a:cubicBezTo>
                  <a:cubicBezTo>
                    <a:pt x="8" y="34"/>
                    <a:pt x="8" y="34"/>
                    <a:pt x="8" y="34"/>
                  </a:cubicBezTo>
                  <a:cubicBezTo>
                    <a:pt x="8" y="48"/>
                    <a:pt x="8" y="64"/>
                    <a:pt x="8" y="64"/>
                  </a:cubicBezTo>
                  <a:cubicBezTo>
                    <a:pt x="19" y="64"/>
                    <a:pt x="19" y="64"/>
                    <a:pt x="19" y="64"/>
                  </a:cubicBezTo>
                  <a:cubicBezTo>
                    <a:pt x="19" y="64"/>
                    <a:pt x="19" y="48"/>
                    <a:pt x="19" y="34"/>
                  </a:cubicBezTo>
                  <a:cubicBezTo>
                    <a:pt x="28" y="34"/>
                    <a:pt x="28" y="34"/>
                    <a:pt x="28" y="34"/>
                  </a:cubicBezTo>
                  <a:lnTo>
                    <a:pt x="30" y="22"/>
                  </a:lnTo>
                  <a:close/>
                </a:path>
              </a:pathLst>
            </a:custGeom>
            <a:solidFill>
              <a:schemeClr val="bg2">
                <a:lumMod val="50000"/>
              </a:schemeClr>
            </a:solidFill>
            <a:ln>
              <a:noFill/>
            </a:ln>
            <a:extLst/>
          </p:spPr>
          <p:txBody>
            <a:bodyPr/>
            <a:lstStyle/>
            <a:p>
              <a:pPr eaLnBrk="1" fontAlgn="auto" hangingPunct="1">
                <a:spcBef>
                  <a:spcPts val="0"/>
                </a:spcBef>
                <a:spcAft>
                  <a:spcPts val="0"/>
                </a:spcAft>
                <a:defRPr/>
              </a:pPr>
              <a:endParaRPr lang="en-AU">
                <a:latin typeface="+mn-lt"/>
              </a:endParaRPr>
            </a:p>
          </p:txBody>
        </p:sp>
        <p:sp>
          <p:nvSpPr>
            <p:cNvPr id="90" name="Rounded Rectangle 89"/>
            <p:cNvSpPr/>
            <p:nvPr/>
          </p:nvSpPr>
          <p:spPr>
            <a:xfrm>
              <a:off x="6351804"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164948" y="3900869"/>
            <a:ext cx="229600" cy="229600"/>
            <a:chOff x="5748554" y="5146675"/>
            <a:chExt cx="353832" cy="353832"/>
          </a:xfrm>
        </p:grpSpPr>
        <p:sp>
          <p:nvSpPr>
            <p:cNvPr id="92" name="Freeform 383"/>
            <p:cNvSpPr>
              <a:spLocks/>
            </p:cNvSpPr>
            <p:nvPr/>
          </p:nvSpPr>
          <p:spPr bwMode="auto">
            <a:xfrm>
              <a:off x="5852152" y="5257800"/>
              <a:ext cx="159336" cy="137932"/>
            </a:xfrm>
            <a:custGeom>
              <a:avLst/>
              <a:gdLst>
                <a:gd name="T0" fmla="*/ 458484450 w 64"/>
                <a:gd name="T1" fmla="*/ 49083328 h 56"/>
                <a:gd name="T2" fmla="*/ 408336961 w 64"/>
                <a:gd name="T3" fmla="*/ 63107136 h 56"/>
                <a:gd name="T4" fmla="*/ 444156978 w 64"/>
                <a:gd name="T5" fmla="*/ 7011904 h 56"/>
                <a:gd name="T6" fmla="*/ 386847091 w 64"/>
                <a:gd name="T7" fmla="*/ 28047616 h 56"/>
                <a:gd name="T8" fmla="*/ 386847091 w 64"/>
                <a:gd name="T9" fmla="*/ 28047616 h 56"/>
                <a:gd name="T10" fmla="*/ 315207056 w 64"/>
                <a:gd name="T11" fmla="*/ 0 h 56"/>
                <a:gd name="T12" fmla="*/ 222077151 w 64"/>
                <a:gd name="T13" fmla="*/ 98166656 h 56"/>
                <a:gd name="T14" fmla="*/ 229242225 w 64"/>
                <a:gd name="T15" fmla="*/ 119202368 h 56"/>
                <a:gd name="T16" fmla="*/ 229242225 w 64"/>
                <a:gd name="T17" fmla="*/ 119202368 h 56"/>
                <a:gd name="T18" fmla="*/ 28654944 w 64"/>
                <a:gd name="T19" fmla="*/ 21035712 h 56"/>
                <a:gd name="T20" fmla="*/ 57309887 w 64"/>
                <a:gd name="T21" fmla="*/ 147249984 h 56"/>
                <a:gd name="T22" fmla="*/ 14327472 w 64"/>
                <a:gd name="T23" fmla="*/ 140238080 h 56"/>
                <a:gd name="T24" fmla="*/ 85964831 w 64"/>
                <a:gd name="T25" fmla="*/ 238404736 h 56"/>
                <a:gd name="T26" fmla="*/ 42982415 w 64"/>
                <a:gd name="T27" fmla="*/ 238404736 h 56"/>
                <a:gd name="T28" fmla="*/ 128949923 w 64"/>
                <a:gd name="T29" fmla="*/ 308523776 h 56"/>
                <a:gd name="T30" fmla="*/ 0 w 64"/>
                <a:gd name="T31" fmla="*/ 350595200 h 56"/>
                <a:gd name="T32" fmla="*/ 150439792 w 64"/>
                <a:gd name="T33" fmla="*/ 392666624 h 56"/>
                <a:gd name="T34" fmla="*/ 415502035 w 64"/>
                <a:gd name="T35" fmla="*/ 98166656 h 56"/>
                <a:gd name="T36" fmla="*/ 415502035 w 64"/>
                <a:gd name="T37" fmla="*/ 98166656 h 56"/>
                <a:gd name="T38" fmla="*/ 415502035 w 64"/>
                <a:gd name="T39" fmla="*/ 98166656 h 56"/>
                <a:gd name="T40" fmla="*/ 415502035 w 64"/>
                <a:gd name="T41" fmla="*/ 98166656 h 56"/>
                <a:gd name="T42" fmla="*/ 458484450 w 64"/>
                <a:gd name="T43" fmla="*/ 49083328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chemeClr val="bg2">
                <a:lumMod val="50000"/>
              </a:schemeClr>
            </a:solidFill>
            <a:ln>
              <a:noFill/>
            </a:ln>
          </p:spPr>
          <p:txBody>
            <a:bodyPr/>
            <a:lstStyle/>
            <a:p>
              <a:endParaRPr lang="en-US"/>
            </a:p>
          </p:txBody>
        </p:sp>
        <p:sp>
          <p:nvSpPr>
            <p:cNvPr id="93" name="Rounded Rectangle 92"/>
            <p:cNvSpPr/>
            <p:nvPr/>
          </p:nvSpPr>
          <p:spPr>
            <a:xfrm>
              <a:off x="5748554"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745957" y="3900869"/>
            <a:ext cx="229600" cy="229600"/>
            <a:chOff x="3348740" y="4138863"/>
            <a:chExt cx="229600" cy="229600"/>
          </a:xfrm>
        </p:grpSpPr>
        <p:sp>
          <p:nvSpPr>
            <p:cNvPr id="95" name="Rounded Rectangle 94"/>
            <p:cNvSpPr/>
            <p:nvPr/>
          </p:nvSpPr>
          <p:spPr>
            <a:xfrm>
              <a:off x="3348740" y="4138863"/>
              <a:ext cx="229600" cy="229600"/>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216"/>
            <p:cNvGrpSpPr>
              <a:grpSpLocks/>
            </p:cNvGrpSpPr>
            <p:nvPr/>
          </p:nvGrpSpPr>
          <p:grpSpPr bwMode="auto">
            <a:xfrm>
              <a:off x="3416337" y="4197351"/>
              <a:ext cx="101582" cy="101580"/>
              <a:chOff x="8400256" y="3573016"/>
              <a:chExt cx="423863" cy="422275"/>
            </a:xfrm>
            <a:solidFill>
              <a:schemeClr val="tx1"/>
            </a:solidFill>
          </p:grpSpPr>
          <p:sp>
            <p:nvSpPr>
              <p:cNvPr id="97" name="Oval 315"/>
              <p:cNvSpPr>
                <a:spLocks noChangeArrowheads="1"/>
              </p:cNvSpPr>
              <p:nvPr/>
            </p:nvSpPr>
            <p:spPr bwMode="auto">
              <a:xfrm>
                <a:off x="8400256" y="3573016"/>
                <a:ext cx="103188" cy="101600"/>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endParaRPr lang="en-AU" altLang="x-none"/>
              </a:p>
            </p:txBody>
          </p:sp>
          <p:sp>
            <p:nvSpPr>
              <p:cNvPr id="98" name="Rectangle 316"/>
              <p:cNvSpPr>
                <a:spLocks noChangeArrowheads="1"/>
              </p:cNvSpPr>
              <p:nvPr/>
            </p:nvSpPr>
            <p:spPr bwMode="auto">
              <a:xfrm>
                <a:off x="8408194" y="3714304"/>
                <a:ext cx="87313" cy="280987"/>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endParaRPr lang="en-AU" altLang="x-none"/>
              </a:p>
            </p:txBody>
          </p:sp>
          <p:sp>
            <p:nvSpPr>
              <p:cNvPr id="99" name="Freeform 317"/>
              <p:cNvSpPr>
                <a:spLocks/>
              </p:cNvSpPr>
              <p:nvPr/>
            </p:nvSpPr>
            <p:spPr bwMode="auto">
              <a:xfrm>
                <a:off x="8551069" y="3706366"/>
                <a:ext cx="273050" cy="288925"/>
              </a:xfrm>
              <a:custGeom>
                <a:avLst/>
                <a:gdLst>
                  <a:gd name="T0" fmla="*/ 232890753 w 196"/>
                  <a:gd name="T1" fmla="*/ 0 h 207"/>
                  <a:gd name="T2" fmla="*/ 118386679 w 196"/>
                  <a:gd name="T3" fmla="*/ 62342199 h 207"/>
                  <a:gd name="T4" fmla="*/ 116446073 w 196"/>
                  <a:gd name="T5" fmla="*/ 62342199 h 207"/>
                  <a:gd name="T6" fmla="*/ 116446073 w 196"/>
                  <a:gd name="T7" fmla="*/ 9741099 h 207"/>
                  <a:gd name="T8" fmla="*/ 0 w 196"/>
                  <a:gd name="T9" fmla="*/ 9741099 h 207"/>
                  <a:gd name="T10" fmla="*/ 0 w 196"/>
                  <a:gd name="T11" fmla="*/ 403273699 h 207"/>
                  <a:gd name="T12" fmla="*/ 122267889 w 196"/>
                  <a:gd name="T13" fmla="*/ 403273699 h 207"/>
                  <a:gd name="T14" fmla="*/ 122267889 w 196"/>
                  <a:gd name="T15" fmla="*/ 208455898 h 207"/>
                  <a:gd name="T16" fmla="*/ 194075860 w 196"/>
                  <a:gd name="T17" fmla="*/ 107150698 h 207"/>
                  <a:gd name="T18" fmla="*/ 258121409 w 196"/>
                  <a:gd name="T19" fmla="*/ 212351500 h 207"/>
                  <a:gd name="T20" fmla="*/ 258121409 w 196"/>
                  <a:gd name="T21" fmla="*/ 403273699 h 207"/>
                  <a:gd name="T22" fmla="*/ 380389298 w 196"/>
                  <a:gd name="T23" fmla="*/ 403273699 h 207"/>
                  <a:gd name="T24" fmla="*/ 380389298 w 196"/>
                  <a:gd name="T25" fmla="*/ 187025200 h 207"/>
                  <a:gd name="T26" fmla="*/ 232890753 w 196"/>
                  <a:gd name="T27" fmla="*/ 0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6" h="207">
                    <a:moveTo>
                      <a:pt x="120" y="0"/>
                    </a:moveTo>
                    <a:cubicBezTo>
                      <a:pt x="90" y="0"/>
                      <a:pt x="69" y="16"/>
                      <a:pt x="61" y="32"/>
                    </a:cubicBezTo>
                    <a:cubicBezTo>
                      <a:pt x="60" y="32"/>
                      <a:pt x="60" y="32"/>
                      <a:pt x="60" y="32"/>
                    </a:cubicBezTo>
                    <a:cubicBezTo>
                      <a:pt x="60" y="5"/>
                      <a:pt x="60" y="5"/>
                      <a:pt x="60" y="5"/>
                    </a:cubicBezTo>
                    <a:cubicBezTo>
                      <a:pt x="0" y="5"/>
                      <a:pt x="0" y="5"/>
                      <a:pt x="0" y="5"/>
                    </a:cubicBezTo>
                    <a:cubicBezTo>
                      <a:pt x="0" y="207"/>
                      <a:pt x="0" y="207"/>
                      <a:pt x="0" y="207"/>
                    </a:cubicBezTo>
                    <a:cubicBezTo>
                      <a:pt x="63" y="207"/>
                      <a:pt x="63" y="207"/>
                      <a:pt x="63" y="207"/>
                    </a:cubicBezTo>
                    <a:cubicBezTo>
                      <a:pt x="63" y="107"/>
                      <a:pt x="63" y="107"/>
                      <a:pt x="63" y="107"/>
                    </a:cubicBezTo>
                    <a:cubicBezTo>
                      <a:pt x="63" y="81"/>
                      <a:pt x="68" y="55"/>
                      <a:pt x="100" y="55"/>
                    </a:cubicBezTo>
                    <a:cubicBezTo>
                      <a:pt x="133" y="55"/>
                      <a:pt x="133" y="85"/>
                      <a:pt x="133" y="109"/>
                    </a:cubicBezTo>
                    <a:cubicBezTo>
                      <a:pt x="133" y="207"/>
                      <a:pt x="133" y="207"/>
                      <a:pt x="133" y="207"/>
                    </a:cubicBezTo>
                    <a:cubicBezTo>
                      <a:pt x="196" y="207"/>
                      <a:pt x="196" y="207"/>
                      <a:pt x="196" y="207"/>
                    </a:cubicBezTo>
                    <a:cubicBezTo>
                      <a:pt x="196" y="96"/>
                      <a:pt x="196" y="96"/>
                      <a:pt x="196" y="96"/>
                    </a:cubicBezTo>
                    <a:cubicBezTo>
                      <a:pt x="196" y="42"/>
                      <a:pt x="184" y="0"/>
                      <a:pt x="120"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1515512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mtClean="0"/>
              <a:t>Agenda</a:t>
            </a:r>
            <a:endParaRPr lang="en-US" dirty="0"/>
          </a:p>
        </p:txBody>
      </p:sp>
      <p:sp>
        <p:nvSpPr>
          <p:cNvPr id="15" name="Content Placeholder 14"/>
          <p:cNvSpPr>
            <a:spLocks noGrp="1"/>
          </p:cNvSpPr>
          <p:nvPr>
            <p:ph idx="1"/>
          </p:nvPr>
        </p:nvSpPr>
        <p:spPr/>
        <p:txBody>
          <a:bodyPr/>
          <a:lstStyle/>
          <a:p>
            <a:pPr marL="342900" indent="-342900">
              <a:buFont typeface="Arial" panose="020B0604020202020204" pitchFamily="34" charset="0"/>
              <a:buChar char="•"/>
            </a:pPr>
            <a:r>
              <a:rPr lang="en-US" dirty="0" smtClean="0">
                <a:solidFill>
                  <a:schemeClr val="bg2">
                    <a:lumMod val="50000"/>
                  </a:schemeClr>
                </a:solidFill>
              </a:rPr>
              <a:t>Set the Context</a:t>
            </a:r>
          </a:p>
          <a:p>
            <a:pPr marL="342900" indent="-342900">
              <a:buFont typeface="Arial" panose="020B0604020202020204" pitchFamily="34" charset="0"/>
              <a:buChar char="•"/>
            </a:pPr>
            <a:r>
              <a:rPr lang="en-US" dirty="0" smtClean="0">
                <a:solidFill>
                  <a:schemeClr val="bg2">
                    <a:lumMod val="50000"/>
                  </a:schemeClr>
                </a:solidFill>
              </a:rPr>
              <a:t>Obstacles and Workarounds</a:t>
            </a:r>
          </a:p>
          <a:p>
            <a:pPr marL="342900" indent="-342900">
              <a:buFont typeface="Arial" panose="020B0604020202020204" pitchFamily="34" charset="0"/>
              <a:buChar char="•"/>
            </a:pPr>
            <a:r>
              <a:rPr lang="en-US" dirty="0" smtClean="0">
                <a:solidFill>
                  <a:schemeClr val="bg2">
                    <a:lumMod val="50000"/>
                  </a:schemeClr>
                </a:solidFill>
              </a:rPr>
              <a:t>Pitching Ideas, A Methodology:</a:t>
            </a:r>
          </a:p>
          <a:p>
            <a:pPr marL="685800" lvl="1">
              <a:buFont typeface="Arial" panose="020B0604020202020204" pitchFamily="34" charset="0"/>
              <a:buChar char="•"/>
            </a:pPr>
            <a:r>
              <a:rPr lang="en-US" dirty="0" smtClean="0">
                <a:solidFill>
                  <a:schemeClr val="bg2">
                    <a:lumMod val="50000"/>
                  </a:schemeClr>
                </a:solidFill>
              </a:rPr>
              <a:t>Credibility </a:t>
            </a:r>
          </a:p>
          <a:p>
            <a:pPr marL="685800" lvl="1">
              <a:buFont typeface="Arial" panose="020B0604020202020204" pitchFamily="34" charset="0"/>
              <a:buChar char="•"/>
            </a:pPr>
            <a:r>
              <a:rPr lang="en-US" dirty="0" smtClean="0">
                <a:solidFill>
                  <a:schemeClr val="bg2">
                    <a:lumMod val="50000"/>
                  </a:schemeClr>
                </a:solidFill>
              </a:rPr>
              <a:t>Align with the Biz</a:t>
            </a:r>
          </a:p>
          <a:p>
            <a:pPr marL="685800" lvl="1">
              <a:buFont typeface="Arial" panose="020B0604020202020204" pitchFamily="34" charset="0"/>
              <a:buChar char="•"/>
            </a:pPr>
            <a:r>
              <a:rPr lang="en-US" dirty="0" smtClean="0">
                <a:solidFill>
                  <a:schemeClr val="bg2">
                    <a:lumMod val="50000"/>
                  </a:schemeClr>
                </a:solidFill>
              </a:rPr>
              <a:t>Build the proposal</a:t>
            </a:r>
          </a:p>
          <a:p>
            <a:pPr marL="685800" lvl="1">
              <a:buFont typeface="Arial" panose="020B0604020202020204" pitchFamily="34" charset="0"/>
              <a:buChar char="•"/>
            </a:pPr>
            <a:r>
              <a:rPr lang="en-US" dirty="0" smtClean="0">
                <a:solidFill>
                  <a:schemeClr val="bg2">
                    <a:lumMod val="50000"/>
                  </a:schemeClr>
                </a:solidFill>
              </a:rPr>
              <a:t>Get Explicit Buy-In</a:t>
            </a:r>
          </a:p>
          <a:p>
            <a:pPr marL="685800" lvl="1">
              <a:buFont typeface="Arial" panose="020B0604020202020204" pitchFamily="34" charset="0"/>
              <a:buChar char="•"/>
            </a:pPr>
            <a:r>
              <a:rPr lang="en-US" dirty="0" smtClean="0">
                <a:solidFill>
                  <a:schemeClr val="bg2">
                    <a:lumMod val="50000"/>
                  </a:schemeClr>
                </a:solidFill>
              </a:rPr>
              <a:t>Follow-up Explicitly</a:t>
            </a:r>
          </a:p>
          <a:p>
            <a:pPr marL="342900" indent="-342900">
              <a:buFont typeface="Arial" panose="020B0604020202020204" pitchFamily="34" charset="0"/>
              <a:buChar char="•"/>
            </a:pPr>
            <a:r>
              <a:rPr lang="en-US" dirty="0" smtClean="0">
                <a:solidFill>
                  <a:schemeClr val="bg2">
                    <a:lumMod val="50000"/>
                  </a:schemeClr>
                </a:solidFill>
              </a:rPr>
              <a:t>Summary</a:t>
            </a:r>
            <a:endParaRPr lang="en-US" dirty="0">
              <a:solidFill>
                <a:schemeClr val="bg2">
                  <a:lumMod val="50000"/>
                </a:schemeClr>
              </a:solidFill>
            </a:endParaRPr>
          </a:p>
        </p:txBody>
      </p:sp>
    </p:spTree>
    <p:extLst>
      <p:ext uri="{BB962C8B-B14F-4D97-AF65-F5344CB8AC3E}">
        <p14:creationId xmlns:p14="http://schemas.microsoft.com/office/powerpoint/2010/main" val="3112439637"/>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Groundwork: Political Capital</a:t>
            </a:r>
            <a:endParaRPr lang="en-US" dirty="0"/>
          </a:p>
        </p:txBody>
      </p:sp>
      <p:sp>
        <p:nvSpPr>
          <p:cNvPr id="4" name="Content Placeholder 3"/>
          <p:cNvSpPr>
            <a:spLocks noGrp="1"/>
          </p:cNvSpPr>
          <p:nvPr>
            <p:ph idx="1"/>
          </p:nvPr>
        </p:nvSpPr>
        <p:spPr>
          <a:xfrm>
            <a:off x="457200" y="864183"/>
            <a:ext cx="8229600" cy="3661166"/>
          </a:xfrm>
        </p:spPr>
        <p:txBody>
          <a:bodyPr/>
          <a:lstStyle/>
          <a:p>
            <a:pPr marL="342900" indent="-342900">
              <a:buFont typeface="Arial" panose="020B0604020202020204" pitchFamily="34" charset="0"/>
              <a:buChar char="•"/>
            </a:pPr>
            <a:r>
              <a:rPr lang="en-US" sz="2000" dirty="0" smtClean="0">
                <a:solidFill>
                  <a:schemeClr val="bg2">
                    <a:lumMod val="50000"/>
                  </a:schemeClr>
                </a:solidFill>
              </a:rPr>
              <a:t>Build political capital, so that you’re more likely to sway decisions when you make requests or express opinions.</a:t>
            </a:r>
          </a:p>
          <a:p>
            <a:pPr marL="685800" lvl="1">
              <a:buFont typeface="Arial" panose="020B0604020202020204" pitchFamily="34" charset="0"/>
              <a:buChar char="•"/>
            </a:pPr>
            <a:r>
              <a:rPr lang="en-US" sz="1600" dirty="0" smtClean="0">
                <a:solidFill>
                  <a:schemeClr val="bg2">
                    <a:lumMod val="50000"/>
                  </a:schemeClr>
                </a:solidFill>
              </a:rPr>
              <a:t>Don’t give reasons to reject your ideas out of hand</a:t>
            </a:r>
          </a:p>
          <a:p>
            <a:pPr marL="342900" indent="-342900">
              <a:buFont typeface="Arial" panose="020B0604020202020204" pitchFamily="34" charset="0"/>
              <a:buChar char="•"/>
            </a:pPr>
            <a:r>
              <a:rPr lang="en-US" sz="2000" dirty="0" smtClean="0">
                <a:solidFill>
                  <a:schemeClr val="bg2">
                    <a:lumMod val="50000"/>
                  </a:schemeClr>
                </a:solidFill>
              </a:rPr>
              <a:t>Aim for basic competency in:</a:t>
            </a:r>
          </a:p>
          <a:p>
            <a:pPr lvl="2"/>
            <a:r>
              <a:rPr lang="en-US" sz="1600" dirty="0" smtClean="0">
                <a:solidFill>
                  <a:schemeClr val="bg2">
                    <a:lumMod val="50000"/>
                  </a:schemeClr>
                </a:solidFill>
              </a:rPr>
              <a:t>Technical credibility</a:t>
            </a:r>
          </a:p>
          <a:p>
            <a:pPr lvl="2"/>
            <a:r>
              <a:rPr lang="en-US" sz="1600" dirty="0" smtClean="0">
                <a:solidFill>
                  <a:schemeClr val="bg2">
                    <a:lumMod val="50000"/>
                  </a:schemeClr>
                </a:solidFill>
              </a:rPr>
              <a:t>Communication skills</a:t>
            </a:r>
          </a:p>
          <a:p>
            <a:pPr lvl="2"/>
            <a:r>
              <a:rPr lang="en-US" sz="1600" dirty="0" smtClean="0">
                <a:solidFill>
                  <a:schemeClr val="bg2">
                    <a:lumMod val="50000"/>
                  </a:schemeClr>
                </a:solidFill>
              </a:rPr>
              <a:t>Listening skills</a:t>
            </a:r>
          </a:p>
          <a:p>
            <a:pPr lvl="2"/>
            <a:r>
              <a:rPr lang="en-US" sz="1600" dirty="0" smtClean="0">
                <a:solidFill>
                  <a:schemeClr val="bg2">
                    <a:lumMod val="50000"/>
                  </a:schemeClr>
                </a:solidFill>
              </a:rPr>
              <a:t>Team building</a:t>
            </a:r>
          </a:p>
          <a:p>
            <a:pPr lvl="2"/>
            <a:r>
              <a:rPr lang="en-US" sz="1600" dirty="0" smtClean="0">
                <a:solidFill>
                  <a:schemeClr val="bg2">
                    <a:lumMod val="50000"/>
                  </a:schemeClr>
                </a:solidFill>
              </a:rPr>
              <a:t>Professionalism</a:t>
            </a:r>
          </a:p>
          <a:p>
            <a:pPr marL="342900" indent="-342900">
              <a:buFont typeface="Arial" panose="020B0604020202020204" pitchFamily="34" charset="0"/>
              <a:buChar char="•"/>
            </a:pPr>
            <a:r>
              <a:rPr lang="en-US" sz="2000" dirty="0" smtClean="0">
                <a:solidFill>
                  <a:schemeClr val="bg2">
                    <a:lumMod val="50000"/>
                  </a:schemeClr>
                </a:solidFill>
              </a:rPr>
              <a:t>Train to overcome your weaknesses or get an ally.</a:t>
            </a:r>
          </a:p>
          <a:p>
            <a:pPr lvl="2"/>
            <a:r>
              <a:rPr lang="en-US" sz="1600" dirty="0" smtClean="0">
                <a:solidFill>
                  <a:schemeClr val="bg2">
                    <a:lumMod val="50000"/>
                  </a:schemeClr>
                </a:solidFill>
              </a:rPr>
              <a:t>One weakness generally isn’t an obstacle.</a:t>
            </a:r>
          </a:p>
          <a:p>
            <a:pPr lvl="2"/>
            <a:r>
              <a:rPr lang="en-US" sz="1600" dirty="0" smtClean="0">
                <a:solidFill>
                  <a:schemeClr val="bg2">
                    <a:lumMod val="50000"/>
                  </a:schemeClr>
                </a:solidFill>
              </a:rPr>
              <a:t>Two or more weakness can be a big obstacle.</a:t>
            </a:r>
            <a:endParaRPr lang="en-US" sz="1600" dirty="0">
              <a:solidFill>
                <a:schemeClr val="bg2">
                  <a:lumMod val="50000"/>
                </a:schemeClr>
              </a:solidFill>
            </a:endParaRPr>
          </a:p>
        </p:txBody>
      </p:sp>
    </p:spTree>
    <p:extLst>
      <p:ext uri="{BB962C8B-B14F-4D97-AF65-F5344CB8AC3E}">
        <p14:creationId xmlns:p14="http://schemas.microsoft.com/office/powerpoint/2010/main" val="16049888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 and Workarounds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bg2">
                    <a:lumMod val="50000"/>
                  </a:schemeClr>
                </a:solidFill>
              </a:rPr>
              <a:t>Rational pitches work only when the audience is _________.</a:t>
            </a:r>
          </a:p>
          <a:p>
            <a:pPr marL="342900" indent="-342900">
              <a:buFont typeface="Arial" panose="020B0604020202020204" pitchFamily="34" charset="0"/>
              <a:buChar char="•"/>
            </a:pPr>
            <a:r>
              <a:rPr lang="en-US" dirty="0">
                <a:solidFill>
                  <a:schemeClr val="bg2">
                    <a:lumMod val="50000"/>
                  </a:schemeClr>
                </a:solidFill>
              </a:rPr>
              <a:t>Relationships.</a:t>
            </a:r>
          </a:p>
          <a:p>
            <a:pPr marL="342900" indent="-342900">
              <a:buFont typeface="Arial" panose="020B0604020202020204" pitchFamily="34" charset="0"/>
              <a:buChar char="•"/>
            </a:pPr>
            <a:r>
              <a:rPr lang="en-US" dirty="0" smtClean="0">
                <a:solidFill>
                  <a:schemeClr val="bg2">
                    <a:lumMod val="50000"/>
                  </a:schemeClr>
                </a:solidFill>
              </a:rPr>
              <a:t>FUD.</a:t>
            </a:r>
          </a:p>
          <a:p>
            <a:pPr marL="342900" indent="-342900">
              <a:buFont typeface="Arial" panose="020B0604020202020204" pitchFamily="34" charset="0"/>
              <a:buChar char="•"/>
            </a:pPr>
            <a:r>
              <a:rPr lang="en-US" dirty="0" smtClean="0">
                <a:solidFill>
                  <a:schemeClr val="bg2">
                    <a:lumMod val="50000"/>
                  </a:schemeClr>
                </a:solidFill>
              </a:rPr>
              <a:t>Confirmation bias.</a:t>
            </a:r>
          </a:p>
          <a:p>
            <a:pPr marL="685800" lvl="1">
              <a:buFont typeface="Arial" panose="020B0604020202020204" pitchFamily="34" charset="0"/>
              <a:buChar char="•"/>
            </a:pPr>
            <a:r>
              <a:rPr lang="en-US" dirty="0" smtClean="0">
                <a:solidFill>
                  <a:schemeClr val="bg2">
                    <a:lumMod val="50000"/>
                  </a:schemeClr>
                </a:solidFill>
              </a:rPr>
              <a:t>The trump card for persuasion is always __________.</a:t>
            </a:r>
          </a:p>
          <a:p>
            <a:pPr marL="342900" indent="-342900">
              <a:buFont typeface="Arial" panose="020B0604020202020204" pitchFamily="34" charset="0"/>
              <a:buChar char="•"/>
            </a:pPr>
            <a:endParaRPr lang="en-US" dirty="0" smtClean="0">
              <a:solidFill>
                <a:schemeClr val="bg2">
                  <a:lumMod val="50000"/>
                </a:schemeClr>
              </a:solidFill>
            </a:endParaRPr>
          </a:p>
        </p:txBody>
      </p:sp>
    </p:spTree>
    <p:extLst>
      <p:ext uri="{BB962C8B-B14F-4D97-AF65-F5344CB8AC3E}">
        <p14:creationId xmlns:p14="http://schemas.microsoft.com/office/powerpoint/2010/main" val="4199136625"/>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 y="209550"/>
            <a:ext cx="4490910" cy="4597400"/>
          </a:xfrm>
          <a:prstGeom prst="rect">
            <a:avLst/>
          </a:prstGeom>
        </p:spPr>
      </p:pic>
      <p:pic>
        <p:nvPicPr>
          <p:cNvPr id="3" name="Picture 2"/>
          <p:cNvPicPr>
            <a:picLocks noChangeAspect="1"/>
          </p:cNvPicPr>
          <p:nvPr/>
        </p:nvPicPr>
        <p:blipFill>
          <a:blip r:embed="rId4"/>
          <a:stretch>
            <a:fillRect/>
          </a:stretch>
        </p:blipFill>
        <p:spPr>
          <a:xfrm>
            <a:off x="4495800" y="209550"/>
            <a:ext cx="4579332" cy="4597400"/>
          </a:xfrm>
          <a:prstGeom prst="rect">
            <a:avLst/>
          </a:prstGeom>
        </p:spPr>
      </p:pic>
    </p:spTree>
    <p:extLst>
      <p:ext uri="{BB962C8B-B14F-4D97-AF65-F5344CB8AC3E}">
        <p14:creationId xmlns:p14="http://schemas.microsoft.com/office/powerpoint/2010/main" val="406523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SS 2013_SpeakerTemplate_16x9">
  <a:themeElements>
    <a:clrScheme name="PASS Brand Colors">
      <a:dk1>
        <a:srgbClr val="101820"/>
      </a:dk1>
      <a:lt1>
        <a:srgbClr val="6558B1"/>
      </a:lt1>
      <a:dk2>
        <a:srgbClr val="414954"/>
      </a:dk2>
      <a:lt2>
        <a:srgbClr val="FFFFFF"/>
      </a:lt2>
      <a:accent1>
        <a:srgbClr val="F9413A"/>
      </a:accent1>
      <a:accent2>
        <a:srgbClr val="AF272F"/>
      </a:accent2>
      <a:accent3>
        <a:srgbClr val="2CCCD3"/>
      </a:accent3>
      <a:accent4>
        <a:srgbClr val="007377"/>
      </a:accent4>
      <a:accent5>
        <a:srgbClr val="2E008B"/>
      </a:accent5>
      <a:accent6>
        <a:srgbClr val="6558B1"/>
      </a:accent6>
      <a:hlink>
        <a:srgbClr val="00BF6F"/>
      </a:hlink>
      <a:folHlink>
        <a:srgbClr val="00793E"/>
      </a:folHlink>
    </a:clrScheme>
    <a:fontScheme name="PAS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KKline_OptimizerSecrets_11-2-2017</Template>
  <TotalTime>5328</TotalTime>
  <Words>1125</Words>
  <Application>Microsoft Office PowerPoint</Application>
  <PresentationFormat>On-screen Show (16:9)</PresentationFormat>
  <Paragraphs>153</Paragraphs>
  <Slides>22</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Century Gothic</vt:lpstr>
      <vt:lpstr>Consolas</vt:lpstr>
      <vt:lpstr>Gill Sans</vt:lpstr>
      <vt:lpstr>Gotham Book</vt:lpstr>
      <vt:lpstr>Gotham Light</vt:lpstr>
      <vt:lpstr>Open Sans</vt:lpstr>
      <vt:lpstr>Segoe UI</vt:lpstr>
      <vt:lpstr>Segoe UI Light</vt:lpstr>
      <vt:lpstr>PASS 2013_SpeakerTemplate_16x9</vt:lpstr>
      <vt:lpstr>PowerPoint Presentation</vt:lpstr>
      <vt:lpstr>PowerPoint Presentation</vt:lpstr>
      <vt:lpstr>PowerPoint Presentation</vt:lpstr>
      <vt:lpstr>PowerPoint Presentation</vt:lpstr>
      <vt:lpstr>Kevin Kline</vt:lpstr>
      <vt:lpstr>Agenda</vt:lpstr>
      <vt:lpstr>Groundwork: Political Capital</vt:lpstr>
      <vt:lpstr>Obstacles and Workarounds</vt:lpstr>
      <vt:lpstr>PowerPoint Presentation</vt:lpstr>
      <vt:lpstr>Methodology for Pitching: A Persuasive Argument</vt:lpstr>
      <vt:lpstr>Align with the Business</vt:lpstr>
      <vt:lpstr>Build the Proposal</vt:lpstr>
      <vt:lpstr>Example Pitches</vt:lpstr>
      <vt:lpstr>Due Diligence</vt:lpstr>
      <vt:lpstr>PowerPoint Presentation</vt:lpstr>
      <vt:lpstr>PowerPoint Presentation</vt:lpstr>
      <vt:lpstr>Test Before Launch</vt:lpstr>
      <vt:lpstr>Get a Commitment</vt:lpstr>
      <vt:lpstr>Don’t Know Much About Negotiations</vt:lpstr>
      <vt:lpstr>Follow-Up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No more than 2 lines</dc:title>
  <dc:creator>Lana Montgomery</dc:creator>
  <cp:lastModifiedBy>Kevin Kline</cp:lastModifiedBy>
  <cp:revision>448</cp:revision>
  <dcterms:created xsi:type="dcterms:W3CDTF">2013-07-12T18:23:55Z</dcterms:created>
  <dcterms:modified xsi:type="dcterms:W3CDTF">2017-11-01T22:10:41Z</dcterms:modified>
</cp:coreProperties>
</file>