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321" r:id="rId2"/>
    <p:sldId id="286" r:id="rId3"/>
    <p:sldId id="318" r:id="rId4"/>
    <p:sldId id="315" r:id="rId5"/>
    <p:sldId id="310" r:id="rId6"/>
    <p:sldId id="322" r:id="rId7"/>
    <p:sldId id="323" r:id="rId8"/>
    <p:sldId id="325" r:id="rId9"/>
    <p:sldId id="327" r:id="rId10"/>
    <p:sldId id="328" r:id="rId11"/>
    <p:sldId id="356" r:id="rId12"/>
    <p:sldId id="357" r:id="rId13"/>
    <p:sldId id="333" r:id="rId14"/>
    <p:sldId id="358" r:id="rId15"/>
    <p:sldId id="359" r:id="rId16"/>
    <p:sldId id="361" r:id="rId17"/>
    <p:sldId id="362" r:id="rId18"/>
    <p:sldId id="341" r:id="rId19"/>
    <p:sldId id="360" r:id="rId20"/>
    <p:sldId id="363" r:id="rId21"/>
    <p:sldId id="364" r:id="rId22"/>
    <p:sldId id="365" r:id="rId23"/>
    <p:sldId id="340" r:id="rId24"/>
    <p:sldId id="366" r:id="rId25"/>
    <p:sldId id="342" r:id="rId26"/>
    <p:sldId id="343" r:id="rId27"/>
    <p:sldId id="344" r:id="rId28"/>
    <p:sldId id="345" r:id="rId29"/>
    <p:sldId id="347" r:id="rId30"/>
    <p:sldId id="348" r:id="rId31"/>
    <p:sldId id="368" r:id="rId32"/>
    <p:sldId id="369" r:id="rId33"/>
    <p:sldId id="352" r:id="rId34"/>
    <p:sldId id="353" r:id="rId35"/>
    <p:sldId id="367" r:id="rId36"/>
    <p:sldId id="354" r:id="rId37"/>
    <p:sldId id="307" r:id="rId38"/>
    <p:sldId id="304"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QUIRED SLIDES" id="{9C982D33-1972-46E6-B308-A597E7373129}">
          <p14:sldIdLst>
            <p14:sldId id="321"/>
            <p14:sldId id="286"/>
            <p14:sldId id="318"/>
            <p14:sldId id="315"/>
            <p14:sldId id="310"/>
            <p14:sldId id="322"/>
            <p14:sldId id="323"/>
            <p14:sldId id="325"/>
            <p14:sldId id="327"/>
            <p14:sldId id="328"/>
            <p14:sldId id="356"/>
            <p14:sldId id="357"/>
            <p14:sldId id="333"/>
            <p14:sldId id="358"/>
            <p14:sldId id="359"/>
            <p14:sldId id="361"/>
            <p14:sldId id="362"/>
            <p14:sldId id="341"/>
            <p14:sldId id="360"/>
            <p14:sldId id="363"/>
            <p14:sldId id="364"/>
            <p14:sldId id="365"/>
            <p14:sldId id="340"/>
            <p14:sldId id="366"/>
            <p14:sldId id="342"/>
            <p14:sldId id="343"/>
            <p14:sldId id="344"/>
            <p14:sldId id="345"/>
            <p14:sldId id="347"/>
            <p14:sldId id="348"/>
            <p14:sldId id="368"/>
            <p14:sldId id="369"/>
            <p14:sldId id="352"/>
            <p14:sldId id="353"/>
            <p14:sldId id="367"/>
            <p14:sldId id="354"/>
            <p14:sldId id="307"/>
          </p14:sldIdLst>
        </p14:section>
        <p14:section name="Optional Template Slides" id="{957FD423-727B-43B3-8113-4729BDFB7C5C}">
          <p14:sldIdLst>
            <p14:sldId id="30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en Ford" initials="BF"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2F2F1"/>
    <a:srgbClr val="FAFAFA"/>
    <a:srgbClr val="FCFCFC"/>
    <a:srgbClr val="F36E21"/>
    <a:srgbClr val="27BEC7"/>
    <a:srgbClr val="1DB14B"/>
    <a:srgbClr val="FFC20E"/>
    <a:srgbClr val="009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40" autoAdjust="0"/>
    <p:restoredTop sz="82432" autoAdjust="0"/>
  </p:normalViewPr>
  <p:slideViewPr>
    <p:cSldViewPr snapToGrid="0">
      <p:cViewPr>
        <p:scale>
          <a:sx n="80" d="100"/>
          <a:sy n="80" d="100"/>
        </p:scale>
        <p:origin x="998" y="240"/>
      </p:cViewPr>
      <p:guideLst>
        <p:guide orient="horz" pos="1620"/>
        <p:guide pos="2880"/>
      </p:guideLst>
    </p:cSldViewPr>
  </p:slideViewPr>
  <p:outlineViewPr>
    <p:cViewPr>
      <p:scale>
        <a:sx n="33" d="100"/>
        <a:sy n="33" d="100"/>
      </p:scale>
      <p:origin x="0" y="-536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7" d="100"/>
          <a:sy n="127" d="100"/>
        </p:scale>
        <p:origin x="97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E63A2-433C-2447-B893-859ADBD60160}"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DEA226-1950-9346-BBCC-45D214247BC3}" type="datetimeFigureOut">
              <a:rPr lang="en-US" smtClean="0"/>
              <a:t>10/27/2017</a:t>
            </a:fld>
            <a:endParaRPr lang="en-US"/>
          </a:p>
        </p:txBody>
      </p:sp>
    </p:spTree>
    <p:extLst>
      <p:ext uri="{BB962C8B-B14F-4D97-AF65-F5344CB8AC3E}">
        <p14:creationId xmlns:p14="http://schemas.microsoft.com/office/powerpoint/2010/main" val="1001722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353FC-0869-45D3-95AF-CC29198471C2}" type="datetimeFigureOut">
              <a:rPr lang="en-US" smtClean="0"/>
              <a:t>10/27/2017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65AC4-17B0-4E19-8496-B264E70A18D3}" type="slidenum">
              <a:rPr lang="en-US" smtClean="0"/>
              <a:t>‹#›</a:t>
            </a:fld>
            <a:endParaRPr lang="en-US"/>
          </a:p>
        </p:txBody>
      </p:sp>
    </p:spTree>
    <p:extLst>
      <p:ext uri="{BB962C8B-B14F-4D97-AF65-F5344CB8AC3E}">
        <p14:creationId xmlns:p14="http://schemas.microsoft.com/office/powerpoint/2010/main" val="3798934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37C76-7009-4495-A775-30B97DD10C8F}" type="slidenum">
              <a:rPr lang="en-US" smtClean="0"/>
              <a:t>7</a:t>
            </a:fld>
            <a:endParaRPr lang="en-US"/>
          </a:p>
        </p:txBody>
      </p:sp>
    </p:spTree>
    <p:extLst>
      <p:ext uri="{BB962C8B-B14F-4D97-AF65-F5344CB8AC3E}">
        <p14:creationId xmlns:p14="http://schemas.microsoft.com/office/powerpoint/2010/main" val="160603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Redundant inner and outer joins may be removed. A typical example is the Foreign Key Join elimination, which occurs when SQL Server can detect that some joins may not be needed, as foreign key constraints are available and only columns of the referencing table are requested. An example of Foreign Key Join elimination is shown later.</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Filters in WHERE clauses are pushed down in the query tree in order to enable early data filtering as well as potentially better matching of indexes and computed columns later in the optimization process (this simplification is known as </a:t>
            </a:r>
            <a:r>
              <a:rPr lang="en-US" sz="1400" b="0" i="1" kern="1200" dirty="0" smtClean="0">
                <a:solidFill>
                  <a:schemeClr val="tx1"/>
                </a:solidFill>
                <a:effectLst/>
                <a:latin typeface="+mn-lt"/>
                <a:ea typeface="+mn-ea"/>
                <a:cs typeface="+mn-cs"/>
              </a:rPr>
              <a:t>predicate pushdown</a:t>
            </a:r>
            <a:r>
              <a:rPr lang="en-US" sz="14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Contradictions are detected and removed. Because these parts of the query are not executed at all, SQL Server saves resources such as I/O, locks, memory, and CPU, thus making the query execute faster. For example, the query optimizer may know that no records can satisfy a predicate even before touching any page of data. A contradiction may be related to a check constraint, or may be related to the way the query is written. Both scenarios will be shown in the next section.</a:t>
            </a:r>
            <a:endParaRPr lang="en-US" sz="14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17</a:t>
            </a:fld>
            <a:endParaRPr lang="en-US"/>
          </a:p>
        </p:txBody>
      </p:sp>
    </p:spTree>
    <p:extLst>
      <p:ext uri="{BB962C8B-B14F-4D97-AF65-F5344CB8AC3E}">
        <p14:creationId xmlns:p14="http://schemas.microsoft.com/office/powerpoint/2010/main" val="317218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r>
              <a:rPr lang="en-US" dirty="0" smtClean="0"/>
              <a:t>7: Demo</a:t>
            </a:r>
          </a:p>
          <a:p>
            <a:endParaRPr lang="en-US" dirty="0" smtClean="0"/>
          </a:p>
          <a:p>
            <a:r>
              <a:rPr lang="en-US" dirty="0" smtClean="0"/>
              <a:t>Thirty-nine counters exist for SQL Server 2014, and include things like </a:t>
            </a:r>
            <a:r>
              <a:rPr lang="en-US" i="1" dirty="0" smtClean="0"/>
              <a:t>merge </a:t>
            </a:r>
            <a:r>
              <a:rPr lang="en-US" i="1" dirty="0" err="1" smtClean="0"/>
              <a:t>stmt</a:t>
            </a:r>
            <a:r>
              <a:rPr lang="en-US" i="1" dirty="0" smtClean="0"/>
              <a:t> </a:t>
            </a:r>
            <a:r>
              <a:rPr lang="en-US" i="0" dirty="0" smtClean="0"/>
              <a:t>and</a:t>
            </a:r>
            <a:r>
              <a:rPr lang="en-US" i="0" baseline="0" dirty="0" smtClean="0"/>
              <a:t> </a:t>
            </a:r>
            <a:r>
              <a:rPr lang="en-US" i="1" baseline="0" dirty="0" smtClean="0"/>
              <a:t>trivial plan.</a:t>
            </a:r>
          </a:p>
          <a:p>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B8737C76-7009-4495-A775-30B97DD10C8F}" type="slidenum">
              <a:rPr lang="en-US" smtClean="0"/>
              <a:t>18</a:t>
            </a:fld>
            <a:endParaRPr lang="en-US"/>
          </a:p>
        </p:txBody>
      </p:sp>
    </p:spTree>
    <p:extLst>
      <p:ext uri="{BB962C8B-B14F-4D97-AF65-F5344CB8AC3E}">
        <p14:creationId xmlns:p14="http://schemas.microsoft.com/office/powerpoint/2010/main" val="350466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shown in italics are undocumented in SQL Server 2014</a:t>
            </a:r>
            <a:r>
              <a:rPr lang="en-US" baseline="0" dirty="0" smtClean="0"/>
              <a:t> Books Online.</a:t>
            </a:r>
          </a:p>
          <a:p>
            <a:endParaRPr lang="en-US" baseline="0" dirty="0" smtClean="0"/>
          </a:p>
          <a:p>
            <a:r>
              <a:rPr lang="en-US" baseline="0" dirty="0" smtClean="0"/>
              <a:t>You can use before and after snapshots of this DMV to see what short of query optimizations have occurred during a query tuning session. </a:t>
            </a:r>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19</a:t>
            </a:fld>
            <a:endParaRPr lang="en-US"/>
          </a:p>
        </p:txBody>
      </p:sp>
    </p:spTree>
    <p:extLst>
      <p:ext uri="{BB962C8B-B14F-4D97-AF65-F5344CB8AC3E}">
        <p14:creationId xmlns:p14="http://schemas.microsoft.com/office/powerpoint/2010/main" val="241712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Parsing and binding are the first operations performed when a query is submitted to a SQL Server instance. They produce a tree representation of the query, which is then sent to the query optimizer to perform the optimization process. At the beginning of this optimization process, this logical tree will be simplified, and the query optimizer will check whether the query qualifies for a trivial plan. If it does, a trivial execution plan is returned and the optimization process immediately ends. The parsing, binding, simplification, and trivial plan processes do not depend on the contents of the database (such as the data itself), but only on the database schema and query definition. Because of this, these processes also don’t use statistics, cost estimation, or cost-based decisions, all of which are only employed during the full optimization process.</a:t>
            </a:r>
          </a:p>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20</a:t>
            </a:fld>
            <a:endParaRPr lang="en-US"/>
          </a:p>
        </p:txBody>
      </p:sp>
    </p:spTree>
    <p:extLst>
      <p:ext uri="{BB962C8B-B14F-4D97-AF65-F5344CB8AC3E}">
        <p14:creationId xmlns:p14="http://schemas.microsoft.com/office/powerpoint/2010/main" val="162643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smtClean="0"/>
              <a:t>Script</a:t>
            </a:r>
            <a:r>
              <a:rPr lang="en-US" sz="1050" baseline="0" dirty="0" smtClean="0"/>
              <a:t> #4</a:t>
            </a:r>
            <a:endParaRPr lang="en-US" sz="105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Want to dig deeper? Plenty</a:t>
            </a:r>
            <a:r>
              <a:rPr lang="en-US" sz="1050" baseline="0" dirty="0" smtClean="0"/>
              <a:t> of resources online, e.g. http://blogs.technet.com/b/josebda/archive/2009/03/30/sql-server-2008-sqlos.aspx</a:t>
            </a:r>
            <a:endParaRPr lang="en-US" sz="1050" dirty="0" smtClean="0"/>
          </a:p>
          <a:p>
            <a:endParaRPr lang="en-US" sz="1050" dirty="0" smtClean="0"/>
          </a:p>
          <a:p>
            <a:pPr marL="285750" lvl="1"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The cost numbers are abstract, “query pennies”</a:t>
            </a:r>
          </a:p>
          <a:p>
            <a:pPr marL="285750" lvl="1"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Estimated costs may have no basis in current reality</a:t>
            </a:r>
          </a:p>
          <a:p>
            <a:pPr marL="285750" lvl="1" indent="-285750">
              <a:buFont typeface="Arial" panose="020B0604020202020204" pitchFamily="34" charset="0"/>
              <a:buChar char="•"/>
            </a:pPr>
            <a:endParaRPr lang="en-US" sz="1050" dirty="0" smtClean="0">
              <a:solidFill>
                <a:schemeClr val="bg2">
                  <a:lumMod val="50000"/>
                </a:schemeClr>
              </a:solidFill>
              <a:latin typeface="Segoe UI" panose="020B0502040204020203" pitchFamily="34" charset="0"/>
              <a:cs typeface="Segoe UI" panose="020B0502040204020203" pitchFamily="34" charset="0"/>
            </a:endParaRPr>
          </a:p>
          <a:p>
            <a:pPr marL="0" lvl="1" indent="0">
              <a:buFont typeface="Arial" panose="020B0604020202020204" pitchFamily="34" charset="0"/>
              <a:buNone/>
            </a:pPr>
            <a:r>
              <a:rPr lang="en-US" sz="1050" dirty="0" smtClean="0">
                <a:solidFill>
                  <a:schemeClr val="bg2">
                    <a:lumMod val="50000"/>
                  </a:schemeClr>
                </a:solidFill>
                <a:latin typeface="Segoe UI" panose="020B0502040204020203" pitchFamily="34" charset="0"/>
                <a:cs typeface="Segoe UI" panose="020B0502040204020203" pitchFamily="34" charset="0"/>
              </a:rPr>
              <a:t>Where did these numbers come from? Well back in the SQL7</a:t>
            </a:r>
            <a:r>
              <a:rPr lang="en-US" sz="1050" baseline="0" dirty="0" smtClean="0">
                <a:solidFill>
                  <a:schemeClr val="bg2">
                    <a:lumMod val="50000"/>
                  </a:schemeClr>
                </a:solidFill>
                <a:latin typeface="Segoe UI" panose="020B0502040204020203" pitchFamily="34" charset="0"/>
                <a:cs typeface="Segoe UI" panose="020B0502040204020203" pitchFamily="34" charset="0"/>
              </a:rPr>
              <a:t> days, they needed a way </a:t>
            </a:r>
            <a:r>
              <a:rPr lang="en-US" sz="1200" kern="1200" dirty="0" smtClean="0">
                <a:solidFill>
                  <a:schemeClr val="tx1"/>
                </a:solidFill>
                <a:effectLst/>
                <a:latin typeface="+mn-lt"/>
                <a:ea typeface="+mn-ea"/>
                <a:cs typeface="+mn-cs"/>
              </a:rPr>
              <a:t>to compare different operators plan among themselves, and to choose the cheapest plan via a mechanism to assess the value of each operator. The developer responsible for this (sources say that his name was Nick) took the basis of an operation on his 486 Intel PC. Thus, the cost of the plan of 1 means that the optimizer </a:t>
            </a:r>
            <a:r>
              <a:rPr lang="en-US" sz="1200" b="1" kern="1200" dirty="0" smtClean="0">
                <a:solidFill>
                  <a:schemeClr val="tx1"/>
                </a:solidFill>
                <a:effectLst/>
                <a:latin typeface="+mn-lt"/>
                <a:ea typeface="+mn-ea"/>
                <a:cs typeface="+mn-cs"/>
              </a:rPr>
              <a:t>evaluated the</a:t>
            </a:r>
            <a:r>
              <a:rPr lang="en-US" sz="1200" kern="1200" dirty="0" smtClean="0">
                <a:solidFill>
                  <a:schemeClr val="tx1"/>
                </a:solidFill>
                <a:effectLst/>
                <a:latin typeface="+mn-lt"/>
                <a:ea typeface="+mn-ea"/>
                <a:cs typeface="+mn-cs"/>
              </a:rPr>
              <a:t> query time by Nick’s at 1 second. Thence, he added some went to some constants and operations, e.g. random access 320 operations per second spawned constant 1/320 = 0.003125, which to this day is sewn inside the server and is used to estimate the cost of random access operations. (Source: </a:t>
            </a:r>
            <a:r>
              <a:rPr lang="en-US" sz="1200" kern="1200" dirty="0" err="1" smtClean="0">
                <a:solidFill>
                  <a:schemeClr val="tx1"/>
                </a:solidFill>
                <a:effectLst/>
                <a:latin typeface="+mn-lt"/>
                <a:ea typeface="+mn-ea"/>
                <a:cs typeface="+mn-cs"/>
              </a:rPr>
              <a:t>Lubor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Kollar</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http://blogs.microsoft.co.il/dannyr/2008/10/09/what-estimated-subtree-cost-1-means-or-a-great-sql-server-history-story/) </a:t>
            </a:r>
            <a:endParaRPr lang="en-US" sz="1050" dirty="0" smtClean="0"/>
          </a:p>
          <a:p>
            <a:endParaRPr lang="en-US" sz="1050" dirty="0" smtClean="0"/>
          </a:p>
          <a:p>
            <a:r>
              <a:rPr lang="en-US" dirty="0" smtClean="0"/>
              <a:t>The ones we care about for this workshop:</a:t>
            </a:r>
          </a:p>
          <a:p>
            <a:pPr lvl="1"/>
            <a:endParaRPr lang="en-US" dirty="0" smtClean="0"/>
          </a:p>
          <a:p>
            <a:pPr lvl="1"/>
            <a:r>
              <a:rPr lang="en-US" dirty="0" smtClean="0"/>
              <a:t>Query Processor</a:t>
            </a:r>
          </a:p>
          <a:p>
            <a:pPr lvl="2"/>
            <a:r>
              <a:rPr lang="en-US" dirty="0" smtClean="0"/>
              <a:t>Parsing, binding, optimization, compilation</a:t>
            </a:r>
          </a:p>
          <a:p>
            <a:pPr lvl="1"/>
            <a:r>
              <a:rPr lang="en-US" dirty="0" smtClean="0"/>
              <a:t>Query Optimizer &amp; Executor</a:t>
            </a:r>
          </a:p>
          <a:p>
            <a:pPr lvl="2"/>
            <a:r>
              <a:rPr lang="en-US" dirty="0" smtClean="0"/>
              <a:t>You get three guesses</a:t>
            </a:r>
          </a:p>
          <a:p>
            <a:pPr lvl="1"/>
            <a:r>
              <a:rPr lang="en-US" dirty="0" smtClean="0"/>
              <a:t>Storage Engine</a:t>
            </a:r>
          </a:p>
          <a:p>
            <a:pPr lvl="2"/>
            <a:r>
              <a:rPr lang="en-US" dirty="0" smtClean="0"/>
              <a:t>Buffer management, retrieve results</a:t>
            </a:r>
          </a:p>
          <a:p>
            <a:endParaRPr lang="en-US" dirty="0" smtClean="0"/>
          </a:p>
        </p:txBody>
      </p:sp>
      <p:sp>
        <p:nvSpPr>
          <p:cNvPr id="4" name="Slide Number Placeholder 3"/>
          <p:cNvSpPr>
            <a:spLocks noGrp="1"/>
          </p:cNvSpPr>
          <p:nvPr>
            <p:ph type="sldNum" sz="quarter" idx="10"/>
          </p:nvPr>
        </p:nvSpPr>
        <p:spPr/>
        <p:txBody>
          <a:bodyPr/>
          <a:lstStyle/>
          <a:p>
            <a:fld id="{DDD65AC4-17B0-4E19-8496-B264E70A18D3}" type="slidenum">
              <a:rPr lang="en-US" smtClean="0"/>
              <a:t>21</a:t>
            </a:fld>
            <a:endParaRPr lang="en-US"/>
          </a:p>
        </p:txBody>
      </p:sp>
    </p:spTree>
    <p:extLst>
      <p:ext uri="{BB962C8B-B14F-4D97-AF65-F5344CB8AC3E}">
        <p14:creationId xmlns:p14="http://schemas.microsoft.com/office/powerpoint/2010/main" val="78445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smtClean="0"/>
              <a:t>Script</a:t>
            </a:r>
            <a:r>
              <a:rPr lang="en-US" sz="1050" baseline="0" dirty="0" smtClean="0"/>
              <a:t> 4</a:t>
            </a:r>
            <a:endParaRPr lang="en-US" sz="105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p>
          <a:p>
            <a:r>
              <a:rPr lang="en-US" dirty="0" smtClean="0"/>
              <a:t>The ones we care about for this workshop:</a:t>
            </a:r>
          </a:p>
          <a:p>
            <a:pPr lvl="1"/>
            <a:r>
              <a:rPr lang="en-US" dirty="0" smtClean="0"/>
              <a:t>Query Processor: Parsing, binding, optimization, compilation</a:t>
            </a:r>
          </a:p>
          <a:p>
            <a:pPr lvl="1"/>
            <a:r>
              <a:rPr lang="en-US" dirty="0" smtClean="0"/>
              <a:t>Query Optimizer &amp; Executor: You get three guesses</a:t>
            </a:r>
          </a:p>
          <a:p>
            <a:pPr lvl="1"/>
            <a:r>
              <a:rPr lang="en-US" dirty="0" smtClean="0"/>
              <a:t>Storage Engine: Buffer management, retrieve results</a:t>
            </a:r>
          </a:p>
          <a:p>
            <a:endParaRPr lang="en-US" dirty="0" smtClean="0"/>
          </a:p>
          <a:p>
            <a:r>
              <a:rPr lang="en-US" sz="1200" b="0" i="0" kern="1200" dirty="0" smtClean="0">
                <a:solidFill>
                  <a:schemeClr val="tx1"/>
                </a:solidFill>
                <a:effectLst/>
                <a:latin typeface="+mn-lt"/>
                <a:ea typeface="+mn-ea"/>
                <a:cs typeface="+mn-cs"/>
              </a:rPr>
              <a:t>Search</a:t>
            </a:r>
            <a:r>
              <a:rPr lang="en-US" sz="1200" b="0" i="0" kern="1200" baseline="0" dirty="0" smtClean="0">
                <a:solidFill>
                  <a:schemeClr val="tx1"/>
                </a:solidFill>
                <a:effectLst/>
                <a:latin typeface="+mn-lt"/>
                <a:ea typeface="+mn-ea"/>
                <a:cs typeface="+mn-cs"/>
              </a:rPr>
              <a:t> 0: Ideal for small queries with two or three table. Join smallest tables first or tables with the greatest filtering. Only those join orders are considered. At the end of this phase, the query optimizer compares the cost of the best plan generated to the internal threshold and if is still to expensive, it goes to the next phase.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Search 1: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Search 2: Full optimization is used for more complicated queries or queries using more complex features, which will require comparisons of candidate plans’ costs in order to guide decisions; this will be explained in the next section. In this particular example, because the predicate </a:t>
            </a:r>
            <a:r>
              <a:rPr lang="en-US" sz="1200" b="0" i="0" kern="1200" dirty="0" err="1" smtClean="0">
                <a:solidFill>
                  <a:schemeClr val="tx1"/>
                </a:solidFill>
                <a:effectLst/>
                <a:latin typeface="+mn-lt"/>
                <a:ea typeface="+mn-ea"/>
                <a:cs typeface="+mn-cs"/>
              </a:rPr>
              <a:t>ProductID</a:t>
            </a:r>
            <a:r>
              <a:rPr lang="en-US" sz="1200" b="0" i="0" kern="1200" dirty="0" smtClean="0">
                <a:solidFill>
                  <a:schemeClr val="tx1"/>
                </a:solidFill>
                <a:effectLst/>
                <a:latin typeface="+mn-lt"/>
                <a:ea typeface="+mn-ea"/>
                <a:cs typeface="+mn-cs"/>
              </a:rPr>
              <a:t> = 870 can return zero, one, or more records, different plans may be created depending on cardinality estimations and the available navigation structures. </a:t>
            </a:r>
          </a:p>
          <a:p>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Want to dig deeper? Plenty</a:t>
            </a:r>
            <a:r>
              <a:rPr lang="en-US" sz="1200" baseline="0" dirty="0" smtClean="0"/>
              <a:t> of resources online, e.g. http://blogs.technet.com/b/josebda/archive/2009/03/30/sql-server-2008-sqlos.aspx.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DD65AC4-17B0-4E19-8496-B264E70A18D3}" type="slidenum">
              <a:rPr lang="en-US" smtClean="0"/>
              <a:t>22</a:t>
            </a:fld>
            <a:endParaRPr lang="en-US"/>
          </a:p>
        </p:txBody>
      </p:sp>
    </p:spTree>
    <p:extLst>
      <p:ext uri="{BB962C8B-B14F-4D97-AF65-F5344CB8AC3E}">
        <p14:creationId xmlns:p14="http://schemas.microsoft.com/office/powerpoint/2010/main" val="247606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r>
              <a:rPr lang="en-US" dirty="0" smtClean="0"/>
              <a:t>10</a:t>
            </a:r>
            <a:endParaRPr lang="en-US" dirty="0"/>
          </a:p>
          <a:p>
            <a:endParaRPr lang="en-US" dirty="0"/>
          </a:p>
          <a:p>
            <a:r>
              <a:rPr lang="en-US" sz="1200" b="0" i="0" u="none" strike="noStrike" kern="1200" baseline="0" dirty="0">
                <a:solidFill>
                  <a:schemeClr val="tx1"/>
                </a:solidFill>
                <a:latin typeface="+mn-lt"/>
                <a:ea typeface="+mn-ea"/>
                <a:cs typeface="+mn-cs"/>
              </a:rPr>
              <a:t>6 combinations of 2 indexes; 1 join per pair = 6 joins; 3 join methods each = 18</a:t>
            </a:r>
          </a:p>
          <a:p>
            <a:r>
              <a:rPr lang="en-US" sz="1200" b="0" i="0" u="none" strike="noStrike" kern="1200" baseline="0" dirty="0">
                <a:solidFill>
                  <a:schemeClr val="tx1"/>
                </a:solidFill>
                <a:latin typeface="+mn-lt"/>
                <a:ea typeface="+mn-ea"/>
                <a:cs typeface="+mn-cs"/>
              </a:rPr>
              <a:t>6 combinations of 3 indexes; 2 joins per triplet = 12 joins; 3 join methods each = 36; total = 54</a:t>
            </a:r>
          </a:p>
          <a:p>
            <a:endParaRPr lang="en-US" sz="1200" b="0" i="0" u="none" strike="noStrike" kern="1200" baseline="0" dirty="0">
              <a:solidFill>
                <a:schemeClr val="tx1"/>
              </a:solidFill>
              <a:latin typeface="+mn-lt"/>
              <a:ea typeface="+mn-ea"/>
              <a:cs typeface="+mn-cs"/>
            </a:endParaRPr>
          </a:p>
          <a:p>
            <a:r>
              <a:rPr lang="en-US" dirty="0"/>
              <a:t>For really advanced</a:t>
            </a:r>
            <a:r>
              <a:rPr lang="en-US" baseline="0" dirty="0"/>
              <a:t> users:</a:t>
            </a:r>
          </a:p>
          <a:p>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sys.dm_exec_query_optimizer_info</a:t>
            </a:r>
            <a:r>
              <a:rPr lang="en-US" sz="1200" b="0" i="0" kern="1200" dirty="0" smtClean="0">
                <a:solidFill>
                  <a:schemeClr val="tx1"/>
                </a:solidFill>
                <a:effectLst/>
                <a:latin typeface="+mn-lt"/>
                <a:ea typeface="+mn-ea"/>
                <a:cs typeface="+mn-cs"/>
              </a:rPr>
              <a:t> DMV includes a counter named “gain stage 0 to stage 1,” which shows the number of times search 1 was executed after search 0, and includes the average decrease in cost from one stage to the other, as defined by the following formula: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MinimumPlanCost</a:t>
            </a:r>
            <a:r>
              <a:rPr lang="en-US" sz="1200" b="0" i="0" kern="1200" dirty="0" smtClean="0">
                <a:solidFill>
                  <a:schemeClr val="tx1"/>
                </a:solidFill>
                <a:effectLst/>
                <a:latin typeface="+mn-lt"/>
                <a:ea typeface="+mn-ea"/>
                <a:cs typeface="+mn-cs"/>
              </a:rPr>
              <a:t>(search 0) – </a:t>
            </a:r>
            <a:r>
              <a:rPr lang="en-US" sz="1200" b="0" i="0" kern="1200" dirty="0" err="1" smtClean="0">
                <a:solidFill>
                  <a:schemeClr val="tx1"/>
                </a:solidFill>
                <a:effectLst/>
                <a:latin typeface="+mn-lt"/>
                <a:ea typeface="+mn-ea"/>
                <a:cs typeface="+mn-cs"/>
              </a:rPr>
              <a:t>MinimumPlanCost</a:t>
            </a:r>
            <a:r>
              <a:rPr lang="en-US" sz="1200" b="0" i="0" kern="1200" dirty="0" smtClean="0">
                <a:solidFill>
                  <a:schemeClr val="tx1"/>
                </a:solidFill>
                <a:effectLst/>
                <a:latin typeface="+mn-lt"/>
                <a:ea typeface="+mn-ea"/>
                <a:cs typeface="+mn-cs"/>
              </a:rPr>
              <a:t>(search 1)) / </a:t>
            </a:r>
            <a:r>
              <a:rPr lang="en-US" sz="1200" b="0" i="0" kern="1200" dirty="0" err="1" smtClean="0">
                <a:solidFill>
                  <a:schemeClr val="tx1"/>
                </a:solidFill>
                <a:effectLst/>
                <a:latin typeface="+mn-lt"/>
                <a:ea typeface="+mn-ea"/>
                <a:cs typeface="+mn-cs"/>
              </a:rPr>
              <a:t>MinimumPlanCost</a:t>
            </a:r>
            <a:r>
              <a:rPr lang="en-US" sz="1200" b="0" i="0" kern="1200" dirty="0" smtClean="0">
                <a:solidFill>
                  <a:schemeClr val="tx1"/>
                </a:solidFill>
                <a:effectLst/>
                <a:latin typeface="+mn-lt"/>
                <a:ea typeface="+mn-ea"/>
                <a:cs typeface="+mn-cs"/>
              </a:rPr>
              <a:t>(search 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Indicates improvement from phase to phase</a:t>
            </a:r>
          </a:p>
          <a:p>
            <a:r>
              <a:rPr lang="en-US" sz="1200" b="0" i="0" u="none" strike="noStrike" kern="1200" baseline="0" dirty="0" smtClean="0">
                <a:solidFill>
                  <a:schemeClr val="tx1"/>
                </a:solidFill>
                <a:latin typeface="+mn-lt"/>
                <a:ea typeface="+mn-ea"/>
                <a:cs typeface="+mn-cs"/>
              </a:rPr>
              <a:t>   Search </a:t>
            </a:r>
            <a:r>
              <a:rPr lang="en-US" sz="1200" b="0" i="0" u="none" strike="noStrike" kern="1200" baseline="0" dirty="0">
                <a:solidFill>
                  <a:schemeClr val="tx1"/>
                </a:solidFill>
                <a:latin typeface="+mn-lt"/>
                <a:ea typeface="+mn-ea"/>
                <a:cs typeface="+mn-cs"/>
              </a:rPr>
              <a:t>0 to 1 gain</a:t>
            </a:r>
          </a:p>
          <a:p>
            <a:r>
              <a:rPr lang="en-US" sz="1200" b="0" i="0" u="none" strike="noStrike" kern="1200" baseline="0" dirty="0" smtClean="0">
                <a:solidFill>
                  <a:schemeClr val="tx1"/>
                </a:solidFill>
                <a:latin typeface="+mn-lt"/>
                <a:ea typeface="+mn-ea"/>
                <a:cs typeface="+mn-cs"/>
              </a:rPr>
              <a:t>   Search </a:t>
            </a:r>
            <a:r>
              <a:rPr lang="en-US" sz="1200" b="0" i="0" u="none" strike="noStrike" kern="1200" baseline="0" dirty="0">
                <a:solidFill>
                  <a:schemeClr val="tx1"/>
                </a:solidFill>
                <a:latin typeface="+mn-lt"/>
                <a:ea typeface="+mn-ea"/>
                <a:cs typeface="+mn-cs"/>
              </a:rPr>
              <a:t>1 to 2 gain</a:t>
            </a:r>
          </a:p>
          <a:p>
            <a:r>
              <a:rPr lang="en-US" sz="1200" b="0" i="0" u="none" strike="noStrike" kern="1200" baseline="0" dirty="0" smtClean="0">
                <a:solidFill>
                  <a:schemeClr val="tx1"/>
                </a:solidFill>
                <a:latin typeface="+mn-lt"/>
                <a:ea typeface="+mn-ea"/>
                <a:cs typeface="+mn-cs"/>
              </a:rPr>
              <a:t>   Value </a:t>
            </a:r>
            <a:r>
              <a:rPr lang="en-US" sz="1200" b="0" i="0" u="none" strike="noStrike" kern="1200" baseline="0" dirty="0">
                <a:solidFill>
                  <a:schemeClr val="tx1"/>
                </a:solidFill>
                <a:latin typeface="+mn-lt"/>
                <a:ea typeface="+mn-ea"/>
                <a:cs typeface="+mn-cs"/>
              </a:rPr>
              <a:t>that is &gt;= 0 and &lt; 1</a:t>
            </a:r>
          </a:p>
          <a:p>
            <a:r>
              <a:rPr lang="en-US" sz="1200" b="0" i="0" u="none" strike="noStrike" kern="1200" baseline="0" dirty="0" smtClean="0">
                <a:solidFill>
                  <a:schemeClr val="tx1"/>
                </a:solidFill>
                <a:latin typeface="+mn-lt"/>
                <a:ea typeface="+mn-ea"/>
                <a:cs typeface="+mn-cs"/>
              </a:rPr>
              <a:t>      0 </a:t>
            </a:r>
            <a:r>
              <a:rPr lang="en-US" sz="1200" b="0" i="0" u="none" strike="noStrike" kern="1200" baseline="0" dirty="0">
                <a:solidFill>
                  <a:schemeClr val="tx1"/>
                </a:solidFill>
                <a:latin typeface="+mn-lt"/>
                <a:ea typeface="+mn-ea"/>
                <a:cs typeface="+mn-cs"/>
              </a:rPr>
              <a:t>indicates no improvement</a:t>
            </a:r>
          </a:p>
          <a:p>
            <a:r>
              <a:rPr lang="en-US" sz="1200" b="0" i="0" u="none" strike="noStrike" kern="1200" baseline="0" dirty="0" smtClean="0">
                <a:solidFill>
                  <a:schemeClr val="tx1"/>
                </a:solidFill>
                <a:latin typeface="+mn-lt"/>
                <a:ea typeface="+mn-ea"/>
                <a:cs typeface="+mn-cs"/>
              </a:rPr>
              <a:t>      Approaching </a:t>
            </a:r>
            <a:r>
              <a:rPr lang="en-US" sz="1200" b="0" i="0" u="none" strike="noStrike" kern="1200" baseline="0" dirty="0">
                <a:solidFill>
                  <a:schemeClr val="tx1"/>
                </a:solidFill>
                <a:latin typeface="+mn-lt"/>
                <a:ea typeface="+mn-ea"/>
                <a:cs typeface="+mn-cs"/>
              </a:rPr>
              <a:t>1 indicates significant </a:t>
            </a:r>
            <a:r>
              <a:rPr lang="en-US" sz="1200" b="0" i="0" u="none" strike="noStrike" kern="1200" baseline="0" dirty="0" smtClean="0">
                <a:solidFill>
                  <a:schemeClr val="tx1"/>
                </a:solidFill>
                <a:latin typeface="+mn-lt"/>
                <a:ea typeface="+mn-ea"/>
                <a:cs typeface="+mn-cs"/>
              </a:rPr>
              <a:t>improvement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Definition:</a:t>
            </a:r>
          </a:p>
          <a:p>
            <a:r>
              <a:rPr lang="en-US" sz="1200" b="0" i="0" u="none" strike="noStrike" kern="1200" baseline="0" dirty="0">
                <a:solidFill>
                  <a:schemeClr val="tx1"/>
                </a:solidFill>
                <a:latin typeface="+mn-lt"/>
                <a:ea typeface="+mn-ea"/>
                <a:cs typeface="+mn-cs"/>
              </a:rPr>
              <a:t>𝐺𝑎𝑖𝑛𝑆0𝑡𝑜𝑆1=𝑀𝑖𝑛𝐶𝑜𝑠𝑡(𝑆0)−𝑀𝑖𝑛𝐶𝑜𝑠𝑡(𝑆1)𝑀𝑖𝑛𝐶𝑜𝑠𝑡(𝑆0)</a:t>
            </a:r>
            <a:endParaRPr lang="en-US" dirty="0"/>
          </a:p>
        </p:txBody>
      </p:sp>
      <p:sp>
        <p:nvSpPr>
          <p:cNvPr id="4" name="Slide Number Placeholder 3"/>
          <p:cNvSpPr>
            <a:spLocks noGrp="1"/>
          </p:cNvSpPr>
          <p:nvPr>
            <p:ph type="sldNum" sz="quarter" idx="10"/>
          </p:nvPr>
        </p:nvSpPr>
        <p:spPr/>
        <p:txBody>
          <a:bodyPr/>
          <a:lstStyle/>
          <a:p>
            <a:fld id="{B8737C76-7009-4495-A775-30B97DD10C8F}" type="slidenum">
              <a:rPr lang="en-US" smtClean="0"/>
              <a:t>23</a:t>
            </a:fld>
            <a:endParaRPr lang="en-US"/>
          </a:p>
        </p:txBody>
      </p:sp>
    </p:spTree>
    <p:extLst>
      <p:ext uri="{BB962C8B-B14F-4D97-AF65-F5344CB8AC3E}">
        <p14:creationId xmlns:p14="http://schemas.microsoft.com/office/powerpoint/2010/main" val="153417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a:t>
            </a:r>
            <a:r>
              <a:rPr lang="en-US" baseline="0" dirty="0" smtClean="0"/>
              <a:t> say about SQL Server’s query plan selection “It might not be good, but it’s good enough”.</a:t>
            </a:r>
          </a:p>
          <a:p>
            <a:endParaRPr lang="en-US" baseline="0" dirty="0" smtClean="0"/>
          </a:p>
          <a:p>
            <a:r>
              <a:rPr lang="en-US" baseline="0" dirty="0" smtClean="0"/>
              <a:t>Another way to say this is “</a:t>
            </a:r>
            <a:r>
              <a:rPr lang="en-US" sz="1200" b="0" i="0" kern="1200" dirty="0" smtClean="0">
                <a:solidFill>
                  <a:schemeClr val="tx1"/>
                </a:solidFill>
                <a:effectLst/>
                <a:latin typeface="+mn-lt"/>
                <a:ea typeface="+mn-ea"/>
                <a:cs typeface="+mn-cs"/>
              </a:rPr>
              <a:t>The goal of cost-based optimization is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to find the best possible physical execution plan by exploring every possible alternative; rather, the goal is to find a good plan quickly.  This approach gives us an optimizer that works pretty well for most workloads, most of the time.”</a:t>
            </a:r>
            <a:endParaRPr lang="en-US" baseline="0" dirty="0" smtClean="0"/>
          </a:p>
          <a:p>
            <a:endParaRPr lang="en-US" dirty="0" smtClean="0"/>
          </a:p>
          <a:p>
            <a:r>
              <a:rPr lang="en-US" dirty="0" smtClean="0"/>
              <a:t>We’ve already seen simplification. Let’s look at the other three.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24</a:t>
            </a:fld>
            <a:endParaRPr lang="en-US"/>
          </a:p>
        </p:txBody>
      </p:sp>
    </p:spTree>
    <p:extLst>
      <p:ext uri="{BB962C8B-B14F-4D97-AF65-F5344CB8AC3E}">
        <p14:creationId xmlns:p14="http://schemas.microsoft.com/office/powerpoint/2010/main" val="848105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It’s important to remember that applying rules does not necessarily reduce the cost of the generated alternatives, and the costing component still needs to estimate their costs. Although both logical and physical alternatives are kept in the Memo structure, only the physical alternatives have their costs determined. It’s important, then, to bear in mind that although these alternatives may be equivalent and return the same results, their physical implementations may have very different costs. </a:t>
            </a:r>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25</a:t>
            </a:fld>
            <a:endParaRPr lang="en-US"/>
          </a:p>
        </p:txBody>
      </p:sp>
    </p:spTree>
    <p:extLst>
      <p:ext uri="{BB962C8B-B14F-4D97-AF65-F5344CB8AC3E}">
        <p14:creationId xmlns:p14="http://schemas.microsoft.com/office/powerpoint/2010/main" val="28860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6</a:t>
            </a:r>
          </a:p>
        </p:txBody>
      </p:sp>
      <p:sp>
        <p:nvSpPr>
          <p:cNvPr id="4" name="Slide Number Placeholder 3"/>
          <p:cNvSpPr>
            <a:spLocks noGrp="1"/>
          </p:cNvSpPr>
          <p:nvPr>
            <p:ph type="sldNum" sz="quarter" idx="10"/>
          </p:nvPr>
        </p:nvSpPr>
        <p:spPr/>
        <p:txBody>
          <a:bodyPr/>
          <a:lstStyle/>
          <a:p>
            <a:fld id="{B8737C76-7009-4495-A775-30B97DD10C8F}" type="slidenum">
              <a:rPr lang="en-US" smtClean="0"/>
              <a:t>28</a:t>
            </a:fld>
            <a:endParaRPr lang="en-US"/>
          </a:p>
        </p:txBody>
      </p:sp>
    </p:spTree>
    <p:extLst>
      <p:ext uri="{BB962C8B-B14F-4D97-AF65-F5344CB8AC3E}">
        <p14:creationId xmlns:p14="http://schemas.microsoft.com/office/powerpoint/2010/main" val="311932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13</a:t>
            </a:r>
          </a:p>
        </p:txBody>
      </p:sp>
      <p:sp>
        <p:nvSpPr>
          <p:cNvPr id="4" name="Slide Number Placeholder 3"/>
          <p:cNvSpPr>
            <a:spLocks noGrp="1"/>
          </p:cNvSpPr>
          <p:nvPr>
            <p:ph type="sldNum" sz="quarter" idx="10"/>
          </p:nvPr>
        </p:nvSpPr>
        <p:spPr/>
        <p:txBody>
          <a:bodyPr/>
          <a:lstStyle/>
          <a:p>
            <a:fld id="{B8737C76-7009-4495-A775-30B97DD10C8F}" type="slidenum">
              <a:rPr lang="en-US" smtClean="0"/>
              <a:t>8</a:t>
            </a:fld>
            <a:endParaRPr lang="en-US"/>
          </a:p>
        </p:txBody>
      </p:sp>
    </p:spTree>
    <p:extLst>
      <p:ext uri="{BB962C8B-B14F-4D97-AF65-F5344CB8AC3E}">
        <p14:creationId xmlns:p14="http://schemas.microsoft.com/office/powerpoint/2010/main" val="2609350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14</a:t>
            </a:r>
          </a:p>
        </p:txBody>
      </p:sp>
      <p:sp>
        <p:nvSpPr>
          <p:cNvPr id="4" name="Slide Number Placeholder 3"/>
          <p:cNvSpPr>
            <a:spLocks noGrp="1"/>
          </p:cNvSpPr>
          <p:nvPr>
            <p:ph type="sldNum" sz="quarter" idx="10"/>
          </p:nvPr>
        </p:nvSpPr>
        <p:spPr/>
        <p:txBody>
          <a:bodyPr/>
          <a:lstStyle/>
          <a:p>
            <a:fld id="{B8737C76-7009-4495-A775-30B97DD10C8F}" type="slidenum">
              <a:rPr lang="en-US" smtClean="0"/>
              <a:t>29</a:t>
            </a:fld>
            <a:endParaRPr lang="en-US"/>
          </a:p>
        </p:txBody>
      </p:sp>
    </p:spTree>
    <p:extLst>
      <p:ext uri="{BB962C8B-B14F-4D97-AF65-F5344CB8AC3E}">
        <p14:creationId xmlns:p14="http://schemas.microsoft.com/office/powerpoint/2010/main" val="290487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r>
              <a:rPr lang="en-US" dirty="0" smtClean="0"/>
              <a:t>12</a:t>
            </a:r>
          </a:p>
          <a:p>
            <a:endParaRPr lang="en-US" dirty="0" smtClean="0"/>
          </a:p>
          <a:p>
            <a:r>
              <a:rPr lang="en-US" sz="1200" b="0" i="0" kern="1200" dirty="0" smtClean="0">
                <a:solidFill>
                  <a:schemeClr val="tx1"/>
                </a:solidFill>
                <a:effectLst/>
                <a:latin typeface="+mn-lt"/>
                <a:ea typeface="+mn-ea"/>
                <a:cs typeface="+mn-cs"/>
              </a:rPr>
              <a:t>Originally defined in “The Volcano Optimizer Generator” by Goetz </a:t>
            </a:r>
            <a:r>
              <a:rPr lang="en-US" sz="1200" b="0" i="0" kern="1200" dirty="0" err="1" smtClean="0">
                <a:solidFill>
                  <a:schemeClr val="tx1"/>
                </a:solidFill>
                <a:effectLst/>
                <a:latin typeface="+mn-lt"/>
                <a:ea typeface="+mn-ea"/>
                <a:cs typeface="+mn-cs"/>
              </a:rPr>
              <a:t>Graefe</a:t>
            </a:r>
            <a:r>
              <a:rPr lang="en-US" sz="1200" b="0" i="0" kern="1200" dirty="0" smtClean="0">
                <a:solidFill>
                  <a:schemeClr val="tx1"/>
                </a:solidFill>
                <a:effectLst/>
                <a:latin typeface="+mn-lt"/>
                <a:ea typeface="+mn-ea"/>
                <a:cs typeface="+mn-cs"/>
              </a:rPr>
              <a:t> and William McKenna in 1993 and implemented in SQL Server using the Cascades Framework, a descendent of Volcano. I met Goetz back in 1996 with Mark Souza</a:t>
            </a:r>
            <a:r>
              <a:rPr lang="en-US" sz="1200" b="0" i="0" kern="1200" baseline="0" dirty="0" smtClean="0">
                <a:solidFill>
                  <a:schemeClr val="tx1"/>
                </a:solidFill>
                <a:effectLst/>
                <a:latin typeface="+mn-lt"/>
                <a:ea typeface="+mn-ea"/>
                <a:cs typeface="+mn-cs"/>
              </a:rPr>
              <a:t> after he first came to work at Microsoft!</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737C76-7009-4495-A775-30B97DD10C8F}" type="slidenum">
              <a:rPr lang="en-US" smtClean="0"/>
              <a:t>30</a:t>
            </a:fld>
            <a:endParaRPr lang="en-US"/>
          </a:p>
        </p:txBody>
      </p:sp>
    </p:spTree>
    <p:extLst>
      <p:ext uri="{BB962C8B-B14F-4D97-AF65-F5344CB8AC3E}">
        <p14:creationId xmlns:p14="http://schemas.microsoft.com/office/powerpoint/2010/main" val="3137545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r>
              <a:rPr lang="en-US" dirty="0" smtClean="0"/>
              <a:t>12</a:t>
            </a:r>
          </a:p>
          <a:p>
            <a:endParaRPr lang="en-US" dirty="0" smtClean="0"/>
          </a:p>
        </p:txBody>
      </p:sp>
      <p:sp>
        <p:nvSpPr>
          <p:cNvPr id="4" name="Slide Number Placeholder 3"/>
          <p:cNvSpPr>
            <a:spLocks noGrp="1"/>
          </p:cNvSpPr>
          <p:nvPr>
            <p:ph type="sldNum" sz="quarter" idx="10"/>
          </p:nvPr>
        </p:nvSpPr>
        <p:spPr/>
        <p:txBody>
          <a:bodyPr/>
          <a:lstStyle/>
          <a:p>
            <a:fld id="{B8737C76-7009-4495-A775-30B97DD10C8F}" type="slidenum">
              <a:rPr lang="en-US" smtClean="0"/>
              <a:t>31</a:t>
            </a:fld>
            <a:endParaRPr lang="en-US"/>
          </a:p>
        </p:txBody>
      </p:sp>
    </p:spTree>
    <p:extLst>
      <p:ext uri="{BB962C8B-B14F-4D97-AF65-F5344CB8AC3E}">
        <p14:creationId xmlns:p14="http://schemas.microsoft.com/office/powerpoint/2010/main" val="2989211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r>
              <a:rPr lang="en-US" dirty="0" smtClean="0"/>
              <a:t>12</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Remember, there’s a</a:t>
            </a:r>
            <a:r>
              <a:rPr lang="en-US" sz="1200" b="0" i="0" kern="1200" baseline="0" dirty="0" smtClean="0">
                <a:solidFill>
                  <a:schemeClr val="tx1"/>
                </a:solidFill>
                <a:effectLst/>
                <a:latin typeface="+mn-lt"/>
                <a:ea typeface="+mn-ea"/>
                <a:cs typeface="+mn-cs"/>
              </a:rPr>
              <a:t> final</a:t>
            </a:r>
            <a:r>
              <a:rPr lang="en-US" sz="1200" b="0" i="0" kern="1200" dirty="0" smtClean="0">
                <a:solidFill>
                  <a:schemeClr val="tx1"/>
                </a:solidFill>
                <a:effectLst/>
                <a:latin typeface="+mn-lt"/>
                <a:ea typeface="+mn-ea"/>
                <a:cs typeface="+mn-cs"/>
              </a:rPr>
              <a:t> memo after each phase. Compare the Initial Memo to the Final</a:t>
            </a:r>
            <a:r>
              <a:rPr lang="en-US" sz="1200" b="0" i="0" kern="1200" baseline="0" dirty="0" smtClean="0">
                <a:solidFill>
                  <a:schemeClr val="tx1"/>
                </a:solidFill>
                <a:effectLst/>
                <a:latin typeface="+mn-lt"/>
                <a:ea typeface="+mn-ea"/>
                <a:cs typeface="+mn-cs"/>
              </a:rPr>
              <a:t> Memo, going from 18 to 38 groups, many now containing several alternatives. It requires a single run through Search 1 (where most queries terminate) and terminates early after 509 moves (tasks) with a ‘Good Enough Plan Found’.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Note that the Memo allows the optimizer to consider very many alternatives at once in a compact and quick-to-search structure; the optimizer does </a:t>
            </a:r>
            <a:r>
              <a:rPr lang="en-US" sz="1200" b="1" i="0"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just work on one overall plan, performing incremental improvements (this is a common misconception).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Group 19 and 13 relate directly to the join implementation of the query: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Group 13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Item 0 is the original (joining groups 8 and 9 and applying the condition described by the sub-tree starting with group 12).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Item 1 applies the Join Commutative</a:t>
            </a:r>
            <a:r>
              <a:rPr lang="en-US" sz="1200" b="0" i="0" kern="1200" baseline="0" dirty="0" smtClean="0">
                <a:solidFill>
                  <a:schemeClr val="tx1"/>
                </a:solidFill>
                <a:effectLst/>
                <a:latin typeface="+mn-lt"/>
                <a:ea typeface="+mn-ea"/>
                <a:cs typeface="+mn-cs"/>
              </a:rPr>
              <a:t> rule, reversing the input groups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Item 7 applies a one-to-many Merge Join, with group 8 option 2 as the first input and group 9 option 2 as the second option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Item9 applies a physical Inner Apply driven by group 8 option 6, on group 30 option 2</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smtClean="0">
                <a:solidFill>
                  <a:schemeClr val="tx1"/>
                </a:solidFill>
                <a:effectLst/>
                <a:latin typeface="+mn-lt"/>
                <a:ea typeface="+mn-ea"/>
                <a:cs typeface="+mn-cs"/>
              </a:rPr>
              <a:t>Costing </a:t>
            </a:r>
            <a:r>
              <a:rPr lang="en-US" sz="1200" b="0" i="0" kern="1200" dirty="0" smtClean="0">
                <a:solidFill>
                  <a:schemeClr val="tx1"/>
                </a:solidFill>
                <a:effectLst/>
                <a:latin typeface="+mn-lt"/>
                <a:ea typeface="+mn-ea"/>
                <a:cs typeface="+mn-cs"/>
              </a:rPr>
              <a:t>calculations are based on a complex mathematical model.  This model generally provides a good basis on which to compare alternatives internally, regardless of the workload or particular hardware configuration.  The costing numbers do not mean very much by themselves, so it is generally unwise to compare them between statements or across different queries.  The numbers are perhaps best thought of as a unit-less quantity, useful only when comparing alternative plans for the same statement.</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737C76-7009-4495-A775-30B97DD10C8F}" type="slidenum">
              <a:rPr lang="en-US" smtClean="0"/>
              <a:t>32</a:t>
            </a:fld>
            <a:endParaRPr lang="en-US"/>
          </a:p>
        </p:txBody>
      </p:sp>
    </p:spTree>
    <p:extLst>
      <p:ext uri="{BB962C8B-B14F-4D97-AF65-F5344CB8AC3E}">
        <p14:creationId xmlns:p14="http://schemas.microsoft.com/office/powerpoint/2010/main" val="810112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SQL Server must eventually return a plan, even if that plan is not as efficient as it would like. To that end, the optimization process also includes the concept of an “optimization cost budget” in terms</a:t>
            </a:r>
            <a:r>
              <a:rPr lang="en-US" sz="1200" b="0" i="0" kern="1200" baseline="0" dirty="0" smtClean="0">
                <a:solidFill>
                  <a:schemeClr val="tx1"/>
                </a:solidFill>
                <a:effectLst/>
                <a:latin typeface="+mn-lt"/>
                <a:ea typeface="+mn-ea"/>
                <a:cs typeface="+mn-cs"/>
              </a:rPr>
              <a:t> of the number of optimizations it is budgeted</a:t>
            </a:r>
            <a:r>
              <a:rPr lang="en-US" sz="1200" b="0" i="0" kern="1200" dirty="0" smtClean="0">
                <a:solidFill>
                  <a:schemeClr val="tx1"/>
                </a:solidFill>
                <a:effectLst/>
                <a:latin typeface="+mn-lt"/>
                <a:ea typeface="+mn-ea"/>
                <a:cs typeface="+mn-cs"/>
              </a:rPr>
              <a:t>. When this budget is exceeded, the search for the optimal plan is terminated, and the query optimizer will show an optimization timeout. When the optimizer encounters the timeout (i.e. exceeds its</a:t>
            </a:r>
            <a:r>
              <a:rPr lang="en-US" sz="1200" b="0" i="0" kern="1200" baseline="0" dirty="0" smtClean="0">
                <a:solidFill>
                  <a:schemeClr val="tx1"/>
                </a:solidFill>
                <a:effectLst/>
                <a:latin typeface="+mn-lt"/>
                <a:ea typeface="+mn-ea"/>
                <a:cs typeface="+mn-cs"/>
              </a:rPr>
              <a:t> budget)</a:t>
            </a:r>
            <a:r>
              <a:rPr lang="en-US" sz="1200" b="0" i="0" kern="1200" dirty="0" smtClean="0">
                <a:solidFill>
                  <a:schemeClr val="tx1"/>
                </a:solidFill>
                <a:effectLst/>
                <a:latin typeface="+mn-lt"/>
                <a:ea typeface="+mn-ea"/>
                <a:cs typeface="+mn-cs"/>
              </a:rPr>
              <a:t>,  it stops the optimization process and returns the least expensive plan it has found so far and the query optimizer will show an optimization timeout in the execution plan.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Is this an alternative to writing</a:t>
            </a:r>
            <a:r>
              <a:rPr lang="en-US" sz="1200" b="0" i="0" kern="1200" baseline="0" dirty="0" smtClean="0">
                <a:solidFill>
                  <a:schemeClr val="tx1"/>
                </a:solidFill>
                <a:effectLst/>
                <a:latin typeface="+mn-lt"/>
                <a:ea typeface="+mn-ea"/>
                <a:cs typeface="+mn-cs"/>
              </a:rPr>
              <a:t> better queries? HELL NO! Quick tips:</a:t>
            </a:r>
          </a:p>
          <a:p>
            <a:pPr marL="228600" indent="-228600">
              <a:buFont typeface="+mj-lt"/>
              <a:buAutoNum type="arabicPeriod"/>
            </a:pPr>
            <a:r>
              <a:rPr lang="en-US" sz="1200" b="0" i="0" kern="1200" baseline="0" dirty="0" smtClean="0">
                <a:solidFill>
                  <a:schemeClr val="tx1"/>
                </a:solidFill>
                <a:effectLst/>
                <a:latin typeface="+mn-lt"/>
                <a:ea typeface="+mn-ea"/>
                <a:cs typeface="+mn-cs"/>
              </a:rPr>
              <a:t>Use relational design</a:t>
            </a:r>
          </a:p>
          <a:p>
            <a:pPr marL="228600" indent="-228600">
              <a:buFont typeface="+mj-lt"/>
              <a:buAutoNum type="arabicPeriod"/>
            </a:pPr>
            <a:r>
              <a:rPr lang="en-US" sz="1200" b="0" i="0" kern="1200" baseline="0" dirty="0" smtClean="0">
                <a:solidFill>
                  <a:schemeClr val="tx1"/>
                </a:solidFill>
                <a:effectLst/>
                <a:latin typeface="+mn-lt"/>
                <a:ea typeface="+mn-ea"/>
                <a:cs typeface="+mn-cs"/>
              </a:rPr>
              <a:t>Use constraints – omitting constraints may mean that the optimizer is denied opportunities for simplification and exploration transformations</a:t>
            </a:r>
          </a:p>
          <a:p>
            <a:pPr marL="228600" indent="-228600">
              <a:buFont typeface="+mj-lt"/>
              <a:buAutoNum type="arabicPeriod"/>
            </a:pPr>
            <a:r>
              <a:rPr lang="en-US" sz="1200" b="0" i="0" kern="1200" baseline="0" dirty="0" smtClean="0">
                <a:solidFill>
                  <a:schemeClr val="tx1"/>
                </a:solidFill>
                <a:effectLst/>
                <a:latin typeface="+mn-lt"/>
                <a:ea typeface="+mn-ea"/>
                <a:cs typeface="+mn-cs"/>
              </a:rPr>
              <a:t>Statistics, indexes, and issues with statistics on computed columns</a:t>
            </a:r>
          </a:p>
          <a:p>
            <a:pPr marL="228600" indent="-228600">
              <a:buFont typeface="+mj-lt"/>
              <a:buAutoNum type="arabicPeriod"/>
            </a:pPr>
            <a:r>
              <a:rPr lang="en-US" sz="1200" b="0" i="0" kern="1200" baseline="0" dirty="0" smtClean="0">
                <a:solidFill>
                  <a:schemeClr val="tx1"/>
                </a:solidFill>
                <a:effectLst/>
                <a:latin typeface="+mn-lt"/>
                <a:ea typeface="+mn-ea"/>
                <a:cs typeface="+mn-cs"/>
              </a:rPr>
              <a:t>Avoid implicit conversions</a:t>
            </a:r>
          </a:p>
          <a:p>
            <a:pPr marL="228600" indent="-228600">
              <a:buFont typeface="+mj-lt"/>
              <a:buAutoNum type="arabicPeriod"/>
            </a:pPr>
            <a:r>
              <a:rPr lang="en-US" sz="1200" b="0" i="0" kern="1200" baseline="0" dirty="0" smtClean="0">
                <a:solidFill>
                  <a:schemeClr val="tx1"/>
                </a:solidFill>
                <a:effectLst/>
                <a:latin typeface="+mn-lt"/>
                <a:ea typeface="+mn-ea"/>
                <a:cs typeface="+mn-cs"/>
              </a:rPr>
              <a:t>Avoid user-defined functions (other than the in-line variety)</a:t>
            </a:r>
          </a:p>
          <a:p>
            <a:pPr marL="228600" indent="-228600">
              <a:buFont typeface="+mj-lt"/>
              <a:buAutoNum type="arabicPeriod"/>
            </a:pPr>
            <a:r>
              <a:rPr lang="en-US" dirty="0" smtClean="0"/>
              <a:t>Deep trees</a:t>
            </a:r>
            <a:r>
              <a:rPr lang="en-US" baseline="0" dirty="0" smtClean="0"/>
              <a:t> can cause problems, so it’s often wise to break big, complex queries into smaller, simpler ones</a:t>
            </a:r>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33</a:t>
            </a:fld>
            <a:endParaRPr lang="en-US"/>
          </a:p>
        </p:txBody>
      </p:sp>
    </p:spTree>
    <p:extLst>
      <p:ext uri="{BB962C8B-B14F-4D97-AF65-F5344CB8AC3E}">
        <p14:creationId xmlns:p14="http://schemas.microsoft.com/office/powerpoint/2010/main" val="406560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others are obsolete and work only for SQL2005 to SQL2012:	</a:t>
            </a:r>
          </a:p>
          <a:p>
            <a:endParaRPr lang="en-US" dirty="0"/>
          </a:p>
          <a:p>
            <a:r>
              <a:rPr lang="en-US" dirty="0"/>
              <a:t>7352 : Final query tree </a:t>
            </a:r>
            <a:br>
              <a:rPr lang="en-US" dirty="0"/>
            </a:br>
            <a:r>
              <a:rPr lang="en-US" dirty="0"/>
              <a:t>8605 : Converted tree </a:t>
            </a:r>
            <a:br>
              <a:rPr lang="en-US" dirty="0"/>
            </a:br>
            <a:r>
              <a:rPr lang="en-US" dirty="0"/>
              <a:t>8606 : Input, simplified, join-collapsed, and normalized trees </a:t>
            </a:r>
            <a:br>
              <a:rPr lang="en-US" dirty="0"/>
            </a:br>
            <a:r>
              <a:rPr lang="en-US" dirty="0"/>
              <a:t>8607 : Output tree </a:t>
            </a:r>
            <a:br>
              <a:rPr lang="en-US" dirty="0"/>
            </a:br>
            <a:r>
              <a:rPr lang="en-US" dirty="0"/>
              <a:t>8608 : Initial memo </a:t>
            </a:r>
            <a:br>
              <a:rPr lang="en-US" dirty="0"/>
            </a:br>
            <a:r>
              <a:rPr lang="en-US" dirty="0"/>
              <a:t>8615 : Final memo </a:t>
            </a:r>
            <a:br>
              <a:rPr lang="en-US" dirty="0"/>
            </a:br>
            <a:r>
              <a:rPr lang="en-US" dirty="0"/>
              <a:t>8675 : Optimization stages and times</a:t>
            </a:r>
          </a:p>
          <a:p>
            <a:endParaRPr lang="en-US" dirty="0"/>
          </a:p>
        </p:txBody>
      </p:sp>
      <p:sp>
        <p:nvSpPr>
          <p:cNvPr id="4" name="Slide Number Placeholder 3"/>
          <p:cNvSpPr>
            <a:spLocks noGrp="1"/>
          </p:cNvSpPr>
          <p:nvPr>
            <p:ph type="sldNum" sz="quarter" idx="10"/>
          </p:nvPr>
        </p:nvSpPr>
        <p:spPr/>
        <p:txBody>
          <a:bodyPr/>
          <a:lstStyle/>
          <a:p>
            <a:fld id="{B8737C76-7009-4495-A775-30B97DD10C8F}" type="slidenum">
              <a:rPr lang="en-US" smtClean="0"/>
              <a:t>34</a:t>
            </a:fld>
            <a:endParaRPr lang="en-US"/>
          </a:p>
        </p:txBody>
      </p:sp>
    </p:spTree>
    <p:extLst>
      <p:ext uri="{BB962C8B-B14F-4D97-AF65-F5344CB8AC3E}">
        <p14:creationId xmlns:p14="http://schemas.microsoft.com/office/powerpoint/2010/main" val="269041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others are obsolete and work only for SQL2005 to SQL2012:	</a:t>
            </a:r>
          </a:p>
          <a:p>
            <a:endParaRPr lang="en-US" dirty="0"/>
          </a:p>
          <a:p>
            <a:r>
              <a:rPr lang="en-US" dirty="0"/>
              <a:t>7352 : Final query tree </a:t>
            </a:r>
            <a:br>
              <a:rPr lang="en-US" dirty="0"/>
            </a:br>
            <a:r>
              <a:rPr lang="en-US" dirty="0"/>
              <a:t>8605 : Converted tree </a:t>
            </a:r>
            <a:br>
              <a:rPr lang="en-US" dirty="0"/>
            </a:br>
            <a:r>
              <a:rPr lang="en-US" dirty="0"/>
              <a:t>8606 : Input, simplified, join-collapsed, and normalized trees </a:t>
            </a:r>
            <a:br>
              <a:rPr lang="en-US" dirty="0"/>
            </a:br>
            <a:r>
              <a:rPr lang="en-US" dirty="0"/>
              <a:t>8607 : Output tree </a:t>
            </a:r>
            <a:br>
              <a:rPr lang="en-US" dirty="0"/>
            </a:br>
            <a:r>
              <a:rPr lang="en-US" dirty="0"/>
              <a:t>8608 : Initial memo </a:t>
            </a:r>
            <a:br>
              <a:rPr lang="en-US" dirty="0"/>
            </a:br>
            <a:r>
              <a:rPr lang="en-US" dirty="0"/>
              <a:t>8615 : Final memo </a:t>
            </a:r>
            <a:br>
              <a:rPr lang="en-US" dirty="0"/>
            </a:br>
            <a:r>
              <a:rPr lang="en-US" dirty="0"/>
              <a:t>8675 : Optimization stages and times</a:t>
            </a:r>
          </a:p>
          <a:p>
            <a:endParaRPr lang="en-US" dirty="0"/>
          </a:p>
        </p:txBody>
      </p:sp>
      <p:sp>
        <p:nvSpPr>
          <p:cNvPr id="4" name="Slide Number Placeholder 3"/>
          <p:cNvSpPr>
            <a:spLocks noGrp="1"/>
          </p:cNvSpPr>
          <p:nvPr>
            <p:ph type="sldNum" sz="quarter" idx="10"/>
          </p:nvPr>
        </p:nvSpPr>
        <p:spPr/>
        <p:txBody>
          <a:bodyPr/>
          <a:lstStyle/>
          <a:p>
            <a:fld id="{B8737C76-7009-4495-A775-30B97DD10C8F}" type="slidenum">
              <a:rPr lang="en-US" smtClean="0"/>
              <a:t>35</a:t>
            </a:fld>
            <a:endParaRPr lang="en-US"/>
          </a:p>
        </p:txBody>
      </p:sp>
    </p:spTree>
    <p:extLst>
      <p:ext uri="{BB962C8B-B14F-4D97-AF65-F5344CB8AC3E}">
        <p14:creationId xmlns:p14="http://schemas.microsoft.com/office/powerpoint/2010/main" val="3991252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10/31/2017 4:04 PM</a:t>
            </a:fld>
            <a:endParaRPr lang="en-US"/>
          </a:p>
        </p:txBody>
      </p:sp>
      <p:sp>
        <p:nvSpPr>
          <p:cNvPr id="6" name="Footer Placeholder 5"/>
          <p:cNvSpPr>
            <a:spLocks noGrp="1"/>
          </p:cNvSpPr>
          <p:nvPr>
            <p:ph type="ftr" sz="quarter" idx="12"/>
          </p:nvPr>
        </p:nvSpPr>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171450" indent="-171450">
              <a:buFont typeface="Arial" panose="020B0604020202020204" pitchFamily="34" charset="0"/>
              <a:buChar char="•"/>
            </a:pPr>
            <a:r>
              <a:rPr lang="en-US" sz="1600" dirty="0" smtClean="0"/>
              <a:t>Four phases:</a:t>
            </a:r>
          </a:p>
          <a:p>
            <a:pPr marL="628650" lvl="1" indent="-171450">
              <a:buFont typeface="Arial" panose="020B0604020202020204" pitchFamily="34" charset="0"/>
              <a:buChar char="•"/>
            </a:pPr>
            <a:r>
              <a:rPr lang="en-US" sz="1600" dirty="0" smtClean="0"/>
              <a:t>Trivial plan</a:t>
            </a:r>
          </a:p>
          <a:p>
            <a:pPr marL="628650" lvl="1" indent="-171450">
              <a:buFont typeface="Arial" panose="020B0604020202020204" pitchFamily="34" charset="0"/>
              <a:buChar char="•"/>
            </a:pPr>
            <a:r>
              <a:rPr lang="en-US" sz="1600" dirty="0" smtClean="0"/>
              <a:t>Transactional plan</a:t>
            </a:r>
          </a:p>
          <a:p>
            <a:pPr marL="628650" lvl="1" indent="-171450">
              <a:buFont typeface="Arial" panose="020B0604020202020204" pitchFamily="34" charset="0"/>
              <a:buChar char="•"/>
            </a:pPr>
            <a:r>
              <a:rPr lang="en-US" sz="1600" dirty="0" smtClean="0"/>
              <a:t>Quick plan</a:t>
            </a:r>
          </a:p>
          <a:p>
            <a:pPr marL="628650" lvl="1" indent="-171450">
              <a:buFont typeface="Arial" panose="020B0604020202020204" pitchFamily="34" charset="0"/>
              <a:buChar char="•"/>
            </a:pPr>
            <a:r>
              <a:rPr lang="en-US" sz="1600" dirty="0" smtClean="0"/>
              <a:t>Full plan</a:t>
            </a:r>
          </a:p>
          <a:p>
            <a:pPr marL="171450" indent="-171450">
              <a:buFont typeface="Arial" panose="020B0604020202020204" pitchFamily="34" charset="0"/>
              <a:buChar char="•"/>
            </a:pPr>
            <a:r>
              <a:rPr lang="en-US" sz="1600" dirty="0" smtClean="0"/>
              <a:t>Four transformation types:</a:t>
            </a:r>
          </a:p>
          <a:p>
            <a:pPr marL="514350" lvl="1" indent="-171450">
              <a:buFont typeface="Arial" panose="020B0604020202020204" pitchFamily="34" charset="0"/>
              <a:buChar char="•"/>
            </a:pPr>
            <a:r>
              <a:rPr lang="en-US" sz="1400" dirty="0" smtClean="0">
                <a:solidFill>
                  <a:schemeClr val="bg2">
                    <a:lumMod val="50000"/>
                  </a:schemeClr>
                </a:solidFill>
              </a:rPr>
              <a:t>Simplification</a:t>
            </a:r>
          </a:p>
          <a:p>
            <a:pPr marL="514350" lvl="1" indent="-171450">
              <a:buFont typeface="Arial" panose="020B0604020202020204" pitchFamily="34" charset="0"/>
              <a:buChar char="•"/>
            </a:pPr>
            <a:r>
              <a:rPr lang="en-US" sz="1400" dirty="0" smtClean="0">
                <a:solidFill>
                  <a:schemeClr val="bg2">
                    <a:lumMod val="50000"/>
                  </a:schemeClr>
                </a:solidFill>
              </a:rPr>
              <a:t>Exploration</a:t>
            </a:r>
          </a:p>
          <a:p>
            <a:pPr marL="514350" lvl="1" indent="-171450">
              <a:buFont typeface="Arial" panose="020B0604020202020204" pitchFamily="34" charset="0"/>
              <a:buChar char="•"/>
            </a:pPr>
            <a:r>
              <a:rPr lang="en-US" sz="1400" dirty="0" smtClean="0">
                <a:solidFill>
                  <a:schemeClr val="bg2">
                    <a:lumMod val="50000"/>
                  </a:schemeClr>
                </a:solidFill>
              </a:rPr>
              <a:t>Implementation</a:t>
            </a:r>
          </a:p>
          <a:p>
            <a:pPr marL="514350" lvl="1" indent="-171450">
              <a:buFont typeface="Arial" panose="020B0604020202020204" pitchFamily="34" charset="0"/>
              <a:buChar char="•"/>
            </a:pPr>
            <a:r>
              <a:rPr lang="en-US" sz="1400" dirty="0" smtClean="0">
                <a:solidFill>
                  <a:schemeClr val="bg2">
                    <a:lumMod val="50000"/>
                  </a:schemeClr>
                </a:solidFill>
              </a:rPr>
              <a:t>Physical Property Enforcement</a:t>
            </a:r>
          </a:p>
          <a:p>
            <a:endParaRPr lang="en-US" dirty="0"/>
          </a:p>
        </p:txBody>
      </p:sp>
    </p:spTree>
    <p:extLst>
      <p:ext uri="{BB962C8B-B14F-4D97-AF65-F5344CB8AC3E}">
        <p14:creationId xmlns:p14="http://schemas.microsoft.com/office/powerpoint/2010/main" val="227190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65AC4-17B0-4E19-8496-B264E70A18D3}" type="slidenum">
              <a:rPr lang="en-US" smtClean="0"/>
              <a:t>10</a:t>
            </a:fld>
            <a:endParaRPr lang="en-US"/>
          </a:p>
        </p:txBody>
      </p:sp>
    </p:spTree>
    <p:extLst>
      <p:ext uri="{BB962C8B-B14F-4D97-AF65-F5344CB8AC3E}">
        <p14:creationId xmlns:p14="http://schemas.microsoft.com/office/powerpoint/2010/main" val="250108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Parsing and binding are the first operations performed when a query is submitted to a SQL Server instance. They produce a tree representation of the query, which is then sent to the query optimizer to perform the optimization process. At the beginning of this optimization process, this logical tree will be simplified, and the query optimizer will check whether the query qualifies for a trivial plan. If it does, a trivial execution plan is returned and the optimization process immediately ends. The parsing, binding, simplification, and trivial plan processes do not depend on the contents of the database (such as the data itself), but only on the database schema and query definition. Because of this, these processes also don’t use statistics, cost estimation, or cost-based decisions, all of which are only employed during the full optimization process.</a:t>
            </a:r>
          </a:p>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11</a:t>
            </a:fld>
            <a:endParaRPr lang="en-US"/>
          </a:p>
        </p:txBody>
      </p:sp>
    </p:spTree>
    <p:extLst>
      <p:ext uri="{BB962C8B-B14F-4D97-AF65-F5344CB8AC3E}">
        <p14:creationId xmlns:p14="http://schemas.microsoft.com/office/powerpoint/2010/main" val="127236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Parsing and binding are the first operations performed when a query is submitted to a SQL Server instance. They produce a tree representation of the query, which is then sent to the query optimizer to perform the optimization process.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beginning of this optimization process, this logical tree will be simplified, and the query optimizer will check whether the query qualifies for a trivial plan. If it does, a trivial execution plan is returned and the optimization process immediately ends. The parsing, binding, simplification, and trivial plan processes do not depend on the contents of the database (such as the data itself), but only on the database schema and query definition. Because of this, these processes also don’t use statistics, cost estimation, or cost-based decisions, all of which are only employed during the full optimization process.</a:t>
            </a:r>
          </a:p>
          <a:p>
            <a:endParaRPr lang="en-US" sz="1200" b="0" i="0" kern="1200" dirty="0" smtClean="0">
              <a:solidFill>
                <a:schemeClr val="tx1"/>
              </a:solidFill>
              <a:effectLst/>
              <a:latin typeface="+mn-lt"/>
              <a:ea typeface="+mn-ea"/>
              <a:cs typeface="+mn-cs"/>
            </a:endParaRPr>
          </a:p>
          <a:p>
            <a:r>
              <a:rPr lang="en-US" dirty="0" smtClean="0"/>
              <a:t>Generates a hash based on query text</a:t>
            </a:r>
          </a:p>
          <a:p>
            <a:pPr lvl="1"/>
            <a:r>
              <a:rPr lang="en-US" sz="2000" dirty="0" smtClean="0"/>
              <a:t>Important: Case sensitive, white space sensitive</a:t>
            </a:r>
            <a:endParaRPr lang="en-US" dirty="0" smtClean="0"/>
          </a:p>
          <a:p>
            <a:r>
              <a:rPr lang="en-US" dirty="0" smtClean="0"/>
              <a:t>Checks plan cache to see if it exists</a:t>
            </a:r>
          </a:p>
          <a:p>
            <a:pPr lvl="1"/>
            <a:r>
              <a:rPr lang="en-US" sz="2000" dirty="0" smtClean="0"/>
              <a:t>May be first time, may have been aged out</a:t>
            </a:r>
          </a:p>
          <a:p>
            <a:pPr lvl="1"/>
            <a:r>
              <a:rPr lang="en-US" sz="2000" dirty="0" smtClean="0"/>
              <a:t>If a match is found, move to query executor</a:t>
            </a:r>
          </a:p>
          <a:p>
            <a:pPr lvl="1"/>
            <a:r>
              <a:rPr lang="en-US" sz="2000" dirty="0" smtClean="0"/>
              <a:t>If a match is not found, then optimization must occur before going further</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12</a:t>
            </a:fld>
            <a:endParaRPr lang="en-US"/>
          </a:p>
        </p:txBody>
      </p:sp>
    </p:spTree>
    <p:extLst>
      <p:ext uri="{BB962C8B-B14F-4D97-AF65-F5344CB8AC3E}">
        <p14:creationId xmlns:p14="http://schemas.microsoft.com/office/powerpoint/2010/main" val="257569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a:t>
            </a:r>
            <a:r>
              <a:rPr lang="en-US" sz="1200" b="0" i="0" u="none" strike="noStrike" kern="1200" baseline="0" dirty="0">
                <a:solidFill>
                  <a:schemeClr val="tx1"/>
                </a:solidFill>
                <a:latin typeface="+mn-lt"/>
                <a:ea typeface="+mn-ea"/>
                <a:cs typeface="+mn-cs"/>
              </a:rPr>
              <a:t>query trees, or relational trees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Script 11 </a:t>
            </a:r>
            <a:endParaRPr lang="en-US" dirty="0"/>
          </a:p>
        </p:txBody>
      </p:sp>
      <p:sp>
        <p:nvSpPr>
          <p:cNvPr id="4" name="Slide Number Placeholder 3"/>
          <p:cNvSpPr>
            <a:spLocks noGrp="1"/>
          </p:cNvSpPr>
          <p:nvPr>
            <p:ph type="sldNum" sz="quarter" idx="10"/>
          </p:nvPr>
        </p:nvSpPr>
        <p:spPr/>
        <p:txBody>
          <a:bodyPr/>
          <a:lstStyle/>
          <a:p>
            <a:fld id="{B8737C76-7009-4495-A775-30B97DD10C8F}" type="slidenum">
              <a:rPr lang="en-US" smtClean="0"/>
              <a:t>13</a:t>
            </a:fld>
            <a:endParaRPr lang="en-US"/>
          </a:p>
        </p:txBody>
      </p:sp>
    </p:spTree>
    <p:extLst>
      <p:ext uri="{BB962C8B-B14F-4D97-AF65-F5344CB8AC3E}">
        <p14:creationId xmlns:p14="http://schemas.microsoft.com/office/powerpoint/2010/main" val="137434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a:t>
            </a:r>
            <a:r>
              <a:rPr lang="en-US" sz="1200" b="0" i="0" u="none" strike="noStrike" kern="1200" baseline="0" dirty="0">
                <a:solidFill>
                  <a:schemeClr val="tx1"/>
                </a:solidFill>
                <a:latin typeface="+mn-lt"/>
                <a:ea typeface="+mn-ea"/>
                <a:cs typeface="+mn-cs"/>
              </a:rPr>
              <a:t>query trees, or relational trees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Script 11 </a:t>
            </a:r>
            <a:endParaRPr lang="en-US" dirty="0"/>
          </a:p>
        </p:txBody>
      </p:sp>
      <p:sp>
        <p:nvSpPr>
          <p:cNvPr id="4" name="Slide Number Placeholder 3"/>
          <p:cNvSpPr>
            <a:spLocks noGrp="1"/>
          </p:cNvSpPr>
          <p:nvPr>
            <p:ph type="sldNum" sz="quarter" idx="10"/>
          </p:nvPr>
        </p:nvSpPr>
        <p:spPr/>
        <p:txBody>
          <a:bodyPr/>
          <a:lstStyle/>
          <a:p>
            <a:fld id="{B8737C76-7009-4495-A775-30B97DD10C8F}" type="slidenum">
              <a:rPr lang="en-US" smtClean="0"/>
              <a:t>14</a:t>
            </a:fld>
            <a:endParaRPr lang="en-US"/>
          </a:p>
        </p:txBody>
      </p:sp>
    </p:spTree>
    <p:extLst>
      <p:ext uri="{BB962C8B-B14F-4D97-AF65-F5344CB8AC3E}">
        <p14:creationId xmlns:p14="http://schemas.microsoft.com/office/powerpoint/2010/main" val="350506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15</a:t>
            </a:fld>
            <a:endParaRPr lang="en-US"/>
          </a:p>
        </p:txBody>
      </p:sp>
    </p:spTree>
    <p:extLst>
      <p:ext uri="{BB962C8B-B14F-4D97-AF65-F5344CB8AC3E}">
        <p14:creationId xmlns:p14="http://schemas.microsoft.com/office/powerpoint/2010/main" val="293595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smtClean="0">
                <a:solidFill>
                  <a:schemeClr val="tx1"/>
                </a:solidFill>
                <a:effectLst/>
                <a:latin typeface="+mn-lt"/>
                <a:ea typeface="+mn-ea"/>
                <a:cs typeface="+mn-cs"/>
              </a:rPr>
              <a:t>Graphic</a:t>
            </a:r>
            <a:r>
              <a:rPr lang="en-US" sz="1400" b="0" i="0" kern="1200" baseline="0" dirty="0" smtClean="0">
                <a:solidFill>
                  <a:schemeClr val="tx1"/>
                </a:solidFill>
                <a:effectLst/>
                <a:latin typeface="+mn-lt"/>
                <a:ea typeface="+mn-ea"/>
                <a:cs typeface="+mn-cs"/>
              </a:rPr>
              <a:t> windows property, by pressing F4 on the plan operator, in SSMS execution plan will show TRIVIAL.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baseline="0" dirty="0" err="1" smtClean="0">
                <a:solidFill>
                  <a:schemeClr val="tx1"/>
                </a:solidFill>
                <a:effectLst/>
                <a:latin typeface="+mn-lt"/>
                <a:ea typeface="+mn-ea"/>
                <a:cs typeface="+mn-cs"/>
              </a:rPr>
              <a:t>Showplan</a:t>
            </a:r>
            <a:r>
              <a:rPr lang="en-US" sz="1400" b="0" i="0" kern="1200" baseline="0" dirty="0" smtClean="0">
                <a:solidFill>
                  <a:schemeClr val="tx1"/>
                </a:solidFill>
                <a:effectLst/>
                <a:latin typeface="+mn-lt"/>
                <a:ea typeface="+mn-ea"/>
                <a:cs typeface="+mn-cs"/>
              </a:rPr>
              <a:t> XML will show a </a:t>
            </a:r>
            <a:r>
              <a:rPr lang="en-US" sz="1400" b="0" i="0" kern="1200" baseline="0" dirty="0" err="1" smtClean="0">
                <a:solidFill>
                  <a:schemeClr val="tx1"/>
                </a:solidFill>
                <a:effectLst/>
                <a:latin typeface="+mn-lt"/>
                <a:ea typeface="+mn-ea"/>
                <a:cs typeface="+mn-cs"/>
              </a:rPr>
              <a:t>StatementOptmLevel</a:t>
            </a:r>
            <a:r>
              <a:rPr lang="en-US" sz="1400" b="0" i="0" kern="1200" baseline="0" dirty="0" smtClean="0">
                <a:solidFill>
                  <a:schemeClr val="tx1"/>
                </a:solidFill>
                <a:effectLst/>
                <a:latin typeface="+mn-lt"/>
                <a:ea typeface="+mn-ea"/>
                <a:cs typeface="+mn-cs"/>
              </a:rPr>
              <a:t> attribute as TRIVIAL.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16</a:t>
            </a:fld>
            <a:endParaRPr lang="en-US"/>
          </a:p>
        </p:txBody>
      </p:sp>
    </p:spTree>
    <p:extLst>
      <p:ext uri="{BB962C8B-B14F-4D97-AF65-F5344CB8AC3E}">
        <p14:creationId xmlns:p14="http://schemas.microsoft.com/office/powerpoint/2010/main" val="2904471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sqlsaturday.com/" TargetMode="External"/><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hyperlink" Target="http://www.sqlpass.org/Events/24HoursofPASS.aspx"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www.sqlpass.org/PASSChapters/VirtualChapters.aspx" TargetMode="External"/><Relationship Id="rId10" Type="http://schemas.openxmlformats.org/officeDocument/2006/relationships/image" Target="../media/image10.png"/><Relationship Id="rId4" Type="http://schemas.openxmlformats.org/officeDocument/2006/relationships/hyperlink" Target="http://www.sqlpass.org/PASSChapters.aspx" TargetMode="External"/><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874793" y="3420584"/>
            <a:ext cx="4520966" cy="453733"/>
          </a:xfrm>
          <a:prstGeom prst="rect">
            <a:avLst/>
          </a:prstGeom>
        </p:spPr>
        <p:txBody>
          <a:bodyPr vert="horz" lIns="91440" tIns="45720" rIns="91440" bIns="45720" rtlCol="0" anchor="t">
            <a:noAutofit/>
          </a:bodyPr>
          <a:lstStyle>
            <a:lvl1pPr algn="ctr">
              <a:defRPr lang="en-US" dirty="0">
                <a:solidFill>
                  <a:schemeClr val="accent3"/>
                </a:solidFill>
                <a:latin typeface="+mn-lt"/>
                <a:cs typeface="Segoe UI Light"/>
              </a:defRPr>
            </a:lvl1pPr>
          </a:lstStyle>
          <a:p>
            <a:pPr lvl="0"/>
            <a:r>
              <a:rPr lang="en-CA" dirty="0"/>
              <a:t>Subtitle</a:t>
            </a:r>
            <a:endParaRPr lang="en-US" dirty="0"/>
          </a:p>
        </p:txBody>
      </p:sp>
      <p:sp>
        <p:nvSpPr>
          <p:cNvPr id="8" name="Text Placeholder 6"/>
          <p:cNvSpPr>
            <a:spLocks noGrp="1"/>
          </p:cNvSpPr>
          <p:nvPr>
            <p:ph type="body" sz="quarter" idx="10" hasCustomPrompt="1"/>
          </p:nvPr>
        </p:nvSpPr>
        <p:spPr>
          <a:xfrm>
            <a:off x="874793" y="3983872"/>
            <a:ext cx="4521200" cy="430213"/>
          </a:xfrm>
        </p:spPr>
        <p:txBody>
          <a:bodyPr/>
          <a:lstStyle>
            <a:lvl1pPr marL="0" indent="0" algn="ctr" defTabSz="457200" rtl="0" eaLnBrk="1" latinLnBrk="0" hangingPunct="1">
              <a:lnSpc>
                <a:spcPct val="100000"/>
              </a:lnSpc>
              <a:spcBef>
                <a:spcPts val="0"/>
              </a:spcBef>
              <a:spcAft>
                <a:spcPts val="0"/>
              </a:spcAft>
              <a:buFont typeface="Arial"/>
              <a:buNone/>
              <a:defRPr lang="en-US" sz="1400" b="0" kern="1200" baseline="0" dirty="0" smtClean="0">
                <a:solidFill>
                  <a:schemeClr val="bg2">
                    <a:lumMod val="50000"/>
                  </a:schemeClr>
                </a:solidFill>
                <a:latin typeface="+mn-lt"/>
                <a:ea typeface="+mn-ea"/>
                <a:cs typeface="Century Gothic"/>
              </a:defRPr>
            </a:lvl1pPr>
          </a:lstStyle>
          <a:p>
            <a:pPr lvl="0"/>
            <a:r>
              <a:rPr lang="en-US" dirty="0"/>
              <a:t>Speaker Name, Title</a:t>
            </a:r>
          </a:p>
        </p:txBody>
      </p:sp>
      <p:sp>
        <p:nvSpPr>
          <p:cNvPr id="9" name="Text Placeholder 9"/>
          <p:cNvSpPr>
            <a:spLocks noGrp="1"/>
          </p:cNvSpPr>
          <p:nvPr>
            <p:ph type="body" sz="quarter" idx="11" hasCustomPrompt="1"/>
          </p:nvPr>
        </p:nvSpPr>
        <p:spPr>
          <a:xfrm>
            <a:off x="874793" y="2343874"/>
            <a:ext cx="4521200" cy="967155"/>
          </a:xfrm>
        </p:spPr>
        <p:txBody>
          <a:bodyPr anchor="b"/>
          <a:lstStyle>
            <a:lvl1pPr marL="0" marR="0" indent="0" algn="ctr" defTabSz="457200" rtl="0" eaLnBrk="1" fontAlgn="auto" latinLnBrk="0" hangingPunct="1">
              <a:lnSpc>
                <a:spcPts val="3500"/>
              </a:lnSpc>
              <a:spcBef>
                <a:spcPct val="0"/>
              </a:spcBef>
              <a:spcAft>
                <a:spcPts val="0"/>
              </a:spcAft>
              <a:buClrTx/>
              <a:buSzTx/>
              <a:buFontTx/>
              <a:buNone/>
              <a:tabLst/>
              <a:defRPr kumimoji="0" lang="en-US" sz="4000" b="0" i="0" u="none" strike="noStrike" kern="1200" cap="none" spc="0" normalizeH="0" baseline="0" dirty="0" smtClean="0">
                <a:ln>
                  <a:noFill/>
                </a:ln>
                <a:solidFill>
                  <a:schemeClr val="tx1"/>
                </a:solidFill>
                <a:effectLst/>
                <a:uLnTx/>
                <a:uFillTx/>
                <a:latin typeface="Segoe UI Light" charset="0"/>
                <a:ea typeface="Segoe UI Light" charset="0"/>
                <a:cs typeface="Segoe UI Light" charset="0"/>
              </a:defRPr>
            </a:lvl1pPr>
          </a:lstStyle>
          <a:p>
            <a:pPr lvl="0"/>
            <a:r>
              <a:rPr lang="en-US" dirty="0"/>
              <a:t>Title slide no </a:t>
            </a:r>
            <a:br>
              <a:rPr lang="en-US" dirty="0"/>
            </a:br>
            <a:r>
              <a:rPr lang="en-US" dirty="0"/>
              <a:t>more than 2 lines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236" y="386182"/>
            <a:ext cx="1688314" cy="168831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0973" t="1302" r="43709" b="1302"/>
          <a:stretch/>
        </p:blipFill>
        <p:spPr>
          <a:xfrm>
            <a:off x="6345798" y="0"/>
            <a:ext cx="2798201" cy="5143500"/>
          </a:xfrm>
          <a:prstGeom prst="rect">
            <a:avLst/>
          </a:prstGeom>
        </p:spPr>
      </p:pic>
      <p:pic>
        <p:nvPicPr>
          <p:cNvPr id="3" name="Picture 2">
            <a:extLst>
              <a:ext uri="{FF2B5EF4-FFF2-40B4-BE49-F238E27FC236}">
                <a16:creationId xmlns:a16="http://schemas.microsoft.com/office/drawing/2014/main" id="{35DF7142-C8AE-4E05-ACEB-F216E80C20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65279" y="4440530"/>
            <a:ext cx="1230343" cy="213260"/>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9" name="Text Placeholder 28"/>
          <p:cNvSpPr>
            <a:spLocks noGrp="1"/>
          </p:cNvSpPr>
          <p:nvPr>
            <p:ph type="body" sz="quarter" idx="10"/>
          </p:nvPr>
        </p:nvSpPr>
        <p:spPr>
          <a:xfrm>
            <a:off x="43144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2" name="Text Placeholder 28"/>
          <p:cNvSpPr>
            <a:spLocks noGrp="1"/>
          </p:cNvSpPr>
          <p:nvPr>
            <p:ph type="body" sz="quarter" idx="11"/>
          </p:nvPr>
        </p:nvSpPr>
        <p:spPr>
          <a:xfrm>
            <a:off x="213959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3" name="Text Placeholder 28"/>
          <p:cNvSpPr>
            <a:spLocks noGrp="1"/>
          </p:cNvSpPr>
          <p:nvPr>
            <p:ph type="body" sz="quarter" idx="12"/>
          </p:nvPr>
        </p:nvSpPr>
        <p:spPr>
          <a:xfrm>
            <a:off x="384774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4" name="Text Placeholder 28"/>
          <p:cNvSpPr>
            <a:spLocks noGrp="1"/>
          </p:cNvSpPr>
          <p:nvPr>
            <p:ph type="body" sz="quarter" idx="13"/>
          </p:nvPr>
        </p:nvSpPr>
        <p:spPr>
          <a:xfrm>
            <a:off x="555589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5" name="Text Placeholder 28"/>
          <p:cNvSpPr>
            <a:spLocks noGrp="1"/>
          </p:cNvSpPr>
          <p:nvPr>
            <p:ph type="body" sz="quarter" idx="14"/>
          </p:nvPr>
        </p:nvSpPr>
        <p:spPr>
          <a:xfrm>
            <a:off x="726404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48" name="Text Placeholder 30"/>
          <p:cNvSpPr>
            <a:spLocks noGrp="1"/>
          </p:cNvSpPr>
          <p:nvPr>
            <p:ph type="body" sz="quarter" idx="15" hasCustomPrompt="1"/>
          </p:nvPr>
        </p:nvSpPr>
        <p:spPr>
          <a:xfrm>
            <a:off x="431442" y="1709802"/>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0" name="Text Placeholder 30"/>
          <p:cNvSpPr>
            <a:spLocks noGrp="1"/>
          </p:cNvSpPr>
          <p:nvPr>
            <p:ph type="body" sz="quarter" idx="16" hasCustomPrompt="1"/>
          </p:nvPr>
        </p:nvSpPr>
        <p:spPr>
          <a:xfrm>
            <a:off x="2139399"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1" name="Text Placeholder 30"/>
          <p:cNvSpPr>
            <a:spLocks noGrp="1"/>
          </p:cNvSpPr>
          <p:nvPr>
            <p:ph type="body" sz="quarter" idx="17" hasCustomPrompt="1"/>
          </p:nvPr>
        </p:nvSpPr>
        <p:spPr>
          <a:xfrm>
            <a:off x="3847356"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2" name="Text Placeholder 30"/>
          <p:cNvSpPr>
            <a:spLocks noGrp="1"/>
          </p:cNvSpPr>
          <p:nvPr>
            <p:ph type="body" sz="quarter" idx="18" hasCustomPrompt="1"/>
          </p:nvPr>
        </p:nvSpPr>
        <p:spPr>
          <a:xfrm>
            <a:off x="5555313"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3" name="Text Placeholder 30"/>
          <p:cNvSpPr>
            <a:spLocks noGrp="1"/>
          </p:cNvSpPr>
          <p:nvPr>
            <p:ph type="body" sz="quarter" idx="19" hasCustomPrompt="1"/>
          </p:nvPr>
        </p:nvSpPr>
        <p:spPr>
          <a:xfrm>
            <a:off x="7250970"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pic>
        <p:nvPicPr>
          <p:cNvPr id="14" name="Picture 13">
            <a:extLst>
              <a:ext uri="{FF2B5EF4-FFF2-40B4-BE49-F238E27FC236}">
                <a16:creationId xmlns:a16="http://schemas.microsoft.com/office/drawing/2014/main" id="{850937C1-FD3F-4A75-826B-6DEA015E3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83242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259" y="1331129"/>
            <a:ext cx="8229600" cy="3285197"/>
          </a:xfrm>
          <a:prstGeom prst="rect">
            <a:avLst/>
          </a:prstGeom>
        </p:spPr>
        <p:txBody>
          <a:bodyPr>
            <a:normAutofit/>
          </a:bodyPr>
          <a:lstStyle>
            <a:lvl1pPr marL="0" indent="0">
              <a:buClr>
                <a:schemeClr val="accent3"/>
              </a:buClr>
              <a:buFontTx/>
              <a:buNone/>
              <a:defRPr sz="2000">
                <a:solidFill>
                  <a:schemeClr val="tx1"/>
                </a:solidFill>
                <a:latin typeface="Consolas"/>
                <a:cs typeface="Consolas"/>
              </a:defRPr>
            </a:lvl1pPr>
            <a:lvl2pPr marL="0" indent="0">
              <a:buClr>
                <a:schemeClr val="accent3"/>
              </a:buClr>
              <a:buFontTx/>
              <a:buNone/>
              <a:defRPr sz="1800">
                <a:solidFill>
                  <a:schemeClr val="tx1"/>
                </a:solidFill>
                <a:latin typeface="Consolas"/>
                <a:cs typeface="Consolas"/>
              </a:defRPr>
            </a:lvl2pPr>
            <a:lvl3pPr marL="295275" indent="0">
              <a:buClr>
                <a:schemeClr val="accent3"/>
              </a:buClr>
              <a:buFontTx/>
              <a:buNone/>
              <a:defRPr sz="1600">
                <a:solidFill>
                  <a:schemeClr val="tx1"/>
                </a:solidFill>
                <a:latin typeface="Consolas"/>
                <a:cs typeface="Consolas"/>
              </a:defRPr>
            </a:lvl3pPr>
            <a:lvl4pPr marL="579438" indent="0">
              <a:buClr>
                <a:schemeClr val="accent3"/>
              </a:buClr>
              <a:buFontTx/>
              <a:buNone/>
              <a:defRPr sz="1600">
                <a:solidFill>
                  <a:schemeClr val="tx1"/>
                </a:solidFill>
                <a:latin typeface="Consolas"/>
                <a:cs typeface="Consolas"/>
              </a:defRPr>
            </a:lvl4pPr>
            <a:lvl5pPr marL="846138" indent="0">
              <a:buClr>
                <a:schemeClr val="accent3"/>
              </a:buClr>
              <a:buFontTx/>
              <a:buNone/>
              <a:defRPr sz="1600">
                <a:solidFill>
                  <a:schemeClr val="tx1"/>
                </a:solidFill>
                <a:latin typeface="Consolas"/>
                <a:cs typeface="Consola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9F2787FB-DBD0-44B1-9C72-A26961910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196449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ssion Evaluation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8" t="34974" r="6578" b="26331"/>
          <a:stretch/>
        </p:blipFill>
        <p:spPr>
          <a:xfrm>
            <a:off x="0" y="2433755"/>
            <a:ext cx="9144000" cy="2715832"/>
          </a:xfrm>
          <a:prstGeom prst="rect">
            <a:avLst/>
          </a:prstGeom>
        </p:spPr>
      </p:pic>
      <p:sp>
        <p:nvSpPr>
          <p:cNvPr id="5" name="Title 3"/>
          <p:cNvSpPr txBox="1">
            <a:spLocks/>
          </p:cNvSpPr>
          <p:nvPr userDrawn="1"/>
        </p:nvSpPr>
        <p:spPr>
          <a:xfrm>
            <a:off x="457200" y="682304"/>
            <a:ext cx="8229600" cy="612956"/>
          </a:xfrm>
          <a:prstGeom prst="rect">
            <a:avLst/>
          </a:prstGeom>
        </p:spPr>
        <p:txBody>
          <a:bodyPr vert="horz" lIns="91440" tIns="45720" rIns="91440" bIns="45720" rtlCol="0" anchor="t">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chemeClr val="tx2"/>
                </a:solidFill>
                <a:effectLst/>
                <a:uLnTx/>
                <a:uFillTx/>
                <a:latin typeface="Segoe UI Light" charset="0"/>
                <a:ea typeface="Segoe UI Light" charset="0"/>
                <a:cs typeface="Segoe UI Light" charset="0"/>
              </a:defRPr>
            </a:lvl1pPr>
          </a:lstStyle>
          <a:p>
            <a:pPr marL="0" indent="0" algn="ctr">
              <a:tabLst>
                <a:tab pos="4338638" algn="l"/>
              </a:tabLst>
            </a:pPr>
            <a:r>
              <a:rPr lang="en-US" sz="4400" dirty="0"/>
              <a:t>Session evaluations</a:t>
            </a:r>
          </a:p>
        </p:txBody>
      </p:sp>
      <p:sp>
        <p:nvSpPr>
          <p:cNvPr id="6" name="Rectangle 5"/>
          <p:cNvSpPr/>
          <p:nvPr userDrawn="1"/>
        </p:nvSpPr>
        <p:spPr>
          <a:xfrm>
            <a:off x="3322750" y="3740820"/>
            <a:ext cx="2408350" cy="461665"/>
          </a:xfrm>
          <a:prstGeom prst="rect">
            <a:avLst/>
          </a:prstGeom>
          <a:noFill/>
        </p:spPr>
        <p:txBody>
          <a:bodyPr wrap="square">
            <a:spAutoFit/>
          </a:bodyPr>
          <a:lstStyle/>
          <a:p>
            <a:pPr algn="ctr"/>
            <a:r>
              <a:rPr lang="en-US" sz="1200" dirty="0">
                <a:solidFill>
                  <a:schemeClr val="bg2"/>
                </a:solidFill>
              </a:rPr>
              <a:t>Download the </a:t>
            </a:r>
            <a:r>
              <a:rPr lang="en-US" sz="1200" dirty="0" err="1">
                <a:solidFill>
                  <a:schemeClr val="bg2"/>
                </a:solidFill>
              </a:rPr>
              <a:t>GuideBook</a:t>
            </a:r>
            <a:r>
              <a:rPr lang="en-US" sz="1200" dirty="0">
                <a:solidFill>
                  <a:schemeClr val="bg2"/>
                </a:solidFill>
              </a:rPr>
              <a:t> App and search: PASS Summit 2017</a:t>
            </a:r>
          </a:p>
        </p:txBody>
      </p:sp>
      <p:sp>
        <p:nvSpPr>
          <p:cNvPr id="7" name="Rectangle 6"/>
          <p:cNvSpPr/>
          <p:nvPr userDrawn="1"/>
        </p:nvSpPr>
        <p:spPr>
          <a:xfrm>
            <a:off x="6242526" y="3740590"/>
            <a:ext cx="2399198" cy="831227"/>
          </a:xfrm>
          <a:prstGeom prst="rect">
            <a:avLst/>
          </a:prstGeom>
          <a:noFill/>
        </p:spPr>
        <p:txBody>
          <a:bodyPr wrap="square">
            <a:spAutoFit/>
          </a:bodyPr>
          <a:lstStyle/>
          <a:p>
            <a:pPr algn="ctr"/>
            <a:r>
              <a:rPr lang="en-US" sz="1200" dirty="0">
                <a:solidFill>
                  <a:schemeClr val="bg2"/>
                </a:solidFill>
              </a:rPr>
              <a:t>Follow the QR code link displayed on session signage throughout the conference venue and in the program guide</a:t>
            </a:r>
          </a:p>
        </p:txBody>
      </p:sp>
      <p:sp>
        <p:nvSpPr>
          <p:cNvPr id="8" name="Rectangle 7"/>
          <p:cNvSpPr/>
          <p:nvPr userDrawn="1"/>
        </p:nvSpPr>
        <p:spPr>
          <a:xfrm>
            <a:off x="2286000" y="1267975"/>
            <a:ext cx="4572000" cy="341632"/>
          </a:xfrm>
          <a:prstGeom prst="rect">
            <a:avLst/>
          </a:prstGeom>
        </p:spPr>
        <p:txBody>
          <a:bodyPr>
            <a:spAutoFit/>
          </a:bodyPr>
          <a:lstStyle/>
          <a:p>
            <a:pPr algn="ctr">
              <a:lnSpc>
                <a:spcPct val="90000"/>
              </a:lnSpc>
            </a:pPr>
            <a:r>
              <a:rPr lang="en-US" dirty="0">
                <a:solidFill>
                  <a:schemeClr val="accent3"/>
                </a:solidFill>
              </a:rPr>
              <a:t>Your feedback is important and valuable. </a:t>
            </a:r>
          </a:p>
        </p:txBody>
      </p:sp>
      <p:sp>
        <p:nvSpPr>
          <p:cNvPr id="9" name="Shape 2683"/>
          <p:cNvSpPr/>
          <p:nvPr userDrawn="1"/>
        </p:nvSpPr>
        <p:spPr>
          <a:xfrm>
            <a:off x="1431392" y="3211445"/>
            <a:ext cx="259590" cy="359746"/>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847"/>
          <p:cNvSpPr/>
          <p:nvPr userDrawn="1"/>
        </p:nvSpPr>
        <p:spPr>
          <a:xfrm>
            <a:off x="4370969" y="3235362"/>
            <a:ext cx="311910" cy="311910"/>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643"/>
          <p:cNvSpPr/>
          <p:nvPr userDrawn="1"/>
        </p:nvSpPr>
        <p:spPr>
          <a:xfrm>
            <a:off x="7343775" y="3229158"/>
            <a:ext cx="183927" cy="337200"/>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Rectangle 11"/>
          <p:cNvSpPr/>
          <p:nvPr userDrawn="1"/>
        </p:nvSpPr>
        <p:spPr>
          <a:xfrm>
            <a:off x="412124" y="3740590"/>
            <a:ext cx="2399198" cy="276999"/>
          </a:xfrm>
          <a:prstGeom prst="rect">
            <a:avLst/>
          </a:prstGeom>
          <a:noFill/>
        </p:spPr>
        <p:txBody>
          <a:bodyPr wrap="square">
            <a:spAutoFit/>
          </a:bodyPr>
          <a:lstStyle/>
          <a:p>
            <a:pPr algn="ctr"/>
            <a:r>
              <a:rPr lang="en-US" sz="1200" dirty="0">
                <a:solidFill>
                  <a:schemeClr val="bg2"/>
                </a:solidFill>
              </a:rPr>
              <a:t>Go to </a:t>
            </a:r>
            <a:r>
              <a:rPr lang="en-US" sz="1200" dirty="0" err="1">
                <a:solidFill>
                  <a:schemeClr val="bg2"/>
                </a:solidFill>
              </a:rPr>
              <a:t>passSummit.com</a:t>
            </a:r>
            <a:endParaRPr lang="en-US" sz="1200" dirty="0">
              <a:solidFill>
                <a:schemeClr val="bg2"/>
              </a:solidFill>
            </a:endParaRPr>
          </a:p>
        </p:txBody>
      </p:sp>
      <p:sp>
        <p:nvSpPr>
          <p:cNvPr id="13" name="Rounded Rectangle 12"/>
          <p:cNvSpPr/>
          <p:nvPr userDrawn="1"/>
        </p:nvSpPr>
        <p:spPr>
          <a:xfrm>
            <a:off x="1616299" y="2259184"/>
            <a:ext cx="5911402" cy="354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bg2"/>
                </a:solidFill>
              </a:rPr>
              <a:t>Submit by 5pm Friday, November 10</a:t>
            </a:r>
            <a:r>
              <a:rPr lang="en-US" sz="1400" baseline="30000" dirty="0">
                <a:solidFill>
                  <a:schemeClr val="bg2"/>
                </a:solidFill>
              </a:rPr>
              <a:t>th</a:t>
            </a:r>
            <a:r>
              <a:rPr lang="en-US" sz="1400" dirty="0">
                <a:solidFill>
                  <a:schemeClr val="bg2"/>
                </a:solidFill>
              </a:rPr>
              <a:t> to win prizes. </a:t>
            </a:r>
            <a:r>
              <a:rPr lang="en-US" sz="1400" b="1" dirty="0">
                <a:solidFill>
                  <a:schemeClr val="bg2"/>
                </a:solidFill>
              </a:rPr>
              <a:t>3 Ways to Access:</a:t>
            </a:r>
          </a:p>
        </p:txBody>
      </p:sp>
    </p:spTree>
    <p:extLst>
      <p:ext uri="{BB962C8B-B14F-4D97-AF65-F5344CB8AC3E}">
        <p14:creationId xmlns:p14="http://schemas.microsoft.com/office/powerpoint/2010/main" val="39124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134374" y="2077164"/>
            <a:ext cx="4445659" cy="706657"/>
          </a:xfrm>
          <a:prstGeom prst="rect">
            <a:avLst/>
          </a:prstGeom>
        </p:spPr>
        <p:txBody>
          <a:bodyPr vert="horz" lIns="91440" tIns="45720" rIns="91440" bIns="45720" rtlCol="0" anchor="b" anchorCtr="0">
            <a:noAutofit/>
          </a:bodyPr>
          <a:lstStyle>
            <a:lvl1pPr algn="r">
              <a:defRPr lang="en-US" sz="5400" b="0" i="0" dirty="0">
                <a:solidFill>
                  <a:schemeClr val="tx2"/>
                </a:solidFill>
                <a:latin typeface="Segoe UI Light" charset="0"/>
                <a:ea typeface="Segoe UI Light" charset="0"/>
                <a:cs typeface="Segoe UI Light" charset="0"/>
              </a:defRPr>
            </a:lvl1pPr>
          </a:lstStyle>
          <a:p>
            <a:pPr marL="0" lvl="0"/>
            <a:r>
              <a:rPr lang="en-CA" dirty="0"/>
              <a:t>Session Title</a:t>
            </a:r>
            <a:endParaRPr lang="en-US" dirty="0"/>
          </a:p>
        </p:txBody>
      </p:sp>
      <p:sp>
        <p:nvSpPr>
          <p:cNvPr id="9" name="Subtitle 2"/>
          <p:cNvSpPr>
            <a:spLocks noGrp="1"/>
          </p:cNvSpPr>
          <p:nvPr>
            <p:ph type="subTitle" idx="1" hasCustomPrompt="1"/>
          </p:nvPr>
        </p:nvSpPr>
        <p:spPr>
          <a:xfrm>
            <a:off x="1133696" y="2780691"/>
            <a:ext cx="4446338" cy="453733"/>
          </a:xfrm>
          <a:prstGeom prst="rect">
            <a:avLst/>
          </a:prstGeom>
        </p:spPr>
        <p:txBody>
          <a:bodyPr vert="horz" lIns="91440" tIns="45720" rIns="91440" bIns="45720" rtlCol="0" anchor="t">
            <a:noAutofit/>
          </a:bodyPr>
          <a:lstStyle>
            <a:lvl1pPr algn="r">
              <a:defRPr lang="en-US" sz="2400" dirty="0">
                <a:solidFill>
                  <a:schemeClr val="accent3"/>
                </a:solidFill>
                <a:latin typeface="+mn-lt"/>
                <a:cs typeface="Segoe UI Light"/>
              </a:defRPr>
            </a:lvl1pPr>
          </a:lstStyle>
          <a:p>
            <a:pPr lvl="0"/>
            <a:r>
              <a:rPr lang="en-CA" dirty="0"/>
              <a:t>Subtitle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73" t="1302" r="43709" b="1302"/>
          <a:stretch/>
        </p:blipFill>
        <p:spPr>
          <a:xfrm>
            <a:off x="6345798" y="0"/>
            <a:ext cx="2798201" cy="5143500"/>
          </a:xfrm>
          <a:prstGeom prst="rect">
            <a:avLst/>
          </a:prstGeom>
        </p:spPr>
      </p:pic>
      <p:pic>
        <p:nvPicPr>
          <p:cNvPr id="7" name="Picture 6">
            <a:extLst>
              <a:ext uri="{FF2B5EF4-FFF2-40B4-BE49-F238E27FC236}">
                <a16:creationId xmlns:a16="http://schemas.microsoft.com/office/drawing/2014/main" id="{F910D214-7486-4282-9FFB-BC0C4EF35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Title 1"/>
          <p:cNvSpPr txBox="1">
            <a:spLocks/>
          </p:cNvSpPr>
          <p:nvPr userDrawn="1"/>
        </p:nvSpPr>
        <p:spPr>
          <a:xfrm>
            <a:off x="3319548" y="1636308"/>
            <a:ext cx="4445659" cy="706657"/>
          </a:xfrm>
          <a:prstGeom prst="rect">
            <a:avLst/>
          </a:prstGeom>
        </p:spPr>
        <p:txBody>
          <a:bodyPr vert="horz" lIns="91440" tIns="45720" rIns="91440" bIns="45720" rtlCol="0" anchor="b" anchorCtr="0">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5400" b="0" i="0" u="none" strike="noStrike" kern="1200" cap="none" spc="0" normalizeH="0" baseline="0" dirty="0">
                <a:ln>
                  <a:noFill/>
                </a:ln>
                <a:solidFill>
                  <a:schemeClr val="tx2"/>
                </a:solidFill>
                <a:effectLst/>
                <a:uLnTx/>
                <a:uFillTx/>
                <a:latin typeface="Segoe UI Light" charset="0"/>
                <a:ea typeface="Segoe UI Light" charset="0"/>
                <a:cs typeface="Segoe UI Light" charset="0"/>
              </a:defRPr>
            </a:lvl1pPr>
          </a:lstStyle>
          <a:p>
            <a:r>
              <a:rPr lang="en-CA" dirty="0"/>
              <a:t>Thank You</a:t>
            </a:r>
          </a:p>
        </p:txBody>
      </p:sp>
      <p:sp>
        <p:nvSpPr>
          <p:cNvPr id="4" name="Subtitle 2"/>
          <p:cNvSpPr>
            <a:spLocks noGrp="1"/>
          </p:cNvSpPr>
          <p:nvPr>
            <p:ph type="subTitle" idx="1" hasCustomPrompt="1"/>
          </p:nvPr>
        </p:nvSpPr>
        <p:spPr>
          <a:xfrm>
            <a:off x="3319548" y="2696826"/>
            <a:ext cx="4809844" cy="447207"/>
          </a:xfrm>
          <a:prstGeom prst="rect">
            <a:avLst/>
          </a:prstGeom>
        </p:spPr>
        <p:txBody>
          <a:bodyPr vert="horz" lIns="91440" tIns="45720" rIns="91440" bIns="45720" rtlCol="0" anchor="t">
            <a:noAutofit/>
          </a:bodyPr>
          <a:lstStyle>
            <a:lvl1pPr algn="l">
              <a:defRPr lang="en-US" sz="2000" baseline="0" dirty="0">
                <a:solidFill>
                  <a:schemeClr val="accent3"/>
                </a:solidFill>
                <a:latin typeface="+mn-lt"/>
                <a:cs typeface="Segoe UI Light"/>
              </a:defRPr>
            </a:lvl1pPr>
          </a:lstStyle>
          <a:p>
            <a:pPr lvl="0"/>
            <a:r>
              <a:rPr lang="en-CA" dirty="0"/>
              <a:t>Learn more from Speaker Name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73" t="1302" r="43709" b="1302"/>
          <a:stretch/>
        </p:blipFill>
        <p:spPr>
          <a:xfrm>
            <a:off x="0" y="0"/>
            <a:ext cx="2798201" cy="5143500"/>
          </a:xfrm>
          <a:prstGeom prst="rect">
            <a:avLst/>
          </a:prstGeom>
        </p:spPr>
      </p:pic>
      <p:sp>
        <p:nvSpPr>
          <p:cNvPr id="11" name="Text Placeholder 3"/>
          <p:cNvSpPr>
            <a:spLocks noGrp="1"/>
          </p:cNvSpPr>
          <p:nvPr>
            <p:ph type="body" sz="quarter" idx="10" hasCustomPrompt="1"/>
          </p:nvPr>
        </p:nvSpPr>
        <p:spPr>
          <a:xfrm>
            <a:off x="5648510" y="3243798"/>
            <a:ext cx="1533525" cy="276225"/>
          </a:xfrm>
        </p:spPr>
        <p:txBody>
          <a:bodyPr/>
          <a:lstStyle>
            <a:lvl1pPr marL="0" algn="l" defTabSz="914400" rtl="0" eaLnBrk="1" latinLnBrk="0" hangingPunct="1">
              <a:defRPr lang="en-US" sz="1100" kern="1200" dirty="0" smtClean="0">
                <a:solidFill>
                  <a:schemeClr val="accent1"/>
                </a:solidFill>
                <a:latin typeface="+mn-lt"/>
                <a:ea typeface="+mn-ea"/>
                <a:cs typeface="+mn-cs"/>
              </a:defRPr>
            </a:lvl1pPr>
          </a:lstStyle>
          <a:p>
            <a:r>
              <a:rPr lang="en-US" sz="1100" dirty="0" err="1">
                <a:solidFill>
                  <a:schemeClr val="accent1"/>
                </a:solidFill>
              </a:rPr>
              <a:t>email@company.com</a:t>
            </a:r>
            <a:endParaRPr lang="en-US" sz="1100" dirty="0">
              <a:solidFill>
                <a:schemeClr val="accent1"/>
              </a:solidFill>
            </a:endParaRPr>
          </a:p>
        </p:txBody>
      </p:sp>
      <p:sp>
        <p:nvSpPr>
          <p:cNvPr id="12" name="Text Placeholder 3"/>
          <p:cNvSpPr>
            <a:spLocks noGrp="1"/>
          </p:cNvSpPr>
          <p:nvPr>
            <p:ph type="body" sz="quarter" idx="11" hasCustomPrompt="1"/>
          </p:nvPr>
        </p:nvSpPr>
        <p:spPr>
          <a:xfrm>
            <a:off x="3641529" y="3243798"/>
            <a:ext cx="1533525" cy="276225"/>
          </a:xfrm>
        </p:spPr>
        <p:txBody>
          <a:bodyPr/>
          <a:lstStyle>
            <a:lvl1pPr marL="0" algn="l" defTabSz="914400" rtl="0" eaLnBrk="1" latinLnBrk="0" hangingPunct="1">
              <a:defRPr lang="en-US" sz="1100" kern="1200" dirty="0" smtClean="0">
                <a:solidFill>
                  <a:schemeClr val="accent1"/>
                </a:solidFill>
                <a:latin typeface="+mn-lt"/>
                <a:ea typeface="+mn-ea"/>
                <a:cs typeface="+mn-cs"/>
              </a:defRPr>
            </a:lvl1pPr>
          </a:lstStyle>
          <a:p>
            <a:r>
              <a:rPr lang="en-US" sz="1100" dirty="0">
                <a:solidFill>
                  <a:schemeClr val="accent1"/>
                </a:solidFill>
              </a:rPr>
              <a:t>@</a:t>
            </a:r>
            <a:r>
              <a:rPr lang="en-US" sz="1100" dirty="0" err="1">
                <a:solidFill>
                  <a:schemeClr val="accent1"/>
                </a:solidFill>
              </a:rPr>
              <a:t>yourhandle</a:t>
            </a:r>
            <a:endParaRPr lang="en-US" sz="1100" dirty="0">
              <a:solidFill>
                <a:schemeClr val="accent1"/>
              </a:solidFill>
            </a:endParaRPr>
          </a:p>
        </p:txBody>
      </p:sp>
      <p:pic>
        <p:nvPicPr>
          <p:cNvPr id="7" name="Picture 6">
            <a:extLst>
              <a:ext uri="{FF2B5EF4-FFF2-40B4-BE49-F238E27FC236}">
                <a16:creationId xmlns:a16="http://schemas.microsoft.com/office/drawing/2014/main" id="{B29E1A91-0AA7-4E5B-BE12-DBDB9411D9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4823" y="4820093"/>
            <a:ext cx="1230343" cy="213260"/>
          </a:xfrm>
          <a:prstGeom prst="rect">
            <a:avLst/>
          </a:prstGeom>
        </p:spPr>
      </p:pic>
    </p:spTree>
    <p:extLst>
      <p:ext uri="{BB962C8B-B14F-4D97-AF65-F5344CB8AC3E}">
        <p14:creationId xmlns:p14="http://schemas.microsoft.com/office/powerpoint/2010/main" val="2015014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Pr>
        <a:gradFill flip="none" rotWithShape="1">
          <a:gsLst>
            <a:gs pos="50000">
              <a:schemeClr val="bg1">
                <a:tint val="80000"/>
                <a:satMod val="250000"/>
              </a:schemeClr>
            </a:gs>
            <a:gs pos="76000">
              <a:schemeClr val="bg1">
                <a:tint val="90000"/>
                <a:shade val="90000"/>
                <a:satMod val="200000"/>
              </a:schemeClr>
            </a:gs>
            <a:gs pos="92000">
              <a:schemeClr val="accent1">
                <a:lumMod val="90000"/>
              </a:schemeClr>
            </a:gs>
          </a:gsLst>
          <a:lin ang="133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
            <a:ext cx="8229600" cy="704093"/>
          </a:xfrm>
          <a:effectLst/>
        </p:spPr>
        <p:txBody>
          <a:bodyPr/>
          <a:lstStyle>
            <a:lvl1pPr>
              <a:defRPr sz="3000" b="1" i="0">
                <a:effectLst/>
                <a:latin typeface="Franklin Gothic Medium"/>
                <a:cs typeface="Franklin Gothic Medium"/>
              </a:defRPr>
            </a:lvl1pPr>
          </a:lstStyle>
          <a:p>
            <a:r>
              <a:rPr lang="en-US" dirty="0"/>
              <a:t>Master title style</a:t>
            </a:r>
          </a:p>
        </p:txBody>
      </p:sp>
      <p:sp>
        <p:nvSpPr>
          <p:cNvPr id="3" name="Content Placeholder 2"/>
          <p:cNvSpPr>
            <a:spLocks noGrp="1"/>
          </p:cNvSpPr>
          <p:nvPr>
            <p:ph idx="1"/>
          </p:nvPr>
        </p:nvSpPr>
        <p:spPr>
          <a:xfrm>
            <a:off x="457200" y="962954"/>
            <a:ext cx="8229600" cy="3631675"/>
          </a:xfrm>
        </p:spPr>
        <p:txBody>
          <a:bodyPr/>
          <a:lstStyle>
            <a:lvl1pPr>
              <a:defRPr>
                <a:solidFill>
                  <a:srgbClr val="404040"/>
                </a:solidFill>
                <a:latin typeface="Franklin Gothic Book"/>
                <a:cs typeface="Franklin Gothic Book"/>
              </a:defRPr>
            </a:lvl1pPr>
            <a:lvl2pPr>
              <a:defRPr sz="1069">
                <a:solidFill>
                  <a:schemeClr val="accent6">
                    <a:lumMod val="75000"/>
                    <a:lumOff val="25000"/>
                  </a:schemeClr>
                </a:solidFill>
                <a:latin typeface="Franklin Gothic Book"/>
                <a:cs typeface="Franklin Gothic Book"/>
              </a:defRPr>
            </a:lvl2pPr>
            <a:lvl3pPr>
              <a:defRPr sz="985">
                <a:solidFill>
                  <a:schemeClr val="accent6">
                    <a:lumMod val="75000"/>
                    <a:lumOff val="25000"/>
                  </a:schemeClr>
                </a:solidFill>
                <a:latin typeface="Franklin Gothic Book"/>
                <a:cs typeface="Franklin Gothic Book"/>
              </a:defRPr>
            </a:lvl3pPr>
            <a:lvl4pPr>
              <a:defRPr>
                <a:solidFill>
                  <a:schemeClr val="accent6">
                    <a:lumMod val="75000"/>
                    <a:lumOff val="25000"/>
                  </a:schemeClr>
                </a:solidFill>
                <a:latin typeface="Franklin Gothic Book"/>
                <a:cs typeface="Franklin Gothic Book"/>
              </a:defRPr>
            </a:lvl4pPr>
            <a:lvl5pPr>
              <a:defRPr>
                <a:solidFill>
                  <a:schemeClr val="accent6">
                    <a:lumMod val="75000"/>
                    <a:lumOff val="25000"/>
                  </a:schemeClr>
                </a:solidFill>
                <a:latin typeface="Franklin Gothic Book"/>
                <a:cs typeface="Franklin Gothic Book"/>
              </a:defRPr>
            </a:lvl5pPr>
            <a:lvl6pPr>
              <a:defRPr/>
            </a:lvl6pPr>
            <a:lvl7pPr>
              <a:defRPr/>
            </a:lvl7pPr>
            <a:lvl8pPr>
              <a:defRPr/>
            </a:lvl8pPr>
            <a:lvl9pPr>
              <a:buFont typeface="Arial" pitchFamily="34" charset="0"/>
              <a:buChar char="•"/>
              <a:defRPr/>
            </a:lvl9pPr>
          </a:lstStyle>
          <a:p>
            <a:pPr lvl="0"/>
            <a:endParaRPr lang="en-US" dirty="0"/>
          </a:p>
        </p:txBody>
      </p:sp>
    </p:spTree>
    <p:extLst>
      <p:ext uri="{BB962C8B-B14F-4D97-AF65-F5344CB8AC3E}">
        <p14:creationId xmlns:p14="http://schemas.microsoft.com/office/powerpoint/2010/main" val="256213165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87585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ease Silence Cell Phones">
    <p:spTree>
      <p:nvGrpSpPr>
        <p:cNvPr id="1" name=""/>
        <p:cNvGrpSpPr/>
        <p:nvPr/>
      </p:nvGrpSpPr>
      <p:grpSpPr>
        <a:xfrm>
          <a:off x="0" y="0"/>
          <a:ext cx="0" cy="0"/>
          <a:chOff x="0" y="0"/>
          <a:chExt cx="0" cy="0"/>
        </a:xfrm>
      </p:grpSpPr>
      <p:sp>
        <p:nvSpPr>
          <p:cNvPr id="5" name="Freeform 4"/>
          <p:cNvSpPr/>
          <p:nvPr userDrawn="1"/>
        </p:nvSpPr>
        <p:spPr>
          <a:xfrm>
            <a:off x="2203762" y="1873698"/>
            <a:ext cx="651710" cy="1279844"/>
          </a:xfrm>
          <a:custGeom>
            <a:avLst/>
            <a:gdLst>
              <a:gd name="connsiteX0" fmla="*/ 111431 w 668571"/>
              <a:gd name="connsiteY0" fmla="*/ 0 h 1312961"/>
              <a:gd name="connsiteX1" fmla="*/ 557140 w 668571"/>
              <a:gd name="connsiteY1" fmla="*/ 0 h 1312961"/>
              <a:gd name="connsiteX2" fmla="*/ 668571 w 668571"/>
              <a:gd name="connsiteY2" fmla="*/ 111431 h 1312961"/>
              <a:gd name="connsiteX3" fmla="*/ 668571 w 668571"/>
              <a:gd name="connsiteY3" fmla="*/ 1201530 h 1312961"/>
              <a:gd name="connsiteX4" fmla="*/ 557140 w 668571"/>
              <a:gd name="connsiteY4" fmla="*/ 1312961 h 1312961"/>
              <a:gd name="connsiteX5" fmla="*/ 111431 w 668571"/>
              <a:gd name="connsiteY5" fmla="*/ 1312961 h 1312961"/>
              <a:gd name="connsiteX6" fmla="*/ 0 w 668571"/>
              <a:gd name="connsiteY6" fmla="*/ 1201530 h 1312961"/>
              <a:gd name="connsiteX7" fmla="*/ 0 w 668571"/>
              <a:gd name="connsiteY7" fmla="*/ 111431 h 1312961"/>
              <a:gd name="connsiteX8" fmla="*/ 111431 w 668571"/>
              <a:gd name="connsiteY8" fmla="*/ 0 h 1312961"/>
              <a:gd name="connsiteX9" fmla="*/ 58514 w 668571"/>
              <a:gd name="connsiteY9" fmla="*/ 118039 h 1312961"/>
              <a:gd name="connsiteX10" fmla="*/ 58514 w 668571"/>
              <a:gd name="connsiteY10" fmla="*/ 1141295 h 1312961"/>
              <a:gd name="connsiteX11" fmla="*/ 610057 w 668571"/>
              <a:gd name="connsiteY11" fmla="*/ 1141295 h 1312961"/>
              <a:gd name="connsiteX12" fmla="*/ 610057 w 668571"/>
              <a:gd name="connsiteY12" fmla="*/ 118039 h 1312961"/>
              <a:gd name="connsiteX13" fmla="*/ 58514 w 668571"/>
              <a:gd name="connsiteY13" fmla="*/ 118039 h 1312961"/>
              <a:gd name="connsiteX14" fmla="*/ 334285 w 668571"/>
              <a:gd name="connsiteY14" fmla="*/ 1172700 h 1312961"/>
              <a:gd name="connsiteX15" fmla="*/ 276228 w 668571"/>
              <a:gd name="connsiteY15" fmla="*/ 1230757 h 1312961"/>
              <a:gd name="connsiteX16" fmla="*/ 334285 w 668571"/>
              <a:gd name="connsiteY16" fmla="*/ 1288814 h 1312961"/>
              <a:gd name="connsiteX17" fmla="*/ 392342 w 668571"/>
              <a:gd name="connsiteY17" fmla="*/ 1230757 h 1312961"/>
              <a:gd name="connsiteX18" fmla="*/ 334285 w 668571"/>
              <a:gd name="connsiteY18" fmla="*/ 1172700 h 1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8571" h="1312961">
                <a:moveTo>
                  <a:pt x="111431" y="0"/>
                </a:moveTo>
                <a:lnTo>
                  <a:pt x="557140" y="0"/>
                </a:lnTo>
                <a:cubicBezTo>
                  <a:pt x="618682" y="0"/>
                  <a:pt x="668571" y="49889"/>
                  <a:pt x="668571" y="111431"/>
                </a:cubicBezTo>
                <a:lnTo>
                  <a:pt x="668571" y="1201530"/>
                </a:lnTo>
                <a:cubicBezTo>
                  <a:pt x="668571" y="1263072"/>
                  <a:pt x="618682" y="1312961"/>
                  <a:pt x="557140" y="1312961"/>
                </a:cubicBezTo>
                <a:lnTo>
                  <a:pt x="111431" y="1312961"/>
                </a:lnTo>
                <a:cubicBezTo>
                  <a:pt x="49889" y="1312961"/>
                  <a:pt x="0" y="1263072"/>
                  <a:pt x="0" y="1201530"/>
                </a:cubicBezTo>
                <a:lnTo>
                  <a:pt x="0" y="111431"/>
                </a:lnTo>
                <a:cubicBezTo>
                  <a:pt x="0" y="49889"/>
                  <a:pt x="49889" y="0"/>
                  <a:pt x="111431" y="0"/>
                </a:cubicBezTo>
                <a:close/>
                <a:moveTo>
                  <a:pt x="58514" y="118039"/>
                </a:moveTo>
                <a:lnTo>
                  <a:pt x="58514" y="1141295"/>
                </a:lnTo>
                <a:lnTo>
                  <a:pt x="610057" y="1141295"/>
                </a:lnTo>
                <a:lnTo>
                  <a:pt x="610057" y="118039"/>
                </a:lnTo>
                <a:lnTo>
                  <a:pt x="58514" y="118039"/>
                </a:lnTo>
                <a:close/>
                <a:moveTo>
                  <a:pt x="334285" y="1172700"/>
                </a:moveTo>
                <a:cubicBezTo>
                  <a:pt x="302221" y="1172700"/>
                  <a:pt x="276228" y="1198693"/>
                  <a:pt x="276228" y="1230757"/>
                </a:cubicBezTo>
                <a:cubicBezTo>
                  <a:pt x="276228" y="1262821"/>
                  <a:pt x="302221" y="1288814"/>
                  <a:pt x="334285" y="1288814"/>
                </a:cubicBezTo>
                <a:cubicBezTo>
                  <a:pt x="366349" y="1288814"/>
                  <a:pt x="392342" y="1262821"/>
                  <a:pt x="392342" y="1230757"/>
                </a:cubicBezTo>
                <a:cubicBezTo>
                  <a:pt x="392342" y="1198693"/>
                  <a:pt x="366349" y="1172700"/>
                  <a:pt x="334285" y="1172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3165962" y="1873698"/>
            <a:ext cx="5374084" cy="1406826"/>
          </a:xfrm>
          <a:prstGeom prst="rect">
            <a:avLst/>
          </a:prstGeom>
        </p:spPr>
        <p:txBody>
          <a:bodyPr vert="horz" lIns="91440" tIns="45720" rIns="91440" bIns="45720" rtlCol="0" anchor="ctr">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rgbClr val="003A78"/>
                </a:solidFill>
                <a:effectLst/>
                <a:uLnTx/>
                <a:uFillTx/>
                <a:latin typeface="+mj-lt"/>
                <a:ea typeface="+mj-ea"/>
                <a:cs typeface="Segoe UI Light"/>
              </a:defRPr>
            </a:lvl1pPr>
          </a:lstStyle>
          <a:p>
            <a:pPr>
              <a:lnSpc>
                <a:spcPct val="90000"/>
              </a:lnSpc>
            </a:pPr>
            <a:r>
              <a:rPr lang="en-US" sz="5400" b="0" i="0" dirty="0">
                <a:solidFill>
                  <a:schemeClr val="accent3"/>
                </a:solidFill>
                <a:latin typeface="Segoe UI Light" charset="0"/>
                <a:ea typeface="Segoe UI Light" charset="0"/>
                <a:cs typeface="Segoe UI Light" charset="0"/>
              </a:rPr>
              <a:t>Please silence </a:t>
            </a:r>
            <a:br>
              <a:rPr lang="en-US" sz="5400" b="0" i="0" dirty="0">
                <a:solidFill>
                  <a:schemeClr val="accent3"/>
                </a:solidFill>
                <a:latin typeface="Segoe UI Light" charset="0"/>
                <a:ea typeface="Segoe UI Light" charset="0"/>
                <a:cs typeface="Segoe UI Light" charset="0"/>
              </a:rPr>
            </a:br>
            <a:r>
              <a:rPr lang="en-US" sz="5400" b="0" i="0" dirty="0">
                <a:solidFill>
                  <a:schemeClr val="accent3"/>
                </a:solidFill>
                <a:latin typeface="Segoe UI Light" charset="0"/>
                <a:ea typeface="Segoe UI Light" charset="0"/>
                <a:cs typeface="Segoe UI Light" charset="0"/>
              </a:rPr>
              <a:t>cell phones</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40" t="8093" r="340" b="8093"/>
          <a:stretch/>
        </p:blipFill>
        <p:spPr>
          <a:xfrm>
            <a:off x="2" y="0"/>
            <a:ext cx="9143998" cy="5143500"/>
          </a:xfrm>
          <a:prstGeom prst="rect">
            <a:avLst/>
          </a:prstGeom>
        </p:spPr>
      </p:pic>
      <p:sp>
        <p:nvSpPr>
          <p:cNvPr id="7" name="Freeform 6"/>
          <p:cNvSpPr/>
          <p:nvPr userDrawn="1"/>
        </p:nvSpPr>
        <p:spPr>
          <a:xfrm>
            <a:off x="2225533" y="1874844"/>
            <a:ext cx="651710" cy="1279844"/>
          </a:xfrm>
          <a:custGeom>
            <a:avLst/>
            <a:gdLst>
              <a:gd name="connsiteX0" fmla="*/ 111431 w 668571"/>
              <a:gd name="connsiteY0" fmla="*/ 0 h 1312961"/>
              <a:gd name="connsiteX1" fmla="*/ 557140 w 668571"/>
              <a:gd name="connsiteY1" fmla="*/ 0 h 1312961"/>
              <a:gd name="connsiteX2" fmla="*/ 668571 w 668571"/>
              <a:gd name="connsiteY2" fmla="*/ 111431 h 1312961"/>
              <a:gd name="connsiteX3" fmla="*/ 668571 w 668571"/>
              <a:gd name="connsiteY3" fmla="*/ 1201530 h 1312961"/>
              <a:gd name="connsiteX4" fmla="*/ 557140 w 668571"/>
              <a:gd name="connsiteY4" fmla="*/ 1312961 h 1312961"/>
              <a:gd name="connsiteX5" fmla="*/ 111431 w 668571"/>
              <a:gd name="connsiteY5" fmla="*/ 1312961 h 1312961"/>
              <a:gd name="connsiteX6" fmla="*/ 0 w 668571"/>
              <a:gd name="connsiteY6" fmla="*/ 1201530 h 1312961"/>
              <a:gd name="connsiteX7" fmla="*/ 0 w 668571"/>
              <a:gd name="connsiteY7" fmla="*/ 111431 h 1312961"/>
              <a:gd name="connsiteX8" fmla="*/ 111431 w 668571"/>
              <a:gd name="connsiteY8" fmla="*/ 0 h 1312961"/>
              <a:gd name="connsiteX9" fmla="*/ 58514 w 668571"/>
              <a:gd name="connsiteY9" fmla="*/ 118039 h 1312961"/>
              <a:gd name="connsiteX10" fmla="*/ 58514 w 668571"/>
              <a:gd name="connsiteY10" fmla="*/ 1141295 h 1312961"/>
              <a:gd name="connsiteX11" fmla="*/ 610057 w 668571"/>
              <a:gd name="connsiteY11" fmla="*/ 1141295 h 1312961"/>
              <a:gd name="connsiteX12" fmla="*/ 610057 w 668571"/>
              <a:gd name="connsiteY12" fmla="*/ 118039 h 1312961"/>
              <a:gd name="connsiteX13" fmla="*/ 58514 w 668571"/>
              <a:gd name="connsiteY13" fmla="*/ 118039 h 1312961"/>
              <a:gd name="connsiteX14" fmla="*/ 334285 w 668571"/>
              <a:gd name="connsiteY14" fmla="*/ 1172700 h 1312961"/>
              <a:gd name="connsiteX15" fmla="*/ 276228 w 668571"/>
              <a:gd name="connsiteY15" fmla="*/ 1230757 h 1312961"/>
              <a:gd name="connsiteX16" fmla="*/ 334285 w 668571"/>
              <a:gd name="connsiteY16" fmla="*/ 1288814 h 1312961"/>
              <a:gd name="connsiteX17" fmla="*/ 392342 w 668571"/>
              <a:gd name="connsiteY17" fmla="*/ 1230757 h 1312961"/>
              <a:gd name="connsiteX18" fmla="*/ 334285 w 668571"/>
              <a:gd name="connsiteY18" fmla="*/ 1172700 h 1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8571" h="1312961">
                <a:moveTo>
                  <a:pt x="111431" y="0"/>
                </a:moveTo>
                <a:lnTo>
                  <a:pt x="557140" y="0"/>
                </a:lnTo>
                <a:cubicBezTo>
                  <a:pt x="618682" y="0"/>
                  <a:pt x="668571" y="49889"/>
                  <a:pt x="668571" y="111431"/>
                </a:cubicBezTo>
                <a:lnTo>
                  <a:pt x="668571" y="1201530"/>
                </a:lnTo>
                <a:cubicBezTo>
                  <a:pt x="668571" y="1263072"/>
                  <a:pt x="618682" y="1312961"/>
                  <a:pt x="557140" y="1312961"/>
                </a:cubicBezTo>
                <a:lnTo>
                  <a:pt x="111431" y="1312961"/>
                </a:lnTo>
                <a:cubicBezTo>
                  <a:pt x="49889" y="1312961"/>
                  <a:pt x="0" y="1263072"/>
                  <a:pt x="0" y="1201530"/>
                </a:cubicBezTo>
                <a:lnTo>
                  <a:pt x="0" y="111431"/>
                </a:lnTo>
                <a:cubicBezTo>
                  <a:pt x="0" y="49889"/>
                  <a:pt x="49889" y="0"/>
                  <a:pt x="111431" y="0"/>
                </a:cubicBezTo>
                <a:close/>
                <a:moveTo>
                  <a:pt x="58514" y="118039"/>
                </a:moveTo>
                <a:lnTo>
                  <a:pt x="58514" y="1141295"/>
                </a:lnTo>
                <a:lnTo>
                  <a:pt x="610057" y="1141295"/>
                </a:lnTo>
                <a:lnTo>
                  <a:pt x="610057" y="118039"/>
                </a:lnTo>
                <a:lnTo>
                  <a:pt x="58514" y="118039"/>
                </a:lnTo>
                <a:close/>
                <a:moveTo>
                  <a:pt x="334285" y="1172700"/>
                </a:moveTo>
                <a:cubicBezTo>
                  <a:pt x="302221" y="1172700"/>
                  <a:pt x="276228" y="1198693"/>
                  <a:pt x="276228" y="1230757"/>
                </a:cubicBezTo>
                <a:cubicBezTo>
                  <a:pt x="276228" y="1262821"/>
                  <a:pt x="302221" y="1288814"/>
                  <a:pt x="334285" y="1288814"/>
                </a:cubicBezTo>
                <a:cubicBezTo>
                  <a:pt x="366349" y="1288814"/>
                  <a:pt x="392342" y="1262821"/>
                  <a:pt x="392342" y="1230757"/>
                </a:cubicBezTo>
                <a:cubicBezTo>
                  <a:pt x="392342" y="1198693"/>
                  <a:pt x="366349" y="1172700"/>
                  <a:pt x="334285" y="11727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3199035" y="1847343"/>
            <a:ext cx="5374084" cy="1406826"/>
          </a:xfrm>
          <a:prstGeom prst="rect">
            <a:avLst/>
          </a:prstGeom>
        </p:spPr>
        <p:txBody>
          <a:bodyPr vert="horz" lIns="91440" tIns="45720" rIns="91440" bIns="45720" rtlCol="0" anchor="ctr">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rgbClr val="003A78"/>
                </a:solidFill>
                <a:effectLst/>
                <a:uLnTx/>
                <a:uFillTx/>
                <a:latin typeface="+mj-lt"/>
                <a:ea typeface="+mj-ea"/>
                <a:cs typeface="Segoe UI Light"/>
              </a:defRPr>
            </a:lvl1pPr>
          </a:lstStyle>
          <a:p>
            <a:pPr>
              <a:lnSpc>
                <a:spcPct val="90000"/>
              </a:lnSpc>
            </a:pPr>
            <a:r>
              <a:rPr lang="en-US" sz="5400" b="0" i="0" dirty="0">
                <a:solidFill>
                  <a:schemeClr val="bg2"/>
                </a:solidFill>
                <a:latin typeface="Segoe UI Light" charset="0"/>
                <a:ea typeface="Segoe UI Light" charset="0"/>
                <a:cs typeface="Segoe UI Light" charset="0"/>
              </a:rPr>
              <a:t>Please silence </a:t>
            </a:r>
            <a:br>
              <a:rPr lang="en-US" sz="5400" b="0" i="0" dirty="0">
                <a:solidFill>
                  <a:schemeClr val="bg2"/>
                </a:solidFill>
                <a:latin typeface="Segoe UI Light" charset="0"/>
                <a:ea typeface="Segoe UI Light" charset="0"/>
                <a:cs typeface="Segoe UI Light" charset="0"/>
              </a:rPr>
            </a:br>
            <a:r>
              <a:rPr lang="en-US" sz="5400" b="0" i="0" dirty="0">
                <a:solidFill>
                  <a:schemeClr val="bg2"/>
                </a:solidFill>
                <a:latin typeface="Segoe UI Light" charset="0"/>
                <a:ea typeface="Segoe UI Light" charset="0"/>
                <a:cs typeface="Segoe UI Light" charset="0"/>
              </a:rPr>
              <a:t>cell phones</a:t>
            </a:r>
          </a:p>
        </p:txBody>
      </p:sp>
    </p:spTree>
    <p:extLst>
      <p:ext uri="{BB962C8B-B14F-4D97-AF65-F5344CB8AC3E}">
        <p14:creationId xmlns:p14="http://schemas.microsoft.com/office/powerpoint/2010/main" val="189018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Explore PASS">
    <p:spTree>
      <p:nvGrpSpPr>
        <p:cNvPr id="1" name=""/>
        <p:cNvGrpSpPr/>
        <p:nvPr/>
      </p:nvGrpSpPr>
      <p:grpSpPr>
        <a:xfrm>
          <a:off x="0" y="0"/>
          <a:ext cx="0" cy="0"/>
          <a:chOff x="0" y="0"/>
          <a:chExt cx="0" cy="0"/>
        </a:xfrm>
      </p:grpSpPr>
      <p:cxnSp>
        <p:nvCxnSpPr>
          <p:cNvPr id="27" name="Straight Connector 26"/>
          <p:cNvCxnSpPr/>
          <p:nvPr userDrawn="1"/>
        </p:nvCxnSpPr>
        <p:spPr>
          <a:xfrm>
            <a:off x="1739711"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142526"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545341"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8156"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350971"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hlinkClick r:id="rId2"/>
          </p:cNvPr>
          <p:cNvSpPr/>
          <p:nvPr userDrawn="1"/>
        </p:nvSpPr>
        <p:spPr>
          <a:xfrm>
            <a:off x="447503" y="2870508"/>
            <a:ext cx="1181448"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Free online webinar events </a:t>
            </a:r>
          </a:p>
        </p:txBody>
      </p:sp>
      <p:sp>
        <p:nvSpPr>
          <p:cNvPr id="33" name="Rectangle 32">
            <a:hlinkClick r:id="rId3"/>
          </p:cNvPr>
          <p:cNvSpPr/>
          <p:nvPr userDrawn="1"/>
        </p:nvSpPr>
        <p:spPr>
          <a:xfrm>
            <a:off x="3202463" y="2870508"/>
            <a:ext cx="1285290"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a:solidFill>
                  <a:schemeClr val="bg2">
                    <a:lumMod val="50000"/>
                  </a:schemeClr>
                </a:solidFill>
              </a:rPr>
              <a:t>Free 1-day local training events</a:t>
            </a:r>
            <a:endParaRPr lang="en-US" sz="900" dirty="0">
              <a:solidFill>
                <a:schemeClr val="bg2">
                  <a:lumMod val="50000"/>
                </a:schemeClr>
              </a:solidFill>
            </a:endParaRPr>
          </a:p>
        </p:txBody>
      </p:sp>
      <p:sp>
        <p:nvSpPr>
          <p:cNvPr id="34" name="Rectangle 33">
            <a:hlinkClick r:id="rId4"/>
          </p:cNvPr>
          <p:cNvSpPr/>
          <p:nvPr userDrawn="1"/>
        </p:nvSpPr>
        <p:spPr>
          <a:xfrm>
            <a:off x="1798399" y="2870508"/>
            <a:ext cx="1284192"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a:solidFill>
                  <a:schemeClr val="bg2">
                    <a:lumMod val="50000"/>
                  </a:schemeClr>
                </a:solidFill>
              </a:rPr>
              <a:t>Local user groups around the world</a:t>
            </a:r>
            <a:endParaRPr lang="en-US" sz="900" dirty="0">
              <a:solidFill>
                <a:schemeClr val="bg2">
                  <a:lumMod val="50000"/>
                </a:schemeClr>
              </a:solidFill>
            </a:endParaRPr>
          </a:p>
        </p:txBody>
      </p:sp>
      <p:sp>
        <p:nvSpPr>
          <p:cNvPr id="35" name="Rectangle 34">
            <a:hlinkClick r:id="rId5"/>
          </p:cNvPr>
          <p:cNvSpPr/>
          <p:nvPr userDrawn="1"/>
        </p:nvSpPr>
        <p:spPr>
          <a:xfrm>
            <a:off x="4602930" y="2870508"/>
            <a:ext cx="1289156"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Online special interest user groups </a:t>
            </a:r>
          </a:p>
        </p:txBody>
      </p:sp>
      <p:sp>
        <p:nvSpPr>
          <p:cNvPr id="36" name="Rectangle 35">
            <a:hlinkClick r:id="rId4"/>
          </p:cNvPr>
          <p:cNvSpPr/>
          <p:nvPr userDrawn="1"/>
        </p:nvSpPr>
        <p:spPr>
          <a:xfrm>
            <a:off x="6066409" y="2870508"/>
            <a:ext cx="1176020"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Business analytics training </a:t>
            </a:r>
          </a:p>
        </p:txBody>
      </p:sp>
      <p:pic>
        <p:nvPicPr>
          <p:cNvPr id="37" name="Picture 36"/>
          <p:cNvPicPr>
            <a:picLocks noChangeAspect="1"/>
          </p:cNvPicPr>
          <p:nvPr userDrawn="1"/>
        </p:nvPicPr>
        <p:blipFill rotWithShape="1">
          <a:blip r:embed="rId6" cstate="print">
            <a:extLst>
              <a:ext uri="{28A0092B-C50C-407E-A947-70E740481C1C}">
                <a14:useLocalDpi xmlns:a14="http://schemas.microsoft.com/office/drawing/2010/main" val="0"/>
              </a:ext>
            </a:extLst>
          </a:blip>
          <a:srcRect l="12861" t="9107" r="12861" b="9107"/>
          <a:stretch/>
        </p:blipFill>
        <p:spPr>
          <a:xfrm>
            <a:off x="644627" y="1868778"/>
            <a:ext cx="787200" cy="866752"/>
          </a:xfrm>
          <a:prstGeom prst="rect">
            <a:avLst/>
          </a:prstGeom>
        </p:spPr>
      </p:pic>
      <p:pic>
        <p:nvPicPr>
          <p:cNvPr id="38" name="Picture 37"/>
          <p:cNvPicPr>
            <a:picLocks noChangeAspect="1"/>
          </p:cNvPicPr>
          <p:nvPr userDrawn="1"/>
        </p:nvPicPr>
        <p:blipFill rotWithShape="1">
          <a:blip r:embed="rId7" cstate="print">
            <a:extLst>
              <a:ext uri="{28A0092B-C50C-407E-A947-70E740481C1C}">
                <a14:useLocalDpi xmlns:a14="http://schemas.microsoft.com/office/drawing/2010/main" val="0"/>
              </a:ext>
            </a:extLst>
          </a:blip>
          <a:srcRect l="9820" t="15434" r="9820" b="15434"/>
          <a:stretch/>
        </p:blipFill>
        <p:spPr>
          <a:xfrm>
            <a:off x="3403193" y="1971382"/>
            <a:ext cx="894382" cy="769420"/>
          </a:xfrm>
          <a:prstGeom prst="rect">
            <a:avLst/>
          </a:prstGeom>
        </p:spPr>
      </p:pic>
      <p:pic>
        <p:nvPicPr>
          <p:cNvPr id="39" name="Picture 3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20987" y="1877266"/>
            <a:ext cx="636282" cy="810734"/>
          </a:xfrm>
          <a:prstGeom prst="rect">
            <a:avLst/>
          </a:prstGeom>
        </p:spPr>
      </p:pic>
      <p:pic>
        <p:nvPicPr>
          <p:cNvPr id="40" name="Picture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38936" y="1910824"/>
            <a:ext cx="611858" cy="779612"/>
          </a:xfrm>
          <a:prstGeom prst="rect">
            <a:avLst/>
          </a:prstGeom>
        </p:spPr>
      </p:pic>
      <p:pic>
        <p:nvPicPr>
          <p:cNvPr id="41" name="Picture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46018" y="1944658"/>
            <a:ext cx="671176" cy="724714"/>
          </a:xfrm>
          <a:prstGeom prst="rect">
            <a:avLst/>
          </a:prstGeom>
        </p:spPr>
      </p:pic>
      <p:pic>
        <p:nvPicPr>
          <p:cNvPr id="42" name="Picture 41"/>
          <p:cNvPicPr>
            <a:picLocks noChangeAspect="1"/>
          </p:cNvPicPr>
          <p:nvPr userDrawn="1"/>
        </p:nvPicPr>
        <p:blipFill rotWithShape="1">
          <a:blip r:embed="rId11" cstate="print">
            <a:extLst>
              <a:ext uri="{28A0092B-C50C-407E-A947-70E740481C1C}">
                <a14:useLocalDpi xmlns:a14="http://schemas.microsoft.com/office/drawing/2010/main" val="0"/>
              </a:ext>
            </a:extLst>
          </a:blip>
          <a:srcRect l="9343" t="15759" r="9343" b="15759"/>
          <a:stretch/>
        </p:blipFill>
        <p:spPr>
          <a:xfrm>
            <a:off x="6188523" y="1955841"/>
            <a:ext cx="931792" cy="784748"/>
          </a:xfrm>
          <a:prstGeom prst="rect">
            <a:avLst/>
          </a:prstGeom>
        </p:spPr>
      </p:pic>
      <p:pic>
        <p:nvPicPr>
          <p:cNvPr id="25" name="Picture 24"/>
          <p:cNvPicPr>
            <a:picLocks noChangeAspect="1"/>
          </p:cNvPicPr>
          <p:nvPr userDrawn="1"/>
        </p:nvPicPr>
        <p:blipFill rotWithShape="1">
          <a:blip r:embed="rId12" cstate="print">
            <a:extLst>
              <a:ext uri="{28A0092B-C50C-407E-A947-70E740481C1C}">
                <a14:useLocalDpi xmlns:a14="http://schemas.microsoft.com/office/drawing/2010/main" val="0"/>
              </a:ext>
            </a:extLst>
          </a:blip>
          <a:srcRect l="6578" t="39530" r="6578" b="37311"/>
          <a:stretch/>
        </p:blipFill>
        <p:spPr>
          <a:xfrm>
            <a:off x="0" y="3518179"/>
            <a:ext cx="9144000" cy="1625321"/>
          </a:xfrm>
          <a:prstGeom prst="rect">
            <a:avLst/>
          </a:prstGeom>
        </p:spPr>
      </p:pic>
      <p:sp>
        <p:nvSpPr>
          <p:cNvPr id="44" name="Rounded Rectangle 43"/>
          <p:cNvSpPr/>
          <p:nvPr userDrawn="1"/>
        </p:nvSpPr>
        <p:spPr>
          <a:xfrm>
            <a:off x="803504" y="3863763"/>
            <a:ext cx="1891441" cy="2245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1000" b="1" spc="20" dirty="0">
                <a:solidFill>
                  <a:schemeClr val="bg2"/>
                </a:solidFill>
              </a:rPr>
              <a:t>Free Online Resources </a:t>
            </a:r>
          </a:p>
        </p:txBody>
      </p:sp>
      <p:sp>
        <p:nvSpPr>
          <p:cNvPr id="46" name="Rectangle 45">
            <a:hlinkClick r:id="rId4"/>
          </p:cNvPr>
          <p:cNvSpPr/>
          <p:nvPr userDrawn="1"/>
        </p:nvSpPr>
        <p:spPr>
          <a:xfrm>
            <a:off x="970061" y="4138736"/>
            <a:ext cx="1558327" cy="6717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800" dirty="0">
                <a:solidFill>
                  <a:schemeClr val="bg2"/>
                </a:solidFill>
              </a:rPr>
              <a:t>PASS Blog</a:t>
            </a:r>
          </a:p>
          <a:p>
            <a:pPr algn="ctr">
              <a:lnSpc>
                <a:spcPct val="150000"/>
              </a:lnSpc>
            </a:pPr>
            <a:r>
              <a:rPr lang="en-US" sz="800" dirty="0">
                <a:solidFill>
                  <a:schemeClr val="bg2"/>
                </a:solidFill>
              </a:rPr>
              <a:t>White Papers</a:t>
            </a:r>
          </a:p>
          <a:p>
            <a:pPr algn="ctr">
              <a:lnSpc>
                <a:spcPct val="150000"/>
              </a:lnSpc>
            </a:pPr>
            <a:r>
              <a:rPr lang="en-US" sz="800" dirty="0">
                <a:solidFill>
                  <a:schemeClr val="bg2"/>
                </a:solidFill>
              </a:rPr>
              <a:t>Session Recordings</a:t>
            </a:r>
          </a:p>
        </p:txBody>
      </p:sp>
      <p:sp>
        <p:nvSpPr>
          <p:cNvPr id="47" name="Rounded Rectangle 46"/>
          <p:cNvSpPr/>
          <p:nvPr userDrawn="1"/>
        </p:nvSpPr>
        <p:spPr>
          <a:xfrm>
            <a:off x="3372824" y="3863763"/>
            <a:ext cx="2345031" cy="2245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1000" b="1" spc="20" dirty="0">
                <a:solidFill>
                  <a:schemeClr val="bg2"/>
                </a:solidFill>
              </a:rPr>
              <a:t>Newsletter </a:t>
            </a:r>
          </a:p>
        </p:txBody>
      </p:sp>
      <p:sp>
        <p:nvSpPr>
          <p:cNvPr id="48" name="Rounded Rectangle 47"/>
          <p:cNvSpPr/>
          <p:nvPr userDrawn="1"/>
        </p:nvSpPr>
        <p:spPr>
          <a:xfrm>
            <a:off x="6367496" y="3863763"/>
            <a:ext cx="1966949" cy="2245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1000" b="1" spc="20" dirty="0" err="1">
                <a:solidFill>
                  <a:schemeClr val="bg2"/>
                </a:solidFill>
              </a:rPr>
              <a:t>www.pass.org</a:t>
            </a:r>
            <a:endParaRPr lang="en-US" sz="1000" b="1" spc="20" dirty="0">
              <a:solidFill>
                <a:schemeClr val="bg2"/>
              </a:solidFill>
            </a:endParaRPr>
          </a:p>
        </p:txBody>
      </p:sp>
      <p:sp>
        <p:nvSpPr>
          <p:cNvPr id="49" name="Title 3"/>
          <p:cNvSpPr txBox="1">
            <a:spLocks/>
          </p:cNvSpPr>
          <p:nvPr userDrawn="1"/>
        </p:nvSpPr>
        <p:spPr>
          <a:xfrm>
            <a:off x="457200" y="682304"/>
            <a:ext cx="8229600" cy="612956"/>
          </a:xfrm>
          <a:prstGeom prst="rect">
            <a:avLst/>
          </a:prstGeom>
        </p:spPr>
        <p:txBody>
          <a:bodyPr vert="horz" lIns="91440" tIns="45720" rIns="91440" bIns="45720" rtlCol="0" anchor="t">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chemeClr val="tx2"/>
                </a:solidFill>
                <a:effectLst/>
                <a:uLnTx/>
                <a:uFillTx/>
                <a:latin typeface="Segoe UI Light" charset="0"/>
                <a:ea typeface="Segoe UI Light" charset="0"/>
                <a:cs typeface="Segoe UI Light" charset="0"/>
              </a:defRPr>
            </a:lvl1pPr>
          </a:lstStyle>
          <a:p>
            <a:pPr marL="0" indent="0" algn="ctr">
              <a:tabLst>
                <a:tab pos="4338638" algn="l"/>
              </a:tabLst>
            </a:pPr>
            <a:r>
              <a:rPr lang="en-US" sz="4000" dirty="0"/>
              <a:t>Explore everything PASS has to offer </a:t>
            </a:r>
          </a:p>
        </p:txBody>
      </p:sp>
      <p:sp>
        <p:nvSpPr>
          <p:cNvPr id="26" name="Rectangle 25">
            <a:hlinkClick r:id="rId4"/>
          </p:cNvPr>
          <p:cNvSpPr/>
          <p:nvPr userDrawn="1"/>
        </p:nvSpPr>
        <p:spPr>
          <a:xfrm>
            <a:off x="3766175" y="4159055"/>
            <a:ext cx="1558327" cy="6717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800" dirty="0">
                <a:solidFill>
                  <a:schemeClr val="bg2"/>
                </a:solidFill>
              </a:rPr>
              <a:t>PASS</a:t>
            </a:r>
            <a:r>
              <a:rPr lang="en-US" sz="800" baseline="0" dirty="0">
                <a:solidFill>
                  <a:schemeClr val="bg2"/>
                </a:solidFill>
              </a:rPr>
              <a:t> Connector</a:t>
            </a:r>
          </a:p>
          <a:p>
            <a:pPr algn="ctr">
              <a:lnSpc>
                <a:spcPct val="150000"/>
              </a:lnSpc>
            </a:pPr>
            <a:r>
              <a:rPr lang="en-US" sz="800" baseline="0" dirty="0">
                <a:solidFill>
                  <a:schemeClr val="bg2"/>
                </a:solidFill>
              </a:rPr>
              <a:t>BA Insights</a:t>
            </a:r>
            <a:endParaRPr lang="en-US" sz="800" dirty="0">
              <a:solidFill>
                <a:schemeClr val="bg2"/>
              </a:solidFill>
            </a:endParaRPr>
          </a:p>
        </p:txBody>
      </p:sp>
      <p:sp>
        <p:nvSpPr>
          <p:cNvPr id="43" name="Rectangle 42">
            <a:hlinkClick r:id="rId4"/>
          </p:cNvPr>
          <p:cNvSpPr/>
          <p:nvPr userDrawn="1"/>
        </p:nvSpPr>
        <p:spPr>
          <a:xfrm>
            <a:off x="7393596" y="2870508"/>
            <a:ext cx="1176020"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Get involved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329C1-7291-4CA5-85FD-490978EAD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2098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5" name="Rectangle 54"/>
          <p:cNvSpPr/>
          <p:nvPr userDrawn="1"/>
        </p:nvSpPr>
        <p:spPr>
          <a:xfrm>
            <a:off x="5580345" y="0"/>
            <a:ext cx="3563655" cy="5143500"/>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042679" y="2632939"/>
            <a:ext cx="3248526" cy="470928"/>
          </a:xfrm>
        </p:spPr>
        <p:txBody>
          <a:bodyPr anchor="b"/>
          <a:lstStyle>
            <a:lvl1pPr algn="ctr">
              <a:defRPr sz="3200"/>
            </a:lvl1pPr>
          </a:lstStyle>
          <a:p>
            <a:r>
              <a:rPr lang="en-US" dirty="0"/>
              <a:t>Speaker Name</a:t>
            </a:r>
          </a:p>
        </p:txBody>
      </p:sp>
      <p:sp>
        <p:nvSpPr>
          <p:cNvPr id="18" name="Text Placeholder 17"/>
          <p:cNvSpPr>
            <a:spLocks noGrp="1"/>
          </p:cNvSpPr>
          <p:nvPr>
            <p:ph type="body" sz="quarter" idx="10" hasCustomPrompt="1"/>
          </p:nvPr>
        </p:nvSpPr>
        <p:spPr>
          <a:xfrm>
            <a:off x="1042851" y="3096942"/>
            <a:ext cx="3248025" cy="405685"/>
          </a:xfr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kumimoji="0" lang="en-US" sz="2000" b="0" i="0" u="none" strike="noStrike" kern="1200" cap="none" spc="0" normalizeH="0" baseline="0" dirty="0">
                <a:ln>
                  <a:noFill/>
                </a:ln>
                <a:solidFill>
                  <a:schemeClr val="accent3"/>
                </a:solidFill>
                <a:effectLst/>
                <a:uLnTx/>
                <a:uFillTx/>
                <a:latin typeface="+mn-lt"/>
                <a:ea typeface="Segoe UI Light" charset="0"/>
                <a:cs typeface="Segoe UI Light" charset="0"/>
              </a:defRPr>
            </a:lvl1pPr>
          </a:lstStyle>
          <a:p>
            <a:pPr lvl="0"/>
            <a:r>
              <a:rPr lang="en-US" dirty="0"/>
              <a:t>Title, Company</a:t>
            </a:r>
          </a:p>
        </p:txBody>
      </p:sp>
      <p:sp>
        <p:nvSpPr>
          <p:cNvPr id="23" name="Text Placeholder 17"/>
          <p:cNvSpPr>
            <a:spLocks noGrp="1"/>
          </p:cNvSpPr>
          <p:nvPr>
            <p:ph type="body" sz="quarter" idx="11" hasCustomPrompt="1"/>
          </p:nvPr>
        </p:nvSpPr>
        <p:spPr>
          <a:xfrm>
            <a:off x="5971902" y="1121553"/>
            <a:ext cx="2833895" cy="2688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400" b="0" i="0" u="none" strike="noStrike" kern="1200" cap="none" spc="0" normalizeH="0" baseline="0" dirty="0">
                <a:ln>
                  <a:noFill/>
                </a:ln>
                <a:solidFill>
                  <a:schemeClr val="accent1"/>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BIOGRAPHY POINT ONE</a:t>
            </a:r>
          </a:p>
        </p:txBody>
      </p:sp>
      <p:sp>
        <p:nvSpPr>
          <p:cNvPr id="39" name="Picture Placeholder 38"/>
          <p:cNvSpPr>
            <a:spLocks noGrp="1"/>
          </p:cNvSpPr>
          <p:nvPr>
            <p:ph type="pic" sz="quarter" idx="12" hasCustomPrompt="1"/>
          </p:nvPr>
        </p:nvSpPr>
        <p:spPr>
          <a:xfrm>
            <a:off x="1945839" y="768142"/>
            <a:ext cx="1443038" cy="1443037"/>
          </a:xfrm>
          <a:prstGeom prst="ellipse">
            <a:avLst/>
          </a:prstGeom>
          <a:solidFill>
            <a:schemeClr val="bg2">
              <a:lumMod val="95000"/>
            </a:schemeClr>
          </a:solidFill>
        </p:spPr>
        <p:txBody>
          <a:bodyPr anchor="ctr"/>
          <a:lstStyle>
            <a:lvl1pPr algn="ctr">
              <a:defRPr sz="1050"/>
            </a:lvl1pPr>
          </a:lstStyle>
          <a:p>
            <a:r>
              <a:rPr lang="en-US" dirty="0"/>
              <a:t>PLACE YOUR PHOTO HERE</a:t>
            </a:r>
          </a:p>
        </p:txBody>
      </p:sp>
      <p:sp>
        <p:nvSpPr>
          <p:cNvPr id="40" name="Text Placeholder 17"/>
          <p:cNvSpPr>
            <a:spLocks noGrp="1"/>
          </p:cNvSpPr>
          <p:nvPr>
            <p:ph type="body" sz="quarter" idx="13" hasCustomPrompt="1"/>
          </p:nvPr>
        </p:nvSpPr>
        <p:spPr>
          <a:xfrm>
            <a:off x="5971902" y="1390862"/>
            <a:ext cx="2833895" cy="5945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050" b="0" i="0" u="none" strike="noStrike" kern="1200" cap="none" spc="0" normalizeH="0" baseline="0" dirty="0">
                <a:ln>
                  <a:noFill/>
                </a:ln>
                <a:solidFill>
                  <a:schemeClr val="tx2"/>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pulvinar</a:t>
            </a:r>
            <a:r>
              <a:rPr lang="en-US" dirty="0"/>
              <a:t> </a:t>
            </a:r>
            <a:r>
              <a:rPr lang="en-US" dirty="0" err="1"/>
              <a:t>nunc</a:t>
            </a:r>
            <a:r>
              <a:rPr lang="en-US" dirty="0"/>
              <a:t> </a:t>
            </a:r>
            <a:r>
              <a:rPr lang="en-US" dirty="0" err="1"/>
              <a:t>est</a:t>
            </a:r>
            <a:r>
              <a:rPr lang="en-US" dirty="0"/>
              <a:t>, </a:t>
            </a:r>
            <a:r>
              <a:rPr lang="en-US" dirty="0" err="1"/>
              <a:t>quis</a:t>
            </a:r>
            <a:r>
              <a:rPr lang="en-US" dirty="0"/>
              <a:t> </a:t>
            </a:r>
            <a:r>
              <a:rPr lang="en-US" dirty="0" err="1"/>
              <a:t>congue</a:t>
            </a:r>
            <a:r>
              <a:rPr lang="en-US" dirty="0"/>
              <a:t> </a:t>
            </a:r>
            <a:r>
              <a:rPr lang="en-US" dirty="0" err="1"/>
              <a:t>massa</a:t>
            </a:r>
            <a:r>
              <a:rPr lang="en-US" dirty="0"/>
              <a:t> </a:t>
            </a:r>
            <a:r>
              <a:rPr lang="en-US" dirty="0" err="1"/>
              <a:t>lobortis</a:t>
            </a:r>
            <a:r>
              <a:rPr lang="en-US" dirty="0"/>
              <a:t> </a:t>
            </a:r>
            <a:r>
              <a:rPr lang="en-US" dirty="0" err="1"/>
              <a:t>eget</a:t>
            </a:r>
            <a:r>
              <a:rPr lang="en-US" dirty="0"/>
              <a:t>.</a:t>
            </a:r>
          </a:p>
        </p:txBody>
      </p:sp>
      <p:sp>
        <p:nvSpPr>
          <p:cNvPr id="41" name="Text Placeholder 17"/>
          <p:cNvSpPr>
            <a:spLocks noGrp="1"/>
          </p:cNvSpPr>
          <p:nvPr>
            <p:ph type="body" sz="quarter" idx="14" hasCustomPrompt="1"/>
          </p:nvPr>
        </p:nvSpPr>
        <p:spPr>
          <a:xfrm>
            <a:off x="5971902" y="2241809"/>
            <a:ext cx="2833895" cy="2688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400" b="0" i="0" u="none" strike="noStrike" kern="1200" cap="none" spc="0" normalizeH="0" baseline="0" dirty="0">
                <a:ln>
                  <a:noFill/>
                </a:ln>
                <a:solidFill>
                  <a:schemeClr val="accent1"/>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BIOGRAPHY POINT TWO</a:t>
            </a:r>
          </a:p>
        </p:txBody>
      </p:sp>
      <p:sp>
        <p:nvSpPr>
          <p:cNvPr id="42" name="Text Placeholder 17"/>
          <p:cNvSpPr>
            <a:spLocks noGrp="1"/>
          </p:cNvSpPr>
          <p:nvPr>
            <p:ph type="body" sz="quarter" idx="15" hasCustomPrompt="1"/>
          </p:nvPr>
        </p:nvSpPr>
        <p:spPr>
          <a:xfrm>
            <a:off x="5971902" y="2511118"/>
            <a:ext cx="2833895" cy="5945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050" b="0" i="0" u="none" strike="noStrike" kern="1200" cap="none" spc="0" normalizeH="0" baseline="0" dirty="0">
                <a:ln>
                  <a:noFill/>
                </a:ln>
                <a:solidFill>
                  <a:schemeClr val="tx2"/>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pulvinar</a:t>
            </a:r>
            <a:r>
              <a:rPr lang="en-US" dirty="0"/>
              <a:t> </a:t>
            </a:r>
            <a:r>
              <a:rPr lang="en-US" dirty="0" err="1"/>
              <a:t>nunc</a:t>
            </a:r>
            <a:r>
              <a:rPr lang="en-US" dirty="0"/>
              <a:t> </a:t>
            </a:r>
            <a:r>
              <a:rPr lang="en-US" dirty="0" err="1"/>
              <a:t>est</a:t>
            </a:r>
            <a:r>
              <a:rPr lang="en-US" dirty="0"/>
              <a:t>, </a:t>
            </a:r>
            <a:r>
              <a:rPr lang="en-US" dirty="0" err="1"/>
              <a:t>quis</a:t>
            </a:r>
            <a:r>
              <a:rPr lang="en-US" dirty="0"/>
              <a:t> </a:t>
            </a:r>
            <a:r>
              <a:rPr lang="en-US" dirty="0" err="1"/>
              <a:t>congue</a:t>
            </a:r>
            <a:r>
              <a:rPr lang="en-US" dirty="0"/>
              <a:t> </a:t>
            </a:r>
            <a:r>
              <a:rPr lang="en-US" dirty="0" err="1"/>
              <a:t>massa</a:t>
            </a:r>
            <a:r>
              <a:rPr lang="en-US" dirty="0"/>
              <a:t> </a:t>
            </a:r>
            <a:r>
              <a:rPr lang="en-US" dirty="0" err="1"/>
              <a:t>lobortis</a:t>
            </a:r>
            <a:r>
              <a:rPr lang="en-US" dirty="0"/>
              <a:t> </a:t>
            </a:r>
            <a:r>
              <a:rPr lang="en-US" dirty="0" err="1"/>
              <a:t>eget</a:t>
            </a:r>
            <a:r>
              <a:rPr lang="en-US" dirty="0"/>
              <a:t>.</a:t>
            </a:r>
          </a:p>
        </p:txBody>
      </p:sp>
      <p:sp>
        <p:nvSpPr>
          <p:cNvPr id="43" name="Text Placeholder 17"/>
          <p:cNvSpPr>
            <a:spLocks noGrp="1"/>
          </p:cNvSpPr>
          <p:nvPr>
            <p:ph type="body" sz="quarter" idx="16" hasCustomPrompt="1"/>
          </p:nvPr>
        </p:nvSpPr>
        <p:spPr>
          <a:xfrm>
            <a:off x="5971902" y="3345531"/>
            <a:ext cx="2833895" cy="2688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400" b="0" i="0" u="none" strike="noStrike" kern="1200" cap="none" spc="0" normalizeH="0" baseline="0" dirty="0">
                <a:ln>
                  <a:noFill/>
                </a:ln>
                <a:solidFill>
                  <a:schemeClr val="accent1"/>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BIOGRAPHY POINT THREE</a:t>
            </a:r>
          </a:p>
        </p:txBody>
      </p:sp>
      <p:sp>
        <p:nvSpPr>
          <p:cNvPr id="44" name="Text Placeholder 17"/>
          <p:cNvSpPr>
            <a:spLocks noGrp="1"/>
          </p:cNvSpPr>
          <p:nvPr>
            <p:ph type="body" sz="quarter" idx="17" hasCustomPrompt="1"/>
          </p:nvPr>
        </p:nvSpPr>
        <p:spPr>
          <a:xfrm>
            <a:off x="5971902" y="3614840"/>
            <a:ext cx="2833895" cy="5945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050" b="0" i="0" u="none" strike="noStrike" kern="1200" cap="none" spc="0" normalizeH="0" baseline="0" dirty="0">
                <a:ln>
                  <a:noFill/>
                </a:ln>
                <a:solidFill>
                  <a:schemeClr val="tx2"/>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pulvinar</a:t>
            </a:r>
            <a:r>
              <a:rPr lang="en-US" dirty="0"/>
              <a:t> </a:t>
            </a:r>
            <a:r>
              <a:rPr lang="en-US" dirty="0" err="1"/>
              <a:t>nunc</a:t>
            </a:r>
            <a:r>
              <a:rPr lang="en-US" dirty="0"/>
              <a:t> </a:t>
            </a:r>
            <a:r>
              <a:rPr lang="en-US" dirty="0" err="1"/>
              <a:t>est</a:t>
            </a:r>
            <a:r>
              <a:rPr lang="en-US" dirty="0"/>
              <a:t>, </a:t>
            </a:r>
            <a:r>
              <a:rPr lang="en-US" dirty="0" err="1"/>
              <a:t>quis</a:t>
            </a:r>
            <a:r>
              <a:rPr lang="en-US" dirty="0"/>
              <a:t> </a:t>
            </a:r>
            <a:r>
              <a:rPr lang="en-US" dirty="0" err="1"/>
              <a:t>congue</a:t>
            </a:r>
            <a:r>
              <a:rPr lang="en-US" dirty="0"/>
              <a:t> </a:t>
            </a:r>
            <a:r>
              <a:rPr lang="en-US" dirty="0" err="1"/>
              <a:t>massa</a:t>
            </a:r>
            <a:r>
              <a:rPr lang="en-US" dirty="0"/>
              <a:t> </a:t>
            </a:r>
            <a:r>
              <a:rPr lang="en-US" dirty="0" err="1"/>
              <a:t>lobortis</a:t>
            </a:r>
            <a:r>
              <a:rPr lang="en-US" dirty="0"/>
              <a:t> </a:t>
            </a:r>
            <a:r>
              <a:rPr lang="en-US" dirty="0" err="1"/>
              <a:t>eget</a:t>
            </a:r>
            <a:r>
              <a:rPr lang="en-US" dirty="0"/>
              <a:t>.</a:t>
            </a:r>
          </a:p>
        </p:txBody>
      </p:sp>
      <p:sp>
        <p:nvSpPr>
          <p:cNvPr id="49" name="Text Placeholder 48"/>
          <p:cNvSpPr>
            <a:spLocks noGrp="1"/>
          </p:cNvSpPr>
          <p:nvPr>
            <p:ph type="body" sz="quarter" idx="18" hasCustomPrompt="1"/>
          </p:nvPr>
        </p:nvSpPr>
        <p:spPr>
          <a:xfrm>
            <a:off x="950881" y="3886200"/>
            <a:ext cx="869950" cy="261938"/>
          </a:xfrm>
        </p:spPr>
        <p:txBody>
          <a:bodyPr/>
          <a:lstStyle>
            <a:lvl1pPr marL="0" algn="l" defTabSz="914400" rtl="0" eaLnBrk="1" latinLnBrk="0" hangingPunct="1">
              <a:defRPr lang="en-US" sz="1100" kern="1200" dirty="0">
                <a:solidFill>
                  <a:schemeClr val="accent1"/>
                </a:solidFill>
                <a:latin typeface="+mn-lt"/>
                <a:ea typeface="+mn-ea"/>
                <a:cs typeface="+mn-cs"/>
              </a:defRPr>
            </a:lvl1pPr>
          </a:lstStyle>
          <a:p>
            <a:r>
              <a:rPr lang="en-US" sz="1100" dirty="0">
                <a:solidFill>
                  <a:schemeClr val="accent1"/>
                </a:solidFill>
              </a:rPr>
              <a:t>/</a:t>
            </a:r>
            <a:r>
              <a:rPr lang="en-US" sz="1100" dirty="0" err="1">
                <a:solidFill>
                  <a:schemeClr val="accent1"/>
                </a:solidFill>
              </a:rPr>
              <a:t>yourname</a:t>
            </a:r>
            <a:endParaRPr lang="en-US" sz="1100" dirty="0">
              <a:solidFill>
                <a:schemeClr val="accent1"/>
              </a:solidFill>
            </a:endParaRPr>
          </a:p>
        </p:txBody>
      </p:sp>
      <p:sp>
        <p:nvSpPr>
          <p:cNvPr id="50" name="Text Placeholder 48"/>
          <p:cNvSpPr>
            <a:spLocks noGrp="1"/>
          </p:cNvSpPr>
          <p:nvPr>
            <p:ph type="body" sz="quarter" idx="19" hasCustomPrompt="1"/>
          </p:nvPr>
        </p:nvSpPr>
        <p:spPr>
          <a:xfrm>
            <a:off x="2368489" y="3886200"/>
            <a:ext cx="1035158" cy="261938"/>
          </a:xfrm>
        </p:spPr>
        <p:txBody>
          <a:bodyPr/>
          <a:lstStyle>
            <a:lvl1pPr marL="0" algn="l" defTabSz="914400" rtl="0" eaLnBrk="1" latinLnBrk="0" hangingPunct="1">
              <a:defRPr lang="en-US" sz="1100" kern="1200" dirty="0">
                <a:solidFill>
                  <a:schemeClr val="accent1"/>
                </a:solidFill>
                <a:latin typeface="+mn-lt"/>
                <a:ea typeface="+mn-ea"/>
                <a:cs typeface="+mn-cs"/>
              </a:defRPr>
            </a:lvl1pPr>
          </a:lstStyle>
          <a:p>
            <a:r>
              <a:rPr lang="en-US" sz="1100">
                <a:solidFill>
                  <a:schemeClr val="accent1"/>
                </a:solidFill>
              </a:rPr>
              <a:t>@</a:t>
            </a:r>
            <a:r>
              <a:rPr lang="en-US" sz="1100" dirty="0" err="1">
                <a:solidFill>
                  <a:schemeClr val="accent1"/>
                </a:solidFill>
              </a:rPr>
              <a:t>yourhandle</a:t>
            </a:r>
            <a:endParaRPr lang="en-US" sz="1100" dirty="0">
              <a:solidFill>
                <a:schemeClr val="accent1"/>
              </a:solidFill>
            </a:endParaRPr>
          </a:p>
        </p:txBody>
      </p:sp>
      <p:sp>
        <p:nvSpPr>
          <p:cNvPr id="51" name="Text Placeholder 48"/>
          <p:cNvSpPr>
            <a:spLocks noGrp="1"/>
          </p:cNvSpPr>
          <p:nvPr>
            <p:ph type="body" sz="quarter" idx="20" hasCustomPrompt="1"/>
          </p:nvPr>
        </p:nvSpPr>
        <p:spPr>
          <a:xfrm>
            <a:off x="3903585" y="3886200"/>
            <a:ext cx="869950" cy="261938"/>
          </a:xfrm>
        </p:spPr>
        <p:txBody>
          <a:bodyPr/>
          <a:lstStyle>
            <a:lvl1pPr marL="0" algn="l" defTabSz="914400" rtl="0" eaLnBrk="1" latinLnBrk="0" hangingPunct="1">
              <a:defRPr lang="en-US" sz="1100" kern="1200" dirty="0">
                <a:solidFill>
                  <a:schemeClr val="accent1"/>
                </a:solidFill>
                <a:latin typeface="+mn-lt"/>
                <a:ea typeface="+mn-ea"/>
                <a:cs typeface="+mn-cs"/>
              </a:defRPr>
            </a:lvl1pPr>
          </a:lstStyle>
          <a:p>
            <a:r>
              <a:rPr lang="en-US" sz="1100" dirty="0" err="1">
                <a:solidFill>
                  <a:schemeClr val="accent1"/>
                </a:solidFill>
              </a:rPr>
              <a:t>yourname</a:t>
            </a:r>
            <a:endParaRPr lang="en-US" sz="1100" dirty="0">
              <a:solidFill>
                <a:schemeClr val="accent1"/>
              </a:solidFill>
            </a:endParaRPr>
          </a:p>
        </p:txBody>
      </p:sp>
      <p:pic>
        <p:nvPicPr>
          <p:cNvPr id="15" name="Picture 14">
            <a:extLst>
              <a:ext uri="{FF2B5EF4-FFF2-40B4-BE49-F238E27FC236}">
                <a16:creationId xmlns:a16="http://schemas.microsoft.com/office/drawing/2014/main" id="{199E0E68-40A2-4147-9A7C-AA24BBF6CD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91" y="4531711"/>
            <a:ext cx="1230343" cy="213260"/>
          </a:xfrm>
          <a:prstGeom prst="rect">
            <a:avLst/>
          </a:prstGeom>
        </p:spPr>
      </p:pic>
    </p:spTree>
    <p:extLst>
      <p:ext uri="{BB962C8B-B14F-4D97-AF65-F5344CB8AC3E}">
        <p14:creationId xmlns:p14="http://schemas.microsoft.com/office/powerpoint/2010/main" val="33213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0AA4F98-8F2F-45DB-8A3B-C9109D3F3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62816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452438" y="2059225"/>
            <a:ext cx="8242300" cy="2478400"/>
          </a:xfrm>
        </p:spPr>
        <p:txBody>
          <a:bodyPr>
            <a:noAutofit/>
          </a:bodyPr>
          <a:lstStyle>
            <a:lvl1pPr marL="231775" marR="0" indent="-231775" algn="l" defTabSz="914400" rtl="0" eaLnBrk="1" fontAlgn="auto" latinLnBrk="0" hangingPunct="1">
              <a:lnSpc>
                <a:spcPct val="100000"/>
              </a:lnSpc>
              <a:spcBef>
                <a:spcPct val="20000"/>
              </a:spcBef>
              <a:spcAft>
                <a:spcPts val="0"/>
              </a:spcAft>
              <a:buClr>
                <a:schemeClr val="accent3"/>
              </a:buClr>
              <a:buSzTx/>
              <a:buFont typeface="Arial" charset="0"/>
              <a:buChar char="•"/>
              <a:tabLst/>
              <a:defRPr sz="1800">
                <a:solidFill>
                  <a:srgbClr val="58585A"/>
                </a:solidFill>
                <a:latin typeface="+mn-lt"/>
              </a:defRPr>
            </a:lvl1pPr>
            <a:lvl2pPr>
              <a:buClr>
                <a:srgbClr val="0090D2"/>
              </a:buClr>
              <a:defRPr>
                <a:solidFill>
                  <a:srgbClr val="58585A"/>
                </a:solidFill>
                <a:latin typeface="+mn-lt"/>
              </a:defRPr>
            </a:lvl2pPr>
            <a:lvl3pPr>
              <a:buClr>
                <a:srgbClr val="0090D2"/>
              </a:buClr>
              <a:defRPr>
                <a:solidFill>
                  <a:srgbClr val="58585A"/>
                </a:solidFill>
                <a:latin typeface="+mn-lt"/>
              </a:defRPr>
            </a:lvl3pPr>
            <a:lvl4pPr>
              <a:buClr>
                <a:srgbClr val="0090D2"/>
              </a:buClr>
              <a:defRPr>
                <a:solidFill>
                  <a:srgbClr val="58585A"/>
                </a:solidFill>
                <a:latin typeface="+mn-lt"/>
              </a:defRPr>
            </a:lvl4pPr>
            <a:lvl5pPr>
              <a:buClr>
                <a:srgbClr val="0090D2"/>
              </a:buClr>
              <a:defRPr>
                <a:solidFill>
                  <a:srgbClr val="58585A"/>
                </a:solidFill>
                <a:latin typeface="+mn-lt"/>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2" name="Title 1"/>
          <p:cNvSpPr>
            <a:spLocks noGrp="1"/>
          </p:cNvSpPr>
          <p:nvPr>
            <p:ph type="title" hasCustomPrompt="1"/>
          </p:nvPr>
        </p:nvSpPr>
        <p:spPr/>
        <p:txBody>
          <a:bodyPr/>
          <a:lstStyle>
            <a:lvl1pPr>
              <a:defRPr>
                <a:solidFill>
                  <a:schemeClr val="tx2"/>
                </a:solidFill>
              </a:defRPr>
            </a:lvl1pPr>
          </a:lstStyle>
          <a:p>
            <a:r>
              <a:rPr lang="en-US" dirty="0"/>
              <a:t>Agenda</a:t>
            </a:r>
          </a:p>
        </p:txBody>
      </p:sp>
      <p:sp>
        <p:nvSpPr>
          <p:cNvPr id="4" name="Content Placeholder 13"/>
          <p:cNvSpPr>
            <a:spLocks noGrp="1"/>
          </p:cNvSpPr>
          <p:nvPr>
            <p:ph sz="quarter" idx="11"/>
          </p:nvPr>
        </p:nvSpPr>
        <p:spPr>
          <a:xfrm>
            <a:off x="452438" y="1234203"/>
            <a:ext cx="8242300" cy="429594"/>
          </a:xfrm>
        </p:spPr>
        <p:txBody>
          <a:bodyPr>
            <a:no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Arial" charset="0"/>
              <a:buNone/>
              <a:tabLst/>
              <a:defRPr sz="2000">
                <a:solidFill>
                  <a:schemeClr val="accent1"/>
                </a:solidFill>
                <a:latin typeface="+mn-lt"/>
              </a:defRPr>
            </a:lvl1pPr>
            <a:lvl2pPr>
              <a:buClr>
                <a:srgbClr val="0090D2"/>
              </a:buClr>
              <a:defRPr>
                <a:solidFill>
                  <a:srgbClr val="58585A"/>
                </a:solidFill>
                <a:latin typeface="+mn-lt"/>
              </a:defRPr>
            </a:lvl2pPr>
            <a:lvl3pPr>
              <a:buClr>
                <a:srgbClr val="0090D2"/>
              </a:buClr>
              <a:defRPr>
                <a:solidFill>
                  <a:srgbClr val="58585A"/>
                </a:solidFill>
                <a:latin typeface="+mn-lt"/>
              </a:defRPr>
            </a:lvl3pPr>
            <a:lvl4pPr>
              <a:buClr>
                <a:srgbClr val="0090D2"/>
              </a:buClr>
              <a:defRPr>
                <a:solidFill>
                  <a:srgbClr val="58585A"/>
                </a:solidFill>
                <a:latin typeface="+mn-lt"/>
              </a:defRPr>
            </a:lvl4pPr>
            <a:lvl5pPr>
              <a:buClr>
                <a:srgbClr val="0090D2"/>
              </a:buClr>
              <a:defRPr>
                <a:solidFill>
                  <a:srgbClr val="58585A"/>
                </a:solidFill>
                <a:latin typeface="+mn-lt"/>
              </a:defRPr>
            </a:lvl5pPr>
          </a:lstStyle>
          <a:p>
            <a:pPr lvl="0"/>
            <a:r>
              <a:rPr lang="en-US" dirty="0"/>
              <a:t>Click to edit Master text</a:t>
            </a:r>
          </a:p>
        </p:txBody>
      </p:sp>
      <p:pic>
        <p:nvPicPr>
          <p:cNvPr id="6" name="Picture 5">
            <a:extLst>
              <a:ext uri="{FF2B5EF4-FFF2-40B4-BE49-F238E27FC236}">
                <a16:creationId xmlns:a16="http://schemas.microsoft.com/office/drawing/2014/main" id="{66B7B835-BA82-4BC6-BC97-C9F031C389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ing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tx2"/>
                </a:solidFill>
              </a:defRPr>
            </a:lvl1pPr>
          </a:lstStyle>
          <a:p>
            <a:r>
              <a:rPr lang="en-US" dirty="0"/>
              <a:t>Titles are set 36pt Segoe UI</a:t>
            </a:r>
          </a:p>
        </p:txBody>
      </p:sp>
      <p:sp>
        <p:nvSpPr>
          <p:cNvPr id="4" name="Content Placeholder 3"/>
          <p:cNvSpPr>
            <a:spLocks noGrp="1"/>
          </p:cNvSpPr>
          <p:nvPr>
            <p:ph sz="quarter" idx="10" hasCustomPrompt="1"/>
          </p:nvPr>
        </p:nvSpPr>
        <p:spPr>
          <a:xfrm>
            <a:off x="431800" y="1505141"/>
            <a:ext cx="8261350" cy="448355"/>
          </a:xfrm>
        </p:spPr>
        <p:txBody>
          <a:bodyPr anchor="b"/>
          <a:lstStyle>
            <a:lvl1pPr marL="0" indent="0">
              <a:buNone/>
              <a:defRPr sz="2800" b="0" i="0">
                <a:solidFill>
                  <a:schemeClr val="accent1"/>
                </a:solidFill>
                <a:latin typeface="Segoe UI Light" charset="0"/>
                <a:ea typeface="Segoe UI Light" charset="0"/>
                <a:cs typeface="Segoe UI Light" charset="0"/>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Heading One Style</a:t>
            </a:r>
          </a:p>
        </p:txBody>
      </p:sp>
      <p:sp>
        <p:nvSpPr>
          <p:cNvPr id="5" name="Content Placeholder 3"/>
          <p:cNvSpPr>
            <a:spLocks noGrp="1"/>
          </p:cNvSpPr>
          <p:nvPr>
            <p:ph sz="quarter" idx="11" hasCustomPrompt="1"/>
          </p:nvPr>
        </p:nvSpPr>
        <p:spPr>
          <a:xfrm>
            <a:off x="431800" y="1952028"/>
            <a:ext cx="8261350" cy="407104"/>
          </a:xfrm>
        </p:spPr>
        <p:txBody>
          <a:bodyPr/>
          <a:lstStyle>
            <a:lvl1pPr marL="0" indent="0">
              <a:buNone/>
              <a:defRPr sz="1600">
                <a:solidFill>
                  <a:schemeClr val="bg2">
                    <a:lumMod val="50000"/>
                  </a:schemeClr>
                </a:solidFill>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Body content, 16pt Segoe UI (gray)</a:t>
            </a:r>
          </a:p>
        </p:txBody>
      </p:sp>
      <p:sp>
        <p:nvSpPr>
          <p:cNvPr id="6" name="Content Placeholder 3"/>
          <p:cNvSpPr>
            <a:spLocks noGrp="1"/>
          </p:cNvSpPr>
          <p:nvPr>
            <p:ph sz="quarter" idx="12" hasCustomPrompt="1"/>
          </p:nvPr>
        </p:nvSpPr>
        <p:spPr>
          <a:xfrm>
            <a:off x="431800" y="2536420"/>
            <a:ext cx="8261350" cy="448355"/>
          </a:xfrm>
        </p:spPr>
        <p:txBody>
          <a:bodyPr anchor="b"/>
          <a:lstStyle>
            <a:lvl1pPr marL="0" indent="0">
              <a:buNone/>
              <a:defRPr sz="2000" b="0" i="0">
                <a:solidFill>
                  <a:schemeClr val="tx1"/>
                </a:solidFill>
                <a:latin typeface="+mn-lt"/>
                <a:ea typeface="Segoe UI Light" charset="0"/>
                <a:cs typeface="Segoe UI Light" charset="0"/>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Heading Two Style</a:t>
            </a:r>
          </a:p>
        </p:txBody>
      </p:sp>
      <p:sp>
        <p:nvSpPr>
          <p:cNvPr id="7" name="Content Placeholder 3"/>
          <p:cNvSpPr>
            <a:spLocks noGrp="1"/>
          </p:cNvSpPr>
          <p:nvPr>
            <p:ph sz="quarter" idx="13" hasCustomPrompt="1"/>
          </p:nvPr>
        </p:nvSpPr>
        <p:spPr>
          <a:xfrm>
            <a:off x="431800" y="2983308"/>
            <a:ext cx="8261350" cy="407104"/>
          </a:xfrm>
        </p:spPr>
        <p:txBody>
          <a:bodyPr/>
          <a:lstStyle>
            <a:lvl1pPr marL="0" indent="0">
              <a:buNone/>
              <a:defRPr sz="1600">
                <a:solidFill>
                  <a:schemeClr val="bg2">
                    <a:lumMod val="50000"/>
                  </a:schemeClr>
                </a:solidFill>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Body content, 16pt Segoe UI (gray)</a:t>
            </a:r>
          </a:p>
        </p:txBody>
      </p:sp>
      <p:sp>
        <p:nvSpPr>
          <p:cNvPr id="8" name="Content Placeholder 3"/>
          <p:cNvSpPr>
            <a:spLocks noGrp="1"/>
          </p:cNvSpPr>
          <p:nvPr>
            <p:ph sz="quarter" idx="14" hasCustomPrompt="1"/>
          </p:nvPr>
        </p:nvSpPr>
        <p:spPr>
          <a:xfrm>
            <a:off x="431800" y="3540197"/>
            <a:ext cx="8261350" cy="448355"/>
          </a:xfrm>
        </p:spPr>
        <p:txBody>
          <a:bodyPr anchor="b"/>
          <a:lstStyle>
            <a:lvl1pPr marL="0" indent="0">
              <a:buNone/>
              <a:defRPr sz="1400" b="1" i="0">
                <a:solidFill>
                  <a:schemeClr val="accent3"/>
                </a:solidFill>
                <a:latin typeface="+mn-lt"/>
                <a:ea typeface="Segoe UI Light" charset="0"/>
                <a:cs typeface="Segoe UI Light" charset="0"/>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HEADING THREE STYLE</a:t>
            </a:r>
          </a:p>
        </p:txBody>
      </p:sp>
      <p:sp>
        <p:nvSpPr>
          <p:cNvPr id="9" name="Content Placeholder 3"/>
          <p:cNvSpPr>
            <a:spLocks noGrp="1"/>
          </p:cNvSpPr>
          <p:nvPr>
            <p:ph sz="quarter" idx="15" hasCustomPrompt="1"/>
          </p:nvPr>
        </p:nvSpPr>
        <p:spPr>
          <a:xfrm>
            <a:off x="431800" y="3987085"/>
            <a:ext cx="8261350" cy="407104"/>
          </a:xfrm>
        </p:spPr>
        <p:txBody>
          <a:bodyPr/>
          <a:lstStyle>
            <a:lvl1pPr marL="0" indent="0">
              <a:buNone/>
              <a:defRPr sz="1600">
                <a:solidFill>
                  <a:schemeClr val="bg2">
                    <a:lumMod val="50000"/>
                  </a:schemeClr>
                </a:solidFill>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Body content, 16pt Segoe UI (gray)</a:t>
            </a:r>
          </a:p>
        </p:txBody>
      </p:sp>
      <p:pic>
        <p:nvPicPr>
          <p:cNvPr id="11" name="Picture 10">
            <a:extLst>
              <a:ext uri="{FF2B5EF4-FFF2-40B4-BE49-F238E27FC236}">
                <a16:creationId xmlns:a16="http://schemas.microsoft.com/office/drawing/2014/main" id="{9BB0C5DD-A2AC-4F0E-A692-3A94A86350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183441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30"/>
          <p:cNvSpPr>
            <a:spLocks noGrp="1"/>
          </p:cNvSpPr>
          <p:nvPr>
            <p:ph type="body" sz="quarter" idx="10" hasCustomPrompt="1"/>
          </p:nvPr>
        </p:nvSpPr>
        <p:spPr>
          <a:xfrm>
            <a:off x="451458" y="1776569"/>
            <a:ext cx="3680532" cy="39052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10" name="Text Placeholder 30"/>
          <p:cNvSpPr>
            <a:spLocks noGrp="1"/>
          </p:cNvSpPr>
          <p:nvPr>
            <p:ph type="body" sz="quarter" idx="14" hasCustomPrompt="1"/>
          </p:nvPr>
        </p:nvSpPr>
        <p:spPr>
          <a:xfrm>
            <a:off x="5006268" y="1776569"/>
            <a:ext cx="3680532" cy="39052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13" name="Text Placeholder 20"/>
          <p:cNvSpPr>
            <a:spLocks noGrp="1"/>
          </p:cNvSpPr>
          <p:nvPr>
            <p:ph type="body" sz="quarter" idx="13"/>
          </p:nvPr>
        </p:nvSpPr>
        <p:spPr>
          <a:xfrm>
            <a:off x="451457" y="2196449"/>
            <a:ext cx="3680532" cy="2451156"/>
          </a:xfrm>
        </p:spPr>
        <p:txBody>
          <a:bodyPr>
            <a:normAutofit/>
          </a:bodyPr>
          <a:lstStyle>
            <a:lvl1pPr marL="0" indent="0">
              <a:lnSpc>
                <a:spcPct val="100000"/>
              </a:lnSpc>
              <a:buNone/>
              <a:defRPr lang="en-US" sz="1200" b="0" i="0" kern="1200" dirty="0" smtClean="0">
                <a:solidFill>
                  <a:schemeClr val="bg2">
                    <a:lumMod val="50000"/>
                  </a:schemeClr>
                </a:solidFill>
                <a:latin typeface="+mn-lt"/>
                <a:ea typeface="Gotham Light" charset="0"/>
                <a:cs typeface="Gotham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14" name="Text Placeholder 20"/>
          <p:cNvSpPr>
            <a:spLocks noGrp="1"/>
          </p:cNvSpPr>
          <p:nvPr>
            <p:ph type="body" sz="quarter" idx="15"/>
          </p:nvPr>
        </p:nvSpPr>
        <p:spPr>
          <a:xfrm>
            <a:off x="5006267" y="2196449"/>
            <a:ext cx="3680532" cy="2451156"/>
          </a:xfrm>
        </p:spPr>
        <p:txBody>
          <a:bodyPr>
            <a:normAutofit/>
          </a:bodyPr>
          <a:lstStyle>
            <a:lvl1pPr marL="0" indent="0">
              <a:lnSpc>
                <a:spcPct val="100000"/>
              </a:lnSpc>
              <a:buNone/>
              <a:defRPr lang="en-US" sz="1200" b="0" i="0" kern="1200" dirty="0" smtClean="0">
                <a:solidFill>
                  <a:schemeClr val="bg2">
                    <a:lumMod val="50000"/>
                  </a:schemeClr>
                </a:solidFill>
                <a:latin typeface="+mn-lt"/>
                <a:ea typeface="Gotham Light" charset="0"/>
                <a:cs typeface="Gotham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pic>
        <p:nvPicPr>
          <p:cNvPr id="9" name="Picture 8">
            <a:extLst>
              <a:ext uri="{FF2B5EF4-FFF2-40B4-BE49-F238E27FC236}">
                <a16:creationId xmlns:a16="http://schemas.microsoft.com/office/drawing/2014/main" id="{9F7677A8-77B9-4986-9CD3-A66347235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90334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extBox 3"/>
          <p:cNvSpPr txBox="1"/>
          <p:nvPr/>
        </p:nvSpPr>
        <p:spPr>
          <a:xfrm>
            <a:off x="8984177" y="4366022"/>
            <a:ext cx="184666" cy="369332"/>
          </a:xfrm>
          <a:prstGeom prst="rect">
            <a:avLst/>
          </a:prstGeom>
          <a:noFill/>
        </p:spPr>
        <p:txBody>
          <a:bodyPr wrap="none" rtlCol="0">
            <a:spAutoFit/>
          </a:bodyPr>
          <a:lstStyle/>
          <a:p>
            <a:endParaRPr lang="en-US" dirty="0"/>
          </a:p>
        </p:txBody>
      </p:sp>
      <p:sp>
        <p:nvSpPr>
          <p:cNvPr id="9" name="Title Placeholder 8"/>
          <p:cNvSpPr>
            <a:spLocks noGrp="1"/>
          </p:cNvSpPr>
          <p:nvPr>
            <p:ph type="title"/>
          </p:nvPr>
        </p:nvSpPr>
        <p:spPr>
          <a:xfrm>
            <a:off x="457200" y="251227"/>
            <a:ext cx="8229600" cy="612956"/>
          </a:xfrm>
          <a:prstGeom prst="rect">
            <a:avLst/>
          </a:prstGeom>
        </p:spPr>
        <p:txBody>
          <a:bodyPr vert="horz" lIns="91440" tIns="45720" rIns="91440" bIns="45720" rtlCol="0" anchor="t">
            <a:noAutofit/>
          </a:bodyPr>
          <a:lstStyle/>
          <a:p>
            <a:r>
              <a:rPr lang="en-US" dirty="0"/>
              <a:t>Title Styling</a:t>
            </a:r>
          </a:p>
        </p:txBody>
      </p:sp>
      <p:sp>
        <p:nvSpPr>
          <p:cNvPr id="10" name="Text Placeholder 9"/>
          <p:cNvSpPr>
            <a:spLocks noGrp="1"/>
          </p:cNvSpPr>
          <p:nvPr>
            <p:ph type="body" idx="1"/>
          </p:nvPr>
        </p:nvSpPr>
        <p:spPr>
          <a:xfrm>
            <a:off x="457200" y="1130877"/>
            <a:ext cx="8229600"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8" cstate="print">
            <a:extLst>
              <a:ext uri="{28A0092B-C50C-407E-A947-70E740481C1C}">
                <a14:useLocalDpi xmlns:a14="http://schemas.microsoft.com/office/drawing/2010/main" val="0"/>
              </a:ext>
            </a:extLst>
          </a:blip>
          <a:srcRect l="10590" t="33970" r="10590" b="33970"/>
          <a:stretch/>
        </p:blipFill>
        <p:spPr>
          <a:xfrm>
            <a:off x="8362655" y="4789968"/>
            <a:ext cx="648290" cy="263688"/>
          </a:xfrm>
          <a:prstGeom prst="rect">
            <a:avLst/>
          </a:prstGeom>
        </p:spPr>
      </p:pic>
    </p:spTree>
    <p:extLst>
      <p:ext uri="{BB962C8B-B14F-4D97-AF65-F5344CB8AC3E}">
        <p14:creationId xmlns:p14="http://schemas.microsoft.com/office/powerpoint/2010/main" val="4065379441"/>
      </p:ext>
    </p:extLst>
  </p:cSld>
  <p:clrMap bg1="lt1" tx1="dk1" bg2="lt2" tx2="dk2" accent1="accent1" accent2="accent2" accent3="accent3" accent4="accent4" accent5="accent5" accent6="accent6" hlink="hlink" folHlink="folHlink"/>
  <p:sldLayoutIdLst>
    <p:sldLayoutId id="2147483677" r:id="rId1"/>
    <p:sldLayoutId id="2147483654" r:id="rId2"/>
    <p:sldLayoutId id="2147483674" r:id="rId3"/>
    <p:sldLayoutId id="2147483660" r:id="rId4"/>
    <p:sldLayoutId id="2147483667" r:id="rId5"/>
    <p:sldLayoutId id="2147483666" r:id="rId6"/>
    <p:sldLayoutId id="2147483665" r:id="rId7"/>
    <p:sldLayoutId id="2147483659" r:id="rId8"/>
    <p:sldLayoutId id="2147483663" r:id="rId9"/>
    <p:sldLayoutId id="2147483669" r:id="rId10"/>
    <p:sldLayoutId id="2147483657" r:id="rId11"/>
    <p:sldLayoutId id="2147483668" r:id="rId12"/>
    <p:sldLayoutId id="2147483670" r:id="rId13"/>
    <p:sldLayoutId id="2147483671" r:id="rId14"/>
    <p:sldLayoutId id="2147483678" r:id="rId15"/>
    <p:sldLayoutId id="2147483679" r:id="rId16"/>
  </p:sldLayoutIdLst>
  <p:hf hdr="0" ftr="0" dt="0"/>
  <p:txStyles>
    <p:title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chemeClr val="tx2"/>
          </a:solidFill>
          <a:effectLst/>
          <a:uLnTx/>
          <a:uFillTx/>
          <a:latin typeface="Segoe UI Light" charset="0"/>
          <a:ea typeface="Segoe UI Light" charset="0"/>
          <a:cs typeface="Segoe UI Light" charset="0"/>
        </a:defRPr>
      </a:lvl1pPr>
    </p:titleStyle>
    <p:bodyStyle>
      <a:lvl1pPr marL="0" indent="0" algn="l" defTabSz="914400" rtl="0" eaLnBrk="1" latinLnBrk="0" hangingPunct="1">
        <a:spcBef>
          <a:spcPct val="20000"/>
        </a:spcBef>
        <a:buClr>
          <a:schemeClr val="accent3"/>
        </a:buClr>
        <a:buFont typeface="Arial"/>
        <a:buNone/>
        <a:defRPr sz="2400" kern="1200">
          <a:solidFill>
            <a:schemeClr val="tx1"/>
          </a:solidFill>
          <a:latin typeface="+mn-lt"/>
          <a:ea typeface="+mn-ea"/>
          <a:cs typeface="Segoe UI"/>
        </a:defRPr>
      </a:lvl1pPr>
      <a:lvl2pPr marL="342900" indent="-342900" algn="l" defTabSz="914400" rtl="0" eaLnBrk="1" latinLnBrk="0" hangingPunct="1">
        <a:spcBef>
          <a:spcPct val="20000"/>
        </a:spcBef>
        <a:buClr>
          <a:schemeClr val="accent3"/>
        </a:buClr>
        <a:buFont typeface="Arial"/>
        <a:buChar char="•"/>
        <a:defRPr lang="en-US" sz="2000" kern="1200" dirty="0" smtClean="0">
          <a:solidFill>
            <a:schemeClr val="tx1"/>
          </a:solidFill>
          <a:latin typeface="+mn-lt"/>
          <a:ea typeface="+mn-ea"/>
          <a:cs typeface="Segoe UI"/>
        </a:defRPr>
      </a:lvl2pPr>
      <a:lvl3pPr marL="638175"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3pPr>
      <a:lvl4pPr marL="922338"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4pPr>
      <a:lvl5pPr marL="1189038" indent="-342900" algn="l" defTabSz="914400" rtl="0" eaLnBrk="1" latinLnBrk="0" hangingPunct="1">
        <a:spcBef>
          <a:spcPct val="20000"/>
        </a:spcBef>
        <a:buClr>
          <a:schemeClr val="accent3"/>
        </a:buClr>
        <a:buFont typeface="Arial"/>
        <a:buChar char="•"/>
        <a:defRPr lang="en-US" sz="1800" kern="1200" dirty="0">
          <a:solidFill>
            <a:schemeClr val="tx1"/>
          </a:solidFill>
          <a:latin typeface="+mn-lt"/>
          <a:ea typeface="+mn-ea"/>
          <a:cs typeface="Segoe U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tf3604.com/" TargetMode="External"/><Relationship Id="rId2" Type="http://schemas.openxmlformats.org/officeDocument/2006/relationships/hyperlink" Target="https://twitter.com/tf3604"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8307" y="3420584"/>
            <a:ext cx="5410830" cy="453733"/>
          </a:xfrm>
        </p:spPr>
        <p:txBody>
          <a:bodyPr/>
          <a:lstStyle/>
          <a:p>
            <a:r>
              <a:rPr lang="en-CA" sz="1800" b="1" dirty="0" smtClean="0"/>
              <a:t>Presenting Ideas That Win Executive Support</a:t>
            </a:r>
            <a:endParaRPr lang="en-US" sz="1800" dirty="0"/>
          </a:p>
        </p:txBody>
      </p:sp>
      <p:sp>
        <p:nvSpPr>
          <p:cNvPr id="3" name="Text Placeholder 2"/>
          <p:cNvSpPr>
            <a:spLocks noGrp="1"/>
          </p:cNvSpPr>
          <p:nvPr>
            <p:ph type="body" sz="quarter" idx="10"/>
          </p:nvPr>
        </p:nvSpPr>
        <p:spPr/>
        <p:txBody>
          <a:bodyPr/>
          <a:lstStyle/>
          <a:p>
            <a:r>
              <a:rPr lang="en-US" dirty="0" smtClean="0"/>
              <a:t>Kevin Kline, Principal Program Manager</a:t>
            </a:r>
            <a:endParaRPr lang="en-US" dirty="0"/>
          </a:p>
        </p:txBody>
      </p:sp>
      <p:sp>
        <p:nvSpPr>
          <p:cNvPr id="4" name="Text Placeholder 3"/>
          <p:cNvSpPr>
            <a:spLocks noGrp="1"/>
          </p:cNvSpPr>
          <p:nvPr>
            <p:ph type="body" sz="quarter" idx="11"/>
          </p:nvPr>
        </p:nvSpPr>
        <p:spPr/>
        <p:txBody>
          <a:bodyPr/>
          <a:lstStyle/>
          <a:p>
            <a:r>
              <a:rPr lang="en-US" sz="3600" dirty="0" smtClean="0"/>
              <a:t>Secrets of the Query Optimizer Revealed</a:t>
            </a:r>
            <a:endParaRPr lang="en-US" sz="3600" dirty="0"/>
          </a:p>
        </p:txBody>
      </p:sp>
    </p:spTree>
    <p:extLst>
      <p:ext uri="{BB962C8B-B14F-4D97-AF65-F5344CB8AC3E}">
        <p14:creationId xmlns:p14="http://schemas.microsoft.com/office/powerpoint/2010/main" val="169093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5609" y="704850"/>
            <a:ext cx="8073998" cy="377543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smtClean="0"/>
              <a:t>Example Query: </a:t>
            </a:r>
            <a:r>
              <a:rPr lang="en-US" dirty="0"/>
              <a:t>SQL Server vs </a:t>
            </a:r>
            <a:r>
              <a:rPr lang="en-US" dirty="0" smtClean="0"/>
              <a:t>People</a:t>
            </a:r>
            <a:endParaRPr lang="en-US" dirty="0"/>
          </a:p>
        </p:txBody>
      </p:sp>
      <p:pic>
        <p:nvPicPr>
          <p:cNvPr id="6" name="Picture 5"/>
          <p:cNvPicPr>
            <a:picLocks noChangeAspect="1"/>
          </p:cNvPicPr>
          <p:nvPr/>
        </p:nvPicPr>
        <p:blipFill rotWithShape="1">
          <a:blip r:embed="rId3"/>
          <a:srcRect l="11005" t="-19096" r="79307" b="-4691"/>
          <a:stretch/>
        </p:blipFill>
        <p:spPr>
          <a:xfrm>
            <a:off x="747966" y="3539561"/>
            <a:ext cx="572111" cy="200453"/>
          </a:xfrm>
          <a:prstGeom prst="rect">
            <a:avLst/>
          </a:prstGeom>
        </p:spPr>
      </p:pic>
      <p:pic>
        <p:nvPicPr>
          <p:cNvPr id="8" name="Picture 7"/>
          <p:cNvPicPr>
            <a:picLocks noChangeAspect="1"/>
          </p:cNvPicPr>
          <p:nvPr/>
        </p:nvPicPr>
        <p:blipFill>
          <a:blip r:embed="rId4"/>
          <a:stretch>
            <a:fillRect/>
          </a:stretch>
        </p:blipFill>
        <p:spPr>
          <a:xfrm>
            <a:off x="747966" y="1073651"/>
            <a:ext cx="2919563" cy="185747"/>
          </a:xfrm>
          <a:prstGeom prst="rect">
            <a:avLst/>
          </a:prstGeom>
        </p:spPr>
      </p:pic>
      <p:pic>
        <p:nvPicPr>
          <p:cNvPr id="9" name="Picture 8"/>
          <p:cNvPicPr>
            <a:picLocks noChangeAspect="1"/>
          </p:cNvPicPr>
          <p:nvPr/>
        </p:nvPicPr>
        <p:blipFill>
          <a:blip r:embed="rId5"/>
          <a:stretch>
            <a:fillRect/>
          </a:stretch>
        </p:blipFill>
        <p:spPr>
          <a:xfrm>
            <a:off x="707033" y="1291875"/>
            <a:ext cx="3576821" cy="200036"/>
          </a:xfrm>
          <a:prstGeom prst="rect">
            <a:avLst/>
          </a:prstGeom>
        </p:spPr>
      </p:pic>
      <p:pic>
        <p:nvPicPr>
          <p:cNvPr id="10" name="Picture 9"/>
          <p:cNvPicPr>
            <a:picLocks noChangeAspect="1"/>
          </p:cNvPicPr>
          <p:nvPr/>
        </p:nvPicPr>
        <p:blipFill>
          <a:blip r:embed="rId6"/>
          <a:stretch>
            <a:fillRect/>
          </a:stretch>
        </p:blipFill>
        <p:spPr>
          <a:xfrm>
            <a:off x="674026" y="1748308"/>
            <a:ext cx="2648086" cy="219086"/>
          </a:xfrm>
          <a:prstGeom prst="rect">
            <a:avLst/>
          </a:prstGeom>
        </p:spPr>
      </p:pic>
      <p:pic>
        <p:nvPicPr>
          <p:cNvPr id="11" name="Picture 10"/>
          <p:cNvPicPr>
            <a:picLocks noChangeAspect="1"/>
          </p:cNvPicPr>
          <p:nvPr/>
        </p:nvPicPr>
        <p:blipFill>
          <a:blip r:embed="rId7"/>
          <a:stretch>
            <a:fillRect/>
          </a:stretch>
        </p:blipFill>
        <p:spPr>
          <a:xfrm>
            <a:off x="674026" y="1490847"/>
            <a:ext cx="3448227" cy="214324"/>
          </a:xfrm>
          <a:prstGeom prst="rect">
            <a:avLst/>
          </a:prstGeom>
        </p:spPr>
      </p:pic>
      <p:pic>
        <p:nvPicPr>
          <p:cNvPr id="12" name="Picture 11"/>
          <p:cNvPicPr>
            <a:picLocks noChangeAspect="1"/>
          </p:cNvPicPr>
          <p:nvPr/>
        </p:nvPicPr>
        <p:blipFill>
          <a:blip r:embed="rId8"/>
          <a:stretch>
            <a:fillRect/>
          </a:stretch>
        </p:blipFill>
        <p:spPr>
          <a:xfrm>
            <a:off x="707032" y="1990492"/>
            <a:ext cx="3295820" cy="214324"/>
          </a:xfrm>
          <a:prstGeom prst="rect">
            <a:avLst/>
          </a:prstGeom>
        </p:spPr>
      </p:pic>
      <p:pic>
        <p:nvPicPr>
          <p:cNvPr id="13" name="Picture 12"/>
          <p:cNvPicPr>
            <a:picLocks noChangeAspect="1"/>
          </p:cNvPicPr>
          <p:nvPr/>
        </p:nvPicPr>
        <p:blipFill>
          <a:blip r:embed="rId9"/>
          <a:stretch>
            <a:fillRect/>
          </a:stretch>
        </p:blipFill>
        <p:spPr>
          <a:xfrm>
            <a:off x="755121" y="2229690"/>
            <a:ext cx="2238490" cy="223849"/>
          </a:xfrm>
          <a:prstGeom prst="rect">
            <a:avLst/>
          </a:prstGeom>
        </p:spPr>
      </p:pic>
      <p:pic>
        <p:nvPicPr>
          <p:cNvPr id="14" name="Picture 13"/>
          <p:cNvPicPr>
            <a:picLocks noChangeAspect="1"/>
          </p:cNvPicPr>
          <p:nvPr/>
        </p:nvPicPr>
        <p:blipFill>
          <a:blip r:embed="rId10"/>
          <a:stretch>
            <a:fillRect/>
          </a:stretch>
        </p:blipFill>
        <p:spPr>
          <a:xfrm>
            <a:off x="747967" y="2492426"/>
            <a:ext cx="2028929" cy="195272"/>
          </a:xfrm>
          <a:prstGeom prst="rect">
            <a:avLst/>
          </a:prstGeom>
        </p:spPr>
      </p:pic>
      <p:pic>
        <p:nvPicPr>
          <p:cNvPr id="15" name="Picture 14"/>
          <p:cNvPicPr>
            <a:picLocks noChangeAspect="1"/>
          </p:cNvPicPr>
          <p:nvPr/>
        </p:nvPicPr>
        <p:blipFill>
          <a:blip r:embed="rId11"/>
          <a:stretch>
            <a:fillRect/>
          </a:stretch>
        </p:blipFill>
        <p:spPr>
          <a:xfrm>
            <a:off x="674026" y="2717610"/>
            <a:ext cx="2871935" cy="195272"/>
          </a:xfrm>
          <a:prstGeom prst="rect">
            <a:avLst/>
          </a:prstGeom>
        </p:spPr>
      </p:pic>
      <p:pic>
        <p:nvPicPr>
          <p:cNvPr id="16" name="Picture 15"/>
          <p:cNvPicPr>
            <a:picLocks noChangeAspect="1"/>
          </p:cNvPicPr>
          <p:nvPr/>
        </p:nvPicPr>
        <p:blipFill>
          <a:blip r:embed="rId12"/>
          <a:stretch>
            <a:fillRect/>
          </a:stretch>
        </p:blipFill>
        <p:spPr>
          <a:xfrm>
            <a:off x="747966" y="3253609"/>
            <a:ext cx="2081320" cy="195272"/>
          </a:xfrm>
          <a:prstGeom prst="rect">
            <a:avLst/>
          </a:prstGeom>
        </p:spPr>
      </p:pic>
      <p:grpSp>
        <p:nvGrpSpPr>
          <p:cNvPr id="20" name="Group 19"/>
          <p:cNvGrpSpPr/>
          <p:nvPr/>
        </p:nvGrpSpPr>
        <p:grpSpPr>
          <a:xfrm>
            <a:off x="747966" y="2977836"/>
            <a:ext cx="5251621" cy="166696"/>
            <a:chOff x="1052919" y="3994978"/>
            <a:chExt cx="7002161" cy="222261"/>
          </a:xfrm>
        </p:grpSpPr>
        <p:pic>
          <p:nvPicPr>
            <p:cNvPr id="5" name="Picture 4"/>
            <p:cNvPicPr>
              <a:picLocks noChangeAspect="1"/>
            </p:cNvPicPr>
            <p:nvPr/>
          </p:nvPicPr>
          <p:blipFill>
            <a:blip r:embed="rId13"/>
            <a:stretch>
              <a:fillRect/>
            </a:stretch>
          </p:blipFill>
          <p:spPr>
            <a:xfrm>
              <a:off x="1052919" y="4009116"/>
              <a:ext cx="800141" cy="196860"/>
            </a:xfrm>
            <a:prstGeom prst="rect">
              <a:avLst/>
            </a:prstGeom>
          </p:spPr>
        </p:pic>
        <p:pic>
          <p:nvPicPr>
            <p:cNvPr id="19" name="Picture 18"/>
            <p:cNvPicPr>
              <a:picLocks noChangeAspect="1"/>
            </p:cNvPicPr>
            <p:nvPr/>
          </p:nvPicPr>
          <p:blipFill>
            <a:blip r:embed="rId14"/>
            <a:stretch>
              <a:fillRect/>
            </a:stretch>
          </p:blipFill>
          <p:spPr>
            <a:xfrm>
              <a:off x="1933365" y="3994978"/>
              <a:ext cx="6121715" cy="222261"/>
            </a:xfrm>
            <a:prstGeom prst="rect">
              <a:avLst/>
            </a:prstGeom>
          </p:spPr>
        </p:pic>
      </p:grpSp>
    </p:spTree>
    <p:extLst>
      <p:ext uri="{BB962C8B-B14F-4D97-AF65-F5344CB8AC3E}">
        <p14:creationId xmlns:p14="http://schemas.microsoft.com/office/powerpoint/2010/main" val="414761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on the Query Processing</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31913"/>
            <a:ext cx="8229600" cy="3358897"/>
          </a:xfrm>
        </p:spPr>
      </p:pic>
    </p:spTree>
    <p:extLst>
      <p:ext uri="{BB962C8B-B14F-4D97-AF65-F5344CB8AC3E}">
        <p14:creationId xmlns:p14="http://schemas.microsoft.com/office/powerpoint/2010/main" val="90179423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and Binding</a:t>
            </a:r>
            <a:endParaRPr lang="en-US" dirty="0"/>
          </a:p>
        </p:txBody>
      </p:sp>
      <p:sp>
        <p:nvSpPr>
          <p:cNvPr id="4" name="Text Placeholder 3"/>
          <p:cNvSpPr>
            <a:spLocks noGrp="1"/>
          </p:cNvSpPr>
          <p:nvPr>
            <p:ph type="body" sz="quarter" idx="13"/>
          </p:nvPr>
        </p:nvSpPr>
        <p:spPr>
          <a:xfrm>
            <a:off x="451457" y="2011680"/>
            <a:ext cx="3680532" cy="2635925"/>
          </a:xfrm>
        </p:spPr>
        <p:txBody>
          <a:bodyPr/>
          <a:lstStyle/>
          <a:p>
            <a:pPr marL="257175" indent="-257175">
              <a:buFont typeface="Arial" panose="020B0604020202020204" pitchFamily="34" charset="0"/>
              <a:buChar char="•"/>
            </a:pPr>
            <a:r>
              <a:rPr lang="en-US" sz="1600" dirty="0" smtClean="0"/>
              <a:t>Sometimes called the ‘</a:t>
            </a:r>
            <a:r>
              <a:rPr lang="en-US" sz="1600" dirty="0" err="1" smtClean="0"/>
              <a:t>algebrizer</a:t>
            </a:r>
            <a:r>
              <a:rPr lang="en-US" sz="1600" dirty="0" smtClean="0"/>
              <a:t>’ or ‘normalizer’</a:t>
            </a:r>
          </a:p>
          <a:p>
            <a:pPr marL="257175" indent="-257175">
              <a:buFont typeface="Arial" panose="020B0604020202020204" pitchFamily="34" charset="0"/>
              <a:buChar char="•"/>
            </a:pPr>
            <a:r>
              <a:rPr lang="en-US" sz="1600" dirty="0" smtClean="0"/>
              <a:t>Validates </a:t>
            </a:r>
            <a:r>
              <a:rPr lang="en-US" sz="1600" dirty="0"/>
              <a:t>correct syntax</a:t>
            </a:r>
          </a:p>
          <a:p>
            <a:pPr marL="257175" indent="-257175">
              <a:buFont typeface="Arial" panose="020B0604020202020204" pitchFamily="34" charset="0"/>
              <a:buChar char="•"/>
            </a:pPr>
            <a:r>
              <a:rPr lang="en-US" sz="1600" dirty="0" smtClean="0"/>
              <a:t>Identifies </a:t>
            </a:r>
            <a:r>
              <a:rPr lang="en-US" sz="1600" dirty="0"/>
              <a:t>constants</a:t>
            </a:r>
          </a:p>
          <a:p>
            <a:pPr marL="257175" indent="-257175">
              <a:buFont typeface="Arial" panose="020B0604020202020204" pitchFamily="34" charset="0"/>
              <a:buChar char="•"/>
            </a:pPr>
            <a:r>
              <a:rPr lang="en-US" sz="1600" dirty="0" smtClean="0"/>
              <a:t>Expands views</a:t>
            </a:r>
          </a:p>
          <a:p>
            <a:pPr marL="257175" indent="-257175">
              <a:buFont typeface="Arial" panose="020B0604020202020204" pitchFamily="34" charset="0"/>
              <a:buChar char="•"/>
            </a:pPr>
            <a:r>
              <a:rPr lang="en-US" sz="1600" dirty="0" smtClean="0"/>
              <a:t>Builds </a:t>
            </a:r>
            <a:r>
              <a:rPr lang="en-US" sz="1600" dirty="0"/>
              <a:t>initial </a:t>
            </a:r>
            <a:r>
              <a:rPr lang="en-US" sz="1600" dirty="0" smtClean="0"/>
              <a:t>logical parse tree* </a:t>
            </a:r>
            <a:endParaRPr lang="en-US" sz="1600" dirty="0"/>
          </a:p>
          <a:p>
            <a:pPr marL="257175" indent="-257175">
              <a:buFont typeface="Arial" panose="020B0604020202020204" pitchFamily="34" charset="0"/>
              <a:buChar char="•"/>
            </a:pPr>
            <a:endParaRPr lang="en-US" sz="1600" dirty="0">
              <a:solidFill>
                <a:schemeClr val="tx1"/>
              </a:solidFill>
            </a:endParaRPr>
          </a:p>
          <a:p>
            <a:pPr marL="171450" indent="-171450">
              <a:buFont typeface="Arial" panose="020B0604020202020204" pitchFamily="34" charset="0"/>
              <a:buChar char="•"/>
            </a:pPr>
            <a:endParaRPr lang="en-US" dirty="0"/>
          </a:p>
        </p:txBody>
      </p:sp>
      <p:sp>
        <p:nvSpPr>
          <p:cNvPr id="7" name="Text Placeholder 6"/>
          <p:cNvSpPr>
            <a:spLocks noGrp="1"/>
          </p:cNvSpPr>
          <p:nvPr>
            <p:ph type="body" sz="quarter" idx="15"/>
          </p:nvPr>
        </p:nvSpPr>
        <p:spPr>
          <a:xfrm>
            <a:off x="5006267" y="2011680"/>
            <a:ext cx="3680532" cy="2635925"/>
          </a:xfrm>
        </p:spPr>
        <p:txBody>
          <a:bodyPr>
            <a:normAutofit fontScale="92500"/>
          </a:bodyPr>
          <a:lstStyle/>
          <a:p>
            <a:pPr marL="171450" indent="-171450">
              <a:buFont typeface="Arial" panose="020B0604020202020204" pitchFamily="34" charset="0"/>
              <a:buChar char="•"/>
            </a:pPr>
            <a:r>
              <a:rPr lang="en-US" sz="1600" dirty="0"/>
              <a:t>Metadata discovery </a:t>
            </a:r>
            <a:r>
              <a:rPr lang="en-US" sz="1600" dirty="0" smtClean="0"/>
              <a:t>&amp; </a:t>
            </a:r>
            <a:r>
              <a:rPr lang="en-US" sz="1600" dirty="0"/>
              <a:t>name </a:t>
            </a:r>
            <a:r>
              <a:rPr lang="en-US" sz="1600" dirty="0" smtClean="0"/>
              <a:t>resolution; Beware deferred name resolution</a:t>
            </a:r>
          </a:p>
          <a:p>
            <a:pPr marL="171450" indent="-171450">
              <a:buFont typeface="Arial" panose="020B0604020202020204" pitchFamily="34" charset="0"/>
              <a:buChar char="•"/>
            </a:pPr>
            <a:r>
              <a:rPr lang="en-US" sz="1600" dirty="0"/>
              <a:t>Checks user permissions</a:t>
            </a:r>
          </a:p>
          <a:p>
            <a:pPr marL="171450" indent="-171450">
              <a:buFont typeface="Arial" panose="020B0604020202020204" pitchFamily="34" charset="0"/>
              <a:buChar char="•"/>
            </a:pPr>
            <a:r>
              <a:rPr lang="en-US" sz="1600" dirty="0" smtClean="0"/>
              <a:t>Data </a:t>
            </a:r>
            <a:r>
              <a:rPr lang="en-US" sz="1600" dirty="0"/>
              <a:t>type resolution (e.g. UNIONs)</a:t>
            </a:r>
          </a:p>
          <a:p>
            <a:pPr marL="171450" indent="-171450">
              <a:buFont typeface="Arial" panose="020B0604020202020204" pitchFamily="34" charset="0"/>
              <a:buChar char="•"/>
            </a:pPr>
            <a:r>
              <a:rPr lang="en-US" sz="1600" dirty="0"/>
              <a:t>Aggregate </a:t>
            </a:r>
            <a:r>
              <a:rPr lang="en-US" sz="1600" dirty="0" smtClean="0"/>
              <a:t>binding; Associates table/column names to system catalog</a:t>
            </a:r>
            <a:endParaRPr lang="en-US" sz="1600" dirty="0"/>
          </a:p>
          <a:p>
            <a:pPr marL="171450" indent="-171450">
              <a:buFont typeface="Arial" panose="020B0604020202020204" pitchFamily="34" charset="0"/>
              <a:buChar char="•"/>
            </a:pPr>
            <a:r>
              <a:rPr lang="en-US" sz="1600" dirty="0"/>
              <a:t>Generates a hash based on query text</a:t>
            </a:r>
          </a:p>
          <a:p>
            <a:pPr marL="171450" indent="-171450">
              <a:buFont typeface="Arial" panose="020B0604020202020204" pitchFamily="34" charset="0"/>
              <a:buChar char="•"/>
            </a:pPr>
            <a:r>
              <a:rPr lang="en-US" sz="1600" dirty="0"/>
              <a:t>Checks plan cache to see if it </a:t>
            </a:r>
            <a:r>
              <a:rPr lang="en-US" sz="1600" dirty="0" smtClean="0"/>
              <a:t>exists</a:t>
            </a:r>
            <a:endParaRPr lang="en-US" dirty="0"/>
          </a:p>
        </p:txBody>
      </p:sp>
      <p:pic>
        <p:nvPicPr>
          <p:cNvPr id="6" name="Content Placeholder 5"/>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7160" r="70136" b="70422"/>
          <a:stretch/>
        </p:blipFill>
        <p:spPr>
          <a:xfrm>
            <a:off x="1332540" y="864183"/>
            <a:ext cx="1868214" cy="993775"/>
          </a:xfrm>
        </p:spPr>
      </p:pic>
      <p:pic>
        <p:nvPicPr>
          <p:cNvPr id="8"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29890" t="-469" r="48563" b="70891"/>
          <a:stretch/>
        </p:blipFill>
        <p:spPr>
          <a:xfrm>
            <a:off x="5960023" y="864183"/>
            <a:ext cx="1773019" cy="993775"/>
          </a:xfrm>
          <a:prstGeom prst="rect">
            <a:avLst/>
          </a:prstGeom>
        </p:spPr>
      </p:pic>
    </p:spTree>
    <p:extLst>
      <p:ext uri="{BB962C8B-B14F-4D97-AF65-F5344CB8AC3E}">
        <p14:creationId xmlns:p14="http://schemas.microsoft.com/office/powerpoint/2010/main" val="896704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Parse trees</a:t>
            </a:r>
          </a:p>
        </p:txBody>
      </p:sp>
      <p:sp>
        <p:nvSpPr>
          <p:cNvPr id="20" name="Rectangle 19"/>
          <p:cNvSpPr/>
          <p:nvPr/>
        </p:nvSpPr>
        <p:spPr>
          <a:xfrm>
            <a:off x="570540" y="863803"/>
            <a:ext cx="8073998" cy="377543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21" name="Picture 20"/>
          <p:cNvPicPr>
            <a:picLocks noChangeAspect="1"/>
          </p:cNvPicPr>
          <p:nvPr/>
        </p:nvPicPr>
        <p:blipFill>
          <a:blip r:embed="rId3"/>
          <a:stretch>
            <a:fillRect/>
          </a:stretch>
        </p:blipFill>
        <p:spPr>
          <a:xfrm>
            <a:off x="691251" y="981085"/>
            <a:ext cx="5905804" cy="161933"/>
          </a:xfrm>
          <a:prstGeom prst="rect">
            <a:avLst/>
          </a:prstGeom>
        </p:spPr>
      </p:pic>
      <p:pic>
        <p:nvPicPr>
          <p:cNvPr id="22" name="Picture 21"/>
          <p:cNvPicPr>
            <a:picLocks noChangeAspect="1"/>
          </p:cNvPicPr>
          <p:nvPr/>
        </p:nvPicPr>
        <p:blipFill>
          <a:blip r:embed="rId4"/>
          <a:stretch>
            <a:fillRect/>
          </a:stretch>
        </p:blipFill>
        <p:spPr>
          <a:xfrm>
            <a:off x="691250" y="1209851"/>
            <a:ext cx="2919563" cy="185747"/>
          </a:xfrm>
          <a:prstGeom prst="rect">
            <a:avLst/>
          </a:prstGeom>
        </p:spPr>
      </p:pic>
      <p:pic>
        <p:nvPicPr>
          <p:cNvPr id="23" name="Picture 22"/>
          <p:cNvPicPr>
            <a:picLocks noChangeAspect="1"/>
          </p:cNvPicPr>
          <p:nvPr/>
        </p:nvPicPr>
        <p:blipFill>
          <a:blip r:embed="rId5"/>
          <a:stretch>
            <a:fillRect/>
          </a:stretch>
        </p:blipFill>
        <p:spPr>
          <a:xfrm>
            <a:off x="995179" y="1439827"/>
            <a:ext cx="3576821" cy="200036"/>
          </a:xfrm>
          <a:prstGeom prst="rect">
            <a:avLst/>
          </a:prstGeom>
        </p:spPr>
      </p:pic>
      <p:pic>
        <p:nvPicPr>
          <p:cNvPr id="24" name="Picture 23"/>
          <p:cNvPicPr>
            <a:picLocks noChangeAspect="1"/>
          </p:cNvPicPr>
          <p:nvPr/>
        </p:nvPicPr>
        <p:blipFill>
          <a:blip r:embed="rId6"/>
          <a:stretch>
            <a:fillRect/>
          </a:stretch>
        </p:blipFill>
        <p:spPr>
          <a:xfrm>
            <a:off x="1565154" y="1662466"/>
            <a:ext cx="2648086" cy="219086"/>
          </a:xfrm>
          <a:prstGeom prst="rect">
            <a:avLst/>
          </a:prstGeom>
        </p:spPr>
      </p:pic>
      <p:pic>
        <p:nvPicPr>
          <p:cNvPr id="25" name="Picture 24"/>
          <p:cNvPicPr>
            <a:picLocks noChangeAspect="1"/>
          </p:cNvPicPr>
          <p:nvPr/>
        </p:nvPicPr>
        <p:blipFill>
          <a:blip r:embed="rId7"/>
          <a:stretch>
            <a:fillRect/>
          </a:stretch>
        </p:blipFill>
        <p:spPr>
          <a:xfrm>
            <a:off x="995179" y="1881552"/>
            <a:ext cx="3448227" cy="214324"/>
          </a:xfrm>
          <a:prstGeom prst="rect">
            <a:avLst/>
          </a:prstGeom>
        </p:spPr>
      </p:pic>
      <p:pic>
        <p:nvPicPr>
          <p:cNvPr id="26" name="Picture 25"/>
          <p:cNvPicPr>
            <a:picLocks noChangeAspect="1"/>
          </p:cNvPicPr>
          <p:nvPr/>
        </p:nvPicPr>
        <p:blipFill>
          <a:blip r:embed="rId8"/>
          <a:stretch>
            <a:fillRect/>
          </a:stretch>
        </p:blipFill>
        <p:spPr>
          <a:xfrm>
            <a:off x="1621647" y="2130719"/>
            <a:ext cx="3295820" cy="214324"/>
          </a:xfrm>
          <a:prstGeom prst="rect">
            <a:avLst/>
          </a:prstGeom>
        </p:spPr>
      </p:pic>
      <p:pic>
        <p:nvPicPr>
          <p:cNvPr id="27" name="Picture 26"/>
          <p:cNvPicPr>
            <a:picLocks noChangeAspect="1"/>
          </p:cNvPicPr>
          <p:nvPr/>
        </p:nvPicPr>
        <p:blipFill>
          <a:blip r:embed="rId9"/>
          <a:stretch>
            <a:fillRect/>
          </a:stretch>
        </p:blipFill>
        <p:spPr>
          <a:xfrm>
            <a:off x="749349" y="2376944"/>
            <a:ext cx="2238490" cy="223849"/>
          </a:xfrm>
          <a:prstGeom prst="rect">
            <a:avLst/>
          </a:prstGeom>
        </p:spPr>
      </p:pic>
      <p:pic>
        <p:nvPicPr>
          <p:cNvPr id="28" name="Picture 27"/>
          <p:cNvPicPr>
            <a:picLocks noChangeAspect="1"/>
          </p:cNvPicPr>
          <p:nvPr/>
        </p:nvPicPr>
        <p:blipFill>
          <a:blip r:embed="rId10"/>
          <a:stretch>
            <a:fillRect/>
          </a:stretch>
        </p:blipFill>
        <p:spPr>
          <a:xfrm>
            <a:off x="749349" y="2626111"/>
            <a:ext cx="2028929" cy="195272"/>
          </a:xfrm>
          <a:prstGeom prst="rect">
            <a:avLst/>
          </a:prstGeom>
        </p:spPr>
      </p:pic>
      <p:pic>
        <p:nvPicPr>
          <p:cNvPr id="29" name="Picture 28"/>
          <p:cNvPicPr>
            <a:picLocks noChangeAspect="1"/>
          </p:cNvPicPr>
          <p:nvPr/>
        </p:nvPicPr>
        <p:blipFill>
          <a:blip r:embed="rId11"/>
          <a:stretch>
            <a:fillRect/>
          </a:stretch>
        </p:blipFill>
        <p:spPr>
          <a:xfrm>
            <a:off x="995179" y="2886954"/>
            <a:ext cx="2871935" cy="195272"/>
          </a:xfrm>
          <a:prstGeom prst="rect">
            <a:avLst/>
          </a:prstGeom>
        </p:spPr>
      </p:pic>
      <p:pic>
        <p:nvPicPr>
          <p:cNvPr id="30" name="Picture 29"/>
          <p:cNvPicPr>
            <a:picLocks noChangeAspect="1"/>
          </p:cNvPicPr>
          <p:nvPr/>
        </p:nvPicPr>
        <p:blipFill>
          <a:blip r:embed="rId12"/>
          <a:stretch>
            <a:fillRect/>
          </a:stretch>
        </p:blipFill>
        <p:spPr>
          <a:xfrm>
            <a:off x="749349" y="3130357"/>
            <a:ext cx="2081320" cy="195272"/>
          </a:xfrm>
          <a:prstGeom prst="rect">
            <a:avLst/>
          </a:prstGeom>
        </p:spPr>
      </p:pic>
      <p:pic>
        <p:nvPicPr>
          <p:cNvPr id="31" name="Picture 30"/>
          <p:cNvPicPr>
            <a:picLocks noChangeAspect="1"/>
          </p:cNvPicPr>
          <p:nvPr/>
        </p:nvPicPr>
        <p:blipFill>
          <a:blip r:embed="rId13"/>
          <a:stretch>
            <a:fillRect/>
          </a:stretch>
        </p:blipFill>
        <p:spPr>
          <a:xfrm>
            <a:off x="749349" y="3363293"/>
            <a:ext cx="1881284" cy="209561"/>
          </a:xfrm>
          <a:prstGeom prst="rect">
            <a:avLst/>
          </a:prstGeom>
        </p:spPr>
      </p:pic>
      <p:pic>
        <p:nvPicPr>
          <p:cNvPr id="32" name="Picture 31"/>
          <p:cNvPicPr>
            <a:picLocks noChangeAspect="1"/>
          </p:cNvPicPr>
          <p:nvPr/>
        </p:nvPicPr>
        <p:blipFill>
          <a:blip r:embed="rId14"/>
          <a:stretch>
            <a:fillRect/>
          </a:stretch>
        </p:blipFill>
        <p:spPr>
          <a:xfrm>
            <a:off x="749349" y="3624137"/>
            <a:ext cx="242900" cy="133357"/>
          </a:xfrm>
          <a:prstGeom prst="rect">
            <a:avLst/>
          </a:prstGeom>
        </p:spPr>
      </p:pic>
    </p:spTree>
    <p:extLst>
      <p:ext uri="{BB962C8B-B14F-4D97-AF65-F5344CB8AC3E}">
        <p14:creationId xmlns:p14="http://schemas.microsoft.com/office/powerpoint/2010/main" val="4125298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Parse trees</a:t>
            </a:r>
          </a:p>
        </p:txBody>
      </p:sp>
      <p:sp>
        <p:nvSpPr>
          <p:cNvPr id="3" name="Content Placeholder 2"/>
          <p:cNvSpPr>
            <a:spLocks noGrp="1"/>
          </p:cNvSpPr>
          <p:nvPr>
            <p:ph idx="4294967295"/>
          </p:nvPr>
        </p:nvSpPr>
        <p:spPr>
          <a:xfrm>
            <a:off x="457200" y="963613"/>
            <a:ext cx="5013434" cy="3630612"/>
          </a:xfrm>
        </p:spPr>
        <p:txBody>
          <a:bodyPr>
            <a:normAutofit/>
          </a:bodyPr>
          <a:lstStyle/>
          <a:p>
            <a:pPr marL="342900" indent="-342900">
              <a:buFont typeface="Arial" panose="020B0604020202020204" pitchFamily="34" charset="0"/>
              <a:buChar char="•"/>
            </a:pPr>
            <a:r>
              <a:rPr lang="en-US" sz="2000" dirty="0">
                <a:solidFill>
                  <a:schemeClr val="bg2">
                    <a:lumMod val="50000"/>
                  </a:schemeClr>
                </a:solidFill>
              </a:rPr>
              <a:t>Internal representation of </a:t>
            </a:r>
            <a:r>
              <a:rPr lang="en-US" sz="2000" dirty="0" smtClean="0">
                <a:solidFill>
                  <a:schemeClr val="bg2">
                    <a:lumMod val="50000"/>
                  </a:schemeClr>
                </a:solidFill>
              </a:rPr>
              <a:t>logical query operators</a:t>
            </a:r>
            <a:endParaRPr lang="en-US" sz="2000" dirty="0">
              <a:solidFill>
                <a:schemeClr val="bg2">
                  <a:lumMod val="50000"/>
                </a:schemeClr>
              </a:solidFill>
            </a:endParaRPr>
          </a:p>
          <a:p>
            <a:pPr marL="342900" indent="-342900">
              <a:buFont typeface="Arial" panose="020B0604020202020204" pitchFamily="34" charset="0"/>
              <a:buChar char="•"/>
            </a:pPr>
            <a:r>
              <a:rPr lang="en-US" sz="2000" dirty="0">
                <a:solidFill>
                  <a:schemeClr val="bg2">
                    <a:lumMod val="50000"/>
                  </a:schemeClr>
                </a:solidFill>
              </a:rPr>
              <a:t>Nodes may be logical or physical </a:t>
            </a:r>
            <a:r>
              <a:rPr lang="en-US" sz="2000" dirty="0" smtClean="0">
                <a:solidFill>
                  <a:schemeClr val="bg2">
                    <a:lumMod val="50000"/>
                  </a:schemeClr>
                </a:solidFill>
              </a:rPr>
              <a:t>operators; logical at first</a:t>
            </a:r>
            <a:endParaRPr lang="en-US" sz="2000" dirty="0">
              <a:solidFill>
                <a:schemeClr val="bg2">
                  <a:lumMod val="50000"/>
                </a:schemeClr>
              </a:solidFill>
            </a:endParaRPr>
          </a:p>
          <a:p>
            <a:pPr lvl="2"/>
            <a:r>
              <a:rPr lang="en-US" sz="1600" dirty="0">
                <a:solidFill>
                  <a:schemeClr val="bg2">
                    <a:lumMod val="50000"/>
                  </a:schemeClr>
                </a:solidFill>
              </a:rPr>
              <a:t>0 to infinity inputs, 1 output</a:t>
            </a:r>
          </a:p>
          <a:p>
            <a:pPr marL="342900" indent="-342900">
              <a:buFont typeface="Arial" panose="020B0604020202020204" pitchFamily="34" charset="0"/>
              <a:buChar char="•"/>
            </a:pPr>
            <a:r>
              <a:rPr lang="en-US" sz="2000" dirty="0">
                <a:solidFill>
                  <a:schemeClr val="bg2">
                    <a:lumMod val="50000"/>
                  </a:schemeClr>
                </a:solidFill>
              </a:rPr>
              <a:t>SQL Server will output parse trees at various phases of optimization</a:t>
            </a:r>
          </a:p>
          <a:p>
            <a:pPr lvl="2"/>
            <a:r>
              <a:rPr lang="en-US" sz="1600" dirty="0">
                <a:solidFill>
                  <a:schemeClr val="bg2">
                    <a:lumMod val="50000"/>
                  </a:schemeClr>
                </a:solidFill>
              </a:rPr>
              <a:t>Special trace flags will trigger </a:t>
            </a:r>
            <a:r>
              <a:rPr lang="en-US" sz="1600" dirty="0" smtClean="0">
                <a:solidFill>
                  <a:schemeClr val="bg2">
                    <a:lumMod val="50000"/>
                  </a:schemeClr>
                </a:solidFill>
              </a:rPr>
              <a:t>output</a:t>
            </a:r>
          </a:p>
          <a:p>
            <a:pPr lvl="2"/>
            <a:r>
              <a:rPr lang="en-US" sz="1600" dirty="0" smtClean="0">
                <a:solidFill>
                  <a:schemeClr val="bg2">
                    <a:lumMod val="50000"/>
                  </a:schemeClr>
                </a:solidFill>
              </a:rPr>
              <a:t>Used to initialize the Memo structure</a:t>
            </a:r>
            <a:endParaRPr lang="en-US" sz="2000" dirty="0">
              <a:solidFill>
                <a:schemeClr val="bg2">
                  <a:lumMod val="50000"/>
                </a:schemeClr>
              </a:solidFill>
            </a:endParaRPr>
          </a:p>
        </p:txBody>
      </p:sp>
      <p:pic>
        <p:nvPicPr>
          <p:cNvPr id="1026" name="Picture 2" descr="C:\Users\kkline\AppData\Local\Temp\SNAGHTML58a39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262" y="472786"/>
            <a:ext cx="4511738" cy="429310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3582785" y="472786"/>
            <a:ext cx="4281055" cy="2361854"/>
            <a:chOff x="3582785" y="472786"/>
            <a:chExt cx="4281055" cy="2361854"/>
          </a:xfrm>
        </p:grpSpPr>
        <p:cxnSp>
          <p:nvCxnSpPr>
            <p:cNvPr id="5" name="Curved Connector 4"/>
            <p:cNvCxnSpPr>
              <a:stCxn id="22" idx="3"/>
            </p:cNvCxnSpPr>
            <p:nvPr/>
          </p:nvCxnSpPr>
          <p:spPr>
            <a:xfrm>
              <a:off x="4954385" y="718200"/>
              <a:ext cx="1080655" cy="63196"/>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9"/>
            <p:cNvCxnSpPr>
              <a:stCxn id="22" idx="3"/>
            </p:cNvCxnSpPr>
            <p:nvPr/>
          </p:nvCxnSpPr>
          <p:spPr>
            <a:xfrm>
              <a:off x="4954385" y="718200"/>
              <a:ext cx="2909455" cy="211644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3582785" y="472786"/>
              <a:ext cx="1371600" cy="490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More like a WHERE clause</a:t>
              </a:r>
              <a:endParaRPr lang="en-US" sz="1400" dirty="0">
                <a:solidFill>
                  <a:schemeClr val="bg2"/>
                </a:solidFill>
              </a:endParaRPr>
            </a:p>
          </p:txBody>
        </p:sp>
      </p:grpSp>
      <p:grpSp>
        <p:nvGrpSpPr>
          <p:cNvPr id="32" name="Group 31"/>
          <p:cNvGrpSpPr/>
          <p:nvPr/>
        </p:nvGrpSpPr>
        <p:grpSpPr>
          <a:xfrm>
            <a:off x="2561293" y="2113005"/>
            <a:ext cx="5408815" cy="2481220"/>
            <a:chOff x="2561293" y="2113005"/>
            <a:chExt cx="5408815" cy="2481220"/>
          </a:xfrm>
        </p:grpSpPr>
        <p:cxnSp>
          <p:nvCxnSpPr>
            <p:cNvPr id="28" name="Curved Connector 27"/>
            <p:cNvCxnSpPr>
              <a:stCxn id="30" idx="3"/>
            </p:cNvCxnSpPr>
            <p:nvPr/>
          </p:nvCxnSpPr>
          <p:spPr>
            <a:xfrm flipV="1">
              <a:off x="3932893" y="2113005"/>
              <a:ext cx="4037215" cy="2235807"/>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2561293" y="4103398"/>
              <a:ext cx="1371600" cy="490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More like a SELECT clause</a:t>
              </a:r>
              <a:endParaRPr lang="en-US" sz="1400" dirty="0">
                <a:solidFill>
                  <a:schemeClr val="bg2"/>
                </a:solidFill>
              </a:endParaRPr>
            </a:p>
          </p:txBody>
        </p:sp>
      </p:grpSp>
    </p:spTree>
    <p:extLst>
      <p:ext uri="{BB962C8B-B14F-4D97-AF65-F5344CB8AC3E}">
        <p14:creationId xmlns:p14="http://schemas.microsoft.com/office/powerpoint/2010/main" val="1373721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Stage Metadata</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72585"/>
          <a:stretch/>
        </p:blipFill>
        <p:spPr>
          <a:xfrm>
            <a:off x="457200" y="864183"/>
            <a:ext cx="8229600" cy="920836"/>
          </a:xfrm>
        </p:spPr>
      </p:pic>
      <p:sp>
        <p:nvSpPr>
          <p:cNvPr id="4" name="Content Placeholder 2"/>
          <p:cNvSpPr txBox="1">
            <a:spLocks/>
          </p:cNvSpPr>
          <p:nvPr/>
        </p:nvSpPr>
        <p:spPr>
          <a:xfrm>
            <a:off x="457200" y="2019993"/>
            <a:ext cx="8229600" cy="235316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3"/>
              </a:buClr>
              <a:buFont typeface="Arial"/>
              <a:buNone/>
              <a:defRPr sz="2400" kern="1200">
                <a:solidFill>
                  <a:schemeClr val="tx1"/>
                </a:solidFill>
                <a:latin typeface="+mn-lt"/>
                <a:ea typeface="+mn-ea"/>
                <a:cs typeface="Segoe UI"/>
              </a:defRPr>
            </a:lvl1pPr>
            <a:lvl2pPr marL="342900" indent="-342900" algn="l" defTabSz="914400" rtl="0" eaLnBrk="1" latinLnBrk="0" hangingPunct="1">
              <a:spcBef>
                <a:spcPct val="20000"/>
              </a:spcBef>
              <a:buClr>
                <a:schemeClr val="accent3"/>
              </a:buClr>
              <a:buFont typeface="Arial"/>
              <a:buChar char="•"/>
              <a:defRPr lang="en-US" sz="2000" kern="1200" dirty="0" smtClean="0">
                <a:solidFill>
                  <a:schemeClr val="tx1"/>
                </a:solidFill>
                <a:latin typeface="+mn-lt"/>
                <a:ea typeface="+mn-ea"/>
                <a:cs typeface="Segoe UI"/>
              </a:defRPr>
            </a:lvl2pPr>
            <a:lvl3pPr marL="638175"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3pPr>
            <a:lvl4pPr marL="922338"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4pPr>
            <a:lvl5pPr marL="1189038" indent="-342900" algn="l" defTabSz="914400" rtl="0" eaLnBrk="1" latinLnBrk="0" hangingPunct="1">
              <a:spcBef>
                <a:spcPct val="20000"/>
              </a:spcBef>
              <a:buClr>
                <a:schemeClr val="accent3"/>
              </a:buClr>
              <a:buFont typeface="Arial"/>
              <a:buChar char="•"/>
              <a:defRPr lang="en-US" sz="1800" kern="1200" dirty="0">
                <a:solidFill>
                  <a:schemeClr val="tx1"/>
                </a:solidFill>
                <a:latin typeface="+mn-lt"/>
                <a:ea typeface="+mn-ea"/>
                <a:cs typeface="Segoe U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solidFill>
                  <a:schemeClr val="bg2">
                    <a:lumMod val="50000"/>
                  </a:schemeClr>
                </a:solidFill>
              </a:rPr>
              <a:t>Early stages of QP do </a:t>
            </a:r>
            <a:r>
              <a:rPr lang="en-US" sz="2000" b="1" i="1" u="sng" dirty="0" smtClean="0">
                <a:solidFill>
                  <a:schemeClr val="bg2">
                    <a:lumMod val="50000"/>
                  </a:schemeClr>
                </a:solidFill>
              </a:rPr>
              <a:t>NOT</a:t>
            </a:r>
            <a:r>
              <a:rPr lang="en-US" sz="2000" dirty="0">
                <a:solidFill>
                  <a:schemeClr val="bg2">
                    <a:lumMod val="50000"/>
                  </a:schemeClr>
                </a:solidFill>
              </a:rPr>
              <a:t> </a:t>
            </a:r>
            <a:r>
              <a:rPr lang="en-US" sz="2000" dirty="0" smtClean="0">
                <a:solidFill>
                  <a:schemeClr val="bg2">
                    <a:lumMod val="50000"/>
                  </a:schemeClr>
                </a:solidFill>
              </a:rPr>
              <a:t>depend on contents from the database:</a:t>
            </a:r>
          </a:p>
          <a:p>
            <a:pPr marL="685800" lvl="1">
              <a:buFont typeface="Arial" panose="020B0604020202020204" pitchFamily="34" charset="0"/>
              <a:buChar char="•"/>
            </a:pPr>
            <a:r>
              <a:rPr lang="en-US" sz="1600" dirty="0" smtClean="0">
                <a:solidFill>
                  <a:schemeClr val="bg2">
                    <a:lumMod val="50000"/>
                  </a:schemeClr>
                </a:solidFill>
              </a:rPr>
              <a:t>The data itself </a:t>
            </a:r>
          </a:p>
          <a:p>
            <a:pPr marL="685800" lvl="1">
              <a:buFont typeface="Arial" panose="020B0604020202020204" pitchFamily="34" charset="0"/>
              <a:buChar char="•"/>
            </a:pPr>
            <a:r>
              <a:rPr lang="en-US" sz="1600" dirty="0" smtClean="0">
                <a:solidFill>
                  <a:schemeClr val="bg2">
                    <a:lumMod val="50000"/>
                  </a:schemeClr>
                </a:solidFill>
              </a:rPr>
              <a:t>Statistics</a:t>
            </a:r>
          </a:p>
          <a:p>
            <a:pPr marL="685800" lvl="1">
              <a:buFont typeface="Arial" panose="020B0604020202020204" pitchFamily="34" charset="0"/>
              <a:buChar char="•"/>
            </a:pPr>
            <a:r>
              <a:rPr lang="en-US" sz="1600" dirty="0" smtClean="0">
                <a:solidFill>
                  <a:schemeClr val="bg2">
                    <a:lumMod val="50000"/>
                  </a:schemeClr>
                </a:solidFill>
              </a:rPr>
              <a:t>Cost estimates</a:t>
            </a:r>
          </a:p>
          <a:p>
            <a:pPr marL="685800" lvl="1">
              <a:buFont typeface="Arial" panose="020B0604020202020204" pitchFamily="34" charset="0"/>
              <a:buChar char="•"/>
            </a:pPr>
            <a:r>
              <a:rPr lang="en-US" sz="1600" dirty="0" smtClean="0">
                <a:solidFill>
                  <a:schemeClr val="bg2">
                    <a:lumMod val="50000"/>
                  </a:schemeClr>
                </a:solidFill>
              </a:rPr>
              <a:t>Cost-based decisions</a:t>
            </a:r>
          </a:p>
          <a:p>
            <a:pPr marL="342900" indent="-342900">
              <a:buFont typeface="Arial" panose="020B0604020202020204" pitchFamily="34" charset="0"/>
              <a:buChar char="•"/>
            </a:pPr>
            <a:r>
              <a:rPr lang="en-US" sz="2000" dirty="0" smtClean="0">
                <a:solidFill>
                  <a:schemeClr val="bg2">
                    <a:lumMod val="50000"/>
                  </a:schemeClr>
                </a:solidFill>
              </a:rPr>
              <a:t>Only need database schema and query definition.</a:t>
            </a:r>
            <a:endParaRPr lang="en-US" sz="2000" dirty="0">
              <a:solidFill>
                <a:schemeClr val="bg2">
                  <a:lumMod val="50000"/>
                </a:schemeClr>
              </a:solidFill>
            </a:endParaRPr>
          </a:p>
        </p:txBody>
      </p:sp>
    </p:spTree>
    <p:extLst>
      <p:ext uri="{BB962C8B-B14F-4D97-AF65-F5344CB8AC3E}">
        <p14:creationId xmlns:p14="http://schemas.microsoft.com/office/powerpoint/2010/main" val="488473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Simplification</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72585"/>
          <a:stretch/>
        </p:blipFill>
        <p:spPr>
          <a:xfrm>
            <a:off x="457200" y="930876"/>
            <a:ext cx="8229600" cy="920836"/>
          </a:xfrm>
        </p:spPr>
      </p:pic>
      <p:sp>
        <p:nvSpPr>
          <p:cNvPr id="4" name="Content Placeholder 2"/>
          <p:cNvSpPr txBox="1">
            <a:spLocks/>
          </p:cNvSpPr>
          <p:nvPr/>
        </p:nvSpPr>
        <p:spPr>
          <a:xfrm>
            <a:off x="457200" y="2128058"/>
            <a:ext cx="8229600" cy="27899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3"/>
              </a:buClr>
              <a:buFont typeface="Arial"/>
              <a:buNone/>
              <a:defRPr sz="2400" kern="1200">
                <a:solidFill>
                  <a:schemeClr val="tx1"/>
                </a:solidFill>
                <a:latin typeface="+mn-lt"/>
                <a:ea typeface="+mn-ea"/>
                <a:cs typeface="Segoe UI"/>
              </a:defRPr>
            </a:lvl1pPr>
            <a:lvl2pPr marL="342900" indent="-342900" algn="l" defTabSz="914400" rtl="0" eaLnBrk="1" latinLnBrk="0" hangingPunct="1">
              <a:spcBef>
                <a:spcPct val="20000"/>
              </a:spcBef>
              <a:buClr>
                <a:schemeClr val="accent3"/>
              </a:buClr>
              <a:buFont typeface="Arial"/>
              <a:buChar char="•"/>
              <a:defRPr lang="en-US" sz="2000" kern="1200" dirty="0" smtClean="0">
                <a:solidFill>
                  <a:schemeClr val="tx1"/>
                </a:solidFill>
                <a:latin typeface="+mn-lt"/>
                <a:ea typeface="+mn-ea"/>
                <a:cs typeface="Segoe UI"/>
              </a:defRPr>
            </a:lvl2pPr>
            <a:lvl3pPr marL="638175"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3pPr>
            <a:lvl4pPr marL="922338"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4pPr>
            <a:lvl5pPr marL="1189038" indent="-342900" algn="l" defTabSz="914400" rtl="0" eaLnBrk="1" latinLnBrk="0" hangingPunct="1">
              <a:spcBef>
                <a:spcPct val="20000"/>
              </a:spcBef>
              <a:buClr>
                <a:schemeClr val="accent3"/>
              </a:buClr>
              <a:buFont typeface="Arial"/>
              <a:buChar char="•"/>
              <a:defRPr lang="en-US" sz="1800" kern="1200" dirty="0">
                <a:solidFill>
                  <a:schemeClr val="tx1"/>
                </a:solidFill>
                <a:latin typeface="+mn-lt"/>
                <a:ea typeface="+mn-ea"/>
                <a:cs typeface="Segoe U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smtClean="0">
                <a:solidFill>
                  <a:schemeClr val="bg2">
                    <a:lumMod val="50000"/>
                  </a:schemeClr>
                </a:solidFill>
              </a:rPr>
              <a:t>Make this query easier to process! Do things like standardize </a:t>
            </a:r>
            <a:r>
              <a:rPr lang="en-US" sz="1800" dirty="0">
                <a:solidFill>
                  <a:schemeClr val="bg2">
                    <a:lumMod val="50000"/>
                  </a:schemeClr>
                </a:solidFill>
              </a:rPr>
              <a:t>queries, remove redundancies. </a:t>
            </a:r>
            <a:endParaRPr lang="en-US" sz="1800" dirty="0" smtClean="0">
              <a:solidFill>
                <a:schemeClr val="bg2">
                  <a:lumMod val="50000"/>
                </a:schemeClr>
              </a:solidFill>
            </a:endParaRPr>
          </a:p>
          <a:p>
            <a:pPr lvl="1"/>
            <a:r>
              <a:rPr lang="en-US" sz="1800" dirty="0" smtClean="0">
                <a:solidFill>
                  <a:schemeClr val="bg2">
                    <a:lumMod val="50000"/>
                  </a:schemeClr>
                </a:solidFill>
              </a:rPr>
              <a:t>For </a:t>
            </a:r>
            <a:r>
              <a:rPr lang="en-US" sz="1800" dirty="0">
                <a:solidFill>
                  <a:schemeClr val="bg2">
                    <a:lumMod val="50000"/>
                  </a:schemeClr>
                </a:solidFill>
              </a:rPr>
              <a:t>example:</a:t>
            </a:r>
          </a:p>
          <a:p>
            <a:pPr lvl="2"/>
            <a:r>
              <a:rPr lang="en-US" sz="1600" dirty="0" smtClean="0">
                <a:solidFill>
                  <a:schemeClr val="bg2">
                    <a:lumMod val="50000"/>
                  </a:schemeClr>
                </a:solidFill>
              </a:rPr>
              <a:t>Convert subqueries </a:t>
            </a:r>
            <a:r>
              <a:rPr lang="en-US" sz="1600" dirty="0">
                <a:solidFill>
                  <a:schemeClr val="bg2">
                    <a:lumMod val="50000"/>
                  </a:schemeClr>
                </a:solidFill>
              </a:rPr>
              <a:t>to </a:t>
            </a:r>
            <a:r>
              <a:rPr lang="en-US" sz="1600" dirty="0" smtClean="0">
                <a:solidFill>
                  <a:schemeClr val="bg2">
                    <a:lumMod val="50000"/>
                  </a:schemeClr>
                </a:solidFill>
              </a:rPr>
              <a:t>joins; Convert inner join to outer join</a:t>
            </a:r>
          </a:p>
          <a:p>
            <a:pPr lvl="2"/>
            <a:r>
              <a:rPr lang="en-US" sz="1600" dirty="0" smtClean="0">
                <a:solidFill>
                  <a:schemeClr val="bg2">
                    <a:lumMod val="50000"/>
                  </a:schemeClr>
                </a:solidFill>
              </a:rPr>
              <a:t>Remove redundant joins, such as foreign key join elimination</a:t>
            </a:r>
          </a:p>
          <a:p>
            <a:pPr lvl="2"/>
            <a:r>
              <a:rPr lang="en-US" sz="1600" dirty="0" smtClean="0">
                <a:solidFill>
                  <a:schemeClr val="bg2">
                    <a:lumMod val="50000"/>
                  </a:schemeClr>
                </a:solidFill>
              </a:rPr>
              <a:t>Predicate pushdown</a:t>
            </a:r>
            <a:endParaRPr lang="en-US" sz="1600" dirty="0">
              <a:solidFill>
                <a:schemeClr val="bg2">
                  <a:lumMod val="50000"/>
                </a:schemeClr>
              </a:solidFill>
            </a:endParaRPr>
          </a:p>
          <a:p>
            <a:pPr lvl="2"/>
            <a:r>
              <a:rPr lang="en-US" sz="1600" dirty="0">
                <a:solidFill>
                  <a:schemeClr val="bg2">
                    <a:lumMod val="50000"/>
                  </a:schemeClr>
                </a:solidFill>
              </a:rPr>
              <a:t>Contradiction </a:t>
            </a:r>
            <a:r>
              <a:rPr lang="en-US" sz="1600" dirty="0" smtClean="0">
                <a:solidFill>
                  <a:schemeClr val="bg2">
                    <a:lumMod val="50000"/>
                  </a:schemeClr>
                </a:solidFill>
              </a:rPr>
              <a:t>detection</a:t>
            </a:r>
          </a:p>
          <a:p>
            <a:pPr lvl="2"/>
            <a:r>
              <a:rPr lang="en-US" sz="1600" dirty="0" smtClean="0">
                <a:solidFill>
                  <a:schemeClr val="bg2">
                    <a:lumMod val="50000"/>
                  </a:schemeClr>
                </a:solidFill>
              </a:rPr>
              <a:t>Aggregates </a:t>
            </a:r>
            <a:r>
              <a:rPr lang="en-US" sz="1600" dirty="0">
                <a:solidFill>
                  <a:schemeClr val="bg2">
                    <a:lumMod val="50000"/>
                  </a:schemeClr>
                </a:solidFill>
              </a:rPr>
              <a:t>on unique </a:t>
            </a:r>
            <a:r>
              <a:rPr lang="en-US" sz="1600" dirty="0" smtClean="0">
                <a:solidFill>
                  <a:schemeClr val="bg2">
                    <a:lumMod val="50000"/>
                  </a:schemeClr>
                </a:solidFill>
              </a:rPr>
              <a:t>keys</a:t>
            </a:r>
            <a:endParaRPr lang="en-US" sz="1600" dirty="0">
              <a:solidFill>
                <a:schemeClr val="bg2">
                  <a:lumMod val="50000"/>
                </a:schemeClr>
              </a:solidFill>
            </a:endParaRPr>
          </a:p>
        </p:txBody>
      </p:sp>
      <p:sp>
        <p:nvSpPr>
          <p:cNvPr id="3" name="Rectangle 2"/>
          <p:cNvSpPr/>
          <p:nvPr/>
        </p:nvSpPr>
        <p:spPr>
          <a:xfrm>
            <a:off x="1062681" y="785211"/>
            <a:ext cx="3645243" cy="1191191"/>
          </a:xfrm>
          <a:prstGeom prst="rect">
            <a:avLst/>
          </a:prstGeom>
          <a:solidFill>
            <a:srgbClr val="FFFFFF">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94855" y="722866"/>
            <a:ext cx="2356022" cy="1191191"/>
          </a:xfrm>
          <a:prstGeom prst="rect">
            <a:avLst/>
          </a:prstGeom>
          <a:solidFill>
            <a:srgbClr val="FFFFFF">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648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Trivial Plans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72585"/>
          <a:stretch/>
        </p:blipFill>
        <p:spPr>
          <a:xfrm>
            <a:off x="457200" y="930876"/>
            <a:ext cx="8229600" cy="920836"/>
          </a:xfrm>
        </p:spPr>
      </p:pic>
      <p:sp>
        <p:nvSpPr>
          <p:cNvPr id="4" name="Content Placeholder 2"/>
          <p:cNvSpPr txBox="1">
            <a:spLocks/>
          </p:cNvSpPr>
          <p:nvPr/>
        </p:nvSpPr>
        <p:spPr>
          <a:xfrm>
            <a:off x="457200" y="2128058"/>
            <a:ext cx="8229600" cy="27899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3"/>
              </a:buClr>
              <a:buFont typeface="Arial"/>
              <a:buNone/>
              <a:defRPr sz="2400" kern="1200">
                <a:solidFill>
                  <a:schemeClr val="tx1"/>
                </a:solidFill>
                <a:latin typeface="+mn-lt"/>
                <a:ea typeface="+mn-ea"/>
                <a:cs typeface="Segoe UI"/>
              </a:defRPr>
            </a:lvl1pPr>
            <a:lvl2pPr marL="342900" indent="-342900" algn="l" defTabSz="914400" rtl="0" eaLnBrk="1" latinLnBrk="0" hangingPunct="1">
              <a:spcBef>
                <a:spcPct val="20000"/>
              </a:spcBef>
              <a:buClr>
                <a:schemeClr val="accent3"/>
              </a:buClr>
              <a:buFont typeface="Arial"/>
              <a:buChar char="•"/>
              <a:defRPr lang="en-US" sz="2000" kern="1200" dirty="0" smtClean="0">
                <a:solidFill>
                  <a:schemeClr val="tx1"/>
                </a:solidFill>
                <a:latin typeface="+mn-lt"/>
                <a:ea typeface="+mn-ea"/>
                <a:cs typeface="Segoe UI"/>
              </a:defRPr>
            </a:lvl2pPr>
            <a:lvl3pPr marL="638175"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3pPr>
            <a:lvl4pPr marL="922338"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4pPr>
            <a:lvl5pPr marL="1189038" indent="-342900" algn="l" defTabSz="914400" rtl="0" eaLnBrk="1" latinLnBrk="0" hangingPunct="1">
              <a:spcBef>
                <a:spcPct val="20000"/>
              </a:spcBef>
              <a:buClr>
                <a:schemeClr val="accent3"/>
              </a:buClr>
              <a:buFont typeface="Arial"/>
              <a:buChar char="•"/>
              <a:defRPr lang="en-US" sz="1800" kern="1200" dirty="0">
                <a:solidFill>
                  <a:schemeClr val="tx1"/>
                </a:solidFill>
                <a:latin typeface="+mn-lt"/>
                <a:ea typeface="+mn-ea"/>
                <a:cs typeface="Segoe U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smtClean="0">
                <a:solidFill>
                  <a:schemeClr val="bg2">
                    <a:lumMod val="50000"/>
                  </a:schemeClr>
                </a:solidFill>
              </a:rPr>
              <a:t>The last step before true query optimization takes place.</a:t>
            </a:r>
          </a:p>
          <a:p>
            <a:pPr lvl="1"/>
            <a:r>
              <a:rPr lang="en-US" sz="1800" dirty="0">
                <a:solidFill>
                  <a:schemeClr val="bg2">
                    <a:lumMod val="50000"/>
                  </a:schemeClr>
                </a:solidFill>
              </a:rPr>
              <a:t>Only one way to solve the query, or one </a:t>
            </a:r>
            <a:r>
              <a:rPr lang="en-US" sz="1800" i="1" dirty="0">
                <a:solidFill>
                  <a:schemeClr val="bg2">
                    <a:lumMod val="50000"/>
                  </a:schemeClr>
                </a:solidFill>
              </a:rPr>
              <a:t>obviously </a:t>
            </a:r>
            <a:r>
              <a:rPr lang="en-US" sz="1800" dirty="0">
                <a:solidFill>
                  <a:schemeClr val="bg2">
                    <a:lumMod val="50000"/>
                  </a:schemeClr>
                </a:solidFill>
              </a:rPr>
              <a:t>best way, use a trivial plan.</a:t>
            </a:r>
          </a:p>
          <a:p>
            <a:pPr lvl="1"/>
            <a:r>
              <a:rPr lang="en-US" sz="1800" dirty="0" smtClean="0">
                <a:solidFill>
                  <a:schemeClr val="bg2">
                    <a:lumMod val="50000"/>
                  </a:schemeClr>
                </a:solidFill>
              </a:rPr>
              <a:t>Trace flags:</a:t>
            </a:r>
            <a:endParaRPr lang="en-US" sz="1800" dirty="0">
              <a:solidFill>
                <a:schemeClr val="bg2">
                  <a:lumMod val="50000"/>
                </a:schemeClr>
              </a:solidFill>
            </a:endParaRPr>
          </a:p>
          <a:p>
            <a:pPr lvl="2"/>
            <a:r>
              <a:rPr lang="en-US" sz="1600" b="1" dirty="0" smtClean="0">
                <a:solidFill>
                  <a:schemeClr val="bg2">
                    <a:lumMod val="50000"/>
                  </a:schemeClr>
                </a:solidFill>
              </a:rPr>
              <a:t>T8757</a:t>
            </a:r>
            <a:r>
              <a:rPr lang="en-US" sz="1600" dirty="0" smtClean="0">
                <a:solidFill>
                  <a:schemeClr val="bg2">
                    <a:lumMod val="50000"/>
                  </a:schemeClr>
                </a:solidFill>
              </a:rPr>
              <a:t> disables trivial plans entirely.</a:t>
            </a:r>
          </a:p>
          <a:p>
            <a:pPr lvl="2"/>
            <a:r>
              <a:rPr lang="en-US" sz="1600" b="1" dirty="0">
                <a:solidFill>
                  <a:schemeClr val="bg2">
                    <a:lumMod val="50000"/>
                  </a:schemeClr>
                </a:solidFill>
              </a:rPr>
              <a:t>T2861</a:t>
            </a:r>
            <a:r>
              <a:rPr lang="en-US" sz="1600" dirty="0">
                <a:solidFill>
                  <a:schemeClr val="bg2">
                    <a:lumMod val="50000"/>
                  </a:schemeClr>
                </a:solidFill>
              </a:rPr>
              <a:t> enables </a:t>
            </a:r>
            <a:r>
              <a:rPr lang="en-US" sz="1600" dirty="0" smtClean="0">
                <a:solidFill>
                  <a:schemeClr val="bg2">
                    <a:lumMod val="50000"/>
                  </a:schemeClr>
                </a:solidFill>
              </a:rPr>
              <a:t>forced caching of trivial </a:t>
            </a:r>
            <a:r>
              <a:rPr lang="en-US" sz="1600" dirty="0">
                <a:solidFill>
                  <a:schemeClr val="bg2">
                    <a:lumMod val="50000"/>
                  </a:schemeClr>
                </a:solidFill>
              </a:rPr>
              <a:t>plans.</a:t>
            </a:r>
          </a:p>
          <a:p>
            <a:pPr lvl="2"/>
            <a:endParaRPr lang="en-US" sz="1600" dirty="0" smtClean="0">
              <a:solidFill>
                <a:schemeClr val="bg2">
                  <a:lumMod val="50000"/>
                </a:schemeClr>
              </a:solidFill>
            </a:endParaRPr>
          </a:p>
          <a:p>
            <a:pPr lvl="2"/>
            <a:endParaRPr lang="en-US" sz="1600" dirty="0">
              <a:solidFill>
                <a:schemeClr val="bg2">
                  <a:lumMod val="50000"/>
                </a:schemeClr>
              </a:solidFill>
            </a:endParaRPr>
          </a:p>
        </p:txBody>
      </p:sp>
      <p:sp>
        <p:nvSpPr>
          <p:cNvPr id="3" name="Rectangle 2"/>
          <p:cNvSpPr/>
          <p:nvPr/>
        </p:nvSpPr>
        <p:spPr>
          <a:xfrm>
            <a:off x="1062681" y="785211"/>
            <a:ext cx="5421246" cy="1191191"/>
          </a:xfrm>
          <a:prstGeom prst="rect">
            <a:avLst/>
          </a:prstGeom>
          <a:solidFill>
            <a:srgbClr val="FFFFFF">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114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sys.dm_exec_query_optimizer_info</a:t>
            </a:r>
            <a:endParaRPr lang="en-US" dirty="0"/>
          </a:p>
        </p:txBody>
      </p:sp>
      <p:sp>
        <p:nvSpPr>
          <p:cNvPr id="3" name="Content Placeholder 2"/>
          <p:cNvSpPr>
            <a:spLocks noGrp="1"/>
          </p:cNvSpPr>
          <p:nvPr>
            <p:ph idx="4294967295"/>
          </p:nvPr>
        </p:nvSpPr>
        <p:spPr>
          <a:xfrm>
            <a:off x="457200" y="864183"/>
            <a:ext cx="8229600" cy="3630612"/>
          </a:xfrm>
        </p:spPr>
        <p:txBody>
          <a:bodyPr/>
          <a:lstStyle/>
          <a:p>
            <a:pPr marL="342900" indent="-342900">
              <a:buFont typeface="Arial" panose="020B0604020202020204" pitchFamily="34" charset="0"/>
              <a:buChar char="•"/>
            </a:pPr>
            <a:r>
              <a:rPr lang="en-US" dirty="0"/>
              <a:t>Documented. Sort of.</a:t>
            </a:r>
          </a:p>
          <a:p>
            <a:pPr marL="342900" indent="-342900">
              <a:buFont typeface="Arial" panose="020B0604020202020204" pitchFamily="34" charset="0"/>
              <a:buChar char="•"/>
            </a:pPr>
            <a:r>
              <a:rPr lang="en-US" dirty="0"/>
              <a:t>Three columns:</a:t>
            </a:r>
          </a:p>
          <a:p>
            <a:pPr lvl="2"/>
            <a:r>
              <a:rPr lang="en-US" sz="1600" i="1" dirty="0"/>
              <a:t>counter</a:t>
            </a:r>
            <a:r>
              <a:rPr lang="en-US" sz="1600" dirty="0"/>
              <a:t>: Name of the </a:t>
            </a:r>
            <a:r>
              <a:rPr lang="en-US" sz="1600" dirty="0" smtClean="0"/>
              <a:t>optimizer event</a:t>
            </a:r>
            <a:endParaRPr lang="en-US" sz="1600" dirty="0"/>
          </a:p>
          <a:p>
            <a:pPr lvl="2"/>
            <a:r>
              <a:rPr lang="en-US" sz="1600" i="1" dirty="0"/>
              <a:t>occurrence: </a:t>
            </a:r>
            <a:r>
              <a:rPr lang="en-US" sz="1600" dirty="0"/>
              <a:t>Number of times </a:t>
            </a:r>
            <a:r>
              <a:rPr lang="en-US" sz="1600" dirty="0" smtClean="0"/>
              <a:t>the event was recorded since last restart</a:t>
            </a:r>
            <a:endParaRPr lang="en-US" sz="1600" dirty="0"/>
          </a:p>
          <a:p>
            <a:pPr lvl="2"/>
            <a:r>
              <a:rPr lang="en-US" sz="1600" i="1" dirty="0"/>
              <a:t>value</a:t>
            </a:r>
            <a:r>
              <a:rPr lang="en-US" sz="1600" dirty="0"/>
              <a:t>: Average </a:t>
            </a:r>
            <a:r>
              <a:rPr lang="en-US" sz="1600" dirty="0" smtClean="0"/>
              <a:t>value per event to date</a:t>
            </a:r>
            <a:endParaRPr lang="en-US" sz="1600" dirty="0"/>
          </a:p>
          <a:p>
            <a:pPr marL="342900" indent="-342900">
              <a:buFont typeface="Arial" panose="020B0604020202020204" pitchFamily="34" charset="0"/>
              <a:buChar char="•"/>
            </a:pPr>
            <a:r>
              <a:rPr lang="en-US" dirty="0"/>
              <a:t>Collect before and after images of this view on a quiet </a:t>
            </a:r>
            <a:r>
              <a:rPr lang="en-US" dirty="0" smtClean="0"/>
              <a:t>system.</a:t>
            </a:r>
          </a:p>
          <a:p>
            <a:pPr marL="685800" lvl="1">
              <a:buFont typeface="Arial" panose="020B0604020202020204" pitchFamily="34" charset="0"/>
              <a:buChar char="•"/>
            </a:pPr>
            <a:r>
              <a:rPr lang="en-US" dirty="0" smtClean="0"/>
              <a:t>Don’t forget system-generated queries.</a:t>
            </a:r>
            <a:endParaRPr lang="en-US" dirty="0"/>
          </a:p>
          <a:p>
            <a:endParaRPr lang="en-US" dirty="0"/>
          </a:p>
        </p:txBody>
      </p:sp>
    </p:spTree>
    <p:extLst>
      <p:ext uri="{BB962C8B-B14F-4D97-AF65-F5344CB8AC3E}">
        <p14:creationId xmlns:p14="http://schemas.microsoft.com/office/powerpoint/2010/main" val="553029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afaribooksonline.com/library/view/microsoft-sql-server/9780071829427/t008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71" y="1425271"/>
            <a:ext cx="2756324" cy="3574932"/>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https://www.safaribooksonline.com/library/view/microsoft-sql-server/9780071829427/t008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138" y="1425271"/>
            <a:ext cx="2788657" cy="3574932"/>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30" name="Picture 6" descr="https://www.safaribooksonline.com/library/view/microsoft-sql-server/9780071829427/t0086-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3339" y="1425271"/>
            <a:ext cx="2788657" cy="2442696"/>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271" y="204395"/>
            <a:ext cx="8328785" cy="830997"/>
          </a:xfrm>
          <a:prstGeom prst="rect">
            <a:avLst/>
          </a:prstGeom>
          <a:noFill/>
        </p:spPr>
        <p:txBody>
          <a:bodyPr wrap="square" rtlCol="0">
            <a:spAutoFit/>
          </a:bodyPr>
          <a:lstStyle/>
          <a:p>
            <a:r>
              <a:rPr lang="en-US" sz="2000" dirty="0" smtClean="0"/>
              <a:t>SYS.DM_EXEC_QUERY_OPTIMIZER_INFO Counter Descriptions</a:t>
            </a:r>
          </a:p>
          <a:p>
            <a:r>
              <a:rPr lang="en-US" sz="1400" dirty="0" smtClean="0"/>
              <a:t>From the book </a:t>
            </a:r>
            <a:r>
              <a:rPr lang="en-US" sz="1400" i="1" dirty="0" smtClean="0"/>
              <a:t>Microsoft SQL Server 2014 Query Tuning &amp; Optimization </a:t>
            </a:r>
            <a:endParaRPr lang="en-US" sz="1400" dirty="0" smtClean="0"/>
          </a:p>
          <a:p>
            <a:r>
              <a:rPr lang="en-US" sz="1400" dirty="0" smtClean="0"/>
              <a:t>By Benjamin Nevarez, McGraw-Hill Osborne Media, 2014</a:t>
            </a:r>
            <a:endParaRPr lang="en-US" sz="1400" dirty="0"/>
          </a:p>
        </p:txBody>
      </p:sp>
    </p:spTree>
    <p:extLst>
      <p:ext uri="{BB962C8B-B14F-4D97-AF65-F5344CB8AC3E}">
        <p14:creationId xmlns:p14="http://schemas.microsoft.com/office/powerpoint/2010/main" val="179940706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0" y="2190750"/>
            <a:ext cx="495300" cy="327025"/>
          </a:xfrm>
          <a:prstGeom prst="rect">
            <a:avLst/>
          </a:prstGeom>
        </p:spPr>
        <p:txBody>
          <a:bodyPr/>
          <a:lstStyle/>
          <a:p>
            <a:fld id="{D372AB51-BDCC-4F95-83CF-1CBB2D34E9E5}" type="slidenum">
              <a:rPr lang="en-US" smtClean="0"/>
              <a:pPr/>
              <a:t>2</a:t>
            </a:fld>
            <a:endParaRPr lang="en-US" dirty="0"/>
          </a:p>
        </p:txBody>
      </p:sp>
    </p:spTree>
    <p:extLst>
      <p:ext uri="{BB962C8B-B14F-4D97-AF65-F5344CB8AC3E}">
        <p14:creationId xmlns:p14="http://schemas.microsoft.com/office/powerpoint/2010/main" val="123916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Optimization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31913"/>
            <a:ext cx="8229600" cy="3358897"/>
          </a:xfrm>
        </p:spPr>
      </p:pic>
      <p:sp>
        <p:nvSpPr>
          <p:cNvPr id="4" name="Rectangle 3"/>
          <p:cNvSpPr/>
          <p:nvPr/>
        </p:nvSpPr>
        <p:spPr>
          <a:xfrm>
            <a:off x="1042573" y="1150972"/>
            <a:ext cx="7058854" cy="1367785"/>
          </a:xfrm>
          <a:prstGeom prst="rect">
            <a:avLst/>
          </a:prstGeom>
          <a:solidFill>
            <a:srgbClr val="FFFFFF">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822" y="3639249"/>
            <a:ext cx="3832167" cy="1051562"/>
          </a:xfrm>
          <a:prstGeom prst="rect">
            <a:avLst/>
          </a:prstGeom>
          <a:solidFill>
            <a:srgbClr val="FFFFFF">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36399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59" y="1023257"/>
            <a:ext cx="8229600" cy="3593069"/>
          </a:xfrm>
        </p:spPr>
        <p:txBody>
          <a:bodyPr>
            <a:normAutofit/>
          </a:bodyPr>
          <a:lstStyle/>
          <a:p>
            <a:r>
              <a:rPr lang="en-US" sz="2400" dirty="0" smtClean="0">
                <a:solidFill>
                  <a:schemeClr val="bg2">
                    <a:lumMod val="50000"/>
                  </a:schemeClr>
                </a:solidFill>
                <a:latin typeface="Segoe UI" panose="020B0502040204020203" pitchFamily="34" charset="0"/>
                <a:cs typeface="Segoe UI" panose="020B0502040204020203" pitchFamily="34" charset="0"/>
              </a:rPr>
              <a:t>Optimization is cost-based:</a:t>
            </a:r>
          </a:p>
          <a:p>
            <a:pPr marL="285750" lvl="1"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Optimized for worst case scenario: “everything comes from disk”</a:t>
            </a:r>
          </a:p>
          <a:p>
            <a:pPr marL="285750" lvl="1"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Require </a:t>
            </a:r>
            <a:r>
              <a:rPr lang="en-US" dirty="0">
                <a:solidFill>
                  <a:schemeClr val="bg2">
                    <a:lumMod val="50000"/>
                  </a:schemeClr>
                </a:solidFill>
                <a:latin typeface="Segoe UI" panose="020B0502040204020203" pitchFamily="34" charset="0"/>
                <a:cs typeface="Segoe UI" panose="020B0502040204020203" pitchFamily="34" charset="0"/>
              </a:rPr>
              <a:t>comparisons of candidate plans’ costs in order to guide decisions</a:t>
            </a:r>
            <a:endParaRPr lang="en-US" dirty="0" smtClean="0">
              <a:solidFill>
                <a:schemeClr val="bg2">
                  <a:lumMod val="50000"/>
                </a:schemeClr>
              </a:solidFill>
              <a:latin typeface="Segoe UI" panose="020B0502040204020203" pitchFamily="34" charset="0"/>
              <a:cs typeface="Segoe UI" panose="020B0502040204020203" pitchFamily="34" charset="0"/>
            </a:endParaRPr>
          </a:p>
          <a:p>
            <a:pPr lvl="0">
              <a:buClr>
                <a:srgbClr val="2CCCD3"/>
              </a:buClr>
            </a:pPr>
            <a:r>
              <a:rPr lang="en-US" sz="2400" dirty="0" smtClean="0">
                <a:solidFill>
                  <a:schemeClr val="bg2">
                    <a:lumMod val="50000"/>
                  </a:schemeClr>
                </a:solidFill>
                <a:latin typeface="Segoe UI"/>
                <a:cs typeface="Segoe UI"/>
              </a:rPr>
              <a:t>Load </a:t>
            </a:r>
            <a:r>
              <a:rPr lang="en-US" sz="2400" dirty="0">
                <a:solidFill>
                  <a:schemeClr val="bg2">
                    <a:lumMod val="50000"/>
                  </a:schemeClr>
                </a:solidFill>
                <a:latin typeface="Segoe UI"/>
                <a:cs typeface="Segoe UI"/>
              </a:rPr>
              <a:t>statistics </a:t>
            </a:r>
            <a:r>
              <a:rPr lang="en-US" sz="2400" dirty="0" smtClean="0">
                <a:solidFill>
                  <a:schemeClr val="bg2">
                    <a:lumMod val="50000"/>
                  </a:schemeClr>
                </a:solidFill>
                <a:latin typeface="Segoe UI"/>
                <a:cs typeface="Segoe UI"/>
              </a:rPr>
              <a:t>and </a:t>
            </a:r>
            <a:r>
              <a:rPr lang="en-US" sz="2400" dirty="0">
                <a:solidFill>
                  <a:schemeClr val="bg2">
                    <a:lumMod val="50000"/>
                  </a:schemeClr>
                </a:solidFill>
                <a:latin typeface="Segoe UI"/>
                <a:cs typeface="Segoe UI"/>
              </a:rPr>
              <a:t>cardinality estimation</a:t>
            </a:r>
          </a:p>
          <a:p>
            <a:pPr marL="342900" lvl="1" indent="-342900">
              <a:buClr>
                <a:srgbClr val="2CCCD3"/>
              </a:buClr>
              <a:buFont typeface="Arial"/>
              <a:buChar char="•"/>
            </a:pPr>
            <a:r>
              <a:rPr lang="en-US" dirty="0" smtClean="0">
                <a:solidFill>
                  <a:schemeClr val="bg2">
                    <a:lumMod val="50000"/>
                  </a:schemeClr>
                </a:solidFill>
                <a:latin typeface="Segoe UI"/>
                <a:cs typeface="Segoe UI"/>
              </a:rPr>
              <a:t>Checks for manually and auto-created statistics</a:t>
            </a:r>
            <a:endParaRPr lang="en-US" dirty="0">
              <a:solidFill>
                <a:schemeClr val="bg2">
                  <a:lumMod val="50000"/>
                </a:schemeClr>
              </a:solidFill>
              <a:latin typeface="Segoe UI"/>
              <a:cs typeface="Segoe UI"/>
            </a:endParaRPr>
          </a:p>
          <a:p>
            <a:pPr marL="342900" lvl="1" indent="-342900">
              <a:buClr>
                <a:srgbClr val="2CCCD3"/>
              </a:buClr>
              <a:buFont typeface="Arial"/>
              <a:buChar char="•"/>
            </a:pPr>
            <a:r>
              <a:rPr lang="fr-FR" dirty="0">
                <a:solidFill>
                  <a:schemeClr val="bg2">
                    <a:lumMod val="50000"/>
                  </a:schemeClr>
                </a:solidFill>
                <a:latin typeface="Segoe UI"/>
                <a:cs typeface="Segoe UI"/>
              </a:rPr>
              <a:t>SQL Server 7 vs 2014 </a:t>
            </a:r>
            <a:r>
              <a:rPr lang="fr-FR" dirty="0" smtClean="0">
                <a:solidFill>
                  <a:schemeClr val="bg2">
                    <a:lumMod val="50000"/>
                  </a:schemeClr>
                </a:solidFill>
                <a:latin typeface="Segoe UI"/>
                <a:cs typeface="Segoe UI"/>
              </a:rPr>
              <a:t>cardinality </a:t>
            </a:r>
            <a:r>
              <a:rPr lang="fr-FR" dirty="0" err="1" smtClean="0">
                <a:solidFill>
                  <a:schemeClr val="bg2">
                    <a:lumMod val="50000"/>
                  </a:schemeClr>
                </a:solidFill>
                <a:latin typeface="Segoe UI"/>
                <a:cs typeface="Segoe UI"/>
              </a:rPr>
              <a:t>estimator</a:t>
            </a:r>
            <a:endParaRPr lang="fr-FR" dirty="0">
              <a:solidFill>
                <a:schemeClr val="bg2">
                  <a:lumMod val="50000"/>
                </a:schemeClr>
              </a:solidFill>
              <a:latin typeface="Segoe UI"/>
              <a:cs typeface="Segoe UI"/>
            </a:endParaRPr>
          </a:p>
          <a:p>
            <a:pPr marL="342900" lvl="1" indent="-342900">
              <a:buClr>
                <a:srgbClr val="2CCCD3"/>
              </a:buClr>
              <a:buFont typeface="Arial"/>
              <a:buChar char="•"/>
            </a:pPr>
            <a:r>
              <a:rPr lang="en-US" dirty="0" smtClean="0">
                <a:solidFill>
                  <a:schemeClr val="bg2">
                    <a:lumMod val="50000"/>
                  </a:schemeClr>
                </a:solidFill>
                <a:latin typeface="Segoe UI"/>
                <a:cs typeface="Segoe UI"/>
              </a:rPr>
              <a:t>Considers other </a:t>
            </a:r>
            <a:r>
              <a:rPr lang="en-US" dirty="0">
                <a:solidFill>
                  <a:schemeClr val="bg2">
                    <a:lumMod val="50000"/>
                  </a:schemeClr>
                </a:solidFill>
                <a:latin typeface="Segoe UI"/>
                <a:cs typeface="Segoe UI"/>
              </a:rPr>
              <a:t>physical </a:t>
            </a:r>
            <a:r>
              <a:rPr lang="en-US" dirty="0" smtClean="0">
                <a:solidFill>
                  <a:schemeClr val="bg2">
                    <a:lumMod val="50000"/>
                  </a:schemeClr>
                </a:solidFill>
                <a:latin typeface="Segoe UI"/>
                <a:cs typeface="Segoe UI"/>
              </a:rPr>
              <a:t>properties, such as amount of memory or number of CPUs</a:t>
            </a:r>
            <a:endParaRPr lang="en-US" dirty="0">
              <a:solidFill>
                <a:schemeClr val="bg2">
                  <a:lumMod val="50000"/>
                </a:schemeClr>
              </a:solidFill>
              <a:latin typeface="Segoe UI"/>
              <a:cs typeface="Segoe UI"/>
            </a:endParaRPr>
          </a:p>
          <a:p>
            <a:endParaRPr lang="en-US" dirty="0"/>
          </a:p>
        </p:txBody>
      </p:sp>
      <p:sp>
        <p:nvSpPr>
          <p:cNvPr id="3" name="Title 2"/>
          <p:cNvSpPr>
            <a:spLocks noGrp="1"/>
          </p:cNvSpPr>
          <p:nvPr>
            <p:ph type="title"/>
          </p:nvPr>
        </p:nvSpPr>
        <p:spPr/>
        <p:txBody>
          <a:bodyPr/>
          <a:lstStyle/>
          <a:p>
            <a:r>
              <a:rPr lang="en-US" dirty="0" smtClean="0"/>
              <a:t>Query Optimization Description</a:t>
            </a:r>
            <a:endParaRPr lang="en-US" dirty="0"/>
          </a:p>
        </p:txBody>
      </p:sp>
      <p:pic>
        <p:nvPicPr>
          <p:cNvPr id="2050" name="Picture 2" descr="nick_pc"/>
          <p:cNvPicPr>
            <a:picLocks noChangeAspect="1" noChangeArrowheads="1"/>
          </p:cNvPicPr>
          <p:nvPr/>
        </p:nvPicPr>
        <p:blipFill rotWithShape="1">
          <a:blip r:embed="rId3">
            <a:extLst>
              <a:ext uri="{28A0092B-C50C-407E-A947-70E740481C1C}">
                <a14:useLocalDpi xmlns:a14="http://schemas.microsoft.com/office/drawing/2010/main" val="0"/>
              </a:ext>
            </a:extLst>
          </a:blip>
          <a:srcRect l="10333" t="28610" r="2223" b="21361"/>
          <a:stretch/>
        </p:blipFill>
        <p:spPr bwMode="auto">
          <a:xfrm>
            <a:off x="2703006" y="3728249"/>
            <a:ext cx="3776904" cy="119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91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59" y="864183"/>
            <a:ext cx="8229600" cy="3752143"/>
          </a:xfrm>
        </p:spPr>
        <p:txBody>
          <a:bodyPr>
            <a:normAutofit fontScale="92500" lnSpcReduction="20000"/>
          </a:bodyPr>
          <a:lstStyle/>
          <a:p>
            <a:r>
              <a:rPr lang="en-US" dirty="0" smtClean="0">
                <a:solidFill>
                  <a:schemeClr val="bg2">
                    <a:lumMod val="50000"/>
                  </a:schemeClr>
                </a:solidFill>
                <a:latin typeface="Segoe UI" panose="020B0502040204020203" pitchFamily="34" charset="0"/>
                <a:cs typeface="Segoe UI" panose="020B0502040204020203" pitchFamily="34" charset="0"/>
              </a:rPr>
              <a:t>Multiple phases or “searches”. Probes the search space to find transformations it might apply:</a:t>
            </a:r>
          </a:p>
          <a:p>
            <a:pPr marL="285750" lvl="1"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Phase 0: </a:t>
            </a:r>
            <a:r>
              <a:rPr lang="en-US" i="1" dirty="0" smtClean="0">
                <a:solidFill>
                  <a:schemeClr val="bg2">
                    <a:lumMod val="50000"/>
                  </a:schemeClr>
                </a:solidFill>
                <a:latin typeface="Segoe UI" panose="020B0502040204020203" pitchFamily="34" charset="0"/>
                <a:cs typeface="Segoe UI" panose="020B0502040204020203" pitchFamily="34" charset="0"/>
              </a:rPr>
              <a:t>Transactional</a:t>
            </a:r>
            <a:r>
              <a:rPr lang="en-US" dirty="0" smtClean="0">
                <a:solidFill>
                  <a:schemeClr val="bg2">
                    <a:lumMod val="50000"/>
                  </a:schemeClr>
                </a:solidFill>
                <a:latin typeface="Segoe UI" panose="020B0502040204020203" pitchFamily="34" charset="0"/>
                <a:cs typeface="Segoe UI" panose="020B0502040204020203" pitchFamily="34" charset="0"/>
              </a:rPr>
              <a:t> plans</a:t>
            </a:r>
          </a:p>
          <a:p>
            <a:pPr marL="581025" lvl="2"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Simple</a:t>
            </a:r>
            <a:r>
              <a:rPr lang="en-US" dirty="0">
                <a:solidFill>
                  <a:schemeClr val="bg2">
                    <a:lumMod val="50000"/>
                  </a:schemeClr>
                </a:solidFill>
                <a:latin typeface="Segoe UI" panose="020B0502040204020203" pitchFamily="34" charset="0"/>
                <a:cs typeface="Segoe UI" panose="020B0502040204020203" pitchFamily="34" charset="0"/>
              </a:rPr>
              <a:t>, basic tests and </a:t>
            </a:r>
            <a:r>
              <a:rPr lang="en-US" dirty="0" smtClean="0">
                <a:solidFill>
                  <a:schemeClr val="bg2">
                    <a:lumMod val="50000"/>
                  </a:schemeClr>
                </a:solidFill>
                <a:latin typeface="Segoe UI" panose="020B0502040204020203" pitchFamily="34" charset="0"/>
                <a:cs typeface="Segoe UI" panose="020B0502040204020203" pitchFamily="34" charset="0"/>
              </a:rPr>
              <a:t>a low </a:t>
            </a:r>
            <a:r>
              <a:rPr lang="en-US" dirty="0">
                <a:solidFill>
                  <a:schemeClr val="bg2">
                    <a:lumMod val="50000"/>
                  </a:schemeClr>
                </a:solidFill>
                <a:latin typeface="Segoe UI" panose="020B0502040204020203" pitchFamily="34" charset="0"/>
                <a:cs typeface="Segoe UI" panose="020B0502040204020203" pitchFamily="34" charset="0"/>
              </a:rPr>
              <a:t>internal cost threshold. </a:t>
            </a:r>
            <a:r>
              <a:rPr lang="en-US" dirty="0" smtClean="0">
                <a:solidFill>
                  <a:schemeClr val="bg2">
                    <a:lumMod val="50000"/>
                  </a:schemeClr>
                </a:solidFill>
                <a:latin typeface="Segoe UI" panose="020B0502040204020203" pitchFamily="34" charset="0"/>
                <a:cs typeface="Segoe UI" panose="020B0502040204020203" pitchFamily="34" charset="0"/>
              </a:rPr>
              <a:t>Looks </a:t>
            </a:r>
            <a:r>
              <a:rPr lang="en-US" dirty="0">
                <a:solidFill>
                  <a:schemeClr val="bg2">
                    <a:lumMod val="50000"/>
                  </a:schemeClr>
                </a:solidFill>
                <a:latin typeface="Segoe UI" panose="020B0502040204020203" pitchFamily="34" charset="0"/>
                <a:cs typeface="Segoe UI" panose="020B0502040204020203" pitchFamily="34" charset="0"/>
              </a:rPr>
              <a:t>for simple rule matches</a:t>
            </a:r>
            <a:r>
              <a:rPr lang="en-US" dirty="0" smtClean="0">
                <a:solidFill>
                  <a:schemeClr val="bg2">
                    <a:lumMod val="50000"/>
                  </a:schemeClr>
                </a:solidFill>
                <a:latin typeface="Segoe UI" panose="020B0502040204020203" pitchFamily="34" charset="0"/>
                <a:cs typeface="Segoe UI" panose="020B0502040204020203" pitchFamily="34" charset="0"/>
              </a:rPr>
              <a:t>.</a:t>
            </a:r>
          </a:p>
          <a:p>
            <a:pPr marL="581025" lvl="2"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For example, nested loops without parallelism.</a:t>
            </a:r>
          </a:p>
          <a:p>
            <a:pPr marL="285750" lvl="1"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Phase 1: </a:t>
            </a:r>
            <a:r>
              <a:rPr lang="en-US" i="1" dirty="0" smtClean="0">
                <a:solidFill>
                  <a:schemeClr val="bg2">
                    <a:lumMod val="50000"/>
                  </a:schemeClr>
                </a:solidFill>
                <a:latin typeface="Segoe UI" panose="020B0502040204020203" pitchFamily="34" charset="0"/>
                <a:cs typeface="Segoe UI" panose="020B0502040204020203" pitchFamily="34" charset="0"/>
              </a:rPr>
              <a:t>Quick</a:t>
            </a:r>
            <a:r>
              <a:rPr lang="en-US" dirty="0" smtClean="0">
                <a:solidFill>
                  <a:schemeClr val="bg2">
                    <a:lumMod val="50000"/>
                  </a:schemeClr>
                </a:solidFill>
                <a:latin typeface="Segoe UI" panose="020B0502040204020203" pitchFamily="34" charset="0"/>
                <a:cs typeface="Segoe UI" panose="020B0502040204020203" pitchFamily="34" charset="0"/>
              </a:rPr>
              <a:t> plans </a:t>
            </a:r>
          </a:p>
          <a:p>
            <a:pPr marL="581025" lvl="2"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Plans that can </a:t>
            </a:r>
            <a:r>
              <a:rPr lang="en-US" dirty="0">
                <a:solidFill>
                  <a:schemeClr val="bg2">
                    <a:lumMod val="50000"/>
                  </a:schemeClr>
                </a:solidFill>
                <a:latin typeface="Segoe UI" panose="020B0502040204020203" pitchFamily="34" charset="0"/>
                <a:cs typeface="Segoe UI" panose="020B0502040204020203" pitchFamily="34" charset="0"/>
              </a:rPr>
              <a:t>be </a:t>
            </a:r>
            <a:r>
              <a:rPr lang="en-US" dirty="0" smtClean="0">
                <a:solidFill>
                  <a:schemeClr val="bg2">
                    <a:lumMod val="50000"/>
                  </a:schemeClr>
                </a:solidFill>
                <a:latin typeface="Segoe UI" panose="020B0502040204020203" pitchFamily="34" charset="0"/>
                <a:cs typeface="Segoe UI" panose="020B0502040204020203" pitchFamily="34" charset="0"/>
              </a:rPr>
              <a:t>simplified. Applies more transformation rules, some join reordering, </a:t>
            </a:r>
            <a:r>
              <a:rPr lang="en-US" dirty="0">
                <a:solidFill>
                  <a:schemeClr val="bg2">
                    <a:lumMod val="50000"/>
                  </a:schemeClr>
                </a:solidFill>
                <a:latin typeface="Segoe UI" panose="020B0502040204020203" pitchFamily="34" charset="0"/>
                <a:cs typeface="Segoe UI" panose="020B0502040204020203" pitchFamily="34" charset="0"/>
              </a:rPr>
              <a:t>limited parallel exploration and </a:t>
            </a:r>
            <a:r>
              <a:rPr lang="en-US" dirty="0" smtClean="0">
                <a:solidFill>
                  <a:schemeClr val="bg2">
                    <a:lumMod val="50000"/>
                  </a:schemeClr>
                </a:solidFill>
                <a:latin typeface="Segoe UI" panose="020B0502040204020203" pitchFamily="34" charset="0"/>
                <a:cs typeface="Segoe UI" panose="020B0502040204020203" pitchFamily="34" charset="0"/>
              </a:rPr>
              <a:t>a medium </a:t>
            </a:r>
            <a:r>
              <a:rPr lang="en-US" dirty="0">
                <a:solidFill>
                  <a:schemeClr val="bg2">
                    <a:lumMod val="50000"/>
                  </a:schemeClr>
                </a:solidFill>
                <a:latin typeface="Segoe UI" panose="020B0502040204020203" pitchFamily="34" charset="0"/>
                <a:cs typeface="Segoe UI" panose="020B0502040204020203" pitchFamily="34" charset="0"/>
              </a:rPr>
              <a:t>internal cost threshold. </a:t>
            </a:r>
            <a:r>
              <a:rPr lang="en-US" dirty="0" smtClean="0">
                <a:solidFill>
                  <a:schemeClr val="bg2">
                    <a:lumMod val="50000"/>
                  </a:schemeClr>
                </a:solidFill>
                <a:latin typeface="Segoe UI" panose="020B0502040204020203" pitchFamily="34" charset="0"/>
                <a:cs typeface="Segoe UI" panose="020B0502040204020203" pitchFamily="34" charset="0"/>
              </a:rPr>
              <a:t>Looks </a:t>
            </a:r>
            <a:r>
              <a:rPr lang="en-US" dirty="0">
                <a:solidFill>
                  <a:schemeClr val="bg2">
                    <a:lumMod val="50000"/>
                  </a:schemeClr>
                </a:solidFill>
                <a:latin typeface="Segoe UI" panose="020B0502040204020203" pitchFamily="34" charset="0"/>
                <a:cs typeface="Segoe UI" panose="020B0502040204020203" pitchFamily="34" charset="0"/>
              </a:rPr>
              <a:t>for intermediate rule matches</a:t>
            </a:r>
            <a:r>
              <a:rPr lang="en-US" dirty="0" smtClean="0">
                <a:solidFill>
                  <a:schemeClr val="bg2">
                    <a:lumMod val="50000"/>
                  </a:schemeClr>
                </a:solidFill>
                <a:latin typeface="Segoe UI" panose="020B0502040204020203" pitchFamily="34" charset="0"/>
                <a:cs typeface="Segoe UI" panose="020B0502040204020203" pitchFamily="34" charset="0"/>
              </a:rPr>
              <a:t>.</a:t>
            </a:r>
          </a:p>
          <a:p>
            <a:pPr marL="581025" lvl="2"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For example, comparing the cost of the best serial plan versus best parallel plan.</a:t>
            </a:r>
          </a:p>
          <a:p>
            <a:pPr marL="285750" lvl="1"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Phase 2: </a:t>
            </a:r>
            <a:r>
              <a:rPr lang="en-US" i="1" dirty="0" smtClean="0">
                <a:solidFill>
                  <a:schemeClr val="bg2">
                    <a:lumMod val="50000"/>
                  </a:schemeClr>
                </a:solidFill>
                <a:latin typeface="Segoe UI" panose="020B0502040204020203" pitchFamily="34" charset="0"/>
                <a:cs typeface="Segoe UI" panose="020B0502040204020203" pitchFamily="34" charset="0"/>
              </a:rPr>
              <a:t>Full</a:t>
            </a:r>
            <a:r>
              <a:rPr lang="en-US" dirty="0" smtClean="0">
                <a:solidFill>
                  <a:schemeClr val="bg2">
                    <a:lumMod val="50000"/>
                  </a:schemeClr>
                </a:solidFill>
                <a:latin typeface="Segoe UI" panose="020B0502040204020203" pitchFamily="34" charset="0"/>
                <a:cs typeface="Segoe UI" panose="020B0502040204020203" pitchFamily="34" charset="0"/>
              </a:rPr>
              <a:t> plans: </a:t>
            </a:r>
          </a:p>
          <a:p>
            <a:pPr marL="581025" lvl="2"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Complex queries, parallelism, spills &amp; spools </a:t>
            </a:r>
            <a:r>
              <a:rPr lang="en-US" dirty="0">
                <a:solidFill>
                  <a:schemeClr val="bg2">
                    <a:lumMod val="50000"/>
                  </a:schemeClr>
                </a:solidFill>
                <a:latin typeface="Segoe UI" panose="020B0502040204020203" pitchFamily="34" charset="0"/>
                <a:cs typeface="Segoe UI" panose="020B0502040204020203" pitchFamily="34" charset="0"/>
              </a:rPr>
              <a:t>to </a:t>
            </a:r>
            <a:r>
              <a:rPr lang="en-US" dirty="0" smtClean="0">
                <a:solidFill>
                  <a:schemeClr val="bg2">
                    <a:lumMod val="50000"/>
                  </a:schemeClr>
                </a:solidFill>
                <a:latin typeface="Segoe UI" panose="020B0502040204020203" pitchFamily="34" charset="0"/>
                <a:cs typeface="Segoe UI" panose="020B0502040204020203" pitchFamily="34" charset="0"/>
              </a:rPr>
              <a:t>tempdb.</a:t>
            </a:r>
          </a:p>
          <a:p>
            <a:pPr marL="581025" lvl="2"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Applies the full </a:t>
            </a:r>
            <a:r>
              <a:rPr lang="en-US" dirty="0">
                <a:solidFill>
                  <a:schemeClr val="bg2">
                    <a:lumMod val="50000"/>
                  </a:schemeClr>
                </a:solidFill>
                <a:latin typeface="Segoe UI" panose="020B0502040204020203" pitchFamily="34" charset="0"/>
                <a:cs typeface="Segoe UI" panose="020B0502040204020203" pitchFamily="34" charset="0"/>
              </a:rPr>
              <a:t>set of </a:t>
            </a:r>
            <a:r>
              <a:rPr lang="en-US" dirty="0" smtClean="0">
                <a:solidFill>
                  <a:schemeClr val="bg2">
                    <a:lumMod val="50000"/>
                  </a:schemeClr>
                </a:solidFill>
                <a:latin typeface="Segoe UI" panose="020B0502040204020203" pitchFamily="34" charset="0"/>
                <a:cs typeface="Segoe UI" panose="020B0502040204020203" pitchFamily="34" charset="0"/>
              </a:rPr>
              <a:t>transformation rules</a:t>
            </a:r>
            <a:r>
              <a:rPr lang="en-US" dirty="0">
                <a:solidFill>
                  <a:schemeClr val="bg2">
                    <a:lumMod val="50000"/>
                  </a:schemeClr>
                </a:solidFill>
                <a:latin typeface="Segoe UI" panose="020B0502040204020203" pitchFamily="34" charset="0"/>
                <a:cs typeface="Segoe UI" panose="020B0502040204020203" pitchFamily="34" charset="0"/>
              </a:rPr>
              <a:t>, invokes heuristics to exclude entire branches of the full search </a:t>
            </a:r>
            <a:r>
              <a:rPr lang="en-US" dirty="0" smtClean="0">
                <a:solidFill>
                  <a:schemeClr val="bg2">
                    <a:lumMod val="50000"/>
                  </a:schemeClr>
                </a:solidFill>
                <a:latin typeface="Segoe UI" panose="020B0502040204020203" pitchFamily="34" charset="0"/>
                <a:cs typeface="Segoe UI" panose="020B0502040204020203" pitchFamily="34" charset="0"/>
              </a:rPr>
              <a:t>space; Pruning vs Matching.</a:t>
            </a:r>
          </a:p>
          <a:p>
            <a:pPr marL="581025" lvl="2" indent="-285750">
              <a:buFont typeface="Arial" panose="020B0604020202020204" pitchFamily="34" charset="0"/>
              <a:buChar char="•"/>
            </a:pPr>
            <a:r>
              <a:rPr lang="en-US" dirty="0" smtClean="0">
                <a:solidFill>
                  <a:schemeClr val="bg2">
                    <a:lumMod val="50000"/>
                  </a:schemeClr>
                </a:solidFill>
                <a:latin typeface="Segoe UI" panose="020B0502040204020203" pitchFamily="34" charset="0"/>
                <a:cs typeface="Segoe UI" panose="020B0502040204020203" pitchFamily="34" charset="0"/>
              </a:rPr>
              <a:t>Normally </a:t>
            </a:r>
            <a:r>
              <a:rPr lang="en-US" dirty="0">
                <a:solidFill>
                  <a:schemeClr val="bg2">
                    <a:lumMod val="50000"/>
                  </a:schemeClr>
                </a:solidFill>
                <a:latin typeface="Segoe UI" panose="020B0502040204020203" pitchFamily="34" charset="0"/>
                <a:cs typeface="Segoe UI" panose="020B0502040204020203" pitchFamily="34" charset="0"/>
              </a:rPr>
              <a:t>exits on </a:t>
            </a:r>
            <a:r>
              <a:rPr lang="en-US" dirty="0" smtClean="0">
                <a:solidFill>
                  <a:schemeClr val="bg2">
                    <a:lumMod val="50000"/>
                  </a:schemeClr>
                </a:solidFill>
                <a:latin typeface="Segoe UI" panose="020B0502040204020203" pitchFamily="34" charset="0"/>
                <a:cs typeface="Segoe UI" panose="020B0502040204020203" pitchFamily="34" charset="0"/>
              </a:rPr>
              <a:t>timeout.</a:t>
            </a:r>
            <a:endParaRPr lang="en-US" dirty="0">
              <a:solidFill>
                <a:schemeClr val="bg2">
                  <a:lumMod val="50000"/>
                </a:schemeClr>
              </a:solidFill>
              <a:latin typeface="Segoe UI" panose="020B0502040204020203" pitchFamily="34" charset="0"/>
              <a:cs typeface="Segoe UI" panose="020B0502040204020203" pitchFamily="34" charset="0"/>
            </a:endParaRPr>
          </a:p>
          <a:p>
            <a:pPr marL="581025" lvl="2" indent="-285750">
              <a:buFont typeface="Arial" panose="020B0604020202020204" pitchFamily="34" charset="0"/>
              <a:buChar char="•"/>
            </a:pPr>
            <a:endParaRPr lang="en-US" dirty="0" smtClean="0">
              <a:solidFill>
                <a:schemeClr val="bg2">
                  <a:lumMod val="50000"/>
                </a:schemeClr>
              </a:solidFill>
              <a:latin typeface="Segoe UI" panose="020B0502040204020203" pitchFamily="34" charset="0"/>
              <a:cs typeface="Segoe UI" panose="020B0502040204020203" pitchFamily="34" charset="0"/>
            </a:endParaRPr>
          </a:p>
          <a:p>
            <a:endParaRPr lang="en-US" dirty="0"/>
          </a:p>
        </p:txBody>
      </p:sp>
      <p:sp>
        <p:nvSpPr>
          <p:cNvPr id="3" name="Title 2"/>
          <p:cNvSpPr>
            <a:spLocks noGrp="1"/>
          </p:cNvSpPr>
          <p:nvPr>
            <p:ph type="title"/>
          </p:nvPr>
        </p:nvSpPr>
        <p:spPr/>
        <p:txBody>
          <a:bodyPr/>
          <a:lstStyle/>
          <a:p>
            <a:r>
              <a:rPr lang="en-US" dirty="0" smtClean="0"/>
              <a:t>Query Optimization Search Phases</a:t>
            </a:r>
            <a:endParaRPr lang="en-US" dirty="0"/>
          </a:p>
        </p:txBody>
      </p:sp>
    </p:spTree>
    <p:extLst>
      <p:ext uri="{BB962C8B-B14F-4D97-AF65-F5344CB8AC3E}">
        <p14:creationId xmlns:p14="http://schemas.microsoft.com/office/powerpoint/2010/main" val="4290539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Plan vs Best Plan</a:t>
            </a:r>
            <a:endParaRPr lang="en-US" dirty="0"/>
          </a:p>
        </p:txBody>
      </p:sp>
      <p:sp>
        <p:nvSpPr>
          <p:cNvPr id="8" name="Text Placeholder 7"/>
          <p:cNvSpPr>
            <a:spLocks noGrp="1"/>
          </p:cNvSpPr>
          <p:nvPr>
            <p:ph type="body" sz="quarter" idx="13"/>
          </p:nvPr>
        </p:nvSpPr>
        <p:spPr>
          <a:xfrm>
            <a:off x="451457" y="1077120"/>
            <a:ext cx="3680532" cy="3570485"/>
          </a:xfrm>
        </p:spPr>
        <p:txBody>
          <a:bodyPr>
            <a:normAutofit fontScale="85000" lnSpcReduction="20000"/>
          </a:bodyPr>
          <a:lstStyle/>
          <a:p>
            <a:pPr marL="171450" indent="-171450">
              <a:buFont typeface="Arial" panose="020B0604020202020204" pitchFamily="34" charset="0"/>
              <a:buChar char="•"/>
            </a:pPr>
            <a:r>
              <a:rPr lang="en-US" sz="1800" dirty="0" smtClean="0"/>
              <a:t>The query optimizer seeks an optimal plan, not the best plan. </a:t>
            </a:r>
          </a:p>
          <a:p>
            <a:pPr marL="171450" indent="-171450">
              <a:buFont typeface="Arial" panose="020B0604020202020204" pitchFamily="34" charset="0"/>
              <a:buChar char="•"/>
            </a:pPr>
            <a:r>
              <a:rPr lang="en-US" sz="1800" dirty="0" smtClean="0"/>
              <a:t>To find the best plan, the optimizer might have to assess every </a:t>
            </a:r>
            <a:r>
              <a:rPr lang="en-US" sz="1800" dirty="0"/>
              <a:t>possible execution plan that achieves the directive of a given </a:t>
            </a:r>
            <a:r>
              <a:rPr lang="en-US" sz="1800" dirty="0" smtClean="0"/>
              <a:t>query. </a:t>
            </a:r>
            <a:endParaRPr lang="en-US" sz="1800" dirty="0"/>
          </a:p>
          <a:p>
            <a:pPr marL="171450" indent="-171450">
              <a:buFont typeface="Arial" panose="020B0604020202020204" pitchFamily="34" charset="0"/>
              <a:buChar char="•"/>
            </a:pPr>
            <a:r>
              <a:rPr lang="en-US" sz="1800" dirty="0" smtClean="0"/>
              <a:t>Assume </a:t>
            </a:r>
            <a:r>
              <a:rPr lang="en-US" sz="1800" dirty="0"/>
              <a:t>a, b, c, d are tables with </a:t>
            </a:r>
            <a:r>
              <a:rPr lang="en-US" sz="1800" dirty="0" smtClean="0"/>
              <a:t>a clustered </a:t>
            </a:r>
            <a:r>
              <a:rPr lang="en-US" sz="1800" dirty="0"/>
              <a:t>index </a:t>
            </a:r>
            <a:r>
              <a:rPr lang="en-US" sz="1800" dirty="0" smtClean="0"/>
              <a:t>and </a:t>
            </a:r>
            <a:r>
              <a:rPr lang="en-US" sz="1800" dirty="0"/>
              <a:t>3 non-clustered indexes each. </a:t>
            </a:r>
            <a:endParaRPr lang="en-US" sz="1800" dirty="0" smtClean="0"/>
          </a:p>
          <a:p>
            <a:pPr marL="171450" indent="-171450">
              <a:buFont typeface="Arial" panose="020B0604020202020204" pitchFamily="34" charset="0"/>
              <a:buChar char="•"/>
            </a:pPr>
            <a:r>
              <a:rPr lang="en-US" sz="1800" dirty="0" smtClean="0"/>
              <a:t>How </a:t>
            </a:r>
            <a:r>
              <a:rPr lang="en-US" sz="1800" dirty="0"/>
              <a:t>many physical access methods per table are </a:t>
            </a:r>
            <a:r>
              <a:rPr lang="en-US" sz="1800" dirty="0" smtClean="0"/>
              <a:t>available for this query? </a:t>
            </a:r>
          </a:p>
          <a:p>
            <a:pPr marL="171450" indent="-171450">
              <a:buFont typeface="Arial" panose="020B0604020202020204" pitchFamily="34" charset="0"/>
              <a:buChar char="•"/>
            </a:pPr>
            <a:r>
              <a:rPr lang="en-US" sz="1800" dirty="0"/>
              <a:t>Consider:</a:t>
            </a:r>
          </a:p>
          <a:p>
            <a:pPr marL="225023" lvl="1" indent="0">
              <a:buNone/>
            </a:pPr>
            <a:r>
              <a:rPr lang="en-US" sz="1600" dirty="0" smtClean="0">
                <a:latin typeface="Courier New" panose="02070309020205020404" pitchFamily="49" charset="0"/>
                <a:cs typeface="Courier New" panose="02070309020205020404" pitchFamily="49" charset="0"/>
              </a:rPr>
              <a:t>SELECT...</a:t>
            </a:r>
            <a:endParaRPr lang="en-US" sz="1600" dirty="0">
              <a:latin typeface="Courier New" panose="02070309020205020404" pitchFamily="49" charset="0"/>
              <a:cs typeface="Courier New" panose="02070309020205020404" pitchFamily="49" charset="0"/>
            </a:endParaRPr>
          </a:p>
          <a:p>
            <a:pPr marL="225023" lvl="1" indent="0">
              <a:buNone/>
            </a:pPr>
            <a:r>
              <a:rPr lang="en-US" sz="1600" dirty="0" smtClean="0">
                <a:latin typeface="Courier New" panose="02070309020205020404" pitchFamily="49" charset="0"/>
                <a:cs typeface="Courier New" panose="02070309020205020404" pitchFamily="49" charset="0"/>
              </a:rPr>
              <a:t>FROM </a:t>
            </a:r>
            <a:r>
              <a:rPr lang="en-US" sz="1600" dirty="0">
                <a:latin typeface="Courier New" panose="02070309020205020404" pitchFamily="49" charset="0"/>
                <a:cs typeface="Courier New" panose="02070309020205020404" pitchFamily="49" charset="0"/>
              </a:rPr>
              <a:t>a </a:t>
            </a:r>
            <a:endParaRPr lang="en-US" sz="1600" dirty="0" smtClean="0">
              <a:latin typeface="Courier New" panose="02070309020205020404" pitchFamily="49" charset="0"/>
              <a:cs typeface="Courier New" panose="02070309020205020404" pitchFamily="49" charset="0"/>
            </a:endParaRPr>
          </a:p>
          <a:p>
            <a:pPr marL="225023" lvl="1" indent="0">
              <a:buNone/>
            </a:pP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JOIN </a:t>
            </a:r>
            <a:r>
              <a:rPr lang="en-US" sz="1600" dirty="0">
                <a:latin typeface="Courier New" panose="02070309020205020404" pitchFamily="49" charset="0"/>
                <a:cs typeface="Courier New" panose="02070309020205020404" pitchFamily="49" charset="0"/>
              </a:rPr>
              <a:t>b </a:t>
            </a:r>
            <a:r>
              <a:rPr lang="en-US" sz="1600" dirty="0" smtClean="0">
                <a:latin typeface="Courier New" panose="02070309020205020404" pitchFamily="49" charset="0"/>
                <a:cs typeface="Courier New" panose="02070309020205020404" pitchFamily="49" charset="0"/>
              </a:rPr>
              <a:t>ON </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pPr marL="225023" lvl="1" indent="0">
              <a:buNone/>
            </a:pP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JOIN </a:t>
            </a:r>
            <a:r>
              <a:rPr lang="en-US" sz="1600" dirty="0">
                <a:latin typeface="Courier New" panose="02070309020205020404" pitchFamily="49" charset="0"/>
                <a:cs typeface="Courier New" panose="02070309020205020404" pitchFamily="49" charset="0"/>
              </a:rPr>
              <a:t>c </a:t>
            </a:r>
            <a:r>
              <a:rPr lang="en-US" sz="1600" dirty="0" smtClean="0">
                <a:latin typeface="Courier New" panose="02070309020205020404" pitchFamily="49" charset="0"/>
                <a:cs typeface="Courier New" panose="02070309020205020404" pitchFamily="49" charset="0"/>
              </a:rPr>
              <a:t>ON </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pPr marL="225023" lvl="1" indent="0">
              <a:buNone/>
            </a:pP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JOIN </a:t>
            </a:r>
            <a:r>
              <a:rPr lang="en-US" sz="1600" dirty="0">
                <a:latin typeface="Courier New" panose="02070309020205020404" pitchFamily="49" charset="0"/>
                <a:cs typeface="Courier New" panose="02070309020205020404" pitchFamily="49" charset="0"/>
              </a:rPr>
              <a:t>d </a:t>
            </a:r>
            <a:r>
              <a:rPr lang="en-US" sz="1600" dirty="0" smtClean="0">
                <a:latin typeface="Courier New" panose="02070309020205020404" pitchFamily="49" charset="0"/>
                <a:cs typeface="Courier New" panose="02070309020205020404" pitchFamily="49" charset="0"/>
              </a:rPr>
              <a:t>ON ...</a:t>
            </a:r>
            <a:endParaRPr lang="en-US" sz="1600" dirty="0">
              <a:latin typeface="Courier New" panose="02070309020205020404" pitchFamily="49" charset="0"/>
              <a:cs typeface="Courier New" panose="02070309020205020404" pitchFamily="49" charset="0"/>
            </a:endParaRPr>
          </a:p>
          <a:p>
            <a:endParaRPr lang="en-US" dirty="0"/>
          </a:p>
          <a:p>
            <a:endParaRPr lang="en-US" dirty="0"/>
          </a:p>
          <a:p>
            <a:endParaRPr lang="en-US" dirty="0"/>
          </a:p>
        </p:txBody>
      </p:sp>
      <p:pic>
        <p:nvPicPr>
          <p:cNvPr id="14" name="Picture 13"/>
          <p:cNvPicPr>
            <a:picLocks noChangeAspect="1"/>
          </p:cNvPicPr>
          <p:nvPr/>
        </p:nvPicPr>
        <p:blipFill>
          <a:blip r:embed="rId3"/>
          <a:stretch>
            <a:fillRect/>
          </a:stretch>
        </p:blipFill>
        <p:spPr>
          <a:xfrm>
            <a:off x="4377303" y="807151"/>
            <a:ext cx="4309496" cy="2893675"/>
          </a:xfrm>
          <a:prstGeom prst="rect">
            <a:avLst/>
          </a:prstGeom>
        </p:spPr>
      </p:pic>
      <p:pic>
        <p:nvPicPr>
          <p:cNvPr id="15" name="Picture 14"/>
          <p:cNvPicPr>
            <a:picLocks noChangeAspect="1"/>
          </p:cNvPicPr>
          <p:nvPr/>
        </p:nvPicPr>
        <p:blipFill>
          <a:blip r:embed="rId4"/>
          <a:stretch>
            <a:fillRect/>
          </a:stretch>
        </p:blipFill>
        <p:spPr>
          <a:xfrm>
            <a:off x="4572000" y="979450"/>
            <a:ext cx="4114799" cy="3607933"/>
          </a:xfrm>
          <a:prstGeom prst="rect">
            <a:avLst/>
          </a:prstGeom>
        </p:spPr>
      </p:pic>
      <p:sp>
        <p:nvSpPr>
          <p:cNvPr id="12" name="Rectangle 11"/>
          <p:cNvSpPr/>
          <p:nvPr/>
        </p:nvSpPr>
        <p:spPr>
          <a:xfrm>
            <a:off x="4826194" y="1232503"/>
            <a:ext cx="4055302" cy="3470147"/>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57200" algn="l"/>
              </a:tabLst>
            </a:pPr>
            <a:r>
              <a:rPr lang="en-US" sz="2000" dirty="0">
                <a:solidFill>
                  <a:schemeClr val="tx2"/>
                </a:solidFill>
              </a:rPr>
              <a:t>72 </a:t>
            </a:r>
            <a:r>
              <a:rPr lang="en-US" sz="2000" dirty="0" smtClean="0">
                <a:solidFill>
                  <a:schemeClr val="tx2"/>
                </a:solidFill>
              </a:rPr>
              <a:t>	Possible </a:t>
            </a:r>
            <a:r>
              <a:rPr lang="en-US" sz="2000" dirty="0">
                <a:solidFill>
                  <a:schemeClr val="tx2"/>
                </a:solidFill>
              </a:rPr>
              <a:t>physical data access </a:t>
            </a:r>
            <a:endParaRPr lang="en-US" sz="2000" dirty="0" smtClean="0">
              <a:solidFill>
                <a:schemeClr val="tx2"/>
              </a:solidFill>
            </a:endParaRPr>
          </a:p>
          <a:p>
            <a:pPr>
              <a:tabLst>
                <a:tab pos="457200" algn="l"/>
              </a:tabLst>
            </a:pPr>
            <a:r>
              <a:rPr lang="en-US" sz="2000" dirty="0">
                <a:solidFill>
                  <a:schemeClr val="tx2"/>
                </a:solidFill>
              </a:rPr>
              <a:t>	</a:t>
            </a:r>
            <a:r>
              <a:rPr lang="en-US" sz="2000" dirty="0" smtClean="0">
                <a:solidFill>
                  <a:schemeClr val="tx2"/>
                </a:solidFill>
              </a:rPr>
              <a:t>   </a:t>
            </a:r>
            <a:r>
              <a:rPr lang="en-US" sz="2000" dirty="0" smtClean="0">
                <a:solidFill>
                  <a:schemeClr val="tx2"/>
                </a:solidFill>
              </a:rPr>
              <a:t>methods</a:t>
            </a:r>
            <a:endParaRPr lang="en-US" sz="2000" dirty="0">
              <a:solidFill>
                <a:schemeClr val="tx2"/>
              </a:solidFill>
            </a:endParaRPr>
          </a:p>
          <a:p>
            <a:pPr>
              <a:tabLst>
                <a:tab pos="457200" algn="l"/>
              </a:tabLst>
            </a:pPr>
            <a:r>
              <a:rPr lang="en-US" sz="2000" dirty="0" smtClean="0">
                <a:solidFill>
                  <a:schemeClr val="tx2"/>
                </a:solidFill>
              </a:rPr>
              <a:t>120	Possible </a:t>
            </a:r>
            <a:r>
              <a:rPr lang="en-US" sz="2000" dirty="0">
                <a:solidFill>
                  <a:schemeClr val="tx2"/>
                </a:solidFill>
              </a:rPr>
              <a:t>logical join orders</a:t>
            </a:r>
          </a:p>
          <a:p>
            <a:pPr marL="457200" indent="-457200">
              <a:buAutoNum type="arabicPlain" startAt="3"/>
              <a:tabLst>
                <a:tab pos="457200" algn="l"/>
              </a:tabLst>
            </a:pPr>
            <a:r>
              <a:rPr lang="en-US" sz="2000" dirty="0" smtClean="0">
                <a:solidFill>
                  <a:schemeClr val="tx2"/>
                </a:solidFill>
              </a:rPr>
              <a:t>Physical </a:t>
            </a:r>
            <a:r>
              <a:rPr lang="en-US" sz="2000" dirty="0">
                <a:solidFill>
                  <a:schemeClr val="tx2"/>
                </a:solidFill>
              </a:rPr>
              <a:t>joins possible per </a:t>
            </a:r>
            <a:endParaRPr lang="en-US" sz="2000" dirty="0" smtClean="0">
              <a:solidFill>
                <a:schemeClr val="tx2"/>
              </a:solidFill>
            </a:endParaRPr>
          </a:p>
          <a:p>
            <a:pPr>
              <a:tabLst>
                <a:tab pos="457200" algn="l"/>
              </a:tabLst>
            </a:pPr>
            <a:r>
              <a:rPr lang="en-US" sz="2000" dirty="0">
                <a:solidFill>
                  <a:schemeClr val="tx2"/>
                </a:solidFill>
              </a:rPr>
              <a:t>	</a:t>
            </a:r>
            <a:r>
              <a:rPr lang="en-US" sz="2000" dirty="0" smtClean="0">
                <a:solidFill>
                  <a:schemeClr val="tx2"/>
                </a:solidFill>
              </a:rPr>
              <a:t>   </a:t>
            </a:r>
            <a:r>
              <a:rPr lang="en-US" sz="2000" dirty="0" smtClean="0">
                <a:solidFill>
                  <a:schemeClr val="tx2"/>
                </a:solidFill>
              </a:rPr>
              <a:t>logical </a:t>
            </a:r>
            <a:r>
              <a:rPr lang="en-US" sz="2000" dirty="0">
                <a:solidFill>
                  <a:schemeClr val="tx2"/>
                </a:solidFill>
              </a:rPr>
              <a:t>join</a:t>
            </a:r>
          </a:p>
          <a:p>
            <a:pPr>
              <a:tabLst>
                <a:tab pos="457200" algn="l"/>
              </a:tabLst>
            </a:pPr>
            <a:r>
              <a:rPr lang="en-US" sz="2000" dirty="0" smtClean="0">
                <a:solidFill>
                  <a:schemeClr val="tx2"/>
                </a:solidFill>
              </a:rPr>
              <a:t>+	May </a:t>
            </a:r>
            <a:r>
              <a:rPr lang="en-US" sz="2000" dirty="0">
                <a:solidFill>
                  <a:schemeClr val="tx2"/>
                </a:solidFill>
              </a:rPr>
              <a:t>require intermediate sort </a:t>
            </a:r>
            <a:r>
              <a:rPr lang="en-US" sz="2000" dirty="0" smtClean="0">
                <a:solidFill>
                  <a:schemeClr val="tx2"/>
                </a:solidFill>
              </a:rPr>
              <a:t>	   operation</a:t>
            </a:r>
          </a:p>
          <a:p>
            <a:pPr>
              <a:tabLst>
                <a:tab pos="457200" algn="l"/>
              </a:tabLst>
            </a:pPr>
            <a:r>
              <a:rPr lang="en-US" sz="2000" dirty="0" smtClean="0">
                <a:solidFill>
                  <a:schemeClr val="tx2"/>
                </a:solidFill>
              </a:rPr>
              <a:t>---	--------------------------------</a:t>
            </a:r>
            <a:endParaRPr lang="en-US" sz="2000" dirty="0">
              <a:solidFill>
                <a:schemeClr val="tx2"/>
              </a:solidFill>
            </a:endParaRPr>
          </a:p>
          <a:p>
            <a:pPr>
              <a:tabLst>
                <a:tab pos="457200" algn="l"/>
              </a:tabLst>
            </a:pPr>
            <a:r>
              <a:rPr lang="en-US" sz="2000" dirty="0">
                <a:solidFill>
                  <a:schemeClr val="tx2"/>
                </a:solidFill>
              </a:rPr>
              <a:t>= </a:t>
            </a:r>
            <a:r>
              <a:rPr lang="en-US" sz="2000" dirty="0" smtClean="0">
                <a:solidFill>
                  <a:schemeClr val="tx2"/>
                </a:solidFill>
              </a:rPr>
              <a:t>	</a:t>
            </a:r>
            <a:r>
              <a:rPr lang="en-US" sz="2000" b="1" dirty="0" smtClean="0">
                <a:solidFill>
                  <a:schemeClr val="tx2"/>
                </a:solidFill>
              </a:rPr>
              <a:t>25,920 </a:t>
            </a:r>
            <a:r>
              <a:rPr lang="en-US" sz="2000" b="1" dirty="0">
                <a:solidFill>
                  <a:schemeClr val="tx2"/>
                </a:solidFill>
              </a:rPr>
              <a:t>possible plans</a:t>
            </a:r>
          </a:p>
          <a:p>
            <a:pPr>
              <a:tabLst>
                <a:tab pos="457200" algn="l"/>
              </a:tabLst>
            </a:pPr>
            <a:endParaRPr lang="en-US" sz="1350" dirty="0">
              <a:solidFill>
                <a:schemeClr val="tx2"/>
              </a:solidFill>
            </a:endParaRPr>
          </a:p>
        </p:txBody>
      </p:sp>
    </p:spTree>
    <p:extLst>
      <p:ext uri="{BB962C8B-B14F-4D97-AF65-F5344CB8AC3E}">
        <p14:creationId xmlns:p14="http://schemas.microsoft.com/office/powerpoint/2010/main" val="2433070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How Does the Optimizer Go So Fast?</a:t>
            </a:r>
            <a:endParaRPr lang="en-US" dirty="0"/>
          </a:p>
        </p:txBody>
      </p:sp>
      <p:sp>
        <p:nvSpPr>
          <p:cNvPr id="11" name="Text Placeholder 10"/>
          <p:cNvSpPr>
            <a:spLocks noGrp="1"/>
          </p:cNvSpPr>
          <p:nvPr>
            <p:ph type="body" sz="quarter" idx="13"/>
          </p:nvPr>
        </p:nvSpPr>
        <p:spPr>
          <a:xfrm>
            <a:off x="451457" y="1371941"/>
            <a:ext cx="3680532" cy="3275664"/>
          </a:xfrm>
        </p:spPr>
        <p:txBody>
          <a:bodyPr>
            <a:normAutofit/>
          </a:bodyPr>
          <a:lstStyle/>
          <a:p>
            <a:pPr marL="171450" indent="-171450">
              <a:buFont typeface="Arial" panose="020B0604020202020204" pitchFamily="34" charset="0"/>
              <a:buChar char="•"/>
            </a:pPr>
            <a:r>
              <a:rPr lang="en-US" sz="1600" dirty="0" smtClean="0"/>
              <a:t>Heuristic application of transformation algorithms speeds up SQL Server query optimization.</a:t>
            </a:r>
          </a:p>
          <a:p>
            <a:pPr marL="171450" indent="-171450">
              <a:buFont typeface="Arial" panose="020B0604020202020204" pitchFamily="34" charset="0"/>
              <a:buChar char="•"/>
            </a:pPr>
            <a:r>
              <a:rPr lang="en-US" sz="1600" dirty="0" smtClean="0"/>
              <a:t>Based on relational algebra.</a:t>
            </a:r>
          </a:p>
          <a:p>
            <a:pPr marL="171450" indent="-171450">
              <a:buFont typeface="Arial" panose="020B0604020202020204" pitchFamily="34" charset="0"/>
              <a:buChar char="•"/>
            </a:pPr>
            <a:r>
              <a:rPr lang="en-US" sz="1600" dirty="0" smtClean="0"/>
              <a:t>Alternatives are stored in memory structures called “Memos”.</a:t>
            </a:r>
            <a:r>
              <a:rPr lang="en-US" sz="1600" dirty="0"/>
              <a:t> </a:t>
            </a:r>
            <a:endParaRPr lang="en-US" sz="1600" dirty="0" smtClean="0"/>
          </a:p>
          <a:p>
            <a:pPr marL="171450" indent="-171450">
              <a:buFont typeface="Arial" panose="020B0604020202020204" pitchFamily="34" charset="0"/>
              <a:buChar char="•"/>
            </a:pPr>
            <a:r>
              <a:rPr lang="en-US" sz="1600" dirty="0" smtClean="0"/>
              <a:t>Four </a:t>
            </a:r>
            <a:r>
              <a:rPr lang="en-US" sz="1600" dirty="0"/>
              <a:t>transformation types:</a:t>
            </a:r>
          </a:p>
          <a:p>
            <a:pPr marL="514350" lvl="1" indent="-171450">
              <a:buFont typeface="Arial" panose="020B0604020202020204" pitchFamily="34" charset="0"/>
              <a:buChar char="•"/>
            </a:pPr>
            <a:r>
              <a:rPr lang="en-US" sz="1400" dirty="0">
                <a:solidFill>
                  <a:schemeClr val="bg2">
                    <a:lumMod val="50000"/>
                  </a:schemeClr>
                </a:solidFill>
              </a:rPr>
              <a:t>Simplification</a:t>
            </a:r>
          </a:p>
          <a:p>
            <a:pPr marL="514350" lvl="1" indent="-171450">
              <a:buFont typeface="Arial" panose="020B0604020202020204" pitchFamily="34" charset="0"/>
              <a:buChar char="•"/>
            </a:pPr>
            <a:r>
              <a:rPr lang="en-US" sz="1400" dirty="0">
                <a:solidFill>
                  <a:schemeClr val="bg2">
                    <a:lumMod val="50000"/>
                  </a:schemeClr>
                </a:solidFill>
              </a:rPr>
              <a:t>Exploration</a:t>
            </a:r>
          </a:p>
          <a:p>
            <a:pPr marL="514350" lvl="1" indent="-171450">
              <a:buFont typeface="Arial" panose="020B0604020202020204" pitchFamily="34" charset="0"/>
              <a:buChar char="•"/>
            </a:pPr>
            <a:r>
              <a:rPr lang="en-US" sz="1400" dirty="0">
                <a:solidFill>
                  <a:schemeClr val="bg2">
                    <a:lumMod val="50000"/>
                  </a:schemeClr>
                </a:solidFill>
              </a:rPr>
              <a:t>Implementation</a:t>
            </a:r>
          </a:p>
          <a:p>
            <a:pPr marL="514350" lvl="1" indent="-171450">
              <a:buFont typeface="Arial" panose="020B0604020202020204" pitchFamily="34" charset="0"/>
              <a:buChar char="•"/>
            </a:pPr>
            <a:r>
              <a:rPr lang="en-US" sz="1400" dirty="0">
                <a:solidFill>
                  <a:schemeClr val="bg2">
                    <a:lumMod val="50000"/>
                  </a:schemeClr>
                </a:solidFill>
              </a:rPr>
              <a:t>Physical Property Enforcement</a:t>
            </a:r>
          </a:p>
          <a:p>
            <a:pPr marL="171450" indent="-171450">
              <a:buFont typeface="Arial" panose="020B0604020202020204" pitchFamily="34" charset="0"/>
              <a:buChar char="•"/>
            </a:pPr>
            <a:endParaRPr lang="en-US" sz="1600" dirty="0" smtClean="0"/>
          </a:p>
        </p:txBody>
      </p:sp>
      <p:pic>
        <p:nvPicPr>
          <p:cNvPr id="14" name="Picture 13"/>
          <p:cNvPicPr>
            <a:picLocks noChangeAspect="1"/>
          </p:cNvPicPr>
          <p:nvPr/>
        </p:nvPicPr>
        <p:blipFill>
          <a:blip r:embed="rId3"/>
          <a:stretch>
            <a:fillRect/>
          </a:stretch>
        </p:blipFill>
        <p:spPr>
          <a:xfrm>
            <a:off x="4126265" y="1184564"/>
            <a:ext cx="4917981" cy="3163783"/>
          </a:xfrm>
          <a:prstGeom prst="rect">
            <a:avLst/>
          </a:prstGeom>
          <a:ln>
            <a:solidFill>
              <a:schemeClr val="bg1">
                <a:lumMod val="65000"/>
              </a:schemeClr>
            </a:solidFill>
          </a:ln>
        </p:spPr>
      </p:pic>
    </p:spTree>
    <p:extLst>
      <p:ext uri="{BB962C8B-B14F-4D97-AF65-F5344CB8AC3E}">
        <p14:creationId xmlns:p14="http://schemas.microsoft.com/office/powerpoint/2010/main" val="52808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Exploration </a:t>
            </a:r>
            <a:r>
              <a:rPr lang="en-US" dirty="0" smtClean="0"/>
              <a:t>Transformation</a:t>
            </a:r>
            <a:endParaRPr lang="en-US" dirty="0"/>
          </a:p>
        </p:txBody>
      </p:sp>
      <p:sp>
        <p:nvSpPr>
          <p:cNvPr id="3" name="Content Placeholder 2"/>
          <p:cNvSpPr>
            <a:spLocks noGrp="1"/>
          </p:cNvSpPr>
          <p:nvPr>
            <p:ph idx="4294967295"/>
          </p:nvPr>
        </p:nvSpPr>
        <p:spPr>
          <a:xfrm>
            <a:off x="457200" y="963613"/>
            <a:ext cx="7772400" cy="3630612"/>
          </a:xfrm>
        </p:spPr>
        <p:txBody>
          <a:bodyPr/>
          <a:lstStyle/>
          <a:p>
            <a:pPr marL="342900" indent="-342900">
              <a:buFont typeface="Arial" panose="020B0604020202020204" pitchFamily="34" charset="0"/>
              <a:buChar char="•"/>
            </a:pPr>
            <a:r>
              <a:rPr lang="en-US" dirty="0" smtClean="0">
                <a:solidFill>
                  <a:schemeClr val="bg2">
                    <a:lumMod val="50000"/>
                  </a:schemeClr>
                </a:solidFill>
              </a:rPr>
              <a:t>Start </a:t>
            </a:r>
            <a:r>
              <a:rPr lang="en-US" dirty="0">
                <a:solidFill>
                  <a:schemeClr val="bg2">
                    <a:lumMod val="50000"/>
                  </a:schemeClr>
                </a:solidFill>
              </a:rPr>
              <a:t>from a logical operation (may be a sub-branch of the full query</a:t>
            </a:r>
            <a:r>
              <a:rPr lang="en-US" dirty="0" smtClean="0">
                <a:solidFill>
                  <a:schemeClr val="bg2">
                    <a:lumMod val="50000"/>
                  </a:schemeClr>
                </a:solidFill>
              </a:rPr>
              <a:t>)</a:t>
            </a:r>
            <a:endParaRPr lang="en-US" dirty="0">
              <a:solidFill>
                <a:schemeClr val="bg2">
                  <a:lumMod val="50000"/>
                </a:schemeClr>
              </a:solidFill>
            </a:endParaRPr>
          </a:p>
          <a:p>
            <a:pPr marL="342900" indent="-342900">
              <a:buFont typeface="Arial" panose="020B0604020202020204" pitchFamily="34" charset="0"/>
              <a:buChar char="•"/>
            </a:pPr>
            <a:r>
              <a:rPr lang="en-US" dirty="0">
                <a:solidFill>
                  <a:schemeClr val="bg2">
                    <a:lumMod val="50000"/>
                  </a:schemeClr>
                </a:solidFill>
              </a:rPr>
              <a:t>Find equivalent logical operations, i.e. a substitute operation</a:t>
            </a:r>
          </a:p>
          <a:p>
            <a:pPr marL="342900" indent="-342900">
              <a:buFont typeface="Arial" panose="020B0604020202020204" pitchFamily="34" charset="0"/>
              <a:buChar char="•"/>
            </a:pPr>
            <a:r>
              <a:rPr lang="en-US" dirty="0">
                <a:solidFill>
                  <a:schemeClr val="bg2">
                    <a:lumMod val="50000"/>
                  </a:schemeClr>
                </a:solidFill>
              </a:rPr>
              <a:t>Examples:</a:t>
            </a:r>
          </a:p>
          <a:p>
            <a:pPr lvl="2"/>
            <a:r>
              <a:rPr lang="en-US" dirty="0">
                <a:solidFill>
                  <a:schemeClr val="bg2">
                    <a:lumMod val="50000"/>
                  </a:schemeClr>
                </a:solidFill>
              </a:rPr>
              <a:t>Join commutativity: A⋈B </a:t>
            </a:r>
            <a:r>
              <a:rPr lang="en-US" dirty="0">
                <a:solidFill>
                  <a:schemeClr val="bg2">
                    <a:lumMod val="50000"/>
                  </a:schemeClr>
                </a:solidFill>
                <a:sym typeface="Wingdings" panose="05000000000000000000" pitchFamily="2" charset="2"/>
              </a:rPr>
              <a:t> </a:t>
            </a:r>
            <a:r>
              <a:rPr lang="en-US" dirty="0">
                <a:solidFill>
                  <a:schemeClr val="bg2">
                    <a:lumMod val="50000"/>
                  </a:schemeClr>
                </a:solidFill>
              </a:rPr>
              <a:t>B⋈A</a:t>
            </a:r>
          </a:p>
          <a:p>
            <a:pPr lvl="2"/>
            <a:r>
              <a:rPr lang="en-US" dirty="0">
                <a:solidFill>
                  <a:schemeClr val="bg2">
                    <a:lumMod val="50000"/>
                  </a:schemeClr>
                </a:solidFill>
              </a:rPr>
              <a:t>Join associativity: (A⋈B)⋈C </a:t>
            </a:r>
            <a:r>
              <a:rPr lang="en-US" dirty="0">
                <a:solidFill>
                  <a:schemeClr val="bg2">
                    <a:lumMod val="50000"/>
                  </a:schemeClr>
                </a:solidFill>
                <a:sym typeface="Wingdings" panose="05000000000000000000" pitchFamily="2" charset="2"/>
              </a:rPr>
              <a:t> </a:t>
            </a:r>
            <a:r>
              <a:rPr lang="en-US" dirty="0">
                <a:solidFill>
                  <a:schemeClr val="bg2">
                    <a:lumMod val="50000"/>
                  </a:schemeClr>
                </a:solidFill>
              </a:rPr>
              <a:t>A⋈(B⋈C)</a:t>
            </a:r>
          </a:p>
          <a:p>
            <a:pPr lvl="2"/>
            <a:r>
              <a:rPr lang="en-US" dirty="0">
                <a:solidFill>
                  <a:schemeClr val="bg2">
                    <a:lumMod val="50000"/>
                  </a:schemeClr>
                </a:solidFill>
              </a:rPr>
              <a:t>Aggregate before join</a:t>
            </a:r>
          </a:p>
          <a:p>
            <a:endParaRPr lang="en-US" dirty="0"/>
          </a:p>
        </p:txBody>
      </p:sp>
    </p:spTree>
    <p:extLst>
      <p:ext uri="{BB962C8B-B14F-4D97-AF65-F5344CB8AC3E}">
        <p14:creationId xmlns:p14="http://schemas.microsoft.com/office/powerpoint/2010/main" val="1533031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Transformation</a:t>
            </a:r>
            <a:endParaRPr lang="en-US" dirty="0"/>
          </a:p>
        </p:txBody>
      </p:sp>
      <p:sp>
        <p:nvSpPr>
          <p:cNvPr id="3" name="Content Placeholder 2"/>
          <p:cNvSpPr>
            <a:spLocks noGrp="1"/>
          </p:cNvSpPr>
          <p:nvPr>
            <p:ph idx="4294967295"/>
          </p:nvPr>
        </p:nvSpPr>
        <p:spPr>
          <a:xfrm>
            <a:off x="399010" y="963613"/>
            <a:ext cx="7830589" cy="3630612"/>
          </a:xfrm>
        </p:spPr>
        <p:txBody>
          <a:bodyPr/>
          <a:lstStyle/>
          <a:p>
            <a:pPr marL="342900" indent="-342900">
              <a:buFont typeface="Arial" panose="020B0604020202020204" pitchFamily="34" charset="0"/>
              <a:buChar char="•"/>
            </a:pPr>
            <a:r>
              <a:rPr lang="en-US" dirty="0">
                <a:solidFill>
                  <a:schemeClr val="bg2">
                    <a:lumMod val="50000"/>
                  </a:schemeClr>
                </a:solidFill>
              </a:rPr>
              <a:t>Start from a logical operation</a:t>
            </a:r>
          </a:p>
          <a:p>
            <a:pPr marL="342900" indent="-342900">
              <a:buFont typeface="Arial" panose="020B0604020202020204" pitchFamily="34" charset="0"/>
              <a:buChar char="•"/>
            </a:pPr>
            <a:r>
              <a:rPr lang="en-US" dirty="0">
                <a:solidFill>
                  <a:schemeClr val="bg2">
                    <a:lumMod val="50000"/>
                  </a:schemeClr>
                </a:solidFill>
              </a:rPr>
              <a:t>Find equivalent physical operation</a:t>
            </a:r>
          </a:p>
          <a:p>
            <a:pPr marL="342900" indent="-342900">
              <a:buFont typeface="Arial" panose="020B0604020202020204" pitchFamily="34" charset="0"/>
              <a:buChar char="•"/>
            </a:pPr>
            <a:r>
              <a:rPr lang="en-US" dirty="0">
                <a:solidFill>
                  <a:schemeClr val="bg2">
                    <a:lumMod val="50000"/>
                  </a:schemeClr>
                </a:solidFill>
              </a:rPr>
              <a:t>Examples:</a:t>
            </a:r>
          </a:p>
          <a:p>
            <a:pPr lvl="2"/>
            <a:r>
              <a:rPr lang="en-US" dirty="0">
                <a:solidFill>
                  <a:schemeClr val="bg2">
                    <a:lumMod val="50000"/>
                  </a:schemeClr>
                </a:solidFill>
              </a:rPr>
              <a:t>A⋈B </a:t>
            </a:r>
            <a:r>
              <a:rPr lang="en-US" dirty="0">
                <a:solidFill>
                  <a:schemeClr val="bg2">
                    <a:lumMod val="50000"/>
                  </a:schemeClr>
                </a:solidFill>
                <a:sym typeface="Wingdings" panose="05000000000000000000" pitchFamily="2" charset="2"/>
              </a:rPr>
              <a:t> </a:t>
            </a:r>
            <a:r>
              <a:rPr lang="en-US" dirty="0">
                <a:solidFill>
                  <a:schemeClr val="bg2">
                    <a:lumMod val="50000"/>
                  </a:schemeClr>
                </a:solidFill>
              </a:rPr>
              <a:t>A (nested loops join) B</a:t>
            </a:r>
          </a:p>
          <a:p>
            <a:pPr lvl="2"/>
            <a:r>
              <a:rPr lang="en-US" dirty="0">
                <a:solidFill>
                  <a:schemeClr val="bg2">
                    <a:lumMod val="50000"/>
                  </a:schemeClr>
                </a:solidFill>
              </a:rPr>
              <a:t>A⋈B </a:t>
            </a:r>
            <a:r>
              <a:rPr lang="en-US" dirty="0">
                <a:solidFill>
                  <a:schemeClr val="bg2">
                    <a:lumMod val="50000"/>
                  </a:schemeClr>
                </a:solidFill>
                <a:sym typeface="Wingdings" panose="05000000000000000000" pitchFamily="2" charset="2"/>
              </a:rPr>
              <a:t> </a:t>
            </a:r>
            <a:r>
              <a:rPr lang="en-US" dirty="0">
                <a:solidFill>
                  <a:schemeClr val="bg2">
                    <a:lumMod val="50000"/>
                  </a:schemeClr>
                </a:solidFill>
              </a:rPr>
              <a:t>A (merge join) B</a:t>
            </a:r>
          </a:p>
          <a:p>
            <a:pPr lvl="2"/>
            <a:r>
              <a:rPr lang="en-US" dirty="0">
                <a:solidFill>
                  <a:schemeClr val="bg2">
                    <a:lumMod val="50000"/>
                  </a:schemeClr>
                </a:solidFill>
              </a:rPr>
              <a:t>A⋈B </a:t>
            </a:r>
            <a:r>
              <a:rPr lang="en-US" dirty="0">
                <a:solidFill>
                  <a:schemeClr val="bg2">
                    <a:lumMod val="50000"/>
                  </a:schemeClr>
                </a:solidFill>
                <a:sym typeface="Wingdings" panose="05000000000000000000" pitchFamily="2" charset="2"/>
              </a:rPr>
              <a:t> </a:t>
            </a:r>
            <a:r>
              <a:rPr lang="en-US" dirty="0">
                <a:solidFill>
                  <a:schemeClr val="bg2">
                    <a:lumMod val="50000"/>
                  </a:schemeClr>
                </a:solidFill>
              </a:rPr>
              <a:t>A (hash join) B</a:t>
            </a:r>
          </a:p>
          <a:p>
            <a:pPr marL="342900" indent="-342900">
              <a:buFont typeface="Arial" panose="020B0604020202020204" pitchFamily="34" charset="0"/>
              <a:buChar char="•"/>
            </a:pPr>
            <a:r>
              <a:rPr lang="en-US" dirty="0">
                <a:solidFill>
                  <a:schemeClr val="bg2">
                    <a:lumMod val="50000"/>
                  </a:schemeClr>
                </a:solidFill>
              </a:rPr>
              <a:t>Obtain costing on physical operations</a:t>
            </a:r>
          </a:p>
          <a:p>
            <a:pPr marL="342900" indent="-342900">
              <a:buFont typeface="Arial" panose="020B0604020202020204" pitchFamily="34" charset="0"/>
              <a:buChar char="•"/>
            </a:pPr>
            <a:r>
              <a:rPr lang="en-US" dirty="0">
                <a:solidFill>
                  <a:schemeClr val="bg2">
                    <a:lumMod val="50000"/>
                  </a:schemeClr>
                </a:solidFill>
              </a:rPr>
              <a:t>Can prune expensive branches from tree</a:t>
            </a:r>
          </a:p>
          <a:p>
            <a:endParaRPr lang="en-US" dirty="0"/>
          </a:p>
        </p:txBody>
      </p:sp>
    </p:spTree>
    <p:extLst>
      <p:ext uri="{BB962C8B-B14F-4D97-AF65-F5344CB8AC3E}">
        <p14:creationId xmlns:p14="http://schemas.microsoft.com/office/powerpoint/2010/main" val="2560696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Property </a:t>
            </a:r>
            <a:r>
              <a:rPr lang="en-US" dirty="0"/>
              <a:t>Enforcement Transformation</a:t>
            </a:r>
            <a:endParaRPr lang="en-US" dirty="0"/>
          </a:p>
        </p:txBody>
      </p:sp>
      <p:sp>
        <p:nvSpPr>
          <p:cNvPr id="3" name="Content Placeholder 2"/>
          <p:cNvSpPr>
            <a:spLocks noGrp="1"/>
          </p:cNvSpPr>
          <p:nvPr>
            <p:ph idx="4294967295"/>
          </p:nvPr>
        </p:nvSpPr>
        <p:spPr>
          <a:xfrm>
            <a:off x="457200" y="1349829"/>
            <a:ext cx="7772400" cy="3244396"/>
          </a:xfrm>
        </p:spPr>
        <p:txBody>
          <a:bodyPr/>
          <a:lstStyle/>
          <a:p>
            <a:pPr marL="342900" indent="-342900">
              <a:buFont typeface="Arial" panose="020B0604020202020204" pitchFamily="34" charset="0"/>
              <a:buChar char="•"/>
            </a:pPr>
            <a:r>
              <a:rPr lang="en-US" dirty="0">
                <a:solidFill>
                  <a:schemeClr val="bg2">
                    <a:lumMod val="50000"/>
                  </a:schemeClr>
                </a:solidFill>
              </a:rPr>
              <a:t>Properties associated with parse tree nodes</a:t>
            </a:r>
          </a:p>
          <a:p>
            <a:pPr lvl="2"/>
            <a:r>
              <a:rPr lang="en-US" dirty="0">
                <a:solidFill>
                  <a:schemeClr val="bg2">
                    <a:lumMod val="50000"/>
                  </a:schemeClr>
                </a:solidFill>
              </a:rPr>
              <a:t>Uniqueness, type, nullability, sort order</a:t>
            </a:r>
          </a:p>
          <a:p>
            <a:pPr lvl="2"/>
            <a:r>
              <a:rPr lang="en-US" dirty="0">
                <a:solidFill>
                  <a:schemeClr val="bg2">
                    <a:lumMod val="50000"/>
                  </a:schemeClr>
                </a:solidFill>
              </a:rPr>
              <a:t>Constraints on column values</a:t>
            </a:r>
          </a:p>
          <a:p>
            <a:pPr marL="342900" indent="-342900">
              <a:buFont typeface="Arial" panose="020B0604020202020204" pitchFamily="34" charset="0"/>
              <a:buChar char="•"/>
            </a:pPr>
            <a:r>
              <a:rPr lang="en-US" dirty="0">
                <a:solidFill>
                  <a:schemeClr val="bg2">
                    <a:lumMod val="50000"/>
                  </a:schemeClr>
                </a:solidFill>
              </a:rPr>
              <a:t>Transformation rules may cause certain properties to be enforced</a:t>
            </a:r>
          </a:p>
          <a:p>
            <a:pPr lvl="2"/>
            <a:r>
              <a:rPr lang="en-US" dirty="0">
                <a:solidFill>
                  <a:schemeClr val="bg2">
                    <a:lumMod val="50000"/>
                  </a:schemeClr>
                </a:solidFill>
              </a:rPr>
              <a:t>Example: sort order for a merge join</a:t>
            </a:r>
          </a:p>
          <a:p>
            <a:endParaRPr lang="en-US" dirty="0"/>
          </a:p>
        </p:txBody>
      </p:sp>
    </p:spTree>
    <p:extLst>
      <p:ext uri="{BB962C8B-B14F-4D97-AF65-F5344CB8AC3E}">
        <p14:creationId xmlns:p14="http://schemas.microsoft.com/office/powerpoint/2010/main" val="996178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sys.dm_exec_query_transformation_stats</a:t>
            </a:r>
            <a:endParaRPr lang="en-US" dirty="0"/>
          </a:p>
        </p:txBody>
      </p:sp>
      <p:sp>
        <p:nvSpPr>
          <p:cNvPr id="3" name="Content Placeholder 2"/>
          <p:cNvSpPr>
            <a:spLocks noGrp="1"/>
          </p:cNvSpPr>
          <p:nvPr>
            <p:ph idx="4294967295"/>
          </p:nvPr>
        </p:nvSpPr>
        <p:spPr>
          <a:xfrm>
            <a:off x="457200" y="864183"/>
            <a:ext cx="8229600" cy="3630612"/>
          </a:xfrm>
        </p:spPr>
        <p:txBody>
          <a:bodyPr/>
          <a:lstStyle/>
          <a:p>
            <a:pPr lvl="1"/>
            <a:r>
              <a:rPr lang="en-US" sz="2400" dirty="0">
                <a:solidFill>
                  <a:schemeClr val="bg2">
                    <a:lumMod val="50000"/>
                  </a:schemeClr>
                </a:solidFill>
              </a:rPr>
              <a:t>One row per transformation </a:t>
            </a:r>
            <a:r>
              <a:rPr lang="en-US" sz="2400" dirty="0" smtClean="0">
                <a:solidFill>
                  <a:schemeClr val="bg2">
                    <a:lumMod val="50000"/>
                  </a:schemeClr>
                </a:solidFill>
              </a:rPr>
              <a:t>rule:</a:t>
            </a:r>
            <a:endParaRPr lang="en-US" sz="2400" dirty="0">
              <a:solidFill>
                <a:schemeClr val="bg2">
                  <a:lumMod val="50000"/>
                </a:schemeClr>
              </a:solidFill>
            </a:endParaRPr>
          </a:p>
          <a:p>
            <a:pPr lvl="2"/>
            <a:r>
              <a:rPr lang="en-US" dirty="0">
                <a:solidFill>
                  <a:schemeClr val="bg2">
                    <a:lumMod val="50000"/>
                  </a:schemeClr>
                </a:solidFill>
              </a:rPr>
              <a:t>“</a:t>
            </a:r>
            <a:r>
              <a:rPr lang="en-US" dirty="0" err="1">
                <a:solidFill>
                  <a:schemeClr val="bg2">
                    <a:lumMod val="50000"/>
                  </a:schemeClr>
                </a:solidFill>
              </a:rPr>
              <a:t>Promise_Total</a:t>
            </a:r>
            <a:r>
              <a:rPr lang="en-US" dirty="0">
                <a:solidFill>
                  <a:schemeClr val="bg2">
                    <a:lumMod val="50000"/>
                  </a:schemeClr>
                </a:solidFill>
              </a:rPr>
              <a:t>” –Estimate of how useful might the rule be for this query</a:t>
            </a:r>
          </a:p>
          <a:p>
            <a:pPr lvl="2"/>
            <a:r>
              <a:rPr lang="en-US" dirty="0">
                <a:solidFill>
                  <a:schemeClr val="bg2">
                    <a:lumMod val="50000"/>
                  </a:schemeClr>
                </a:solidFill>
              </a:rPr>
              <a:t>“</a:t>
            </a:r>
            <a:r>
              <a:rPr lang="en-US" dirty="0" err="1">
                <a:solidFill>
                  <a:schemeClr val="bg2">
                    <a:lumMod val="50000"/>
                  </a:schemeClr>
                </a:solidFill>
              </a:rPr>
              <a:t>Built_Substitute</a:t>
            </a:r>
            <a:r>
              <a:rPr lang="en-US" dirty="0">
                <a:solidFill>
                  <a:schemeClr val="bg2">
                    <a:lumMod val="50000"/>
                  </a:schemeClr>
                </a:solidFill>
              </a:rPr>
              <a:t>” –Number of times the rule generated an alternate tree</a:t>
            </a:r>
          </a:p>
          <a:p>
            <a:pPr lvl="2"/>
            <a:r>
              <a:rPr lang="en-US" dirty="0">
                <a:solidFill>
                  <a:schemeClr val="bg2">
                    <a:lumMod val="50000"/>
                  </a:schemeClr>
                </a:solidFill>
              </a:rPr>
              <a:t>“Succeeded” –Number of times the rule was incorporated into search space</a:t>
            </a:r>
          </a:p>
          <a:p>
            <a:pPr lvl="1"/>
            <a:r>
              <a:rPr lang="en-US" sz="2400" dirty="0">
                <a:solidFill>
                  <a:schemeClr val="bg2">
                    <a:lumMod val="50000"/>
                  </a:schemeClr>
                </a:solidFill>
              </a:rPr>
              <a:t>Collect before and after images of this view on a quiet </a:t>
            </a:r>
            <a:r>
              <a:rPr lang="en-US" sz="2400" dirty="0" smtClean="0">
                <a:solidFill>
                  <a:schemeClr val="bg2">
                    <a:lumMod val="50000"/>
                  </a:schemeClr>
                </a:solidFill>
              </a:rPr>
              <a:t>system.</a:t>
            </a:r>
            <a:endParaRPr lang="en-US" sz="2400" dirty="0">
              <a:solidFill>
                <a:schemeClr val="bg2">
                  <a:lumMod val="50000"/>
                </a:schemeClr>
              </a:solidFill>
            </a:endParaRPr>
          </a:p>
          <a:p>
            <a:endParaRPr lang="en-US" dirty="0"/>
          </a:p>
        </p:txBody>
      </p:sp>
    </p:spTree>
    <p:extLst>
      <p:ext uri="{BB962C8B-B14F-4D97-AF65-F5344CB8AC3E}">
        <p14:creationId xmlns:p14="http://schemas.microsoft.com/office/powerpoint/2010/main" val="3175440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 </a:t>
            </a:r>
            <a:r>
              <a:rPr lang="en-US" dirty="0" err="1" smtClean="0"/>
              <a:t>Xevent</a:t>
            </a:r>
            <a:r>
              <a:rPr lang="en-US" dirty="0" err="1" smtClean="0"/>
              <a:t>s</a:t>
            </a:r>
            <a:r>
              <a:rPr lang="en-US" dirty="0" smtClean="0"/>
              <a:t>?</a:t>
            </a:r>
            <a:endParaRPr lang="en-US" dirty="0"/>
          </a:p>
        </p:txBody>
      </p:sp>
      <p:sp>
        <p:nvSpPr>
          <p:cNvPr id="3" name="Content Placeholder 2"/>
          <p:cNvSpPr>
            <a:spLocks noGrp="1"/>
          </p:cNvSpPr>
          <p:nvPr>
            <p:ph idx="4294967295"/>
          </p:nvPr>
        </p:nvSpPr>
        <p:spPr>
          <a:xfrm>
            <a:off x="457200" y="1213985"/>
            <a:ext cx="8229600" cy="3630612"/>
          </a:xfrm>
        </p:spPr>
        <p:txBody>
          <a:bodyPr>
            <a:normAutofit lnSpcReduction="10000"/>
          </a:bodyPr>
          <a:lstStyle/>
          <a:p>
            <a:pPr marL="342900" indent="-342900">
              <a:buFont typeface="Arial" panose="020B0604020202020204" pitchFamily="34" charset="0"/>
              <a:buChar char="•"/>
            </a:pPr>
            <a:r>
              <a:rPr lang="en-US" sz="2600" dirty="0">
                <a:solidFill>
                  <a:schemeClr val="bg2">
                    <a:lumMod val="50000"/>
                  </a:schemeClr>
                </a:solidFill>
              </a:rPr>
              <a:t>Use </a:t>
            </a:r>
            <a:r>
              <a:rPr lang="en-US" sz="2600" i="1" dirty="0" err="1">
                <a:solidFill>
                  <a:schemeClr val="bg2">
                    <a:lumMod val="50000"/>
                  </a:schemeClr>
                </a:solidFill>
              </a:rPr>
              <a:t>sqlserver.query_optimizer</a:t>
            </a:r>
            <a:r>
              <a:rPr lang="en-US" sz="2600" i="1" dirty="0">
                <a:solidFill>
                  <a:schemeClr val="bg2">
                    <a:lumMod val="50000"/>
                  </a:schemeClr>
                </a:solidFill>
              </a:rPr>
              <a:t>_ </a:t>
            </a:r>
            <a:r>
              <a:rPr lang="en-US" sz="2600" i="1" dirty="0" err="1" smtClean="0">
                <a:solidFill>
                  <a:schemeClr val="bg2">
                    <a:lumMod val="50000"/>
                  </a:schemeClr>
                </a:solidFill>
              </a:rPr>
              <a:t>estimate_cardinality</a:t>
            </a:r>
            <a:r>
              <a:rPr lang="en-US" sz="2600" i="1" dirty="0" smtClean="0">
                <a:solidFill>
                  <a:schemeClr val="bg2">
                    <a:lumMod val="50000"/>
                  </a:schemeClr>
                </a:solidFill>
              </a:rPr>
              <a:t> </a:t>
            </a:r>
            <a:r>
              <a:rPr lang="en-US" sz="2600" dirty="0" smtClean="0">
                <a:solidFill>
                  <a:schemeClr val="bg2">
                    <a:lumMod val="50000"/>
                  </a:schemeClr>
                </a:solidFill>
              </a:rPr>
              <a:t>to return </a:t>
            </a:r>
            <a:r>
              <a:rPr lang="en-US" sz="2600" dirty="0" smtClean="0">
                <a:solidFill>
                  <a:schemeClr val="bg2">
                    <a:lumMod val="50000"/>
                  </a:schemeClr>
                </a:solidFill>
              </a:rPr>
              <a:t>the </a:t>
            </a:r>
            <a:r>
              <a:rPr lang="en-US" sz="2600" dirty="0">
                <a:solidFill>
                  <a:schemeClr val="bg2">
                    <a:lumMod val="50000"/>
                  </a:schemeClr>
                </a:solidFill>
              </a:rPr>
              <a:t>statistics being used for a given query.</a:t>
            </a:r>
          </a:p>
          <a:p>
            <a:pPr marL="342900" indent="-342900">
              <a:buFont typeface="Arial" panose="020B0604020202020204" pitchFamily="34" charset="0"/>
              <a:buChar char="•"/>
            </a:pPr>
            <a:r>
              <a:rPr lang="en-US" sz="2600" dirty="0" smtClean="0">
                <a:solidFill>
                  <a:schemeClr val="bg2">
                    <a:lumMod val="50000"/>
                  </a:schemeClr>
                </a:solidFill>
              </a:rPr>
              <a:t>Now, look </a:t>
            </a:r>
            <a:r>
              <a:rPr lang="en-US" sz="2600" dirty="0">
                <a:solidFill>
                  <a:schemeClr val="bg2">
                    <a:lumMod val="50000"/>
                  </a:schemeClr>
                </a:solidFill>
              </a:rPr>
              <a:t>at the XE </a:t>
            </a:r>
            <a:r>
              <a:rPr lang="en-US" sz="2600" dirty="0" smtClean="0">
                <a:solidFill>
                  <a:schemeClr val="bg2">
                    <a:lumMod val="50000"/>
                  </a:schemeClr>
                </a:solidFill>
              </a:rPr>
              <a:t>session:</a:t>
            </a:r>
            <a:endParaRPr lang="en-US" sz="2600" dirty="0">
              <a:solidFill>
                <a:schemeClr val="bg2">
                  <a:lumMod val="50000"/>
                </a:schemeClr>
              </a:solidFill>
            </a:endParaRPr>
          </a:p>
          <a:p>
            <a:pPr lvl="2"/>
            <a:r>
              <a:rPr lang="en-US" dirty="0">
                <a:solidFill>
                  <a:schemeClr val="bg2">
                    <a:lumMod val="50000"/>
                  </a:schemeClr>
                </a:solidFill>
              </a:rPr>
              <a:t>Calculator is the algorithm used to estimate cardinality</a:t>
            </a:r>
          </a:p>
          <a:p>
            <a:pPr lvl="3"/>
            <a:r>
              <a:rPr lang="en-US" dirty="0" err="1">
                <a:solidFill>
                  <a:schemeClr val="bg2">
                    <a:lumMod val="50000"/>
                  </a:schemeClr>
                </a:solidFill>
              </a:rPr>
              <a:t>Subcalculator</a:t>
            </a:r>
            <a:r>
              <a:rPr lang="en-US" dirty="0">
                <a:solidFill>
                  <a:schemeClr val="bg2">
                    <a:lumMod val="50000"/>
                  </a:schemeClr>
                </a:solidFill>
              </a:rPr>
              <a:t> shows predicate cardinality</a:t>
            </a:r>
          </a:p>
          <a:p>
            <a:pPr lvl="2"/>
            <a:r>
              <a:rPr lang="en-US" dirty="0" err="1">
                <a:solidFill>
                  <a:schemeClr val="bg2">
                    <a:lumMod val="50000"/>
                  </a:schemeClr>
                </a:solidFill>
              </a:rPr>
              <a:t>Input_relation</a:t>
            </a:r>
            <a:r>
              <a:rPr lang="en-US" dirty="0">
                <a:solidFill>
                  <a:schemeClr val="bg2">
                    <a:lumMod val="50000"/>
                  </a:schemeClr>
                </a:solidFill>
              </a:rPr>
              <a:t> - shows input tree</a:t>
            </a:r>
          </a:p>
          <a:p>
            <a:pPr lvl="2"/>
            <a:r>
              <a:rPr lang="en-US" dirty="0" err="1">
                <a:solidFill>
                  <a:schemeClr val="bg2">
                    <a:lumMod val="50000"/>
                  </a:schemeClr>
                </a:solidFill>
              </a:rPr>
              <a:t>StatsCollection</a:t>
            </a:r>
            <a:r>
              <a:rPr lang="en-US" dirty="0">
                <a:solidFill>
                  <a:schemeClr val="bg2">
                    <a:lumMod val="50000"/>
                  </a:schemeClr>
                </a:solidFill>
              </a:rPr>
              <a:t> will show the loaded statistics.</a:t>
            </a:r>
          </a:p>
          <a:p>
            <a:pPr lvl="3"/>
            <a:r>
              <a:rPr lang="en-US" dirty="0" err="1">
                <a:solidFill>
                  <a:schemeClr val="bg2">
                    <a:lumMod val="50000"/>
                  </a:schemeClr>
                </a:solidFill>
              </a:rPr>
              <a:t>StatsCollectionID</a:t>
            </a:r>
            <a:r>
              <a:rPr lang="en-US" dirty="0">
                <a:solidFill>
                  <a:schemeClr val="bg2">
                    <a:lumMod val="50000"/>
                  </a:schemeClr>
                </a:solidFill>
              </a:rPr>
              <a:t> appears as a property of the operator in the plan as well.</a:t>
            </a:r>
          </a:p>
          <a:p>
            <a:pPr lvl="3"/>
            <a:r>
              <a:rPr lang="en-US" dirty="0">
                <a:solidFill>
                  <a:schemeClr val="bg2">
                    <a:lumMod val="50000"/>
                  </a:schemeClr>
                </a:solidFill>
              </a:rPr>
              <a:t>The </a:t>
            </a:r>
            <a:r>
              <a:rPr lang="en-US" dirty="0" err="1">
                <a:solidFill>
                  <a:schemeClr val="bg2">
                    <a:lumMod val="50000"/>
                  </a:schemeClr>
                </a:solidFill>
              </a:rPr>
              <a:t>StatsCollectionID</a:t>
            </a:r>
            <a:r>
              <a:rPr lang="en-US" dirty="0">
                <a:solidFill>
                  <a:schemeClr val="bg2">
                    <a:lumMod val="50000"/>
                  </a:schemeClr>
                </a:solidFill>
              </a:rPr>
              <a:t> is in the Calculator which tells you what stats is used for what predicate</a:t>
            </a:r>
            <a:r>
              <a:rPr lang="en-US" dirty="0" smtClean="0">
                <a:solidFill>
                  <a:schemeClr val="bg2">
                    <a:lumMod val="50000"/>
                  </a:schemeClr>
                </a:solidFill>
              </a:rPr>
              <a:t>.</a:t>
            </a:r>
            <a:endParaRPr lang="en-US" dirty="0">
              <a:solidFill>
                <a:schemeClr val="bg2">
                  <a:lumMod val="50000"/>
                </a:schemeClr>
              </a:solidFill>
            </a:endParaRPr>
          </a:p>
        </p:txBody>
      </p:sp>
    </p:spTree>
    <p:extLst>
      <p:ext uri="{BB962C8B-B14F-4D97-AF65-F5344CB8AC3E}">
        <p14:creationId xmlns:p14="http://schemas.microsoft.com/office/powerpoint/2010/main" val="3903587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17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 Structure</a:t>
            </a:r>
            <a:endParaRPr lang="en-US" dirty="0"/>
          </a:p>
        </p:txBody>
      </p:sp>
      <p:sp>
        <p:nvSpPr>
          <p:cNvPr id="3" name="Content Placeholder 2"/>
          <p:cNvSpPr>
            <a:spLocks noGrp="1"/>
          </p:cNvSpPr>
          <p:nvPr>
            <p:ph sz="quarter" idx="4294967295"/>
          </p:nvPr>
        </p:nvSpPr>
        <p:spPr>
          <a:xfrm>
            <a:off x="561232" y="1225685"/>
            <a:ext cx="8242300" cy="3336587"/>
          </a:xfrm>
        </p:spPr>
        <p:txBody>
          <a:bodyPr/>
          <a:lstStyle/>
          <a:p>
            <a:pPr marL="342900" indent="-342900">
              <a:buFont typeface="Arial" panose="020B0604020202020204" pitchFamily="34" charset="0"/>
              <a:buChar char="•"/>
            </a:pPr>
            <a:r>
              <a:rPr lang="en-US" dirty="0" smtClean="0">
                <a:solidFill>
                  <a:schemeClr val="bg2">
                    <a:lumMod val="50000"/>
                  </a:schemeClr>
                </a:solidFill>
              </a:rPr>
              <a:t>Used to explore different alternatives to a portion of the query tree. Can be visually </a:t>
            </a:r>
            <a:r>
              <a:rPr lang="en-US" i="1" dirty="0" smtClean="0">
                <a:solidFill>
                  <a:schemeClr val="bg2">
                    <a:lumMod val="50000"/>
                  </a:schemeClr>
                </a:solidFill>
              </a:rPr>
              <a:t>huge</a:t>
            </a:r>
            <a:r>
              <a:rPr lang="en-US" dirty="0" smtClean="0">
                <a:solidFill>
                  <a:schemeClr val="bg2">
                    <a:lumMod val="50000"/>
                  </a:schemeClr>
                </a:solidFill>
              </a:rPr>
              <a:t>.</a:t>
            </a:r>
          </a:p>
          <a:p>
            <a:pPr marL="342900" indent="-342900">
              <a:buFont typeface="Arial" panose="020B0604020202020204" pitchFamily="34" charset="0"/>
              <a:buChar char="•"/>
            </a:pPr>
            <a:r>
              <a:rPr lang="en-US" dirty="0" smtClean="0">
                <a:solidFill>
                  <a:schemeClr val="bg2">
                    <a:lumMod val="50000"/>
                  </a:schemeClr>
                </a:solidFill>
              </a:rPr>
              <a:t>Can think of it as a matrix:</a:t>
            </a:r>
          </a:p>
          <a:p>
            <a:pPr lvl="2"/>
            <a:r>
              <a:rPr lang="en-US" dirty="0" smtClean="0">
                <a:solidFill>
                  <a:schemeClr val="bg2">
                    <a:lumMod val="50000"/>
                  </a:schemeClr>
                </a:solidFill>
              </a:rPr>
              <a:t>Rows (groups) represent substitutes – each entry is logically equivalent optimizer choice and is hashed to prevent duplication</a:t>
            </a:r>
          </a:p>
          <a:p>
            <a:pPr lvl="2"/>
            <a:r>
              <a:rPr lang="en-US" dirty="0" smtClean="0">
                <a:solidFill>
                  <a:schemeClr val="bg2">
                    <a:lumMod val="50000"/>
                  </a:schemeClr>
                </a:solidFill>
              </a:rPr>
              <a:t>Columns represent application of a transformation rule</a:t>
            </a:r>
          </a:p>
          <a:p>
            <a:pPr marL="342900" indent="-342900">
              <a:buFont typeface="Arial" panose="020B0604020202020204" pitchFamily="34" charset="0"/>
              <a:buChar char="•"/>
            </a:pPr>
            <a:r>
              <a:rPr lang="en-US" dirty="0" smtClean="0">
                <a:solidFill>
                  <a:schemeClr val="bg2">
                    <a:lumMod val="50000"/>
                  </a:schemeClr>
                </a:solidFill>
              </a:rPr>
              <a:t>Both logical and physical alternatives go into the </a:t>
            </a:r>
            <a:r>
              <a:rPr lang="en-US" dirty="0" smtClean="0">
                <a:solidFill>
                  <a:schemeClr val="bg2">
                    <a:lumMod val="50000"/>
                  </a:schemeClr>
                </a:solidFill>
              </a:rPr>
              <a:t>Memo. But only p</a:t>
            </a:r>
            <a:r>
              <a:rPr lang="en-US" dirty="0" smtClean="0">
                <a:solidFill>
                  <a:schemeClr val="bg2">
                    <a:lumMod val="50000"/>
                  </a:schemeClr>
                </a:solidFill>
              </a:rPr>
              <a:t>hysical alternatives are costed.</a:t>
            </a:r>
          </a:p>
          <a:p>
            <a:endParaRPr lang="en-US" dirty="0">
              <a:solidFill>
                <a:schemeClr val="bg2">
                  <a:lumMod val="50000"/>
                </a:schemeClr>
              </a:solidFill>
            </a:endParaRPr>
          </a:p>
        </p:txBody>
      </p:sp>
    </p:spTree>
    <p:extLst>
      <p:ext uri="{BB962C8B-B14F-4D97-AF65-F5344CB8AC3E}">
        <p14:creationId xmlns:p14="http://schemas.microsoft.com/office/powerpoint/2010/main" val="3971849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Deciphering the Initial Memo Structure</a:t>
            </a:r>
            <a:endParaRPr lang="en-US" dirty="0"/>
          </a:p>
        </p:txBody>
      </p:sp>
      <p:pic>
        <p:nvPicPr>
          <p:cNvPr id="3076" name="Picture 4" descr="http://sqlblog.com/blogs/paul_white/image_5FA63EA9.png"/>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b="41585"/>
          <a:stretch/>
        </p:blipFill>
        <p:spPr bwMode="auto">
          <a:xfrm>
            <a:off x="457200" y="864183"/>
            <a:ext cx="3556000" cy="3809417"/>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38200" y="1143000"/>
            <a:ext cx="4648200" cy="209550"/>
            <a:chOff x="838200" y="1143000"/>
            <a:chExt cx="4648200" cy="209550"/>
          </a:xfrm>
        </p:grpSpPr>
        <p:sp>
          <p:nvSpPr>
            <p:cNvPr id="4" name="Oval 3"/>
            <p:cNvSpPr/>
            <p:nvPr/>
          </p:nvSpPr>
          <p:spPr>
            <a:xfrm>
              <a:off x="838200" y="1143000"/>
              <a:ext cx="219075" cy="209550"/>
            </a:xfrm>
            <a:prstGeom prst="ellipse">
              <a:avLst/>
            </a:prstGeom>
            <a:solidFill>
              <a:schemeClr val="bg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4" idx="6"/>
            </p:cNvCxnSpPr>
            <p:nvPr/>
          </p:nvCxnSpPr>
          <p:spPr>
            <a:xfrm flipH="1">
              <a:off x="1057275" y="1247775"/>
              <a:ext cx="442912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486399" y="1071925"/>
            <a:ext cx="3324225" cy="584775"/>
          </a:xfrm>
          <a:prstGeom prst="rect">
            <a:avLst/>
          </a:prstGeom>
          <a:noFill/>
        </p:spPr>
        <p:txBody>
          <a:bodyPr wrap="square" rtlCol="0">
            <a:spAutoFit/>
          </a:bodyPr>
          <a:lstStyle/>
          <a:p>
            <a:r>
              <a:rPr lang="en-US" sz="1600" dirty="0" smtClean="0"/>
              <a:t>Entry number, all zero since there’s only one logical entry per group.</a:t>
            </a:r>
            <a:endParaRPr lang="en-US" sz="1600" dirty="0"/>
          </a:p>
        </p:txBody>
      </p:sp>
      <p:grpSp>
        <p:nvGrpSpPr>
          <p:cNvPr id="30" name="Group 29"/>
          <p:cNvGrpSpPr/>
          <p:nvPr/>
        </p:nvGrpSpPr>
        <p:grpSpPr>
          <a:xfrm>
            <a:off x="971549" y="2065625"/>
            <a:ext cx="6313740" cy="338554"/>
            <a:chOff x="971549" y="2065625"/>
            <a:chExt cx="6313740" cy="338554"/>
          </a:xfrm>
        </p:grpSpPr>
        <p:sp>
          <p:nvSpPr>
            <p:cNvPr id="14" name="Oval 13"/>
            <p:cNvSpPr/>
            <p:nvPr/>
          </p:nvSpPr>
          <p:spPr>
            <a:xfrm>
              <a:off x="971549" y="2065625"/>
              <a:ext cx="1095375" cy="338554"/>
            </a:xfrm>
            <a:prstGeom prst="ellipse">
              <a:avLst/>
            </a:prstGeom>
            <a:solidFill>
              <a:schemeClr val="bg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4" idx="6"/>
            </p:cNvCxnSpPr>
            <p:nvPr/>
          </p:nvCxnSpPr>
          <p:spPr>
            <a:xfrm flipH="1" flipV="1">
              <a:off x="2066924" y="2234902"/>
              <a:ext cx="3419478" cy="34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86399" y="2065625"/>
              <a:ext cx="1798890" cy="338554"/>
            </a:xfrm>
            <a:prstGeom prst="rect">
              <a:avLst/>
            </a:prstGeom>
            <a:noFill/>
          </p:spPr>
          <p:txBody>
            <a:bodyPr wrap="none" rtlCol="0">
              <a:spAutoFit/>
            </a:bodyPr>
            <a:lstStyle/>
            <a:p>
              <a:r>
                <a:rPr lang="en-US" sz="1600" dirty="0" smtClean="0"/>
                <a:t>Logical operation.</a:t>
              </a:r>
              <a:endParaRPr lang="en-US" sz="1600" dirty="0"/>
            </a:p>
          </p:txBody>
        </p:sp>
      </p:grpSp>
      <p:grpSp>
        <p:nvGrpSpPr>
          <p:cNvPr id="34" name="Group 33"/>
          <p:cNvGrpSpPr/>
          <p:nvPr/>
        </p:nvGrpSpPr>
        <p:grpSpPr>
          <a:xfrm>
            <a:off x="1771649" y="2790825"/>
            <a:ext cx="7038974" cy="1077218"/>
            <a:chOff x="1771649" y="2790825"/>
            <a:chExt cx="7038974" cy="1077218"/>
          </a:xfrm>
        </p:grpSpPr>
        <p:sp>
          <p:nvSpPr>
            <p:cNvPr id="20" name="Oval 19"/>
            <p:cNvSpPr/>
            <p:nvPr/>
          </p:nvSpPr>
          <p:spPr>
            <a:xfrm>
              <a:off x="1771649" y="2790825"/>
              <a:ext cx="571501" cy="233495"/>
            </a:xfrm>
            <a:prstGeom prst="ellipse">
              <a:avLst/>
            </a:prstGeom>
            <a:solidFill>
              <a:schemeClr val="bg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6"/>
            </p:cNvCxnSpPr>
            <p:nvPr/>
          </p:nvCxnSpPr>
          <p:spPr>
            <a:xfrm flipH="1" flipV="1">
              <a:off x="2343150" y="2907573"/>
              <a:ext cx="3143250" cy="261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86399" y="2790825"/>
              <a:ext cx="3324224" cy="1077218"/>
            </a:xfrm>
            <a:prstGeom prst="rect">
              <a:avLst/>
            </a:prstGeom>
            <a:noFill/>
          </p:spPr>
          <p:txBody>
            <a:bodyPr wrap="square" rtlCol="0">
              <a:spAutoFit/>
            </a:bodyPr>
            <a:lstStyle/>
            <a:p>
              <a:r>
                <a:rPr lang="en-US" sz="1600" dirty="0" smtClean="0"/>
                <a:t>Group number of child groups, referencing its two inputs, group 8 and 9, and the logical comparison defined by sub-tree of group 12.</a:t>
              </a:r>
              <a:endParaRPr lang="en-US" sz="1600" dirty="0"/>
            </a:p>
          </p:txBody>
        </p:sp>
      </p:grpSp>
      <p:grpSp>
        <p:nvGrpSpPr>
          <p:cNvPr id="39" name="Group 38"/>
          <p:cNvGrpSpPr/>
          <p:nvPr/>
        </p:nvGrpSpPr>
        <p:grpSpPr>
          <a:xfrm>
            <a:off x="1598125" y="3912794"/>
            <a:ext cx="7212498" cy="338554"/>
            <a:chOff x="1598125" y="3912794"/>
            <a:chExt cx="7212498" cy="338554"/>
          </a:xfrm>
        </p:grpSpPr>
        <p:cxnSp>
          <p:nvCxnSpPr>
            <p:cNvPr id="32" name="Straight Arrow Connector 31"/>
            <p:cNvCxnSpPr>
              <a:stCxn id="33" idx="1"/>
              <a:endCxn id="31" idx="6"/>
            </p:cNvCxnSpPr>
            <p:nvPr/>
          </p:nvCxnSpPr>
          <p:spPr>
            <a:xfrm flipH="1" flipV="1">
              <a:off x="2169626" y="4072306"/>
              <a:ext cx="3316773" cy="97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598125" y="3912794"/>
              <a:ext cx="7212498" cy="338554"/>
              <a:chOff x="1598125" y="3912794"/>
              <a:chExt cx="7212498" cy="338554"/>
            </a:xfrm>
          </p:grpSpPr>
          <p:sp>
            <p:nvSpPr>
              <p:cNvPr id="31" name="Oval 30"/>
              <p:cNvSpPr/>
              <p:nvPr/>
            </p:nvSpPr>
            <p:spPr>
              <a:xfrm>
                <a:off x="1598125" y="3955558"/>
                <a:ext cx="571501" cy="233495"/>
              </a:xfrm>
              <a:prstGeom prst="ellipse">
                <a:avLst/>
              </a:prstGeom>
              <a:solidFill>
                <a:schemeClr val="bg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86399" y="3912794"/>
                <a:ext cx="3324224" cy="338554"/>
              </a:xfrm>
              <a:prstGeom prst="rect">
                <a:avLst/>
              </a:prstGeom>
              <a:noFill/>
            </p:spPr>
            <p:txBody>
              <a:bodyPr wrap="square" rtlCol="0">
                <a:spAutoFit/>
              </a:bodyPr>
              <a:lstStyle/>
              <a:p>
                <a:r>
                  <a:rPr lang="en-US" sz="1600" dirty="0" smtClean="0"/>
                  <a:t>Cardinality estimate</a:t>
                </a:r>
                <a:endParaRPr lang="en-US" sz="1600" dirty="0"/>
              </a:p>
            </p:txBody>
          </p:sp>
        </p:grpSp>
      </p:grpSp>
    </p:spTree>
    <p:extLst>
      <p:ext uri="{BB962C8B-B14F-4D97-AF65-F5344CB8AC3E}">
        <p14:creationId xmlns:p14="http://schemas.microsoft.com/office/powerpoint/2010/main" val="1562177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Deciphering the Final Memo Structure</a:t>
            </a:r>
            <a:endParaRPr lang="en-US" dirty="0"/>
          </a:p>
        </p:txBody>
      </p:sp>
      <p:pic>
        <p:nvPicPr>
          <p:cNvPr id="4098" name="Picture 2" descr="http://sqlblog.com/blogs/paul_white/image_19E168F1.png"/>
          <p:cNvPicPr>
            <a:picLocks noChangeAspect="1" noChangeArrowheads="1"/>
          </p:cNvPicPr>
          <p:nvPr/>
        </p:nvPicPr>
        <p:blipFill rotWithShape="1">
          <a:blip r:embed="rId3">
            <a:extLst>
              <a:ext uri="{28A0092B-C50C-407E-A947-70E740481C1C}">
                <a14:useLocalDpi xmlns:a14="http://schemas.microsoft.com/office/drawing/2010/main" val="0"/>
              </a:ext>
            </a:extLst>
          </a:blip>
          <a:srcRect t="22183"/>
          <a:stretch/>
        </p:blipFill>
        <p:spPr bwMode="auto">
          <a:xfrm>
            <a:off x="222250" y="933450"/>
            <a:ext cx="6096000" cy="4143375"/>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 y="4570700"/>
            <a:ext cx="7976643" cy="338554"/>
            <a:chOff x="457200" y="4570700"/>
            <a:chExt cx="7976643" cy="338554"/>
          </a:xfrm>
        </p:grpSpPr>
        <p:sp>
          <p:nvSpPr>
            <p:cNvPr id="24" name="Oval 23"/>
            <p:cNvSpPr/>
            <p:nvPr/>
          </p:nvSpPr>
          <p:spPr>
            <a:xfrm>
              <a:off x="457200" y="4570700"/>
              <a:ext cx="1223964" cy="338554"/>
            </a:xfrm>
            <a:prstGeom prst="ellipse">
              <a:avLst/>
            </a:prstGeom>
            <a:solidFill>
              <a:schemeClr val="bg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6" idx="1"/>
              <a:endCxn id="24" idx="6"/>
            </p:cNvCxnSpPr>
            <p:nvPr/>
          </p:nvCxnSpPr>
          <p:spPr>
            <a:xfrm flipH="1">
              <a:off x="1681164" y="4739977"/>
              <a:ext cx="487203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4570700"/>
              <a:ext cx="1880643" cy="338554"/>
            </a:xfrm>
            <a:prstGeom prst="rect">
              <a:avLst/>
            </a:prstGeom>
            <a:noFill/>
          </p:spPr>
          <p:txBody>
            <a:bodyPr wrap="none" rtlCol="0">
              <a:spAutoFit/>
            </a:bodyPr>
            <a:lstStyle/>
            <a:p>
              <a:r>
                <a:rPr lang="en-US" sz="1600" dirty="0" smtClean="0"/>
                <a:t>Original operation</a:t>
              </a:r>
              <a:endParaRPr lang="en-US" sz="1600" dirty="0"/>
            </a:p>
          </p:txBody>
        </p:sp>
      </p:grpSp>
      <p:grpSp>
        <p:nvGrpSpPr>
          <p:cNvPr id="35" name="Group 34"/>
          <p:cNvGrpSpPr/>
          <p:nvPr/>
        </p:nvGrpSpPr>
        <p:grpSpPr>
          <a:xfrm>
            <a:off x="1681164" y="1675100"/>
            <a:ext cx="6729724" cy="338554"/>
            <a:chOff x="457200" y="4570700"/>
            <a:chExt cx="6729724" cy="338554"/>
          </a:xfrm>
        </p:grpSpPr>
        <p:sp>
          <p:nvSpPr>
            <p:cNvPr id="36" name="Oval 35"/>
            <p:cNvSpPr/>
            <p:nvPr/>
          </p:nvSpPr>
          <p:spPr>
            <a:xfrm>
              <a:off x="457200" y="4570700"/>
              <a:ext cx="3386136" cy="338554"/>
            </a:xfrm>
            <a:prstGeom prst="ellipse">
              <a:avLst/>
            </a:prstGeom>
            <a:solidFill>
              <a:schemeClr val="bg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6" idx="6"/>
            </p:cNvCxnSpPr>
            <p:nvPr/>
          </p:nvCxnSpPr>
          <p:spPr>
            <a:xfrm flipH="1">
              <a:off x="3843336" y="4739977"/>
              <a:ext cx="14859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29236" y="4570700"/>
              <a:ext cx="1857688" cy="338554"/>
            </a:xfrm>
            <a:prstGeom prst="rect">
              <a:avLst/>
            </a:prstGeom>
            <a:noFill/>
          </p:spPr>
          <p:txBody>
            <a:bodyPr wrap="none" rtlCol="0">
              <a:spAutoFit/>
            </a:bodyPr>
            <a:lstStyle/>
            <a:p>
              <a:r>
                <a:rPr lang="en-US" sz="1600" dirty="0" smtClean="0"/>
                <a:t>Costing evaluation</a:t>
              </a:r>
              <a:endParaRPr lang="en-US" sz="1600" dirty="0"/>
            </a:p>
          </p:txBody>
        </p:sp>
      </p:grpSp>
    </p:spTree>
    <p:extLst>
      <p:ext uri="{BB962C8B-B14F-4D97-AF65-F5344CB8AC3E}">
        <p14:creationId xmlns:p14="http://schemas.microsoft.com/office/powerpoint/2010/main" val="2413381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Give the optimizer more time</a:t>
            </a:r>
          </a:p>
        </p:txBody>
      </p:sp>
      <p:sp>
        <p:nvSpPr>
          <p:cNvPr id="3" name="Content Placeholder 2"/>
          <p:cNvSpPr>
            <a:spLocks noGrp="1"/>
          </p:cNvSpPr>
          <p:nvPr>
            <p:ph idx="4294967295"/>
          </p:nvPr>
        </p:nvSpPr>
        <p:spPr>
          <a:xfrm>
            <a:off x="457200" y="963613"/>
            <a:ext cx="7772400" cy="3630612"/>
          </a:xfrm>
        </p:spPr>
        <p:txBody>
          <a:bodyPr/>
          <a:lstStyle/>
          <a:p>
            <a:pPr marL="342900" indent="-342900">
              <a:buFont typeface="Arial" panose="020B0604020202020204" pitchFamily="34" charset="0"/>
              <a:buChar char="•"/>
            </a:pPr>
            <a:r>
              <a:rPr lang="en-US" dirty="0">
                <a:solidFill>
                  <a:schemeClr val="bg2">
                    <a:lumMod val="50000"/>
                  </a:schemeClr>
                </a:solidFill>
              </a:rPr>
              <a:t>Use trace flag </a:t>
            </a:r>
            <a:r>
              <a:rPr lang="en-US" dirty="0" smtClean="0">
                <a:solidFill>
                  <a:schemeClr val="bg2">
                    <a:lumMod val="50000"/>
                  </a:schemeClr>
                </a:solidFill>
              </a:rPr>
              <a:t>-T8780</a:t>
            </a:r>
            <a:r>
              <a:rPr lang="en-US" dirty="0">
                <a:solidFill>
                  <a:schemeClr val="bg2">
                    <a:lumMod val="50000"/>
                  </a:schemeClr>
                </a:solidFill>
              </a:rPr>
              <a:t>. </a:t>
            </a:r>
          </a:p>
          <a:p>
            <a:pPr marL="342900" indent="-342900">
              <a:buFont typeface="Arial" panose="020B0604020202020204" pitchFamily="34" charset="0"/>
              <a:buChar char="•"/>
            </a:pPr>
            <a:r>
              <a:rPr lang="en-US" dirty="0">
                <a:solidFill>
                  <a:schemeClr val="bg2">
                    <a:lumMod val="50000"/>
                  </a:schemeClr>
                </a:solidFill>
              </a:rPr>
              <a:t>Doesn’t literally give the optimizer more </a:t>
            </a:r>
            <a:r>
              <a:rPr lang="en-US" dirty="0" smtClean="0">
                <a:solidFill>
                  <a:schemeClr val="bg2">
                    <a:lumMod val="50000"/>
                  </a:schemeClr>
                </a:solidFill>
              </a:rPr>
              <a:t>time. It raises the number of transformations allowed, </a:t>
            </a:r>
            <a:r>
              <a:rPr lang="en-US" dirty="0">
                <a:solidFill>
                  <a:schemeClr val="bg2">
                    <a:lumMod val="50000"/>
                  </a:schemeClr>
                </a:solidFill>
              </a:rPr>
              <a:t>but </a:t>
            </a:r>
            <a:r>
              <a:rPr lang="en-US" dirty="0" smtClean="0">
                <a:solidFill>
                  <a:schemeClr val="bg2">
                    <a:lumMod val="50000"/>
                  </a:schemeClr>
                </a:solidFill>
              </a:rPr>
              <a:t>roughly works out to the same thing.</a:t>
            </a:r>
            <a:endParaRPr lang="en-US" dirty="0">
              <a:solidFill>
                <a:schemeClr val="bg2">
                  <a:lumMod val="50000"/>
                </a:schemeClr>
              </a:solidFill>
            </a:endParaRPr>
          </a:p>
          <a:p>
            <a:endParaRPr lang="en-US" dirty="0">
              <a:solidFill>
                <a:schemeClr val="bg2">
                  <a:lumMod val="50000"/>
                </a:schemeClr>
              </a:solidFill>
            </a:endParaRPr>
          </a:p>
          <a:p>
            <a:r>
              <a:rPr lang="en-US" b="1" i="1" u="sng" dirty="0">
                <a:solidFill>
                  <a:schemeClr val="bg2">
                    <a:lumMod val="50000"/>
                  </a:schemeClr>
                </a:solidFill>
              </a:rPr>
              <a:t>DOES NOT GUARANTEE</a:t>
            </a:r>
            <a:r>
              <a:rPr lang="en-US" dirty="0">
                <a:solidFill>
                  <a:schemeClr val="bg2">
                    <a:lumMod val="50000"/>
                  </a:schemeClr>
                </a:solidFill>
              </a:rPr>
              <a:t>:</a:t>
            </a:r>
          </a:p>
          <a:p>
            <a:pPr lvl="1"/>
            <a:r>
              <a:rPr lang="en-US" sz="1800" dirty="0">
                <a:solidFill>
                  <a:schemeClr val="bg2">
                    <a:lumMod val="50000"/>
                  </a:schemeClr>
                </a:solidFill>
              </a:rPr>
              <a:t> …an alternative plan.</a:t>
            </a:r>
          </a:p>
          <a:p>
            <a:pPr lvl="1"/>
            <a:r>
              <a:rPr lang="en-US" sz="1800" dirty="0">
                <a:solidFill>
                  <a:schemeClr val="bg2">
                    <a:lumMod val="50000"/>
                  </a:schemeClr>
                </a:solidFill>
              </a:rPr>
              <a:t> …</a:t>
            </a:r>
            <a:r>
              <a:rPr lang="en-US" sz="1800" dirty="0" smtClean="0">
                <a:solidFill>
                  <a:schemeClr val="bg2">
                    <a:lumMod val="50000"/>
                  </a:schemeClr>
                </a:solidFill>
              </a:rPr>
              <a:t>that </a:t>
            </a:r>
            <a:r>
              <a:rPr lang="en-US" sz="1800" dirty="0">
                <a:solidFill>
                  <a:schemeClr val="bg2">
                    <a:lumMod val="50000"/>
                  </a:schemeClr>
                </a:solidFill>
              </a:rPr>
              <a:t>an alternative plan will be better.</a:t>
            </a:r>
          </a:p>
        </p:txBody>
      </p:sp>
    </p:spTree>
    <p:extLst>
      <p:ext uri="{BB962C8B-B14F-4D97-AF65-F5344CB8AC3E}">
        <p14:creationId xmlns:p14="http://schemas.microsoft.com/office/powerpoint/2010/main" val="1050785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t>
            </a:r>
            <a:r>
              <a:rPr lang="en-US" dirty="0" smtClean="0"/>
              <a:t>Trace Flags Reference</a:t>
            </a:r>
            <a:endParaRPr lang="en-US" dirty="0"/>
          </a:p>
        </p:txBody>
      </p:sp>
      <p:sp>
        <p:nvSpPr>
          <p:cNvPr id="4" name="Text Placeholder 3"/>
          <p:cNvSpPr>
            <a:spLocks noGrp="1"/>
          </p:cNvSpPr>
          <p:nvPr>
            <p:ph type="body" sz="quarter" idx="13"/>
          </p:nvPr>
        </p:nvSpPr>
        <p:spPr>
          <a:xfrm>
            <a:off x="451457" y="1185705"/>
            <a:ext cx="3680532" cy="3461900"/>
          </a:xfrm>
        </p:spPr>
        <p:txBody>
          <a:bodyPr>
            <a:normAutofit/>
          </a:bodyPr>
          <a:lstStyle/>
          <a:p>
            <a:r>
              <a:rPr lang="en-US" b="1" dirty="0"/>
              <a:t>T2312</a:t>
            </a:r>
            <a:r>
              <a:rPr lang="en-US" dirty="0"/>
              <a:t> and </a:t>
            </a:r>
            <a:r>
              <a:rPr lang="en-US" b="1" dirty="0"/>
              <a:t>T9481</a:t>
            </a:r>
            <a:r>
              <a:rPr lang="en-US" dirty="0"/>
              <a:t> enables or disables the SQL2014 cardinality estimator, respectively.</a:t>
            </a:r>
          </a:p>
          <a:p>
            <a:r>
              <a:rPr lang="en-US" b="1" dirty="0" smtClean="0"/>
              <a:t>T2372 </a:t>
            </a:r>
            <a:r>
              <a:rPr lang="en-US" dirty="0" smtClean="0"/>
              <a:t>Memory before and after properties and rules, with Search Phases</a:t>
            </a:r>
            <a:endParaRPr lang="en-US" b="1" dirty="0" smtClean="0"/>
          </a:p>
          <a:p>
            <a:r>
              <a:rPr lang="en-US" b="1" dirty="0" smtClean="0"/>
              <a:t>T2373</a:t>
            </a:r>
            <a:r>
              <a:rPr lang="en-US" dirty="0" smtClean="0"/>
              <a:t> </a:t>
            </a:r>
            <a:r>
              <a:rPr lang="en-US" dirty="0"/>
              <a:t>Memory before and after deriving properties and rules (verbose).</a:t>
            </a:r>
          </a:p>
          <a:p>
            <a:r>
              <a:rPr lang="en-US" b="1" dirty="0"/>
              <a:t>T2861</a:t>
            </a:r>
            <a:r>
              <a:rPr lang="en-US" dirty="0"/>
              <a:t> enables caching trivial plans.</a:t>
            </a:r>
          </a:p>
          <a:p>
            <a:r>
              <a:rPr lang="en-US" b="1" dirty="0"/>
              <a:t>T4199</a:t>
            </a:r>
            <a:r>
              <a:rPr lang="en-US" dirty="0"/>
              <a:t> enables </a:t>
            </a:r>
            <a:r>
              <a:rPr lang="en-US" i="1" dirty="0"/>
              <a:t>all</a:t>
            </a:r>
            <a:r>
              <a:rPr lang="en-US" dirty="0"/>
              <a:t> fixes that were previously made for the query processor under many trace flags/hot fixes based on “special” policy.</a:t>
            </a:r>
          </a:p>
          <a:p>
            <a:r>
              <a:rPr lang="en-US" b="1" dirty="0"/>
              <a:t>T7357</a:t>
            </a:r>
            <a:r>
              <a:rPr lang="en-US" dirty="0"/>
              <a:t> Unique hash optimization used.</a:t>
            </a:r>
            <a:br>
              <a:rPr lang="en-US" dirty="0"/>
            </a:br>
            <a:r>
              <a:rPr lang="en-US" b="1" dirty="0"/>
              <a:t>T8605 </a:t>
            </a:r>
            <a:r>
              <a:rPr lang="en-US" dirty="0"/>
              <a:t>shows query initial tree representation created by SQL Server.</a:t>
            </a:r>
          </a:p>
          <a:p>
            <a:r>
              <a:rPr lang="en-US" b="1" dirty="0"/>
              <a:t>T8606</a:t>
            </a:r>
            <a:r>
              <a:rPr lang="en-US" dirty="0"/>
              <a:t> shows simplified logical trees used during the optimization process.</a:t>
            </a:r>
          </a:p>
          <a:p>
            <a:r>
              <a:rPr lang="en-US" b="1" dirty="0"/>
              <a:t>T8607</a:t>
            </a:r>
            <a:r>
              <a:rPr lang="en-US" dirty="0"/>
              <a:t> shows the optimization output tree.</a:t>
            </a:r>
          </a:p>
          <a:p>
            <a:endParaRPr lang="en-US" dirty="0"/>
          </a:p>
        </p:txBody>
      </p:sp>
      <p:sp>
        <p:nvSpPr>
          <p:cNvPr id="6" name="Text Placeholder 5"/>
          <p:cNvSpPr>
            <a:spLocks noGrp="1"/>
          </p:cNvSpPr>
          <p:nvPr>
            <p:ph type="body" sz="quarter" idx="15"/>
          </p:nvPr>
        </p:nvSpPr>
        <p:spPr>
          <a:xfrm>
            <a:off x="5006267" y="1185705"/>
            <a:ext cx="3680532" cy="3461900"/>
          </a:xfrm>
        </p:spPr>
        <p:txBody>
          <a:bodyPr/>
          <a:lstStyle/>
          <a:p>
            <a:r>
              <a:rPr lang="en-US" b="1" dirty="0"/>
              <a:t>T8608</a:t>
            </a:r>
            <a:r>
              <a:rPr lang="en-US" dirty="0"/>
              <a:t> shows the input tree for cost-based optimization when first copied into the Memo structure. </a:t>
            </a:r>
          </a:p>
          <a:p>
            <a:r>
              <a:rPr lang="en-US" b="1" dirty="0"/>
              <a:t>T8609</a:t>
            </a:r>
            <a:r>
              <a:rPr lang="en-US" dirty="0"/>
              <a:t> Task and operation type counts.</a:t>
            </a:r>
          </a:p>
          <a:p>
            <a:r>
              <a:rPr lang="en-US" b="1" dirty="0"/>
              <a:t>T8615</a:t>
            </a:r>
            <a:r>
              <a:rPr lang="en-US" dirty="0"/>
              <a:t> shows the final memo structure.</a:t>
            </a:r>
          </a:p>
          <a:p>
            <a:r>
              <a:rPr lang="en-US" b="1" dirty="0"/>
              <a:t>T8675</a:t>
            </a:r>
            <a:r>
              <a:rPr lang="en-US" dirty="0"/>
              <a:t> shows information on the stages of optimization phases and search times.</a:t>
            </a:r>
          </a:p>
          <a:p>
            <a:r>
              <a:rPr lang="en-US" b="1" dirty="0"/>
              <a:t>T8757 </a:t>
            </a:r>
            <a:r>
              <a:rPr lang="en-US" dirty="0"/>
              <a:t>disables trivial plans entirely</a:t>
            </a:r>
            <a:r>
              <a:rPr lang="en-US" dirty="0" smtClean="0"/>
              <a:t>.</a:t>
            </a:r>
          </a:p>
          <a:p>
            <a:r>
              <a:rPr lang="en-US" b="1" dirty="0" smtClean="0"/>
              <a:t>T8739</a:t>
            </a:r>
            <a:r>
              <a:rPr lang="en-US" dirty="0" smtClean="0"/>
              <a:t> shows group optimizer info and results.</a:t>
            </a:r>
            <a:endParaRPr lang="en-US" b="1" dirty="0"/>
          </a:p>
          <a:p>
            <a:r>
              <a:rPr lang="en-US" b="1" dirty="0"/>
              <a:t>TF9130</a:t>
            </a:r>
            <a:r>
              <a:rPr lang="en-US" dirty="0"/>
              <a:t> will show the pushed predicate in the query plan.</a:t>
            </a:r>
          </a:p>
          <a:p>
            <a:r>
              <a:rPr lang="en-US" b="1" dirty="0" smtClean="0"/>
              <a:t>T9292</a:t>
            </a:r>
            <a:r>
              <a:rPr lang="en-US" dirty="0" smtClean="0"/>
              <a:t> shows the statistics objects the optimizer is considering for the optimization process.</a:t>
            </a:r>
          </a:p>
          <a:p>
            <a:r>
              <a:rPr lang="en-US" b="1" dirty="0" smtClean="0"/>
              <a:t>T9204 </a:t>
            </a:r>
            <a:r>
              <a:rPr lang="en-US" dirty="0" smtClean="0"/>
              <a:t>shows the statistics objects used to produce a cardinality estimated loaded during the optimization process.</a:t>
            </a:r>
            <a:endParaRPr lang="en-US" b="1" dirty="0"/>
          </a:p>
        </p:txBody>
      </p:sp>
    </p:spTree>
    <p:extLst>
      <p:ext uri="{BB962C8B-B14F-4D97-AF65-F5344CB8AC3E}">
        <p14:creationId xmlns:p14="http://schemas.microsoft.com/office/powerpoint/2010/main" val="3228222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t>
            </a:r>
            <a:r>
              <a:rPr lang="en-US" dirty="0" smtClean="0"/>
              <a:t>Command Reference</a:t>
            </a:r>
            <a:endParaRPr lang="en-US" dirty="0"/>
          </a:p>
        </p:txBody>
      </p:sp>
      <p:sp>
        <p:nvSpPr>
          <p:cNvPr id="4" name="Text Placeholder 3"/>
          <p:cNvSpPr>
            <a:spLocks noGrp="1"/>
          </p:cNvSpPr>
          <p:nvPr>
            <p:ph type="body" sz="quarter" idx="4294967295"/>
          </p:nvPr>
        </p:nvSpPr>
        <p:spPr>
          <a:xfrm>
            <a:off x="457200" y="1109663"/>
            <a:ext cx="8229600" cy="3462337"/>
          </a:xfrm>
        </p:spPr>
        <p:txBody>
          <a:bodyPr>
            <a:normAutofit/>
          </a:bodyPr>
          <a:lstStyle/>
          <a:p>
            <a:pPr marL="342900" indent="-342900">
              <a:buFont typeface="Arial" panose="020B0604020202020204" pitchFamily="34" charset="0"/>
              <a:buChar char="•"/>
            </a:pPr>
            <a:r>
              <a:rPr lang="en-US" dirty="0" smtClean="0">
                <a:solidFill>
                  <a:schemeClr val="bg2">
                    <a:lumMod val="50000"/>
                  </a:schemeClr>
                </a:solidFill>
              </a:rPr>
              <a:t>DBCC {TRACEON | TRACEOFF}</a:t>
            </a:r>
          </a:p>
          <a:p>
            <a:pPr marL="342900" indent="-342900">
              <a:buFont typeface="Arial" panose="020B0604020202020204" pitchFamily="34" charset="0"/>
              <a:buChar char="•"/>
            </a:pPr>
            <a:r>
              <a:rPr lang="en-US" dirty="0" smtClean="0">
                <a:solidFill>
                  <a:schemeClr val="bg2">
                    <a:lumMod val="50000"/>
                  </a:schemeClr>
                </a:solidFill>
              </a:rPr>
              <a:t>DBCC {RULEON | RULEOFF}</a:t>
            </a:r>
          </a:p>
          <a:p>
            <a:pPr marL="342900" indent="-342900">
              <a:buFont typeface="Arial" panose="020B0604020202020204" pitchFamily="34" charset="0"/>
              <a:buChar char="•"/>
            </a:pPr>
            <a:r>
              <a:rPr lang="en-US" dirty="0" smtClean="0">
                <a:solidFill>
                  <a:schemeClr val="bg2">
                    <a:lumMod val="50000"/>
                  </a:schemeClr>
                </a:solidFill>
              </a:rPr>
              <a:t>DBCC {SHOWONRULES | SHOWOFFRULES}</a:t>
            </a:r>
          </a:p>
          <a:p>
            <a:pPr marL="342900" indent="-342900">
              <a:buFont typeface="Arial" panose="020B0604020202020204" pitchFamily="34" charset="0"/>
              <a:buChar char="•"/>
            </a:pPr>
            <a:r>
              <a:rPr lang="en-US" dirty="0" smtClean="0">
                <a:solidFill>
                  <a:schemeClr val="bg2">
                    <a:lumMod val="50000"/>
                  </a:schemeClr>
                </a:solidFill>
              </a:rPr>
              <a:t>OPTION (RECOMPILE, QUERYTRACEON </a:t>
            </a:r>
            <a:r>
              <a:rPr lang="en-US" i="1" dirty="0" smtClean="0">
                <a:solidFill>
                  <a:schemeClr val="bg2">
                    <a:lumMod val="50000"/>
                  </a:schemeClr>
                </a:solidFill>
              </a:rPr>
              <a:t>n</a:t>
            </a:r>
            <a:r>
              <a:rPr lang="en-US" dirty="0" smtClean="0">
                <a:solidFill>
                  <a:schemeClr val="bg2">
                    <a:lumMod val="50000"/>
                  </a:schemeClr>
                </a:solidFill>
              </a:rPr>
              <a:t>, QUERYRULEOFF </a:t>
            </a:r>
            <a:r>
              <a:rPr lang="en-US" dirty="0">
                <a:solidFill>
                  <a:schemeClr val="bg2">
                    <a:lumMod val="50000"/>
                  </a:schemeClr>
                </a:solidFill>
              </a:rPr>
              <a:t>‘xxx’) </a:t>
            </a:r>
            <a:endParaRPr lang="en-US" dirty="0" smtClean="0">
              <a:solidFill>
                <a:schemeClr val="bg2">
                  <a:lumMod val="50000"/>
                </a:schemeClr>
              </a:solidFill>
            </a:endParaRPr>
          </a:p>
          <a:p>
            <a:pPr marL="342900" indent="-342900">
              <a:buFont typeface="Arial" panose="020B0604020202020204" pitchFamily="34" charset="0"/>
              <a:buChar char="•"/>
            </a:pPr>
            <a:r>
              <a:rPr lang="en-US" dirty="0" err="1" smtClean="0">
                <a:solidFill>
                  <a:schemeClr val="bg2">
                    <a:lumMod val="50000"/>
                  </a:schemeClr>
                </a:solidFill>
              </a:rPr>
              <a:t>sys.dm_exec_query_optimizer_info</a:t>
            </a:r>
            <a:endParaRPr lang="en-US" dirty="0" smtClean="0">
              <a:solidFill>
                <a:schemeClr val="bg2">
                  <a:lumMod val="50000"/>
                </a:schemeClr>
              </a:solidFill>
            </a:endParaRPr>
          </a:p>
          <a:p>
            <a:pPr marL="342900" indent="-342900">
              <a:buFont typeface="Arial" panose="020B0604020202020204" pitchFamily="34" charset="0"/>
              <a:buChar char="•"/>
            </a:pPr>
            <a:r>
              <a:rPr lang="en-US" dirty="0" err="1">
                <a:solidFill>
                  <a:schemeClr val="bg2">
                    <a:lumMod val="50000"/>
                  </a:schemeClr>
                </a:solidFill>
              </a:rPr>
              <a:t>sys.dm_exec_query_transformation_stats</a:t>
            </a:r>
            <a:r>
              <a:rPr lang="en-US" dirty="0">
                <a:solidFill>
                  <a:schemeClr val="bg2">
                    <a:lumMod val="50000"/>
                  </a:schemeClr>
                </a:solidFill>
              </a:rPr>
              <a:t> </a:t>
            </a:r>
          </a:p>
        </p:txBody>
      </p:sp>
    </p:spTree>
    <p:extLst>
      <p:ext uri="{BB962C8B-B14F-4D97-AF65-F5344CB8AC3E}">
        <p14:creationId xmlns:p14="http://schemas.microsoft.com/office/powerpoint/2010/main" val="3544244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2250"/>
            <a:ext cx="2460625" cy="952500"/>
          </a:xfrm>
        </p:spPr>
        <p:txBody>
          <a:bodyPr/>
          <a:lstStyle/>
          <a:p>
            <a:r>
              <a:rPr lang="en-US" sz="3200" dirty="0">
                <a:solidFill>
                  <a:schemeClr val="bg2">
                    <a:lumMod val="50000"/>
                  </a:schemeClr>
                </a:solidFill>
                <a:latin typeface="+mj-lt"/>
                <a:cs typeface="Segoe UI" panose="020B0502040204020203" pitchFamily="34" charset="0"/>
              </a:rPr>
              <a:t>Summary</a:t>
            </a:r>
          </a:p>
        </p:txBody>
      </p:sp>
      <p:pic>
        <p:nvPicPr>
          <p:cNvPr id="4" name="Rectangle 33794"/>
          <p:cNvPicPr>
            <a:picLocks noChangeAspect="1" noChangeArrowheads="1"/>
          </p:cNvPicPr>
          <p:nvPr/>
        </p:nvPicPr>
        <p:blipFill>
          <a:blip r:embed="rId3" cstate="print"/>
          <a:srcRect/>
          <a:stretch>
            <a:fillRect/>
          </a:stretch>
        </p:blipFill>
        <p:spPr bwMode="auto">
          <a:xfrm rot="505994">
            <a:off x="1799277" y="-422730"/>
            <a:ext cx="6878935" cy="6859244"/>
          </a:xfrm>
          <a:prstGeom prst="rect">
            <a:avLst/>
          </a:prstGeom>
          <a:noFill/>
          <a:ln w="9525">
            <a:noFill/>
            <a:miter lim="800000"/>
            <a:headEnd/>
            <a:tailEnd/>
          </a:ln>
        </p:spPr>
      </p:pic>
      <p:sp>
        <p:nvSpPr>
          <p:cNvPr id="5" name="TextBox 4"/>
          <p:cNvSpPr txBox="1">
            <a:spLocks noChangeArrowheads="1"/>
          </p:cNvSpPr>
          <p:nvPr/>
        </p:nvSpPr>
        <p:spPr bwMode="auto">
          <a:xfrm rot="579494">
            <a:off x="2301248" y="967932"/>
            <a:ext cx="4968025" cy="3785652"/>
          </a:xfrm>
          <a:prstGeom prst="rect">
            <a:avLst/>
          </a:prstGeom>
          <a:noFill/>
          <a:ln w="9525">
            <a:noFill/>
            <a:miter lim="800000"/>
            <a:headEnd/>
            <a:tailEnd/>
          </a:ln>
        </p:spPr>
        <p:txBody>
          <a:bodyPr wrap="square">
            <a:spAutoFit/>
          </a:bodyPr>
          <a:lstStyle/>
          <a:p>
            <a:pPr marL="457162" indent="-342892">
              <a:buFont typeface="Wingdings" pitchFamily="2" charset="2"/>
              <a:buChar char="ü"/>
            </a:pPr>
            <a:r>
              <a:rPr lang="en-US" sz="2400" dirty="0">
                <a:solidFill>
                  <a:schemeClr val="bg2">
                    <a:lumMod val="50000"/>
                  </a:schemeClr>
                </a:solidFill>
              </a:rPr>
              <a:t>SQL Server doesn’t see SQL statements the way humans see them.</a:t>
            </a:r>
          </a:p>
          <a:p>
            <a:pPr marL="457162" indent="-342892">
              <a:buFont typeface="Wingdings" pitchFamily="2" charset="2"/>
              <a:buChar char="ü"/>
            </a:pPr>
            <a:r>
              <a:rPr lang="en-US" sz="2400" dirty="0" smtClean="0">
                <a:solidFill>
                  <a:schemeClr val="bg2">
                    <a:lumMod val="50000"/>
                  </a:schemeClr>
                </a:solidFill>
              </a:rPr>
              <a:t>Steps </a:t>
            </a:r>
            <a:r>
              <a:rPr lang="en-US" sz="2400" dirty="0">
                <a:solidFill>
                  <a:schemeClr val="bg2">
                    <a:lumMod val="50000"/>
                  </a:schemeClr>
                </a:solidFill>
              </a:rPr>
              <a:t>in </a:t>
            </a:r>
            <a:r>
              <a:rPr lang="en-US" sz="2400" dirty="0" smtClean="0">
                <a:solidFill>
                  <a:schemeClr val="bg2">
                    <a:lumMod val="50000"/>
                  </a:schemeClr>
                </a:solidFill>
              </a:rPr>
              <a:t>optimization </a:t>
            </a:r>
            <a:r>
              <a:rPr lang="en-US" sz="2400" smtClean="0">
                <a:solidFill>
                  <a:schemeClr val="bg2">
                    <a:lumMod val="50000"/>
                  </a:schemeClr>
                </a:solidFill>
              </a:rPr>
              <a:t>search phases?</a:t>
            </a:r>
            <a:endParaRPr lang="en-US" sz="2400" dirty="0" smtClean="0">
              <a:solidFill>
                <a:schemeClr val="bg2">
                  <a:lumMod val="50000"/>
                </a:schemeClr>
              </a:solidFill>
            </a:endParaRPr>
          </a:p>
          <a:p>
            <a:pPr marL="457162" indent="-342892">
              <a:buFont typeface="Wingdings" pitchFamily="2" charset="2"/>
              <a:buChar char="ü"/>
            </a:pPr>
            <a:r>
              <a:rPr lang="en-US" sz="2400" dirty="0" smtClean="0">
                <a:solidFill>
                  <a:schemeClr val="bg2">
                    <a:lumMod val="50000"/>
                  </a:schemeClr>
                </a:solidFill>
              </a:rPr>
              <a:t>Common transformations?</a:t>
            </a:r>
            <a:endParaRPr lang="en-US" sz="2400" dirty="0">
              <a:solidFill>
                <a:schemeClr val="bg2">
                  <a:lumMod val="50000"/>
                </a:schemeClr>
              </a:solidFill>
            </a:endParaRPr>
          </a:p>
          <a:p>
            <a:pPr marL="457162" indent="-342892">
              <a:buFont typeface="Wingdings" pitchFamily="2" charset="2"/>
              <a:buChar char="ü"/>
            </a:pPr>
            <a:r>
              <a:rPr lang="en-US" sz="2400" dirty="0">
                <a:solidFill>
                  <a:schemeClr val="bg2">
                    <a:lumMod val="50000"/>
                  </a:schemeClr>
                </a:solidFill>
              </a:rPr>
              <a:t>Trace flag lessons: 3604, </a:t>
            </a:r>
            <a:r>
              <a:rPr lang="en-US" sz="2400" dirty="0" smtClean="0">
                <a:solidFill>
                  <a:schemeClr val="bg2">
                    <a:lumMod val="50000"/>
                  </a:schemeClr>
                </a:solidFill>
              </a:rPr>
              <a:t>86xx, 8780</a:t>
            </a:r>
            <a:endParaRPr lang="en-US" sz="2400" dirty="0">
              <a:solidFill>
                <a:schemeClr val="bg2">
                  <a:lumMod val="50000"/>
                </a:schemeClr>
              </a:solidFill>
            </a:endParaRPr>
          </a:p>
          <a:p>
            <a:pPr marL="457162" indent="-342892">
              <a:buFont typeface="Wingdings" pitchFamily="2" charset="2"/>
              <a:buChar char="ü"/>
            </a:pPr>
            <a:r>
              <a:rPr lang="en-US" sz="2400" dirty="0">
                <a:solidFill>
                  <a:schemeClr val="bg2">
                    <a:lumMod val="50000"/>
                  </a:schemeClr>
                </a:solidFill>
              </a:rPr>
              <a:t>Memo </a:t>
            </a:r>
            <a:r>
              <a:rPr lang="en-US" sz="2400" dirty="0" smtClean="0">
                <a:solidFill>
                  <a:schemeClr val="bg2">
                    <a:lumMod val="50000"/>
                  </a:schemeClr>
                </a:solidFill>
              </a:rPr>
              <a:t>structures tells you the alternatives considered </a:t>
            </a:r>
            <a:endParaRPr lang="en-US" sz="2400" dirty="0">
              <a:solidFill>
                <a:schemeClr val="bg2">
                  <a:lumMod val="50000"/>
                </a:schemeClr>
              </a:solidFill>
            </a:endParaRPr>
          </a:p>
        </p:txBody>
      </p:sp>
    </p:spTree>
    <p:extLst>
      <p:ext uri="{BB962C8B-B14F-4D97-AF65-F5344CB8AC3E}">
        <p14:creationId xmlns:p14="http://schemas.microsoft.com/office/powerpoint/2010/main" val="246980146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p:txBody>
          <a:bodyPr/>
          <a:lstStyle/>
          <a:p>
            <a:r>
              <a:rPr lang="en-US" dirty="0"/>
              <a:t>Learn more from </a:t>
            </a:r>
            <a:r>
              <a:rPr lang="en-US" dirty="0" smtClean="0"/>
              <a:t>Kevin Kline</a:t>
            </a:r>
            <a:endParaRPr lang="en-US" dirty="0"/>
          </a:p>
        </p:txBody>
      </p:sp>
      <p:sp>
        <p:nvSpPr>
          <p:cNvPr id="14" name="Text Placeholder 13"/>
          <p:cNvSpPr>
            <a:spLocks noGrp="1"/>
          </p:cNvSpPr>
          <p:nvPr>
            <p:ph type="body" sz="quarter" idx="10"/>
          </p:nvPr>
        </p:nvSpPr>
        <p:spPr>
          <a:xfrm>
            <a:off x="5648510" y="3243798"/>
            <a:ext cx="1908515" cy="276225"/>
          </a:xfrm>
        </p:spPr>
        <p:txBody>
          <a:bodyPr/>
          <a:lstStyle/>
          <a:p>
            <a:r>
              <a:rPr lang="en-US" dirty="0" smtClean="0"/>
              <a:t>kkline@sentryone.com</a:t>
            </a:r>
            <a:endParaRPr lang="en-US" dirty="0"/>
          </a:p>
        </p:txBody>
      </p:sp>
      <p:sp>
        <p:nvSpPr>
          <p:cNvPr id="15" name="Text Placeholder 14"/>
          <p:cNvSpPr>
            <a:spLocks noGrp="1"/>
          </p:cNvSpPr>
          <p:nvPr>
            <p:ph type="body" sz="quarter" idx="11"/>
          </p:nvPr>
        </p:nvSpPr>
        <p:spPr/>
        <p:txBody>
          <a:bodyPr/>
          <a:lstStyle/>
          <a:p>
            <a:r>
              <a:rPr lang="en-US" dirty="0" smtClean="0"/>
              <a:t>@KEKline</a:t>
            </a:r>
            <a:endParaRPr lang="en-US" dirty="0"/>
          </a:p>
        </p:txBody>
      </p:sp>
      <p:grpSp>
        <p:nvGrpSpPr>
          <p:cNvPr id="11" name="Group 10"/>
          <p:cNvGrpSpPr/>
          <p:nvPr/>
        </p:nvGrpSpPr>
        <p:grpSpPr>
          <a:xfrm>
            <a:off x="3420258" y="3267111"/>
            <a:ext cx="229600" cy="229600"/>
            <a:chOff x="5748554" y="5146675"/>
            <a:chExt cx="353832" cy="353832"/>
          </a:xfrm>
        </p:grpSpPr>
        <p:sp>
          <p:nvSpPr>
            <p:cNvPr id="12" name="Freeform 383"/>
            <p:cNvSpPr>
              <a:spLocks/>
            </p:cNvSpPr>
            <p:nvPr/>
          </p:nvSpPr>
          <p:spPr bwMode="auto">
            <a:xfrm>
              <a:off x="5852152" y="5257800"/>
              <a:ext cx="159336" cy="137932"/>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2">
                <a:lumMod val="50000"/>
              </a:schemeClr>
            </a:solidFill>
            <a:ln>
              <a:noFill/>
            </a:ln>
          </p:spPr>
          <p:txBody>
            <a:bodyPr/>
            <a:lstStyle/>
            <a:p>
              <a:endParaRPr lang="en-US"/>
            </a:p>
          </p:txBody>
        </p:sp>
        <p:sp>
          <p:nvSpPr>
            <p:cNvPr id="16" name="Rounded Rectangle 15"/>
            <p:cNvSpPr/>
            <p:nvPr/>
          </p:nvSpPr>
          <p:spPr>
            <a:xfrm>
              <a:off x="574855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p:cNvSpPr/>
          <p:nvPr/>
        </p:nvSpPr>
        <p:spPr>
          <a:xfrm>
            <a:off x="5411896" y="3267111"/>
            <a:ext cx="229600" cy="229600"/>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7"/>
          <p:cNvSpPr>
            <a:spLocks noEditPoints="1"/>
          </p:cNvSpPr>
          <p:nvPr/>
        </p:nvSpPr>
        <p:spPr bwMode="auto">
          <a:xfrm>
            <a:off x="5475078" y="3347294"/>
            <a:ext cx="110250" cy="75652"/>
          </a:xfrm>
          <a:custGeom>
            <a:avLst/>
            <a:gdLst>
              <a:gd name="T0" fmla="*/ 638267519 w 216"/>
              <a:gd name="T1" fmla="*/ 0 h 149"/>
              <a:gd name="T2" fmla="*/ 27751602 w 216"/>
              <a:gd name="T3" fmla="*/ 0 h 149"/>
              <a:gd name="T4" fmla="*/ 0 w 216"/>
              <a:gd name="T5" fmla="*/ 27555164 h 149"/>
              <a:gd name="T6" fmla="*/ 0 w 216"/>
              <a:gd name="T7" fmla="*/ 428642686 h 149"/>
              <a:gd name="T8" fmla="*/ 27751602 w 216"/>
              <a:gd name="T9" fmla="*/ 456197851 h 149"/>
              <a:gd name="T10" fmla="*/ 638267519 w 216"/>
              <a:gd name="T11" fmla="*/ 456197851 h 149"/>
              <a:gd name="T12" fmla="*/ 666017365 w 216"/>
              <a:gd name="T13" fmla="*/ 428642686 h 149"/>
              <a:gd name="T14" fmla="*/ 666017365 w 216"/>
              <a:gd name="T15" fmla="*/ 27555164 h 149"/>
              <a:gd name="T16" fmla="*/ 638267519 w 216"/>
              <a:gd name="T17" fmla="*/ 0 h 149"/>
              <a:gd name="T18" fmla="*/ 434761628 w 216"/>
              <a:gd name="T19" fmla="*/ 244938678 h 149"/>
              <a:gd name="T20" fmla="*/ 616683135 w 216"/>
              <a:gd name="T21" fmla="*/ 382716247 h 149"/>
              <a:gd name="T22" fmla="*/ 619765866 w 216"/>
              <a:gd name="T23" fmla="*/ 401087522 h 149"/>
              <a:gd name="T24" fmla="*/ 604348700 w 216"/>
              <a:gd name="T25" fmla="*/ 407210115 h 149"/>
              <a:gd name="T26" fmla="*/ 410094513 w 216"/>
              <a:gd name="T27" fmla="*/ 269432546 h 149"/>
              <a:gd name="T28" fmla="*/ 403927296 w 216"/>
              <a:gd name="T29" fmla="*/ 269432546 h 149"/>
              <a:gd name="T30" fmla="*/ 345343118 w 216"/>
              <a:gd name="T31" fmla="*/ 315358985 h 149"/>
              <a:gd name="T32" fmla="*/ 333008682 w 216"/>
              <a:gd name="T33" fmla="*/ 318420281 h 149"/>
              <a:gd name="T34" fmla="*/ 320674247 w 216"/>
              <a:gd name="T35" fmla="*/ 315358985 h 149"/>
              <a:gd name="T36" fmla="*/ 259007338 w 216"/>
              <a:gd name="T37" fmla="*/ 266371249 h 149"/>
              <a:gd name="T38" fmla="*/ 255922851 w 216"/>
              <a:gd name="T39" fmla="*/ 266371249 h 149"/>
              <a:gd name="T40" fmla="*/ 61668665 w 216"/>
              <a:gd name="T41" fmla="*/ 407210115 h 149"/>
              <a:gd name="T42" fmla="*/ 43167011 w 216"/>
              <a:gd name="T43" fmla="*/ 401087522 h 149"/>
              <a:gd name="T44" fmla="*/ 46251499 w 216"/>
              <a:gd name="T45" fmla="*/ 382716247 h 149"/>
              <a:gd name="T46" fmla="*/ 231255737 w 216"/>
              <a:gd name="T47" fmla="*/ 247999974 h 149"/>
              <a:gd name="T48" fmla="*/ 231255737 w 216"/>
              <a:gd name="T49" fmla="*/ 241877381 h 149"/>
              <a:gd name="T50" fmla="*/ 43167011 w 216"/>
              <a:gd name="T51" fmla="*/ 73481603 h 149"/>
              <a:gd name="T52" fmla="*/ 37001550 w 216"/>
              <a:gd name="T53" fmla="*/ 52049032 h 149"/>
              <a:gd name="T54" fmla="*/ 49334229 w 216"/>
              <a:gd name="T55" fmla="*/ 45926439 h 149"/>
              <a:gd name="T56" fmla="*/ 58584178 w 216"/>
              <a:gd name="T57" fmla="*/ 48987736 h 149"/>
              <a:gd name="T58" fmla="*/ 326841464 w 216"/>
              <a:gd name="T59" fmla="*/ 281679480 h 149"/>
              <a:gd name="T60" fmla="*/ 333008682 w 216"/>
              <a:gd name="T61" fmla="*/ 281679480 h 149"/>
              <a:gd name="T62" fmla="*/ 339175900 w 216"/>
              <a:gd name="T63" fmla="*/ 281679480 h 149"/>
              <a:gd name="T64" fmla="*/ 604348700 w 216"/>
              <a:gd name="T65" fmla="*/ 48987736 h 149"/>
              <a:gd name="T66" fmla="*/ 613598648 w 216"/>
              <a:gd name="T67" fmla="*/ 45926439 h 149"/>
              <a:gd name="T68" fmla="*/ 625933084 w 216"/>
              <a:gd name="T69" fmla="*/ 52049032 h 149"/>
              <a:gd name="T70" fmla="*/ 622850353 w 216"/>
              <a:gd name="T71" fmla="*/ 73481603 h 149"/>
              <a:gd name="T72" fmla="*/ 434761628 w 216"/>
              <a:gd name="T73" fmla="*/ 241877381 h 149"/>
              <a:gd name="T74" fmla="*/ 434761628 w 216"/>
              <a:gd name="T75" fmla="*/ 244938678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 h="149">
                <a:moveTo>
                  <a:pt x="207" y="0"/>
                </a:moveTo>
                <a:cubicBezTo>
                  <a:pt x="9" y="0"/>
                  <a:pt x="9" y="0"/>
                  <a:pt x="9" y="0"/>
                </a:cubicBezTo>
                <a:cubicBezTo>
                  <a:pt x="4" y="0"/>
                  <a:pt x="0" y="4"/>
                  <a:pt x="0" y="9"/>
                </a:cubicBezTo>
                <a:cubicBezTo>
                  <a:pt x="0" y="140"/>
                  <a:pt x="0" y="140"/>
                  <a:pt x="0" y="140"/>
                </a:cubicBezTo>
                <a:cubicBezTo>
                  <a:pt x="0" y="144"/>
                  <a:pt x="4" y="149"/>
                  <a:pt x="9" y="149"/>
                </a:cubicBezTo>
                <a:cubicBezTo>
                  <a:pt x="207" y="149"/>
                  <a:pt x="207" y="149"/>
                  <a:pt x="207" y="149"/>
                </a:cubicBezTo>
                <a:cubicBezTo>
                  <a:pt x="212" y="149"/>
                  <a:pt x="216" y="144"/>
                  <a:pt x="216" y="140"/>
                </a:cubicBezTo>
                <a:cubicBezTo>
                  <a:pt x="216" y="9"/>
                  <a:pt x="216" y="9"/>
                  <a:pt x="216" y="9"/>
                </a:cubicBezTo>
                <a:cubicBezTo>
                  <a:pt x="216" y="4"/>
                  <a:pt x="212" y="0"/>
                  <a:pt x="207" y="0"/>
                </a:cubicBezTo>
                <a:close/>
                <a:moveTo>
                  <a:pt x="141" y="80"/>
                </a:moveTo>
                <a:cubicBezTo>
                  <a:pt x="157" y="92"/>
                  <a:pt x="200" y="125"/>
                  <a:pt x="200" y="125"/>
                </a:cubicBezTo>
                <a:cubicBezTo>
                  <a:pt x="202" y="126"/>
                  <a:pt x="202" y="129"/>
                  <a:pt x="201" y="131"/>
                </a:cubicBezTo>
                <a:cubicBezTo>
                  <a:pt x="200" y="133"/>
                  <a:pt x="198" y="134"/>
                  <a:pt x="196" y="133"/>
                </a:cubicBezTo>
                <a:cubicBezTo>
                  <a:pt x="196" y="133"/>
                  <a:pt x="150" y="100"/>
                  <a:pt x="133" y="88"/>
                </a:cubicBezTo>
                <a:cubicBezTo>
                  <a:pt x="132" y="87"/>
                  <a:pt x="131" y="88"/>
                  <a:pt x="131" y="88"/>
                </a:cubicBezTo>
                <a:cubicBezTo>
                  <a:pt x="112" y="103"/>
                  <a:pt x="112" y="103"/>
                  <a:pt x="112" y="103"/>
                </a:cubicBezTo>
                <a:cubicBezTo>
                  <a:pt x="111" y="104"/>
                  <a:pt x="109" y="104"/>
                  <a:pt x="108" y="104"/>
                </a:cubicBezTo>
                <a:cubicBezTo>
                  <a:pt x="106" y="104"/>
                  <a:pt x="105" y="104"/>
                  <a:pt x="104" y="103"/>
                </a:cubicBezTo>
                <a:cubicBezTo>
                  <a:pt x="84" y="87"/>
                  <a:pt x="84" y="87"/>
                  <a:pt x="84" y="87"/>
                </a:cubicBezTo>
                <a:cubicBezTo>
                  <a:pt x="84" y="87"/>
                  <a:pt x="84" y="87"/>
                  <a:pt x="83" y="87"/>
                </a:cubicBezTo>
                <a:cubicBezTo>
                  <a:pt x="66" y="99"/>
                  <a:pt x="20" y="133"/>
                  <a:pt x="20" y="133"/>
                </a:cubicBezTo>
                <a:cubicBezTo>
                  <a:pt x="18" y="134"/>
                  <a:pt x="15" y="133"/>
                  <a:pt x="14" y="131"/>
                </a:cubicBezTo>
                <a:cubicBezTo>
                  <a:pt x="13" y="129"/>
                  <a:pt x="14" y="126"/>
                  <a:pt x="15" y="125"/>
                </a:cubicBezTo>
                <a:cubicBezTo>
                  <a:pt x="15" y="125"/>
                  <a:pt x="58" y="92"/>
                  <a:pt x="75" y="81"/>
                </a:cubicBezTo>
                <a:cubicBezTo>
                  <a:pt x="76" y="80"/>
                  <a:pt x="75" y="79"/>
                  <a:pt x="75" y="79"/>
                </a:cubicBezTo>
                <a:cubicBezTo>
                  <a:pt x="14" y="24"/>
                  <a:pt x="14" y="24"/>
                  <a:pt x="14" y="24"/>
                </a:cubicBezTo>
                <a:cubicBezTo>
                  <a:pt x="12" y="23"/>
                  <a:pt x="11" y="19"/>
                  <a:pt x="12" y="17"/>
                </a:cubicBezTo>
                <a:cubicBezTo>
                  <a:pt x="13" y="16"/>
                  <a:pt x="15" y="15"/>
                  <a:pt x="16" y="15"/>
                </a:cubicBezTo>
                <a:cubicBezTo>
                  <a:pt x="17" y="15"/>
                  <a:pt x="18" y="15"/>
                  <a:pt x="19" y="16"/>
                </a:cubicBezTo>
                <a:cubicBezTo>
                  <a:pt x="106" y="92"/>
                  <a:pt x="106" y="92"/>
                  <a:pt x="106" y="92"/>
                </a:cubicBezTo>
                <a:cubicBezTo>
                  <a:pt x="106" y="92"/>
                  <a:pt x="107" y="92"/>
                  <a:pt x="108" y="92"/>
                </a:cubicBezTo>
                <a:cubicBezTo>
                  <a:pt x="109" y="92"/>
                  <a:pt x="109" y="92"/>
                  <a:pt x="110" y="92"/>
                </a:cubicBezTo>
                <a:cubicBezTo>
                  <a:pt x="196" y="16"/>
                  <a:pt x="196" y="16"/>
                  <a:pt x="196" y="16"/>
                </a:cubicBezTo>
                <a:cubicBezTo>
                  <a:pt x="197" y="15"/>
                  <a:pt x="198" y="15"/>
                  <a:pt x="199" y="15"/>
                </a:cubicBezTo>
                <a:cubicBezTo>
                  <a:pt x="201" y="15"/>
                  <a:pt x="202" y="16"/>
                  <a:pt x="203" y="17"/>
                </a:cubicBezTo>
                <a:cubicBezTo>
                  <a:pt x="205" y="19"/>
                  <a:pt x="204" y="23"/>
                  <a:pt x="202" y="24"/>
                </a:cubicBezTo>
                <a:cubicBezTo>
                  <a:pt x="141" y="79"/>
                  <a:pt x="141" y="79"/>
                  <a:pt x="141" y="79"/>
                </a:cubicBezTo>
                <a:cubicBezTo>
                  <a:pt x="141" y="79"/>
                  <a:pt x="140" y="80"/>
                  <a:pt x="141" y="80"/>
                </a:cubicBezTo>
                <a:close/>
              </a:path>
            </a:pathLst>
          </a:custGeom>
          <a:solidFill>
            <a:schemeClr val="bg2">
              <a:lumMod val="50000"/>
            </a:schemeClr>
          </a:solidFill>
          <a:ln>
            <a:noFill/>
          </a:ln>
        </p:spPr>
        <p:txBody>
          <a:bodyPr/>
          <a:lstStyle/>
          <a:p>
            <a:pPr lvl="0"/>
            <a:endParaRPr lang="en-US"/>
          </a:p>
        </p:txBody>
      </p:sp>
    </p:spTree>
    <p:extLst>
      <p:ext uri="{BB962C8B-B14F-4D97-AF65-F5344CB8AC3E}">
        <p14:creationId xmlns:p14="http://schemas.microsoft.com/office/powerpoint/2010/main" val="3726304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Demo Title</a:t>
            </a:r>
            <a:endParaRPr lang="en-US" dirty="0"/>
          </a:p>
        </p:txBody>
      </p:sp>
      <p:sp>
        <p:nvSpPr>
          <p:cNvPr id="5" name="Subtitle 4"/>
          <p:cNvSpPr>
            <a:spLocks noGrp="1"/>
          </p:cNvSpPr>
          <p:nvPr>
            <p:ph type="subTitle" idx="1"/>
          </p:nvPr>
        </p:nvSpPr>
        <p:spPr/>
        <p:txBody>
          <a:bodyPr/>
          <a:lstStyle/>
          <a:p>
            <a:r>
              <a:rPr lang="en-US"/>
              <a:t>Demo</a:t>
            </a:r>
            <a:endParaRPr lang="en-US" dirty="0"/>
          </a:p>
        </p:txBody>
      </p:sp>
    </p:spTree>
    <p:extLst>
      <p:ext uri="{BB962C8B-B14F-4D97-AF65-F5344CB8AC3E}">
        <p14:creationId xmlns:p14="http://schemas.microsoft.com/office/powerpoint/2010/main" val="212822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66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smtClean="0"/>
              <a:t>Kevin Kline</a:t>
            </a:r>
            <a:endParaRPr lang="en-US" dirty="0"/>
          </a:p>
        </p:txBody>
      </p:sp>
      <p:sp>
        <p:nvSpPr>
          <p:cNvPr id="45" name="Text Placeholder 44"/>
          <p:cNvSpPr>
            <a:spLocks noGrp="1"/>
          </p:cNvSpPr>
          <p:nvPr>
            <p:ph type="body" sz="quarter" idx="10"/>
          </p:nvPr>
        </p:nvSpPr>
        <p:spPr/>
        <p:txBody>
          <a:bodyPr/>
          <a:lstStyle/>
          <a:p>
            <a:r>
              <a:rPr lang="en-US" dirty="0" smtClean="0"/>
              <a:t>Principal Program Manager, SentryOne</a:t>
            </a:r>
            <a:endParaRPr lang="en-US" dirty="0"/>
          </a:p>
        </p:txBody>
      </p:sp>
      <p:sp>
        <p:nvSpPr>
          <p:cNvPr id="150" name="Text Placeholder 149"/>
          <p:cNvSpPr>
            <a:spLocks noGrp="1"/>
          </p:cNvSpPr>
          <p:nvPr>
            <p:ph type="body" sz="quarter" idx="11"/>
          </p:nvPr>
        </p:nvSpPr>
        <p:spPr>
          <a:xfrm>
            <a:off x="5971902" y="1121553"/>
            <a:ext cx="3036072" cy="268836"/>
          </a:xfrm>
        </p:spPr>
        <p:txBody>
          <a:bodyPr/>
          <a:lstStyle/>
          <a:p>
            <a:r>
              <a:rPr lang="en-US" dirty="0" smtClean="0"/>
              <a:t>Founder &amp; Past President of PASS</a:t>
            </a:r>
            <a:endParaRPr lang="en-US" dirty="0"/>
          </a:p>
        </p:txBody>
      </p:sp>
      <p:pic>
        <p:nvPicPr>
          <p:cNvPr id="2" name="Picture Placeholder 1"/>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0000" b="10000"/>
          <a:stretch>
            <a:fillRect/>
          </a:stretch>
        </p:blipFill>
        <p:spPr/>
      </p:pic>
      <p:sp>
        <p:nvSpPr>
          <p:cNvPr id="152" name="Text Placeholder 151"/>
          <p:cNvSpPr>
            <a:spLocks noGrp="1"/>
          </p:cNvSpPr>
          <p:nvPr>
            <p:ph type="body" sz="quarter" idx="13"/>
          </p:nvPr>
        </p:nvSpPr>
        <p:spPr/>
        <p:txBody>
          <a:bodyPr/>
          <a:lstStyle/>
          <a:p>
            <a:r>
              <a:rPr lang="en-US" dirty="0" smtClean="0"/>
              <a:t>Kevin was one of the original nine independent founders of PASS and served two terms as president from 2004-2008.</a:t>
            </a:r>
            <a:endParaRPr lang="en-US" dirty="0"/>
          </a:p>
        </p:txBody>
      </p:sp>
      <p:sp>
        <p:nvSpPr>
          <p:cNvPr id="153" name="Text Placeholder 152"/>
          <p:cNvSpPr>
            <a:spLocks noGrp="1"/>
          </p:cNvSpPr>
          <p:nvPr>
            <p:ph type="body" sz="quarter" idx="14"/>
          </p:nvPr>
        </p:nvSpPr>
        <p:spPr/>
        <p:txBody>
          <a:bodyPr/>
          <a:lstStyle/>
          <a:p>
            <a:r>
              <a:rPr lang="en-US" dirty="0" smtClean="0"/>
              <a:t>Industry Expert</a:t>
            </a:r>
            <a:endParaRPr lang="en-US" dirty="0"/>
          </a:p>
        </p:txBody>
      </p:sp>
      <p:sp>
        <p:nvSpPr>
          <p:cNvPr id="154" name="Text Placeholder 153"/>
          <p:cNvSpPr>
            <a:spLocks noGrp="1"/>
          </p:cNvSpPr>
          <p:nvPr>
            <p:ph type="body" sz="quarter" idx="15"/>
          </p:nvPr>
        </p:nvSpPr>
        <p:spPr/>
        <p:txBody>
          <a:bodyPr/>
          <a:lstStyle/>
          <a:p>
            <a:r>
              <a:rPr lang="en-US" dirty="0" smtClean="0"/>
              <a:t>Kevin authored his first technology book out of 11 (on Oracle, gasp!) in 1995. His best known book is </a:t>
            </a:r>
            <a:r>
              <a:rPr lang="en-US" i="1" dirty="0" smtClean="0"/>
              <a:t>SQL in a Nutshell</a:t>
            </a:r>
            <a:r>
              <a:rPr lang="en-US" dirty="0" smtClean="0"/>
              <a:t>, a best-seller. He has been a Microsoft Data Platform MVP since 2003.</a:t>
            </a:r>
            <a:endParaRPr lang="en-US" dirty="0"/>
          </a:p>
        </p:txBody>
      </p:sp>
      <p:sp>
        <p:nvSpPr>
          <p:cNvPr id="155" name="Text Placeholder 154"/>
          <p:cNvSpPr>
            <a:spLocks noGrp="1"/>
          </p:cNvSpPr>
          <p:nvPr>
            <p:ph type="body" sz="quarter" idx="16"/>
          </p:nvPr>
        </p:nvSpPr>
        <p:spPr/>
        <p:txBody>
          <a:bodyPr/>
          <a:lstStyle/>
          <a:p>
            <a:r>
              <a:rPr lang="en-US" dirty="0" smtClean="0"/>
              <a:t>The Horde</a:t>
            </a:r>
            <a:endParaRPr lang="en-US" dirty="0"/>
          </a:p>
        </p:txBody>
      </p:sp>
      <p:sp>
        <p:nvSpPr>
          <p:cNvPr id="156" name="Text Placeholder 155"/>
          <p:cNvSpPr>
            <a:spLocks noGrp="1"/>
          </p:cNvSpPr>
          <p:nvPr>
            <p:ph type="body" sz="quarter" idx="17"/>
          </p:nvPr>
        </p:nvSpPr>
        <p:spPr/>
        <p:txBody>
          <a:bodyPr/>
          <a:lstStyle/>
          <a:p>
            <a:r>
              <a:rPr lang="en-US" dirty="0" smtClean="0"/>
              <a:t>Kevin has a big blended family of one son, now 26, and SIX daughters, ranging in age from 24 to 14. The Horde has taught him patience at the cost of his hair, literally.</a:t>
            </a:r>
            <a:endParaRPr lang="en-US" dirty="0"/>
          </a:p>
        </p:txBody>
      </p:sp>
      <p:sp>
        <p:nvSpPr>
          <p:cNvPr id="157" name="Text Placeholder 156"/>
          <p:cNvSpPr>
            <a:spLocks noGrp="1"/>
          </p:cNvSpPr>
          <p:nvPr>
            <p:ph type="body" sz="quarter" idx="18"/>
          </p:nvPr>
        </p:nvSpPr>
        <p:spPr/>
        <p:txBody>
          <a:bodyPr/>
          <a:lstStyle/>
          <a:p>
            <a:r>
              <a:rPr lang="en-US" dirty="0" smtClean="0"/>
              <a:t>/KEKline</a:t>
            </a:r>
            <a:endParaRPr lang="en-US" dirty="0"/>
          </a:p>
        </p:txBody>
      </p:sp>
      <p:sp>
        <p:nvSpPr>
          <p:cNvPr id="158" name="Text Placeholder 157"/>
          <p:cNvSpPr>
            <a:spLocks noGrp="1"/>
          </p:cNvSpPr>
          <p:nvPr>
            <p:ph type="body" sz="quarter" idx="19"/>
          </p:nvPr>
        </p:nvSpPr>
        <p:spPr/>
        <p:txBody>
          <a:bodyPr/>
          <a:lstStyle/>
          <a:p>
            <a:r>
              <a:rPr lang="en-US" dirty="0" smtClean="0"/>
              <a:t>@KEKline</a:t>
            </a:r>
            <a:endParaRPr lang="en-US" dirty="0"/>
          </a:p>
        </p:txBody>
      </p:sp>
      <p:sp>
        <p:nvSpPr>
          <p:cNvPr id="159" name="Text Placeholder 158"/>
          <p:cNvSpPr>
            <a:spLocks noGrp="1"/>
          </p:cNvSpPr>
          <p:nvPr>
            <p:ph type="body" sz="quarter" idx="20"/>
          </p:nvPr>
        </p:nvSpPr>
        <p:spPr/>
        <p:txBody>
          <a:bodyPr/>
          <a:lstStyle/>
          <a:p>
            <a:r>
              <a:rPr lang="en-US" dirty="0" smtClean="0"/>
              <a:t>KEKline</a:t>
            </a:r>
            <a:endParaRPr lang="en-US" dirty="0"/>
          </a:p>
        </p:txBody>
      </p:sp>
      <p:grpSp>
        <p:nvGrpSpPr>
          <p:cNvPr id="88" name="Group 87"/>
          <p:cNvGrpSpPr/>
          <p:nvPr/>
        </p:nvGrpSpPr>
        <p:grpSpPr>
          <a:xfrm>
            <a:off x="3692456" y="3900869"/>
            <a:ext cx="229600" cy="229600"/>
            <a:chOff x="6351804" y="5146675"/>
            <a:chExt cx="353832" cy="353832"/>
          </a:xfrm>
        </p:grpSpPr>
        <p:sp>
          <p:nvSpPr>
            <p:cNvPr id="89" name="Freeform 79"/>
            <p:cNvSpPr>
              <a:spLocks/>
            </p:cNvSpPr>
            <p:nvPr/>
          </p:nvSpPr>
          <p:spPr bwMode="auto">
            <a:xfrm>
              <a:off x="6490692" y="5241925"/>
              <a:ext cx="76056" cy="161920"/>
            </a:xfrm>
            <a:custGeom>
              <a:avLst/>
              <a:gdLst>
                <a:gd name="T0" fmla="*/ 30 w 30"/>
                <a:gd name="T1" fmla="*/ 22 h 64"/>
                <a:gd name="T2" fmla="*/ 19 w 30"/>
                <a:gd name="T3" fmla="*/ 22 h 64"/>
                <a:gd name="T4" fmla="*/ 19 w 30"/>
                <a:gd name="T5" fmla="*/ 14 h 64"/>
                <a:gd name="T6" fmla="*/ 23 w 30"/>
                <a:gd name="T7" fmla="*/ 11 h 64"/>
                <a:gd name="T8" fmla="*/ 30 w 30"/>
                <a:gd name="T9" fmla="*/ 11 h 64"/>
                <a:gd name="T10" fmla="*/ 30 w 30"/>
                <a:gd name="T11" fmla="*/ 0 h 64"/>
                <a:gd name="T12" fmla="*/ 22 w 30"/>
                <a:gd name="T13" fmla="*/ 0 h 64"/>
                <a:gd name="T14" fmla="*/ 8 w 30"/>
                <a:gd name="T15" fmla="*/ 13 h 64"/>
                <a:gd name="T16" fmla="*/ 8 w 30"/>
                <a:gd name="T17" fmla="*/ 22 h 64"/>
                <a:gd name="T18" fmla="*/ 0 w 30"/>
                <a:gd name="T19" fmla="*/ 22 h 64"/>
                <a:gd name="T20" fmla="*/ 0 w 30"/>
                <a:gd name="T21" fmla="*/ 34 h 64"/>
                <a:gd name="T22" fmla="*/ 8 w 30"/>
                <a:gd name="T23" fmla="*/ 34 h 64"/>
                <a:gd name="T24" fmla="*/ 8 w 30"/>
                <a:gd name="T25" fmla="*/ 64 h 64"/>
                <a:gd name="T26" fmla="*/ 19 w 30"/>
                <a:gd name="T27" fmla="*/ 64 h 64"/>
                <a:gd name="T28" fmla="*/ 19 w 30"/>
                <a:gd name="T29" fmla="*/ 34 h 64"/>
                <a:gd name="T30" fmla="*/ 28 w 30"/>
                <a:gd name="T31" fmla="*/ 34 h 64"/>
                <a:gd name="T32" fmla="*/ 30 w 30"/>
                <a:gd name="T33"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chemeClr val="bg2">
                <a:lumMod val="50000"/>
              </a:schemeClr>
            </a:solidFill>
            <a:ln>
              <a:noFill/>
            </a:ln>
            <a:extLst/>
          </p:spPr>
          <p:txBody>
            <a:bodyPr/>
            <a:lstStyle/>
            <a:p>
              <a:pPr eaLnBrk="1" fontAlgn="auto" hangingPunct="1">
                <a:spcBef>
                  <a:spcPts val="0"/>
                </a:spcBef>
                <a:spcAft>
                  <a:spcPts val="0"/>
                </a:spcAft>
                <a:defRPr/>
              </a:pPr>
              <a:endParaRPr lang="en-AU">
                <a:latin typeface="+mn-lt"/>
              </a:endParaRPr>
            </a:p>
          </p:txBody>
        </p:sp>
        <p:sp>
          <p:nvSpPr>
            <p:cNvPr id="90" name="Rounded Rectangle 89"/>
            <p:cNvSpPr/>
            <p:nvPr/>
          </p:nvSpPr>
          <p:spPr>
            <a:xfrm>
              <a:off x="635180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164948" y="3900869"/>
            <a:ext cx="229600" cy="229600"/>
            <a:chOff x="5748554" y="5146675"/>
            <a:chExt cx="353832" cy="353832"/>
          </a:xfrm>
        </p:grpSpPr>
        <p:sp>
          <p:nvSpPr>
            <p:cNvPr id="92" name="Freeform 383"/>
            <p:cNvSpPr>
              <a:spLocks/>
            </p:cNvSpPr>
            <p:nvPr/>
          </p:nvSpPr>
          <p:spPr bwMode="auto">
            <a:xfrm>
              <a:off x="5852152" y="5257800"/>
              <a:ext cx="159336" cy="137932"/>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2">
                <a:lumMod val="50000"/>
              </a:schemeClr>
            </a:solidFill>
            <a:ln>
              <a:noFill/>
            </a:ln>
          </p:spPr>
          <p:txBody>
            <a:bodyPr/>
            <a:lstStyle/>
            <a:p>
              <a:endParaRPr lang="en-US"/>
            </a:p>
          </p:txBody>
        </p:sp>
        <p:sp>
          <p:nvSpPr>
            <p:cNvPr id="93" name="Rounded Rectangle 92"/>
            <p:cNvSpPr/>
            <p:nvPr/>
          </p:nvSpPr>
          <p:spPr>
            <a:xfrm>
              <a:off x="574855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745957" y="3900869"/>
            <a:ext cx="229600" cy="229600"/>
            <a:chOff x="3348740" y="4138863"/>
            <a:chExt cx="229600" cy="229600"/>
          </a:xfrm>
        </p:grpSpPr>
        <p:sp>
          <p:nvSpPr>
            <p:cNvPr id="95" name="Rounded Rectangle 94"/>
            <p:cNvSpPr/>
            <p:nvPr/>
          </p:nvSpPr>
          <p:spPr>
            <a:xfrm>
              <a:off x="3348740" y="4138863"/>
              <a:ext cx="229600" cy="229600"/>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216"/>
            <p:cNvGrpSpPr>
              <a:grpSpLocks/>
            </p:cNvGrpSpPr>
            <p:nvPr/>
          </p:nvGrpSpPr>
          <p:grpSpPr bwMode="auto">
            <a:xfrm>
              <a:off x="3416337" y="4197351"/>
              <a:ext cx="101582" cy="101580"/>
              <a:chOff x="8400256" y="3573016"/>
              <a:chExt cx="423863" cy="422275"/>
            </a:xfrm>
            <a:solidFill>
              <a:schemeClr val="tx1"/>
            </a:solidFill>
          </p:grpSpPr>
          <p:sp>
            <p:nvSpPr>
              <p:cNvPr id="97" name="Oval 315"/>
              <p:cNvSpPr>
                <a:spLocks noChangeArrowheads="1"/>
              </p:cNvSpPr>
              <p:nvPr/>
            </p:nvSpPr>
            <p:spPr bwMode="auto">
              <a:xfrm>
                <a:off x="8400256" y="3573016"/>
                <a:ext cx="103188" cy="101600"/>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endParaRPr lang="en-AU" altLang="x-none"/>
              </a:p>
            </p:txBody>
          </p:sp>
          <p:sp>
            <p:nvSpPr>
              <p:cNvPr id="98" name="Rectangle 316"/>
              <p:cNvSpPr>
                <a:spLocks noChangeArrowheads="1"/>
              </p:cNvSpPr>
              <p:nvPr/>
            </p:nvSpPr>
            <p:spPr bwMode="auto">
              <a:xfrm>
                <a:off x="8408194" y="3714304"/>
                <a:ext cx="87313" cy="280987"/>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endParaRPr lang="en-AU" altLang="x-none"/>
              </a:p>
            </p:txBody>
          </p:sp>
          <p:sp>
            <p:nvSpPr>
              <p:cNvPr id="99" name="Freeform 317"/>
              <p:cNvSpPr>
                <a:spLocks/>
              </p:cNvSpPr>
              <p:nvPr/>
            </p:nvSpPr>
            <p:spPr bwMode="auto">
              <a:xfrm>
                <a:off x="8551069" y="3706366"/>
                <a:ext cx="273050" cy="288925"/>
              </a:xfrm>
              <a:custGeom>
                <a:avLst/>
                <a:gdLst>
                  <a:gd name="T0" fmla="*/ 232890753 w 196"/>
                  <a:gd name="T1" fmla="*/ 0 h 207"/>
                  <a:gd name="T2" fmla="*/ 118386679 w 196"/>
                  <a:gd name="T3" fmla="*/ 62342199 h 207"/>
                  <a:gd name="T4" fmla="*/ 116446073 w 196"/>
                  <a:gd name="T5" fmla="*/ 62342199 h 207"/>
                  <a:gd name="T6" fmla="*/ 116446073 w 196"/>
                  <a:gd name="T7" fmla="*/ 9741099 h 207"/>
                  <a:gd name="T8" fmla="*/ 0 w 196"/>
                  <a:gd name="T9" fmla="*/ 9741099 h 207"/>
                  <a:gd name="T10" fmla="*/ 0 w 196"/>
                  <a:gd name="T11" fmla="*/ 403273699 h 207"/>
                  <a:gd name="T12" fmla="*/ 122267889 w 196"/>
                  <a:gd name="T13" fmla="*/ 403273699 h 207"/>
                  <a:gd name="T14" fmla="*/ 122267889 w 196"/>
                  <a:gd name="T15" fmla="*/ 208455898 h 207"/>
                  <a:gd name="T16" fmla="*/ 194075860 w 196"/>
                  <a:gd name="T17" fmla="*/ 107150698 h 207"/>
                  <a:gd name="T18" fmla="*/ 258121409 w 196"/>
                  <a:gd name="T19" fmla="*/ 212351500 h 207"/>
                  <a:gd name="T20" fmla="*/ 258121409 w 196"/>
                  <a:gd name="T21" fmla="*/ 403273699 h 207"/>
                  <a:gd name="T22" fmla="*/ 380389298 w 196"/>
                  <a:gd name="T23" fmla="*/ 403273699 h 207"/>
                  <a:gd name="T24" fmla="*/ 380389298 w 196"/>
                  <a:gd name="T25" fmla="*/ 187025200 h 207"/>
                  <a:gd name="T26" fmla="*/ 232890753 w 196"/>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6" h="207">
                    <a:moveTo>
                      <a:pt x="120" y="0"/>
                    </a:moveTo>
                    <a:cubicBezTo>
                      <a:pt x="90" y="0"/>
                      <a:pt x="69" y="16"/>
                      <a:pt x="61" y="32"/>
                    </a:cubicBezTo>
                    <a:cubicBezTo>
                      <a:pt x="60" y="32"/>
                      <a:pt x="60" y="32"/>
                      <a:pt x="60" y="32"/>
                    </a:cubicBezTo>
                    <a:cubicBezTo>
                      <a:pt x="60" y="5"/>
                      <a:pt x="60" y="5"/>
                      <a:pt x="60" y="5"/>
                    </a:cubicBezTo>
                    <a:cubicBezTo>
                      <a:pt x="0" y="5"/>
                      <a:pt x="0" y="5"/>
                      <a:pt x="0" y="5"/>
                    </a:cubicBezTo>
                    <a:cubicBezTo>
                      <a:pt x="0" y="207"/>
                      <a:pt x="0" y="207"/>
                      <a:pt x="0" y="207"/>
                    </a:cubicBezTo>
                    <a:cubicBezTo>
                      <a:pt x="63" y="207"/>
                      <a:pt x="63" y="207"/>
                      <a:pt x="63" y="207"/>
                    </a:cubicBezTo>
                    <a:cubicBezTo>
                      <a:pt x="63" y="107"/>
                      <a:pt x="63" y="107"/>
                      <a:pt x="63" y="107"/>
                    </a:cubicBezTo>
                    <a:cubicBezTo>
                      <a:pt x="63" y="81"/>
                      <a:pt x="68" y="55"/>
                      <a:pt x="100" y="55"/>
                    </a:cubicBezTo>
                    <a:cubicBezTo>
                      <a:pt x="133" y="55"/>
                      <a:pt x="133" y="85"/>
                      <a:pt x="133" y="109"/>
                    </a:cubicBezTo>
                    <a:cubicBezTo>
                      <a:pt x="133" y="207"/>
                      <a:pt x="133" y="207"/>
                      <a:pt x="133" y="207"/>
                    </a:cubicBezTo>
                    <a:cubicBezTo>
                      <a:pt x="196" y="207"/>
                      <a:pt x="196" y="207"/>
                      <a:pt x="196" y="207"/>
                    </a:cubicBezTo>
                    <a:cubicBezTo>
                      <a:pt x="196" y="96"/>
                      <a:pt x="196" y="96"/>
                      <a:pt x="196" y="96"/>
                    </a:cubicBezTo>
                    <a:cubicBezTo>
                      <a:pt x="196" y="42"/>
                      <a:pt x="184" y="0"/>
                      <a:pt x="120"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151551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About the session</a:t>
            </a:r>
          </a:p>
        </p:txBody>
      </p:sp>
      <p:sp>
        <p:nvSpPr>
          <p:cNvPr id="3" name="Content Placeholder 2"/>
          <p:cNvSpPr>
            <a:spLocks noGrp="1"/>
          </p:cNvSpPr>
          <p:nvPr>
            <p:ph idx="4294967295"/>
          </p:nvPr>
        </p:nvSpPr>
        <p:spPr>
          <a:xfrm>
            <a:off x="457200" y="864183"/>
            <a:ext cx="8229600" cy="3630612"/>
          </a:xfrm>
        </p:spPr>
        <p:txBody>
          <a:bodyPr/>
          <a:lstStyle/>
          <a:p>
            <a:r>
              <a:rPr lang="en-US" dirty="0">
                <a:solidFill>
                  <a:schemeClr val="bg2">
                    <a:lumMod val="50000"/>
                  </a:schemeClr>
                </a:solidFill>
              </a:rPr>
              <a:t>What this session is not:</a:t>
            </a:r>
          </a:p>
          <a:p>
            <a:pPr lvl="1"/>
            <a:r>
              <a:rPr lang="en-US" sz="1500" dirty="0">
                <a:solidFill>
                  <a:schemeClr val="bg2">
                    <a:lumMod val="50000"/>
                  </a:schemeClr>
                </a:solidFill>
              </a:rPr>
              <a:t>An end-to-end optimizer session</a:t>
            </a:r>
          </a:p>
          <a:p>
            <a:pPr lvl="1"/>
            <a:r>
              <a:rPr lang="en-US" sz="1500" dirty="0">
                <a:solidFill>
                  <a:schemeClr val="bg2">
                    <a:lumMod val="50000"/>
                  </a:schemeClr>
                </a:solidFill>
              </a:rPr>
              <a:t>A performance tuning session</a:t>
            </a:r>
          </a:p>
          <a:p>
            <a:r>
              <a:rPr lang="en-US" dirty="0">
                <a:solidFill>
                  <a:schemeClr val="bg2">
                    <a:lumMod val="50000"/>
                  </a:schemeClr>
                </a:solidFill>
              </a:rPr>
              <a:t>Goals of this session</a:t>
            </a:r>
          </a:p>
          <a:p>
            <a:pPr lvl="1"/>
            <a:r>
              <a:rPr lang="en-US" sz="1500" dirty="0">
                <a:solidFill>
                  <a:schemeClr val="bg2">
                    <a:lumMod val="50000"/>
                  </a:schemeClr>
                </a:solidFill>
              </a:rPr>
              <a:t>Additional and deeper understanding of SQL Server optimizer internals</a:t>
            </a:r>
          </a:p>
          <a:p>
            <a:pPr lvl="1"/>
            <a:r>
              <a:rPr lang="en-US" sz="1500" dirty="0">
                <a:solidFill>
                  <a:schemeClr val="bg2">
                    <a:lumMod val="50000"/>
                  </a:schemeClr>
                </a:solidFill>
              </a:rPr>
              <a:t>Understanding query processing queries</a:t>
            </a:r>
          </a:p>
          <a:p>
            <a:pPr lvl="1"/>
            <a:r>
              <a:rPr lang="en-US" sz="1500" dirty="0">
                <a:solidFill>
                  <a:schemeClr val="bg2">
                    <a:lumMod val="50000"/>
                  </a:schemeClr>
                </a:solidFill>
              </a:rPr>
              <a:t>Provide an additional skill for performance tuning</a:t>
            </a:r>
          </a:p>
          <a:p>
            <a:endParaRPr lang="en-US" dirty="0"/>
          </a:p>
        </p:txBody>
      </p:sp>
      <p:sp>
        <p:nvSpPr>
          <p:cNvPr id="4" name="Speech Bubble: Rectangle 3"/>
          <p:cNvSpPr/>
          <p:nvPr/>
        </p:nvSpPr>
        <p:spPr>
          <a:xfrm>
            <a:off x="4807132" y="3145221"/>
            <a:ext cx="3154454" cy="1647495"/>
          </a:xfrm>
          <a:prstGeom prst="wedgeRectCallout">
            <a:avLst>
              <a:gd name="adj1" fmla="val -14504"/>
              <a:gd name="adj2" fmla="val -8674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rgbClr val="FF0000"/>
                </a:solidFill>
              </a:rPr>
              <a:t>Special thanks to Brian Hansen: </a:t>
            </a:r>
          </a:p>
          <a:p>
            <a:endParaRPr lang="en-US" sz="1350" dirty="0">
              <a:solidFill>
                <a:srgbClr val="FF0000"/>
              </a:solidFill>
            </a:endParaRPr>
          </a:p>
          <a:p>
            <a:r>
              <a:rPr lang="en-US" sz="1350" dirty="0">
                <a:solidFill>
                  <a:srgbClr val="FF0000"/>
                </a:solidFill>
              </a:rPr>
              <a:t>Twitter: </a:t>
            </a:r>
            <a:r>
              <a:rPr lang="en-US" sz="1350" dirty="0">
                <a:solidFill>
                  <a:srgbClr val="FF0000"/>
                </a:solidFill>
                <a:hlinkClick r:id="rId2"/>
              </a:rPr>
              <a:t>https://twitter.com/tf3604</a:t>
            </a:r>
            <a:r>
              <a:rPr lang="en-US" sz="1350" dirty="0">
                <a:solidFill>
                  <a:srgbClr val="FF0000"/>
                </a:solidFill>
              </a:rPr>
              <a:t> </a:t>
            </a:r>
          </a:p>
          <a:p>
            <a:r>
              <a:rPr lang="en-US" sz="1350" dirty="0">
                <a:solidFill>
                  <a:srgbClr val="FF0000"/>
                </a:solidFill>
              </a:rPr>
              <a:t>Blog: </a:t>
            </a:r>
            <a:r>
              <a:rPr lang="en-US" sz="1350" dirty="0">
                <a:solidFill>
                  <a:srgbClr val="FF0000"/>
                </a:solidFill>
                <a:hlinkClick r:id="rId3"/>
              </a:rPr>
              <a:t>http://www.tf3604.com/</a:t>
            </a:r>
            <a:r>
              <a:rPr lang="en-US" sz="1350" dirty="0">
                <a:solidFill>
                  <a:srgbClr val="FF0000"/>
                </a:solidFill>
              </a:rPr>
              <a:t> </a:t>
            </a:r>
          </a:p>
          <a:p>
            <a:endParaRPr lang="en-US" sz="1350" dirty="0">
              <a:solidFill>
                <a:srgbClr val="FF0000"/>
              </a:solidFill>
            </a:endParaRPr>
          </a:p>
          <a:p>
            <a:r>
              <a:rPr lang="en-US" sz="1350" dirty="0">
                <a:solidFill>
                  <a:srgbClr val="FF0000"/>
                </a:solidFill>
              </a:rPr>
              <a:t>Also, thanks to Rob </a:t>
            </a:r>
            <a:r>
              <a:rPr lang="en-US" sz="1350" dirty="0" smtClean="0">
                <a:solidFill>
                  <a:srgbClr val="FF0000"/>
                </a:solidFill>
              </a:rPr>
              <a:t>Volk, </a:t>
            </a:r>
            <a:r>
              <a:rPr lang="en-US" sz="1350" dirty="0">
                <a:solidFill>
                  <a:srgbClr val="FF0000"/>
                </a:solidFill>
              </a:rPr>
              <a:t>Paul </a:t>
            </a:r>
            <a:r>
              <a:rPr lang="en-US" sz="1350" dirty="0" smtClean="0">
                <a:solidFill>
                  <a:srgbClr val="FF0000"/>
                </a:solidFill>
              </a:rPr>
              <a:t>White, and Benjamin Nevarez.</a:t>
            </a:r>
            <a:endParaRPr lang="en-US" sz="1350" dirty="0">
              <a:solidFill>
                <a:srgbClr val="FF0000"/>
              </a:solidFill>
            </a:endParaRPr>
          </a:p>
          <a:p>
            <a:endParaRPr lang="en-US" sz="1350" dirty="0">
              <a:solidFill>
                <a:srgbClr val="FF0000"/>
              </a:solidFill>
            </a:endParaRPr>
          </a:p>
        </p:txBody>
      </p:sp>
    </p:spTree>
    <p:extLst>
      <p:ext uri="{BB962C8B-B14F-4D97-AF65-F5344CB8AC3E}">
        <p14:creationId xmlns:p14="http://schemas.microsoft.com/office/powerpoint/2010/main" val="2505623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4294967295"/>
          </p:nvPr>
        </p:nvSpPr>
        <p:spPr>
          <a:xfrm>
            <a:off x="457200" y="864183"/>
            <a:ext cx="8229600" cy="3630612"/>
          </a:xfrm>
        </p:spPr>
        <p:txBody>
          <a:bodyPr/>
          <a:lstStyle/>
          <a:p>
            <a:r>
              <a:rPr lang="en-US" dirty="0" smtClean="0">
                <a:solidFill>
                  <a:schemeClr val="bg2">
                    <a:lumMod val="50000"/>
                  </a:schemeClr>
                </a:solidFill>
              </a:rPr>
              <a:t>Background</a:t>
            </a:r>
            <a:r>
              <a:rPr lang="en-US" dirty="0">
                <a:solidFill>
                  <a:schemeClr val="bg2">
                    <a:lumMod val="50000"/>
                  </a:schemeClr>
                </a:solidFill>
              </a:rPr>
              <a:t>:</a:t>
            </a:r>
          </a:p>
          <a:p>
            <a:pPr lvl="1"/>
            <a:r>
              <a:rPr lang="en-US" sz="1800" dirty="0">
                <a:solidFill>
                  <a:schemeClr val="bg2">
                    <a:lumMod val="50000"/>
                  </a:schemeClr>
                </a:solidFill>
              </a:rPr>
              <a:t>Physical processing considerations</a:t>
            </a:r>
          </a:p>
          <a:p>
            <a:r>
              <a:rPr lang="en-US" dirty="0">
                <a:solidFill>
                  <a:schemeClr val="bg2">
                    <a:lumMod val="50000"/>
                  </a:schemeClr>
                </a:solidFill>
              </a:rPr>
              <a:t>Executing a query: </a:t>
            </a:r>
          </a:p>
          <a:p>
            <a:pPr lvl="1"/>
            <a:r>
              <a:rPr lang="en-US" sz="1800" dirty="0">
                <a:solidFill>
                  <a:schemeClr val="bg2">
                    <a:lumMod val="50000"/>
                  </a:schemeClr>
                </a:solidFill>
              </a:rPr>
              <a:t>Parse, bind, transform, optimize, execute</a:t>
            </a:r>
          </a:p>
          <a:p>
            <a:r>
              <a:rPr lang="en-US" dirty="0">
                <a:solidFill>
                  <a:schemeClr val="bg2">
                    <a:lumMod val="50000"/>
                  </a:schemeClr>
                </a:solidFill>
              </a:rPr>
              <a:t>Revealing the secrets:</a:t>
            </a:r>
          </a:p>
          <a:p>
            <a:pPr lvl="1"/>
            <a:r>
              <a:rPr lang="en-US" sz="1800" dirty="0">
                <a:solidFill>
                  <a:schemeClr val="bg2">
                    <a:lumMod val="50000"/>
                  </a:schemeClr>
                </a:solidFill>
              </a:rPr>
              <a:t>Heuristics, transformation rules, parse trees, memos with trace flags 860x</a:t>
            </a:r>
          </a:p>
          <a:p>
            <a:pPr lvl="1"/>
            <a:r>
              <a:rPr lang="en-US" sz="1800" dirty="0">
                <a:solidFill>
                  <a:schemeClr val="bg2">
                    <a:lumMod val="50000"/>
                  </a:schemeClr>
                </a:solidFill>
              </a:rPr>
              <a:t>Extended events and DMVs</a:t>
            </a:r>
          </a:p>
          <a:p>
            <a:r>
              <a:rPr lang="en-US" dirty="0">
                <a:solidFill>
                  <a:schemeClr val="bg2">
                    <a:lumMod val="50000"/>
                  </a:schemeClr>
                </a:solidFill>
              </a:rPr>
              <a:t>Limitations &amp; DMVs</a:t>
            </a:r>
          </a:p>
          <a:p>
            <a:endParaRPr lang="en-US" dirty="0"/>
          </a:p>
        </p:txBody>
      </p:sp>
    </p:spTree>
    <p:extLst>
      <p:ext uri="{BB962C8B-B14F-4D97-AF65-F5344CB8AC3E}">
        <p14:creationId xmlns:p14="http://schemas.microsoft.com/office/powerpoint/2010/main" val="1278786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Want Hidden Secrets!</a:t>
            </a:r>
            <a:endParaRPr lang="en-US" dirty="0"/>
          </a:p>
        </p:txBody>
      </p:sp>
      <p:sp>
        <p:nvSpPr>
          <p:cNvPr id="3" name="Content Placeholder 2"/>
          <p:cNvSpPr>
            <a:spLocks noGrp="1"/>
          </p:cNvSpPr>
          <p:nvPr>
            <p:ph idx="4294967295"/>
          </p:nvPr>
        </p:nvSpPr>
        <p:spPr>
          <a:xfrm>
            <a:off x="457200" y="864183"/>
            <a:ext cx="8229600" cy="3630613"/>
          </a:xfrm>
        </p:spPr>
        <p:txBody>
          <a:bodyPr>
            <a:normAutofit fontScale="92500" lnSpcReduction="10000"/>
          </a:bodyPr>
          <a:lstStyle/>
          <a:p>
            <a:r>
              <a:rPr lang="en-US" dirty="0">
                <a:solidFill>
                  <a:schemeClr val="bg2">
                    <a:lumMod val="50000"/>
                  </a:schemeClr>
                </a:solidFill>
              </a:rPr>
              <a:t>Combine T3604 with DBCC {RULEOFF | RULEON}</a:t>
            </a:r>
          </a:p>
          <a:p>
            <a:pPr lvl="1"/>
            <a:r>
              <a:rPr lang="en-US" sz="1800" dirty="0" smtClean="0">
                <a:solidFill>
                  <a:schemeClr val="bg2">
                    <a:lumMod val="50000"/>
                  </a:schemeClr>
                </a:solidFill>
                <a:latin typeface="Courier New" panose="02070309020205020404" pitchFamily="49" charset="0"/>
                <a:cs typeface="Courier New" panose="02070309020205020404" pitchFamily="49" charset="0"/>
              </a:rPr>
              <a:t>DBCC </a:t>
            </a:r>
            <a:r>
              <a:rPr lang="en-US" sz="1800" dirty="0">
                <a:solidFill>
                  <a:schemeClr val="bg2">
                    <a:lumMod val="50000"/>
                  </a:schemeClr>
                </a:solidFill>
                <a:latin typeface="Courier New" panose="02070309020205020404" pitchFamily="49" charset="0"/>
                <a:cs typeface="Courier New" panose="02070309020205020404" pitchFamily="49" charset="0"/>
              </a:rPr>
              <a:t>RULEOFF ('</a:t>
            </a:r>
            <a:r>
              <a:rPr lang="en-US" sz="1800" dirty="0" err="1">
                <a:solidFill>
                  <a:schemeClr val="bg2">
                    <a:lumMod val="50000"/>
                  </a:schemeClr>
                </a:solidFill>
                <a:latin typeface="Courier New" panose="02070309020205020404" pitchFamily="49" charset="0"/>
                <a:cs typeface="Courier New" panose="02070309020205020404" pitchFamily="49" charset="0"/>
              </a:rPr>
              <a:t>GetToScan</a:t>
            </a:r>
            <a:r>
              <a:rPr lang="en-US" sz="1800" dirty="0">
                <a:solidFill>
                  <a:schemeClr val="bg2">
                    <a:lumMod val="50000"/>
                  </a:schemeClr>
                </a:solidFill>
                <a:latin typeface="Courier New" panose="02070309020205020404" pitchFamily="49" charset="0"/>
                <a:cs typeface="Courier New" panose="02070309020205020404" pitchFamily="49" charset="0"/>
              </a:rPr>
              <a:t>')</a:t>
            </a:r>
          </a:p>
          <a:p>
            <a:pPr lvl="1"/>
            <a:r>
              <a:rPr lang="en-US" sz="1800" dirty="0">
                <a:solidFill>
                  <a:schemeClr val="bg2">
                    <a:lumMod val="50000"/>
                  </a:schemeClr>
                </a:solidFill>
                <a:latin typeface="Courier New" panose="02070309020205020404" pitchFamily="49" charset="0"/>
                <a:cs typeface="Courier New" panose="02070309020205020404" pitchFamily="49" charset="0"/>
              </a:rPr>
              <a:t>DBCC RULEON  ('</a:t>
            </a:r>
            <a:r>
              <a:rPr lang="en-US" sz="1800" dirty="0" err="1">
                <a:solidFill>
                  <a:schemeClr val="bg2">
                    <a:lumMod val="50000"/>
                  </a:schemeClr>
                </a:solidFill>
                <a:latin typeface="Courier New" panose="02070309020205020404" pitchFamily="49" charset="0"/>
                <a:cs typeface="Courier New" panose="02070309020205020404" pitchFamily="49" charset="0"/>
              </a:rPr>
              <a:t>GetToScan</a:t>
            </a:r>
            <a:r>
              <a:rPr lang="en-US" sz="1800" dirty="0">
                <a:solidFill>
                  <a:schemeClr val="bg2">
                    <a:lumMod val="50000"/>
                  </a:schemeClr>
                </a:solidFill>
                <a:latin typeface="Courier New" panose="02070309020205020404" pitchFamily="49" charset="0"/>
                <a:cs typeface="Courier New" panose="02070309020205020404" pitchFamily="49" charset="0"/>
              </a:rPr>
              <a:t>')</a:t>
            </a:r>
          </a:p>
          <a:p>
            <a:pPr lvl="1"/>
            <a:endParaRPr lang="en-US" sz="1800" dirty="0">
              <a:solidFill>
                <a:schemeClr val="bg2">
                  <a:lumMod val="50000"/>
                </a:schemeClr>
              </a:solidFill>
              <a:latin typeface="Courier New" panose="02070309020205020404" pitchFamily="49" charset="0"/>
              <a:cs typeface="Courier New" panose="02070309020205020404" pitchFamily="49" charset="0"/>
            </a:endParaRPr>
          </a:p>
          <a:p>
            <a:pPr lvl="1"/>
            <a:r>
              <a:rPr lang="en-US" sz="1800" dirty="0">
                <a:solidFill>
                  <a:schemeClr val="bg2">
                    <a:lumMod val="50000"/>
                  </a:schemeClr>
                </a:solidFill>
                <a:latin typeface="Courier New" panose="02070309020205020404" pitchFamily="49" charset="0"/>
                <a:cs typeface="Courier New" panose="02070309020205020404" pitchFamily="49" charset="0"/>
              </a:rPr>
              <a:t>DBCC RULEON ('</a:t>
            </a:r>
            <a:r>
              <a:rPr lang="en-US" sz="1800" dirty="0" err="1">
                <a:solidFill>
                  <a:schemeClr val="bg2">
                    <a:lumMod val="50000"/>
                  </a:schemeClr>
                </a:solidFill>
                <a:latin typeface="Courier New" panose="02070309020205020404" pitchFamily="49" charset="0"/>
                <a:cs typeface="Courier New" panose="02070309020205020404" pitchFamily="49" charset="0"/>
              </a:rPr>
              <a:t>JNtoHS</a:t>
            </a:r>
            <a:r>
              <a:rPr lang="en-US" sz="1800" dirty="0">
                <a:solidFill>
                  <a:schemeClr val="bg2">
                    <a:lumMod val="50000"/>
                  </a:schemeClr>
                </a:solidFill>
                <a:latin typeface="Courier New" panose="02070309020205020404" pitchFamily="49" charset="0"/>
                <a:cs typeface="Courier New" panose="02070309020205020404" pitchFamily="49" charset="0"/>
              </a:rPr>
              <a:t>')</a:t>
            </a:r>
          </a:p>
          <a:p>
            <a:pPr lvl="1"/>
            <a:r>
              <a:rPr lang="en-US" sz="1800" dirty="0">
                <a:solidFill>
                  <a:schemeClr val="bg2">
                    <a:lumMod val="50000"/>
                  </a:schemeClr>
                </a:solidFill>
                <a:latin typeface="Courier New" panose="02070309020205020404" pitchFamily="49" charset="0"/>
                <a:cs typeface="Courier New" panose="02070309020205020404" pitchFamily="49" charset="0"/>
              </a:rPr>
              <a:t>DBCC RULEON ('</a:t>
            </a:r>
            <a:r>
              <a:rPr lang="en-US" sz="1800" dirty="0" err="1">
                <a:solidFill>
                  <a:schemeClr val="bg2">
                    <a:lumMod val="50000"/>
                  </a:schemeClr>
                </a:solidFill>
                <a:latin typeface="Courier New" panose="02070309020205020404" pitchFamily="49" charset="0"/>
                <a:cs typeface="Courier New" panose="02070309020205020404" pitchFamily="49" charset="0"/>
              </a:rPr>
              <a:t>JNtoSM</a:t>
            </a:r>
            <a:r>
              <a:rPr lang="en-US" sz="1800" dirty="0">
                <a:solidFill>
                  <a:schemeClr val="bg2">
                    <a:lumMod val="50000"/>
                  </a:schemeClr>
                </a:solidFill>
                <a:latin typeface="Courier New" panose="02070309020205020404" pitchFamily="49" charset="0"/>
                <a:cs typeface="Courier New" panose="02070309020205020404" pitchFamily="49" charset="0"/>
              </a:rPr>
              <a:t>')</a:t>
            </a:r>
          </a:p>
          <a:p>
            <a:r>
              <a:rPr lang="en-US" dirty="0" smtClean="0">
                <a:solidFill>
                  <a:schemeClr val="bg2">
                    <a:lumMod val="50000"/>
                  </a:schemeClr>
                </a:solidFill>
              </a:rPr>
              <a:t>Use </a:t>
            </a:r>
            <a:r>
              <a:rPr lang="en-US" dirty="0">
                <a:solidFill>
                  <a:schemeClr val="bg2">
                    <a:lumMod val="50000"/>
                  </a:schemeClr>
                </a:solidFill>
              </a:rPr>
              <a:t>DBCC {SHOWONRULES | SHOWOFFRULES} to see the access methods chosen by the optimizer.</a:t>
            </a:r>
          </a:p>
          <a:p>
            <a:endParaRPr lang="en-US" dirty="0" smtClean="0"/>
          </a:p>
          <a:p>
            <a:r>
              <a:rPr lang="en-US" dirty="0" smtClean="0">
                <a:solidFill>
                  <a:schemeClr val="bg2">
                    <a:lumMod val="50000"/>
                  </a:schemeClr>
                </a:solidFill>
              </a:rPr>
              <a:t>Use OPTION ( {QUERYRULEON | QUERYRULEOFF} ) for query-level hints.</a:t>
            </a:r>
            <a:endParaRPr lang="en-US" dirty="0">
              <a:solidFill>
                <a:schemeClr val="bg2">
                  <a:lumMod val="50000"/>
                </a:schemeClr>
              </a:solidFill>
            </a:endParaRPr>
          </a:p>
        </p:txBody>
      </p:sp>
    </p:spTree>
    <p:extLst>
      <p:ext uri="{BB962C8B-B14F-4D97-AF65-F5344CB8AC3E}">
        <p14:creationId xmlns:p14="http://schemas.microsoft.com/office/powerpoint/2010/main" val="3035889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0540" y="863803"/>
            <a:ext cx="8073998" cy="377543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smtClean="0"/>
              <a:t>Example Query</a:t>
            </a:r>
            <a:r>
              <a:rPr lang="en-US" dirty="0"/>
              <a:t>: </a:t>
            </a:r>
            <a:r>
              <a:rPr lang="en-US" dirty="0" smtClean="0"/>
              <a:t>People </a:t>
            </a:r>
            <a:r>
              <a:rPr lang="en-US" dirty="0"/>
              <a:t>vs SQL Server</a:t>
            </a:r>
          </a:p>
        </p:txBody>
      </p:sp>
      <p:sp>
        <p:nvSpPr>
          <p:cNvPr id="3" name="Content Placeholder 2"/>
          <p:cNvSpPr>
            <a:spLocks noGrp="1"/>
          </p:cNvSpPr>
          <p:nvPr>
            <p:ph idx="4294967295"/>
          </p:nvPr>
        </p:nvSpPr>
        <p:spPr>
          <a:xfrm>
            <a:off x="311150" y="5376317"/>
            <a:ext cx="8521700" cy="3632200"/>
          </a:xfrm>
          <a:solidFill>
            <a:schemeClr val="bg2"/>
          </a:solidFill>
          <a:ln>
            <a:solidFill>
              <a:schemeClr val="bg1">
                <a:lumMod val="65000"/>
              </a:schemeClr>
            </a:solidFill>
          </a:ln>
        </p:spPr>
        <p:txBody>
          <a:bodyPr>
            <a:normAutofit/>
          </a:bodyPr>
          <a:lstStyle/>
          <a:p>
            <a:r>
              <a:rPr lang="en-US" sz="1500" b="1" dirty="0">
                <a:latin typeface="Courier New" panose="02070309020205020404" pitchFamily="49" charset="0"/>
                <a:cs typeface="Courier New" panose="02070309020205020404" pitchFamily="49" charset="0"/>
              </a:rPr>
              <a:t>FROM </a:t>
            </a:r>
            <a:r>
              <a:rPr lang="en-US" sz="1500" b="1" dirty="0" err="1">
                <a:latin typeface="Courier New" panose="02070309020205020404" pitchFamily="49" charset="0"/>
                <a:cs typeface="Courier New" panose="02070309020205020404" pitchFamily="49" charset="0"/>
              </a:rPr>
              <a:t>CorpDB.dbo.OrderHeader</a:t>
            </a:r>
            <a:r>
              <a:rPr lang="en-US" sz="1500" b="1" dirty="0">
                <a:latin typeface="Courier New" panose="02070309020205020404" pitchFamily="49" charset="0"/>
                <a:cs typeface="Courier New" panose="02070309020205020404" pitchFamily="49" charset="0"/>
              </a:rPr>
              <a:t> oh</a:t>
            </a:r>
          </a:p>
          <a:p>
            <a:r>
              <a:rPr lang="en-US" sz="1500" b="1" dirty="0">
                <a:latin typeface="Courier New" panose="02070309020205020404" pitchFamily="49" charset="0"/>
                <a:cs typeface="Courier New" panose="02070309020205020404" pitchFamily="49" charset="0"/>
              </a:rPr>
              <a:t>INNER JOIN </a:t>
            </a:r>
            <a:r>
              <a:rPr lang="en-US" sz="1500" b="1" dirty="0" err="1">
                <a:latin typeface="Courier New" panose="02070309020205020404" pitchFamily="49" charset="0"/>
                <a:cs typeface="Courier New" panose="02070309020205020404" pitchFamily="49" charset="0"/>
              </a:rPr>
              <a:t>CorpDB.dbo.OrderDetail</a:t>
            </a:r>
            <a:r>
              <a:rPr lang="en-US" sz="1500" b="1" dirty="0">
                <a:latin typeface="Courier New" panose="02070309020205020404" pitchFamily="49" charset="0"/>
                <a:cs typeface="Courier New" panose="02070309020205020404" pitchFamily="49" charset="0"/>
              </a:rPr>
              <a:t> od </a:t>
            </a:r>
          </a:p>
          <a:p>
            <a:r>
              <a:rPr lang="en-US" sz="1500" b="1" dirty="0">
                <a:latin typeface="Courier New" panose="02070309020205020404" pitchFamily="49" charset="0"/>
                <a:cs typeface="Courier New" panose="02070309020205020404" pitchFamily="49" charset="0"/>
              </a:rPr>
              <a:t>INNER JOIN </a:t>
            </a:r>
            <a:r>
              <a:rPr lang="en-US" sz="1500" b="1" dirty="0" err="1">
                <a:latin typeface="Courier New" panose="02070309020205020404" pitchFamily="49" charset="0"/>
                <a:cs typeface="Courier New" panose="02070309020205020404" pitchFamily="49" charset="0"/>
              </a:rPr>
              <a:t>CorpDB.dbo.Customer</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cust</a:t>
            </a:r>
            <a:r>
              <a:rPr lang="en-US" sz="1500" b="1" dirty="0">
                <a:latin typeface="Courier New" panose="02070309020205020404" pitchFamily="49" charset="0"/>
                <a:cs typeface="Courier New" panose="02070309020205020404" pitchFamily="49" charset="0"/>
              </a:rPr>
              <a:t> </a:t>
            </a:r>
          </a:p>
          <a:p>
            <a:r>
              <a:rPr lang="en-US" sz="1500" b="1" dirty="0">
                <a:latin typeface="Courier New" panose="02070309020205020404" pitchFamily="49" charset="0"/>
                <a:cs typeface="Courier New" panose="02070309020205020404" pitchFamily="49" charset="0"/>
              </a:rPr>
              <a:t>ON </a:t>
            </a:r>
            <a:r>
              <a:rPr lang="en-US" sz="1500" b="1" dirty="0" err="1">
                <a:latin typeface="Courier New" panose="02070309020205020404" pitchFamily="49" charset="0"/>
                <a:cs typeface="Courier New" panose="02070309020205020404" pitchFamily="49" charset="0"/>
              </a:rPr>
              <a:t>oh.OrderId</a:t>
            </a:r>
            <a:r>
              <a:rPr lang="en-US" sz="1500" b="1" dirty="0">
                <a:latin typeface="Courier New" panose="02070309020205020404" pitchFamily="49" charset="0"/>
                <a:cs typeface="Courier New" panose="02070309020205020404" pitchFamily="49" charset="0"/>
              </a:rPr>
              <a:t> = </a:t>
            </a:r>
            <a:r>
              <a:rPr lang="en-US" sz="1500" b="1" dirty="0" err="1">
                <a:latin typeface="Courier New" panose="02070309020205020404" pitchFamily="49" charset="0"/>
                <a:cs typeface="Courier New" panose="02070309020205020404" pitchFamily="49" charset="0"/>
              </a:rPr>
              <a:t>od.OrderId</a:t>
            </a:r>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ON </a:t>
            </a:r>
            <a:r>
              <a:rPr lang="en-US" sz="1500" b="1" dirty="0" err="1">
                <a:latin typeface="Courier New" panose="02070309020205020404" pitchFamily="49" charset="0"/>
                <a:cs typeface="Courier New" panose="02070309020205020404" pitchFamily="49" charset="0"/>
              </a:rPr>
              <a:t>oh.CustomerId</a:t>
            </a:r>
            <a:r>
              <a:rPr lang="en-US" sz="1500" b="1" dirty="0">
                <a:latin typeface="Courier New" panose="02070309020205020404" pitchFamily="49" charset="0"/>
                <a:cs typeface="Courier New" panose="02070309020205020404" pitchFamily="49" charset="0"/>
              </a:rPr>
              <a:t> = </a:t>
            </a:r>
            <a:r>
              <a:rPr lang="en-US" sz="1500" b="1" dirty="0" err="1">
                <a:latin typeface="Courier New" panose="02070309020205020404" pitchFamily="49" charset="0"/>
                <a:cs typeface="Courier New" panose="02070309020205020404" pitchFamily="49" charset="0"/>
              </a:rPr>
              <a:t>cust.CustomerID</a:t>
            </a:r>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WHERE </a:t>
            </a:r>
            <a:r>
              <a:rPr lang="en-US" sz="1500" b="1" dirty="0" err="1">
                <a:latin typeface="Courier New" panose="02070309020205020404" pitchFamily="49" charset="0"/>
                <a:cs typeface="Courier New" panose="02070309020205020404" pitchFamily="49" charset="0"/>
              </a:rPr>
              <a:t>cust.State</a:t>
            </a:r>
            <a:r>
              <a:rPr lang="en-US" sz="1500" b="1" dirty="0">
                <a:latin typeface="Courier New" panose="02070309020205020404" pitchFamily="49" charset="0"/>
                <a:cs typeface="Courier New" panose="02070309020205020404" pitchFamily="49" charset="0"/>
              </a:rPr>
              <a:t> = 'NE'</a:t>
            </a:r>
          </a:p>
          <a:p>
            <a:r>
              <a:rPr lang="en-US" sz="1500" b="1" dirty="0">
                <a:latin typeface="Courier New" panose="02070309020205020404" pitchFamily="49" charset="0"/>
                <a:cs typeface="Courier New" panose="02070309020205020404" pitchFamily="49" charset="0"/>
              </a:rPr>
              <a:t>GROUP BY </a:t>
            </a:r>
            <a:r>
              <a:rPr lang="en-US" sz="1500" b="1" dirty="0" err="1">
                <a:latin typeface="Courier New" panose="02070309020205020404" pitchFamily="49" charset="0"/>
                <a:cs typeface="Courier New" panose="02070309020205020404" pitchFamily="49" charset="0"/>
              </a:rPr>
              <a:t>od.ProductId</a:t>
            </a:r>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HAVING SUM(</a:t>
            </a:r>
            <a:r>
              <a:rPr lang="en-US" sz="1500" b="1" dirty="0" err="1">
                <a:latin typeface="Courier New" panose="02070309020205020404" pitchFamily="49" charset="0"/>
                <a:cs typeface="Courier New" panose="02070309020205020404" pitchFamily="49" charset="0"/>
              </a:rPr>
              <a:t>od.Quantity</a:t>
            </a:r>
            <a:r>
              <a:rPr lang="en-US" sz="1500" b="1" dirty="0">
                <a:latin typeface="Courier New" panose="02070309020205020404" pitchFamily="49" charset="0"/>
                <a:cs typeface="Courier New" panose="02070309020205020404" pitchFamily="49" charset="0"/>
              </a:rPr>
              <a:t>) &gt;= 20</a:t>
            </a:r>
          </a:p>
          <a:p>
            <a:r>
              <a:rPr lang="en-US" sz="1500" b="1" dirty="0">
                <a:latin typeface="Courier New" panose="02070309020205020404" pitchFamily="49" charset="0"/>
                <a:cs typeface="Courier New" panose="02070309020205020404" pitchFamily="49" charset="0"/>
              </a:rPr>
              <a:t>SELECT </a:t>
            </a:r>
            <a:r>
              <a:rPr lang="en-US" sz="1500" b="1" dirty="0" err="1">
                <a:latin typeface="Courier New" panose="02070309020205020404" pitchFamily="49" charset="0"/>
                <a:cs typeface="Courier New" panose="02070309020205020404" pitchFamily="49" charset="0"/>
              </a:rPr>
              <a:t>od.ProductId</a:t>
            </a:r>
            <a:r>
              <a:rPr lang="en-US" sz="1500" b="1" dirty="0">
                <a:latin typeface="Courier New" panose="02070309020205020404" pitchFamily="49" charset="0"/>
                <a:cs typeface="Courier New" panose="02070309020205020404" pitchFamily="49" charset="0"/>
              </a:rPr>
              <a:t>, SUM(</a:t>
            </a:r>
            <a:r>
              <a:rPr lang="en-US" sz="1500" b="1" dirty="0" err="1">
                <a:latin typeface="Courier New" panose="02070309020205020404" pitchFamily="49" charset="0"/>
                <a:cs typeface="Courier New" panose="02070309020205020404" pitchFamily="49" charset="0"/>
              </a:rPr>
              <a:t>od.Quantity</a:t>
            </a:r>
            <a:r>
              <a:rPr lang="en-US" sz="1500" b="1" dirty="0">
                <a:latin typeface="Courier New" panose="02070309020205020404" pitchFamily="49" charset="0"/>
                <a:cs typeface="Courier New" panose="02070309020205020404" pitchFamily="49" charset="0"/>
              </a:rPr>
              <a:t>) - 20 </a:t>
            </a:r>
            <a:r>
              <a:rPr lang="en-US" sz="1500" b="1" dirty="0" err="1">
                <a:latin typeface="Courier New" panose="02070309020205020404" pitchFamily="49" charset="0"/>
                <a:cs typeface="Courier New" panose="02070309020205020404" pitchFamily="49" charset="0"/>
              </a:rPr>
              <a:t>ExcessOrders</a:t>
            </a:r>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ORDER BY </a:t>
            </a:r>
            <a:r>
              <a:rPr lang="en-US" sz="1500" b="1" dirty="0" err="1">
                <a:latin typeface="Courier New" panose="02070309020205020404" pitchFamily="49" charset="0"/>
                <a:cs typeface="Courier New" panose="02070309020205020404" pitchFamily="49" charset="0"/>
              </a:rPr>
              <a:t>od.ProductId</a:t>
            </a:r>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TOP 5;</a:t>
            </a:r>
          </a:p>
        </p:txBody>
      </p:sp>
      <p:pic>
        <p:nvPicPr>
          <p:cNvPr id="6" name="Picture 5"/>
          <p:cNvPicPr>
            <a:picLocks noChangeAspect="1"/>
          </p:cNvPicPr>
          <p:nvPr/>
        </p:nvPicPr>
        <p:blipFill>
          <a:blip r:embed="rId2"/>
          <a:stretch>
            <a:fillRect/>
          </a:stretch>
        </p:blipFill>
        <p:spPr>
          <a:xfrm>
            <a:off x="691251" y="981085"/>
            <a:ext cx="5905804" cy="161933"/>
          </a:xfrm>
          <a:prstGeom prst="rect">
            <a:avLst/>
          </a:prstGeom>
        </p:spPr>
      </p:pic>
      <p:pic>
        <p:nvPicPr>
          <p:cNvPr id="8" name="Picture 7"/>
          <p:cNvPicPr>
            <a:picLocks noChangeAspect="1"/>
          </p:cNvPicPr>
          <p:nvPr/>
        </p:nvPicPr>
        <p:blipFill>
          <a:blip r:embed="rId3"/>
          <a:stretch>
            <a:fillRect/>
          </a:stretch>
        </p:blipFill>
        <p:spPr>
          <a:xfrm>
            <a:off x="691250" y="1209851"/>
            <a:ext cx="2919563" cy="185747"/>
          </a:xfrm>
          <a:prstGeom prst="rect">
            <a:avLst/>
          </a:prstGeom>
        </p:spPr>
      </p:pic>
      <p:pic>
        <p:nvPicPr>
          <p:cNvPr id="9" name="Picture 8"/>
          <p:cNvPicPr>
            <a:picLocks noChangeAspect="1"/>
          </p:cNvPicPr>
          <p:nvPr/>
        </p:nvPicPr>
        <p:blipFill>
          <a:blip r:embed="rId4"/>
          <a:stretch>
            <a:fillRect/>
          </a:stretch>
        </p:blipFill>
        <p:spPr>
          <a:xfrm>
            <a:off x="995179" y="1439827"/>
            <a:ext cx="3576821" cy="200036"/>
          </a:xfrm>
          <a:prstGeom prst="rect">
            <a:avLst/>
          </a:prstGeom>
        </p:spPr>
      </p:pic>
      <p:pic>
        <p:nvPicPr>
          <p:cNvPr id="10" name="Picture 9"/>
          <p:cNvPicPr>
            <a:picLocks noChangeAspect="1"/>
          </p:cNvPicPr>
          <p:nvPr/>
        </p:nvPicPr>
        <p:blipFill>
          <a:blip r:embed="rId5"/>
          <a:stretch>
            <a:fillRect/>
          </a:stretch>
        </p:blipFill>
        <p:spPr>
          <a:xfrm>
            <a:off x="1565154" y="1662466"/>
            <a:ext cx="2648086" cy="219086"/>
          </a:xfrm>
          <a:prstGeom prst="rect">
            <a:avLst/>
          </a:prstGeom>
        </p:spPr>
      </p:pic>
      <p:pic>
        <p:nvPicPr>
          <p:cNvPr id="11" name="Picture 10"/>
          <p:cNvPicPr>
            <a:picLocks noChangeAspect="1"/>
          </p:cNvPicPr>
          <p:nvPr/>
        </p:nvPicPr>
        <p:blipFill>
          <a:blip r:embed="rId6"/>
          <a:stretch>
            <a:fillRect/>
          </a:stretch>
        </p:blipFill>
        <p:spPr>
          <a:xfrm>
            <a:off x="995179" y="1881552"/>
            <a:ext cx="3448227" cy="214324"/>
          </a:xfrm>
          <a:prstGeom prst="rect">
            <a:avLst/>
          </a:prstGeom>
        </p:spPr>
      </p:pic>
      <p:pic>
        <p:nvPicPr>
          <p:cNvPr id="12" name="Picture 11"/>
          <p:cNvPicPr>
            <a:picLocks noChangeAspect="1"/>
          </p:cNvPicPr>
          <p:nvPr/>
        </p:nvPicPr>
        <p:blipFill>
          <a:blip r:embed="rId7"/>
          <a:stretch>
            <a:fillRect/>
          </a:stretch>
        </p:blipFill>
        <p:spPr>
          <a:xfrm>
            <a:off x="1621647" y="2130719"/>
            <a:ext cx="3295820" cy="214324"/>
          </a:xfrm>
          <a:prstGeom prst="rect">
            <a:avLst/>
          </a:prstGeom>
        </p:spPr>
      </p:pic>
      <p:pic>
        <p:nvPicPr>
          <p:cNvPr id="13" name="Picture 12"/>
          <p:cNvPicPr>
            <a:picLocks noChangeAspect="1"/>
          </p:cNvPicPr>
          <p:nvPr/>
        </p:nvPicPr>
        <p:blipFill>
          <a:blip r:embed="rId8"/>
          <a:stretch>
            <a:fillRect/>
          </a:stretch>
        </p:blipFill>
        <p:spPr>
          <a:xfrm>
            <a:off x="749349" y="2376944"/>
            <a:ext cx="2238490" cy="223849"/>
          </a:xfrm>
          <a:prstGeom prst="rect">
            <a:avLst/>
          </a:prstGeom>
        </p:spPr>
      </p:pic>
      <p:pic>
        <p:nvPicPr>
          <p:cNvPr id="14" name="Picture 13"/>
          <p:cNvPicPr>
            <a:picLocks noChangeAspect="1"/>
          </p:cNvPicPr>
          <p:nvPr/>
        </p:nvPicPr>
        <p:blipFill>
          <a:blip r:embed="rId9"/>
          <a:stretch>
            <a:fillRect/>
          </a:stretch>
        </p:blipFill>
        <p:spPr>
          <a:xfrm>
            <a:off x="749349" y="2626111"/>
            <a:ext cx="2028929" cy="195272"/>
          </a:xfrm>
          <a:prstGeom prst="rect">
            <a:avLst/>
          </a:prstGeom>
        </p:spPr>
      </p:pic>
      <p:pic>
        <p:nvPicPr>
          <p:cNvPr id="15" name="Picture 14"/>
          <p:cNvPicPr>
            <a:picLocks noChangeAspect="1"/>
          </p:cNvPicPr>
          <p:nvPr/>
        </p:nvPicPr>
        <p:blipFill>
          <a:blip r:embed="rId10"/>
          <a:stretch>
            <a:fillRect/>
          </a:stretch>
        </p:blipFill>
        <p:spPr>
          <a:xfrm>
            <a:off x="995179" y="2886954"/>
            <a:ext cx="2871935" cy="195272"/>
          </a:xfrm>
          <a:prstGeom prst="rect">
            <a:avLst/>
          </a:prstGeom>
        </p:spPr>
      </p:pic>
      <p:pic>
        <p:nvPicPr>
          <p:cNvPr id="16" name="Picture 15"/>
          <p:cNvPicPr>
            <a:picLocks noChangeAspect="1"/>
          </p:cNvPicPr>
          <p:nvPr/>
        </p:nvPicPr>
        <p:blipFill>
          <a:blip r:embed="rId11"/>
          <a:stretch>
            <a:fillRect/>
          </a:stretch>
        </p:blipFill>
        <p:spPr>
          <a:xfrm>
            <a:off x="749349" y="3130357"/>
            <a:ext cx="2081320" cy="195272"/>
          </a:xfrm>
          <a:prstGeom prst="rect">
            <a:avLst/>
          </a:prstGeom>
        </p:spPr>
      </p:pic>
      <p:pic>
        <p:nvPicPr>
          <p:cNvPr id="17" name="Picture 16"/>
          <p:cNvPicPr>
            <a:picLocks noChangeAspect="1"/>
          </p:cNvPicPr>
          <p:nvPr/>
        </p:nvPicPr>
        <p:blipFill>
          <a:blip r:embed="rId12"/>
          <a:stretch>
            <a:fillRect/>
          </a:stretch>
        </p:blipFill>
        <p:spPr>
          <a:xfrm>
            <a:off x="749349" y="3363293"/>
            <a:ext cx="1881284" cy="209561"/>
          </a:xfrm>
          <a:prstGeom prst="rect">
            <a:avLst/>
          </a:prstGeom>
        </p:spPr>
      </p:pic>
      <p:pic>
        <p:nvPicPr>
          <p:cNvPr id="18" name="Picture 17"/>
          <p:cNvPicPr>
            <a:picLocks noChangeAspect="1"/>
          </p:cNvPicPr>
          <p:nvPr/>
        </p:nvPicPr>
        <p:blipFill>
          <a:blip r:embed="rId13"/>
          <a:stretch>
            <a:fillRect/>
          </a:stretch>
        </p:blipFill>
        <p:spPr>
          <a:xfrm>
            <a:off x="749349" y="3624137"/>
            <a:ext cx="242900" cy="133357"/>
          </a:xfrm>
          <a:prstGeom prst="rect">
            <a:avLst/>
          </a:prstGeom>
        </p:spPr>
      </p:pic>
    </p:spTree>
    <p:extLst>
      <p:ext uri="{BB962C8B-B14F-4D97-AF65-F5344CB8AC3E}">
        <p14:creationId xmlns:p14="http://schemas.microsoft.com/office/powerpoint/2010/main" val="2354225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ASS 2013_SpeakerTemplate_16x9">
  <a:themeElements>
    <a:clrScheme name="PASS Brand Colors">
      <a:dk1>
        <a:srgbClr val="101820"/>
      </a:dk1>
      <a:lt1>
        <a:srgbClr val="6558B1"/>
      </a:lt1>
      <a:dk2>
        <a:srgbClr val="414954"/>
      </a:dk2>
      <a:lt2>
        <a:srgbClr val="FFFFFF"/>
      </a:lt2>
      <a:accent1>
        <a:srgbClr val="F9413A"/>
      </a:accent1>
      <a:accent2>
        <a:srgbClr val="AF272F"/>
      </a:accent2>
      <a:accent3>
        <a:srgbClr val="2CCCD3"/>
      </a:accent3>
      <a:accent4>
        <a:srgbClr val="007377"/>
      </a:accent4>
      <a:accent5>
        <a:srgbClr val="2E008B"/>
      </a:accent5>
      <a:accent6>
        <a:srgbClr val="6558B1"/>
      </a:accent6>
      <a:hlink>
        <a:srgbClr val="00BF6F"/>
      </a:hlink>
      <a:folHlink>
        <a:srgbClr val="00793E"/>
      </a:folHlink>
    </a:clrScheme>
    <a:fontScheme name="PAS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PASS 2013_SpeakerTemplate_16x9.potx</Template>
  <TotalTime>9610</TotalTime>
  <Words>3648</Words>
  <Application>Microsoft Office PowerPoint</Application>
  <PresentationFormat>On-screen Show (16:9)</PresentationFormat>
  <Paragraphs>422</Paragraphs>
  <Slides>38</Slides>
  <Notes>27</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Arial</vt:lpstr>
      <vt:lpstr>Calibri</vt:lpstr>
      <vt:lpstr>Century Gothic</vt:lpstr>
      <vt:lpstr>Consolas</vt:lpstr>
      <vt:lpstr>Courier New</vt:lpstr>
      <vt:lpstr>Franklin Gothic Book</vt:lpstr>
      <vt:lpstr>Franklin Gothic Medium</vt:lpstr>
      <vt:lpstr>Gill Sans</vt:lpstr>
      <vt:lpstr>Gotham Book</vt:lpstr>
      <vt:lpstr>Gotham Light</vt:lpstr>
      <vt:lpstr>Open Sans</vt:lpstr>
      <vt:lpstr>Segoe UI</vt:lpstr>
      <vt:lpstr>Segoe UI Light</vt:lpstr>
      <vt:lpstr>Wingdings</vt:lpstr>
      <vt:lpstr>PASS 2013_SpeakerTemplate_16x9</vt:lpstr>
      <vt:lpstr>PowerPoint Presentation</vt:lpstr>
      <vt:lpstr>PowerPoint Presentation</vt:lpstr>
      <vt:lpstr>PowerPoint Presentation</vt:lpstr>
      <vt:lpstr>PowerPoint Presentation</vt:lpstr>
      <vt:lpstr>Kevin Kline</vt:lpstr>
      <vt:lpstr>About the session</vt:lpstr>
      <vt:lpstr>Agenda</vt:lpstr>
      <vt:lpstr>I Want Hidden Secrets!</vt:lpstr>
      <vt:lpstr>Example Query: People vs SQL Server</vt:lpstr>
      <vt:lpstr>Example Query: SQL Server vs People</vt:lpstr>
      <vt:lpstr>Deep Dive on the Query Processing</vt:lpstr>
      <vt:lpstr>Parsing and Binding</vt:lpstr>
      <vt:lpstr>Parse trees</vt:lpstr>
      <vt:lpstr>Parse trees</vt:lpstr>
      <vt:lpstr>Early Stage Metadata</vt:lpstr>
      <vt:lpstr>Simplification</vt:lpstr>
      <vt:lpstr>Trivial Plans</vt:lpstr>
      <vt:lpstr>sys.dm_exec_query_optimizer_info</vt:lpstr>
      <vt:lpstr>PowerPoint Presentation</vt:lpstr>
      <vt:lpstr>Query Optimization</vt:lpstr>
      <vt:lpstr>Query Optimization Description</vt:lpstr>
      <vt:lpstr>Query Optimization Search Phases</vt:lpstr>
      <vt:lpstr>Optimal Plan vs Best Plan</vt:lpstr>
      <vt:lpstr>How Does the Optimizer Go So Fast?</vt:lpstr>
      <vt:lpstr>Exploration Transformation</vt:lpstr>
      <vt:lpstr>Implementation Transformation</vt:lpstr>
      <vt:lpstr>Physical Property Enforcement Transformation</vt:lpstr>
      <vt:lpstr>sys.dm_exec_query_transformation_stats</vt:lpstr>
      <vt:lpstr>Prefer Xevents?</vt:lpstr>
      <vt:lpstr>The Memo Structure</vt:lpstr>
      <vt:lpstr>Deciphering the Initial Memo Structure</vt:lpstr>
      <vt:lpstr>Deciphering the Final Memo Structure</vt:lpstr>
      <vt:lpstr>Give the optimizer more time</vt:lpstr>
      <vt:lpstr>Appendix: Trace Flags Reference</vt:lpstr>
      <vt:lpstr>Appendix: Command Reference</vt:lpstr>
      <vt:lpstr>Summary</vt:lpstr>
      <vt:lpstr>PowerPoint Presentation</vt:lpstr>
      <vt:lpstr>Demo 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more than 2 lines</dc:title>
  <dc:creator>Lana Montgomery</dc:creator>
  <cp:lastModifiedBy>Kevin Kline</cp:lastModifiedBy>
  <cp:revision>478</cp:revision>
  <dcterms:created xsi:type="dcterms:W3CDTF">2013-07-12T18:23:55Z</dcterms:created>
  <dcterms:modified xsi:type="dcterms:W3CDTF">2017-10-31T21:06:15Z</dcterms:modified>
</cp:coreProperties>
</file>