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charts/chart1.xml" ContentType="application/vnd.openxmlformats-officedocument.drawingml.chart+xml"/>
  <Override PartName="/ppt/media/image4.jpeg" ContentType="image/jpeg"/>
  <Override PartName="/ppt/media/image5.jpeg" ContentType="image/jpeg"/>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media/image6.jpeg" ContentType="image/jpeg"/>
  <Override PartName="/ppt/charts/chart7.xml" ContentType="application/vnd.openxmlformats-officedocument.drawingml.chart+xml"/>
  <Override PartName="/ppt/charts/chart8.xml" ContentType="application/vnd.openxmlformats-officedocument.drawingml.chart+xml"/>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charts/chart9.xml" ContentType="application/vnd.openxmlformats-officedocument.drawingml.chart+xml"/>
  <Override PartName="/ppt/charts/chart10.xml" ContentType="application/vnd.openxmlformats-officedocument.drawingml.chart+xml"/>
  <Override PartName="/ppt/media/image16.jpeg" ContentType="image/jpeg"/>
  <Override PartName="/ppt/charts/chart11.xml" ContentType="application/vnd.openxmlformats-officedocument.drawingml.chart+xml"/>
  <Override PartName="/ppt/charts/chart12.xml" ContentType="application/vnd.openxmlformats-officedocument.drawingml.chart+xml"/>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notesSlides/notesSlide1.xml" ContentType="application/vnd.openxmlformats-officedocument.presentationml.notesSlide+xml"/>
  <Override PartName="/ppt/media/image28.jpeg" ContentType="image/jpeg"/>
  <Override PartName="/ppt/media/image29.jpeg" ContentType="image/jpeg"/>
  <Override PartName="/ppt/media/image30.jpeg" ContentType="image/jpeg"/>
  <Override PartName="/ppt/media/image31.jpeg" ContentType="image/jpeg"/>
  <Override PartName="/ppt/media/image32.jpeg" ContentType="image/jpeg"/>
  <Override PartName="/ppt/media/image33.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lvl1pPr>
    <a:lvl2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lvl2pPr>
    <a:lvl3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lvl3pPr>
    <a:lvl4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lvl4pPr>
    <a:lvl5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lvl5pPr>
    <a:lvl6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lvl6pPr>
    <a:lvl7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lvl7pPr>
    <a:lvl8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lvl8pPr>
    <a:lvl9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b="def" i="def"/>
      <a:tcStyle>
        <a:tcBdr/>
        <a:fill>
          <a:solidFill>
            <a:srgbClr val="E6F0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b="def" i="def"/>
      <a:tcStyle>
        <a:tcBdr/>
        <a:fill>
          <a:solidFill>
            <a:srgbClr val="EAF8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1E1"/>
          </a:solidFill>
        </a:fill>
      </a:tcStyle>
    </a:wholeTbl>
    <a:band2H>
      <a:tcTxStyle b="def" i="def"/>
      <a:tcStyle>
        <a:tcBdr/>
        <a:fill>
          <a:solidFill>
            <a:srgbClr val="FCE9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 Id="rId93" Type="http://schemas.openxmlformats.org/officeDocument/2006/relationships/slide" Target="slides/slide86.xml"/><Relationship Id="rId94" Type="http://schemas.openxmlformats.org/officeDocument/2006/relationships/slide" Target="slides/slide87.xml"/><Relationship Id="rId95" Type="http://schemas.openxmlformats.org/officeDocument/2006/relationships/slide" Target="slides/slide88.xml"/><Relationship Id="rId96" Type="http://schemas.openxmlformats.org/officeDocument/2006/relationships/slide" Target="slides/slide89.xml"/><Relationship Id="rId97" Type="http://schemas.openxmlformats.org/officeDocument/2006/relationships/slide" Target="slides/slide90.xml"/></Relationships>

</file>

<file path=ppt/charts/_rels/chart1.xml.rels><?xml version="1.0" encoding="UTF-8" standalone="yes"?><Relationships xmlns="http://schemas.openxmlformats.org/package/2006/relationships"><Relationship Id="rId1" Type="http://schemas.openxmlformats.org/officeDocument/2006/relationships/package" Target="../embeddings/Microsoft_Excel_Sheet1.xlsx"/></Relationships>

</file>

<file path=ppt/charts/_rels/chart10.xml.rels><?xml version="1.0" encoding="UTF-8" standalone="yes"?><Relationships xmlns="http://schemas.openxmlformats.org/package/2006/relationships"><Relationship Id="rId1" Type="http://schemas.openxmlformats.org/officeDocument/2006/relationships/package" Target="../embeddings/Microsoft_Excel_Sheet10.xlsx"/></Relationships>

</file>

<file path=ppt/charts/_rels/chart11.xml.rels><?xml version="1.0" encoding="UTF-8" standalone="yes"?><Relationships xmlns="http://schemas.openxmlformats.org/package/2006/relationships"><Relationship Id="rId1" Type="http://schemas.openxmlformats.org/officeDocument/2006/relationships/package" Target="../embeddings/Microsoft_Excel_Sheet11.xlsx"/></Relationships>

</file>

<file path=ppt/charts/_rels/chart12.xml.rels><?xml version="1.0" encoding="UTF-8" standalone="yes"?><Relationships xmlns="http://schemas.openxmlformats.org/package/2006/relationships"><Relationship Id="rId1" Type="http://schemas.openxmlformats.org/officeDocument/2006/relationships/package" Target="../embeddings/Microsoft_Excel_Sheet12.xlsx"/></Relationships>

</file>

<file path=ppt/charts/_rels/chart2.xml.rels><?xml version="1.0" encoding="UTF-8" standalone="yes"?><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Relationships xmlns="http://schemas.openxmlformats.org/package/2006/relationships"><Relationship Id="rId1" Type="http://schemas.openxmlformats.org/officeDocument/2006/relationships/package" Target="../embeddings/Microsoft_Excel_Sheet5.xlsx"/></Relationships>

</file>

<file path=ppt/charts/_rels/chart6.xml.rels><?xml version="1.0" encoding="UTF-8" standalone="yes"?><Relationships xmlns="http://schemas.openxmlformats.org/package/2006/relationships"><Relationship Id="rId1" Type="http://schemas.openxmlformats.org/officeDocument/2006/relationships/package" Target="../embeddings/Microsoft_Excel_Sheet6.xlsx"/></Relationships>

</file>

<file path=ppt/charts/_rels/chart7.xml.rels><?xml version="1.0" encoding="UTF-8" standalone="yes"?><Relationships xmlns="http://schemas.openxmlformats.org/package/2006/relationships"><Relationship Id="rId1" Type="http://schemas.openxmlformats.org/officeDocument/2006/relationships/package" Target="../embeddings/Microsoft_Excel_Sheet7.xlsx"/></Relationships>

</file>

<file path=ppt/charts/_rels/chart8.xml.rels><?xml version="1.0" encoding="UTF-8" standalone="yes"?><Relationships xmlns="http://schemas.openxmlformats.org/package/2006/relationships"><Relationship Id="rId1" Type="http://schemas.openxmlformats.org/officeDocument/2006/relationships/package" Target="../embeddings/Microsoft_Excel_Sheet8.xlsx"/></Relationships>

</file>

<file path=ppt/charts/_rels/chart9.xml.rels><?xml version="1.0" encoding="UTF-8" standalone="yes"?><Relationships xmlns="http://schemas.openxmlformats.org/package/2006/relationships"><Relationship Id="rId1" Type="http://schemas.openxmlformats.org/officeDocument/2006/relationships/package" Target="../embeddings/Microsoft_Excel_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D3D5D5"/>
            </a:solidFill>
            <a:ln w="12700" cap="flat">
              <a:noFill/>
              <a:miter lim="400000"/>
            </a:ln>
            <a:effectLst/>
          </c:spPr>
          <c:explosion val="0"/>
          <c:dPt>
            <c:idx val="0"/>
            <c:explosion val="0"/>
            <c:spPr>
              <a:solidFill>
                <a:srgbClr val="D3D5D5"/>
              </a:solidFill>
              <a:ln w="12700" cap="flat">
                <a:noFill/>
                <a:miter lim="400000"/>
              </a:ln>
              <a:effectLst/>
            </c:spPr>
          </c:dPt>
          <c:dPt>
            <c:idx val="1"/>
            <c:explosion val="0"/>
            <c:spPr>
              <a:solidFill>
                <a:schemeClr val="accent3"/>
              </a:solidFill>
              <a:ln w="12700" cap="flat">
                <a:noFill/>
                <a:miter lim="400000"/>
              </a:ln>
              <a:effectLst/>
            </c:spPr>
          </c:dPt>
          <c:dLbls>
            <c:dLbl>
              <c:idx val="0"/>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2014</c:v>
                </c:pt>
                <c:pt idx="1">
                  <c:v>2013</c:v>
                </c:pt>
              </c:strCache>
            </c:strRef>
          </c:cat>
          <c:val>
            <c:numRef>
              <c:f>Sheet1!$B$2:$C$2</c:f>
              <c:numCache>
                <c:ptCount val="2"/>
                <c:pt idx="0">
                  <c:v>80.000000</c:v>
                </c:pt>
                <c:pt idx="1">
                  <c:v>20.000000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explosion val="0"/>
          <c:dPt>
            <c:idx val="0"/>
            <c:explosion val="0"/>
            <c:spPr>
              <a:solidFill>
                <a:srgbClr val="FFFFFF"/>
              </a:solidFill>
              <a:ln w="12700" cap="flat">
                <a:noFill/>
                <a:miter lim="400000"/>
              </a:ln>
              <a:effectLst/>
            </c:spPr>
          </c:dPt>
          <c:dPt>
            <c:idx val="1"/>
            <c:explosion val="0"/>
            <c:spPr>
              <a:solidFill>
                <a:srgbClr val="242424"/>
              </a:solidFill>
              <a:ln w="12700" cap="flat">
                <a:noFill/>
                <a:miter lim="400000"/>
              </a:ln>
              <a:effectLst/>
            </c:spPr>
          </c:dPt>
          <c:dLbls>
            <c:dLbl>
              <c:idx val="0"/>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2014</c:v>
                </c:pt>
                <c:pt idx="1">
                  <c:v>2013</c:v>
                </c:pt>
              </c:strCache>
            </c:strRef>
          </c:cat>
          <c:val>
            <c:numRef>
              <c:f>Sheet1!$B$2:$C$2</c:f>
              <c:numCache>
                <c:ptCount val="2"/>
                <c:pt idx="0">
                  <c:v>9.000000</c:v>
                </c:pt>
                <c:pt idx="1">
                  <c:v>91.000000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explosion val="0"/>
          <c:dPt>
            <c:idx val="0"/>
            <c:explosion val="0"/>
            <c:spPr>
              <a:solidFill>
                <a:srgbClr val="FFFFFF"/>
              </a:solidFill>
              <a:ln w="12700" cap="flat">
                <a:noFill/>
                <a:miter lim="400000"/>
              </a:ln>
              <a:effectLst/>
            </c:spPr>
          </c:dPt>
          <c:dPt>
            <c:idx val="1"/>
            <c:explosion val="0"/>
            <c:spPr>
              <a:solidFill>
                <a:srgbClr val="242424"/>
              </a:solidFill>
              <a:ln w="12700" cap="flat">
                <a:noFill/>
                <a:miter lim="400000"/>
              </a:ln>
              <a:effectLst/>
            </c:spPr>
          </c:dPt>
          <c:dLbls>
            <c:dLbl>
              <c:idx val="0"/>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2014</c:v>
                </c:pt>
                <c:pt idx="1">
                  <c:v>2013</c:v>
                </c:pt>
              </c:strCache>
            </c:strRef>
          </c:cat>
          <c:val>
            <c:numRef>
              <c:f>Sheet1!$B$2:$C$2</c:f>
              <c:numCache>
                <c:ptCount val="2"/>
                <c:pt idx="0">
                  <c:v>23.000000</c:v>
                </c:pt>
                <c:pt idx="1">
                  <c:v>77.000000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explosion val="0"/>
          <c:dPt>
            <c:idx val="0"/>
            <c:explosion val="0"/>
            <c:spPr>
              <a:solidFill>
                <a:srgbClr val="FFFFFF"/>
              </a:solidFill>
              <a:ln w="12700" cap="flat">
                <a:noFill/>
                <a:miter lim="400000"/>
              </a:ln>
              <a:effectLst/>
            </c:spPr>
          </c:dPt>
          <c:dPt>
            <c:idx val="1"/>
            <c:explosion val="0"/>
            <c:spPr>
              <a:solidFill>
                <a:srgbClr val="242424"/>
              </a:solidFill>
              <a:ln w="12700" cap="flat">
                <a:noFill/>
                <a:miter lim="400000"/>
              </a:ln>
              <a:effectLst/>
            </c:spPr>
          </c:dPt>
          <c:dLbls>
            <c:dLbl>
              <c:idx val="0"/>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2014</c:v>
                </c:pt>
                <c:pt idx="1">
                  <c:v>2013</c:v>
                </c:pt>
              </c:strCache>
            </c:strRef>
          </c:cat>
          <c:val>
            <c:numRef>
              <c:f>Sheet1!$B$2:$C$2</c:f>
              <c:numCache>
                <c:ptCount val="2"/>
                <c:pt idx="0">
                  <c:v>23.000000</c:v>
                </c:pt>
                <c:pt idx="1">
                  <c:v>77.000000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explosion val="0"/>
          <c:dPt>
            <c:idx val="0"/>
            <c:explosion val="0"/>
            <c:spPr>
              <a:solidFill>
                <a:srgbClr val="FFFFFF"/>
              </a:solidFill>
              <a:ln w="12700" cap="flat">
                <a:noFill/>
                <a:miter lim="400000"/>
              </a:ln>
              <a:effectLst/>
            </c:spPr>
          </c:dPt>
          <c:dPt>
            <c:idx val="1"/>
            <c:explosion val="0"/>
            <c:spPr>
              <a:solidFill>
                <a:srgbClr val="242424"/>
              </a:solidFill>
              <a:ln w="12700" cap="flat">
                <a:noFill/>
                <a:miter lim="400000"/>
              </a:ln>
              <a:effectLst/>
            </c:spPr>
          </c:dPt>
          <c:dLbls>
            <c:dLbl>
              <c:idx val="0"/>
              <c:numFmt formatCode="0%" sourceLinked="0"/>
              <c:txPr>
                <a:bodyPr/>
                <a:lstStyle/>
                <a:p>
                  <a:pPr>
                    <a:defRPr b="0" i="0" strike="noStrike" sz="2400" u="none">
                      <a:solidFill>
                        <a:srgbClr val="FFFFFF"/>
                      </a:solidFill>
                      <a:latin typeface="Arial"/>
                    </a:defRPr>
                  </a:pPr>
                </a:p>
              </c:txPr>
              <c:dLblPos val="ctr"/>
              <c:showLegendKey val="0"/>
              <c:showVal val="0"/>
              <c:showCatName val="0"/>
              <c:showSerName val="0"/>
              <c:showPercent val="0"/>
              <c:showBubbleSize val="0"/>
            </c:dLbl>
            <c:dLbl>
              <c:idx val="1"/>
              <c:numFmt formatCode="0%" sourceLinked="0"/>
              <c:txPr>
                <a:bodyPr/>
                <a:lstStyle/>
                <a:p>
                  <a:pPr>
                    <a:defRPr b="0" i="0" strike="noStrike" sz="2400" u="none">
                      <a:solidFill>
                        <a:srgbClr val="FFFFFF"/>
                      </a:solidFill>
                      <a:latin typeface="Arial"/>
                    </a:defRPr>
                  </a:pPr>
                </a:p>
              </c:txPr>
              <c:dLblPos val="ctr"/>
              <c:showLegendKey val="0"/>
              <c:showVal val="0"/>
              <c:showCatName val="0"/>
              <c:showSerName val="0"/>
              <c:showPercent val="0"/>
              <c:showBubbleSize val="0"/>
            </c:dLbl>
            <c:numFmt formatCode="0%" sourceLinked="0"/>
            <c:txPr>
              <a:bodyPr/>
              <a:lstStyle/>
              <a:p>
                <a:pPr>
                  <a:defRPr b="0" i="0" strike="noStrike" sz="2400" u="none">
                    <a:solidFill>
                      <a:srgbClr val="FFFFFF"/>
                    </a:solidFill>
                    <a:latin typeface="Arial"/>
                  </a:defRPr>
                </a:pPr>
              </a:p>
            </c:txPr>
            <c:dLblPos val="ctr"/>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2014</c:v>
                </c:pt>
                <c:pt idx="1">
                  <c:v>2013</c:v>
                </c:pt>
              </c:strCache>
            </c:strRef>
          </c:cat>
          <c:val>
            <c:numRef>
              <c:f>Sheet1!$B$2:$C$2</c:f>
              <c:numCache>
                <c:ptCount val="2"/>
                <c:pt idx="0">
                  <c:v>60.000000</c:v>
                </c:pt>
                <c:pt idx="1">
                  <c:v>40.000000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explosion val="0"/>
          <c:dPt>
            <c:idx val="0"/>
            <c:explosion val="0"/>
            <c:spPr>
              <a:solidFill>
                <a:srgbClr val="FFFFFF"/>
              </a:solidFill>
              <a:ln w="12700" cap="flat">
                <a:noFill/>
                <a:miter lim="400000"/>
              </a:ln>
              <a:effectLst/>
            </c:spPr>
          </c:dPt>
          <c:dPt>
            <c:idx val="1"/>
            <c:explosion val="0"/>
            <c:spPr>
              <a:solidFill>
                <a:srgbClr val="242424"/>
              </a:solidFill>
              <a:ln w="12700" cap="flat">
                <a:noFill/>
                <a:miter lim="400000"/>
              </a:ln>
              <a:effectLst/>
            </c:spPr>
          </c:dPt>
          <c:dLbls>
            <c:dLbl>
              <c:idx val="0"/>
              <c:numFmt formatCode="0%" sourceLinked="0"/>
              <c:txPr>
                <a:bodyPr/>
                <a:lstStyle/>
                <a:p>
                  <a:pPr>
                    <a:defRPr b="0" i="0" strike="noStrike" sz="2400" u="none">
                      <a:solidFill>
                        <a:srgbClr val="FFFFFF"/>
                      </a:solidFill>
                      <a:latin typeface="Arial"/>
                    </a:defRPr>
                  </a:pPr>
                </a:p>
              </c:txPr>
              <c:dLblPos val="ctr"/>
              <c:showLegendKey val="0"/>
              <c:showVal val="0"/>
              <c:showCatName val="0"/>
              <c:showSerName val="0"/>
              <c:showPercent val="0"/>
              <c:showBubbleSize val="0"/>
            </c:dLbl>
            <c:dLbl>
              <c:idx val="1"/>
              <c:numFmt formatCode="0%" sourceLinked="0"/>
              <c:txPr>
                <a:bodyPr/>
                <a:lstStyle/>
                <a:p>
                  <a:pPr>
                    <a:defRPr b="0" i="0" strike="noStrike" sz="2400" u="none">
                      <a:solidFill>
                        <a:srgbClr val="FFFFFF"/>
                      </a:solidFill>
                      <a:latin typeface="Arial"/>
                    </a:defRPr>
                  </a:pPr>
                </a:p>
              </c:txPr>
              <c:dLblPos val="ctr"/>
              <c:showLegendKey val="0"/>
              <c:showVal val="0"/>
              <c:showCatName val="0"/>
              <c:showSerName val="0"/>
              <c:showPercent val="0"/>
              <c:showBubbleSize val="0"/>
            </c:dLbl>
            <c:numFmt formatCode="0%" sourceLinked="0"/>
            <c:txPr>
              <a:bodyPr/>
              <a:lstStyle/>
              <a:p>
                <a:pPr>
                  <a:defRPr b="0" i="0" strike="noStrike" sz="2400" u="none">
                    <a:solidFill>
                      <a:srgbClr val="FFFFFF"/>
                    </a:solidFill>
                    <a:latin typeface="Arial"/>
                  </a:defRPr>
                </a:pPr>
              </a:p>
            </c:txPr>
            <c:dLblPos val="ctr"/>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2014</c:v>
                </c:pt>
                <c:pt idx="1">
                  <c:v>2013</c:v>
                </c:pt>
              </c:strCache>
            </c:strRef>
          </c:cat>
          <c:val>
            <c:numRef>
              <c:f>Sheet1!$B$2:$C$2</c:f>
              <c:numCache>
                <c:ptCount val="2"/>
                <c:pt idx="0">
                  <c:v>56.000000</c:v>
                </c:pt>
                <c:pt idx="1">
                  <c:v>44.000000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explosion val="0"/>
          <c:dPt>
            <c:idx val="0"/>
            <c:explosion val="0"/>
            <c:spPr>
              <a:solidFill>
                <a:srgbClr val="FFFFFF"/>
              </a:solidFill>
              <a:ln w="12700" cap="flat">
                <a:noFill/>
                <a:miter lim="400000"/>
              </a:ln>
              <a:effectLst/>
            </c:spPr>
          </c:dPt>
          <c:dPt>
            <c:idx val="1"/>
            <c:explosion val="0"/>
            <c:spPr>
              <a:solidFill>
                <a:srgbClr val="242424"/>
              </a:solidFill>
              <a:ln w="12700" cap="flat">
                <a:noFill/>
                <a:miter lim="400000"/>
              </a:ln>
              <a:effectLst/>
            </c:spPr>
          </c:dPt>
          <c:dLbls>
            <c:dLbl>
              <c:idx val="0"/>
              <c:numFmt formatCode="0%" sourceLinked="0"/>
              <c:txPr>
                <a:bodyPr/>
                <a:lstStyle/>
                <a:p>
                  <a:pPr>
                    <a:defRPr b="0" i="0" strike="noStrike" sz="2400" u="none">
                      <a:solidFill>
                        <a:srgbClr val="FFFFFF"/>
                      </a:solidFill>
                      <a:latin typeface="Arial"/>
                    </a:defRPr>
                  </a:pPr>
                </a:p>
              </c:txPr>
              <c:dLblPos val="ctr"/>
              <c:showLegendKey val="0"/>
              <c:showVal val="0"/>
              <c:showCatName val="0"/>
              <c:showSerName val="0"/>
              <c:showPercent val="0"/>
              <c:showBubbleSize val="0"/>
            </c:dLbl>
            <c:dLbl>
              <c:idx val="1"/>
              <c:numFmt formatCode="0%" sourceLinked="0"/>
              <c:txPr>
                <a:bodyPr/>
                <a:lstStyle/>
                <a:p>
                  <a:pPr>
                    <a:defRPr b="0" i="0" strike="noStrike" sz="2400" u="none">
                      <a:solidFill>
                        <a:srgbClr val="FFFFFF"/>
                      </a:solidFill>
                      <a:latin typeface="Arial"/>
                    </a:defRPr>
                  </a:pPr>
                </a:p>
              </c:txPr>
              <c:dLblPos val="ctr"/>
              <c:showLegendKey val="0"/>
              <c:showVal val="0"/>
              <c:showCatName val="0"/>
              <c:showSerName val="0"/>
              <c:showPercent val="0"/>
              <c:showBubbleSize val="0"/>
            </c:dLbl>
            <c:numFmt formatCode="0%" sourceLinked="0"/>
            <c:txPr>
              <a:bodyPr/>
              <a:lstStyle/>
              <a:p>
                <a:pPr>
                  <a:defRPr b="0" i="0" strike="noStrike" sz="2400" u="none">
                    <a:solidFill>
                      <a:srgbClr val="FFFFFF"/>
                    </a:solidFill>
                    <a:latin typeface="Arial"/>
                  </a:defRPr>
                </a:pPr>
              </a:p>
            </c:txPr>
            <c:dLblPos val="ctr"/>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2014</c:v>
                </c:pt>
                <c:pt idx="1">
                  <c:v>2013</c:v>
                </c:pt>
              </c:strCache>
            </c:strRef>
          </c:cat>
          <c:val>
            <c:numRef>
              <c:f>Sheet1!$B$2:$C$2</c:f>
              <c:numCache>
                <c:ptCount val="2"/>
                <c:pt idx="0">
                  <c:v>70.000000</c:v>
                </c:pt>
                <c:pt idx="1">
                  <c:v>30.000000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explosion val="0"/>
          <c:dPt>
            <c:idx val="0"/>
            <c:explosion val="0"/>
            <c:spPr>
              <a:solidFill>
                <a:srgbClr val="FFFFFF"/>
              </a:solidFill>
              <a:ln w="12700" cap="flat">
                <a:noFill/>
                <a:miter lim="400000"/>
              </a:ln>
              <a:effectLst/>
            </c:spPr>
          </c:dPt>
          <c:dPt>
            <c:idx val="1"/>
            <c:explosion val="0"/>
            <c:spPr>
              <a:solidFill>
                <a:srgbClr val="242424"/>
              </a:solidFill>
              <a:ln w="12700" cap="flat">
                <a:noFill/>
                <a:miter lim="400000"/>
              </a:ln>
              <a:effectLst/>
            </c:spPr>
          </c:dPt>
          <c:dLbls>
            <c:dLbl>
              <c:idx val="0"/>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2014</c:v>
                </c:pt>
                <c:pt idx="1">
                  <c:v>2013</c:v>
                </c:pt>
              </c:strCache>
            </c:strRef>
          </c:cat>
          <c:val>
            <c:numRef>
              <c:f>Sheet1!$B$2:$C$2</c:f>
              <c:numCache>
                <c:ptCount val="2"/>
                <c:pt idx="0">
                  <c:v>25.000000</c:v>
                </c:pt>
                <c:pt idx="1">
                  <c:v>75.000000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explosion val="0"/>
          <c:dPt>
            <c:idx val="0"/>
            <c:explosion val="0"/>
            <c:spPr>
              <a:solidFill>
                <a:srgbClr val="FFFFFF"/>
              </a:solidFill>
              <a:ln w="12700" cap="flat">
                <a:noFill/>
                <a:miter lim="400000"/>
              </a:ln>
              <a:effectLst/>
            </c:spPr>
          </c:dPt>
          <c:dPt>
            <c:idx val="1"/>
            <c:explosion val="0"/>
            <c:spPr>
              <a:solidFill>
                <a:srgbClr val="242424"/>
              </a:solidFill>
              <a:ln w="12700" cap="flat">
                <a:noFill/>
                <a:miter lim="400000"/>
              </a:ln>
              <a:effectLst/>
            </c:spPr>
          </c:dPt>
          <c:dLbls>
            <c:dLbl>
              <c:idx val="0"/>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2014</c:v>
                </c:pt>
                <c:pt idx="1">
                  <c:v>2013</c:v>
                </c:pt>
              </c:strCache>
            </c:strRef>
          </c:cat>
          <c:val>
            <c:numRef>
              <c:f>Sheet1!$B$2:$C$2</c:f>
              <c:numCache>
                <c:ptCount val="2"/>
                <c:pt idx="0">
                  <c:v>7.000000</c:v>
                </c:pt>
                <c:pt idx="1">
                  <c:v>93.000000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754EB3"/>
            </a:solidFill>
            <a:ln w="12700" cap="flat">
              <a:noFill/>
              <a:miter lim="400000"/>
            </a:ln>
            <a:effectLst/>
          </c:spPr>
          <c:explosion val="0"/>
          <c:dPt>
            <c:idx val="0"/>
            <c:explosion val="0"/>
            <c:spPr>
              <a:solidFill>
                <a:srgbClr val="754EB3"/>
              </a:solidFill>
              <a:ln w="12700" cap="flat">
                <a:noFill/>
                <a:miter lim="400000"/>
              </a:ln>
              <a:effectLst/>
            </c:spPr>
          </c:dPt>
          <c:dPt>
            <c:idx val="1"/>
            <c:explosion val="0"/>
            <c:spPr>
              <a:solidFill>
                <a:srgbClr val="B55AC9"/>
              </a:solidFill>
              <a:ln w="12700" cap="flat">
                <a:noFill/>
                <a:miter lim="400000"/>
              </a:ln>
              <a:effectLst/>
            </c:spPr>
          </c:dPt>
          <c:dLbls>
            <c:dLbl>
              <c:idx val="0"/>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2013</c:v>
                </c:pt>
                <c:pt idx="1">
                  <c:v>2014</c:v>
                </c:pt>
              </c:strCache>
            </c:strRef>
          </c:cat>
          <c:val>
            <c:numRef>
              <c:f>Sheet1!$B$2:$C$2</c:f>
              <c:numCache>
                <c:ptCount val="2"/>
                <c:pt idx="0">
                  <c:v>44.000000</c:v>
                </c:pt>
                <c:pt idx="1">
                  <c:v>56.000000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754EB3"/>
            </a:solidFill>
            <a:ln w="12700" cap="flat">
              <a:noFill/>
              <a:miter lim="400000"/>
            </a:ln>
            <a:effectLst/>
          </c:spPr>
          <c:explosion val="0"/>
          <c:dPt>
            <c:idx val="0"/>
            <c:explosion val="0"/>
            <c:spPr>
              <a:solidFill>
                <a:srgbClr val="754EB3"/>
              </a:solidFill>
              <a:ln w="12700" cap="flat">
                <a:noFill/>
                <a:miter lim="400000"/>
              </a:ln>
              <a:effectLst/>
            </c:spPr>
          </c:dPt>
          <c:dPt>
            <c:idx val="1"/>
            <c:explosion val="0"/>
            <c:spPr>
              <a:solidFill>
                <a:srgbClr val="B55AC9"/>
              </a:solidFill>
              <a:ln w="12700" cap="flat">
                <a:noFill/>
                <a:miter lim="400000"/>
              </a:ln>
              <a:effectLst/>
            </c:spPr>
          </c:dPt>
          <c:dLbls>
            <c:dLbl>
              <c:idx val="0"/>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2013</c:v>
                </c:pt>
                <c:pt idx="1">
                  <c:v>2014</c:v>
                </c:pt>
              </c:strCache>
            </c:strRef>
          </c:cat>
          <c:val>
            <c:numRef>
              <c:f>Sheet1!$B$2:$C$2</c:f>
              <c:numCache>
                <c:ptCount val="2"/>
                <c:pt idx="0">
                  <c:v>27.000000</c:v>
                </c:pt>
                <c:pt idx="1">
                  <c:v>73.000000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explosion val="0"/>
          <c:dPt>
            <c:idx val="0"/>
            <c:explosion val="0"/>
            <c:spPr>
              <a:solidFill>
                <a:srgbClr val="FFFFFF"/>
              </a:solidFill>
              <a:ln w="12700" cap="flat">
                <a:noFill/>
                <a:miter lim="400000"/>
              </a:ln>
              <a:effectLst/>
            </c:spPr>
          </c:dPt>
          <c:dPt>
            <c:idx val="1"/>
            <c:explosion val="0"/>
            <c:spPr>
              <a:solidFill>
                <a:srgbClr val="242424"/>
              </a:solidFill>
              <a:ln w="12700" cap="flat">
                <a:noFill/>
                <a:miter lim="400000"/>
              </a:ln>
              <a:effectLst/>
            </c:spPr>
          </c:dPt>
          <c:dLbls>
            <c:dLbl>
              <c:idx val="0"/>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Arial"/>
                  </a:defRPr>
                </a:pPr>
              </a:p>
            </c:txPr>
            <c:dLblPos val="inEnd"/>
            <c:showLegendKey val="0"/>
            <c:showVal val="0"/>
            <c:showCatName val="0"/>
            <c:showSerName val="0"/>
            <c:showPercent val="0"/>
            <c:showBubbleSize val="0"/>
            <c:showLeaderLines val="0"/>
            <c:leaderLines>
              <c:spPr>
                <a:noFill/>
                <a:ln w="6350" cap="flat">
                  <a:solidFill>
                    <a:srgbClr val="000000"/>
                  </a:solidFill>
                  <a:prstDash val="solid"/>
                  <a:miter lim="400000"/>
                </a:ln>
                <a:effectLst/>
              </c:spPr>
            </c:leaderLines>
          </c:dLbls>
          <c:cat>
            <c:strRef>
              <c:f>Sheet1!$B$1:$C$1</c:f>
              <c:strCache>
                <c:ptCount val="2"/>
                <c:pt idx="0">
                  <c:v>2014</c:v>
                </c:pt>
                <c:pt idx="1">
                  <c:v>2013</c:v>
                </c:pt>
              </c:strCache>
            </c:strRef>
          </c:cat>
          <c:val>
            <c:numRef>
              <c:f>Sheet1!$B$2:$C$2</c:f>
              <c:numCache>
                <c:ptCount val="2"/>
                <c:pt idx="0">
                  <c:v>5.000000</c:v>
                </c:pt>
                <c:pt idx="1">
                  <c:v>95.000000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hape 245"/>
          <p:cNvSpPr/>
          <p:nvPr>
            <p:ph type="sldImg"/>
          </p:nvPr>
        </p:nvSpPr>
        <p:spPr>
          <a:xfrm>
            <a:off x="1143000" y="685800"/>
            <a:ext cx="4572000" cy="3429000"/>
          </a:xfrm>
          <a:prstGeom prst="rect">
            <a:avLst/>
          </a:prstGeom>
        </p:spPr>
        <p:txBody>
          <a:bodyPr/>
          <a:lstStyle/>
          <a:p>
            <a:pPr/>
          </a:p>
        </p:txBody>
      </p:sp>
      <p:sp>
        <p:nvSpPr>
          <p:cNvPr id="246" name="Shape 246"/>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Arial"/>
      </a:defRPr>
    </a:lvl1pPr>
    <a:lvl2pPr indent="228600" defTabSz="457200" latinLnBrk="0">
      <a:lnSpc>
        <a:spcPct val="117999"/>
      </a:lnSpc>
      <a:defRPr sz="2200">
        <a:latin typeface="+mn-lt"/>
        <a:ea typeface="+mn-ea"/>
        <a:cs typeface="+mn-cs"/>
        <a:sym typeface="Arial"/>
      </a:defRPr>
    </a:lvl2pPr>
    <a:lvl3pPr indent="457200" defTabSz="457200" latinLnBrk="0">
      <a:lnSpc>
        <a:spcPct val="117999"/>
      </a:lnSpc>
      <a:defRPr sz="2200">
        <a:latin typeface="+mn-lt"/>
        <a:ea typeface="+mn-ea"/>
        <a:cs typeface="+mn-cs"/>
        <a:sym typeface="Arial"/>
      </a:defRPr>
    </a:lvl3pPr>
    <a:lvl4pPr indent="685800" defTabSz="457200" latinLnBrk="0">
      <a:lnSpc>
        <a:spcPct val="117999"/>
      </a:lnSpc>
      <a:defRPr sz="2200">
        <a:latin typeface="+mn-lt"/>
        <a:ea typeface="+mn-ea"/>
        <a:cs typeface="+mn-cs"/>
        <a:sym typeface="Arial"/>
      </a:defRPr>
    </a:lvl4pPr>
    <a:lvl5pPr indent="914400" defTabSz="457200" latinLnBrk="0">
      <a:lnSpc>
        <a:spcPct val="117999"/>
      </a:lnSpc>
      <a:defRPr sz="2200">
        <a:latin typeface="+mn-lt"/>
        <a:ea typeface="+mn-ea"/>
        <a:cs typeface="+mn-cs"/>
        <a:sym typeface="Arial"/>
      </a:defRPr>
    </a:lvl5pPr>
    <a:lvl6pPr indent="1143000" defTabSz="457200" latinLnBrk="0">
      <a:lnSpc>
        <a:spcPct val="117999"/>
      </a:lnSpc>
      <a:defRPr sz="2200">
        <a:latin typeface="+mn-lt"/>
        <a:ea typeface="+mn-ea"/>
        <a:cs typeface="+mn-cs"/>
        <a:sym typeface="Arial"/>
      </a:defRPr>
    </a:lvl6pPr>
    <a:lvl7pPr indent="1371600" defTabSz="457200" latinLnBrk="0">
      <a:lnSpc>
        <a:spcPct val="117999"/>
      </a:lnSpc>
      <a:defRPr sz="2200">
        <a:latin typeface="+mn-lt"/>
        <a:ea typeface="+mn-ea"/>
        <a:cs typeface="+mn-cs"/>
        <a:sym typeface="Arial"/>
      </a:defRPr>
    </a:lvl7pPr>
    <a:lvl8pPr indent="1600200" defTabSz="457200" latinLnBrk="0">
      <a:lnSpc>
        <a:spcPct val="117999"/>
      </a:lnSpc>
      <a:defRPr sz="2200">
        <a:latin typeface="+mn-lt"/>
        <a:ea typeface="+mn-ea"/>
        <a:cs typeface="+mn-cs"/>
        <a:sym typeface="Arial"/>
      </a:defRPr>
    </a:lvl8pPr>
    <a:lvl9pPr indent="1828800" defTabSz="457200" latinLnBrk="0">
      <a:lnSpc>
        <a:spcPct val="117999"/>
      </a:lnSpc>
      <a:defRPr sz="2200">
        <a:latin typeface="+mn-lt"/>
        <a:ea typeface="+mn-ea"/>
        <a:cs typeface="+mn-cs"/>
        <a:sym typeface="Arial"/>
      </a:defRPr>
    </a:lvl9pPr>
  </p:notesStyle>
</p:notesMaster>
</file>

<file path=ppt/notesSlides/_rels/notesSlide1.xml.rels><?xml version="1.0" encoding="UTF-8" standalone="yes"?><Relationships xmlns="http://schemas.openxmlformats.org/package/2006/relationships"><Relationship Id="rId1" Type="http://schemas.openxmlformats.org/officeDocument/2006/relationships/slide" Target="../slides/slide8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85" name="Shape 1985"/>
          <p:cNvSpPr/>
          <p:nvPr>
            <p:ph type="sldImg"/>
          </p:nvPr>
        </p:nvSpPr>
        <p:spPr>
          <a:prstGeom prst="rect">
            <a:avLst/>
          </a:prstGeom>
        </p:spPr>
        <p:txBody>
          <a:bodyPr/>
          <a:lstStyle/>
          <a:p>
            <a:pPr/>
          </a:p>
        </p:txBody>
      </p:sp>
      <p:sp>
        <p:nvSpPr>
          <p:cNvPr id="1986" name="Shape 1986"/>
          <p:cNvSpPr/>
          <p:nvPr>
            <p:ph type="body" sz="quarter" idx="1"/>
          </p:nvPr>
        </p:nvSpPr>
        <p:spPr>
          <a:prstGeom prst="rect">
            <a:avLst/>
          </a:prstGeom>
        </p:spPr>
        <p:txBody>
          <a:bodyPr/>
          <a:lstStyle>
            <a:lvl1pPr>
              <a:defRPr sz="2400"/>
            </a:lvl1pPr>
          </a:lstStyle>
          <a:p>
            <a:pPr/>
            <a:r>
              <a:t>https://www.360natives.com/10-realite-virtuelle-28032017/</a:t>
            </a:r>
          </a:p>
        </p:txBody>
      </p:sp>
    </p:spTree>
  </p:cSld>
  <p:clrMapOvr>
    <a:masterClrMapping/>
  </p:clrMapOvr>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Contenu header">
    <p:spTree>
      <p:nvGrpSpPr>
        <p:cNvPr id="1" name=""/>
        <p:cNvGrpSpPr/>
        <p:nvPr/>
      </p:nvGrpSpPr>
      <p:grpSpPr>
        <a:xfrm>
          <a:off x="0" y="0"/>
          <a:ext cx="0" cy="0"/>
          <a:chOff x="0" y="0"/>
          <a:chExt cx="0" cy="0"/>
        </a:xfrm>
      </p:grpSpPr>
      <p:sp>
        <p:nvSpPr>
          <p:cNvPr id="16" name="Slide Number"/>
          <p:cNvSpPr txBox="1"/>
          <p:nvPr>
            <p:ph type="sldNum" sz="quarter" idx="2"/>
          </p:nvPr>
        </p:nvSpPr>
        <p:spPr>
          <a:prstGeom prst="rect">
            <a:avLst/>
          </a:prstGeom>
        </p:spPr>
        <p:txBody>
          <a:bodyPr/>
          <a:lstStyle/>
          <a:p>
            <a:pPr/>
            <a:fld id="{86CB4B4D-7CA3-9044-876B-883B54F8677D}" type="slidenum"/>
          </a:p>
        </p:txBody>
      </p:sp>
      <p:sp>
        <p:nvSpPr>
          <p:cNvPr id="17"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8" name="Title Text"/>
          <p:cNvSpPr txBox="1"/>
          <p:nvPr>
            <p:ph type="title"/>
          </p:nvPr>
        </p:nvSpPr>
        <p:spPr>
          <a:prstGeom prst="rect">
            <a:avLst/>
          </a:prstGeom>
        </p:spPr>
        <p:txBody>
          <a:bodyPr/>
          <a:lstStyle/>
          <a:p>
            <a:pPr/>
            <a:r>
              <a:t>Title Text</a:t>
            </a:r>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showMasterPhAnim="1">
  <p:cSld name="Contenu header &amp; image gauche">
    <p:spTree>
      <p:nvGrpSpPr>
        <p:cNvPr id="1" name=""/>
        <p:cNvGrpSpPr/>
        <p:nvPr/>
      </p:nvGrpSpPr>
      <p:grpSpPr>
        <a:xfrm>
          <a:off x="0" y="0"/>
          <a:ext cx="0" cy="0"/>
          <a:chOff x="0" y="0"/>
          <a:chExt cx="0" cy="0"/>
        </a:xfrm>
      </p:grpSpPr>
      <p:sp>
        <p:nvSpPr>
          <p:cNvPr id="11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15" name="Slide Number"/>
          <p:cNvSpPr txBox="1"/>
          <p:nvPr>
            <p:ph type="sldNum" sz="quarter" idx="2"/>
          </p:nvPr>
        </p:nvSpPr>
        <p:spPr>
          <a:prstGeom prst="rect">
            <a:avLst/>
          </a:prstGeom>
        </p:spPr>
        <p:txBody>
          <a:bodyPr/>
          <a:lstStyle/>
          <a:p>
            <a:pPr/>
            <a:fld id="{86CB4B4D-7CA3-9044-876B-883B54F8677D}" type="slidenum"/>
          </a:p>
        </p:txBody>
      </p:sp>
      <p:sp>
        <p:nvSpPr>
          <p:cNvPr id="11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17"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18"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p>
        </p:txBody>
      </p:sp>
      <p:sp>
        <p:nvSpPr>
          <p:cNvPr id="119" name="Image"/>
          <p:cNvSpPr/>
          <p:nvPr>
            <p:ph type="pic" idx="13"/>
          </p:nvPr>
        </p:nvSpPr>
        <p:spPr>
          <a:xfrm>
            <a:off x="-16735" y="780896"/>
            <a:ext cx="6215267" cy="5665795"/>
          </a:xfrm>
          <a:prstGeom prst="rect">
            <a:avLst/>
          </a:prstGeom>
        </p:spPr>
        <p:txBody>
          <a:bodyPr lIns="91439" tIns="45719" rIns="91439" bIns="45719">
            <a:noAutofit/>
          </a:bodyPr>
          <a:lstStyle/>
          <a:p>
            <a:pPr/>
          </a:p>
        </p:txBody>
      </p:sp>
      <p:sp>
        <p:nvSpPr>
          <p:cNvPr id="120" name="Body Level One…"/>
          <p:cNvSpPr txBox="1"/>
          <p:nvPr>
            <p:ph type="body" sz="half" idx="1"/>
          </p:nvPr>
        </p:nvSpPr>
        <p:spPr>
          <a:xfrm>
            <a:off x="6634682" y="1170821"/>
            <a:ext cx="5047873" cy="4924942"/>
          </a:xfrm>
          <a:prstGeom prst="rect">
            <a:avLst/>
          </a:prstGeom>
        </p:spPr>
        <p:txBody>
          <a:bodyPr/>
          <a:lstStyle>
            <a:lvl1pPr marL="0" indent="0">
              <a:spcBef>
                <a:spcPts val="0"/>
              </a:spcBef>
              <a:buSzTx/>
              <a:buNone/>
            </a:lvl1pPr>
            <a:lvl2pPr marL="0" indent="635000">
              <a:spcBef>
                <a:spcPts val="0"/>
              </a:spcBef>
              <a:buSzTx/>
              <a:buNone/>
            </a:lvl2pPr>
            <a:lvl3pPr marL="0" indent="1270000">
              <a:spcBef>
                <a:spcPts val="0"/>
              </a:spcBef>
              <a:buSzTx/>
              <a:buNone/>
            </a:lvl3pPr>
            <a:lvl4pPr marL="0" indent="1905000">
              <a:spcBef>
                <a:spcPts val="0"/>
              </a:spcBef>
              <a:buSzTx/>
              <a:buNone/>
            </a:lvl4pPr>
            <a:lvl5pPr marL="0" indent="2540000">
              <a:spcBef>
                <a:spcPts val="0"/>
              </a:spcBef>
              <a:buSzTx/>
              <a:buNone/>
            </a:lvl5pPr>
          </a:lstStyle>
          <a:p>
            <a:pPr/>
            <a:r>
              <a:t>Body Level One</a:t>
            </a:r>
          </a:p>
          <a:p>
            <a:pPr lvl="1"/>
            <a:r>
              <a:t>Body Level Two</a:t>
            </a:r>
          </a:p>
          <a:p>
            <a:pPr lvl="2"/>
            <a:r>
              <a:t>Body Level Three</a:t>
            </a:r>
          </a:p>
          <a:p>
            <a:pPr lvl="3"/>
            <a:r>
              <a:t>Body Level Four</a:t>
            </a:r>
          </a:p>
          <a:p>
            <a:pPr lvl="4"/>
            <a:r>
              <a:t>Body Level Five</a:t>
            </a:r>
          </a:p>
        </p:txBody>
      </p:sp>
      <p:sp>
        <p:nvSpPr>
          <p:cNvPr id="121" name="Title Text"/>
          <p:cNvSpPr txBox="1"/>
          <p:nvPr>
            <p:ph type="title"/>
          </p:nvPr>
        </p:nvSpPr>
        <p:spPr>
          <a:prstGeom prst="rect">
            <a:avLst/>
          </a:prstGeom>
        </p:spPr>
        <p:txBody>
          <a:bodyPr/>
          <a:lstStyle/>
          <a:p>
            <a:pPr/>
            <a:r>
              <a:t>Title Text</a:t>
            </a:r>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showMasterPhAnim="1">
  <p:cSld name="Contenu header noir &amp; Photo">
    <p:bg>
      <p:bgPr>
        <a:solidFill>
          <a:srgbClr val="000000"/>
        </a:solidFill>
      </p:bgPr>
    </p:bg>
    <p:spTree>
      <p:nvGrpSpPr>
        <p:cNvPr id="1" name=""/>
        <p:cNvGrpSpPr/>
        <p:nvPr/>
      </p:nvGrpSpPr>
      <p:grpSpPr>
        <a:xfrm>
          <a:off x="0" y="0"/>
          <a:ext cx="0" cy="0"/>
          <a:chOff x="0" y="0"/>
          <a:chExt cx="0" cy="0"/>
        </a:xfrm>
      </p:grpSpPr>
      <p:sp>
        <p:nvSpPr>
          <p:cNvPr id="12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29" name="Slide Number"/>
          <p:cNvSpPr txBox="1"/>
          <p:nvPr>
            <p:ph type="sldNum" sz="quarter" idx="2"/>
          </p:nvPr>
        </p:nvSpPr>
        <p:spPr>
          <a:prstGeom prst="rect">
            <a:avLst/>
          </a:prstGeom>
        </p:spPr>
        <p:txBody>
          <a:bodyPr/>
          <a:lstStyle/>
          <a:p>
            <a:pPr/>
            <a:fld id="{86CB4B4D-7CA3-9044-876B-883B54F8677D}" type="slidenum"/>
          </a:p>
        </p:txBody>
      </p:sp>
      <p:sp>
        <p:nvSpPr>
          <p:cNvPr id="13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31"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32"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p>
        </p:txBody>
      </p:sp>
      <p:sp>
        <p:nvSpPr>
          <p:cNvPr id="133" name="Image"/>
          <p:cNvSpPr/>
          <p:nvPr>
            <p:ph type="pic" idx="13"/>
          </p:nvPr>
        </p:nvSpPr>
        <p:spPr>
          <a:xfrm>
            <a:off x="0" y="784206"/>
            <a:ext cx="12192000" cy="5665350"/>
          </a:xfrm>
          <a:prstGeom prst="rect">
            <a:avLst/>
          </a:prstGeom>
        </p:spPr>
        <p:txBody>
          <a:bodyPr lIns="91439" tIns="45719" rIns="91439" bIns="45719">
            <a:noAutofit/>
          </a:bodyPr>
          <a:lstStyle/>
          <a:p>
            <a:pPr/>
          </a:p>
        </p:txBody>
      </p:sp>
      <p:sp>
        <p:nvSpPr>
          <p:cNvPr id="134" name="Title Text"/>
          <p:cNvSpPr txBox="1"/>
          <p:nvPr>
            <p:ph type="title"/>
          </p:nvPr>
        </p:nvSpPr>
        <p:spPr>
          <a:prstGeom prst="rect">
            <a:avLst/>
          </a:prstGeom>
        </p:spPr>
        <p:txBody>
          <a:bodyPr/>
          <a:lstStyle/>
          <a:p>
            <a:pPr/>
            <a:r>
              <a:t>Title Text</a:t>
            </a:r>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0" showMasterPhAnim="1">
  <p:cSld name="Contenu sans header">
    <p:spTree>
      <p:nvGrpSpPr>
        <p:cNvPr id="1" name=""/>
        <p:cNvGrpSpPr/>
        <p:nvPr/>
      </p:nvGrpSpPr>
      <p:grpSpPr>
        <a:xfrm>
          <a:off x="0" y="0"/>
          <a:ext cx="0" cy="0"/>
          <a:chOff x="0" y="0"/>
          <a:chExt cx="0" cy="0"/>
        </a:xfrm>
      </p:grpSpPr>
      <p:sp>
        <p:nvSpPr>
          <p:cNvPr id="14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4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43" name="Slide Number"/>
          <p:cNvSpPr txBox="1"/>
          <p:nvPr>
            <p:ph type="sldNum" sz="quarter" idx="2"/>
          </p:nvPr>
        </p:nvSpPr>
        <p:spPr>
          <a:prstGeom prst="rect">
            <a:avLst/>
          </a:prstGeom>
        </p:spPr>
        <p:txBody>
          <a:bodyPr/>
          <a:lstStyle/>
          <a:p>
            <a:pPr/>
            <a:fld id="{86CB4B4D-7CA3-9044-876B-883B54F8677D}" type="slidenum"/>
          </a:p>
        </p:txBody>
      </p:sp>
      <p:pic>
        <p:nvPicPr>
          <p:cNvPr id="144"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0" showMasterPhAnim="1">
  <p:cSld name="Contenu sans header noir">
    <p:bg>
      <p:bgPr>
        <a:solidFill>
          <a:srgbClr val="000000"/>
        </a:solidFill>
      </p:bgPr>
    </p:bg>
    <p:spTree>
      <p:nvGrpSpPr>
        <p:cNvPr id="1" name=""/>
        <p:cNvGrpSpPr/>
        <p:nvPr/>
      </p:nvGrpSpPr>
      <p:grpSpPr>
        <a:xfrm>
          <a:off x="0" y="0"/>
          <a:ext cx="0" cy="0"/>
          <a:chOff x="0" y="0"/>
          <a:chExt cx="0" cy="0"/>
        </a:xfrm>
      </p:grpSpPr>
      <p:sp>
        <p:nvSpPr>
          <p:cNvPr id="15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5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53" name="Slide Number"/>
          <p:cNvSpPr txBox="1"/>
          <p:nvPr>
            <p:ph type="sldNum" sz="quarter" idx="2"/>
          </p:nvPr>
        </p:nvSpPr>
        <p:spPr>
          <a:prstGeom prst="rect">
            <a:avLst/>
          </a:prstGeom>
        </p:spPr>
        <p:txBody>
          <a:bodyPr/>
          <a:lstStyle/>
          <a:p>
            <a:pPr/>
            <a:fld id="{86CB4B4D-7CA3-9044-876B-883B54F8677D}" type="slidenum"/>
          </a:p>
        </p:txBody>
      </p:sp>
      <p:pic>
        <p:nvPicPr>
          <p:cNvPr id="154"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type="tx" showMasterSp="0" showMasterPhAnim="1">
  <p:cSld name="Blank">
    <p:spTree>
      <p:nvGrpSpPr>
        <p:cNvPr id="1" name=""/>
        <p:cNvGrpSpPr/>
        <p:nvPr/>
      </p:nvGrpSpPr>
      <p:grpSpPr>
        <a:xfrm>
          <a:off x="0" y="0"/>
          <a:ext cx="0" cy="0"/>
          <a:chOff x="0" y="0"/>
          <a:chExt cx="0" cy="0"/>
        </a:xfrm>
      </p:grpSpPr>
      <p:sp>
        <p:nvSpPr>
          <p:cNvPr id="161" name="Slide Number"/>
          <p:cNvSpPr txBox="1"/>
          <p:nvPr>
            <p:ph type="sldNum" sz="quarter" idx="2"/>
          </p:nvPr>
        </p:nvSpPr>
        <p:spPr>
          <a:xfrm>
            <a:off x="5976317" y="6540500"/>
            <a:ext cx="233016" cy="223615"/>
          </a:xfrm>
          <a:prstGeom prst="rect">
            <a:avLst/>
          </a:prstGeom>
        </p:spPr>
        <p:txBody>
          <a:bodyPr/>
          <a:lstStyle>
            <a:lvl1pPr>
              <a:defRPr>
                <a:solidFill>
                  <a:srgbClr val="000000"/>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type="tx" showMasterSp="0" showMasterPhAnim="1">
  <p:cSld name="Divider">
    <p:bg>
      <p:bgPr>
        <a:solidFill>
          <a:srgbClr val="B51700"/>
        </a:solidFill>
      </p:bgPr>
    </p:bg>
    <p:spTree>
      <p:nvGrpSpPr>
        <p:cNvPr id="1" name=""/>
        <p:cNvGrpSpPr/>
        <p:nvPr/>
      </p:nvGrpSpPr>
      <p:grpSpPr>
        <a:xfrm>
          <a:off x="0" y="0"/>
          <a:ext cx="0" cy="0"/>
          <a:chOff x="0" y="0"/>
          <a:chExt cx="0" cy="0"/>
        </a:xfrm>
      </p:grpSpPr>
      <p:sp>
        <p:nvSpPr>
          <p:cNvPr id="16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69" name="Slide Number"/>
          <p:cNvSpPr txBox="1"/>
          <p:nvPr>
            <p:ph type="sldNum" sz="quarter" idx="2"/>
          </p:nvPr>
        </p:nvSpPr>
        <p:spPr>
          <a:prstGeom prst="rect">
            <a:avLst/>
          </a:prstGeom>
        </p:spPr>
        <p:txBody>
          <a:bodyPr/>
          <a:lstStyle/>
          <a:p>
            <a:pPr/>
            <a:fld id="{86CB4B4D-7CA3-9044-876B-883B54F8677D}" type="slidenum"/>
          </a:p>
        </p:txBody>
      </p:sp>
      <p:sp>
        <p:nvSpPr>
          <p:cNvPr id="17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71"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72"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p>
        </p:txBody>
      </p:sp>
      <p:sp>
        <p:nvSpPr>
          <p:cNvPr id="173" name="1"/>
          <p:cNvSpPr txBox="1"/>
          <p:nvPr>
            <p:ph type="body" sz="quarter" idx="13"/>
          </p:nvPr>
        </p:nvSpPr>
        <p:spPr>
          <a:xfrm>
            <a:off x="2566408" y="2866294"/>
            <a:ext cx="473163" cy="877603"/>
          </a:xfrm>
          <a:prstGeom prst="rect">
            <a:avLst/>
          </a:prstGeom>
        </p:spPr>
        <p:txBody>
          <a:bodyPr wrap="none" anchor="ctr">
            <a:spAutoFit/>
          </a:bodyPr>
          <a:lstStyle>
            <a:lvl1pPr marL="0" indent="0" algn="ctr">
              <a:spcBef>
                <a:spcPts val="0"/>
              </a:spcBef>
              <a:buSzTx/>
              <a:buNone/>
              <a:defRPr b="1" sz="5800">
                <a:solidFill>
                  <a:srgbClr val="B51700"/>
                </a:solidFill>
              </a:defRPr>
            </a:lvl1pPr>
          </a:lstStyle>
          <a:p>
            <a:pPr/>
            <a:r>
              <a:t>1</a:t>
            </a:r>
          </a:p>
        </p:txBody>
      </p:sp>
      <p:sp>
        <p:nvSpPr>
          <p:cNvPr id="174"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p>
        </p:txBody>
      </p:sp>
      <p:sp>
        <p:nvSpPr>
          <p:cNvPr id="175" name="Title Text"/>
          <p:cNvSpPr txBox="1"/>
          <p:nvPr>
            <p:ph type="title"/>
          </p:nvPr>
        </p:nvSpPr>
        <p:spPr>
          <a:xfrm>
            <a:off x="4183741" y="2440821"/>
            <a:ext cx="5279581" cy="1728550"/>
          </a:xfrm>
          <a:prstGeom prst="rect">
            <a:avLst/>
          </a:prstGeom>
        </p:spPr>
        <p:txBody>
          <a:bodyPr/>
          <a:lstStyle>
            <a:lvl1pPr>
              <a:defRPr cap="all" sz="3000"/>
            </a:lvl1pPr>
          </a:lstStyle>
          <a:p>
            <a:pPr/>
            <a:r>
              <a:t>Title Text</a:t>
            </a:r>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type="tx" showMasterSp="0" showMasterPhAnim="1">
  <p:cSld name="Divider sous partie">
    <p:bg>
      <p:bgPr>
        <a:solidFill>
          <a:srgbClr val="B51700"/>
        </a:solidFill>
      </p:bgPr>
    </p:bg>
    <p:spTree>
      <p:nvGrpSpPr>
        <p:cNvPr id="1" name=""/>
        <p:cNvGrpSpPr/>
        <p:nvPr/>
      </p:nvGrpSpPr>
      <p:grpSpPr>
        <a:xfrm>
          <a:off x="0" y="0"/>
          <a:ext cx="0" cy="0"/>
          <a:chOff x="0" y="0"/>
          <a:chExt cx="0" cy="0"/>
        </a:xfrm>
      </p:grpSpPr>
      <p:sp>
        <p:nvSpPr>
          <p:cNvPr id="18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83" name="Slide Number"/>
          <p:cNvSpPr txBox="1"/>
          <p:nvPr>
            <p:ph type="sldNum" sz="quarter" idx="2"/>
          </p:nvPr>
        </p:nvSpPr>
        <p:spPr>
          <a:prstGeom prst="rect">
            <a:avLst/>
          </a:prstGeom>
        </p:spPr>
        <p:txBody>
          <a:bodyPr/>
          <a:lstStyle/>
          <a:p>
            <a:pPr/>
            <a:fld id="{86CB4B4D-7CA3-9044-876B-883B54F8677D}" type="slidenum"/>
          </a:p>
        </p:txBody>
      </p:sp>
      <p:sp>
        <p:nvSpPr>
          <p:cNvPr id="18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85"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86" name="Shape"/>
          <p:cNvSpPr/>
          <p:nvPr/>
        </p:nvSpPr>
        <p:spPr>
          <a:xfrm>
            <a:off x="1812198" y="2314304"/>
            <a:ext cx="1981582" cy="19815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lnTo>
                  <a:pt x="10800" y="21600"/>
                </a:lnTo>
                <a:lnTo>
                  <a:pt x="21600" y="10800"/>
                </a:lnTo>
                <a:lnTo>
                  <a:pt x="10800" y="0"/>
                </a:lnTo>
                <a:close/>
              </a:path>
            </a:pathLst>
          </a:custGeom>
          <a:solidFill>
            <a:srgbClr val="FFFFFF"/>
          </a:solidFill>
          <a:ln w="3175">
            <a:miter lim="400000"/>
          </a:ln>
        </p:spPr>
        <p:txBody>
          <a:bodyPr lIns="0" tIns="0" rIns="0" bIns="0" anchor="ctr"/>
          <a:lstStyle/>
          <a:p>
            <a:pPr>
              <a:defRPr sz="1600">
                <a:solidFill>
                  <a:srgbClr val="FFFFFF"/>
                </a:solidFill>
              </a:defRPr>
            </a:pPr>
          </a:p>
        </p:txBody>
      </p:sp>
      <p:sp>
        <p:nvSpPr>
          <p:cNvPr id="187" name="1.1"/>
          <p:cNvSpPr txBox="1"/>
          <p:nvPr>
            <p:ph type="body" sz="quarter" idx="13"/>
          </p:nvPr>
        </p:nvSpPr>
        <p:spPr>
          <a:xfrm>
            <a:off x="2259251" y="2866294"/>
            <a:ext cx="1087476" cy="877603"/>
          </a:xfrm>
          <a:prstGeom prst="rect">
            <a:avLst/>
          </a:prstGeom>
        </p:spPr>
        <p:txBody>
          <a:bodyPr wrap="none" anchor="ctr">
            <a:spAutoFit/>
          </a:bodyPr>
          <a:lstStyle>
            <a:lvl1pPr marL="0" indent="0" algn="ctr">
              <a:spcBef>
                <a:spcPts val="0"/>
              </a:spcBef>
              <a:buSzTx/>
              <a:buNone/>
              <a:defRPr b="1" sz="5800">
                <a:solidFill>
                  <a:srgbClr val="B51700"/>
                </a:solidFill>
              </a:defRPr>
            </a:lvl1pPr>
          </a:lstStyle>
          <a:p>
            <a:pPr/>
            <a:r>
              <a:t>1.1</a:t>
            </a:r>
          </a:p>
        </p:txBody>
      </p:sp>
      <p:sp>
        <p:nvSpPr>
          <p:cNvPr id="188" name="Title Text"/>
          <p:cNvSpPr txBox="1"/>
          <p:nvPr>
            <p:ph type="title"/>
          </p:nvPr>
        </p:nvSpPr>
        <p:spPr>
          <a:xfrm>
            <a:off x="4509618" y="2440821"/>
            <a:ext cx="5279580" cy="1728550"/>
          </a:xfrm>
          <a:prstGeom prst="rect">
            <a:avLst/>
          </a:prstGeom>
        </p:spPr>
        <p:txBody>
          <a:bodyPr/>
          <a:lstStyle>
            <a:lvl1pPr>
              <a:defRPr cap="all" sz="3000"/>
            </a:lvl1pPr>
          </a:lstStyle>
          <a:p>
            <a:pPr/>
            <a:r>
              <a:t>Title Text</a:t>
            </a:r>
          </a:p>
        </p:txBody>
      </p:sp>
      <p:sp>
        <p:nvSpPr>
          <p:cNvPr id="189" name="Shape"/>
          <p:cNvSpPr/>
          <p:nvPr/>
        </p:nvSpPr>
        <p:spPr>
          <a:xfrm>
            <a:off x="1546676" y="2048783"/>
            <a:ext cx="2512626" cy="25126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lnTo>
                  <a:pt x="10800" y="21600"/>
                </a:lnTo>
                <a:lnTo>
                  <a:pt x="21600" y="10800"/>
                </a:lnTo>
                <a:lnTo>
                  <a:pt x="10800" y="0"/>
                </a:lnTo>
                <a:close/>
              </a:path>
            </a:pathLst>
          </a:custGeom>
          <a:ln w="63500">
            <a:solidFill>
              <a:srgbClr val="FFFFFF"/>
            </a:solidFill>
            <a:miter lim="400000"/>
          </a:ln>
        </p:spPr>
        <p:txBody>
          <a:bodyPr lIns="0" tIns="0" rIns="0" bIns="0" anchor="ctr"/>
          <a:lstStyle/>
          <a:p>
            <a:pPr>
              <a:defRPr sz="1600">
                <a:solidFill>
                  <a:srgbClr val="FFFFFF"/>
                </a:solidFill>
              </a:defRPr>
            </a:pPr>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type="tx" showMasterSp="0" showMasterPhAnim="1">
  <p:cSld name="Cover HUBREPORT">
    <p:spTree>
      <p:nvGrpSpPr>
        <p:cNvPr id="1" name=""/>
        <p:cNvGrpSpPr/>
        <p:nvPr/>
      </p:nvGrpSpPr>
      <p:grpSpPr>
        <a:xfrm>
          <a:off x="0" y="0"/>
          <a:ext cx="0" cy="0"/>
          <a:chOff x="0" y="0"/>
          <a:chExt cx="0" cy="0"/>
        </a:xfrm>
      </p:grpSpPr>
      <p:sp>
        <p:nvSpPr>
          <p:cNvPr id="196" name="Image"/>
          <p:cNvSpPr/>
          <p:nvPr>
            <p:ph type="pic" idx="13"/>
          </p:nvPr>
        </p:nvSpPr>
        <p:spPr>
          <a:xfrm>
            <a:off x="-9993" y="0"/>
            <a:ext cx="12211986" cy="6428504"/>
          </a:xfrm>
          <a:prstGeom prst="rect">
            <a:avLst/>
          </a:prstGeom>
        </p:spPr>
        <p:txBody>
          <a:bodyPr lIns="91439" tIns="45719" rIns="91439" bIns="45719">
            <a:noAutofit/>
          </a:bodyPr>
          <a:lstStyle/>
          <a:p>
            <a:pPr/>
          </a:p>
        </p:txBody>
      </p:sp>
      <p:sp>
        <p:nvSpPr>
          <p:cNvPr id="197" name="Insérer titre du report…"/>
          <p:cNvSpPr txBox="1"/>
          <p:nvPr>
            <p:ph type="body" sz="quarter" idx="14"/>
          </p:nvPr>
        </p:nvSpPr>
        <p:spPr>
          <a:xfrm>
            <a:off x="1179894" y="4062635"/>
            <a:ext cx="9524410" cy="1183830"/>
          </a:xfrm>
          <a:prstGeom prst="rect">
            <a:avLst/>
          </a:prstGeom>
          <a:solidFill>
            <a:srgbClr val="000000">
              <a:alpha val="52594"/>
            </a:srgbClr>
          </a:solidFill>
          <a:ln w="3175"/>
        </p:spPr>
        <p:txBody>
          <a:bodyPr anchor="ctr">
            <a:spAutoFit/>
          </a:bodyPr>
          <a:lstStyle/>
          <a:p>
            <a:pPr marL="0" indent="0">
              <a:spcBef>
                <a:spcPts val="0"/>
              </a:spcBef>
              <a:buSzTx/>
              <a:buNone/>
              <a:defRPr b="1" cap="all" sz="5400">
                <a:solidFill>
                  <a:srgbClr val="FFFFFF"/>
                </a:solidFill>
              </a:defRPr>
            </a:pPr>
            <a:r>
              <a:t>Insérer titre du report</a:t>
            </a:r>
          </a:p>
          <a:p>
            <a:pPr marL="0" indent="0">
              <a:spcBef>
                <a:spcPts val="0"/>
              </a:spcBef>
              <a:buSzTx/>
              <a:buNone/>
              <a:defRPr b="1" cap="all">
                <a:solidFill>
                  <a:srgbClr val="FFFFFF"/>
                </a:solidFill>
              </a:defRPr>
            </a:pPr>
            <a:r>
              <a:t>Insérer sous-titre</a:t>
            </a:r>
          </a:p>
        </p:txBody>
      </p:sp>
      <p:pic>
        <p:nvPicPr>
          <p:cNvPr id="198" name="image2.png" descr="image2.png"/>
          <p:cNvPicPr>
            <a:picLocks noChangeAspect="1"/>
          </p:cNvPicPr>
          <p:nvPr/>
        </p:nvPicPr>
        <p:blipFill>
          <a:blip r:embed="rId2">
            <a:extLst/>
          </a:blip>
          <a:stretch>
            <a:fillRect/>
          </a:stretch>
        </p:blipFill>
        <p:spPr>
          <a:xfrm>
            <a:off x="10972358" y="303411"/>
            <a:ext cx="820443" cy="1333218"/>
          </a:xfrm>
          <a:prstGeom prst="rect">
            <a:avLst/>
          </a:prstGeom>
          <a:ln w="12700">
            <a:miter lim="400000"/>
          </a:ln>
        </p:spPr>
      </p:pic>
      <p:sp>
        <p:nvSpPr>
          <p:cNvPr id="199" name="2017"/>
          <p:cNvSpPr txBox="1"/>
          <p:nvPr>
            <p:ph type="body" sz="quarter" idx="15"/>
          </p:nvPr>
        </p:nvSpPr>
        <p:spPr>
          <a:xfrm>
            <a:off x="5421889" y="5814724"/>
            <a:ext cx="1348222" cy="470137"/>
          </a:xfrm>
          <a:prstGeom prst="rect">
            <a:avLst/>
          </a:prstGeom>
          <a:ln w="3175"/>
        </p:spPr>
        <p:txBody>
          <a:bodyPr anchor="ctr">
            <a:spAutoFit/>
          </a:bodyPr>
          <a:lstStyle>
            <a:lvl1pPr marL="0" indent="0" algn="ctr">
              <a:spcBef>
                <a:spcPts val="0"/>
              </a:spcBef>
              <a:buSzTx/>
              <a:buNone/>
              <a:defRPr b="1" cap="all" sz="3000">
                <a:solidFill>
                  <a:srgbClr val="FFFFFF"/>
                </a:solidFill>
              </a:defRPr>
            </a:lvl1pPr>
          </a:lstStyle>
          <a:p>
            <a:pPr/>
            <a:r>
              <a:t>2017</a:t>
            </a:r>
          </a:p>
        </p:txBody>
      </p:sp>
      <p:sp>
        <p:nvSpPr>
          <p:cNvPr id="200" name="Rectangle"/>
          <p:cNvSpPr/>
          <p:nvPr/>
        </p:nvSpPr>
        <p:spPr>
          <a:xfrm>
            <a:off x="6743945" y="6029278"/>
            <a:ext cx="235943" cy="41028"/>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p>
        </p:txBody>
      </p:sp>
      <p:sp>
        <p:nvSpPr>
          <p:cNvPr id="201" name="Rectangle"/>
          <p:cNvSpPr/>
          <p:nvPr/>
        </p:nvSpPr>
        <p:spPr>
          <a:xfrm rot="16200000">
            <a:off x="393579" y="4608314"/>
            <a:ext cx="1214240" cy="92472"/>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p>
        </p:txBody>
      </p:sp>
      <p:sp>
        <p:nvSpPr>
          <p:cNvPr id="202" name="Rectangle"/>
          <p:cNvSpPr/>
          <p:nvPr/>
        </p:nvSpPr>
        <p:spPr>
          <a:xfrm>
            <a:off x="5283445" y="6029278"/>
            <a:ext cx="235943" cy="41028"/>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p>
        </p:txBody>
      </p:sp>
      <p:sp>
        <p:nvSpPr>
          <p:cNvPr id="203" name="Rectangle"/>
          <p:cNvSpPr/>
          <p:nvPr/>
        </p:nvSpPr>
        <p:spPr>
          <a:xfrm>
            <a:off x="-1" y="6424540"/>
            <a:ext cx="12192001" cy="478975"/>
          </a:xfrm>
          <a:prstGeom prst="rect">
            <a:avLst/>
          </a:prstGeom>
          <a:solidFill>
            <a:srgbClr val="000000"/>
          </a:solidFill>
          <a:ln w="3175">
            <a:miter lim="400000"/>
          </a:ln>
        </p:spPr>
        <p:txBody>
          <a:bodyPr lIns="22859" tIns="22859" rIns="22859" bIns="22859" anchor="ctr"/>
          <a:lstStyle/>
          <a:p>
            <a:pPr defTabSz="457200">
              <a:defRPr sz="900"/>
            </a:pPr>
          </a:p>
        </p:txBody>
      </p:sp>
      <p:sp>
        <p:nvSpPr>
          <p:cNvPr id="204" name="Hubinstitute.com"/>
          <p:cNvSpPr txBox="1"/>
          <p:nvPr/>
        </p:nvSpPr>
        <p:spPr>
          <a:xfrm>
            <a:off x="5432815" y="6570854"/>
            <a:ext cx="1326370" cy="186346"/>
          </a:xfrm>
          <a:prstGeom prst="rect">
            <a:avLst/>
          </a:prstGeom>
          <a:ln w="3175">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228600">
              <a:defRPr cap="all" sz="1000">
                <a:solidFill>
                  <a:srgbClr val="FFFFFF"/>
                </a:solidFill>
              </a:defRPr>
            </a:lvl1pPr>
          </a:lstStyle>
          <a:p>
            <a:pPr/>
            <a:r>
              <a:t>Hubinstitute.com</a:t>
            </a:r>
          </a:p>
        </p:txBody>
      </p:sp>
      <p:sp>
        <p:nvSpPr>
          <p:cNvPr id="205" name="Rectangle"/>
          <p:cNvSpPr/>
          <p:nvPr/>
        </p:nvSpPr>
        <p:spPr>
          <a:xfrm>
            <a:off x="-635" y="554687"/>
            <a:ext cx="2495880" cy="573101"/>
          </a:xfrm>
          <a:prstGeom prst="rect">
            <a:avLst/>
          </a:prstGeom>
          <a:solidFill>
            <a:srgbClr val="000000">
              <a:alpha val="76460"/>
            </a:srgbClr>
          </a:solidFill>
          <a:ln w="3175">
            <a:miter lim="400000"/>
          </a:ln>
        </p:spPr>
        <p:txBody>
          <a:bodyPr lIns="0" tIns="0" rIns="0" bIns="0" anchor="ctr"/>
          <a:lstStyle/>
          <a:p>
            <a:pPr>
              <a:defRPr sz="1600">
                <a:solidFill>
                  <a:srgbClr val="FFFFFF"/>
                </a:solidFill>
              </a:defRPr>
            </a:pPr>
          </a:p>
        </p:txBody>
      </p:sp>
      <p:sp>
        <p:nvSpPr>
          <p:cNvPr id="206" name="HUBREPORT"/>
          <p:cNvSpPr txBox="1"/>
          <p:nvPr>
            <p:ph type="body" sz="quarter" idx="16"/>
          </p:nvPr>
        </p:nvSpPr>
        <p:spPr>
          <a:xfrm>
            <a:off x="177342" y="624388"/>
            <a:ext cx="2154822" cy="433699"/>
          </a:xfrm>
          <a:prstGeom prst="rect">
            <a:avLst/>
          </a:prstGeom>
          <a:ln w="3175"/>
          <a:effectLst>
            <a:outerShdw sx="100000" sy="100000" kx="0" ky="0" algn="b" rotWithShape="0" blurRad="25400" dist="12700" dir="5400000">
              <a:srgbClr val="000000">
                <a:alpha val="50000"/>
              </a:srgbClr>
            </a:outerShdw>
          </a:effectLst>
        </p:spPr>
        <p:txBody>
          <a:bodyPr wrap="none" anchor="ctr">
            <a:spAutoFit/>
          </a:bodyPr>
          <a:lstStyle>
            <a:lvl1pPr marL="0" indent="0">
              <a:spcBef>
                <a:spcPts val="0"/>
              </a:spcBef>
              <a:buSzTx/>
              <a:buNone/>
              <a:defRPr b="1" cap="all" sz="2600">
                <a:solidFill>
                  <a:srgbClr val="FFFFFF"/>
                </a:solidFill>
              </a:defRPr>
            </a:lvl1pPr>
          </a:lstStyle>
          <a:p>
            <a:pPr/>
            <a:r>
              <a:t>HUBREPORT</a:t>
            </a:r>
          </a:p>
        </p:txBody>
      </p:sp>
      <p:sp>
        <p:nvSpPr>
          <p:cNvPr id="207" name="Rectangle"/>
          <p:cNvSpPr/>
          <p:nvPr/>
        </p:nvSpPr>
        <p:spPr>
          <a:xfrm>
            <a:off x="8519231" y="5480798"/>
            <a:ext cx="3672769" cy="573102"/>
          </a:xfrm>
          <a:prstGeom prst="rect">
            <a:avLst/>
          </a:prstGeom>
          <a:solidFill>
            <a:srgbClr val="000000">
              <a:alpha val="76460"/>
            </a:srgbClr>
          </a:solidFill>
          <a:ln w="3175">
            <a:miter lim="400000"/>
          </a:ln>
        </p:spPr>
        <p:txBody>
          <a:bodyPr lIns="0" tIns="0" rIns="0" bIns="0" anchor="ctr"/>
          <a:lstStyle/>
          <a:p>
            <a:pPr>
              <a:defRPr sz="1600">
                <a:solidFill>
                  <a:srgbClr val="FFFFFF"/>
                </a:solidFill>
              </a:defRPr>
            </a:pPr>
          </a:p>
        </p:txBody>
      </p:sp>
      <p:sp>
        <p:nvSpPr>
          <p:cNvPr id="208" name="Insérer version"/>
          <p:cNvSpPr txBox="1"/>
          <p:nvPr>
            <p:ph type="body" sz="quarter" idx="17"/>
          </p:nvPr>
        </p:nvSpPr>
        <p:spPr>
          <a:xfrm>
            <a:off x="8953980" y="5550499"/>
            <a:ext cx="3109306" cy="433699"/>
          </a:xfrm>
          <a:prstGeom prst="rect">
            <a:avLst/>
          </a:prstGeom>
          <a:ln w="3175"/>
          <a:effectLst>
            <a:outerShdw sx="100000" sy="100000" kx="0" ky="0" algn="b" rotWithShape="0" blurRad="25400" dist="12700" dir="5400000">
              <a:srgbClr val="000000">
                <a:alpha val="50000"/>
              </a:srgbClr>
            </a:outerShdw>
          </a:effectLst>
        </p:spPr>
        <p:txBody>
          <a:bodyPr wrap="none" anchor="ctr">
            <a:spAutoFit/>
          </a:bodyPr>
          <a:lstStyle>
            <a:lvl1pPr marL="0" indent="0" algn="r">
              <a:spcBef>
                <a:spcPts val="0"/>
              </a:spcBef>
              <a:buSzTx/>
              <a:buNone/>
              <a:defRPr cap="all" sz="2600">
                <a:solidFill>
                  <a:srgbClr val="FFFFFF"/>
                </a:solidFill>
              </a:defRPr>
            </a:lvl1pPr>
          </a:lstStyle>
          <a:p>
            <a:pPr/>
            <a:r>
              <a:t>Insérer version</a:t>
            </a:r>
          </a:p>
        </p:txBody>
      </p:sp>
      <p:sp>
        <p:nvSpPr>
          <p:cNvPr id="209" name="Slide Number"/>
          <p:cNvSpPr txBox="1"/>
          <p:nvPr>
            <p:ph type="sldNum" sz="quarter" idx="2"/>
          </p:nvPr>
        </p:nvSpPr>
        <p:spPr>
          <a:xfrm>
            <a:off x="5976317" y="6540500"/>
            <a:ext cx="233016" cy="223615"/>
          </a:xfrm>
          <a:prstGeom prst="rect">
            <a:avLst/>
          </a:prstGeom>
        </p:spPr>
        <p:txBody>
          <a:bodyPr/>
          <a:lstStyle>
            <a:lvl1pPr>
              <a:defRPr>
                <a:solidFill>
                  <a:srgbClr val="000000"/>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type="tx" showMasterSp="0" showMasterPhAnim="1">
  <p:cSld name="Cover Présentation">
    <p:spTree>
      <p:nvGrpSpPr>
        <p:cNvPr id="1" name=""/>
        <p:cNvGrpSpPr/>
        <p:nvPr/>
      </p:nvGrpSpPr>
      <p:grpSpPr>
        <a:xfrm>
          <a:off x="0" y="0"/>
          <a:ext cx="0" cy="0"/>
          <a:chOff x="0" y="0"/>
          <a:chExt cx="0" cy="0"/>
        </a:xfrm>
      </p:grpSpPr>
      <p:sp>
        <p:nvSpPr>
          <p:cNvPr id="216" name="Image"/>
          <p:cNvSpPr/>
          <p:nvPr>
            <p:ph type="pic" idx="13"/>
          </p:nvPr>
        </p:nvSpPr>
        <p:spPr>
          <a:xfrm>
            <a:off x="4134" y="-19765"/>
            <a:ext cx="12183732" cy="6445321"/>
          </a:xfrm>
          <a:prstGeom prst="rect">
            <a:avLst/>
          </a:prstGeom>
        </p:spPr>
        <p:txBody>
          <a:bodyPr lIns="91439" tIns="45719" rIns="91439" bIns="45719">
            <a:noAutofit/>
          </a:bodyPr>
          <a:lstStyle/>
          <a:p>
            <a:pPr/>
          </a:p>
        </p:txBody>
      </p:sp>
      <p:sp>
        <p:nvSpPr>
          <p:cNvPr id="217" name="Rectangle"/>
          <p:cNvSpPr/>
          <p:nvPr/>
        </p:nvSpPr>
        <p:spPr>
          <a:xfrm>
            <a:off x="1349467" y="1136808"/>
            <a:ext cx="8857451" cy="1932068"/>
          </a:xfrm>
          <a:prstGeom prst="rect">
            <a:avLst/>
          </a:prstGeom>
          <a:solidFill>
            <a:srgbClr val="FFFFFF"/>
          </a:solidFill>
          <a:ln w="3175">
            <a:miter lim="400000"/>
          </a:ln>
        </p:spPr>
        <p:txBody>
          <a:bodyPr lIns="0" tIns="0" rIns="0" bIns="0" anchor="ctr"/>
          <a:lstStyle/>
          <a:p>
            <a:pPr>
              <a:defRPr sz="1600">
                <a:solidFill>
                  <a:srgbClr val="FFFFFF"/>
                </a:solidFill>
              </a:defRPr>
            </a:pPr>
          </a:p>
        </p:txBody>
      </p:sp>
      <p:sp>
        <p:nvSpPr>
          <p:cNvPr id="218" name="Triangle"/>
          <p:cNvSpPr/>
          <p:nvPr/>
        </p:nvSpPr>
        <p:spPr>
          <a:xfrm>
            <a:off x="7456130" y="-29726"/>
            <a:ext cx="4740078" cy="29972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1600" y="0"/>
                </a:lnTo>
                <a:lnTo>
                  <a:pt x="0" y="0"/>
                </a:lnTo>
                <a:close/>
              </a:path>
            </a:pathLst>
          </a:custGeom>
          <a:solidFill>
            <a:srgbClr val="000000"/>
          </a:solidFill>
          <a:ln w="3175">
            <a:miter lim="400000"/>
          </a:ln>
        </p:spPr>
        <p:txBody>
          <a:bodyPr lIns="0" tIns="0" rIns="0" bIns="0" anchor="ctr"/>
          <a:lstStyle/>
          <a:p>
            <a:pPr>
              <a:defRPr sz="1600">
                <a:solidFill>
                  <a:srgbClr val="FFFFFF"/>
                </a:solidFill>
              </a:defRPr>
            </a:pPr>
          </a:p>
        </p:txBody>
      </p:sp>
      <p:sp>
        <p:nvSpPr>
          <p:cNvPr id="219" name="Image"/>
          <p:cNvSpPr/>
          <p:nvPr>
            <p:ph type="pic" sz="quarter" idx="14"/>
          </p:nvPr>
        </p:nvSpPr>
        <p:spPr>
          <a:xfrm>
            <a:off x="10825281" y="168394"/>
            <a:ext cx="1105153" cy="1795871"/>
          </a:xfrm>
          <a:prstGeom prst="rect">
            <a:avLst/>
          </a:prstGeom>
        </p:spPr>
        <p:txBody>
          <a:bodyPr lIns="91439" tIns="45719" rIns="91439" bIns="45719">
            <a:noAutofit/>
          </a:bodyPr>
          <a:lstStyle/>
          <a:p>
            <a:pPr/>
          </a:p>
        </p:txBody>
      </p:sp>
      <p:sp>
        <p:nvSpPr>
          <p:cNvPr id="220" name="Rectangle"/>
          <p:cNvSpPr/>
          <p:nvPr/>
        </p:nvSpPr>
        <p:spPr>
          <a:xfrm>
            <a:off x="932814" y="1770686"/>
            <a:ext cx="112555" cy="1472033"/>
          </a:xfrm>
          <a:prstGeom prst="rect">
            <a:avLst/>
          </a:prstGeom>
          <a:solidFill>
            <a:srgbClr val="000000"/>
          </a:solidFill>
          <a:ln w="3175">
            <a:miter lim="400000"/>
          </a:ln>
        </p:spPr>
        <p:txBody>
          <a:bodyPr lIns="0" tIns="0" rIns="0" bIns="0" anchor="ctr"/>
          <a:lstStyle/>
          <a:p>
            <a:pPr>
              <a:defRPr b="0" sz="1600"/>
            </a:pPr>
          </a:p>
        </p:txBody>
      </p:sp>
      <p:sp>
        <p:nvSpPr>
          <p:cNvPr id="221" name="Rectangle"/>
          <p:cNvSpPr/>
          <p:nvPr/>
        </p:nvSpPr>
        <p:spPr>
          <a:xfrm>
            <a:off x="-1" y="6424540"/>
            <a:ext cx="12192001" cy="478975"/>
          </a:xfrm>
          <a:prstGeom prst="rect">
            <a:avLst/>
          </a:prstGeom>
          <a:solidFill>
            <a:srgbClr val="000000"/>
          </a:solidFill>
          <a:ln w="3175">
            <a:miter lim="400000"/>
          </a:ln>
        </p:spPr>
        <p:txBody>
          <a:bodyPr lIns="22859" tIns="22859" rIns="22859" bIns="22859" anchor="ctr"/>
          <a:lstStyle/>
          <a:p>
            <a:pPr defTabSz="457200">
              <a:defRPr sz="900"/>
            </a:pPr>
          </a:p>
        </p:txBody>
      </p:sp>
      <p:sp>
        <p:nvSpPr>
          <p:cNvPr id="222" name="Hubinstitute.com"/>
          <p:cNvSpPr txBox="1"/>
          <p:nvPr/>
        </p:nvSpPr>
        <p:spPr>
          <a:xfrm>
            <a:off x="5432815" y="6570854"/>
            <a:ext cx="1326370" cy="186346"/>
          </a:xfrm>
          <a:prstGeom prst="rect">
            <a:avLst/>
          </a:prstGeom>
          <a:ln w="3175">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228600">
              <a:defRPr cap="all" sz="1000">
                <a:solidFill>
                  <a:srgbClr val="FFFFFF"/>
                </a:solidFill>
              </a:defRPr>
            </a:lvl1pPr>
          </a:lstStyle>
          <a:p>
            <a:pPr/>
            <a:r>
              <a:t>Hubinstitute.com</a:t>
            </a:r>
          </a:p>
        </p:txBody>
      </p:sp>
      <p:sp>
        <p:nvSpPr>
          <p:cNvPr id="223" name="Title Text"/>
          <p:cNvSpPr txBox="1"/>
          <p:nvPr>
            <p:ph type="title"/>
          </p:nvPr>
        </p:nvSpPr>
        <p:spPr>
          <a:xfrm>
            <a:off x="1379389" y="1770686"/>
            <a:ext cx="7566031" cy="1472033"/>
          </a:xfrm>
          <a:prstGeom prst="rect">
            <a:avLst/>
          </a:prstGeom>
        </p:spPr>
        <p:txBody>
          <a:bodyPr/>
          <a:lstStyle>
            <a:lvl1pPr>
              <a:defRPr cap="all" sz="5500">
                <a:solidFill>
                  <a:srgbClr val="000000"/>
                </a:solidFill>
              </a:defRPr>
            </a:lvl1pPr>
          </a:lstStyle>
          <a:p>
            <a:pPr/>
            <a:r>
              <a:t>Title Text</a:t>
            </a:r>
          </a:p>
        </p:txBody>
      </p:sp>
      <p:sp>
        <p:nvSpPr>
          <p:cNvPr id="224" name="Slide Number"/>
          <p:cNvSpPr txBox="1"/>
          <p:nvPr>
            <p:ph type="sldNum" sz="quarter" idx="2"/>
          </p:nvPr>
        </p:nvSpPr>
        <p:spPr>
          <a:xfrm>
            <a:off x="5976317" y="6540500"/>
            <a:ext cx="233016" cy="223615"/>
          </a:xfrm>
          <a:prstGeom prst="rect">
            <a:avLst/>
          </a:prstGeom>
        </p:spPr>
        <p:txBody>
          <a:bodyPr/>
          <a:lstStyle>
            <a:lvl1pPr>
              <a:defRPr>
                <a:solidFill>
                  <a:srgbClr val="000000"/>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type="tx" showMasterSp="0" showMasterPhAnim="1">
  <p:cSld name="Conclusion">
    <p:spTree>
      <p:nvGrpSpPr>
        <p:cNvPr id="1" name=""/>
        <p:cNvGrpSpPr/>
        <p:nvPr/>
      </p:nvGrpSpPr>
      <p:grpSpPr>
        <a:xfrm>
          <a:off x="0" y="0"/>
          <a:ext cx="0" cy="0"/>
          <a:chOff x="0" y="0"/>
          <a:chExt cx="0" cy="0"/>
        </a:xfrm>
      </p:grpSpPr>
      <p:sp>
        <p:nvSpPr>
          <p:cNvPr id="231" name="Image"/>
          <p:cNvSpPr/>
          <p:nvPr>
            <p:ph type="pic" idx="13"/>
          </p:nvPr>
        </p:nvSpPr>
        <p:spPr>
          <a:xfrm>
            <a:off x="4134" y="-19765"/>
            <a:ext cx="12183732" cy="6445321"/>
          </a:xfrm>
          <a:prstGeom prst="rect">
            <a:avLst/>
          </a:prstGeom>
        </p:spPr>
        <p:txBody>
          <a:bodyPr lIns="91439" tIns="45719" rIns="91439" bIns="45719">
            <a:noAutofit/>
          </a:bodyPr>
          <a:lstStyle/>
          <a:p>
            <a:pPr/>
          </a:p>
        </p:txBody>
      </p:sp>
      <p:sp>
        <p:nvSpPr>
          <p:cNvPr id="232" name="Rectangle"/>
          <p:cNvSpPr/>
          <p:nvPr/>
        </p:nvSpPr>
        <p:spPr>
          <a:xfrm>
            <a:off x="1349467" y="1136808"/>
            <a:ext cx="8857451" cy="1932068"/>
          </a:xfrm>
          <a:prstGeom prst="rect">
            <a:avLst/>
          </a:prstGeom>
          <a:solidFill>
            <a:srgbClr val="FFFFFF"/>
          </a:solidFill>
          <a:ln w="3175">
            <a:miter lim="400000"/>
          </a:ln>
        </p:spPr>
        <p:txBody>
          <a:bodyPr lIns="0" tIns="0" rIns="0" bIns="0" anchor="ctr"/>
          <a:lstStyle/>
          <a:p>
            <a:pPr>
              <a:defRPr sz="1600">
                <a:solidFill>
                  <a:srgbClr val="FFFFFF"/>
                </a:solidFill>
              </a:defRPr>
            </a:pPr>
          </a:p>
        </p:txBody>
      </p:sp>
      <p:sp>
        <p:nvSpPr>
          <p:cNvPr id="233" name="Triangle"/>
          <p:cNvSpPr/>
          <p:nvPr/>
        </p:nvSpPr>
        <p:spPr>
          <a:xfrm>
            <a:off x="7456130" y="-29726"/>
            <a:ext cx="4740078" cy="29972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1600" y="0"/>
                </a:lnTo>
                <a:lnTo>
                  <a:pt x="0" y="0"/>
                </a:lnTo>
                <a:close/>
              </a:path>
            </a:pathLst>
          </a:custGeom>
          <a:solidFill>
            <a:srgbClr val="000000"/>
          </a:solidFill>
          <a:ln w="3175">
            <a:miter lim="400000"/>
          </a:ln>
        </p:spPr>
        <p:txBody>
          <a:bodyPr lIns="0" tIns="0" rIns="0" bIns="0" anchor="ctr"/>
          <a:lstStyle/>
          <a:p>
            <a:pPr>
              <a:defRPr sz="1600">
                <a:solidFill>
                  <a:srgbClr val="FFFFFF"/>
                </a:solidFill>
              </a:defRPr>
            </a:pPr>
          </a:p>
        </p:txBody>
      </p:sp>
      <p:sp>
        <p:nvSpPr>
          <p:cNvPr id="234" name="Image"/>
          <p:cNvSpPr/>
          <p:nvPr>
            <p:ph type="pic" sz="quarter" idx="14"/>
          </p:nvPr>
        </p:nvSpPr>
        <p:spPr>
          <a:xfrm>
            <a:off x="10825281" y="168394"/>
            <a:ext cx="1105153" cy="1795871"/>
          </a:xfrm>
          <a:prstGeom prst="rect">
            <a:avLst/>
          </a:prstGeom>
        </p:spPr>
        <p:txBody>
          <a:bodyPr lIns="91439" tIns="45719" rIns="91439" bIns="45719">
            <a:noAutofit/>
          </a:bodyPr>
          <a:lstStyle/>
          <a:p>
            <a:pPr/>
          </a:p>
        </p:txBody>
      </p:sp>
      <p:sp>
        <p:nvSpPr>
          <p:cNvPr id="235" name="Rectangle"/>
          <p:cNvSpPr/>
          <p:nvPr/>
        </p:nvSpPr>
        <p:spPr>
          <a:xfrm>
            <a:off x="1006881" y="2045813"/>
            <a:ext cx="126731" cy="921778"/>
          </a:xfrm>
          <a:prstGeom prst="rect">
            <a:avLst/>
          </a:prstGeom>
          <a:solidFill>
            <a:srgbClr val="000000"/>
          </a:solidFill>
          <a:ln w="3175">
            <a:miter lim="400000"/>
          </a:ln>
        </p:spPr>
        <p:txBody>
          <a:bodyPr lIns="0" tIns="0" rIns="0" bIns="0" anchor="ctr"/>
          <a:lstStyle/>
          <a:p>
            <a:pPr>
              <a:defRPr b="0" sz="1600"/>
            </a:pPr>
          </a:p>
        </p:txBody>
      </p:sp>
      <p:sp>
        <p:nvSpPr>
          <p:cNvPr id="236" name="Rectangle"/>
          <p:cNvSpPr/>
          <p:nvPr/>
        </p:nvSpPr>
        <p:spPr>
          <a:xfrm>
            <a:off x="-1" y="6424540"/>
            <a:ext cx="12192001" cy="478975"/>
          </a:xfrm>
          <a:prstGeom prst="rect">
            <a:avLst/>
          </a:prstGeom>
          <a:solidFill>
            <a:srgbClr val="000000"/>
          </a:solidFill>
          <a:ln w="3175">
            <a:miter lim="400000"/>
          </a:ln>
        </p:spPr>
        <p:txBody>
          <a:bodyPr lIns="22859" tIns="22859" rIns="22859" bIns="22859" anchor="ctr"/>
          <a:lstStyle/>
          <a:p>
            <a:pPr defTabSz="457200">
              <a:defRPr sz="900"/>
            </a:pPr>
          </a:p>
        </p:txBody>
      </p:sp>
      <p:sp>
        <p:nvSpPr>
          <p:cNvPr id="237" name="Hubinstitute.com"/>
          <p:cNvSpPr txBox="1"/>
          <p:nvPr/>
        </p:nvSpPr>
        <p:spPr>
          <a:xfrm>
            <a:off x="5432815" y="6570854"/>
            <a:ext cx="1326370" cy="186346"/>
          </a:xfrm>
          <a:prstGeom prst="rect">
            <a:avLst/>
          </a:prstGeom>
          <a:ln w="3175">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228600">
              <a:defRPr cap="all" sz="1000">
                <a:solidFill>
                  <a:srgbClr val="FFFFFF"/>
                </a:solidFill>
              </a:defRPr>
            </a:lvl1pPr>
          </a:lstStyle>
          <a:p>
            <a:pPr/>
            <a:r>
              <a:t>Hubinstitute.com</a:t>
            </a:r>
          </a:p>
        </p:txBody>
      </p:sp>
      <p:sp>
        <p:nvSpPr>
          <p:cNvPr id="238" name="Title Text"/>
          <p:cNvSpPr txBox="1"/>
          <p:nvPr>
            <p:ph type="title"/>
          </p:nvPr>
        </p:nvSpPr>
        <p:spPr>
          <a:xfrm>
            <a:off x="1379389" y="1770686"/>
            <a:ext cx="7566031" cy="1472033"/>
          </a:xfrm>
          <a:prstGeom prst="rect">
            <a:avLst/>
          </a:prstGeom>
        </p:spPr>
        <p:txBody>
          <a:bodyPr/>
          <a:lstStyle>
            <a:lvl1pPr>
              <a:defRPr cap="all" sz="5500">
                <a:solidFill>
                  <a:srgbClr val="000000"/>
                </a:solidFill>
              </a:defRPr>
            </a:lvl1pPr>
          </a:lstStyle>
          <a:p>
            <a:pPr/>
            <a:r>
              <a:t>Title Text</a:t>
            </a:r>
          </a:p>
        </p:txBody>
      </p:sp>
      <p:sp>
        <p:nvSpPr>
          <p:cNvPr id="239" name="Slide Number"/>
          <p:cNvSpPr txBox="1"/>
          <p:nvPr>
            <p:ph type="sldNum" sz="quarter" idx="2"/>
          </p:nvPr>
        </p:nvSpPr>
        <p:spPr>
          <a:xfrm>
            <a:off x="5976317" y="6540500"/>
            <a:ext cx="233016" cy="223615"/>
          </a:xfrm>
          <a:prstGeom prst="rect">
            <a:avLst/>
          </a:prstGeom>
        </p:spPr>
        <p:txBody>
          <a:bodyPr/>
          <a:lstStyle>
            <a:lvl1pPr>
              <a:defRPr>
                <a:solidFill>
                  <a:srgbClr val="000000"/>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Contenu header empty">
    <p:spTree>
      <p:nvGrpSpPr>
        <p:cNvPr id="1" name=""/>
        <p:cNvGrpSpPr/>
        <p:nvPr/>
      </p:nvGrpSpPr>
      <p:grpSpPr>
        <a:xfrm>
          <a:off x="0" y="0"/>
          <a:ext cx="0" cy="0"/>
          <a:chOff x="0" y="0"/>
          <a:chExt cx="0" cy="0"/>
        </a:xfrm>
      </p:grpSpPr>
      <p:sp>
        <p:nvSpPr>
          <p:cNvPr id="25" name="Slide Number"/>
          <p:cNvSpPr txBox="1"/>
          <p:nvPr>
            <p:ph type="sldNum" sz="quarter" idx="2"/>
          </p:nvPr>
        </p:nvSpPr>
        <p:spPr>
          <a:prstGeom prst="rect">
            <a:avLst/>
          </a:prstGeom>
        </p:spPr>
        <p:txBody>
          <a:bodyPr/>
          <a:lstStyle/>
          <a:p>
            <a:pPr/>
            <a:fld id="{86CB4B4D-7CA3-9044-876B-883B54F8677D}" type="slidenum"/>
          </a:p>
        </p:txBody>
      </p:sp>
      <p:sp>
        <p:nvSpPr>
          <p:cNvPr id="26" name="Title Text"/>
          <p:cNvSpPr txBox="1"/>
          <p:nvPr>
            <p:ph type="title"/>
          </p:nvPr>
        </p:nvSpPr>
        <p:spPr>
          <a:prstGeom prst="rect">
            <a:avLst/>
          </a:prstGeom>
        </p:spPr>
        <p:txBody>
          <a:bodyPr/>
          <a:lstStyle/>
          <a:p>
            <a:pPr/>
            <a:r>
              <a:t>Title Text</a:t>
            </a:r>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Contenu header double">
    <p:spTree>
      <p:nvGrpSpPr>
        <p:cNvPr id="1" name=""/>
        <p:cNvGrpSpPr/>
        <p:nvPr/>
      </p:nvGrpSpPr>
      <p:grpSpPr>
        <a:xfrm>
          <a:off x="0" y="0"/>
          <a:ext cx="0" cy="0"/>
          <a:chOff x="0" y="0"/>
          <a:chExt cx="0" cy="0"/>
        </a:xfrm>
      </p:grpSpPr>
      <p:sp>
        <p:nvSpPr>
          <p:cNvPr id="33" name="Slide Number"/>
          <p:cNvSpPr txBox="1"/>
          <p:nvPr>
            <p:ph type="sldNum" sz="quarter" idx="2"/>
          </p:nvPr>
        </p:nvSpPr>
        <p:spPr>
          <a:prstGeom prst="rect">
            <a:avLst/>
          </a:prstGeom>
        </p:spPr>
        <p:txBody>
          <a:bodyPr/>
          <a:lstStyle/>
          <a:p>
            <a:pPr/>
            <a:fld id="{86CB4B4D-7CA3-9044-876B-883B54F8677D}" type="slidenum"/>
          </a:p>
        </p:txBody>
      </p:sp>
      <p:sp>
        <p:nvSpPr>
          <p:cNvPr id="34" name="Body Level One…"/>
          <p:cNvSpPr txBox="1"/>
          <p:nvPr>
            <p:ph type="body" sz="half" idx="13"/>
          </p:nvPr>
        </p:nvSpPr>
        <p:spPr>
          <a:xfrm>
            <a:off x="6720892" y="1309192"/>
            <a:ext cx="4639649" cy="4648201"/>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35" name="Body Level One…"/>
          <p:cNvSpPr txBox="1"/>
          <p:nvPr>
            <p:ph type="body" sz="half" idx="14"/>
          </p:nvPr>
        </p:nvSpPr>
        <p:spPr>
          <a:xfrm>
            <a:off x="831459" y="1309192"/>
            <a:ext cx="4639649" cy="4648201"/>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36" name="Title Text"/>
          <p:cNvSpPr txBox="1"/>
          <p:nvPr>
            <p:ph type="title"/>
          </p:nvPr>
        </p:nvSpPr>
        <p:spPr>
          <a:prstGeom prst="rect">
            <a:avLst/>
          </a:prstGeom>
        </p:spPr>
        <p:txBody>
          <a:bodyPr/>
          <a:lstStyle/>
          <a:p>
            <a:pPr/>
            <a:r>
              <a:t>Title Text</a:t>
            </a:r>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showMasterPhAnim="1">
  <p:cSld name="Contenu double bande header">
    <p:spTree>
      <p:nvGrpSpPr>
        <p:cNvPr id="1" name=""/>
        <p:cNvGrpSpPr/>
        <p:nvPr/>
      </p:nvGrpSpPr>
      <p:grpSpPr>
        <a:xfrm>
          <a:off x="0" y="0"/>
          <a:ext cx="0" cy="0"/>
          <a:chOff x="0" y="0"/>
          <a:chExt cx="0" cy="0"/>
        </a:xfrm>
      </p:grpSpPr>
      <p:sp>
        <p:nvSpPr>
          <p:cNvPr id="4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44" name="Slide Number"/>
          <p:cNvSpPr txBox="1"/>
          <p:nvPr>
            <p:ph type="sldNum" sz="quarter" idx="2"/>
          </p:nvPr>
        </p:nvSpPr>
        <p:spPr>
          <a:prstGeom prst="rect">
            <a:avLst/>
          </a:prstGeom>
        </p:spPr>
        <p:txBody>
          <a:bodyPr/>
          <a:lstStyle/>
          <a:p>
            <a:pPr/>
            <a:fld id="{86CB4B4D-7CA3-9044-876B-883B54F8677D}" type="slidenum"/>
          </a:p>
        </p:txBody>
      </p:sp>
      <p:sp>
        <p:nvSpPr>
          <p:cNvPr id="4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46"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47"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p>
        </p:txBody>
      </p:sp>
      <p:sp>
        <p:nvSpPr>
          <p:cNvPr id="48" name="Rectangle"/>
          <p:cNvSpPr/>
          <p:nvPr/>
        </p:nvSpPr>
        <p:spPr>
          <a:xfrm>
            <a:off x="-24749" y="781152"/>
            <a:ext cx="12241498" cy="696885"/>
          </a:xfrm>
          <a:prstGeom prst="rect">
            <a:avLst/>
          </a:prstGeom>
          <a:solidFill>
            <a:srgbClr val="A19693"/>
          </a:solidFill>
          <a:ln w="3175">
            <a:miter lim="400000"/>
          </a:ln>
        </p:spPr>
        <p:txBody>
          <a:bodyPr lIns="0" tIns="0" rIns="0" bIns="0" anchor="ctr"/>
          <a:lstStyle/>
          <a:p>
            <a:pPr>
              <a:defRPr sz="1600">
                <a:solidFill>
                  <a:srgbClr val="FFFFFF"/>
                </a:solidFill>
              </a:defRPr>
            </a:pPr>
          </a:p>
        </p:txBody>
      </p:sp>
      <p:sp>
        <p:nvSpPr>
          <p:cNvPr id="49" name="Title Text"/>
          <p:cNvSpPr txBox="1"/>
          <p:nvPr>
            <p:ph type="body" sz="quarter" idx="13"/>
          </p:nvPr>
        </p:nvSpPr>
        <p:spPr>
          <a:xfrm>
            <a:off x="489885" y="818671"/>
            <a:ext cx="11212230" cy="621847"/>
          </a:xfrm>
          <a:prstGeom prst="rect">
            <a:avLst/>
          </a:prstGeom>
        </p:spPr>
        <p:txBody>
          <a:bodyPr anchor="ctr"/>
          <a:lstStyle>
            <a:lvl1pPr marL="0" indent="0">
              <a:spcBef>
                <a:spcPts val="0"/>
              </a:spcBef>
              <a:buSzTx/>
              <a:buNone/>
              <a:defRPr>
                <a:solidFill>
                  <a:srgbClr val="FFFFFF"/>
                </a:solidFill>
              </a:defRPr>
            </a:lvl1pPr>
          </a:lstStyle>
          <a:p>
            <a:pPr/>
            <a:r>
              <a:t>Title Text</a:t>
            </a:r>
          </a:p>
        </p:txBody>
      </p:sp>
      <p:sp>
        <p:nvSpPr>
          <p:cNvPr id="50" name="Body Level One…"/>
          <p:cNvSpPr txBox="1"/>
          <p:nvPr>
            <p:ph type="body" idx="1"/>
          </p:nvPr>
        </p:nvSpPr>
        <p:spPr>
          <a:xfrm>
            <a:off x="844550" y="1617197"/>
            <a:ext cx="10502900" cy="4648201"/>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51" name="Title Text"/>
          <p:cNvSpPr txBox="1"/>
          <p:nvPr/>
        </p:nvSpPr>
        <p:spPr>
          <a:xfrm>
            <a:off x="489885" y="53473"/>
            <a:ext cx="11212230" cy="62184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normAutofit fontScale="100000" lnSpcReduction="0"/>
          </a:bodyPr>
          <a:lstStyle>
            <a:lvl1pPr algn="l">
              <a:defRPr sz="2400">
                <a:solidFill>
                  <a:srgbClr val="FFFFFF"/>
                </a:solidFill>
              </a:defRPr>
            </a:lvl1pPr>
          </a:lstStyle>
          <a:p>
            <a:pPr/>
            <a:r>
              <a:t>Title Text</a:t>
            </a:r>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Contenu header noir">
    <p:bg>
      <p:bgPr>
        <a:solidFill>
          <a:srgbClr val="000000"/>
        </a:solidFill>
      </p:bgPr>
    </p:bg>
    <p:spTree>
      <p:nvGrpSpPr>
        <p:cNvPr id="1" name=""/>
        <p:cNvGrpSpPr/>
        <p:nvPr/>
      </p:nvGrpSpPr>
      <p:grpSpPr>
        <a:xfrm>
          <a:off x="0" y="0"/>
          <a:ext cx="0" cy="0"/>
          <a:chOff x="0" y="0"/>
          <a:chExt cx="0" cy="0"/>
        </a:xfrm>
      </p:grpSpPr>
      <p:sp>
        <p:nvSpPr>
          <p:cNvPr id="58" name="Slide Number"/>
          <p:cNvSpPr txBox="1"/>
          <p:nvPr>
            <p:ph type="sldNum" sz="quarter" idx="2"/>
          </p:nvPr>
        </p:nvSpPr>
        <p:spPr>
          <a:prstGeom prst="rect">
            <a:avLst/>
          </a:prstGeom>
        </p:spPr>
        <p:txBody>
          <a:bodyPr/>
          <a:lstStyle/>
          <a:p>
            <a:pPr/>
            <a:fld id="{86CB4B4D-7CA3-9044-876B-883B54F8677D}" type="slidenum"/>
          </a:p>
        </p:txBody>
      </p:sp>
      <p:sp>
        <p:nvSpPr>
          <p:cNvPr id="59" name="Body Level One…"/>
          <p:cNvSpPr txBox="1"/>
          <p:nvPr>
            <p:ph type="body" idx="1"/>
          </p:nvPr>
        </p:nvSpPr>
        <p:spPr>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60" name="Title Text"/>
          <p:cNvSpPr txBox="1"/>
          <p:nvPr>
            <p:ph type="title"/>
          </p:nvPr>
        </p:nvSpPr>
        <p:spPr>
          <a:prstGeom prst="rect">
            <a:avLst/>
          </a:prstGeom>
        </p:spPr>
        <p:txBody>
          <a:bodyPr/>
          <a:lstStyle/>
          <a:p>
            <a:pPr/>
            <a:r>
              <a:t>Title Text</a:t>
            </a:r>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Contenu header empty noir">
    <p:bg>
      <p:bgPr>
        <a:solidFill>
          <a:srgbClr val="000000"/>
        </a:solidFill>
      </p:bgPr>
    </p:bg>
    <p:spTree>
      <p:nvGrpSpPr>
        <p:cNvPr id="1" name=""/>
        <p:cNvGrpSpPr/>
        <p:nvPr/>
      </p:nvGrpSpPr>
      <p:grpSpPr>
        <a:xfrm>
          <a:off x="0" y="0"/>
          <a:ext cx="0" cy="0"/>
          <a:chOff x="0" y="0"/>
          <a:chExt cx="0" cy="0"/>
        </a:xfrm>
      </p:grpSpPr>
      <p:sp>
        <p:nvSpPr>
          <p:cNvPr id="67" name="Slide Number"/>
          <p:cNvSpPr txBox="1"/>
          <p:nvPr>
            <p:ph type="sldNum" sz="quarter" idx="2"/>
          </p:nvPr>
        </p:nvSpPr>
        <p:spPr>
          <a:prstGeom prst="rect">
            <a:avLst/>
          </a:prstGeom>
        </p:spPr>
        <p:txBody>
          <a:bodyPr/>
          <a:lstStyle/>
          <a:p>
            <a:pPr/>
            <a:fld id="{86CB4B4D-7CA3-9044-876B-883B54F8677D}" type="slidenum"/>
          </a:p>
        </p:txBody>
      </p:sp>
      <p:sp>
        <p:nvSpPr>
          <p:cNvPr id="68" name="Title Text"/>
          <p:cNvSpPr txBox="1"/>
          <p:nvPr>
            <p:ph type="title"/>
          </p:nvPr>
        </p:nvSpPr>
        <p:spPr>
          <a:prstGeom prst="rect">
            <a:avLst/>
          </a:prstGeom>
        </p:spPr>
        <p:txBody>
          <a:bodyPr/>
          <a:lstStyle/>
          <a:p>
            <a:pPr/>
            <a:r>
              <a:t>Title Text</a:t>
            </a:r>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Contenu header double noir">
    <p:bg>
      <p:bgPr>
        <a:solidFill>
          <a:srgbClr val="000000"/>
        </a:solidFill>
      </p:bgPr>
    </p:bg>
    <p:spTree>
      <p:nvGrpSpPr>
        <p:cNvPr id="1" name=""/>
        <p:cNvGrpSpPr/>
        <p:nvPr/>
      </p:nvGrpSpPr>
      <p:grpSpPr>
        <a:xfrm>
          <a:off x="0" y="0"/>
          <a:ext cx="0" cy="0"/>
          <a:chOff x="0" y="0"/>
          <a:chExt cx="0" cy="0"/>
        </a:xfrm>
      </p:grpSpPr>
      <p:sp>
        <p:nvSpPr>
          <p:cNvPr id="75" name="Slide Number"/>
          <p:cNvSpPr txBox="1"/>
          <p:nvPr>
            <p:ph type="sldNum" sz="quarter" idx="2"/>
          </p:nvPr>
        </p:nvSpPr>
        <p:spPr>
          <a:prstGeom prst="rect">
            <a:avLst/>
          </a:prstGeom>
        </p:spPr>
        <p:txBody>
          <a:bodyPr/>
          <a:lstStyle/>
          <a:p>
            <a:pPr/>
            <a:fld id="{86CB4B4D-7CA3-9044-876B-883B54F8677D}" type="slidenum"/>
          </a:p>
        </p:txBody>
      </p:sp>
      <p:sp>
        <p:nvSpPr>
          <p:cNvPr id="76" name="Body Level One…"/>
          <p:cNvSpPr txBox="1"/>
          <p:nvPr>
            <p:ph type="body" sz="half" idx="13"/>
          </p:nvPr>
        </p:nvSpPr>
        <p:spPr>
          <a:xfrm>
            <a:off x="6720892" y="1309192"/>
            <a:ext cx="4639649" cy="4648201"/>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77" name="Body Level One…"/>
          <p:cNvSpPr txBox="1"/>
          <p:nvPr>
            <p:ph type="body" sz="half" idx="14"/>
          </p:nvPr>
        </p:nvSpPr>
        <p:spPr>
          <a:xfrm>
            <a:off x="831459" y="1309192"/>
            <a:ext cx="4639649" cy="4648201"/>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78" name="Title Text"/>
          <p:cNvSpPr txBox="1"/>
          <p:nvPr>
            <p:ph type="title"/>
          </p:nvPr>
        </p:nvSpPr>
        <p:spPr>
          <a:prstGeom prst="rect">
            <a:avLst/>
          </a:prstGeom>
        </p:spPr>
        <p:txBody>
          <a:bodyPr/>
          <a:lstStyle/>
          <a:p>
            <a:pPr/>
            <a:r>
              <a:t>Title Text</a:t>
            </a:r>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0" showMasterPhAnim="1">
  <p:cSld name="Contenu double bande header noir">
    <p:bg>
      <p:bgPr>
        <a:solidFill>
          <a:srgbClr val="000000"/>
        </a:solidFill>
      </p:bgPr>
    </p:bg>
    <p:spTree>
      <p:nvGrpSpPr>
        <p:cNvPr id="1" name=""/>
        <p:cNvGrpSpPr/>
        <p:nvPr/>
      </p:nvGrpSpPr>
      <p:grpSpPr>
        <a:xfrm>
          <a:off x="0" y="0"/>
          <a:ext cx="0" cy="0"/>
          <a:chOff x="0" y="0"/>
          <a:chExt cx="0" cy="0"/>
        </a:xfrm>
      </p:grpSpPr>
      <p:sp>
        <p:nvSpPr>
          <p:cNvPr id="8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86" name="Slide Number"/>
          <p:cNvSpPr txBox="1"/>
          <p:nvPr>
            <p:ph type="sldNum" sz="quarter" idx="2"/>
          </p:nvPr>
        </p:nvSpPr>
        <p:spPr>
          <a:prstGeom prst="rect">
            <a:avLst/>
          </a:prstGeom>
        </p:spPr>
        <p:txBody>
          <a:bodyPr/>
          <a:lstStyle/>
          <a:p>
            <a:pPr/>
            <a:fld id="{86CB4B4D-7CA3-9044-876B-883B54F8677D}" type="slidenum"/>
          </a:p>
        </p:txBody>
      </p:sp>
      <p:sp>
        <p:nvSpPr>
          <p:cNvPr id="8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88"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89"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p>
        </p:txBody>
      </p:sp>
      <p:sp>
        <p:nvSpPr>
          <p:cNvPr id="90" name="Rectangle"/>
          <p:cNvSpPr/>
          <p:nvPr/>
        </p:nvSpPr>
        <p:spPr>
          <a:xfrm>
            <a:off x="-24749" y="781152"/>
            <a:ext cx="12241498" cy="696885"/>
          </a:xfrm>
          <a:prstGeom prst="rect">
            <a:avLst/>
          </a:prstGeom>
          <a:solidFill>
            <a:srgbClr val="A19693"/>
          </a:solidFill>
          <a:ln w="3175">
            <a:miter lim="400000"/>
          </a:ln>
        </p:spPr>
        <p:txBody>
          <a:bodyPr lIns="0" tIns="0" rIns="0" bIns="0" anchor="ctr"/>
          <a:lstStyle/>
          <a:p>
            <a:pPr>
              <a:defRPr sz="1600">
                <a:solidFill>
                  <a:srgbClr val="FFFFFF"/>
                </a:solidFill>
              </a:defRPr>
            </a:pPr>
          </a:p>
        </p:txBody>
      </p:sp>
      <p:sp>
        <p:nvSpPr>
          <p:cNvPr id="91" name="Title Text"/>
          <p:cNvSpPr txBox="1"/>
          <p:nvPr>
            <p:ph type="body" sz="quarter" idx="13"/>
          </p:nvPr>
        </p:nvSpPr>
        <p:spPr>
          <a:xfrm>
            <a:off x="489885" y="818671"/>
            <a:ext cx="11212230" cy="621847"/>
          </a:xfrm>
          <a:prstGeom prst="rect">
            <a:avLst/>
          </a:prstGeom>
        </p:spPr>
        <p:txBody>
          <a:bodyPr anchor="ctr"/>
          <a:lstStyle>
            <a:lvl1pPr marL="0" indent="0">
              <a:spcBef>
                <a:spcPts val="0"/>
              </a:spcBef>
              <a:buSzTx/>
              <a:buNone/>
              <a:defRPr>
                <a:solidFill>
                  <a:srgbClr val="FFFFFF"/>
                </a:solidFill>
              </a:defRPr>
            </a:lvl1pPr>
          </a:lstStyle>
          <a:p>
            <a:pPr/>
            <a:r>
              <a:t>Title Text</a:t>
            </a:r>
          </a:p>
        </p:txBody>
      </p:sp>
      <p:sp>
        <p:nvSpPr>
          <p:cNvPr id="92" name="Body Level One…"/>
          <p:cNvSpPr txBox="1"/>
          <p:nvPr>
            <p:ph type="body" idx="1"/>
          </p:nvPr>
        </p:nvSpPr>
        <p:spPr>
          <a:xfrm>
            <a:off x="844550" y="1617197"/>
            <a:ext cx="10502900" cy="4648201"/>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93" name="Title Text"/>
          <p:cNvSpPr txBox="1"/>
          <p:nvPr/>
        </p:nvSpPr>
        <p:spPr>
          <a:xfrm>
            <a:off x="489885" y="53473"/>
            <a:ext cx="11212230" cy="62184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normAutofit fontScale="100000" lnSpcReduction="0"/>
          </a:bodyPr>
          <a:lstStyle>
            <a:lvl1pPr algn="l">
              <a:defRPr sz="2400">
                <a:solidFill>
                  <a:srgbClr val="FFFFFF"/>
                </a:solidFill>
              </a:defRPr>
            </a:lvl1pPr>
          </a:lstStyle>
          <a:p>
            <a:pPr/>
            <a:r>
              <a:t>Title Text</a:t>
            </a:r>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showMasterPhAnim="1">
  <p:cSld name="Contenu header &amp; image droite">
    <p:spTree>
      <p:nvGrpSpPr>
        <p:cNvPr id="1" name=""/>
        <p:cNvGrpSpPr/>
        <p:nvPr/>
      </p:nvGrpSpPr>
      <p:grpSpPr>
        <a:xfrm>
          <a:off x="0" y="0"/>
          <a:ext cx="0" cy="0"/>
          <a:chOff x="0" y="0"/>
          <a:chExt cx="0" cy="0"/>
        </a:xfrm>
      </p:grpSpPr>
      <p:sp>
        <p:nvSpPr>
          <p:cNvPr id="100" name="Image"/>
          <p:cNvSpPr/>
          <p:nvPr>
            <p:ph type="pic" idx="13"/>
          </p:nvPr>
        </p:nvSpPr>
        <p:spPr>
          <a:xfrm>
            <a:off x="6159516" y="762124"/>
            <a:ext cx="6056944" cy="5698423"/>
          </a:xfrm>
          <a:prstGeom prst="rect">
            <a:avLst/>
          </a:prstGeom>
        </p:spPr>
        <p:txBody>
          <a:bodyPr lIns="91439" tIns="45719" rIns="91439" bIns="45719">
            <a:noAutofit/>
          </a:bodyPr>
          <a:lstStyle/>
          <a:p>
            <a:pPr/>
          </a:p>
        </p:txBody>
      </p:sp>
      <p:sp>
        <p:nvSpPr>
          <p:cNvPr id="10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02" name="Slide Number"/>
          <p:cNvSpPr txBox="1"/>
          <p:nvPr>
            <p:ph type="sldNum" sz="quarter" idx="2"/>
          </p:nvPr>
        </p:nvSpPr>
        <p:spPr>
          <a:prstGeom prst="rect">
            <a:avLst/>
          </a:prstGeom>
        </p:spPr>
        <p:txBody>
          <a:bodyPr/>
          <a:lstStyle/>
          <a:p>
            <a:pPr/>
            <a:fld id="{86CB4B4D-7CA3-9044-876B-883B54F8677D}" type="slidenum"/>
          </a:p>
        </p:txBody>
      </p:sp>
      <p:sp>
        <p:nvSpPr>
          <p:cNvPr id="10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04"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05"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p>
        </p:txBody>
      </p:sp>
      <p:sp>
        <p:nvSpPr>
          <p:cNvPr id="106" name="Body Level One…"/>
          <p:cNvSpPr txBox="1"/>
          <p:nvPr>
            <p:ph type="body" sz="half" idx="1"/>
          </p:nvPr>
        </p:nvSpPr>
        <p:spPr>
          <a:xfrm>
            <a:off x="513282" y="1170821"/>
            <a:ext cx="5047873" cy="4924942"/>
          </a:xfrm>
          <a:prstGeom prst="rect">
            <a:avLst/>
          </a:prstGeom>
        </p:spPr>
        <p:txBody>
          <a:bodyPr/>
          <a:lstStyle>
            <a:lvl1pPr marL="0" indent="0">
              <a:spcBef>
                <a:spcPts val="0"/>
              </a:spcBef>
              <a:buSzTx/>
              <a:buNone/>
            </a:lvl1pPr>
            <a:lvl2pPr marL="0" indent="635000">
              <a:spcBef>
                <a:spcPts val="0"/>
              </a:spcBef>
              <a:buSzTx/>
              <a:buNone/>
            </a:lvl2pPr>
            <a:lvl3pPr marL="0" indent="1270000">
              <a:spcBef>
                <a:spcPts val="0"/>
              </a:spcBef>
              <a:buSzTx/>
              <a:buNone/>
            </a:lvl3pPr>
            <a:lvl4pPr marL="0" indent="1905000">
              <a:spcBef>
                <a:spcPts val="0"/>
              </a:spcBef>
              <a:buSzTx/>
              <a:buNone/>
            </a:lvl4pPr>
            <a:lvl5pPr marL="0" indent="2540000">
              <a:spcBef>
                <a:spcPts val="0"/>
              </a:spcBef>
              <a:buSzTx/>
              <a:buNone/>
            </a:lvl5pPr>
          </a:lstStyle>
          <a:p>
            <a:pPr/>
            <a:r>
              <a:t>Body Level One</a:t>
            </a:r>
          </a:p>
          <a:p>
            <a:pPr lvl="1"/>
            <a:r>
              <a:t>Body Level Two</a:t>
            </a:r>
          </a:p>
          <a:p>
            <a:pPr lvl="2"/>
            <a:r>
              <a:t>Body Level Three</a:t>
            </a:r>
          </a:p>
          <a:p>
            <a:pPr lvl="3"/>
            <a:r>
              <a:t>Body Level Four</a:t>
            </a:r>
          </a:p>
          <a:p>
            <a:pPr lvl="4"/>
            <a:r>
              <a:t>Body Level Five</a:t>
            </a:r>
          </a:p>
        </p:txBody>
      </p:sp>
      <p:sp>
        <p:nvSpPr>
          <p:cNvPr id="107" name="Title Text"/>
          <p:cNvSpPr txBox="1"/>
          <p:nvPr>
            <p:ph type="title"/>
          </p:nvPr>
        </p:nvSpPr>
        <p:spPr>
          <a:prstGeom prst="rect">
            <a:avLst/>
          </a:prstGeom>
        </p:spPr>
        <p:txBody>
          <a:bodyPr/>
          <a:lstStyle/>
          <a:p>
            <a:pPr/>
            <a:r>
              <a:t>Title Text</a:t>
            </a:r>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 Id="rId20" Type="http://schemas.openxmlformats.org/officeDocument/2006/relationships/slideLayout" Target="../slideLayouts/slideLayout18.xml"/><Relationship Id="rId2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3" name="Slide Number"/>
          <p:cNvSpPr txBox="1"/>
          <p:nvPr>
            <p:ph type="sldNum" sz="quarter" idx="2"/>
          </p:nvPr>
        </p:nvSpPr>
        <p:spPr>
          <a:xfrm>
            <a:off x="11843717" y="6538231"/>
            <a:ext cx="233016" cy="223616"/>
          </a:xfrm>
          <a:prstGeom prst="rect">
            <a:avLst/>
          </a:prstGeom>
          <a:ln w="12700">
            <a:miter lim="400000"/>
          </a:ln>
        </p:spPr>
        <p:txBody>
          <a:bodyPr wrap="none" lIns="25400" tIns="25400" rIns="25400" bIns="25400">
            <a:spAutoFit/>
          </a:bodyPr>
          <a:lstStyle>
            <a:lvl1pPr>
              <a:defRPr b="0" sz="1200">
                <a:solidFill>
                  <a:srgbClr val="FFFFFF"/>
                </a:solidFill>
              </a:defRPr>
            </a:lvl1pPr>
          </a:lstStyle>
          <a:p>
            <a:pPr/>
            <a:fld id="{86CB4B4D-7CA3-9044-876B-883B54F8677D}" type="slidenum"/>
          </a:p>
        </p:txBody>
      </p:sp>
      <p:sp>
        <p:nvSpPr>
          <p:cNvPr id="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5"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6"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p>
        </p:txBody>
      </p:sp>
      <p:sp>
        <p:nvSpPr>
          <p:cNvPr id="7" name="Body Level One…"/>
          <p:cNvSpPr txBox="1"/>
          <p:nvPr>
            <p:ph type="body" idx="1"/>
          </p:nvPr>
        </p:nvSpPr>
        <p:spPr>
          <a:xfrm>
            <a:off x="844550" y="1366340"/>
            <a:ext cx="10502900" cy="464820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8" name="Title Text"/>
          <p:cNvSpPr txBox="1"/>
          <p:nvPr/>
        </p:nvSpPr>
        <p:spPr>
          <a:xfrm>
            <a:off x="489885" y="53473"/>
            <a:ext cx="11212230" cy="62184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normAutofit fontScale="100000" lnSpcReduction="0"/>
          </a:bodyPr>
          <a:lstStyle>
            <a:lvl1pPr algn="l">
              <a:defRPr sz="2400">
                <a:solidFill>
                  <a:srgbClr val="FFFFFF"/>
                </a:solidFill>
              </a:defRPr>
            </a:lvl1pPr>
          </a:lstStyle>
          <a:p>
            <a:pPr/>
            <a:r>
              <a:t>Title Text</a:t>
            </a:r>
          </a:p>
        </p:txBody>
      </p:sp>
      <p:sp>
        <p:nvSpPr>
          <p:cNvPr id="9" name="Title Text"/>
          <p:cNvSpPr txBox="1"/>
          <p:nvPr>
            <p:ph type="title"/>
          </p:nvPr>
        </p:nvSpPr>
        <p:spPr>
          <a:xfrm>
            <a:off x="489885" y="53473"/>
            <a:ext cx="10502901" cy="62184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normAutofit fontScale="100000" lnSpcReduction="0"/>
          </a:bodyPr>
          <a:lstStyle/>
          <a:p>
            <a:pPr/>
            <a:r>
              <a:t>Title Text</a:t>
            </a:r>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Lst>
  <p:transition xmlns:p14="http://schemas.microsoft.com/office/powerpoint/2010/main" spd="med" advClick="1"/>
  <p:txStyles>
    <p:titleStyle>
      <a:lvl1pPr marL="0" marR="0" indent="0" algn="l" defTabSz="412750" latinLnBrk="0">
        <a:lnSpc>
          <a:spcPct val="100000"/>
        </a:lnSpc>
        <a:spcBef>
          <a:spcPts val="0"/>
        </a:spcBef>
        <a:spcAft>
          <a:spcPts val="0"/>
        </a:spcAft>
        <a:buClrTx/>
        <a:buSzTx/>
        <a:buFontTx/>
        <a:buNone/>
        <a:tabLst/>
        <a:defRPr b="1" baseline="0" cap="none" i="0" spc="0" strike="noStrike" sz="2400" u="none">
          <a:ln>
            <a:noFill/>
          </a:ln>
          <a:solidFill>
            <a:srgbClr val="FFFFFF"/>
          </a:solidFill>
          <a:uFillTx/>
          <a:latin typeface="+mn-lt"/>
          <a:ea typeface="+mn-ea"/>
          <a:cs typeface="+mn-cs"/>
          <a:sym typeface="Arial"/>
        </a:defRPr>
      </a:lvl1pPr>
      <a:lvl2pPr marL="0" marR="0" indent="228600" algn="l" defTabSz="412750" latinLnBrk="0">
        <a:lnSpc>
          <a:spcPct val="100000"/>
        </a:lnSpc>
        <a:spcBef>
          <a:spcPts val="0"/>
        </a:spcBef>
        <a:spcAft>
          <a:spcPts val="0"/>
        </a:spcAft>
        <a:buClrTx/>
        <a:buSzTx/>
        <a:buFontTx/>
        <a:buNone/>
        <a:tabLst/>
        <a:defRPr b="1" baseline="0" cap="none" i="0" spc="0" strike="noStrike" sz="2400" u="none">
          <a:ln>
            <a:noFill/>
          </a:ln>
          <a:solidFill>
            <a:srgbClr val="FFFFFF"/>
          </a:solidFill>
          <a:uFillTx/>
          <a:latin typeface="+mn-lt"/>
          <a:ea typeface="+mn-ea"/>
          <a:cs typeface="+mn-cs"/>
          <a:sym typeface="Arial"/>
        </a:defRPr>
      </a:lvl2pPr>
      <a:lvl3pPr marL="0" marR="0" indent="457200" algn="l" defTabSz="412750" latinLnBrk="0">
        <a:lnSpc>
          <a:spcPct val="100000"/>
        </a:lnSpc>
        <a:spcBef>
          <a:spcPts val="0"/>
        </a:spcBef>
        <a:spcAft>
          <a:spcPts val="0"/>
        </a:spcAft>
        <a:buClrTx/>
        <a:buSzTx/>
        <a:buFontTx/>
        <a:buNone/>
        <a:tabLst/>
        <a:defRPr b="1" baseline="0" cap="none" i="0" spc="0" strike="noStrike" sz="2400" u="none">
          <a:ln>
            <a:noFill/>
          </a:ln>
          <a:solidFill>
            <a:srgbClr val="FFFFFF"/>
          </a:solidFill>
          <a:uFillTx/>
          <a:latin typeface="+mn-lt"/>
          <a:ea typeface="+mn-ea"/>
          <a:cs typeface="+mn-cs"/>
          <a:sym typeface="Arial"/>
        </a:defRPr>
      </a:lvl3pPr>
      <a:lvl4pPr marL="0" marR="0" indent="685800" algn="l" defTabSz="412750" latinLnBrk="0">
        <a:lnSpc>
          <a:spcPct val="100000"/>
        </a:lnSpc>
        <a:spcBef>
          <a:spcPts val="0"/>
        </a:spcBef>
        <a:spcAft>
          <a:spcPts val="0"/>
        </a:spcAft>
        <a:buClrTx/>
        <a:buSzTx/>
        <a:buFontTx/>
        <a:buNone/>
        <a:tabLst/>
        <a:defRPr b="1" baseline="0" cap="none" i="0" spc="0" strike="noStrike" sz="2400" u="none">
          <a:ln>
            <a:noFill/>
          </a:ln>
          <a:solidFill>
            <a:srgbClr val="FFFFFF"/>
          </a:solidFill>
          <a:uFillTx/>
          <a:latin typeface="+mn-lt"/>
          <a:ea typeface="+mn-ea"/>
          <a:cs typeface="+mn-cs"/>
          <a:sym typeface="Arial"/>
        </a:defRPr>
      </a:lvl4pPr>
      <a:lvl5pPr marL="0" marR="0" indent="914400" algn="l" defTabSz="412750" latinLnBrk="0">
        <a:lnSpc>
          <a:spcPct val="100000"/>
        </a:lnSpc>
        <a:spcBef>
          <a:spcPts val="0"/>
        </a:spcBef>
        <a:spcAft>
          <a:spcPts val="0"/>
        </a:spcAft>
        <a:buClrTx/>
        <a:buSzTx/>
        <a:buFontTx/>
        <a:buNone/>
        <a:tabLst/>
        <a:defRPr b="1" baseline="0" cap="none" i="0" spc="0" strike="noStrike" sz="2400" u="none">
          <a:ln>
            <a:noFill/>
          </a:ln>
          <a:solidFill>
            <a:srgbClr val="FFFFFF"/>
          </a:solidFill>
          <a:uFillTx/>
          <a:latin typeface="+mn-lt"/>
          <a:ea typeface="+mn-ea"/>
          <a:cs typeface="+mn-cs"/>
          <a:sym typeface="Arial"/>
        </a:defRPr>
      </a:lvl5pPr>
      <a:lvl6pPr marL="0" marR="0" indent="1143000" algn="l" defTabSz="412750" latinLnBrk="0">
        <a:lnSpc>
          <a:spcPct val="100000"/>
        </a:lnSpc>
        <a:spcBef>
          <a:spcPts val="0"/>
        </a:spcBef>
        <a:spcAft>
          <a:spcPts val="0"/>
        </a:spcAft>
        <a:buClrTx/>
        <a:buSzTx/>
        <a:buFontTx/>
        <a:buNone/>
        <a:tabLst/>
        <a:defRPr b="1" baseline="0" cap="none" i="0" spc="0" strike="noStrike" sz="2400" u="none">
          <a:ln>
            <a:noFill/>
          </a:ln>
          <a:solidFill>
            <a:srgbClr val="FFFFFF"/>
          </a:solidFill>
          <a:uFillTx/>
          <a:latin typeface="+mn-lt"/>
          <a:ea typeface="+mn-ea"/>
          <a:cs typeface="+mn-cs"/>
          <a:sym typeface="Arial"/>
        </a:defRPr>
      </a:lvl6pPr>
      <a:lvl7pPr marL="0" marR="0" indent="1371600" algn="l" defTabSz="412750" latinLnBrk="0">
        <a:lnSpc>
          <a:spcPct val="100000"/>
        </a:lnSpc>
        <a:spcBef>
          <a:spcPts val="0"/>
        </a:spcBef>
        <a:spcAft>
          <a:spcPts val="0"/>
        </a:spcAft>
        <a:buClrTx/>
        <a:buSzTx/>
        <a:buFontTx/>
        <a:buNone/>
        <a:tabLst/>
        <a:defRPr b="1" baseline="0" cap="none" i="0" spc="0" strike="noStrike" sz="2400" u="none">
          <a:ln>
            <a:noFill/>
          </a:ln>
          <a:solidFill>
            <a:srgbClr val="FFFFFF"/>
          </a:solidFill>
          <a:uFillTx/>
          <a:latin typeface="+mn-lt"/>
          <a:ea typeface="+mn-ea"/>
          <a:cs typeface="+mn-cs"/>
          <a:sym typeface="Arial"/>
        </a:defRPr>
      </a:lvl7pPr>
      <a:lvl8pPr marL="0" marR="0" indent="1600200" algn="l" defTabSz="412750" latinLnBrk="0">
        <a:lnSpc>
          <a:spcPct val="100000"/>
        </a:lnSpc>
        <a:spcBef>
          <a:spcPts val="0"/>
        </a:spcBef>
        <a:spcAft>
          <a:spcPts val="0"/>
        </a:spcAft>
        <a:buClrTx/>
        <a:buSzTx/>
        <a:buFontTx/>
        <a:buNone/>
        <a:tabLst/>
        <a:defRPr b="1" baseline="0" cap="none" i="0" spc="0" strike="noStrike" sz="2400" u="none">
          <a:ln>
            <a:noFill/>
          </a:ln>
          <a:solidFill>
            <a:srgbClr val="FFFFFF"/>
          </a:solidFill>
          <a:uFillTx/>
          <a:latin typeface="+mn-lt"/>
          <a:ea typeface="+mn-ea"/>
          <a:cs typeface="+mn-cs"/>
          <a:sym typeface="Arial"/>
        </a:defRPr>
      </a:lvl8pPr>
      <a:lvl9pPr marL="0" marR="0" indent="1828800" algn="l" defTabSz="412750" latinLnBrk="0">
        <a:lnSpc>
          <a:spcPct val="100000"/>
        </a:lnSpc>
        <a:spcBef>
          <a:spcPts val="0"/>
        </a:spcBef>
        <a:spcAft>
          <a:spcPts val="0"/>
        </a:spcAft>
        <a:buClrTx/>
        <a:buSzTx/>
        <a:buFontTx/>
        <a:buNone/>
        <a:tabLst/>
        <a:defRPr b="1" baseline="0" cap="none" i="0" spc="0" strike="noStrike" sz="2400" u="none">
          <a:ln>
            <a:noFill/>
          </a:ln>
          <a:solidFill>
            <a:srgbClr val="FFFFFF"/>
          </a:solidFill>
          <a:uFillTx/>
          <a:latin typeface="+mn-lt"/>
          <a:ea typeface="+mn-ea"/>
          <a:cs typeface="+mn-cs"/>
          <a:sym typeface="Arial"/>
        </a:defRPr>
      </a:lvl9pPr>
    </p:titleStyle>
    <p:bodyStyle>
      <a:lvl1pPr marL="317500" marR="0" indent="-317500" algn="l" defTabSz="412750" latinLnBrk="0">
        <a:lnSpc>
          <a:spcPct val="100000"/>
        </a:lnSpc>
        <a:spcBef>
          <a:spcPts val="2900"/>
        </a:spcBef>
        <a:spcAft>
          <a:spcPts val="0"/>
        </a:spcAft>
        <a:buClrTx/>
        <a:buSzPct val="125000"/>
        <a:buFontTx/>
        <a:buChar char="•"/>
        <a:tabLst/>
        <a:defRPr b="0" baseline="0" cap="none" i="0" spc="0" strike="noStrike" sz="2400" u="none">
          <a:ln>
            <a:noFill/>
          </a:ln>
          <a:solidFill>
            <a:srgbClr val="000000"/>
          </a:solidFill>
          <a:uFillTx/>
          <a:latin typeface="+mn-lt"/>
          <a:ea typeface="+mn-ea"/>
          <a:cs typeface="+mn-cs"/>
          <a:sym typeface="Arial"/>
        </a:defRPr>
      </a:lvl1pPr>
      <a:lvl2pPr marL="952500" marR="0" indent="-317500" algn="l" defTabSz="412750" latinLnBrk="0">
        <a:lnSpc>
          <a:spcPct val="100000"/>
        </a:lnSpc>
        <a:spcBef>
          <a:spcPts val="2900"/>
        </a:spcBef>
        <a:spcAft>
          <a:spcPts val="0"/>
        </a:spcAft>
        <a:buClrTx/>
        <a:buSzPct val="125000"/>
        <a:buFontTx/>
        <a:buChar char="•"/>
        <a:tabLst/>
        <a:defRPr b="0" baseline="0" cap="none" i="0" spc="0" strike="noStrike" sz="2400" u="none">
          <a:ln>
            <a:noFill/>
          </a:ln>
          <a:solidFill>
            <a:srgbClr val="000000"/>
          </a:solidFill>
          <a:uFillTx/>
          <a:latin typeface="+mn-lt"/>
          <a:ea typeface="+mn-ea"/>
          <a:cs typeface="+mn-cs"/>
          <a:sym typeface="Arial"/>
        </a:defRPr>
      </a:lvl2pPr>
      <a:lvl3pPr marL="1587500" marR="0" indent="-317500" algn="l" defTabSz="412750" latinLnBrk="0">
        <a:lnSpc>
          <a:spcPct val="100000"/>
        </a:lnSpc>
        <a:spcBef>
          <a:spcPts val="2900"/>
        </a:spcBef>
        <a:spcAft>
          <a:spcPts val="0"/>
        </a:spcAft>
        <a:buClrTx/>
        <a:buSzPct val="125000"/>
        <a:buFontTx/>
        <a:buChar char="•"/>
        <a:tabLst/>
        <a:defRPr b="0" baseline="0" cap="none" i="0" spc="0" strike="noStrike" sz="2400" u="none">
          <a:ln>
            <a:noFill/>
          </a:ln>
          <a:solidFill>
            <a:srgbClr val="000000"/>
          </a:solidFill>
          <a:uFillTx/>
          <a:latin typeface="+mn-lt"/>
          <a:ea typeface="+mn-ea"/>
          <a:cs typeface="+mn-cs"/>
          <a:sym typeface="Arial"/>
        </a:defRPr>
      </a:lvl3pPr>
      <a:lvl4pPr marL="2222500" marR="0" indent="-317500" algn="l" defTabSz="412750" latinLnBrk="0">
        <a:lnSpc>
          <a:spcPct val="100000"/>
        </a:lnSpc>
        <a:spcBef>
          <a:spcPts val="2900"/>
        </a:spcBef>
        <a:spcAft>
          <a:spcPts val="0"/>
        </a:spcAft>
        <a:buClrTx/>
        <a:buSzPct val="125000"/>
        <a:buFontTx/>
        <a:buChar char="•"/>
        <a:tabLst/>
        <a:defRPr b="0" baseline="0" cap="none" i="0" spc="0" strike="noStrike" sz="2400" u="none">
          <a:ln>
            <a:noFill/>
          </a:ln>
          <a:solidFill>
            <a:srgbClr val="000000"/>
          </a:solidFill>
          <a:uFillTx/>
          <a:latin typeface="+mn-lt"/>
          <a:ea typeface="+mn-ea"/>
          <a:cs typeface="+mn-cs"/>
          <a:sym typeface="Arial"/>
        </a:defRPr>
      </a:lvl4pPr>
      <a:lvl5pPr marL="2857500" marR="0" indent="-317500" algn="l" defTabSz="412750" latinLnBrk="0">
        <a:lnSpc>
          <a:spcPct val="100000"/>
        </a:lnSpc>
        <a:spcBef>
          <a:spcPts val="2900"/>
        </a:spcBef>
        <a:spcAft>
          <a:spcPts val="0"/>
        </a:spcAft>
        <a:buClrTx/>
        <a:buSzPct val="125000"/>
        <a:buFontTx/>
        <a:buChar char="•"/>
        <a:tabLst/>
        <a:defRPr b="0" baseline="0" cap="none" i="0" spc="0" strike="noStrike" sz="2400" u="none">
          <a:ln>
            <a:noFill/>
          </a:ln>
          <a:solidFill>
            <a:srgbClr val="000000"/>
          </a:solidFill>
          <a:uFillTx/>
          <a:latin typeface="+mn-lt"/>
          <a:ea typeface="+mn-ea"/>
          <a:cs typeface="+mn-cs"/>
          <a:sym typeface="Arial"/>
        </a:defRPr>
      </a:lvl5pPr>
      <a:lvl6pPr marL="3492500" marR="0" indent="-317500" algn="l" defTabSz="412750" latinLnBrk="0">
        <a:lnSpc>
          <a:spcPct val="100000"/>
        </a:lnSpc>
        <a:spcBef>
          <a:spcPts val="2900"/>
        </a:spcBef>
        <a:spcAft>
          <a:spcPts val="0"/>
        </a:spcAft>
        <a:buClrTx/>
        <a:buSzPct val="125000"/>
        <a:buFontTx/>
        <a:buChar char="•"/>
        <a:tabLst/>
        <a:defRPr b="0" baseline="0" cap="none" i="0" spc="0" strike="noStrike" sz="2400" u="none">
          <a:ln>
            <a:noFill/>
          </a:ln>
          <a:solidFill>
            <a:srgbClr val="000000"/>
          </a:solidFill>
          <a:uFillTx/>
          <a:latin typeface="+mn-lt"/>
          <a:ea typeface="+mn-ea"/>
          <a:cs typeface="+mn-cs"/>
          <a:sym typeface="Arial"/>
        </a:defRPr>
      </a:lvl6pPr>
      <a:lvl7pPr marL="4127500" marR="0" indent="-317500" algn="l" defTabSz="412750" latinLnBrk="0">
        <a:lnSpc>
          <a:spcPct val="100000"/>
        </a:lnSpc>
        <a:spcBef>
          <a:spcPts val="2900"/>
        </a:spcBef>
        <a:spcAft>
          <a:spcPts val="0"/>
        </a:spcAft>
        <a:buClrTx/>
        <a:buSzPct val="125000"/>
        <a:buFontTx/>
        <a:buChar char="•"/>
        <a:tabLst/>
        <a:defRPr b="0" baseline="0" cap="none" i="0" spc="0" strike="noStrike" sz="2400" u="none">
          <a:ln>
            <a:noFill/>
          </a:ln>
          <a:solidFill>
            <a:srgbClr val="000000"/>
          </a:solidFill>
          <a:uFillTx/>
          <a:latin typeface="+mn-lt"/>
          <a:ea typeface="+mn-ea"/>
          <a:cs typeface="+mn-cs"/>
          <a:sym typeface="Arial"/>
        </a:defRPr>
      </a:lvl7pPr>
      <a:lvl8pPr marL="4762500" marR="0" indent="-317500" algn="l" defTabSz="412750" latinLnBrk="0">
        <a:lnSpc>
          <a:spcPct val="100000"/>
        </a:lnSpc>
        <a:spcBef>
          <a:spcPts val="2900"/>
        </a:spcBef>
        <a:spcAft>
          <a:spcPts val="0"/>
        </a:spcAft>
        <a:buClrTx/>
        <a:buSzPct val="125000"/>
        <a:buFontTx/>
        <a:buChar char="•"/>
        <a:tabLst/>
        <a:defRPr b="0" baseline="0" cap="none" i="0" spc="0" strike="noStrike" sz="2400" u="none">
          <a:ln>
            <a:noFill/>
          </a:ln>
          <a:solidFill>
            <a:srgbClr val="000000"/>
          </a:solidFill>
          <a:uFillTx/>
          <a:latin typeface="+mn-lt"/>
          <a:ea typeface="+mn-ea"/>
          <a:cs typeface="+mn-cs"/>
          <a:sym typeface="Arial"/>
        </a:defRPr>
      </a:lvl8pPr>
      <a:lvl9pPr marL="5397500" marR="0" indent="-317500" algn="l" defTabSz="412750" latinLnBrk="0">
        <a:lnSpc>
          <a:spcPct val="100000"/>
        </a:lnSpc>
        <a:spcBef>
          <a:spcPts val="2900"/>
        </a:spcBef>
        <a:spcAft>
          <a:spcPts val="0"/>
        </a:spcAft>
        <a:buClrTx/>
        <a:buSzPct val="125000"/>
        <a:buFontTx/>
        <a:buChar char="•"/>
        <a:tabLst/>
        <a:defRPr b="0" baseline="0" cap="none" i="0" spc="0" strike="noStrike" sz="2400" u="none">
          <a:ln>
            <a:noFill/>
          </a:ln>
          <a:solidFill>
            <a:srgbClr val="000000"/>
          </a:solidFill>
          <a:uFillTx/>
          <a:latin typeface="+mn-lt"/>
          <a:ea typeface="+mn-ea"/>
          <a:cs typeface="+mn-cs"/>
          <a:sym typeface="Arial"/>
        </a:defRPr>
      </a:lvl9pPr>
    </p:bodyStyle>
    <p:otherStyle>
      <a:lvl1pPr marL="0" marR="0" indent="0" algn="ctr" defTabSz="41275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1pPr>
      <a:lvl2pPr marL="0" marR="0" indent="228600" algn="ctr" defTabSz="41275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2pPr>
      <a:lvl3pPr marL="0" marR="0" indent="457200" algn="ctr" defTabSz="41275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3pPr>
      <a:lvl4pPr marL="0" marR="0" indent="685800" algn="ctr" defTabSz="41275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4pPr>
      <a:lvl5pPr marL="0" marR="0" indent="914400" algn="ctr" defTabSz="41275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5pPr>
      <a:lvl6pPr marL="0" marR="0" indent="1143000" algn="ctr" defTabSz="41275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6pPr>
      <a:lvl7pPr marL="0" marR="0" indent="1371600" algn="ctr" defTabSz="41275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7pPr>
      <a:lvl8pPr marL="0" marR="0" indent="1600200" algn="ctr" defTabSz="41275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8pPr>
      <a:lvl9pPr marL="0" marR="0" indent="1828800" algn="ctr" defTabSz="41275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jpeg"/><Relationship Id="rId3" Type="http://schemas.openxmlformats.org/officeDocument/2006/relationships/image" Target="../media/image2.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png"/><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hyperlink" Target="https://www.lesechos.fr/12/01/2017/LesEchos/22360-015-ECH_revolution-numerique---moins-de-10---des-emplois-sont-menaces-en-france.htm" TargetMode="Externa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5.tif"/></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6.tif"/><Relationship Id="rId4" Type="http://schemas.openxmlformats.org/officeDocument/2006/relationships/image" Target="../media/image7.tif"/><Relationship Id="rId5" Type="http://schemas.openxmlformats.org/officeDocument/2006/relationships/image" Target="../media/image8.tif"/><Relationship Id="rId6" Type="http://schemas.openxmlformats.org/officeDocument/2006/relationships/slide" Target="slide16.xml"/><Relationship Id="rId7" Type="http://schemas.openxmlformats.org/officeDocument/2006/relationships/slide" Target="slide17.xml"/><Relationship Id="rId8" Type="http://schemas.openxmlformats.org/officeDocument/2006/relationships/image" Target="../media/image4.tif"/></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9.tif"/><Relationship Id="rId3" Type="http://schemas.openxmlformats.org/officeDocument/2006/relationships/image" Target="../media/image1.png"/><Relationship Id="rId4" Type="http://schemas.openxmlformats.org/officeDocument/2006/relationships/hyperlink" Target="https://fr.linkedin.com/pulse/macron-le-choix-de-lintelligence-collective-emile-servan-schreiber" TargetMode="External"/><Relationship Id="rId5" Type="http://schemas.openxmlformats.org/officeDocument/2006/relationships/image" Target="../media/image9.png"/><Relationship Id="rId6" Type="http://schemas.openxmlformats.org/officeDocument/2006/relationships/image" Target="../media/image3.tif"/><Relationship Id="rId7" Type="http://schemas.openxmlformats.org/officeDocument/2006/relationships/image" Target="../media/image4.tif"/></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png"/><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png"/><Relationship Id="rId6" Type="http://schemas.openxmlformats.org/officeDocument/2006/relationships/image" Target="../media/image13.png"/><Relationship Id="rId7" Type="http://schemas.openxmlformats.org/officeDocument/2006/relationships/hyperlink" Target="https://nextstart.fr/2017/05/21/les-4-piliers-du-management-collaboratif-les-4c%E2%80%8B-par-f-boyer" TargetMode="External"/><Relationship Id="rId8" Type="http://schemas.openxmlformats.org/officeDocument/2006/relationships/image" Target="../media/image3.tif"/><Relationship Id="rId9" Type="http://schemas.openxmlformats.org/officeDocument/2006/relationships/image" Target="../media/image4.tif"/><Relationship Id="rId10" Type="http://schemas.openxmlformats.org/officeDocument/2006/relationships/hyperlink" Target="https://nextstart.fr/2017/05/21/les-4-piliers-du-management-collaboratif-les-4c%E2%80%8B-par-f-boyer/" TargetMode="Externa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www.capital.fr/votre-carriere/comment-blablacar-conserve-son-esprit-start-up-1222061" TargetMode="External"/><Relationship Id="rId4" Type="http://schemas.openxmlformats.org/officeDocument/2006/relationships/hyperlink" Target="https://www.blablacar.fr/" TargetMode="External"/><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4.tif"/></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talent.io/" TargetMode="External"/><Relationship Id="rId3" Type="http://schemas.openxmlformats.org/officeDocument/2006/relationships/image" Target="../media/image10.tif"/><Relationship Id="rId4" Type="http://schemas.openxmlformats.org/officeDocument/2006/relationships/image" Target="../media/image1.png"/><Relationship Id="rId5" Type="http://schemas.openxmlformats.org/officeDocument/2006/relationships/image" Target="../media/image19.png"/><Relationship Id="rId6" Type="http://schemas.openxmlformats.org/officeDocument/2006/relationships/hyperlink" Target="https://changethework.com/entreprise-liberee-talent-io" TargetMode="External"/><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4.tif"/></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chart" Target="../charts/chart2.xml"/><Relationship Id="rId4" Type="http://schemas.openxmlformats.org/officeDocument/2006/relationships/chart" Target="../charts/chart3.xml"/><Relationship Id="rId5" Type="http://schemas.openxmlformats.org/officeDocument/2006/relationships/chart" Target="../charts/chart4.xml"/><Relationship Id="rId6" Type="http://schemas.openxmlformats.org/officeDocument/2006/relationships/hyperlink" Target="http://www.julhiet-sterwen.com/wp-content/uploads/2016/10/InfographieBarom%C3%A8treJulhietSterwenDigitalWorkplace.pdf" TargetMode="Externa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skype.com/fr/business/skype-for-business/" TargetMode="External"/><Relationship Id="rId3" Type="http://schemas.openxmlformats.org/officeDocument/2006/relationships/image" Target="../media/image20.png"/><Relationship Id="rId4" Type="http://schemas.openxmlformats.org/officeDocument/2006/relationships/image" Target="../media/image1.png"/><Relationship Id="rId5" Type="http://schemas.openxmlformats.org/officeDocument/2006/relationships/hyperlink" Target="https://www.google.com/intl/fr_ALL/drive/" TargetMode="External"/><Relationship Id="rId6" Type="http://schemas.openxmlformats.org/officeDocument/2006/relationships/hyperlink" Target="https://trello.com/" TargetMode="External"/><Relationship Id="rId7" Type="http://schemas.openxmlformats.org/officeDocument/2006/relationships/hyperlink" Target="https://onedrive.live.com/about/fr-fr/" TargetMode="External"/><Relationship Id="rId8" Type="http://schemas.openxmlformats.org/officeDocument/2006/relationships/hyperlink" Target="https://www.dropbox.com" TargetMode="External"/><Relationship Id="rId9" Type="http://schemas.openxmlformats.org/officeDocument/2006/relationships/image" Target="../media/image21.png"/><Relationship Id="rId10" Type="http://schemas.openxmlformats.org/officeDocument/2006/relationships/image" Target="../media/image22.png"/><Relationship Id="rId11" Type="http://schemas.openxmlformats.org/officeDocument/2006/relationships/image" Target="../media/image23.png"/><Relationship Id="rId12" Type="http://schemas.openxmlformats.org/officeDocument/2006/relationships/image" Target="../media/image24.png"/><Relationship Id="rId13" Type="http://schemas.openxmlformats.org/officeDocument/2006/relationships/hyperlink" Target="https://www.yammer.com/?locale=fr" TargetMode="External"/><Relationship Id="rId14" Type="http://schemas.openxmlformats.org/officeDocument/2006/relationships/hyperlink" Target="https://www.elium.com/fr/" TargetMode="External"/><Relationship Id="rId15" Type="http://schemas.openxmlformats.org/officeDocument/2006/relationships/hyperlink" Target="https://www.talkspirit.com/" TargetMode="External"/><Relationship Id="rId16" Type="http://schemas.openxmlformats.org/officeDocument/2006/relationships/hyperlink" Target="https://slack.com/intl/fr-fr" TargetMode="External"/><Relationship Id="rId17" Type="http://schemas.openxmlformats.org/officeDocument/2006/relationships/image" Target="../media/image25.png"/><Relationship Id="rId18" Type="http://schemas.openxmlformats.org/officeDocument/2006/relationships/image" Target="../media/image26.png"/><Relationship Id="rId19" Type="http://schemas.openxmlformats.org/officeDocument/2006/relationships/image" Target="../media/image27.png"/><Relationship Id="rId20" Type="http://schemas.openxmlformats.org/officeDocument/2006/relationships/image" Target="../media/image28.png"/><Relationship Id="rId21" Type="http://schemas.openxmlformats.org/officeDocument/2006/relationships/hyperlink" Target="https://www.facebook.com/workplace" TargetMode="External"/><Relationship Id="rId22" Type="http://schemas.openxmlformats.org/officeDocument/2006/relationships/image" Target="../media/image29.png"/><Relationship Id="rId23" Type="http://schemas.openxmlformats.org/officeDocument/2006/relationships/slide" Target="slide21.xml"/><Relationship Id="rId24" Type="http://schemas.openxmlformats.org/officeDocument/2006/relationships/image" Target="../media/image4.tif"/></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1.tif"/><Relationship Id="rId4" Type="http://schemas.openxmlformats.org/officeDocument/2006/relationships/image" Target="../media/image2.tif"/><Relationship Id="rId5" Type="http://schemas.openxmlformats.org/officeDocument/2006/relationships/image" Target="../media/image2.jpe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youtube.com/watch?v=mA9n3BcYvYw&amp;feature=youtu.be" TargetMode="External"/><Relationship Id="rId3" Type="http://schemas.openxmlformats.org/officeDocument/2006/relationships/image" Target="../media/image30.png"/><Relationship Id="rId4" Type="http://schemas.openxmlformats.org/officeDocument/2006/relationships/image" Target="../media/image1.png"/><Relationship Id="rId5" Type="http://schemas.openxmlformats.org/officeDocument/2006/relationships/hyperlink" Target="https://www.youtube.com/watch?v=OavRKkN8ir4" TargetMode="External"/><Relationship Id="rId6" Type="http://schemas.openxmlformats.org/officeDocument/2006/relationships/image" Target="../media/image31.png"/><Relationship Id="rId7" Type="http://schemas.openxmlformats.org/officeDocument/2006/relationships/hyperlink" Target="https://www.youtube.com/watch?v=KkQAeFDaHoI&amp;feature=youtu.be" TargetMode="External"/><Relationship Id="rId8" Type="http://schemas.openxmlformats.org/officeDocument/2006/relationships/image" Target="../media/image32.png"/><Relationship Id="rId9" Type="http://schemas.openxmlformats.org/officeDocument/2006/relationships/hyperlink" Target="https://www.cisco.com/c/fr_fr/index.html" TargetMode="External"/><Relationship Id="rId10" Type="http://schemas.openxmlformats.org/officeDocument/2006/relationships/image" Target="../media/image33.png"/><Relationship Id="rId11" Type="http://schemas.openxmlformats.org/officeDocument/2006/relationships/hyperlink" Target="https://www.nureva.com/" TargetMode="External"/><Relationship Id="rId12" Type="http://schemas.openxmlformats.org/officeDocument/2006/relationships/image" Target="../media/image34.png"/><Relationship Id="rId13" Type="http://schemas.openxmlformats.org/officeDocument/2006/relationships/hyperlink" Target="https://www.oblong.com/" TargetMode="External"/><Relationship Id="rId14" Type="http://schemas.openxmlformats.org/officeDocument/2006/relationships/image" Target="../media/image35.png"/><Relationship Id="rId15" Type="http://schemas.openxmlformats.org/officeDocument/2006/relationships/image" Target="../media/image4.tif"/></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facebook.com/HUBInstitute/videos/1135106713287939/" TargetMode="External"/><Relationship Id="rId3" Type="http://schemas.openxmlformats.org/officeDocument/2006/relationships/image" Target="../media/image36.png"/><Relationship Id="rId4" Type="http://schemas.openxmlformats.org/officeDocument/2006/relationships/image" Target="../media/image1.png"/><Relationship Id="rId5" Type="http://schemas.openxmlformats.org/officeDocument/2006/relationships/hyperlink" Target="http://www.consolis.com/" TargetMode="External"/><Relationship Id="rId6" Type="http://schemas.openxmlformats.org/officeDocument/2006/relationships/image" Target="../media/image37.png"/><Relationship Id="rId7" Type="http://schemas.openxmlformats.org/officeDocument/2006/relationships/image" Target="../media/image38.png"/><Relationship Id="rId8" Type="http://schemas.openxmlformats.org/officeDocument/2006/relationships/image" Target="../media/image39.png"/><Relationship Id="rId9" Type="http://schemas.openxmlformats.org/officeDocument/2006/relationships/image" Target="../media/image16.png"/><Relationship Id="rId10" Type="http://schemas.openxmlformats.org/officeDocument/2006/relationships/image" Target="../media/image17.png"/><Relationship Id="rId11" Type="http://schemas.openxmlformats.org/officeDocument/2006/relationships/image" Target="../media/image18.png"/><Relationship Id="rId12" Type="http://schemas.openxmlformats.org/officeDocument/2006/relationships/image" Target="../media/image4.tif"/></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chart" Target="../charts/chart5.xml"/><Relationship Id="rId3" Type="http://schemas.openxmlformats.org/officeDocument/2006/relationships/image" Target="../media/image1.png"/><Relationship Id="rId4" Type="http://schemas.openxmlformats.org/officeDocument/2006/relationships/image" Target="../media/image11.tif"/><Relationship Id="rId5" Type="http://schemas.openxmlformats.org/officeDocument/2006/relationships/chart" Target="../charts/chart6.xml"/><Relationship Id="rId6" Type="http://schemas.openxmlformats.org/officeDocument/2006/relationships/hyperlink" Target="https://www.forbes.com/sites/workday/2016/05/05/workforce-2020-what-you-need-to-know-now/%23372a08632d63" TargetMode="External"/><Relationship Id="rId7" Type="http://schemas.openxmlformats.org/officeDocument/2006/relationships/hyperlink" Target="https://www.facebook.com/orangebusiness/photos/a.10150434204839603.415587.32415364602/10155735446109603/?type=3" TargetMode="External"/></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tif"/><Relationship Id="rId3" Type="http://schemas.openxmlformats.org/officeDocument/2006/relationships/image" Target="../media/image1.png"/><Relationship Id="rId4" Type="http://schemas.openxmlformats.org/officeDocument/2006/relationships/slide" Target="slide47.xml"/><Relationship Id="rId5" Type="http://schemas.openxmlformats.org/officeDocument/2006/relationships/slide" Target="slide11.xml"/><Relationship Id="rId6" Type="http://schemas.openxmlformats.org/officeDocument/2006/relationships/slide" Target="slide28.xml"/><Relationship Id="rId7" Type="http://schemas.openxmlformats.org/officeDocument/2006/relationships/image" Target="../media/image3.tif"/><Relationship Id="rId8" Type="http://schemas.openxmlformats.org/officeDocument/2006/relationships/image" Target="../media/image4.tif"/><Relationship Id="rId9" Type="http://schemas.openxmlformats.org/officeDocument/2006/relationships/image" Target="../media/image40.png"/><Relationship Id="rId10" Type="http://schemas.openxmlformats.org/officeDocument/2006/relationships/image" Target="../media/image41.png"/><Relationship Id="rId11" Type="http://schemas.openxmlformats.org/officeDocument/2006/relationships/image" Target="../media/image42.pn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start.lesechos.fr/rejoindre-une-entreprise/actu-recrutement/l-etude-qui-tord-le-cou-aux-cliches-sur-la-generation-y-au-travail-8609.php" TargetMode="External"/></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6.jpeg"/><Relationship Id="rId3" Type="http://schemas.openxmlformats.org/officeDocument/2006/relationships/image" Target="../media/image1.png"/><Relationship Id="rId4" Type="http://schemas.openxmlformats.org/officeDocument/2006/relationships/hyperlink" Target="http://www.huffingtonpost.fr/michael-dias/pourquoi-la-generation-y-est-elle-en-train-de-demissionner_a_21648282/" TargetMode="External"/></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pernod-ricard.com/fr/nous-rejoindre/le-yac/" TargetMode="External"/><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1.png"/><Relationship Id="rId6" Type="http://schemas.openxmlformats.org/officeDocument/2006/relationships/hyperlink" Target="http://www.lefigaro.fr/societes/2017/01/18/20005-20170118ARTFIG00016-quand-les-jeunes-prennent-le-pouvoir-chez-pernod-ricard.php" TargetMode="External"/><Relationship Id="rId7" Type="http://schemas.openxmlformats.org/officeDocument/2006/relationships/hyperlink" Target="https://www.pernod-ricard.com/fr" TargetMode="External"/><Relationship Id="rId8" Type="http://schemas.openxmlformats.org/officeDocument/2006/relationships/image" Target="../media/image45.png"/><Relationship Id="rId9" Type="http://schemas.openxmlformats.org/officeDocument/2006/relationships/image" Target="../media/image16.png"/><Relationship Id="rId10" Type="http://schemas.openxmlformats.org/officeDocument/2006/relationships/image" Target="../media/image17.png"/><Relationship Id="rId11" Type="http://schemas.openxmlformats.org/officeDocument/2006/relationships/image" Target="../media/image18.png"/><Relationship Id="rId12" Type="http://schemas.openxmlformats.org/officeDocument/2006/relationships/image" Target="../media/image4.tif"/></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chart" Target="../charts/chart7.xml"/><Relationship Id="rId4" Type="http://schemas.openxmlformats.org/officeDocument/2006/relationships/chart" Target="../charts/chart8.xml"/><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hyperlink" Target="https://siecledigital.fr/2016/08/03/infographie-imaginez-bureaux-futur/" TargetMode="External"/><Relationship Id="rId8" Type="http://schemas.openxmlformats.org/officeDocument/2006/relationships/image" Target="../media/image3.tif"/><Relationship Id="rId9" Type="http://schemas.openxmlformats.org/officeDocument/2006/relationships/image" Target="../media/image4.tif"/></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jpeg"/><Relationship Id="rId3" Type="http://schemas.openxmlformats.org/officeDocument/2006/relationships/image" Target="../media/image3.tif"/><Relationship Id="rId4" Type="http://schemas.openxmlformats.org/officeDocument/2006/relationships/image" Target="../media/image4.tif"/></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zevillage.net/2017/06/livre-blanc-coworking-les-nouveaux-bureaux-de-lentreprise/" TargetMode="External"/></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48.png"/><Relationship Id="rId6" Type="http://schemas.openxmlformats.org/officeDocument/2006/relationships/slide" Target="slide32.xml"/><Relationship Id="rId7" Type="http://schemas.openxmlformats.org/officeDocument/2006/relationships/slide" Target="slide33.xml"/><Relationship Id="rId8" Type="http://schemas.openxmlformats.org/officeDocument/2006/relationships/hyperlink" Target="http://www.lbmg-worklabs.com/wp-content/uploads/2015/11/Synth%C3%A8se-VF-partenaires.pdf" TargetMode="External"/><Relationship Id="rId9" Type="http://schemas.openxmlformats.org/officeDocument/2006/relationships/image" Target="../media/image3.tif"/><Relationship Id="rId10" Type="http://schemas.openxmlformats.org/officeDocument/2006/relationships/image" Target="../media/image4.tif"/></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betc.com/fr/" TargetMode="External"/><Relationship Id="rId3" Type="http://schemas.openxmlformats.org/officeDocument/2006/relationships/image" Target="../media/image7.jpeg"/><Relationship Id="rId4" Type="http://schemas.openxmlformats.org/officeDocument/2006/relationships/hyperlink" Target="https://youtu.be/4G1DkbyIyfA" TargetMode="External"/><Relationship Id="rId5" Type="http://schemas.openxmlformats.org/officeDocument/2006/relationships/image" Target="../media/image49.png"/><Relationship Id="rId6" Type="http://schemas.openxmlformats.org/officeDocument/2006/relationships/image" Target="../media/image1.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4.tif"/></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particuliers.societegenerale.fr/" TargetMode="External"/><Relationship Id="rId3" Type="http://schemas.openxmlformats.org/officeDocument/2006/relationships/image" Target="../media/image13.tif"/><Relationship Id="rId4" Type="http://schemas.openxmlformats.org/officeDocument/2006/relationships/image" Target="../media/image1.png"/><Relationship Id="rId5" Type="http://schemas.openxmlformats.org/officeDocument/2006/relationships/image" Target="../media/image50.png"/><Relationship Id="rId6" Type="http://schemas.openxmlformats.org/officeDocument/2006/relationships/hyperlink" Target="https://start.lesechos.fr/partenaires/societe-generale/les-dunes-incarnation-de-la-transformation-digitale-de-societe-generale-8581.php" TargetMode="External"/><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4.tif"/></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1.png"/><Relationship Id="rId3" Type="http://schemas.openxmlformats.org/officeDocument/2006/relationships/image" Target="../media/image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hyperlink" Target="https://houseofcadres.fr/en-clair-cest-quoi-le-travail-flexible/" TargetMode="External"/><Relationship Id="rId7" Type="http://schemas.openxmlformats.org/officeDocument/2006/relationships/image" Target="../media/image3.tif"/><Relationship Id="rId8" Type="http://schemas.openxmlformats.org/officeDocument/2006/relationships/image" Target="../media/image4.tif"/></Relationships>

</file>

<file path=ppt/slides/_rels/slide3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4.tif"/><Relationship Id="rId7" Type="http://schemas.openxmlformats.org/officeDocument/2006/relationships/hyperlink" Target="https://www.mckinsey.com/~/media/McKinsey/Global%20Themes/Employment%20and%20Growth/Independent%20work%20Choice%20necessity%20and%20the%20gig%20economy/Independent-Work-Choice-necessity-and-the-gig-economy-Executive-Summary.ashx" TargetMode="External"/><Relationship Id="rId8" Type="http://schemas.openxmlformats.org/officeDocument/2006/relationships/hyperlink" Target="https://cdn.malt.com/etude-freelance-2017/etude-complete-malt-ouishare-2017.pdf" TargetMode="External"/></Relationships>

</file>

<file path=ppt/slides/_rels/slide3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www.groupe-adecco.fr/marques/yoss/" TargetMode="External"/><Relationship Id="rId3" Type="http://schemas.openxmlformats.org/officeDocument/2006/relationships/image" Target="../media/image57.png"/><Relationship Id="rId4" Type="http://schemas.openxmlformats.org/officeDocument/2006/relationships/image" Target="../media/image1.png"/><Relationship Id="rId5" Type="http://schemas.openxmlformats.org/officeDocument/2006/relationships/image" Target="../media/image58.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4.tif"/></Relationships>

</file>

<file path=ppt/slides/_rels/slide3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youtube.com/watch?v=R1LWmG-7YaI" TargetMode="External"/><Relationship Id="rId3" Type="http://schemas.openxmlformats.org/officeDocument/2006/relationships/image" Target="../media/image59.png"/><Relationship Id="rId4" Type="http://schemas.openxmlformats.org/officeDocument/2006/relationships/image" Target="../media/image1.png"/><Relationship Id="rId5" Type="http://schemas.openxmlformats.org/officeDocument/2006/relationships/hyperlink" Target="https://www.lesechos.fr/idees-debats/cercle/cercle-167374-relations-grands-groupesstart-ups-des-modeles-de-collaboration-2071454.php" TargetMode="External"/><Relationship Id="rId6" Type="http://schemas.openxmlformats.org/officeDocument/2006/relationships/image" Target="../media/image3.tif"/><Relationship Id="rId7" Type="http://schemas.openxmlformats.org/officeDocument/2006/relationships/image" Target="../media/image4.tif"/></Relationships>

</file>

<file path=ppt/slides/_rels/slide3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lejournaldeleco.fr/news_abonnes/formation-innovante-un-partenariat-startup-grand-groupe-valide-par-le-prix-du-digital-au-challenge-national-innovation-de-grdf/#.WgmYX8bibIU" TargetMode="External"/><Relationship Id="rId3" Type="http://schemas.openxmlformats.org/officeDocument/2006/relationships/image" Target="../media/image9.jpeg"/><Relationship Id="rId4" Type="http://schemas.openxmlformats.org/officeDocument/2006/relationships/image" Target="../media/image1.png"/><Relationship Id="rId5" Type="http://schemas.openxmlformats.org/officeDocument/2006/relationships/hyperlink" Target="https://www.grdf.fr/" TargetMode="External"/><Relationship Id="rId6" Type="http://schemas.openxmlformats.org/officeDocument/2006/relationships/image" Target="../media/image60.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4.tif"/><Relationship Id="rId11" Type="http://schemas.openxmlformats.org/officeDocument/2006/relationships/hyperlink" Target="https://lejournaldeleco.fr/news_abonnes/formation-innovante-un-partenariat-startup-grand-groupe-valide-par-le-prix-du-digital-au-challenge-national-innovation-de-grdf/%23.WgmYX8bibIU" TargetMode="External"/></Relationships>

</file>

<file path=ppt/slides/_rels/slide3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lejournaldeleco.fr/news_abonnes/formation-innovante-un-partenariat-startup-grand-groupe-valide-par-le-prix-du-digital-au-challenge-national-innovation-de-grdf/#.WgmYX8bibIU" TargetMode="External"/><Relationship Id="rId3" Type="http://schemas.openxmlformats.org/officeDocument/2006/relationships/image" Target="../media/image14.tif"/><Relationship Id="rId4" Type="http://schemas.openxmlformats.org/officeDocument/2006/relationships/image" Target="../media/image1.png"/><Relationship Id="rId5" Type="http://schemas.openxmlformats.org/officeDocument/2006/relationships/hyperlink" Target="https://www.forbes.fr/entrepreneurs/the-camp-un-autre-futur-se-construit-en-provence/" TargetMode="External"/><Relationship Id="rId6" Type="http://schemas.openxmlformats.org/officeDocument/2006/relationships/hyperlink" Target="https://thecamp.fr/fr" TargetMode="External"/><Relationship Id="rId7" Type="http://schemas.openxmlformats.org/officeDocument/2006/relationships/image" Target="../media/image61.png"/><Relationship Id="rId8" Type="http://schemas.openxmlformats.org/officeDocument/2006/relationships/image" Target="../media/image16.png"/><Relationship Id="rId9" Type="http://schemas.openxmlformats.org/officeDocument/2006/relationships/image" Target="../media/image17.png"/><Relationship Id="rId10" Type="http://schemas.openxmlformats.org/officeDocument/2006/relationships/image" Target="../media/image18.png"/><Relationship Id="rId11" Type="http://schemas.openxmlformats.org/officeDocument/2006/relationships/image" Target="../media/image4.tif"/></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40.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4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fabriquespinoza.fr/" TargetMode="External"/><Relationship Id="rId4" Type="http://schemas.openxmlformats.org/officeDocument/2006/relationships/hyperlink" Target="https://vitaelia.fr/" TargetMode="External"/><Relationship Id="rId5" Type="http://schemas.openxmlformats.org/officeDocument/2006/relationships/hyperlink" Target="https://happy-at-work.org/" TargetMode="External"/><Relationship Id="rId6" Type="http://schemas.openxmlformats.org/officeDocument/2006/relationships/image" Target="../media/image62.png"/><Relationship Id="rId7" Type="http://schemas.openxmlformats.org/officeDocument/2006/relationships/image" Target="../media/image63.png"/><Relationship Id="rId8" Type="http://schemas.openxmlformats.org/officeDocument/2006/relationships/image" Target="../media/image64.png"/><Relationship Id="rId9" Type="http://schemas.openxmlformats.org/officeDocument/2006/relationships/hyperlink" Target="http://clubdescho.com/" TargetMode="External"/><Relationship Id="rId10" Type="http://schemas.openxmlformats.org/officeDocument/2006/relationships/hyperlink" Target="https://www.wohasu.world/world-happiness-summit/" TargetMode="External"/><Relationship Id="rId11" Type="http://schemas.openxmlformats.org/officeDocument/2006/relationships/hyperlink" Target="https://www.happytech.life/" TargetMode="External"/><Relationship Id="rId12" Type="http://schemas.openxmlformats.org/officeDocument/2006/relationships/image" Target="../media/image65.png"/><Relationship Id="rId13" Type="http://schemas.openxmlformats.org/officeDocument/2006/relationships/image" Target="../media/image66.png"/><Relationship Id="rId14" Type="http://schemas.openxmlformats.org/officeDocument/2006/relationships/image" Target="../media/image67.png"/><Relationship Id="rId15" Type="http://schemas.openxmlformats.org/officeDocument/2006/relationships/image" Target="../media/image68.png"/><Relationship Id="rId16" Type="http://schemas.openxmlformats.org/officeDocument/2006/relationships/hyperlink" Target="http://certifiesympa.com/" TargetMode="External"/><Relationship Id="rId17" Type="http://schemas.openxmlformats.org/officeDocument/2006/relationships/image" Target="../media/image69.png"/></Relationships>

</file>

<file path=ppt/slides/_rels/slide4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15.tif"/><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72.png"/><Relationship Id="rId7" Type="http://schemas.openxmlformats.org/officeDocument/2006/relationships/image" Target="../media/image73.png"/><Relationship Id="rId8" Type="http://schemas.openxmlformats.org/officeDocument/2006/relationships/image" Target="../media/image74.png"/><Relationship Id="rId9" Type="http://schemas.openxmlformats.org/officeDocument/2006/relationships/hyperlink" Target="https://www.welcometothejungle.co/articles/le-metier-de-chief-happiness-officer-cho-en-startup" TargetMode="External"/></Relationships>

</file>

<file path=ppt/slides/_rels/slide4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www.youtube.com/watch?v=4m1A_UEJqcI" TargetMode="External"/><Relationship Id="rId4" Type="http://schemas.openxmlformats.org/officeDocument/2006/relationships/image" Target="../media/image75.png"/><Relationship Id="rId5" Type="http://schemas.openxmlformats.org/officeDocument/2006/relationships/image" Target="../media/image4.tif"/><Relationship Id="rId6" Type="http://schemas.openxmlformats.org/officeDocument/2006/relationships/image" Target="../media/image76.png"/><Relationship Id="rId7" Type="http://schemas.openxmlformats.org/officeDocument/2006/relationships/image" Target="../media/image77.png"/><Relationship Id="rId8" Type="http://schemas.openxmlformats.org/officeDocument/2006/relationships/image" Target="../media/image78.png"/><Relationship Id="rId9" Type="http://schemas.openxmlformats.org/officeDocument/2006/relationships/image" Target="../media/image79.png"/><Relationship Id="rId10" Type="http://schemas.openxmlformats.org/officeDocument/2006/relationships/image" Target="../media/image80.png"/></Relationships>

</file>

<file path=ppt/slides/_rels/slide4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alloresto.fr/" TargetMode="External"/><Relationship Id="rId3" Type="http://schemas.openxmlformats.org/officeDocument/2006/relationships/image" Target="../media/image81.png"/><Relationship Id="rId4" Type="http://schemas.openxmlformats.org/officeDocument/2006/relationships/image" Target="../media/image1.png"/><Relationship Id="rId5" Type="http://schemas.openxmlformats.org/officeDocument/2006/relationships/hyperlink" Target="http://www.myhappyjob.fr/etre-chief-happiness-officer-cest-avant-tout-un-savoir-etre/" TargetMode="External"/><Relationship Id="rId6" Type="http://schemas.openxmlformats.org/officeDocument/2006/relationships/image" Target="../media/image82.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4.tif"/></Relationships>

</file>

<file path=ppt/slides/_rels/slide4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www.lesechos.fr/thema/030394317804-yoga-luminotherapie-sieste-quand-lentreprise-prend-soin-de-ses-salaries-2099359.php" TargetMode="External"/><Relationship Id="rId4" Type="http://schemas.openxmlformats.org/officeDocument/2006/relationships/image" Target="../media/image83.png"/><Relationship Id="rId5" Type="http://schemas.openxmlformats.org/officeDocument/2006/relationships/hyperlink" Target="https://www.gymlib.com/en" TargetMode="External"/><Relationship Id="rId6" Type="http://schemas.openxmlformats.org/officeDocument/2006/relationships/image" Target="../media/image84.png"/><Relationship Id="rId7" Type="http://schemas.openxmlformats.org/officeDocument/2006/relationships/hyperlink" Target="https://www.gymlib.com/en/corporate" TargetMode="External"/></Relationships>

</file>

<file path=ppt/slides/_rels/slide4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lesechos.fr/thema/030410187719-a-roubaix-ovh-soigne-le-bien-etre-et-la-sante-de-ses-salaries-2099361.php" TargetMode="External"/><Relationship Id="rId3" Type="http://schemas.openxmlformats.org/officeDocument/2006/relationships/image" Target="../media/image85.png"/><Relationship Id="rId4" Type="http://schemas.openxmlformats.org/officeDocument/2006/relationships/image" Target="../media/image1.png"/><Relationship Id="rId5" Type="http://schemas.openxmlformats.org/officeDocument/2006/relationships/hyperlink" Target="https://www.ovh.com/fr/" TargetMode="External"/><Relationship Id="rId6" Type="http://schemas.openxmlformats.org/officeDocument/2006/relationships/image" Target="../media/image86.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4.tif"/></Relationships>

</file>

<file path=ppt/slides/_rels/slide4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fr.linkedin.com/pulse/la-pyramide-de-motivation-et-les-risques-en-cas-h%C3%A9l%C3%A8ne-jauneau" TargetMode="External"/><Relationship Id="rId4" Type="http://schemas.openxmlformats.org/officeDocument/2006/relationships/image" Target="../media/image16.tif"/><Relationship Id="rId5" Type="http://schemas.openxmlformats.org/officeDocument/2006/relationships/image" Target="../media/image17.tif"/><Relationship Id="rId6" Type="http://schemas.openxmlformats.org/officeDocument/2006/relationships/image" Target="../media/image18.tif"/><Relationship Id="rId7" Type="http://schemas.openxmlformats.org/officeDocument/2006/relationships/image" Target="../media/image19.tif"/><Relationship Id="rId8" Type="http://schemas.openxmlformats.org/officeDocument/2006/relationships/image" Target="../media/image20.tif"/><Relationship Id="rId9" Type="http://schemas.openxmlformats.org/officeDocument/2006/relationships/image" Target="../media/image21.tif"/></Relationships>

</file>

<file path=ppt/slides/_rels/slide4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2.tif"/><Relationship Id="rId3" Type="http://schemas.openxmlformats.org/officeDocument/2006/relationships/image" Target="../media/image1.png"/></Relationships>

</file>

<file path=ppt/slides/_rels/slide4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jpeg"/><Relationship Id="rId3" Type="http://schemas.openxmlformats.org/officeDocument/2006/relationships/image" Target="../media/image1.png"/><Relationship Id="rId4" Type="http://schemas.openxmlformats.org/officeDocument/2006/relationships/hyperlink" Target="https://management-post-moderne.fr/" TargetMode="External"/></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50.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jpeg"/><Relationship Id="rId3" Type="http://schemas.openxmlformats.org/officeDocument/2006/relationships/image" Target="../media/image1.png"/><Relationship Id="rId4" Type="http://schemas.openxmlformats.org/officeDocument/2006/relationships/image" Target="../media/image87.png"/><Relationship Id="rId5" Type="http://schemas.openxmlformats.org/officeDocument/2006/relationships/hyperlink" Target="https://corp.hubinstitute.com/hubklub-rh-leadership/" TargetMode="External"/></Relationships>

</file>

<file path=ppt/slides/_rels/slide5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corp.hubinstitute.com/hubklub-rh-leadership/" TargetMode="External"/><Relationship Id="rId3" Type="http://schemas.openxmlformats.org/officeDocument/2006/relationships/image" Target="../media/image88.png"/><Relationship Id="rId4" Type="http://schemas.openxmlformats.org/officeDocument/2006/relationships/image" Target="../media/image1.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4.tif"/></Relationships>

</file>

<file path=ppt/slides/_rels/slide52.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5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9.png"/><Relationship Id="rId3" Type="http://schemas.openxmlformats.org/officeDocument/2006/relationships/image" Target="../media/image1.png"/><Relationship Id="rId4" Type="http://schemas.openxmlformats.org/officeDocument/2006/relationships/image" Target="../media/image90.png"/><Relationship Id="rId5" Type="http://schemas.openxmlformats.org/officeDocument/2006/relationships/hyperlink" Target="https://futurstalents.com/transformation-digitale/bigdata-rh/analytique-rh-sans_limite_intelligence-artificielle/" TargetMode="External"/><Relationship Id="rId6" Type="http://schemas.openxmlformats.org/officeDocument/2006/relationships/image" Target="../media/image3.tif"/><Relationship Id="rId7" Type="http://schemas.openxmlformats.org/officeDocument/2006/relationships/image" Target="../media/image4.tif"/><Relationship Id="rId8" Type="http://schemas.openxmlformats.org/officeDocument/2006/relationships/hyperlink" Target="https://www.rhinfo.com/thematiques/gestion-administrative/sirh/lanalytique-rh-outil-de-dialogue-social?utm_content=buffer24854&amp;utm_medium=social&amp;utm_source=linkedin.com&amp;utm_campaign=buffer" TargetMode="External"/></Relationships>

</file>

<file path=ppt/slides/_rels/slide5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91.png"/><Relationship Id="rId4" Type="http://schemas.openxmlformats.org/officeDocument/2006/relationships/hyperlink" Target="http://www.journaldunet.com/solutions/expert/66468/people-analytics---les-7-piliers-d-une-mise-en-place-efficace.shtml" TargetMode="External"/><Relationship Id="rId5" Type="http://schemas.openxmlformats.org/officeDocument/2006/relationships/image" Target="../media/image3.tif"/><Relationship Id="rId6" Type="http://schemas.openxmlformats.org/officeDocument/2006/relationships/image" Target="../media/image4.tif"/></Relationships>

</file>

<file path=ppt/slides/_rels/slide5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jubiwee.com/en/" TargetMode="External"/><Relationship Id="rId3" Type="http://schemas.openxmlformats.org/officeDocument/2006/relationships/image" Target="../media/image12.jpeg"/><Relationship Id="rId4" Type="http://schemas.openxmlformats.org/officeDocument/2006/relationships/image" Target="../media/image92.png"/><Relationship Id="rId5" Type="http://schemas.openxmlformats.org/officeDocument/2006/relationships/image" Target="../media/image1.png"/><Relationship Id="rId6" Type="http://schemas.openxmlformats.org/officeDocument/2006/relationships/hyperlink" Target="https://www.blogdumoderateur.com/jubiwee-utiliser-people-analytics-prendre-meilleures-decisions-rh/" TargetMode="External"/><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4.tif"/></Relationships>

</file>

<file path=ppt/slides/_rels/slide5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93.png"/><Relationship Id="rId3" Type="http://schemas.openxmlformats.org/officeDocument/2006/relationships/image" Target="../media/image1.png"/><Relationship Id="rId4" Type="http://schemas.openxmlformats.org/officeDocument/2006/relationships/hyperlink" Target="https://www.lemonde-apres.com/fr/blog/lintrapreneuriat-la-cle-du-succes-de-lentreprise-de-demain" TargetMode="External"/></Relationships>

</file>

<file path=ppt/slides/_rels/slide5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ohmykeys.com/" TargetMode="External"/><Relationship Id="rId3" Type="http://schemas.openxmlformats.org/officeDocument/2006/relationships/image" Target="../media/image23.tif"/><Relationship Id="rId4" Type="http://schemas.openxmlformats.org/officeDocument/2006/relationships/image" Target="../media/image1.png"/><Relationship Id="rId5" Type="http://schemas.openxmlformats.org/officeDocument/2006/relationships/hyperlink" Target="https://legroupe.laposte.fr/profil/la-strategie/a-la-conquete-de-l-avenir" TargetMode="External"/><Relationship Id="rId6" Type="http://schemas.openxmlformats.org/officeDocument/2006/relationships/image" Target="../media/image94.png"/><Relationship Id="rId7" Type="http://schemas.openxmlformats.org/officeDocument/2006/relationships/hyperlink" Target="https://www.youtube.com/watch?v=KlRQFxIZwt0" TargetMode="External"/><Relationship Id="rId8" Type="http://schemas.openxmlformats.org/officeDocument/2006/relationships/image" Target="../media/image16.png"/><Relationship Id="rId9" Type="http://schemas.openxmlformats.org/officeDocument/2006/relationships/image" Target="../media/image17.png"/><Relationship Id="rId10" Type="http://schemas.openxmlformats.org/officeDocument/2006/relationships/image" Target="../media/image18.png"/><Relationship Id="rId11" Type="http://schemas.openxmlformats.org/officeDocument/2006/relationships/image" Target="../media/image4.tif"/></Relationships>

</file>

<file path=ppt/slides/_rels/slide5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lappart.leroymerlin.fr/" TargetMode="External"/><Relationship Id="rId3" Type="http://schemas.openxmlformats.org/officeDocument/2006/relationships/image" Target="../media/image95.png"/><Relationship Id="rId4" Type="http://schemas.openxmlformats.org/officeDocument/2006/relationships/image" Target="../media/image13.jpeg"/><Relationship Id="rId5" Type="http://schemas.openxmlformats.org/officeDocument/2006/relationships/image" Target="../media/image1.png"/><Relationship Id="rId6" Type="http://schemas.openxmlformats.org/officeDocument/2006/relationships/hyperlink" Target="https://www.usine-digitale.fr/article/pour-se-transformer-leroy-merlin-pratique-l-innovation-sous-contrainte.N609868" TargetMode="External"/><Relationship Id="rId7" Type="http://schemas.openxmlformats.org/officeDocument/2006/relationships/image" Target="../media/image96.png"/><Relationship Id="rId8" Type="http://schemas.openxmlformats.org/officeDocument/2006/relationships/image" Target="../media/image16.png"/><Relationship Id="rId9" Type="http://schemas.openxmlformats.org/officeDocument/2006/relationships/image" Target="../media/image17.png"/><Relationship Id="rId10" Type="http://schemas.openxmlformats.org/officeDocument/2006/relationships/image" Target="../media/image18.png"/><Relationship Id="rId11" Type="http://schemas.openxmlformats.org/officeDocument/2006/relationships/image" Target="../media/image4.tif"/></Relationships>

</file>

<file path=ppt/slides/_rels/slide5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www.toguna.io/" TargetMode="External"/><Relationship Id="rId4" Type="http://schemas.openxmlformats.org/officeDocument/2006/relationships/image" Target="../media/image97.png"/><Relationship Id="rId5" Type="http://schemas.openxmlformats.org/officeDocument/2006/relationships/hyperlink" Target="http://www.ourcompanyapp.com/" TargetMode="External"/><Relationship Id="rId6" Type="http://schemas.openxmlformats.org/officeDocument/2006/relationships/image" Target="../media/image14.jpeg"/><Relationship Id="rId7" Type="http://schemas.openxmlformats.org/officeDocument/2006/relationships/hyperlink" Target="http://group-hpi.com/" TargetMode="External"/><Relationship Id="rId8" Type="http://schemas.openxmlformats.org/officeDocument/2006/relationships/image" Target="../media/image98.png"/><Relationship Id="rId9" Type="http://schemas.openxmlformats.org/officeDocument/2006/relationships/image" Target="../media/image99.png"/><Relationship Id="rId10" Type="http://schemas.openxmlformats.org/officeDocument/2006/relationships/slide" Target="slide62.xml"/><Relationship Id="rId11" Type="http://schemas.openxmlformats.org/officeDocument/2006/relationships/hyperlink" Target="https://www.loomio.org/" TargetMode="External"/><Relationship Id="rId12" Type="http://schemas.openxmlformats.org/officeDocument/2006/relationships/image" Target="../media/image24.tif"/><Relationship Id="rId13" Type="http://schemas.openxmlformats.org/officeDocument/2006/relationships/hyperlink" Target="http://cobudget.co/#/" TargetMode="External"/><Relationship Id="rId14" Type="http://schemas.openxmlformats.org/officeDocument/2006/relationships/image" Target="../media/image25.tif"/><Relationship Id="rId15" Type="http://schemas.openxmlformats.org/officeDocument/2006/relationships/hyperlink" Target="https://www.bloom-at-work.com/fr/" TargetMode="External"/><Relationship Id="rId16" Type="http://schemas.openxmlformats.org/officeDocument/2006/relationships/image" Target="../media/image100.png"/><Relationship Id="rId17" Type="http://schemas.openxmlformats.org/officeDocument/2006/relationships/image" Target="../media/image3.tif"/><Relationship Id="rId18" Type="http://schemas.openxmlformats.org/officeDocument/2006/relationships/image" Target="../media/image4.tif"/></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chart" Target="../charts/chart1.xml"/><Relationship Id="rId3" Type="http://schemas.openxmlformats.org/officeDocument/2006/relationships/image" Target="../media/image3.png"/><Relationship Id="rId4" Type="http://schemas.openxmlformats.org/officeDocument/2006/relationships/hyperlink" Target="http://www.latribune.fr/economie/international/robots-les-propos-alarmants-de-la-banque-mondiale-sur-l-emploi-703387.html" TargetMode="External"/><Relationship Id="rId5" Type="http://schemas.openxmlformats.org/officeDocument/2006/relationships/hyperlink" Target="http://fr.statista.com/infographie/5366/la-robotisation-menace-des-millions-demplois" TargetMode="External"/><Relationship Id="rId6" Type="http://schemas.openxmlformats.org/officeDocument/2006/relationships/hyperlink" Target="http://media-publications.bcg.com/10feb2015-infographic.jpg" TargetMode="External"/><Relationship Id="rId7" Type="http://schemas.openxmlformats.org/officeDocument/2006/relationships/image" Target="../media/image1.png"/><Relationship Id="rId8" Type="http://schemas.openxmlformats.org/officeDocument/2006/relationships/hyperlink" Target="https://fr.slideshare.net/TheBostonConsultingGroup/robotics-in-manufacturing" TargetMode="External"/><Relationship Id="rId9" Type="http://schemas.openxmlformats.org/officeDocument/2006/relationships/image" Target="../media/image3.tif"/><Relationship Id="rId10" Type="http://schemas.openxmlformats.org/officeDocument/2006/relationships/image" Target="../media/image4.tif"/></Relationships>

</file>

<file path=ppt/slides/_rels/slide60.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15.jpeg"/><Relationship Id="rId4" Type="http://schemas.openxmlformats.org/officeDocument/2006/relationships/hyperlink" Target="https://www.brainlinks.com/" TargetMode="External"/><Relationship Id="rId5" Type="http://schemas.openxmlformats.org/officeDocument/2006/relationships/image" Target="../media/image101.png"/></Relationships>

</file>

<file path=ppt/slides/_rels/slide6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www.toguna.io/" TargetMode="External"/><Relationship Id="rId4" Type="http://schemas.openxmlformats.org/officeDocument/2006/relationships/image" Target="../media/image97.png"/><Relationship Id="rId5" Type="http://schemas.openxmlformats.org/officeDocument/2006/relationships/image" Target="../media/image102.png"/></Relationships>

</file>

<file path=ppt/slides/_rels/slide62.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6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3.png"/><Relationship Id="rId3" Type="http://schemas.openxmlformats.org/officeDocument/2006/relationships/image" Target="../media/image1.png"/><Relationship Id="rId4" Type="http://schemas.openxmlformats.org/officeDocument/2006/relationships/chart" Target="../charts/chart9.xml"/><Relationship Id="rId5" Type="http://schemas.openxmlformats.org/officeDocument/2006/relationships/chart" Target="../charts/chart10.xml"/><Relationship Id="rId6" Type="http://schemas.openxmlformats.org/officeDocument/2006/relationships/hyperlink" Target="https://www.parlonsrh.com/quest-ce-que-la-marque-employeur-3-0/" TargetMode="External"/><Relationship Id="rId7" Type="http://schemas.openxmlformats.org/officeDocument/2006/relationships/image" Target="../media/image3.tif"/><Relationship Id="rId8" Type="http://schemas.openxmlformats.org/officeDocument/2006/relationships/image" Target="../media/image4.tif"/></Relationships>

</file>

<file path=ppt/slides/_rels/slide6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104.png"/><Relationship Id="rId4" Type="http://schemas.openxmlformats.org/officeDocument/2006/relationships/image" Target="../media/image105.png"/><Relationship Id="rId5" Type="http://schemas.openxmlformats.org/officeDocument/2006/relationships/slide" Target="slide52.xml"/><Relationship Id="rId6" Type="http://schemas.openxmlformats.org/officeDocument/2006/relationships/image" Target="../media/image3.tif"/><Relationship Id="rId7" Type="http://schemas.openxmlformats.org/officeDocument/2006/relationships/image" Target="../media/image4.tif"/><Relationship Id="rId8" Type="http://schemas.openxmlformats.org/officeDocument/2006/relationships/hyperlink" Target="https://www.lesechos.fr/idees-debats/cercle/cercle-155324-la-marque-employeur-a-lepreuve-de-lexperience-employe-1208161.php%23BlIxLYGsTXJ4PuM6.99" TargetMode="External"/></Relationships>

</file>

<file path=ppt/slides/_rels/slide6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16.jpeg"/><Relationship Id="rId4" Type="http://schemas.openxmlformats.org/officeDocument/2006/relationships/image" Target="../media/image106.png"/><Relationship Id="rId5" Type="http://schemas.openxmlformats.org/officeDocument/2006/relationships/image" Target="../media/image107.png"/><Relationship Id="rId6" Type="http://schemas.openxmlformats.org/officeDocument/2006/relationships/image" Target="../media/image108.png"/><Relationship Id="rId7" Type="http://schemas.openxmlformats.org/officeDocument/2006/relationships/hyperlink" Target="https://www.franceinter.fr/economie/facebook-les-reseaux-sociaux-outils-indispensables-au-recrutement-emploi" TargetMode="External"/><Relationship Id="rId8" Type="http://schemas.openxmlformats.org/officeDocument/2006/relationships/image" Target="../media/image109.png"/></Relationships>

</file>

<file path=ppt/slides/_rels/slide6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chart" Target="../charts/chart11.xml"/><Relationship Id="rId4" Type="http://schemas.openxmlformats.org/officeDocument/2006/relationships/chart" Target="../charts/chart12.xml"/><Relationship Id="rId5" Type="http://schemas.openxmlformats.org/officeDocument/2006/relationships/hyperlink" Target="http://www.joberate.com/" TargetMode="External"/><Relationship Id="rId6" Type="http://schemas.openxmlformats.org/officeDocument/2006/relationships/image" Target="../media/image17.jpeg"/><Relationship Id="rId7" Type="http://schemas.openxmlformats.org/officeDocument/2006/relationships/hyperlink" Target="http://www.lefigaro.fr/vie-bureau/2014/05/19/09008-20140519ARTFIG00214-comment-nous-sommes-recrutes-par-des-robots.php" TargetMode="External"/></Relationships>

</file>

<file path=ppt/slides/_rels/slide6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www.monkey-tie.com/" TargetMode="External"/><Relationship Id="rId4" Type="http://schemas.openxmlformats.org/officeDocument/2006/relationships/hyperlink" Target="https://www.clustree.com/fr" TargetMode="External"/><Relationship Id="rId5" Type="http://schemas.openxmlformats.org/officeDocument/2006/relationships/hyperlink" Target="https://www.jacando.com/fr/en/" TargetMode="External"/><Relationship Id="rId6" Type="http://schemas.openxmlformats.org/officeDocument/2006/relationships/hyperlink" Target="https://www.meteojob.com/" TargetMode="External"/><Relationship Id="rId7" Type="http://schemas.openxmlformats.org/officeDocument/2006/relationships/hyperlink" Target="http://www.assessfirst.com/fr/" TargetMode="External"/><Relationship Id="rId8" Type="http://schemas.openxmlformats.org/officeDocument/2006/relationships/image" Target="../media/image18.jpeg"/><Relationship Id="rId9" Type="http://schemas.openxmlformats.org/officeDocument/2006/relationships/image" Target="../media/image110.png"/><Relationship Id="rId10" Type="http://schemas.openxmlformats.org/officeDocument/2006/relationships/image" Target="../media/image111.png"/><Relationship Id="rId11" Type="http://schemas.openxmlformats.org/officeDocument/2006/relationships/image" Target="../media/image112.png"/><Relationship Id="rId12" Type="http://schemas.openxmlformats.org/officeDocument/2006/relationships/image" Target="../media/image113.png"/><Relationship Id="rId13" Type="http://schemas.openxmlformats.org/officeDocument/2006/relationships/image" Target="../media/image106.png"/><Relationship Id="rId14" Type="http://schemas.openxmlformats.org/officeDocument/2006/relationships/image" Target="../media/image114.png"/></Relationships>

</file>

<file path=ppt/slides/_rels/slide6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19.jpeg"/><Relationship Id="rId4" Type="http://schemas.openxmlformats.org/officeDocument/2006/relationships/hyperlink" Target="http://www.recrutons.fr/voici-17-innovations-tendances-rh-dont-recruteurs-raffoler-2017.html" TargetMode="External"/><Relationship Id="rId5" Type="http://schemas.openxmlformats.org/officeDocument/2006/relationships/slide" Target="slide69.xml"/><Relationship Id="rId6" Type="http://schemas.openxmlformats.org/officeDocument/2006/relationships/image" Target="../media/image4.tif"/><Relationship Id="rId7" Type="http://schemas.openxmlformats.org/officeDocument/2006/relationships/hyperlink" Target="http://www.goshaba.com/" TargetMode="External"/><Relationship Id="rId8" Type="http://schemas.openxmlformats.org/officeDocument/2006/relationships/image" Target="../media/image115.png"/><Relationship Id="rId9" Type="http://schemas.openxmlformats.org/officeDocument/2006/relationships/hyperlink" Target="http://coxibiz.com/" TargetMode="External"/><Relationship Id="rId10" Type="http://schemas.openxmlformats.org/officeDocument/2006/relationships/image" Target="../media/image116.png"/><Relationship Id="rId11" Type="http://schemas.openxmlformats.org/officeDocument/2006/relationships/hyperlink" Target="https://www.people-in.fr/" TargetMode="External"/><Relationship Id="rId12" Type="http://schemas.openxmlformats.org/officeDocument/2006/relationships/image" Target="../media/image117.png"/></Relationships>

</file>

<file path=ppt/slides/_rels/slide6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www.neo-jobs.fr/blog/dans-les-coulisses-de-la-undiz-academy/" TargetMode="External"/><Relationship Id="rId3" Type="http://schemas.openxmlformats.org/officeDocument/2006/relationships/image" Target="../media/image20.jpeg"/><Relationship Id="rId4" Type="http://schemas.openxmlformats.org/officeDocument/2006/relationships/image" Target="../media/image1.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4.tif"/></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jpeg"/><Relationship Id="rId3" Type="http://schemas.openxmlformats.org/officeDocument/2006/relationships/image" Target="../media/image1.png"/></Relationships>

</file>

<file path=ppt/slides/_rels/slide70.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salonenligne.pole-emploi.fr/candidat/" TargetMode="External"/><Relationship Id="rId4" Type="http://schemas.openxmlformats.org/officeDocument/2006/relationships/image" Target="../media/image118.png"/><Relationship Id="rId5" Type="http://schemas.openxmlformats.org/officeDocument/2006/relationships/image" Target="../media/image119.png"/><Relationship Id="rId6" Type="http://schemas.openxmlformats.org/officeDocument/2006/relationships/image" Target="../media/image21.jpeg"/><Relationship Id="rId7" Type="http://schemas.openxmlformats.org/officeDocument/2006/relationships/slide" Target="slide71.xml"/><Relationship Id="rId8" Type="http://schemas.openxmlformats.org/officeDocument/2006/relationships/image" Target="../media/image4.tif"/></Relationships>

</file>

<file path=ppt/slides/_rels/slide7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ouest-france.fr/economie/entreprises/recrutement/lorient-un-salon-virtuel-de-l-emploi-dans-l-agroalimentaire-4975100" TargetMode="External"/><Relationship Id="rId3" Type="http://schemas.openxmlformats.org/officeDocument/2006/relationships/image" Target="../media/image26.tif"/><Relationship Id="rId4" Type="http://schemas.openxmlformats.org/officeDocument/2006/relationships/image" Target="../media/image1.png"/><Relationship Id="rId5" Type="http://schemas.openxmlformats.org/officeDocument/2006/relationships/image" Target="../media/image120.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4.tif"/></Relationships>

</file>

<file path=ppt/slides/_rels/slide72.xml.rels><?xml version="1.0" encoding="UTF-8" standalone="yes"?><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7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www.cegos.fr/Pages/enquete-formation-professionnelle-cegos-2017.aspx" TargetMode="External"/><Relationship Id="rId4" Type="http://schemas.openxmlformats.org/officeDocument/2006/relationships/hyperlink" Target="http://www.istf-formation.fr/com/livre_blanc_chiffres_2017_digital_learning.pdf" TargetMode="External"/><Relationship Id="rId5" Type="http://schemas.openxmlformats.org/officeDocument/2006/relationships/image" Target="../media/image4.tif"/><Relationship Id="rId6" Type="http://schemas.openxmlformats.org/officeDocument/2006/relationships/image" Target="../media/image27.tif"/><Relationship Id="rId7" Type="http://schemas.openxmlformats.org/officeDocument/2006/relationships/image" Target="../media/image121.png"/><Relationship Id="rId8" Type="http://schemas.openxmlformats.org/officeDocument/2006/relationships/image" Target="../media/image122.png"/><Relationship Id="rId9" Type="http://schemas.openxmlformats.org/officeDocument/2006/relationships/image" Target="../media/image123.png"/><Relationship Id="rId10" Type="http://schemas.openxmlformats.org/officeDocument/2006/relationships/image" Target="../media/image124.png"/></Relationships>

</file>

<file path=ppt/slides/_rels/slide7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22.jpeg"/><Relationship Id="rId4" Type="http://schemas.openxmlformats.org/officeDocument/2006/relationships/image" Target="../media/image23.jpeg"/></Relationships>

</file>

<file path=ppt/slides/_rels/slide7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www.journaldunet.com/management/expert/64562/mooc--cooc--spoc--sooc----quelles-differences.shtml" TargetMode="External"/><Relationship Id="rId4" Type="http://schemas.openxmlformats.org/officeDocument/2006/relationships/image" Target="../media/image4.tif"/><Relationship Id="rId5" Type="http://schemas.openxmlformats.org/officeDocument/2006/relationships/image" Target="../media/image27.tif"/><Relationship Id="rId6" Type="http://schemas.openxmlformats.org/officeDocument/2006/relationships/hyperlink" Target="http://www.journaldunet.com/management/expert/67809/favoriser-l-auto-formation-en-entreprise.shtml" TargetMode="External"/></Relationships>

</file>

<file path=ppt/slides/_rels/slide7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groupe-tf1.fr/fr/carrieres/actualites/lancement-des-%C2%AB-parcours-connect-%C2%BBle-programme-de-formation-in%C3%A9dit-lanc%C3%A9-par-le-groupe-tf1" TargetMode="External"/><Relationship Id="rId3" Type="http://schemas.openxmlformats.org/officeDocument/2006/relationships/image" Target="../media/image24.jpeg"/><Relationship Id="rId4" Type="http://schemas.openxmlformats.org/officeDocument/2006/relationships/image" Target="../media/image1.png"/><Relationship Id="rId5" Type="http://schemas.openxmlformats.org/officeDocument/2006/relationships/image" Target="../media/image125.png"/><Relationship Id="rId6" Type="http://schemas.openxmlformats.org/officeDocument/2006/relationships/image" Target="../media/image126.png"/><Relationship Id="rId7" Type="http://schemas.openxmlformats.org/officeDocument/2006/relationships/image" Target="../media/image127.png"/><Relationship Id="rId8" Type="http://schemas.openxmlformats.org/officeDocument/2006/relationships/image" Target="../media/image16.png"/><Relationship Id="rId9" Type="http://schemas.openxmlformats.org/officeDocument/2006/relationships/image" Target="../media/image17.png"/><Relationship Id="rId10" Type="http://schemas.openxmlformats.org/officeDocument/2006/relationships/image" Target="../media/image18.png"/><Relationship Id="rId11" Type="http://schemas.openxmlformats.org/officeDocument/2006/relationships/image" Target="../media/image4.tif"/></Relationships>

</file>

<file path=ppt/slides/_rels/slide7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www.grovo.com/" TargetMode="External"/><Relationship Id="rId4" Type="http://schemas.openxmlformats.org/officeDocument/2006/relationships/hyperlink" Target="https://www.udacity.com/" TargetMode="External"/><Relationship Id="rId5" Type="http://schemas.openxmlformats.org/officeDocument/2006/relationships/hyperlink" Target="https://www.coursera.org/" TargetMode="External"/><Relationship Id="rId6" Type="http://schemas.openxmlformats.org/officeDocument/2006/relationships/hyperlink" Target="https://openclassrooms.com/" TargetMode="External"/><Relationship Id="rId7" Type="http://schemas.openxmlformats.org/officeDocument/2006/relationships/image" Target="../media/image128.png"/><Relationship Id="rId8" Type="http://schemas.openxmlformats.org/officeDocument/2006/relationships/image" Target="../media/image129.png"/><Relationship Id="rId9" Type="http://schemas.openxmlformats.org/officeDocument/2006/relationships/image" Target="../media/image130.png"/><Relationship Id="rId10" Type="http://schemas.openxmlformats.org/officeDocument/2006/relationships/image" Target="../media/image131.png"/><Relationship Id="rId11" Type="http://schemas.openxmlformats.org/officeDocument/2006/relationships/hyperlink" Target="https://www.sparted.com/" TargetMode="External"/><Relationship Id="rId12" Type="http://schemas.openxmlformats.org/officeDocument/2006/relationships/hyperlink" Target="https://speach.me/" TargetMode="External"/><Relationship Id="rId13" Type="http://schemas.openxmlformats.org/officeDocument/2006/relationships/image" Target="../media/image132.png"/><Relationship Id="rId14" Type="http://schemas.openxmlformats.org/officeDocument/2006/relationships/image" Target="../media/image25.jpeg"/><Relationship Id="rId15" Type="http://schemas.openxmlformats.org/officeDocument/2006/relationships/hyperlink" Target="https://www.lynda.com/" TargetMode="External"/><Relationship Id="rId16" Type="http://schemas.openxmlformats.org/officeDocument/2006/relationships/hyperlink" Target="https://www.youtube.com/" TargetMode="External"/><Relationship Id="rId17" Type="http://schemas.openxmlformats.org/officeDocument/2006/relationships/image" Target="../media/image133.png"/><Relationship Id="rId18" Type="http://schemas.openxmlformats.org/officeDocument/2006/relationships/image" Target="../media/image134.png"/></Relationships>

</file>

<file path=ppt/slides/_rels/slide7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www.td.org/Publications/Blogs/Learning-Technologies-Blog/2017/09/5-Rules-for-Successful-Microlearning" TargetMode="External"/><Relationship Id="rId4" Type="http://schemas.openxmlformats.org/officeDocument/2006/relationships/hyperlink" Target="http://cursus.edu/article/28506/avantages-limites-microapprentissage/%23.WglRssbibIU" TargetMode="External"/></Relationships>

</file>

<file path=ppt/slides/_rels/slide7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26.jpeg"/><Relationship Id="rId4" Type="http://schemas.openxmlformats.org/officeDocument/2006/relationships/image" Target="../media/image135.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jpeg"/><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hyperlink" Target="http://www3.weforum.org/docs/WEF_Future_of_Jobs.pdf" TargetMode="External"/></Relationships>

</file>

<file path=ppt/slides/_rels/slide80.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27.jpeg"/></Relationships>

</file>

<file path=ppt/slides/_rels/slide8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www.usine-digitale.fr/editorial/realite-virtuelle-et-augmentee-d-ou-part-on-et-ou-va-t-on.N494629" TargetMode="External"/><Relationship Id="rId4" Type="http://schemas.openxmlformats.org/officeDocument/2006/relationships/image" Target="../media/image136.png"/><Relationship Id="rId5" Type="http://schemas.openxmlformats.org/officeDocument/2006/relationships/image" Target="../media/image4.tif"/><Relationship Id="rId6" Type="http://schemas.openxmlformats.org/officeDocument/2006/relationships/image" Target="../media/image27.tif"/><Relationship Id="rId7" Type="http://schemas.openxmlformats.org/officeDocument/2006/relationships/hyperlink" Target="https://hubinstitute.com/2017/09/dmexco-2017-tendances-digitales/" TargetMode="External"/></Relationships>

</file>

<file path=ppt/slides/_rels/slide8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hyperlink" Target="https://www.360natives.com/10-realite-virtuelle-28032017/" TargetMode="External"/><Relationship Id="rId5" Type="http://schemas.openxmlformats.org/officeDocument/2006/relationships/image" Target="../media/image28.jpeg"/></Relationships>

</file>

<file path=ppt/slides/_rels/slide8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29.jpeg"/><Relationship Id="rId4" Type="http://schemas.openxmlformats.org/officeDocument/2006/relationships/slide" Target="slide87.xml"/><Relationship Id="rId5" Type="http://schemas.openxmlformats.org/officeDocument/2006/relationships/hyperlink" Target="https://www.youtube.com/watch?v=GiX29mcPymY" TargetMode="External"/><Relationship Id="rId6" Type="http://schemas.openxmlformats.org/officeDocument/2006/relationships/image" Target="../media/image137.png"/><Relationship Id="rId7" Type="http://schemas.openxmlformats.org/officeDocument/2006/relationships/image" Target="../media/image4.tif"/></Relationships>

</file>

<file path=ppt/slides/_rels/slide8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138.png"/><Relationship Id="rId4" Type="http://schemas.openxmlformats.org/officeDocument/2006/relationships/image" Target="../media/image139.png"/><Relationship Id="rId5" Type="http://schemas.openxmlformats.org/officeDocument/2006/relationships/image" Target="../media/image140.png"/><Relationship Id="rId6" Type="http://schemas.openxmlformats.org/officeDocument/2006/relationships/slide" Target="slide88.xml"/><Relationship Id="rId7" Type="http://schemas.openxmlformats.org/officeDocument/2006/relationships/image" Target="../media/image4.tif"/><Relationship Id="rId8" Type="http://schemas.openxmlformats.org/officeDocument/2006/relationships/hyperlink" Target="http://www.journaldunet.com/management/expert/67078/la-realite-augmentee-dans-la-formation---le-futur-de-l-ed-tech.shtml" TargetMode="External"/></Relationships>

</file>

<file path=ppt/slides/_rels/slide8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30.jpeg"/><Relationship Id="rId4" Type="http://schemas.openxmlformats.org/officeDocument/2006/relationships/hyperlink" Target="http://junglevr.io/en/bienvenue-en/" TargetMode="External"/><Relationship Id="rId5" Type="http://schemas.openxmlformats.org/officeDocument/2006/relationships/image" Target="../media/image141.png"/></Relationships>

</file>

<file path=ppt/slides/_rels/slide8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1.jpeg"/><Relationship Id="rId3" Type="http://schemas.openxmlformats.org/officeDocument/2006/relationships/image" Target="../media/image1.png"/></Relationships>

</file>

<file path=ppt/slides/_rels/slide8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renault.fr/" TargetMode="External"/><Relationship Id="rId3" Type="http://schemas.openxmlformats.org/officeDocument/2006/relationships/image" Target="../media/image32.jpeg"/><Relationship Id="rId4" Type="http://schemas.openxmlformats.org/officeDocument/2006/relationships/image" Target="../media/image1.png"/><Relationship Id="rId5" Type="http://schemas.openxmlformats.org/officeDocument/2006/relationships/hyperlink" Target="http://exclusiverh.com/articles/serious-game/la-realite-augmentee-s-invite-dans-les-formations-de-renault.htm" TargetMode="External"/><Relationship Id="rId6" Type="http://schemas.openxmlformats.org/officeDocument/2006/relationships/image" Target="../media/image142.png"/><Relationship Id="rId7" Type="http://schemas.openxmlformats.org/officeDocument/2006/relationships/image" Target="../media/image143.png"/><Relationship Id="rId8" Type="http://schemas.openxmlformats.org/officeDocument/2006/relationships/image" Target="../media/image16.png"/><Relationship Id="rId9" Type="http://schemas.openxmlformats.org/officeDocument/2006/relationships/image" Target="../media/image17.png"/><Relationship Id="rId10" Type="http://schemas.openxmlformats.org/officeDocument/2006/relationships/image" Target="../media/image18.png"/><Relationship Id="rId11" Type="http://schemas.openxmlformats.org/officeDocument/2006/relationships/image" Target="../media/image4.tif"/></Relationships>

</file>

<file path=ppt/slides/_rels/slide8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walmart.com/" TargetMode="External"/><Relationship Id="rId3" Type="http://schemas.openxmlformats.org/officeDocument/2006/relationships/image" Target="../media/image33.jpeg"/><Relationship Id="rId4" Type="http://schemas.openxmlformats.org/officeDocument/2006/relationships/image" Target="../media/image1.png"/><Relationship Id="rId5" Type="http://schemas.openxmlformats.org/officeDocument/2006/relationships/hyperlink" Target="https://www.goglasses.fr/realite-virtuelle/formation-vr-walmart" TargetMode="External"/><Relationship Id="rId6" Type="http://schemas.openxmlformats.org/officeDocument/2006/relationships/image" Target="../media/image144.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4.tif"/></Relationships>

</file>

<file path=ppt/slides/_rels/slide89.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https://hubs.ly/H0971rG0" TargetMode="External"/><Relationship Id="rId3" Type="http://schemas.openxmlformats.org/officeDocument/2006/relationships/image" Target="../media/image145.png"/><Relationship Id="rId4" Type="http://schemas.openxmlformats.org/officeDocument/2006/relationships/hyperlink" Target="https://hubs.ly/H0971M-0" TargetMode="External"/><Relationship Id="rId5" Type="http://schemas.openxmlformats.org/officeDocument/2006/relationships/image" Target="../media/image28.tif"/><Relationship Id="rId6" Type="http://schemas.openxmlformats.org/officeDocument/2006/relationships/hyperlink" Target="http://hubklub.hubinstitute.com/hubreport/future-of-data-crm-2017/" TargetMode="External"/><Relationship Id="rId7" Type="http://schemas.openxmlformats.org/officeDocument/2006/relationships/image" Target="../media/image146.png"/><Relationship Id="rId8" Type="http://schemas.openxmlformats.org/officeDocument/2006/relationships/hyperlink" Target="https://hubs.ly/H0971M20" TargetMode="External"/><Relationship Id="rId9" Type="http://schemas.openxmlformats.org/officeDocument/2006/relationships/image" Target="../media/image147.png"/><Relationship Id="rId10" Type="http://schemas.openxmlformats.org/officeDocument/2006/relationships/hyperlink" Target="https://hubs.ly/H0971qh0" TargetMode="External"/><Relationship Id="rId11" Type="http://schemas.openxmlformats.org/officeDocument/2006/relationships/image" Target="../media/image148.png"/><Relationship Id="rId12" Type="http://schemas.openxmlformats.org/officeDocument/2006/relationships/hyperlink" Target="https://hubs.ly/H0971qG0" TargetMode="External"/><Relationship Id="rId13" Type="http://schemas.openxmlformats.org/officeDocument/2006/relationships/image" Target="../media/image149.png"/><Relationship Id="rId14" Type="http://schemas.openxmlformats.org/officeDocument/2006/relationships/image" Target="../media/image1.tif"/><Relationship Id="rId15" Type="http://schemas.openxmlformats.org/officeDocument/2006/relationships/hyperlink" Target="https://hubs.ly/H09nd7N0" TargetMode="External"/><Relationship Id="rId16" Type="http://schemas.openxmlformats.org/officeDocument/2006/relationships/image" Target="../media/image29.tif"/><Relationship Id="rId17" Type="http://schemas.openxmlformats.org/officeDocument/2006/relationships/hyperlink" Target="mailto:nathalie.lengoc@hubinstitute.com?subject=J'ai%20une%20question%20au%20sujet%20des%20HUBREPORT" TargetMode="Externa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6.png"/><Relationship Id="rId4" Type="http://schemas.openxmlformats.org/officeDocument/2006/relationships/hyperlink" Target="https://www.frenchweb.fr/le-futur-du-travail-et-la-mutation-des-emplois/267902" TargetMode="External"/><Relationship Id="rId5" Type="http://schemas.openxmlformats.org/officeDocument/2006/relationships/image" Target="../media/image3.tif"/><Relationship Id="rId6" Type="http://schemas.openxmlformats.org/officeDocument/2006/relationships/image" Target="../media/image4.tif"/></Relationships>

</file>

<file path=ppt/slides/_rels/slide90.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mailto:nathalie.lengoc@hubinstitute.com?subject=J'ai%20une%20question%20au%20sujet%20de%20ce%20HUBREPORT" TargetMode="External"/><Relationship Id="rId3" Type="http://schemas.openxmlformats.org/officeDocument/2006/relationships/hyperlink" Target="mailto:lena.melard@hubinstitute.com?subject=J'ai%20une%20question%20au%20sujet%20de%20ce%20HUBREPORT" TargetMode="External"/><Relationship Id="rId4" Type="http://schemas.openxmlformats.org/officeDocument/2006/relationships/hyperlink" Target="mailto:elodiesarfati@people-in.fr?subject=J'ai%20une%20question%20au%20sujet%20de%20ce%20HUBREPORT" TargetMode="External"/><Relationship Id="rId5" Type="http://schemas.openxmlformats.org/officeDocument/2006/relationships/image" Target="../media/image150.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8" name="Rectangle"/>
          <p:cNvSpPr/>
          <p:nvPr/>
        </p:nvSpPr>
        <p:spPr>
          <a:xfrm>
            <a:off x="8519231" y="5480798"/>
            <a:ext cx="3672769" cy="573103"/>
          </a:xfrm>
          <a:prstGeom prst="rect">
            <a:avLst/>
          </a:prstGeom>
          <a:solidFill>
            <a:srgbClr val="000000">
              <a:alpha val="76460"/>
            </a:srgbClr>
          </a:solidFill>
          <a:ln w="12700">
            <a:miter lim="400000"/>
          </a:ln>
        </p:spPr>
        <p:txBody>
          <a:bodyPr lIns="0" tIns="0" rIns="0" bIns="0" anchor="ctr"/>
          <a:lstStyle/>
          <a:p>
            <a:pPr>
              <a:defRPr sz="1600">
                <a:solidFill>
                  <a:srgbClr val="FFFFFF"/>
                </a:solidFill>
              </a:defRPr>
            </a:pPr>
          </a:p>
        </p:txBody>
      </p:sp>
      <p:sp>
        <p:nvSpPr>
          <p:cNvPr id="249" name="Rectangle"/>
          <p:cNvSpPr/>
          <p:nvPr/>
        </p:nvSpPr>
        <p:spPr>
          <a:xfrm>
            <a:off x="-636" y="554686"/>
            <a:ext cx="2495882" cy="573102"/>
          </a:xfrm>
          <a:prstGeom prst="rect">
            <a:avLst/>
          </a:prstGeom>
          <a:solidFill>
            <a:srgbClr val="000000">
              <a:alpha val="76460"/>
            </a:srgbClr>
          </a:solidFill>
          <a:ln w="12700">
            <a:miter lim="400000"/>
          </a:ln>
        </p:spPr>
        <p:txBody>
          <a:bodyPr lIns="0" tIns="0" rIns="0" bIns="0" anchor="ctr"/>
          <a:lstStyle/>
          <a:p>
            <a:pPr>
              <a:defRPr sz="1600">
                <a:solidFill>
                  <a:srgbClr val="FFFFFF"/>
                </a:solidFill>
              </a:defRPr>
            </a:pPr>
          </a:p>
        </p:txBody>
      </p:sp>
      <p:pic>
        <p:nvPicPr>
          <p:cNvPr id="250" name="575.jpeg" descr="575.jpeg"/>
          <p:cNvPicPr>
            <a:picLocks noChangeAspect="1"/>
          </p:cNvPicPr>
          <p:nvPr>
            <p:ph type="pic" idx="13"/>
          </p:nvPr>
        </p:nvPicPr>
        <p:blipFill>
          <a:blip r:embed="rId2">
            <a:alphaModFix amt="87882"/>
            <a:extLst/>
          </a:blip>
          <a:srcRect l="0" t="30900" r="0" b="16458"/>
          <a:stretch>
            <a:fillRect/>
          </a:stretch>
        </p:blipFill>
        <p:spPr>
          <a:xfrm>
            <a:off x="-9993" y="0"/>
            <a:ext cx="12211986" cy="6428504"/>
          </a:xfrm>
          <a:prstGeom prst="rect">
            <a:avLst/>
          </a:prstGeom>
        </p:spPr>
      </p:pic>
      <p:sp>
        <p:nvSpPr>
          <p:cNvPr id="251" name="FUture of work…"/>
          <p:cNvSpPr txBox="1"/>
          <p:nvPr>
            <p:ph type="body" idx="14"/>
          </p:nvPr>
        </p:nvSpPr>
        <p:spPr>
          <a:prstGeom prst="rect">
            <a:avLst/>
          </a:prstGeom>
        </p:spPr>
        <p:txBody>
          <a:bodyPr/>
          <a:lstStyle/>
          <a:p>
            <a:pPr marL="0" indent="0">
              <a:spcBef>
                <a:spcPts val="0"/>
              </a:spcBef>
              <a:buSzTx/>
              <a:buNone/>
              <a:defRPr b="1" cap="all" sz="5400">
                <a:solidFill>
                  <a:srgbClr val="FFFFFF"/>
                </a:solidFill>
              </a:defRPr>
            </a:pPr>
            <a:r>
              <a:t>FUture of work</a:t>
            </a:r>
          </a:p>
          <a:p>
            <a:pPr marL="0" indent="0">
              <a:spcBef>
                <a:spcPts val="0"/>
              </a:spcBef>
              <a:buSzTx/>
              <a:buNone/>
              <a:defRPr b="1" cap="all">
                <a:solidFill>
                  <a:srgbClr val="FFFFFF"/>
                </a:solidFill>
              </a:defRPr>
            </a:pPr>
            <a:r>
              <a:t>8 </a:t>
            </a:r>
            <a:r>
              <a:t>MAJOR</a:t>
            </a:r>
            <a:r>
              <a:t> transformations </a:t>
            </a:r>
            <a:r>
              <a:t>IN THE WORLD OF WORK</a:t>
            </a:r>
          </a:p>
        </p:txBody>
      </p:sp>
      <p:pic>
        <p:nvPicPr>
          <p:cNvPr id="252" name="image2.png" descr="image2.png"/>
          <p:cNvPicPr>
            <a:picLocks noChangeAspect="1"/>
          </p:cNvPicPr>
          <p:nvPr/>
        </p:nvPicPr>
        <p:blipFill>
          <a:blip r:embed="rId3">
            <a:extLst/>
          </a:blip>
          <a:stretch>
            <a:fillRect/>
          </a:stretch>
        </p:blipFill>
        <p:spPr>
          <a:xfrm>
            <a:off x="10972358" y="303411"/>
            <a:ext cx="820443" cy="1333218"/>
          </a:xfrm>
          <a:prstGeom prst="rect">
            <a:avLst/>
          </a:prstGeom>
          <a:ln w="12700">
            <a:miter lim="400000"/>
          </a:ln>
        </p:spPr>
      </p:pic>
      <p:sp>
        <p:nvSpPr>
          <p:cNvPr id="253" name="2017"/>
          <p:cNvSpPr txBox="1"/>
          <p:nvPr>
            <p:ph type="body" idx="15"/>
          </p:nvPr>
        </p:nvSpPr>
        <p:spPr>
          <a:prstGeom prst="rect">
            <a:avLst/>
          </a:prstGeom>
        </p:spPr>
        <p:txBody>
          <a:bodyPr/>
          <a:lstStyle/>
          <a:p>
            <a:pPr/>
            <a:r>
              <a:t>2017</a:t>
            </a:r>
          </a:p>
        </p:txBody>
      </p:sp>
      <p:sp>
        <p:nvSpPr>
          <p:cNvPr id="254" name="Rectangle"/>
          <p:cNvSpPr/>
          <p:nvPr/>
        </p:nvSpPr>
        <p:spPr>
          <a:xfrm>
            <a:off x="6743945" y="6029278"/>
            <a:ext cx="235943" cy="41028"/>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p>
        </p:txBody>
      </p:sp>
      <p:sp>
        <p:nvSpPr>
          <p:cNvPr id="255" name="Rectangle"/>
          <p:cNvSpPr/>
          <p:nvPr/>
        </p:nvSpPr>
        <p:spPr>
          <a:xfrm rot="16200000">
            <a:off x="393579" y="4608314"/>
            <a:ext cx="1214240" cy="92472"/>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p>
        </p:txBody>
      </p:sp>
      <p:sp>
        <p:nvSpPr>
          <p:cNvPr id="256" name="Rectangle"/>
          <p:cNvSpPr/>
          <p:nvPr/>
        </p:nvSpPr>
        <p:spPr>
          <a:xfrm>
            <a:off x="5283445" y="6029278"/>
            <a:ext cx="235943" cy="41028"/>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p>
        </p:txBody>
      </p:sp>
      <p:sp>
        <p:nvSpPr>
          <p:cNvPr id="257" name="Rectangle"/>
          <p:cNvSpPr/>
          <p:nvPr/>
        </p:nvSpPr>
        <p:spPr>
          <a:xfrm>
            <a:off x="-1" y="6424540"/>
            <a:ext cx="12192001" cy="478975"/>
          </a:xfrm>
          <a:prstGeom prst="rect">
            <a:avLst/>
          </a:prstGeom>
          <a:solidFill>
            <a:srgbClr val="000000"/>
          </a:solidFill>
          <a:ln w="3175">
            <a:miter lim="400000"/>
          </a:ln>
        </p:spPr>
        <p:txBody>
          <a:bodyPr lIns="22859" tIns="22859" rIns="22859" bIns="22859" anchor="ctr"/>
          <a:lstStyle/>
          <a:p>
            <a:pPr defTabSz="457200">
              <a:defRPr sz="900"/>
            </a:pPr>
          </a:p>
        </p:txBody>
      </p:sp>
      <p:sp>
        <p:nvSpPr>
          <p:cNvPr id="258" name="Hubinstitute.com"/>
          <p:cNvSpPr txBox="1"/>
          <p:nvPr/>
        </p:nvSpPr>
        <p:spPr>
          <a:xfrm>
            <a:off x="5432815" y="6570854"/>
            <a:ext cx="1326370" cy="186346"/>
          </a:xfrm>
          <a:prstGeom prst="rect">
            <a:avLst/>
          </a:prstGeom>
          <a:ln w="3175">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228600">
              <a:defRPr cap="all" sz="1000">
                <a:solidFill>
                  <a:srgbClr val="FFFFFF"/>
                </a:solidFill>
              </a:defRPr>
            </a:lvl1pPr>
          </a:lstStyle>
          <a:p>
            <a:pPr/>
            <a:r>
              <a:t>Hubinstitute.com</a:t>
            </a:r>
          </a:p>
        </p:txBody>
      </p:sp>
      <p:sp>
        <p:nvSpPr>
          <p:cNvPr id="259" name="Rectangle"/>
          <p:cNvSpPr/>
          <p:nvPr/>
        </p:nvSpPr>
        <p:spPr>
          <a:xfrm>
            <a:off x="-635" y="554687"/>
            <a:ext cx="2495880" cy="573101"/>
          </a:xfrm>
          <a:prstGeom prst="rect">
            <a:avLst/>
          </a:prstGeom>
          <a:solidFill>
            <a:srgbClr val="000000">
              <a:alpha val="76460"/>
            </a:srgbClr>
          </a:solidFill>
          <a:ln w="3175">
            <a:miter lim="400000"/>
          </a:ln>
        </p:spPr>
        <p:txBody>
          <a:bodyPr lIns="0" tIns="0" rIns="0" bIns="0" anchor="ctr"/>
          <a:lstStyle/>
          <a:p>
            <a:pPr>
              <a:defRPr sz="1600">
                <a:solidFill>
                  <a:srgbClr val="FFFFFF"/>
                </a:solidFill>
              </a:defRPr>
            </a:pPr>
          </a:p>
        </p:txBody>
      </p:sp>
      <p:sp>
        <p:nvSpPr>
          <p:cNvPr id="260" name="HUBREPORT"/>
          <p:cNvSpPr txBox="1"/>
          <p:nvPr>
            <p:ph type="body" idx="16"/>
          </p:nvPr>
        </p:nvSpPr>
        <p:spPr>
          <a:prstGeom prst="rect">
            <a:avLst/>
          </a:prstGeom>
        </p:spPr>
        <p:txBody>
          <a:bodyPr/>
          <a:lstStyle/>
          <a:p>
            <a:pPr/>
            <a:r>
              <a:t>HUBREPORT</a:t>
            </a:r>
          </a:p>
        </p:txBody>
      </p:sp>
      <p:sp>
        <p:nvSpPr>
          <p:cNvPr id="261" name="Rectangle"/>
          <p:cNvSpPr/>
          <p:nvPr/>
        </p:nvSpPr>
        <p:spPr>
          <a:xfrm>
            <a:off x="8519231" y="5480798"/>
            <a:ext cx="3672769" cy="573102"/>
          </a:xfrm>
          <a:prstGeom prst="rect">
            <a:avLst/>
          </a:prstGeom>
          <a:solidFill>
            <a:srgbClr val="000000">
              <a:alpha val="76460"/>
            </a:srgbClr>
          </a:solidFill>
          <a:ln w="3175">
            <a:miter lim="400000"/>
          </a:ln>
        </p:spPr>
        <p:txBody>
          <a:bodyPr lIns="0" tIns="0" rIns="0" bIns="0" anchor="ctr"/>
          <a:lstStyle/>
          <a:p>
            <a:pPr>
              <a:defRPr sz="1600">
                <a:solidFill>
                  <a:srgbClr val="FFFFFF"/>
                </a:solidFill>
              </a:defRPr>
            </a:pPr>
          </a:p>
        </p:txBody>
      </p:sp>
      <p:sp>
        <p:nvSpPr>
          <p:cNvPr id="262" name="full version"/>
          <p:cNvSpPr txBox="1"/>
          <p:nvPr>
            <p:ph type="body" idx="17"/>
          </p:nvPr>
        </p:nvSpPr>
        <p:spPr>
          <a:xfrm>
            <a:off x="9137289" y="5550500"/>
            <a:ext cx="2436652" cy="433698"/>
          </a:xfrm>
          <a:prstGeom prst="rect">
            <a:avLst/>
          </a:prstGeom>
        </p:spPr>
        <p:txBody>
          <a:bodyPr/>
          <a:lstStyle/>
          <a:p>
            <a:pPr/>
            <a:r>
              <a:t>full version</a:t>
            </a:r>
          </a:p>
        </p:txBody>
      </p:sp>
      <p:pic>
        <p:nvPicPr>
          <p:cNvPr id="263"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264" name="Rectangle"/>
          <p:cNvSpPr/>
          <p:nvPr/>
        </p:nvSpPr>
        <p:spPr>
          <a:xfrm>
            <a:off x="6743944" y="6029278"/>
            <a:ext cx="235944" cy="41029"/>
          </a:xfrm>
          <a:prstGeom prst="rect">
            <a:avLst/>
          </a:prstGeom>
          <a:solidFill>
            <a:srgbClr val="FFFFFF"/>
          </a:solidFill>
          <a:ln w="12700">
            <a:miter lim="400000"/>
          </a:ln>
        </p:spPr>
        <p:txBody>
          <a:bodyPr lIns="0" tIns="0" rIns="0" bIns="0" anchor="ctr"/>
          <a:lstStyle/>
          <a:p>
            <a:pPr defTabSz="410764">
              <a:defRPr>
                <a:solidFill>
                  <a:srgbClr val="FFFFFF"/>
                </a:solidFill>
              </a:defRPr>
            </a:pPr>
          </a:p>
        </p:txBody>
      </p:sp>
      <p:sp>
        <p:nvSpPr>
          <p:cNvPr id="265" name="Rectangle"/>
          <p:cNvSpPr/>
          <p:nvPr/>
        </p:nvSpPr>
        <p:spPr>
          <a:xfrm rot="16200000">
            <a:off x="393579" y="4608314"/>
            <a:ext cx="1214241" cy="92473"/>
          </a:xfrm>
          <a:prstGeom prst="rect">
            <a:avLst/>
          </a:prstGeom>
          <a:solidFill>
            <a:srgbClr val="FFFFFF"/>
          </a:solidFill>
          <a:ln w="12700">
            <a:miter lim="400000"/>
          </a:ln>
        </p:spPr>
        <p:txBody>
          <a:bodyPr lIns="0" tIns="0" rIns="0" bIns="0" anchor="ctr"/>
          <a:lstStyle/>
          <a:p>
            <a:pPr defTabSz="410764">
              <a:defRPr>
                <a:solidFill>
                  <a:srgbClr val="FFFFFF"/>
                </a:solidFill>
              </a:defRPr>
            </a:pPr>
          </a:p>
        </p:txBody>
      </p:sp>
      <p:sp>
        <p:nvSpPr>
          <p:cNvPr id="266" name="Rectangle"/>
          <p:cNvSpPr/>
          <p:nvPr/>
        </p:nvSpPr>
        <p:spPr>
          <a:xfrm>
            <a:off x="5283444" y="6029278"/>
            <a:ext cx="235944" cy="41029"/>
          </a:xfrm>
          <a:prstGeom prst="rect">
            <a:avLst/>
          </a:prstGeom>
          <a:solidFill>
            <a:srgbClr val="FFFFFF"/>
          </a:solidFill>
          <a:ln w="12700">
            <a:miter lim="400000"/>
          </a:ln>
        </p:spPr>
        <p:txBody>
          <a:bodyPr lIns="0" tIns="0" rIns="0" bIns="0" anchor="ctr"/>
          <a:lstStyle/>
          <a:p>
            <a:pPr defTabSz="410764">
              <a:defRPr>
                <a:solidFill>
                  <a:srgbClr val="FFFFFF"/>
                </a:solidFill>
              </a:defRPr>
            </a:pPr>
          </a:p>
        </p:txBody>
      </p:sp>
      <p:sp>
        <p:nvSpPr>
          <p:cNvPr id="267" name="Rectangle"/>
          <p:cNvSpPr/>
          <p:nvPr/>
        </p:nvSpPr>
        <p:spPr>
          <a:xfrm>
            <a:off x="-2" y="6424540"/>
            <a:ext cx="12192003" cy="478975"/>
          </a:xfrm>
          <a:prstGeom prst="rect">
            <a:avLst/>
          </a:prstGeom>
          <a:solidFill>
            <a:srgbClr val="000000"/>
          </a:solidFill>
          <a:ln w="12700">
            <a:miter lim="400000"/>
          </a:ln>
        </p:spPr>
        <p:txBody>
          <a:bodyPr lIns="0" tIns="0" rIns="0" bIns="0" anchor="ctr"/>
          <a:lstStyle/>
          <a:p>
            <a:pPr defTabSz="457200">
              <a:defRPr sz="900"/>
            </a:pPr>
          </a:p>
        </p:txBody>
      </p:sp>
      <p:sp>
        <p:nvSpPr>
          <p:cNvPr id="268" name="Hubinstitute.com"/>
          <p:cNvSpPr txBox="1"/>
          <p:nvPr/>
        </p:nvSpPr>
        <p:spPr>
          <a:xfrm>
            <a:off x="5432814" y="6570854"/>
            <a:ext cx="1326370" cy="186346"/>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228600">
              <a:defRPr cap="all" sz="1000">
                <a:solidFill>
                  <a:srgbClr val="FFFFFF"/>
                </a:solidFill>
              </a:defRPr>
            </a:lvl1pPr>
          </a:lstStyle>
          <a:p>
            <a:pPr/>
            <a:r>
              <a:t>Hubinstitute.com</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441" name="Image" descr="Image"/>
          <p:cNvPicPr>
            <a:picLocks noChangeAspect="1"/>
          </p:cNvPicPr>
          <p:nvPr/>
        </p:nvPicPr>
        <p:blipFill>
          <a:blip r:embed="rId2">
            <a:extLst/>
          </a:blip>
          <a:srcRect l="9247" t="1052" r="9247" b="9784"/>
          <a:stretch>
            <a:fillRect/>
          </a:stretch>
        </p:blipFill>
        <p:spPr>
          <a:xfrm>
            <a:off x="-38804" y="-43999"/>
            <a:ext cx="6169709" cy="6749381"/>
          </a:xfrm>
          <a:prstGeom prst="rect">
            <a:avLst/>
          </a:prstGeom>
          <a:ln w="12700">
            <a:miter lim="400000"/>
          </a:ln>
        </p:spPr>
      </p:pic>
      <p:sp>
        <p:nvSpPr>
          <p:cNvPr id="44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44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44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45"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pic>
        <p:nvPicPr>
          <p:cNvPr id="446" name="Image" descr="Image"/>
          <p:cNvPicPr>
            <a:picLocks noChangeAspect="1"/>
          </p:cNvPicPr>
          <p:nvPr/>
        </p:nvPicPr>
        <p:blipFill>
          <a:blip r:embed="rId4">
            <a:extLst/>
          </a:blip>
          <a:stretch>
            <a:fillRect/>
          </a:stretch>
        </p:blipFill>
        <p:spPr>
          <a:xfrm>
            <a:off x="6350605" y="5384165"/>
            <a:ext cx="708829" cy="592379"/>
          </a:xfrm>
          <a:prstGeom prst="rect">
            <a:avLst/>
          </a:prstGeom>
          <a:ln w="12700">
            <a:miter lim="400000"/>
          </a:ln>
        </p:spPr>
      </p:pic>
      <p:sp>
        <p:nvSpPr>
          <p:cNvPr id="447" name="Rectangle 6"/>
          <p:cNvSpPr txBox="1"/>
          <p:nvPr/>
        </p:nvSpPr>
        <p:spPr>
          <a:xfrm>
            <a:off x="6725508" y="5409900"/>
            <a:ext cx="5428007" cy="59237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r">
              <a:defRPr sz="1700"/>
            </a:lvl1pPr>
          </a:lstStyle>
          <a:p>
            <a:pPr/>
            <a:r>
              <a:t>Almost one out of two jobs stands a good chance of being transformed, according to the OECD.</a:t>
            </a:r>
          </a:p>
        </p:txBody>
      </p:sp>
      <p:sp>
        <p:nvSpPr>
          <p:cNvPr id="448" name="Se transformer…"/>
          <p:cNvSpPr txBox="1"/>
          <p:nvPr/>
        </p:nvSpPr>
        <p:spPr>
          <a:xfrm>
            <a:off x="6705017" y="665699"/>
            <a:ext cx="5120202" cy="349813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2500">
                <a:solidFill>
                  <a:srgbClr val="F19A28"/>
                </a:solidFill>
              </a:defRPr>
            </a:pPr>
            <a:r>
              <a:t>Transform Yourself</a:t>
            </a:r>
          </a:p>
          <a:p>
            <a:pPr algn="just">
              <a:defRPr sz="2000"/>
            </a:pPr>
          </a:p>
          <a:p>
            <a:pPr algn="just">
              <a:defRPr b="0" sz="1700"/>
            </a:pPr>
            <a:r>
              <a:t>The challenge that we must face will therefore not be the disappearance of jobs but </a:t>
            </a:r>
            <a:r>
              <a:rPr b="1"/>
              <a:t>their transformation</a:t>
            </a:r>
            <a:r>
              <a:t>, and ensuring that they are in harmony with employee profiles. </a:t>
            </a:r>
          </a:p>
          <a:p>
            <a:pPr algn="just">
              <a:defRPr b="0" sz="1700"/>
            </a:pPr>
            <a:r>
              <a:t>Technical progress requires more and more qualified profiles, which in turn creates a need for the development of new skills and qualifications.</a:t>
            </a:r>
          </a:p>
          <a:p>
            <a:pPr algn="just">
              <a:defRPr b="0" sz="1700"/>
            </a:pPr>
          </a:p>
          <a:p>
            <a:pPr algn="just">
              <a:defRPr b="0" sz="1700"/>
            </a:pPr>
            <a:r>
              <a:t>The biggest challenge is our agility and our </a:t>
            </a:r>
            <a:r>
              <a:rPr b="1"/>
              <a:t>capacity to adapt ourselves to the digital transformation</a:t>
            </a:r>
            <a:r>
              <a:t>. Key to this is training.</a:t>
            </a:r>
          </a:p>
        </p:txBody>
      </p:sp>
      <p:sp>
        <p:nvSpPr>
          <p:cNvPr id="449" name="Source : Révolution numérique : moins de 10% des emplois menacés en France, Les Echos, 2017">
            <a:hlinkClick r:id="rId5" invalidUrl="" action="" tgtFrame="" tooltip="" history="1" highlightClick="0" endSnd="0"/>
          </p:cNvPr>
          <p:cNvSpPr txBox="1"/>
          <p:nvPr/>
        </p:nvSpPr>
        <p:spPr>
          <a:xfrm>
            <a:off x="6520454" y="6136193"/>
            <a:ext cx="5489327" cy="2256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 </a:t>
            </a:r>
            <a:r>
              <a:rPr i="1"/>
              <a:t>Révolution numérique : moins de 10% des emplois menacés en France</a:t>
            </a:r>
            <a:r>
              <a:rPr i="1"/>
              <a:t> </a:t>
            </a:r>
            <a:r>
              <a:t>(The Digital Revolution: less than 10% of jobs in France threatened)</a:t>
            </a:r>
            <a:r>
              <a:t>, Les Echos, 2017  </a:t>
            </a:r>
          </a:p>
        </p:txBody>
      </p:sp>
      <p:sp>
        <p:nvSpPr>
          <p:cNvPr id="450" name="Job automation &amp; work transformation"/>
          <p:cNvSpPr txBox="1"/>
          <p:nvPr/>
        </p:nvSpPr>
        <p:spPr>
          <a:xfrm>
            <a:off x="9262553" y="6582988"/>
            <a:ext cx="236468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Job automation &amp; work transformation</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53B5A5"/>
        </a:solidFill>
      </p:bgPr>
    </p:bg>
    <p:spTree>
      <p:nvGrpSpPr>
        <p:cNvPr id="1" name=""/>
        <p:cNvGrpSpPr/>
        <p:nvPr/>
      </p:nvGrpSpPr>
      <p:grpSpPr>
        <a:xfrm>
          <a:off x="0" y="0"/>
          <a:ext cx="0" cy="0"/>
          <a:chOff x="0" y="0"/>
          <a:chExt cx="0" cy="0"/>
        </a:xfrm>
      </p:grpSpPr>
      <p:sp>
        <p:nvSpPr>
          <p:cNvPr id="452"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61D2C2">
              <a:alpha val="34480"/>
            </a:srgbClr>
          </a:solidFill>
          <a:ln w="3175">
            <a:miter lim="400000"/>
          </a:ln>
        </p:spPr>
        <p:txBody>
          <a:bodyPr lIns="0" tIns="0" rIns="0" bIns="0" anchor="ctr"/>
          <a:lstStyle/>
          <a:p>
            <a:pPr>
              <a:defRPr sz="1600">
                <a:solidFill>
                  <a:srgbClr val="FFFFFF"/>
                </a:solidFill>
              </a:defRPr>
            </a:pPr>
          </a:p>
        </p:txBody>
      </p:sp>
      <p:sp>
        <p:nvSpPr>
          <p:cNvPr id="453"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4CA699">
              <a:alpha val="37890"/>
            </a:srgbClr>
          </a:solidFill>
          <a:ln w="3175">
            <a:miter lim="400000"/>
          </a:ln>
        </p:spPr>
        <p:txBody>
          <a:bodyPr lIns="0" tIns="0" rIns="0" bIns="0" anchor="ctr"/>
          <a:lstStyle/>
          <a:p>
            <a:pPr>
              <a:defRPr sz="1600">
                <a:solidFill>
                  <a:srgbClr val="FFFFFF"/>
                </a:solidFill>
              </a:defRPr>
            </a:pPr>
          </a:p>
        </p:txBody>
      </p:sp>
      <p:sp>
        <p:nvSpPr>
          <p:cNvPr id="454"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6BE8D6">
              <a:alpha val="22696"/>
            </a:srgbClr>
          </a:solidFill>
          <a:ln w="3175">
            <a:miter lim="400000"/>
          </a:ln>
        </p:spPr>
        <p:txBody>
          <a:bodyPr lIns="0" tIns="0" rIns="0" bIns="0" anchor="ctr"/>
          <a:lstStyle/>
          <a:p>
            <a:pPr>
              <a:defRPr sz="1600">
                <a:solidFill>
                  <a:srgbClr val="FFFFFF"/>
                </a:solidFill>
              </a:defRPr>
            </a:pPr>
          </a:p>
        </p:txBody>
      </p:sp>
      <p:sp>
        <p:nvSpPr>
          <p:cNvPr id="45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456" name="Slide Number"/>
          <p:cNvSpPr txBox="1"/>
          <p:nvPr>
            <p:ph type="sldNum" sz="quarter" idx="2"/>
          </p:nvPr>
        </p:nvSpPr>
        <p:spPr>
          <a:xfrm>
            <a:off x="11849372" y="6538231"/>
            <a:ext cx="221706" cy="22361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5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458"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459"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p>
        </p:txBody>
      </p:sp>
      <p:sp>
        <p:nvSpPr>
          <p:cNvPr id="460" name="2"/>
          <p:cNvSpPr txBox="1"/>
          <p:nvPr>
            <p:ph type="body" idx="13"/>
          </p:nvPr>
        </p:nvSpPr>
        <p:spPr>
          <a:prstGeom prst="rect">
            <a:avLst/>
          </a:prstGeom>
        </p:spPr>
        <p:txBody>
          <a:bodyPr/>
          <a:lstStyle>
            <a:lvl1pPr>
              <a:defRPr>
                <a:solidFill>
                  <a:srgbClr val="53B5A5"/>
                </a:solidFill>
              </a:defRPr>
            </a:lvl1pPr>
          </a:lstStyle>
          <a:p>
            <a:pPr/>
            <a:r>
              <a:t>2</a:t>
            </a:r>
          </a:p>
        </p:txBody>
      </p:sp>
      <p:sp>
        <p:nvSpPr>
          <p:cNvPr id="461"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p>
        </p:txBody>
      </p:sp>
      <p:pic>
        <p:nvPicPr>
          <p:cNvPr id="462"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463" name="THE collaborative COMPANY:…"/>
          <p:cNvSpPr txBox="1"/>
          <p:nvPr>
            <p:ph type="title"/>
          </p:nvPr>
        </p:nvSpPr>
        <p:spPr>
          <a:prstGeom prst="rect">
            <a:avLst/>
          </a:prstGeom>
        </p:spPr>
        <p:txBody>
          <a:bodyPr/>
          <a:lstStyle/>
          <a:p>
            <a:pPr>
              <a:defRPr sz="2800"/>
            </a:pPr>
            <a:r>
              <a:t>THE collaborative COMPANY:</a:t>
            </a:r>
          </a:p>
          <a:p>
            <a:pPr>
              <a:defRPr sz="2800"/>
            </a:pPr>
            <a:r>
              <a:t>A collective FORCE</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65" name="Rectangle"/>
          <p:cNvSpPr/>
          <p:nvPr/>
        </p:nvSpPr>
        <p:spPr>
          <a:xfrm>
            <a:off x="-135732" y="-63500"/>
            <a:ext cx="5142311" cy="6858000"/>
          </a:xfrm>
          <a:prstGeom prst="rect">
            <a:avLst/>
          </a:prstGeom>
          <a:solidFill>
            <a:srgbClr val="4AA59D"/>
          </a:solidFill>
          <a:ln w="12700">
            <a:miter lim="400000"/>
          </a:ln>
        </p:spPr>
        <p:txBody>
          <a:bodyPr lIns="0" tIns="0" rIns="0" bIns="0" anchor="ctr"/>
          <a:lstStyle/>
          <a:p>
            <a:pPr/>
          </a:p>
        </p:txBody>
      </p:sp>
      <p:sp>
        <p:nvSpPr>
          <p:cNvPr id="46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46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468"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69"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470" name="* Google, Apple, Facebook, Amazon"/>
          <p:cNvSpPr txBox="1"/>
          <p:nvPr/>
        </p:nvSpPr>
        <p:spPr>
          <a:xfrm>
            <a:off x="10628505" y="6237528"/>
            <a:ext cx="1491761"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457200">
              <a:defRPr b="0" sz="700"/>
            </a:lvl1pPr>
          </a:lstStyle>
          <a:p>
            <a:pPr/>
            <a:r>
              <a:t>* Google, Apple, Facebook, Amazon</a:t>
            </a:r>
          </a:p>
        </p:txBody>
      </p:sp>
      <p:pic>
        <p:nvPicPr>
          <p:cNvPr id="471" name="Image" descr="Image"/>
          <p:cNvPicPr>
            <a:picLocks noChangeAspect="1"/>
          </p:cNvPicPr>
          <p:nvPr/>
        </p:nvPicPr>
        <p:blipFill>
          <a:blip r:embed="rId3">
            <a:extLst/>
          </a:blip>
          <a:srcRect l="0" t="21750" r="0" b="10544"/>
          <a:stretch>
            <a:fillRect/>
          </a:stretch>
        </p:blipFill>
        <p:spPr>
          <a:xfrm>
            <a:off x="3777" y="2470671"/>
            <a:ext cx="5007770" cy="3390520"/>
          </a:xfrm>
          <a:custGeom>
            <a:avLst/>
            <a:gdLst/>
            <a:ahLst/>
            <a:cxnLst>
              <a:cxn ang="0">
                <a:pos x="wd2" y="hd2"/>
              </a:cxn>
              <a:cxn ang="5400000">
                <a:pos x="wd2" y="hd2"/>
              </a:cxn>
              <a:cxn ang="10800000">
                <a:pos x="wd2" y="hd2"/>
              </a:cxn>
              <a:cxn ang="16200000">
                <a:pos x="wd2" y="hd2"/>
              </a:cxn>
            </a:cxnLst>
            <a:rect l="0" t="0" r="r" b="b"/>
            <a:pathLst>
              <a:path w="21600" h="21599" fill="norm" stroke="1" extrusionOk="0">
                <a:moveTo>
                  <a:pt x="17932" y="0"/>
                </a:moveTo>
                <a:cubicBezTo>
                  <a:pt x="17774" y="-1"/>
                  <a:pt x="17661" y="11"/>
                  <a:pt x="17569" y="46"/>
                </a:cubicBezTo>
                <a:cubicBezTo>
                  <a:pt x="17456" y="105"/>
                  <a:pt x="17356" y="200"/>
                  <a:pt x="17279" y="327"/>
                </a:cubicBezTo>
                <a:cubicBezTo>
                  <a:pt x="17271" y="341"/>
                  <a:pt x="17262" y="356"/>
                  <a:pt x="17254" y="372"/>
                </a:cubicBezTo>
                <a:cubicBezTo>
                  <a:pt x="17244" y="390"/>
                  <a:pt x="17235" y="408"/>
                  <a:pt x="17226" y="428"/>
                </a:cubicBezTo>
                <a:cubicBezTo>
                  <a:pt x="17218" y="444"/>
                  <a:pt x="17211" y="462"/>
                  <a:pt x="17204" y="478"/>
                </a:cubicBezTo>
                <a:cubicBezTo>
                  <a:pt x="17187" y="520"/>
                  <a:pt x="17171" y="563"/>
                  <a:pt x="17158" y="610"/>
                </a:cubicBezTo>
                <a:cubicBezTo>
                  <a:pt x="17078" y="890"/>
                  <a:pt x="17073" y="1108"/>
                  <a:pt x="17137" y="1608"/>
                </a:cubicBezTo>
                <a:cubicBezTo>
                  <a:pt x="17164" y="1821"/>
                  <a:pt x="17190" y="2112"/>
                  <a:pt x="17202" y="2334"/>
                </a:cubicBezTo>
                <a:cubicBezTo>
                  <a:pt x="17206" y="2393"/>
                  <a:pt x="17210" y="2449"/>
                  <a:pt x="17211" y="2496"/>
                </a:cubicBezTo>
                <a:lnTo>
                  <a:pt x="17211" y="2516"/>
                </a:lnTo>
                <a:cubicBezTo>
                  <a:pt x="17211" y="2517"/>
                  <a:pt x="17211" y="2517"/>
                  <a:pt x="17211" y="2518"/>
                </a:cubicBezTo>
                <a:lnTo>
                  <a:pt x="17213" y="2567"/>
                </a:lnTo>
                <a:lnTo>
                  <a:pt x="17219" y="2893"/>
                </a:lnTo>
                <a:lnTo>
                  <a:pt x="17207" y="2895"/>
                </a:lnTo>
                <a:lnTo>
                  <a:pt x="16951" y="2920"/>
                </a:lnTo>
                <a:cubicBezTo>
                  <a:pt x="16854" y="2930"/>
                  <a:pt x="16766" y="2954"/>
                  <a:pt x="16685" y="2986"/>
                </a:cubicBezTo>
                <a:cubicBezTo>
                  <a:pt x="16676" y="2990"/>
                  <a:pt x="16666" y="2992"/>
                  <a:pt x="16656" y="2996"/>
                </a:cubicBezTo>
                <a:cubicBezTo>
                  <a:pt x="16628" y="3009"/>
                  <a:pt x="16601" y="3026"/>
                  <a:pt x="16574" y="3042"/>
                </a:cubicBezTo>
                <a:cubicBezTo>
                  <a:pt x="16375" y="3164"/>
                  <a:pt x="16228" y="3379"/>
                  <a:pt x="16108" y="3712"/>
                </a:cubicBezTo>
                <a:cubicBezTo>
                  <a:pt x="16090" y="3769"/>
                  <a:pt x="16079" y="3807"/>
                  <a:pt x="16064" y="3853"/>
                </a:cubicBezTo>
                <a:cubicBezTo>
                  <a:pt x="16051" y="3894"/>
                  <a:pt x="16038" y="3931"/>
                  <a:pt x="16026" y="3975"/>
                </a:cubicBezTo>
                <a:cubicBezTo>
                  <a:pt x="15927" y="4339"/>
                  <a:pt x="15927" y="4346"/>
                  <a:pt x="15908" y="5439"/>
                </a:cubicBezTo>
                <a:lnTo>
                  <a:pt x="15906" y="5454"/>
                </a:lnTo>
                <a:lnTo>
                  <a:pt x="15891" y="6490"/>
                </a:lnTo>
                <a:lnTo>
                  <a:pt x="15889" y="6498"/>
                </a:lnTo>
                <a:lnTo>
                  <a:pt x="15889" y="6536"/>
                </a:lnTo>
                <a:lnTo>
                  <a:pt x="15704" y="7143"/>
                </a:lnTo>
                <a:cubicBezTo>
                  <a:pt x="15603" y="7477"/>
                  <a:pt x="15509" y="7770"/>
                  <a:pt x="15496" y="7792"/>
                </a:cubicBezTo>
                <a:cubicBezTo>
                  <a:pt x="15495" y="7794"/>
                  <a:pt x="15493" y="7792"/>
                  <a:pt x="15492" y="7792"/>
                </a:cubicBezTo>
                <a:cubicBezTo>
                  <a:pt x="15492" y="7792"/>
                  <a:pt x="15492" y="7795"/>
                  <a:pt x="15492" y="7795"/>
                </a:cubicBezTo>
                <a:cubicBezTo>
                  <a:pt x="15483" y="7810"/>
                  <a:pt x="15462" y="7777"/>
                  <a:pt x="15437" y="7719"/>
                </a:cubicBezTo>
                <a:cubicBezTo>
                  <a:pt x="15422" y="7685"/>
                  <a:pt x="15405" y="7645"/>
                  <a:pt x="15388" y="7595"/>
                </a:cubicBezTo>
                <a:cubicBezTo>
                  <a:pt x="15318" y="7392"/>
                  <a:pt x="15309" y="7309"/>
                  <a:pt x="15307" y="6708"/>
                </a:cubicBezTo>
                <a:cubicBezTo>
                  <a:pt x="15305" y="6571"/>
                  <a:pt x="15303" y="6432"/>
                  <a:pt x="15300" y="6232"/>
                </a:cubicBezTo>
                <a:cubicBezTo>
                  <a:pt x="15295" y="5808"/>
                  <a:pt x="15287" y="5511"/>
                  <a:pt x="15271" y="5282"/>
                </a:cubicBezTo>
                <a:cubicBezTo>
                  <a:pt x="15235" y="4882"/>
                  <a:pt x="15165" y="4649"/>
                  <a:pt x="15042" y="4432"/>
                </a:cubicBezTo>
                <a:cubicBezTo>
                  <a:pt x="15038" y="4426"/>
                  <a:pt x="15036" y="4419"/>
                  <a:pt x="15032" y="4412"/>
                </a:cubicBezTo>
                <a:cubicBezTo>
                  <a:pt x="15005" y="4365"/>
                  <a:pt x="14967" y="4317"/>
                  <a:pt x="14924" y="4268"/>
                </a:cubicBezTo>
                <a:cubicBezTo>
                  <a:pt x="14918" y="4262"/>
                  <a:pt x="14913" y="4254"/>
                  <a:pt x="14907" y="4248"/>
                </a:cubicBezTo>
                <a:cubicBezTo>
                  <a:pt x="14906" y="4247"/>
                  <a:pt x="14904" y="4246"/>
                  <a:pt x="14903" y="4245"/>
                </a:cubicBezTo>
                <a:cubicBezTo>
                  <a:pt x="14901" y="4243"/>
                  <a:pt x="14899" y="4240"/>
                  <a:pt x="14896" y="4238"/>
                </a:cubicBezTo>
                <a:cubicBezTo>
                  <a:pt x="14749" y="4085"/>
                  <a:pt x="14544" y="3944"/>
                  <a:pt x="14446" y="3944"/>
                </a:cubicBezTo>
                <a:cubicBezTo>
                  <a:pt x="14319" y="3944"/>
                  <a:pt x="14305" y="3860"/>
                  <a:pt x="14285" y="2941"/>
                </a:cubicBezTo>
                <a:cubicBezTo>
                  <a:pt x="14281" y="2766"/>
                  <a:pt x="14276" y="2606"/>
                  <a:pt x="14268" y="2458"/>
                </a:cubicBezTo>
                <a:cubicBezTo>
                  <a:pt x="14263" y="2373"/>
                  <a:pt x="14257" y="2293"/>
                  <a:pt x="14251" y="2218"/>
                </a:cubicBezTo>
                <a:cubicBezTo>
                  <a:pt x="14247" y="2164"/>
                  <a:pt x="14241" y="2111"/>
                  <a:pt x="14236" y="2061"/>
                </a:cubicBezTo>
                <a:cubicBezTo>
                  <a:pt x="14233" y="2040"/>
                  <a:pt x="14231" y="2021"/>
                  <a:pt x="14229" y="2000"/>
                </a:cubicBezTo>
                <a:cubicBezTo>
                  <a:pt x="14171" y="1508"/>
                  <a:pt x="14066" y="1193"/>
                  <a:pt x="13886" y="979"/>
                </a:cubicBezTo>
                <a:cubicBezTo>
                  <a:pt x="13871" y="961"/>
                  <a:pt x="13855" y="945"/>
                  <a:pt x="13839" y="928"/>
                </a:cubicBezTo>
                <a:cubicBezTo>
                  <a:pt x="13838" y="928"/>
                  <a:pt x="13837" y="926"/>
                  <a:pt x="13837" y="926"/>
                </a:cubicBezTo>
                <a:cubicBezTo>
                  <a:pt x="13811" y="900"/>
                  <a:pt x="13786" y="877"/>
                  <a:pt x="13760" y="855"/>
                </a:cubicBezTo>
                <a:cubicBezTo>
                  <a:pt x="13742" y="840"/>
                  <a:pt x="13724" y="828"/>
                  <a:pt x="13707" y="814"/>
                </a:cubicBezTo>
                <a:cubicBezTo>
                  <a:pt x="13687" y="800"/>
                  <a:pt x="13668" y="785"/>
                  <a:pt x="13647" y="771"/>
                </a:cubicBezTo>
                <a:cubicBezTo>
                  <a:pt x="13616" y="752"/>
                  <a:pt x="13584" y="736"/>
                  <a:pt x="13551" y="718"/>
                </a:cubicBezTo>
                <a:cubicBezTo>
                  <a:pt x="13477" y="680"/>
                  <a:pt x="13396" y="654"/>
                  <a:pt x="13316" y="640"/>
                </a:cubicBezTo>
                <a:cubicBezTo>
                  <a:pt x="13308" y="639"/>
                  <a:pt x="13300" y="639"/>
                  <a:pt x="13291" y="637"/>
                </a:cubicBezTo>
                <a:cubicBezTo>
                  <a:pt x="13261" y="633"/>
                  <a:pt x="13231" y="631"/>
                  <a:pt x="13202" y="630"/>
                </a:cubicBezTo>
                <a:cubicBezTo>
                  <a:pt x="13193" y="630"/>
                  <a:pt x="13185" y="627"/>
                  <a:pt x="13176" y="627"/>
                </a:cubicBezTo>
                <a:cubicBezTo>
                  <a:pt x="13142" y="627"/>
                  <a:pt x="13109" y="631"/>
                  <a:pt x="13077" y="635"/>
                </a:cubicBezTo>
                <a:cubicBezTo>
                  <a:pt x="13072" y="636"/>
                  <a:pt x="13067" y="634"/>
                  <a:pt x="13063" y="635"/>
                </a:cubicBezTo>
                <a:cubicBezTo>
                  <a:pt x="12974" y="649"/>
                  <a:pt x="12897" y="681"/>
                  <a:pt x="12842" y="726"/>
                </a:cubicBezTo>
                <a:cubicBezTo>
                  <a:pt x="12813" y="754"/>
                  <a:pt x="12789" y="788"/>
                  <a:pt x="12769" y="830"/>
                </a:cubicBezTo>
                <a:cubicBezTo>
                  <a:pt x="12768" y="833"/>
                  <a:pt x="12766" y="834"/>
                  <a:pt x="12765" y="837"/>
                </a:cubicBezTo>
                <a:cubicBezTo>
                  <a:pt x="12760" y="859"/>
                  <a:pt x="12736" y="891"/>
                  <a:pt x="12704" y="923"/>
                </a:cubicBezTo>
                <a:cubicBezTo>
                  <a:pt x="12701" y="926"/>
                  <a:pt x="12698" y="928"/>
                  <a:pt x="12695" y="931"/>
                </a:cubicBezTo>
                <a:cubicBezTo>
                  <a:pt x="12668" y="956"/>
                  <a:pt x="12637" y="981"/>
                  <a:pt x="12604" y="1002"/>
                </a:cubicBezTo>
                <a:cubicBezTo>
                  <a:pt x="12490" y="1074"/>
                  <a:pt x="12448" y="1136"/>
                  <a:pt x="12382" y="1328"/>
                </a:cubicBezTo>
                <a:cubicBezTo>
                  <a:pt x="12338" y="1454"/>
                  <a:pt x="12298" y="1678"/>
                  <a:pt x="12272" y="1902"/>
                </a:cubicBezTo>
                <a:cubicBezTo>
                  <a:pt x="12261" y="2076"/>
                  <a:pt x="12257" y="2300"/>
                  <a:pt x="12258" y="2625"/>
                </a:cubicBezTo>
                <a:cubicBezTo>
                  <a:pt x="12265" y="2772"/>
                  <a:pt x="12272" y="2989"/>
                  <a:pt x="12274" y="3244"/>
                </a:cubicBezTo>
                <a:lnTo>
                  <a:pt x="12277" y="3874"/>
                </a:lnTo>
                <a:lnTo>
                  <a:pt x="12084" y="3932"/>
                </a:lnTo>
                <a:cubicBezTo>
                  <a:pt x="12008" y="3954"/>
                  <a:pt x="11940" y="3988"/>
                  <a:pt x="11875" y="4023"/>
                </a:cubicBezTo>
                <a:cubicBezTo>
                  <a:pt x="11844" y="4040"/>
                  <a:pt x="11811" y="4055"/>
                  <a:pt x="11783" y="4076"/>
                </a:cubicBezTo>
                <a:cubicBezTo>
                  <a:pt x="11738" y="4107"/>
                  <a:pt x="11697" y="4143"/>
                  <a:pt x="11658" y="4182"/>
                </a:cubicBezTo>
                <a:cubicBezTo>
                  <a:pt x="11655" y="4184"/>
                  <a:pt x="11653" y="4187"/>
                  <a:pt x="11651" y="4190"/>
                </a:cubicBezTo>
                <a:cubicBezTo>
                  <a:pt x="11627" y="4214"/>
                  <a:pt x="11604" y="4238"/>
                  <a:pt x="11582" y="4265"/>
                </a:cubicBezTo>
                <a:cubicBezTo>
                  <a:pt x="11574" y="4276"/>
                  <a:pt x="11565" y="4287"/>
                  <a:pt x="11557" y="4298"/>
                </a:cubicBezTo>
                <a:cubicBezTo>
                  <a:pt x="11428" y="4472"/>
                  <a:pt x="11335" y="4701"/>
                  <a:pt x="11266" y="5006"/>
                </a:cubicBezTo>
                <a:cubicBezTo>
                  <a:pt x="11256" y="5047"/>
                  <a:pt x="11248" y="5102"/>
                  <a:pt x="11242" y="5176"/>
                </a:cubicBezTo>
                <a:cubicBezTo>
                  <a:pt x="11240" y="5208"/>
                  <a:pt x="11239" y="5222"/>
                  <a:pt x="11237" y="5272"/>
                </a:cubicBezTo>
                <a:cubicBezTo>
                  <a:pt x="11236" y="5278"/>
                  <a:pt x="11235" y="5287"/>
                  <a:pt x="11235" y="5294"/>
                </a:cubicBezTo>
                <a:cubicBezTo>
                  <a:pt x="11221" y="5659"/>
                  <a:pt x="11207" y="6401"/>
                  <a:pt x="11199" y="7213"/>
                </a:cubicBezTo>
                <a:lnTo>
                  <a:pt x="11180" y="9198"/>
                </a:lnTo>
                <a:lnTo>
                  <a:pt x="10898" y="9213"/>
                </a:lnTo>
                <a:cubicBezTo>
                  <a:pt x="10742" y="9221"/>
                  <a:pt x="10594" y="9213"/>
                  <a:pt x="10567" y="9198"/>
                </a:cubicBezTo>
                <a:cubicBezTo>
                  <a:pt x="10532" y="9178"/>
                  <a:pt x="10577" y="9084"/>
                  <a:pt x="10742" y="8834"/>
                </a:cubicBezTo>
                <a:cubicBezTo>
                  <a:pt x="10977" y="8477"/>
                  <a:pt x="11060" y="8335"/>
                  <a:pt x="11088" y="8192"/>
                </a:cubicBezTo>
                <a:cubicBezTo>
                  <a:pt x="11098" y="8113"/>
                  <a:pt x="11102" y="8018"/>
                  <a:pt x="11098" y="7934"/>
                </a:cubicBezTo>
                <a:cubicBezTo>
                  <a:pt x="11085" y="7775"/>
                  <a:pt x="11011" y="7642"/>
                  <a:pt x="10572" y="6872"/>
                </a:cubicBezTo>
                <a:lnTo>
                  <a:pt x="10151" y="6134"/>
                </a:lnTo>
                <a:lnTo>
                  <a:pt x="10151" y="6124"/>
                </a:lnTo>
                <a:lnTo>
                  <a:pt x="10151" y="6111"/>
                </a:lnTo>
                <a:lnTo>
                  <a:pt x="10151" y="5699"/>
                </a:lnTo>
                <a:cubicBezTo>
                  <a:pt x="10151" y="5688"/>
                  <a:pt x="10151" y="5680"/>
                  <a:pt x="10151" y="5669"/>
                </a:cubicBezTo>
                <a:cubicBezTo>
                  <a:pt x="10149" y="5307"/>
                  <a:pt x="10125" y="4979"/>
                  <a:pt x="10083" y="4728"/>
                </a:cubicBezTo>
                <a:cubicBezTo>
                  <a:pt x="10079" y="4709"/>
                  <a:pt x="10076" y="4689"/>
                  <a:pt x="10072" y="4670"/>
                </a:cubicBezTo>
                <a:cubicBezTo>
                  <a:pt x="10070" y="4655"/>
                  <a:pt x="10067" y="4641"/>
                  <a:pt x="10064" y="4627"/>
                </a:cubicBezTo>
                <a:cubicBezTo>
                  <a:pt x="10021" y="4434"/>
                  <a:pt x="9959" y="4276"/>
                  <a:pt x="9877" y="4137"/>
                </a:cubicBezTo>
                <a:cubicBezTo>
                  <a:pt x="9704" y="3850"/>
                  <a:pt x="9442" y="3670"/>
                  <a:pt x="9117" y="3626"/>
                </a:cubicBezTo>
                <a:cubicBezTo>
                  <a:pt x="8895" y="3596"/>
                  <a:pt x="8872" y="3583"/>
                  <a:pt x="8881" y="3499"/>
                </a:cubicBezTo>
                <a:cubicBezTo>
                  <a:pt x="8887" y="3448"/>
                  <a:pt x="8905" y="3091"/>
                  <a:pt x="8920" y="2706"/>
                </a:cubicBezTo>
                <a:cubicBezTo>
                  <a:pt x="8936" y="2320"/>
                  <a:pt x="8962" y="1933"/>
                  <a:pt x="8980" y="1843"/>
                </a:cubicBezTo>
                <a:cubicBezTo>
                  <a:pt x="8990" y="1794"/>
                  <a:pt x="8997" y="1743"/>
                  <a:pt x="9003" y="1694"/>
                </a:cubicBezTo>
                <a:cubicBezTo>
                  <a:pt x="9006" y="1662"/>
                  <a:pt x="9008" y="1631"/>
                  <a:pt x="9009" y="1601"/>
                </a:cubicBezTo>
                <a:cubicBezTo>
                  <a:pt x="9032" y="1162"/>
                  <a:pt x="8878" y="758"/>
                  <a:pt x="8607" y="552"/>
                </a:cubicBezTo>
                <a:cubicBezTo>
                  <a:pt x="8597" y="544"/>
                  <a:pt x="8591" y="538"/>
                  <a:pt x="8581" y="531"/>
                </a:cubicBezTo>
                <a:cubicBezTo>
                  <a:pt x="8542" y="504"/>
                  <a:pt x="8500" y="479"/>
                  <a:pt x="8456" y="460"/>
                </a:cubicBezTo>
                <a:cubicBezTo>
                  <a:pt x="8425" y="447"/>
                  <a:pt x="8391" y="437"/>
                  <a:pt x="8355" y="428"/>
                </a:cubicBezTo>
                <a:cubicBezTo>
                  <a:pt x="8293" y="415"/>
                  <a:pt x="8219" y="408"/>
                  <a:pt x="8106" y="402"/>
                </a:cubicBezTo>
                <a:cubicBezTo>
                  <a:pt x="8032" y="399"/>
                  <a:pt x="7966" y="398"/>
                  <a:pt x="7904" y="402"/>
                </a:cubicBezTo>
                <a:cubicBezTo>
                  <a:pt x="7733" y="422"/>
                  <a:pt x="7574" y="470"/>
                  <a:pt x="7474" y="546"/>
                </a:cubicBezTo>
                <a:cubicBezTo>
                  <a:pt x="6904" y="981"/>
                  <a:pt x="6831" y="2124"/>
                  <a:pt x="7299" y="3257"/>
                </a:cubicBezTo>
                <a:cubicBezTo>
                  <a:pt x="7316" y="3298"/>
                  <a:pt x="7329" y="3334"/>
                  <a:pt x="7342" y="3368"/>
                </a:cubicBezTo>
                <a:cubicBezTo>
                  <a:pt x="7398" y="3506"/>
                  <a:pt x="7417" y="3582"/>
                  <a:pt x="7393" y="3593"/>
                </a:cubicBezTo>
                <a:cubicBezTo>
                  <a:pt x="7393" y="3593"/>
                  <a:pt x="7392" y="3593"/>
                  <a:pt x="7392" y="3593"/>
                </a:cubicBezTo>
                <a:cubicBezTo>
                  <a:pt x="7382" y="3597"/>
                  <a:pt x="7346" y="3602"/>
                  <a:pt x="7308" y="3608"/>
                </a:cubicBezTo>
                <a:cubicBezTo>
                  <a:pt x="7298" y="3610"/>
                  <a:pt x="7298" y="3609"/>
                  <a:pt x="7287" y="3611"/>
                </a:cubicBezTo>
                <a:cubicBezTo>
                  <a:pt x="7232" y="3618"/>
                  <a:pt x="7161" y="3627"/>
                  <a:pt x="7089" y="3633"/>
                </a:cubicBezTo>
                <a:cubicBezTo>
                  <a:pt x="7024" y="3639"/>
                  <a:pt x="6972" y="3646"/>
                  <a:pt x="6924" y="3656"/>
                </a:cubicBezTo>
                <a:cubicBezTo>
                  <a:pt x="6894" y="3663"/>
                  <a:pt x="6864" y="3672"/>
                  <a:pt x="6837" y="3681"/>
                </a:cubicBezTo>
                <a:cubicBezTo>
                  <a:pt x="6803" y="3694"/>
                  <a:pt x="6770" y="3707"/>
                  <a:pt x="6736" y="3727"/>
                </a:cubicBezTo>
                <a:cubicBezTo>
                  <a:pt x="6736" y="3727"/>
                  <a:pt x="6735" y="3729"/>
                  <a:pt x="6734" y="3729"/>
                </a:cubicBezTo>
                <a:cubicBezTo>
                  <a:pt x="6700" y="3749"/>
                  <a:pt x="6666" y="3772"/>
                  <a:pt x="6627" y="3800"/>
                </a:cubicBezTo>
                <a:cubicBezTo>
                  <a:pt x="6626" y="3801"/>
                  <a:pt x="6626" y="3802"/>
                  <a:pt x="6625" y="3803"/>
                </a:cubicBezTo>
                <a:cubicBezTo>
                  <a:pt x="6625" y="3803"/>
                  <a:pt x="6623" y="3803"/>
                  <a:pt x="6623" y="3803"/>
                </a:cubicBezTo>
                <a:cubicBezTo>
                  <a:pt x="6204" y="4108"/>
                  <a:pt x="6043" y="4662"/>
                  <a:pt x="6041" y="5795"/>
                </a:cubicBezTo>
                <a:lnTo>
                  <a:pt x="6041" y="6220"/>
                </a:lnTo>
                <a:lnTo>
                  <a:pt x="5647" y="6948"/>
                </a:lnTo>
                <a:cubicBezTo>
                  <a:pt x="5449" y="7315"/>
                  <a:pt x="5284" y="7648"/>
                  <a:pt x="5247" y="7747"/>
                </a:cubicBezTo>
                <a:cubicBezTo>
                  <a:pt x="5242" y="7762"/>
                  <a:pt x="5235" y="7776"/>
                  <a:pt x="5231" y="7790"/>
                </a:cubicBezTo>
                <a:cubicBezTo>
                  <a:pt x="5220" y="7850"/>
                  <a:pt x="5212" y="7967"/>
                  <a:pt x="5213" y="8060"/>
                </a:cubicBezTo>
                <a:cubicBezTo>
                  <a:pt x="5215" y="8350"/>
                  <a:pt x="5163" y="8317"/>
                  <a:pt x="5045" y="7954"/>
                </a:cubicBezTo>
                <a:lnTo>
                  <a:pt x="4934" y="7613"/>
                </a:lnTo>
                <a:lnTo>
                  <a:pt x="4934" y="6528"/>
                </a:lnTo>
                <a:cubicBezTo>
                  <a:pt x="4934" y="6526"/>
                  <a:pt x="4934" y="6527"/>
                  <a:pt x="4934" y="6526"/>
                </a:cubicBezTo>
                <a:cubicBezTo>
                  <a:pt x="4934" y="6300"/>
                  <a:pt x="4931" y="6116"/>
                  <a:pt x="4928" y="5942"/>
                </a:cubicBezTo>
                <a:cubicBezTo>
                  <a:pt x="4920" y="5504"/>
                  <a:pt x="4899" y="5175"/>
                  <a:pt x="4860" y="4918"/>
                </a:cubicBezTo>
                <a:cubicBezTo>
                  <a:pt x="4842" y="4811"/>
                  <a:pt x="4820" y="4716"/>
                  <a:pt x="4793" y="4622"/>
                </a:cubicBezTo>
                <a:cubicBezTo>
                  <a:pt x="4707" y="4316"/>
                  <a:pt x="4536" y="4062"/>
                  <a:pt x="4328" y="3912"/>
                </a:cubicBezTo>
                <a:cubicBezTo>
                  <a:pt x="4324" y="3909"/>
                  <a:pt x="4319" y="3904"/>
                  <a:pt x="4316" y="3901"/>
                </a:cubicBezTo>
                <a:cubicBezTo>
                  <a:pt x="4246" y="3853"/>
                  <a:pt x="4173" y="3816"/>
                  <a:pt x="4096" y="3793"/>
                </a:cubicBezTo>
                <a:cubicBezTo>
                  <a:pt x="4067" y="3784"/>
                  <a:pt x="4040" y="3772"/>
                  <a:pt x="4014" y="3760"/>
                </a:cubicBezTo>
                <a:cubicBezTo>
                  <a:pt x="4010" y="3759"/>
                  <a:pt x="4003" y="3757"/>
                  <a:pt x="3999" y="3757"/>
                </a:cubicBezTo>
                <a:cubicBezTo>
                  <a:pt x="3955" y="3757"/>
                  <a:pt x="3923" y="3732"/>
                  <a:pt x="3903" y="3681"/>
                </a:cubicBezTo>
                <a:cubicBezTo>
                  <a:pt x="3897" y="3674"/>
                  <a:pt x="3892" y="3668"/>
                  <a:pt x="3889" y="3661"/>
                </a:cubicBezTo>
                <a:cubicBezTo>
                  <a:pt x="3874" y="3619"/>
                  <a:pt x="3852" y="3166"/>
                  <a:pt x="3841" y="2655"/>
                </a:cubicBezTo>
                <a:cubicBezTo>
                  <a:pt x="3823" y="1783"/>
                  <a:pt x="3779" y="1254"/>
                  <a:pt x="3679" y="951"/>
                </a:cubicBezTo>
                <a:cubicBezTo>
                  <a:pt x="3619" y="806"/>
                  <a:pt x="3542" y="698"/>
                  <a:pt x="3458" y="640"/>
                </a:cubicBezTo>
                <a:cubicBezTo>
                  <a:pt x="3412" y="617"/>
                  <a:pt x="3362" y="604"/>
                  <a:pt x="3306" y="602"/>
                </a:cubicBezTo>
                <a:cubicBezTo>
                  <a:pt x="3294" y="602"/>
                  <a:pt x="3279" y="599"/>
                  <a:pt x="3266" y="597"/>
                </a:cubicBezTo>
                <a:cubicBezTo>
                  <a:pt x="3194" y="608"/>
                  <a:pt x="3152" y="594"/>
                  <a:pt x="3119" y="541"/>
                </a:cubicBezTo>
                <a:cubicBezTo>
                  <a:pt x="3099" y="529"/>
                  <a:pt x="3080" y="513"/>
                  <a:pt x="3064" y="498"/>
                </a:cubicBezTo>
                <a:cubicBezTo>
                  <a:pt x="2840" y="294"/>
                  <a:pt x="2578" y="282"/>
                  <a:pt x="2340" y="463"/>
                </a:cubicBezTo>
                <a:cubicBezTo>
                  <a:pt x="2253" y="529"/>
                  <a:pt x="2179" y="601"/>
                  <a:pt x="2114" y="680"/>
                </a:cubicBezTo>
                <a:cubicBezTo>
                  <a:pt x="2028" y="797"/>
                  <a:pt x="1953" y="936"/>
                  <a:pt x="1898" y="1095"/>
                </a:cubicBezTo>
                <a:cubicBezTo>
                  <a:pt x="1887" y="1130"/>
                  <a:pt x="1876" y="1166"/>
                  <a:pt x="1866" y="1201"/>
                </a:cubicBezTo>
                <a:cubicBezTo>
                  <a:pt x="1785" y="1533"/>
                  <a:pt x="1772" y="1980"/>
                  <a:pt x="1806" y="2625"/>
                </a:cubicBezTo>
                <a:cubicBezTo>
                  <a:pt x="1832" y="3119"/>
                  <a:pt x="1835" y="3442"/>
                  <a:pt x="1816" y="3555"/>
                </a:cubicBezTo>
                <a:cubicBezTo>
                  <a:pt x="1802" y="3640"/>
                  <a:pt x="1788" y="3685"/>
                  <a:pt x="1760" y="3717"/>
                </a:cubicBezTo>
                <a:cubicBezTo>
                  <a:pt x="1751" y="3727"/>
                  <a:pt x="1739" y="3736"/>
                  <a:pt x="1726" y="3745"/>
                </a:cubicBezTo>
                <a:cubicBezTo>
                  <a:pt x="1705" y="3757"/>
                  <a:pt x="1680" y="3769"/>
                  <a:pt x="1645" y="3783"/>
                </a:cubicBezTo>
                <a:cubicBezTo>
                  <a:pt x="1440" y="3860"/>
                  <a:pt x="1265" y="4005"/>
                  <a:pt x="1132" y="4210"/>
                </a:cubicBezTo>
                <a:cubicBezTo>
                  <a:pt x="936" y="4510"/>
                  <a:pt x="853" y="4873"/>
                  <a:pt x="830" y="5608"/>
                </a:cubicBezTo>
                <a:cubicBezTo>
                  <a:pt x="826" y="5762"/>
                  <a:pt x="824" y="5922"/>
                  <a:pt x="823" y="6081"/>
                </a:cubicBezTo>
                <a:cubicBezTo>
                  <a:pt x="823" y="6086"/>
                  <a:pt x="822" y="6093"/>
                  <a:pt x="822" y="6098"/>
                </a:cubicBezTo>
                <a:cubicBezTo>
                  <a:pt x="822" y="6102"/>
                  <a:pt x="822" y="6105"/>
                  <a:pt x="822" y="6109"/>
                </a:cubicBezTo>
                <a:lnTo>
                  <a:pt x="822" y="6801"/>
                </a:lnTo>
                <a:lnTo>
                  <a:pt x="502" y="7590"/>
                </a:lnTo>
                <a:cubicBezTo>
                  <a:pt x="200" y="8333"/>
                  <a:pt x="182" y="8392"/>
                  <a:pt x="199" y="8576"/>
                </a:cubicBezTo>
                <a:cubicBezTo>
                  <a:pt x="208" y="8681"/>
                  <a:pt x="228" y="8751"/>
                  <a:pt x="269" y="8821"/>
                </a:cubicBezTo>
                <a:cubicBezTo>
                  <a:pt x="269" y="8822"/>
                  <a:pt x="268" y="8823"/>
                  <a:pt x="269" y="8824"/>
                </a:cubicBezTo>
                <a:cubicBezTo>
                  <a:pt x="282" y="8845"/>
                  <a:pt x="297" y="8867"/>
                  <a:pt x="312" y="8887"/>
                </a:cubicBezTo>
                <a:cubicBezTo>
                  <a:pt x="320" y="8898"/>
                  <a:pt x="326" y="8908"/>
                  <a:pt x="336" y="8920"/>
                </a:cubicBezTo>
                <a:cubicBezTo>
                  <a:pt x="445" y="9055"/>
                  <a:pt x="470" y="9139"/>
                  <a:pt x="409" y="9183"/>
                </a:cubicBezTo>
                <a:cubicBezTo>
                  <a:pt x="375" y="9210"/>
                  <a:pt x="309" y="9223"/>
                  <a:pt x="207" y="9223"/>
                </a:cubicBezTo>
                <a:lnTo>
                  <a:pt x="0" y="9223"/>
                </a:lnTo>
                <a:lnTo>
                  <a:pt x="0" y="14126"/>
                </a:lnTo>
                <a:lnTo>
                  <a:pt x="972" y="14138"/>
                </a:lnTo>
                <a:cubicBezTo>
                  <a:pt x="1924" y="14150"/>
                  <a:pt x="1945" y="14153"/>
                  <a:pt x="1936" y="14244"/>
                </a:cubicBezTo>
                <a:cubicBezTo>
                  <a:pt x="1931" y="14296"/>
                  <a:pt x="1920" y="14673"/>
                  <a:pt x="1910" y="15084"/>
                </a:cubicBezTo>
                <a:cubicBezTo>
                  <a:pt x="1896" y="15712"/>
                  <a:pt x="1902" y="15915"/>
                  <a:pt x="1957" y="16363"/>
                </a:cubicBezTo>
                <a:cubicBezTo>
                  <a:pt x="1992" y="16656"/>
                  <a:pt x="2014" y="16913"/>
                  <a:pt x="2006" y="16932"/>
                </a:cubicBezTo>
                <a:cubicBezTo>
                  <a:pt x="1998" y="16951"/>
                  <a:pt x="1903" y="16980"/>
                  <a:pt x="1794" y="16998"/>
                </a:cubicBezTo>
                <a:cubicBezTo>
                  <a:pt x="1538" y="17038"/>
                  <a:pt x="1412" y="17097"/>
                  <a:pt x="1342" y="17210"/>
                </a:cubicBezTo>
                <a:cubicBezTo>
                  <a:pt x="1290" y="17295"/>
                  <a:pt x="1243" y="17304"/>
                  <a:pt x="644" y="17304"/>
                </a:cubicBezTo>
                <a:lnTo>
                  <a:pt x="0" y="17304"/>
                </a:lnTo>
                <a:lnTo>
                  <a:pt x="0" y="21131"/>
                </a:lnTo>
                <a:lnTo>
                  <a:pt x="0" y="21599"/>
                </a:lnTo>
                <a:lnTo>
                  <a:pt x="10800" y="21599"/>
                </a:lnTo>
                <a:lnTo>
                  <a:pt x="21600" y="21599"/>
                </a:lnTo>
                <a:lnTo>
                  <a:pt x="21600" y="21131"/>
                </a:lnTo>
                <a:lnTo>
                  <a:pt x="21600" y="17304"/>
                </a:lnTo>
                <a:lnTo>
                  <a:pt x="20542" y="17304"/>
                </a:lnTo>
                <a:cubicBezTo>
                  <a:pt x="19928" y="17304"/>
                  <a:pt x="19451" y="17285"/>
                  <a:pt x="19404" y="17258"/>
                </a:cubicBezTo>
                <a:lnTo>
                  <a:pt x="19322" y="17210"/>
                </a:lnTo>
                <a:lnTo>
                  <a:pt x="19330" y="15680"/>
                </a:lnTo>
                <a:lnTo>
                  <a:pt x="19339" y="14151"/>
                </a:lnTo>
                <a:lnTo>
                  <a:pt x="20470" y="14138"/>
                </a:lnTo>
                <a:lnTo>
                  <a:pt x="21600" y="14126"/>
                </a:lnTo>
                <a:lnTo>
                  <a:pt x="21600" y="9223"/>
                </a:lnTo>
                <a:lnTo>
                  <a:pt x="20818" y="9211"/>
                </a:lnTo>
                <a:lnTo>
                  <a:pt x="20035" y="9198"/>
                </a:lnTo>
                <a:lnTo>
                  <a:pt x="20025" y="8316"/>
                </a:lnTo>
                <a:cubicBezTo>
                  <a:pt x="20025" y="8315"/>
                  <a:pt x="20025" y="8314"/>
                  <a:pt x="20025" y="8313"/>
                </a:cubicBezTo>
                <a:cubicBezTo>
                  <a:pt x="20020" y="7825"/>
                  <a:pt x="20023" y="7403"/>
                  <a:pt x="20030" y="7375"/>
                </a:cubicBezTo>
                <a:cubicBezTo>
                  <a:pt x="20039" y="7340"/>
                  <a:pt x="20187" y="7358"/>
                  <a:pt x="20513" y="7431"/>
                </a:cubicBezTo>
                <a:cubicBezTo>
                  <a:pt x="21000" y="7540"/>
                  <a:pt x="21121" y="7558"/>
                  <a:pt x="21220" y="7491"/>
                </a:cubicBezTo>
                <a:lnTo>
                  <a:pt x="21246" y="7469"/>
                </a:lnTo>
                <a:cubicBezTo>
                  <a:pt x="21275" y="7446"/>
                  <a:pt x="21302" y="7419"/>
                  <a:pt x="21326" y="7388"/>
                </a:cubicBezTo>
                <a:cubicBezTo>
                  <a:pt x="21344" y="7364"/>
                  <a:pt x="21359" y="7337"/>
                  <a:pt x="21374" y="7309"/>
                </a:cubicBezTo>
                <a:cubicBezTo>
                  <a:pt x="21456" y="7146"/>
                  <a:pt x="21475" y="6919"/>
                  <a:pt x="21432" y="6738"/>
                </a:cubicBezTo>
                <a:cubicBezTo>
                  <a:pt x="21414" y="6677"/>
                  <a:pt x="21389" y="6620"/>
                  <a:pt x="21353" y="6571"/>
                </a:cubicBezTo>
                <a:cubicBezTo>
                  <a:pt x="21322" y="6529"/>
                  <a:pt x="21153" y="6336"/>
                  <a:pt x="20953" y="6109"/>
                </a:cubicBezTo>
                <a:cubicBezTo>
                  <a:pt x="20832" y="5974"/>
                  <a:pt x="20788" y="5927"/>
                  <a:pt x="20633" y="5752"/>
                </a:cubicBezTo>
                <a:lnTo>
                  <a:pt x="20018" y="5062"/>
                </a:lnTo>
                <a:lnTo>
                  <a:pt x="20018" y="4872"/>
                </a:lnTo>
                <a:lnTo>
                  <a:pt x="20006" y="4602"/>
                </a:lnTo>
                <a:cubicBezTo>
                  <a:pt x="20000" y="4472"/>
                  <a:pt x="19992" y="4361"/>
                  <a:pt x="19982" y="4258"/>
                </a:cubicBezTo>
                <a:cubicBezTo>
                  <a:pt x="19917" y="3741"/>
                  <a:pt x="19765" y="3360"/>
                  <a:pt x="19537" y="3138"/>
                </a:cubicBezTo>
                <a:cubicBezTo>
                  <a:pt x="19402" y="3015"/>
                  <a:pt x="19244" y="2941"/>
                  <a:pt x="19072" y="2926"/>
                </a:cubicBezTo>
                <a:cubicBezTo>
                  <a:pt x="19056" y="2924"/>
                  <a:pt x="19044" y="2920"/>
                  <a:pt x="19029" y="2918"/>
                </a:cubicBezTo>
                <a:cubicBezTo>
                  <a:pt x="19021" y="2918"/>
                  <a:pt x="19014" y="2918"/>
                  <a:pt x="19007" y="2918"/>
                </a:cubicBezTo>
                <a:cubicBezTo>
                  <a:pt x="18908" y="2918"/>
                  <a:pt x="18819" y="2904"/>
                  <a:pt x="18808" y="2888"/>
                </a:cubicBezTo>
                <a:cubicBezTo>
                  <a:pt x="18797" y="2872"/>
                  <a:pt x="18821" y="2793"/>
                  <a:pt x="18861" y="2713"/>
                </a:cubicBezTo>
                <a:cubicBezTo>
                  <a:pt x="18961" y="2514"/>
                  <a:pt x="18997" y="2321"/>
                  <a:pt x="19019" y="1876"/>
                </a:cubicBezTo>
                <a:cubicBezTo>
                  <a:pt x="19021" y="1765"/>
                  <a:pt x="19022" y="1647"/>
                  <a:pt x="19022" y="1492"/>
                </a:cubicBezTo>
                <a:cubicBezTo>
                  <a:pt x="19022" y="1201"/>
                  <a:pt x="19021" y="1046"/>
                  <a:pt x="19012" y="933"/>
                </a:cubicBezTo>
                <a:cubicBezTo>
                  <a:pt x="18999" y="839"/>
                  <a:pt x="18982" y="756"/>
                  <a:pt x="18957" y="678"/>
                </a:cubicBezTo>
                <a:cubicBezTo>
                  <a:pt x="18957" y="677"/>
                  <a:pt x="18955" y="679"/>
                  <a:pt x="18955" y="678"/>
                </a:cubicBezTo>
                <a:cubicBezTo>
                  <a:pt x="18954" y="675"/>
                  <a:pt x="18953" y="671"/>
                  <a:pt x="18952" y="668"/>
                </a:cubicBezTo>
                <a:cubicBezTo>
                  <a:pt x="18945" y="647"/>
                  <a:pt x="18938" y="625"/>
                  <a:pt x="18930" y="605"/>
                </a:cubicBezTo>
                <a:cubicBezTo>
                  <a:pt x="18889" y="506"/>
                  <a:pt x="18843" y="421"/>
                  <a:pt x="18793" y="349"/>
                </a:cubicBezTo>
                <a:cubicBezTo>
                  <a:pt x="18676" y="201"/>
                  <a:pt x="18494" y="92"/>
                  <a:pt x="18272" y="31"/>
                </a:cubicBezTo>
                <a:cubicBezTo>
                  <a:pt x="18172" y="12"/>
                  <a:pt x="18061" y="1"/>
                  <a:pt x="17932" y="0"/>
                </a:cubicBezTo>
                <a:close/>
                <a:moveTo>
                  <a:pt x="5259" y="8442"/>
                </a:moveTo>
                <a:cubicBezTo>
                  <a:pt x="5270" y="8445"/>
                  <a:pt x="5287" y="8468"/>
                  <a:pt x="5315" y="8513"/>
                </a:cubicBezTo>
                <a:cubicBezTo>
                  <a:pt x="5350" y="8568"/>
                  <a:pt x="5433" y="8657"/>
                  <a:pt x="5500" y="8708"/>
                </a:cubicBezTo>
                <a:cubicBezTo>
                  <a:pt x="5596" y="8780"/>
                  <a:pt x="5625" y="8834"/>
                  <a:pt x="5642" y="8965"/>
                </a:cubicBezTo>
                <a:cubicBezTo>
                  <a:pt x="5654" y="9057"/>
                  <a:pt x="5655" y="9150"/>
                  <a:pt x="5644" y="9175"/>
                </a:cubicBezTo>
                <a:cubicBezTo>
                  <a:pt x="5619" y="9234"/>
                  <a:pt x="4975" y="9237"/>
                  <a:pt x="4951" y="9178"/>
                </a:cubicBezTo>
                <a:cubicBezTo>
                  <a:pt x="4940" y="9153"/>
                  <a:pt x="4964" y="9109"/>
                  <a:pt x="5004" y="9079"/>
                </a:cubicBezTo>
                <a:cubicBezTo>
                  <a:pt x="5151" y="8967"/>
                  <a:pt x="5249" y="8792"/>
                  <a:pt x="5230" y="8677"/>
                </a:cubicBezTo>
                <a:cubicBezTo>
                  <a:pt x="5219" y="8617"/>
                  <a:pt x="5220" y="8533"/>
                  <a:pt x="5231" y="8490"/>
                </a:cubicBezTo>
                <a:cubicBezTo>
                  <a:pt x="5240" y="8456"/>
                  <a:pt x="5247" y="8439"/>
                  <a:pt x="5259" y="8442"/>
                </a:cubicBezTo>
                <a:close/>
                <a:moveTo>
                  <a:pt x="11387" y="14126"/>
                </a:moveTo>
                <a:lnTo>
                  <a:pt x="11492" y="14242"/>
                </a:lnTo>
                <a:cubicBezTo>
                  <a:pt x="11686" y="14461"/>
                  <a:pt x="11885" y="14557"/>
                  <a:pt x="12205" y="14588"/>
                </a:cubicBezTo>
                <a:lnTo>
                  <a:pt x="12508" y="14616"/>
                </a:lnTo>
                <a:lnTo>
                  <a:pt x="12529" y="15248"/>
                </a:lnTo>
                <a:cubicBezTo>
                  <a:pt x="12541" y="15595"/>
                  <a:pt x="12578" y="16088"/>
                  <a:pt x="12613" y="16345"/>
                </a:cubicBezTo>
                <a:cubicBezTo>
                  <a:pt x="12647" y="16602"/>
                  <a:pt x="12669" y="16827"/>
                  <a:pt x="12662" y="16843"/>
                </a:cubicBezTo>
                <a:cubicBezTo>
                  <a:pt x="12656" y="16860"/>
                  <a:pt x="12547" y="16887"/>
                  <a:pt x="12421" y="16904"/>
                </a:cubicBezTo>
                <a:cubicBezTo>
                  <a:pt x="12095" y="16949"/>
                  <a:pt x="11969" y="17007"/>
                  <a:pt x="11848" y="17164"/>
                </a:cubicBezTo>
                <a:lnTo>
                  <a:pt x="11740" y="17304"/>
                </a:lnTo>
                <a:lnTo>
                  <a:pt x="10786" y="17304"/>
                </a:lnTo>
                <a:cubicBezTo>
                  <a:pt x="10049" y="17304"/>
                  <a:pt x="9829" y="17288"/>
                  <a:pt x="9817" y="17243"/>
                </a:cubicBezTo>
                <a:cubicBezTo>
                  <a:pt x="9809" y="17211"/>
                  <a:pt x="9806" y="16502"/>
                  <a:pt x="9811" y="15668"/>
                </a:cubicBezTo>
                <a:lnTo>
                  <a:pt x="9819" y="14151"/>
                </a:lnTo>
                <a:lnTo>
                  <a:pt x="10603" y="14138"/>
                </a:lnTo>
                <a:lnTo>
                  <a:pt x="11387" y="14126"/>
                </a:lnTo>
                <a:close/>
                <a:moveTo>
                  <a:pt x="15150" y="14126"/>
                </a:moveTo>
                <a:lnTo>
                  <a:pt x="15978" y="14138"/>
                </a:lnTo>
                <a:lnTo>
                  <a:pt x="16809" y="14151"/>
                </a:lnTo>
                <a:lnTo>
                  <a:pt x="16809" y="15716"/>
                </a:lnTo>
                <a:lnTo>
                  <a:pt x="16809" y="17278"/>
                </a:lnTo>
                <a:lnTo>
                  <a:pt x="15812" y="17291"/>
                </a:lnTo>
                <a:lnTo>
                  <a:pt x="14816" y="17301"/>
                </a:lnTo>
                <a:lnTo>
                  <a:pt x="14715" y="17164"/>
                </a:lnTo>
                <a:cubicBezTo>
                  <a:pt x="14605" y="17016"/>
                  <a:pt x="14439" y="16930"/>
                  <a:pt x="14260" y="16929"/>
                </a:cubicBezTo>
                <a:cubicBezTo>
                  <a:pt x="14077" y="16929"/>
                  <a:pt x="14060" y="16859"/>
                  <a:pt x="14123" y="16358"/>
                </a:cubicBezTo>
                <a:cubicBezTo>
                  <a:pt x="14152" y="16119"/>
                  <a:pt x="14181" y="15631"/>
                  <a:pt x="14188" y="15271"/>
                </a:cubicBezTo>
                <a:lnTo>
                  <a:pt x="14200" y="14616"/>
                </a:lnTo>
                <a:lnTo>
                  <a:pt x="14393" y="14583"/>
                </a:lnTo>
                <a:cubicBezTo>
                  <a:pt x="14650" y="14540"/>
                  <a:pt x="14863" y="14430"/>
                  <a:pt x="15020" y="14262"/>
                </a:cubicBezTo>
                <a:lnTo>
                  <a:pt x="15150" y="14126"/>
                </a:lnTo>
                <a:close/>
                <a:moveTo>
                  <a:pt x="3526" y="14151"/>
                </a:moveTo>
                <a:lnTo>
                  <a:pt x="5201" y="14151"/>
                </a:lnTo>
                <a:lnTo>
                  <a:pt x="6875" y="14151"/>
                </a:lnTo>
                <a:lnTo>
                  <a:pt x="7005" y="15703"/>
                </a:lnTo>
                <a:cubicBezTo>
                  <a:pt x="7076" y="16558"/>
                  <a:pt x="7128" y="17269"/>
                  <a:pt x="7120" y="17281"/>
                </a:cubicBezTo>
                <a:cubicBezTo>
                  <a:pt x="7111" y="17293"/>
                  <a:pt x="6461" y="17304"/>
                  <a:pt x="5673" y="17304"/>
                </a:cubicBezTo>
                <a:cubicBezTo>
                  <a:pt x="4655" y="17304"/>
                  <a:pt x="4235" y="17287"/>
                  <a:pt x="4220" y="17250"/>
                </a:cubicBezTo>
                <a:cubicBezTo>
                  <a:pt x="4179" y="17153"/>
                  <a:pt x="3938" y="17033"/>
                  <a:pt x="3716" y="17000"/>
                </a:cubicBezTo>
                <a:cubicBezTo>
                  <a:pt x="3595" y="16982"/>
                  <a:pt x="3486" y="16959"/>
                  <a:pt x="3475" y="16950"/>
                </a:cubicBezTo>
                <a:cubicBezTo>
                  <a:pt x="3465" y="16940"/>
                  <a:pt x="3484" y="16706"/>
                  <a:pt x="3518" y="16429"/>
                </a:cubicBezTo>
                <a:cubicBezTo>
                  <a:pt x="3568" y="16009"/>
                  <a:pt x="3573" y="15810"/>
                  <a:pt x="3555" y="15225"/>
                </a:cubicBezTo>
                <a:cubicBezTo>
                  <a:pt x="3544" y="14840"/>
                  <a:pt x="3532" y="14438"/>
                  <a:pt x="3530" y="14335"/>
                </a:cubicBezTo>
                <a:lnTo>
                  <a:pt x="3526" y="14151"/>
                </a:lnTo>
                <a:close/>
                <a:moveTo>
                  <a:pt x="8397" y="14151"/>
                </a:moveTo>
                <a:lnTo>
                  <a:pt x="8523" y="14151"/>
                </a:lnTo>
                <a:lnTo>
                  <a:pt x="8650" y="14151"/>
                </a:lnTo>
                <a:lnTo>
                  <a:pt x="8686" y="15248"/>
                </a:lnTo>
                <a:cubicBezTo>
                  <a:pt x="8706" y="15852"/>
                  <a:pt x="8726" y="16556"/>
                  <a:pt x="8730" y="16813"/>
                </a:cubicBezTo>
                <a:lnTo>
                  <a:pt x="8737" y="17278"/>
                </a:lnTo>
                <a:lnTo>
                  <a:pt x="8645" y="17293"/>
                </a:lnTo>
                <a:cubicBezTo>
                  <a:pt x="8526" y="17311"/>
                  <a:pt x="8508" y="17278"/>
                  <a:pt x="8508" y="17066"/>
                </a:cubicBezTo>
                <a:cubicBezTo>
                  <a:pt x="8508" y="16931"/>
                  <a:pt x="8492" y="16888"/>
                  <a:pt x="8443" y="16869"/>
                </a:cubicBezTo>
                <a:cubicBezTo>
                  <a:pt x="8381" y="16845"/>
                  <a:pt x="8380" y="16812"/>
                  <a:pt x="8388" y="15496"/>
                </a:cubicBezTo>
                <a:lnTo>
                  <a:pt x="8397" y="14151"/>
                </a:lnTo>
                <a:close/>
              </a:path>
            </a:pathLst>
          </a:custGeom>
          <a:ln w="12700">
            <a:miter lim="400000"/>
          </a:ln>
        </p:spPr>
      </p:pic>
      <p:sp>
        <p:nvSpPr>
          <p:cNvPr id="472" name="THE collaborative COMPANY"/>
          <p:cNvSpPr txBox="1"/>
          <p:nvPr/>
        </p:nvSpPr>
        <p:spPr>
          <a:xfrm>
            <a:off x="9958523" y="6582988"/>
            <a:ext cx="166871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THE collaborative COMPANY</a:t>
            </a:r>
          </a:p>
        </p:txBody>
      </p:sp>
      <p:sp>
        <p:nvSpPr>
          <p:cNvPr id="473" name="Introduction au management collectif…"/>
          <p:cNvSpPr txBox="1"/>
          <p:nvPr/>
        </p:nvSpPr>
        <p:spPr>
          <a:xfrm>
            <a:off x="5633327" y="2498821"/>
            <a:ext cx="2833298" cy="24706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sz="1800">
                <a:solidFill>
                  <a:srgbClr val="54B4A5"/>
                </a:solidFill>
              </a:defRPr>
            </a:pPr>
            <a:r>
              <a:t>Introduction </a:t>
            </a:r>
            <a:r>
              <a:t>to Collective M</a:t>
            </a:r>
            <a:r>
              <a:t>anagement</a:t>
            </a:r>
          </a:p>
          <a:p>
            <a:pPr defTabSz="457200">
              <a:defRPr sz="1800">
                <a:solidFill>
                  <a:srgbClr val="54B4A5"/>
                </a:solidFill>
              </a:defRPr>
            </a:pPr>
          </a:p>
          <a:p>
            <a:pPr algn="just" defTabSz="457200">
              <a:defRPr b="0"/>
            </a:pPr>
            <a:r>
              <a:t>Digital and social transformations have helped to make </a:t>
            </a:r>
            <a:r>
              <a:rPr b="1"/>
              <a:t>certain types of management obsolete</a:t>
            </a:r>
            <a:r>
              <a:t>. This 21</a:t>
            </a:r>
            <a:r>
              <a:rPr baseline="30000"/>
              <a:t>st</a:t>
            </a:r>
            <a:r>
              <a:t> century brand of awareness has driven companies to establish management styles that lean towards </a:t>
            </a:r>
            <a:r>
              <a:rPr b="1"/>
              <a:t>participative management</a:t>
            </a:r>
            <a:r>
              <a:t>. </a:t>
            </a:r>
          </a:p>
        </p:txBody>
      </p:sp>
      <p:sp>
        <p:nvSpPr>
          <p:cNvPr id="474" name="Repenser l’organisation…"/>
          <p:cNvSpPr txBox="1"/>
          <p:nvPr/>
        </p:nvSpPr>
        <p:spPr>
          <a:xfrm>
            <a:off x="9010418" y="2498821"/>
            <a:ext cx="2833300" cy="26738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sz="1800">
                <a:solidFill>
                  <a:srgbClr val="54B4A5"/>
                </a:solidFill>
              </a:defRPr>
            </a:pPr>
            <a:r>
              <a:t>Think About Organisation Differently</a:t>
            </a:r>
          </a:p>
          <a:p>
            <a:pPr algn="l" defTabSz="457200">
              <a:defRPr sz="1800"/>
            </a:pPr>
          </a:p>
          <a:p>
            <a:pPr algn="just" defTabSz="457200">
              <a:defRPr b="0"/>
            </a:pPr>
            <a:r>
              <a:t>Organisations have evolved, taking inspiration from the GAFA* companies by progressively breaking down pyramid structure efficiency. This process takes place via the </a:t>
            </a:r>
            <a:r>
              <a:rPr b="1"/>
              <a:t>decentralisation</a:t>
            </a:r>
            <a:r>
              <a:t> of decision making and a willingness to </a:t>
            </a:r>
            <a:r>
              <a:rPr b="1"/>
              <a:t>mobilise collective inte-lligence</a:t>
            </a:r>
            <a:r>
              <a:t>.</a:t>
            </a:r>
          </a:p>
        </p:txBody>
      </p:sp>
      <p:sp>
        <p:nvSpPr>
          <p:cNvPr id="475" name="Devenir une entreprise collaborative"/>
          <p:cNvSpPr txBox="1"/>
          <p:nvPr/>
        </p:nvSpPr>
        <p:spPr>
          <a:xfrm>
            <a:off x="5844213" y="1564396"/>
            <a:ext cx="5846803" cy="4087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2500">
                <a:solidFill>
                  <a:srgbClr val="54B4A5"/>
                </a:solidFill>
              </a:defRPr>
            </a:lvl1pPr>
          </a:lstStyle>
          <a:p>
            <a:pPr/>
            <a:r>
              <a:t>Becoming a Collaborative Company</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7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47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47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80"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481" name="Image" descr="Image"/>
          <p:cNvPicPr>
            <a:picLocks noChangeAspect="1"/>
          </p:cNvPicPr>
          <p:nvPr/>
        </p:nvPicPr>
        <p:blipFill>
          <a:blip r:embed="rId3">
            <a:extLst/>
          </a:blip>
          <a:srcRect l="0" t="14205" r="0" b="14205"/>
          <a:stretch>
            <a:fillRect/>
          </a:stretch>
        </p:blipFill>
        <p:spPr>
          <a:xfrm>
            <a:off x="74" y="1444459"/>
            <a:ext cx="4023360" cy="2880322"/>
          </a:xfrm>
          <a:prstGeom prst="rect">
            <a:avLst/>
          </a:prstGeom>
          <a:ln w="12700">
            <a:miter lim="400000"/>
          </a:ln>
        </p:spPr>
      </p:pic>
      <p:pic>
        <p:nvPicPr>
          <p:cNvPr id="482" name="Image" descr="Image"/>
          <p:cNvPicPr>
            <a:picLocks noChangeAspect="1"/>
          </p:cNvPicPr>
          <p:nvPr/>
        </p:nvPicPr>
        <p:blipFill>
          <a:blip r:embed="rId4">
            <a:extLst/>
          </a:blip>
          <a:srcRect l="0" t="14205" r="0" b="14205"/>
          <a:stretch>
            <a:fillRect/>
          </a:stretch>
        </p:blipFill>
        <p:spPr>
          <a:xfrm>
            <a:off x="4023433" y="1444459"/>
            <a:ext cx="4023362" cy="2880322"/>
          </a:xfrm>
          <a:prstGeom prst="rect">
            <a:avLst/>
          </a:prstGeom>
          <a:ln w="12700">
            <a:miter lim="400000"/>
          </a:ln>
        </p:spPr>
      </p:pic>
      <p:pic>
        <p:nvPicPr>
          <p:cNvPr id="483" name="Image" descr="Image"/>
          <p:cNvPicPr>
            <a:picLocks noChangeAspect="1"/>
          </p:cNvPicPr>
          <p:nvPr/>
        </p:nvPicPr>
        <p:blipFill>
          <a:blip r:embed="rId5">
            <a:extLst/>
          </a:blip>
          <a:srcRect l="0" t="15279" r="0" b="15279"/>
          <a:stretch>
            <a:fillRect/>
          </a:stretch>
        </p:blipFill>
        <p:spPr>
          <a:xfrm>
            <a:off x="8044184" y="1444459"/>
            <a:ext cx="4147892" cy="2880322"/>
          </a:xfrm>
          <a:prstGeom prst="rect">
            <a:avLst/>
          </a:prstGeom>
          <a:ln w="12700">
            <a:miter lim="400000"/>
          </a:ln>
        </p:spPr>
      </p:pic>
      <p:sp>
        <p:nvSpPr>
          <p:cNvPr id="484" name="Circle">
            <a:hlinkClick r:id="rId6" invalidUrl="" action="ppaction://hlinksldjump" tgtFrame="" tooltip="" history="1" highlightClick="0" endSnd="0"/>
          </p:cNvPr>
          <p:cNvSpPr/>
          <p:nvPr/>
        </p:nvSpPr>
        <p:spPr>
          <a:xfrm>
            <a:off x="3366694" y="1546876"/>
            <a:ext cx="530457" cy="530457"/>
          </a:xfrm>
          <a:prstGeom prst="ellipse">
            <a:avLst/>
          </a:prstGeom>
          <a:solidFill>
            <a:srgbClr val="54B4A5"/>
          </a:solidFill>
          <a:ln w="12700">
            <a:miter lim="400000"/>
          </a:ln>
        </p:spPr>
        <p:txBody>
          <a:bodyPr lIns="0" tIns="0" rIns="0" bIns="0" anchor="ctr"/>
          <a:lstStyle/>
          <a:p>
            <a:pPr>
              <a:defRPr sz="1600">
                <a:solidFill>
                  <a:srgbClr val="FFFFFF"/>
                </a:solidFill>
              </a:defRPr>
            </a:pPr>
          </a:p>
        </p:txBody>
      </p:sp>
      <p:sp>
        <p:nvSpPr>
          <p:cNvPr id="485" name="Light Bulb"/>
          <p:cNvSpPr/>
          <p:nvPr/>
        </p:nvSpPr>
        <p:spPr>
          <a:xfrm>
            <a:off x="3531279" y="1642566"/>
            <a:ext cx="201287" cy="3490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000000"/>
            </a:solidFill>
            <a:miter lim="400000"/>
          </a:ln>
        </p:spPr>
        <p:txBody>
          <a:bodyPr lIns="0" tIns="0" rIns="0" bIns="0" anchor="ctr"/>
          <a:lstStyle/>
          <a:p>
            <a:pPr>
              <a:defRPr sz="1600">
                <a:solidFill>
                  <a:srgbClr val="FFFFFF"/>
                </a:solidFill>
              </a:defRPr>
            </a:pPr>
          </a:p>
        </p:txBody>
      </p:sp>
      <p:sp>
        <p:nvSpPr>
          <p:cNvPr id="486" name="Circle">
            <a:hlinkClick r:id="rId7" invalidUrl="" action="ppaction://hlinksldjump" tgtFrame="" tooltip="" history="1" highlightClick="0" endSnd="0"/>
          </p:cNvPr>
          <p:cNvSpPr/>
          <p:nvPr/>
        </p:nvSpPr>
        <p:spPr>
          <a:xfrm>
            <a:off x="7322742" y="1546876"/>
            <a:ext cx="530459" cy="530459"/>
          </a:xfrm>
          <a:prstGeom prst="ellipse">
            <a:avLst/>
          </a:prstGeom>
          <a:solidFill>
            <a:srgbClr val="54B4A5"/>
          </a:solidFill>
          <a:ln w="12700">
            <a:miter lim="400000"/>
          </a:ln>
        </p:spPr>
        <p:txBody>
          <a:bodyPr lIns="0" tIns="0" rIns="0" bIns="0" anchor="ctr"/>
          <a:lstStyle/>
          <a:p>
            <a:pPr>
              <a:defRPr sz="1600">
                <a:solidFill>
                  <a:srgbClr val="FFFFFF"/>
                </a:solidFill>
              </a:defRPr>
            </a:pPr>
          </a:p>
        </p:txBody>
      </p:sp>
      <p:sp>
        <p:nvSpPr>
          <p:cNvPr id="487" name="Light Bulb"/>
          <p:cNvSpPr/>
          <p:nvPr/>
        </p:nvSpPr>
        <p:spPr>
          <a:xfrm>
            <a:off x="7487328" y="1639820"/>
            <a:ext cx="201288" cy="34902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000000"/>
            </a:solidFill>
            <a:miter lim="400000"/>
          </a:ln>
        </p:spPr>
        <p:txBody>
          <a:bodyPr lIns="0" tIns="0" rIns="0" bIns="0" anchor="ctr"/>
          <a:lstStyle/>
          <a:p>
            <a:pPr>
              <a:defRPr sz="1600">
                <a:solidFill>
                  <a:srgbClr val="FFFFFF"/>
                </a:solidFill>
              </a:defRPr>
            </a:pPr>
          </a:p>
        </p:txBody>
      </p:sp>
      <p:pic>
        <p:nvPicPr>
          <p:cNvPr id="488" name="Image" descr="Image"/>
          <p:cNvPicPr>
            <a:picLocks noChangeAspect="1"/>
          </p:cNvPicPr>
          <p:nvPr/>
        </p:nvPicPr>
        <p:blipFill>
          <a:blip r:embed="rId8">
            <a:extLst/>
          </a:blip>
          <a:stretch>
            <a:fillRect/>
          </a:stretch>
        </p:blipFill>
        <p:spPr>
          <a:xfrm>
            <a:off x="7603740" y="1450555"/>
            <a:ext cx="376916" cy="327918"/>
          </a:xfrm>
          <a:prstGeom prst="rect">
            <a:avLst/>
          </a:prstGeom>
          <a:ln w="12700">
            <a:miter lim="400000"/>
          </a:ln>
        </p:spPr>
      </p:pic>
      <p:pic>
        <p:nvPicPr>
          <p:cNvPr id="489" name="Image" descr="Image"/>
          <p:cNvPicPr>
            <a:picLocks noChangeAspect="1"/>
          </p:cNvPicPr>
          <p:nvPr/>
        </p:nvPicPr>
        <p:blipFill>
          <a:blip r:embed="rId8">
            <a:extLst/>
          </a:blip>
          <a:stretch>
            <a:fillRect/>
          </a:stretch>
        </p:blipFill>
        <p:spPr>
          <a:xfrm>
            <a:off x="3666740" y="1475955"/>
            <a:ext cx="376916" cy="327918"/>
          </a:xfrm>
          <a:prstGeom prst="rect">
            <a:avLst/>
          </a:prstGeom>
          <a:ln w="12700">
            <a:miter lim="400000"/>
          </a:ln>
        </p:spPr>
      </p:pic>
      <p:sp>
        <p:nvSpPr>
          <p:cNvPr id="490" name="The collaborative company"/>
          <p:cNvSpPr txBox="1"/>
          <p:nvPr/>
        </p:nvSpPr>
        <p:spPr>
          <a:xfrm>
            <a:off x="9958523" y="6582988"/>
            <a:ext cx="166871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The collaborative company</a:t>
            </a:r>
          </a:p>
        </p:txBody>
      </p:sp>
      <p:sp>
        <p:nvSpPr>
          <p:cNvPr id="491" name="Organisations Hautement Performantes (HPO)…"/>
          <p:cNvSpPr txBox="1"/>
          <p:nvPr/>
        </p:nvSpPr>
        <p:spPr>
          <a:xfrm>
            <a:off x="8227100" y="4484328"/>
            <a:ext cx="3750609" cy="15948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a:solidFill>
                  <a:srgbClr val="54B4A5"/>
                </a:solidFill>
              </a:defRPr>
            </a:pPr>
            <a:r>
              <a:t>High Performance Organisations (HPO)</a:t>
            </a:r>
          </a:p>
          <a:p>
            <a:pPr defTabSz="457200">
              <a:defRPr>
                <a:solidFill>
                  <a:srgbClr val="54B4A5"/>
                </a:solidFill>
              </a:defRPr>
            </a:pPr>
          </a:p>
          <a:p>
            <a:pPr algn="just" defTabSz="457200">
              <a:defRPr b="0" sz="1300"/>
            </a:pPr>
            <a:r>
              <a:t>These come from the world of the Internet. They combine holacratic principles, particularly the search for meaning, with systematic use of technologies drawn from </a:t>
            </a:r>
            <a:r>
              <a:rPr b="1"/>
              <a:t>design thinking</a:t>
            </a:r>
            <a:r>
              <a:t> and digitalisation: </a:t>
            </a:r>
            <a:r>
              <a:rPr b="1"/>
              <a:t>crowdsourcing</a:t>
            </a:r>
            <a:r>
              <a:t>, </a:t>
            </a:r>
            <a:r>
              <a:rPr b="1"/>
              <a:t>freelancers</a:t>
            </a:r>
            <a:r>
              <a:t>, social networks, etc. (ex : </a:t>
            </a:r>
            <a:r>
              <a:rPr b="1"/>
              <a:t>Apple</a:t>
            </a:r>
            <a:r>
              <a:t>).</a:t>
            </a:r>
          </a:p>
        </p:txBody>
      </p:sp>
      <p:sp>
        <p:nvSpPr>
          <p:cNvPr id="492" name="Tribus…"/>
          <p:cNvSpPr txBox="1"/>
          <p:nvPr/>
        </p:nvSpPr>
        <p:spPr>
          <a:xfrm>
            <a:off x="214292" y="4389080"/>
            <a:ext cx="3750608" cy="19757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a:solidFill>
                  <a:srgbClr val="54B4A5"/>
                </a:solidFill>
              </a:defRPr>
            </a:pPr>
            <a:r>
              <a:t>Trib</a:t>
            </a:r>
            <a:r>
              <a:t>e</a:t>
            </a:r>
            <a:r>
              <a:t>s</a:t>
            </a:r>
          </a:p>
          <a:p>
            <a:pPr defTabSz="457200">
              <a:defRPr>
                <a:solidFill>
                  <a:srgbClr val="007B76"/>
                </a:solidFill>
              </a:defRPr>
            </a:pPr>
          </a:p>
          <a:p>
            <a:pPr algn="just" defTabSz="457200">
              <a:defRPr b="0" sz="1300"/>
            </a:pPr>
            <a:r>
              <a:t>Inspir</a:t>
            </a:r>
            <a:r>
              <a:t>ed by agile modes of working and made popular by</a:t>
            </a:r>
            <a:r>
              <a:t> Spotify, </a:t>
            </a:r>
            <a:r>
              <a:t>this approach brings together </a:t>
            </a:r>
            <a:r>
              <a:rPr b="1"/>
              <a:t>multidisciplinary teams </a:t>
            </a:r>
            <a:r>
              <a:t>(trib</a:t>
            </a:r>
            <a:r>
              <a:t>e</a:t>
            </a:r>
            <a:r>
              <a:t>s) </a:t>
            </a:r>
            <a:r>
              <a:t>that work on productive, very short term missions </a:t>
            </a:r>
            <a:r>
              <a:t>(</a:t>
            </a:r>
            <a:r>
              <a:rPr b="1"/>
              <a:t>sprint</a:t>
            </a:r>
            <a:r>
              <a:t> </a:t>
            </a:r>
            <a:r>
              <a:t>MVPs working with repetition to get precise results</a:t>
            </a:r>
            <a:r>
              <a:t>).</a:t>
            </a:r>
            <a:r>
              <a:t> Tribes are made up of several squads that bring together all the necessary functions for the development of the project.</a:t>
            </a:r>
          </a:p>
        </p:txBody>
      </p:sp>
      <p:sp>
        <p:nvSpPr>
          <p:cNvPr id="493" name="Holacratie…"/>
          <p:cNvSpPr txBox="1"/>
          <p:nvPr/>
        </p:nvSpPr>
        <p:spPr>
          <a:xfrm>
            <a:off x="4433556" y="4389078"/>
            <a:ext cx="3139471" cy="19758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a:solidFill>
                  <a:srgbClr val="54B4A5"/>
                </a:solidFill>
              </a:defRPr>
            </a:pPr>
            <a:r>
              <a:t>Holacra</a:t>
            </a:r>
            <a:r>
              <a:t>cy</a:t>
            </a:r>
          </a:p>
          <a:p>
            <a:pPr defTabSz="457200">
              <a:defRPr>
                <a:solidFill>
                  <a:srgbClr val="007B76"/>
                </a:solidFill>
              </a:defRPr>
            </a:pPr>
          </a:p>
          <a:p>
            <a:pPr algn="just" defTabSz="457200">
              <a:defRPr b="0" sz="1300"/>
            </a:pPr>
            <a:r>
              <a:t>The development of </a:t>
            </a:r>
            <a:r>
              <a:rPr b="1"/>
              <a:t>auto-governance</a:t>
            </a:r>
            <a:r>
              <a:t>. In this type of organisation, the decision maker is determined by the skillset. Holacratic companies encourage </a:t>
            </a:r>
            <a:r>
              <a:rPr b="1"/>
              <a:t>independent teams </a:t>
            </a:r>
            <a:r>
              <a:t>that manage themselves </a:t>
            </a:r>
            <a:r>
              <a:rPr b="1"/>
              <a:t>without a manager</a:t>
            </a:r>
            <a:r>
              <a:t> and whose roles keep the company going (e.g. </a:t>
            </a:r>
            <a:r>
              <a:rPr b="1"/>
              <a:t>Zappos</a:t>
            </a:r>
            <a:r>
              <a:t>, </a:t>
            </a:r>
            <a:r>
              <a:rPr b="1"/>
              <a:t>Castorama</a:t>
            </a:r>
            <a:r>
              <a:t>).</a:t>
            </a:r>
          </a:p>
        </p:txBody>
      </p:sp>
      <p:sp>
        <p:nvSpPr>
          <p:cNvPr id="494" name="Types d’organisations s’inscrivant dans une mouvance visant à être performant tout en donnant plus de latitudes et de sens au travail."/>
          <p:cNvSpPr txBox="1"/>
          <p:nvPr/>
        </p:nvSpPr>
        <p:spPr>
          <a:xfrm>
            <a:off x="0" y="951061"/>
            <a:ext cx="11617992"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b="0"/>
            </a:pPr>
            <a:r>
              <a:t>These different types of organisation are part of a movement that aims to be high performing whilst giving</a:t>
            </a:r>
            <a:r>
              <a:rPr b="1"/>
              <a:t> more freedom and meaning at work.</a:t>
            </a:r>
          </a:p>
        </p:txBody>
      </p:sp>
      <p:sp>
        <p:nvSpPr>
          <p:cNvPr id="495" name="Vers une entreprise libérée ?"/>
          <p:cNvSpPr txBox="1"/>
          <p:nvPr/>
        </p:nvSpPr>
        <p:spPr>
          <a:xfrm>
            <a:off x="-1170431" y="194715"/>
            <a:ext cx="9952589" cy="4087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2500">
                <a:solidFill>
                  <a:srgbClr val="54B4A5"/>
                </a:solidFill>
              </a:defRPr>
            </a:lvl1pPr>
          </a:lstStyle>
          <a:p>
            <a:pPr/>
            <a:r>
              <a:t>Are We Heading Towards Liberated Companies?</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97" name="Rectangle"/>
          <p:cNvSpPr/>
          <p:nvPr/>
        </p:nvSpPr>
        <p:spPr>
          <a:xfrm>
            <a:off x="-2" y="-1"/>
            <a:ext cx="3791748" cy="6858001"/>
          </a:xfrm>
          <a:prstGeom prst="rect">
            <a:avLst/>
          </a:prstGeom>
          <a:solidFill>
            <a:srgbClr val="54B4A5"/>
          </a:solidFill>
          <a:ln w="12700">
            <a:miter lim="400000"/>
          </a:ln>
        </p:spPr>
        <p:txBody>
          <a:bodyPr lIns="0" tIns="0" rIns="0" bIns="0"/>
          <a:lstStyle/>
          <a:p>
            <a:pPr defTabSz="1219168">
              <a:defRPr b="0" sz="2400">
                <a:solidFill>
                  <a:srgbClr val="27282D"/>
                </a:solidFill>
              </a:defRPr>
            </a:pPr>
          </a:p>
        </p:txBody>
      </p:sp>
      <p:pic>
        <p:nvPicPr>
          <p:cNvPr id="498" name="25.jpeg" descr="25.jpeg"/>
          <p:cNvPicPr>
            <a:picLocks noChangeAspect="1"/>
          </p:cNvPicPr>
          <p:nvPr/>
        </p:nvPicPr>
        <p:blipFill>
          <a:blip r:embed="rId2">
            <a:extLst/>
          </a:blip>
          <a:srcRect l="23851" t="0" r="26799" b="0"/>
          <a:stretch>
            <a:fillRect/>
          </a:stretch>
        </p:blipFill>
        <p:spPr>
          <a:xfrm>
            <a:off x="3791744" y="0"/>
            <a:ext cx="3384378" cy="6858000"/>
          </a:xfrm>
          <a:prstGeom prst="rect">
            <a:avLst/>
          </a:prstGeom>
          <a:ln w="12700">
            <a:miter lim="400000"/>
          </a:ln>
        </p:spPr>
      </p:pic>
      <p:sp>
        <p:nvSpPr>
          <p:cNvPr id="49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50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50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02"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pic>
        <p:nvPicPr>
          <p:cNvPr id="503" name="Image" descr="Image">
            <a:hlinkClick r:id="rId4" invalidUrl="" action="" tgtFrame="" tooltip="" history="1" highlightClick="0" endSnd="0"/>
          </p:cNvPr>
          <p:cNvPicPr>
            <a:picLocks noChangeAspect="1"/>
          </p:cNvPicPr>
          <p:nvPr/>
        </p:nvPicPr>
        <p:blipFill>
          <a:blip r:embed="rId5">
            <a:extLst/>
          </a:blip>
          <a:srcRect l="3827" t="3821" r="3813" b="3821"/>
          <a:stretch>
            <a:fillRect/>
          </a:stretch>
        </p:blipFill>
        <p:spPr>
          <a:xfrm>
            <a:off x="10515084" y="4697969"/>
            <a:ext cx="1297699" cy="1297707"/>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9" y="0"/>
                </a:moveTo>
                <a:cubicBezTo>
                  <a:pt x="7321" y="0"/>
                  <a:pt x="4803" y="1006"/>
                  <a:pt x="2882" y="3017"/>
                </a:cubicBezTo>
                <a:cubicBezTo>
                  <a:pt x="-961" y="7038"/>
                  <a:pt x="-961" y="13557"/>
                  <a:pt x="2882" y="17579"/>
                </a:cubicBezTo>
                <a:cubicBezTo>
                  <a:pt x="6724" y="21600"/>
                  <a:pt x="12954" y="21600"/>
                  <a:pt x="16796" y="17579"/>
                </a:cubicBezTo>
                <a:cubicBezTo>
                  <a:pt x="20639" y="13557"/>
                  <a:pt x="20639" y="7038"/>
                  <a:pt x="16796" y="3017"/>
                </a:cubicBezTo>
                <a:cubicBezTo>
                  <a:pt x="14875" y="1006"/>
                  <a:pt x="12357" y="0"/>
                  <a:pt x="9839" y="0"/>
                </a:cubicBezTo>
                <a:close/>
              </a:path>
            </a:pathLst>
          </a:custGeom>
          <a:ln w="12700">
            <a:miter lim="400000"/>
          </a:ln>
        </p:spPr>
      </p:pic>
      <p:sp>
        <p:nvSpPr>
          <p:cNvPr id="504" name="‘‘"/>
          <p:cNvSpPr txBox="1"/>
          <p:nvPr/>
        </p:nvSpPr>
        <p:spPr>
          <a:xfrm>
            <a:off x="7132049" y="867932"/>
            <a:ext cx="465225" cy="91445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6100">
                <a:solidFill>
                  <a:srgbClr val="54B3A5"/>
                </a:solidFill>
              </a:defRPr>
            </a:lvl1pPr>
          </a:lstStyle>
          <a:p>
            <a:pPr/>
            <a:r>
              <a:t>‘‘</a:t>
            </a:r>
          </a:p>
        </p:txBody>
      </p:sp>
      <p:sp>
        <p:nvSpPr>
          <p:cNvPr id="505" name="’’"/>
          <p:cNvSpPr txBox="1"/>
          <p:nvPr/>
        </p:nvSpPr>
        <p:spPr>
          <a:xfrm>
            <a:off x="11696184" y="3947241"/>
            <a:ext cx="353269" cy="667520"/>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4400">
                <a:solidFill>
                  <a:srgbClr val="54B3A5"/>
                </a:solidFill>
              </a:defRPr>
            </a:lvl1pPr>
          </a:lstStyle>
          <a:p>
            <a:pPr/>
            <a:r>
              <a:t>’’</a:t>
            </a:r>
          </a:p>
        </p:txBody>
      </p:sp>
      <p:sp>
        <p:nvSpPr>
          <p:cNvPr id="506" name="Circle">
            <a:hlinkClick r:id="rId4" invalidUrl="" action="" tgtFrame="" tooltip="" history="1" highlightClick="0" endSnd="0"/>
          </p:cNvPr>
          <p:cNvSpPr/>
          <p:nvPr/>
        </p:nvSpPr>
        <p:spPr>
          <a:xfrm>
            <a:off x="9591697" y="4856435"/>
            <a:ext cx="564236" cy="579215"/>
          </a:xfrm>
          <a:prstGeom prst="ellipse">
            <a:avLst/>
          </a:prstGeom>
          <a:solidFill>
            <a:srgbClr val="54B4A5"/>
          </a:solidFill>
          <a:ln w="12700">
            <a:miter lim="400000"/>
          </a:ln>
        </p:spPr>
        <p:txBody>
          <a:bodyPr lIns="0" tIns="0" rIns="0" bIns="0" anchor="ctr"/>
          <a:lstStyle/>
          <a:p>
            <a:pPr>
              <a:defRPr sz="1600">
                <a:solidFill>
                  <a:srgbClr val="FFFFFF"/>
                </a:solidFill>
              </a:defRPr>
            </a:pPr>
          </a:p>
        </p:txBody>
      </p:sp>
      <p:pic>
        <p:nvPicPr>
          <p:cNvPr id="507" name="Image" descr="Image"/>
          <p:cNvPicPr>
            <a:picLocks noChangeAspect="1"/>
          </p:cNvPicPr>
          <p:nvPr/>
        </p:nvPicPr>
        <p:blipFill>
          <a:blip r:embed="rId6">
            <a:extLst/>
          </a:blip>
          <a:stretch>
            <a:fillRect/>
          </a:stretch>
        </p:blipFill>
        <p:spPr>
          <a:xfrm>
            <a:off x="9679971" y="4969036"/>
            <a:ext cx="387795" cy="336827"/>
          </a:xfrm>
          <a:prstGeom prst="rect">
            <a:avLst/>
          </a:prstGeom>
          <a:ln w="12700">
            <a:miter lim="400000"/>
          </a:ln>
        </p:spPr>
      </p:pic>
      <p:pic>
        <p:nvPicPr>
          <p:cNvPr id="508" name="Image" descr="Image"/>
          <p:cNvPicPr>
            <a:picLocks noChangeAspect="1"/>
          </p:cNvPicPr>
          <p:nvPr/>
        </p:nvPicPr>
        <p:blipFill>
          <a:blip r:embed="rId7">
            <a:extLst/>
          </a:blip>
          <a:stretch>
            <a:fillRect/>
          </a:stretch>
        </p:blipFill>
        <p:spPr>
          <a:xfrm>
            <a:off x="9882655" y="4772409"/>
            <a:ext cx="376917" cy="327918"/>
          </a:xfrm>
          <a:prstGeom prst="rect">
            <a:avLst/>
          </a:prstGeom>
          <a:ln w="12700">
            <a:miter lim="400000"/>
          </a:ln>
        </p:spPr>
      </p:pic>
      <p:sp>
        <p:nvSpPr>
          <p:cNvPr id="509" name="The collaborative company"/>
          <p:cNvSpPr txBox="1"/>
          <p:nvPr/>
        </p:nvSpPr>
        <p:spPr>
          <a:xfrm>
            <a:off x="9958523" y="6582988"/>
            <a:ext cx="166871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The collaborative company</a:t>
            </a:r>
          </a:p>
        </p:txBody>
      </p:sp>
      <p:sp>
        <p:nvSpPr>
          <p:cNvPr id="510" name="Qu’est ce que…"/>
          <p:cNvSpPr txBox="1"/>
          <p:nvPr/>
        </p:nvSpPr>
        <p:spPr>
          <a:xfrm>
            <a:off x="178499" y="1839465"/>
            <a:ext cx="3434745" cy="94387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lnSpc>
                <a:spcPct val="110000"/>
              </a:lnSpc>
              <a:defRPr sz="3000">
                <a:solidFill>
                  <a:srgbClr val="FFFFFF"/>
                </a:solidFill>
              </a:defRPr>
            </a:lvl1pPr>
          </a:lstStyle>
          <a:p>
            <a:pPr/>
            <a:r>
              <a:t>What is Collective Intelligence?</a:t>
            </a:r>
          </a:p>
        </p:txBody>
      </p:sp>
      <p:sp>
        <p:nvSpPr>
          <p:cNvPr id="511" name="L’entreprise libérée atteint son paroxysme avec l’holacratie. Les rôles sont assurés en toute autonomie, sans hiérarchie, sans fiche de poste.…"/>
          <p:cNvSpPr txBox="1"/>
          <p:nvPr/>
        </p:nvSpPr>
        <p:spPr>
          <a:xfrm>
            <a:off x="230583" y="3693274"/>
            <a:ext cx="3182147" cy="16443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b="0" sz="1600">
                <a:solidFill>
                  <a:srgbClr val="FFFFFF"/>
                </a:solidFill>
              </a:defRPr>
            </a:pPr>
            <a:r>
              <a:t>The culmination of the liberated company is a </a:t>
            </a:r>
            <a:r>
              <a:rPr b="1"/>
              <a:t>holacracy</a:t>
            </a:r>
            <a:r>
              <a:t>. Different roles are taken care of auto-nomously, without hierarchy, and without job descriptions. </a:t>
            </a:r>
          </a:p>
          <a:p>
            <a:pPr algn="just" defTabSz="457200">
              <a:defRPr b="0" sz="1600">
                <a:solidFill>
                  <a:srgbClr val="FFFFFF"/>
                </a:solidFill>
              </a:defRPr>
            </a:pPr>
            <a:r>
              <a:t>In this model, </a:t>
            </a:r>
            <a:r>
              <a:rPr b="1"/>
              <a:t>collective intelligence </a:t>
            </a:r>
            <a:r>
              <a:t>takes the lead</a:t>
            </a:r>
            <a:r>
              <a:rPr b="1"/>
              <a:t>.</a:t>
            </a:r>
          </a:p>
        </p:txBody>
      </p:sp>
      <p:sp>
        <p:nvSpPr>
          <p:cNvPr id="512" name="Pour les scientifiques, c’est la capacité d’un groupe à être plus intelligent que les individus les plus intelligents du groupe.…"/>
          <p:cNvSpPr txBox="1"/>
          <p:nvPr/>
        </p:nvSpPr>
        <p:spPr>
          <a:xfrm>
            <a:off x="7555309" y="1260208"/>
            <a:ext cx="4192194" cy="2889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b="0" i="1"/>
            </a:pPr>
            <a:r>
              <a:t>For scientists, collective intelligence is the capacity of a group </a:t>
            </a:r>
            <a:r>
              <a:rPr b="1"/>
              <a:t>to be more intelligent than the most intelligent individuals in the group</a:t>
            </a:r>
            <a:r>
              <a:t>.  </a:t>
            </a:r>
          </a:p>
          <a:p>
            <a:pPr algn="just" defTabSz="457200">
              <a:defRPr b="0" i="1"/>
            </a:pPr>
          </a:p>
          <a:p>
            <a:pPr algn="just" defTabSz="457200">
              <a:defRPr b="0" i="1"/>
            </a:pPr>
            <a:r>
              <a:t>(…) </a:t>
            </a:r>
            <a:r>
              <a:t>In order for it to work, four ingredients are necessary: </a:t>
            </a:r>
            <a:r>
              <a:rPr b="1"/>
              <a:t>a diverse range of opinions</a:t>
            </a:r>
            <a:r>
              <a:t>, </a:t>
            </a:r>
            <a:r>
              <a:rPr b="1"/>
              <a:t>independent spirit</a:t>
            </a:r>
            <a:r>
              <a:t>, </a:t>
            </a:r>
            <a:r>
              <a:rPr b="1"/>
              <a:t>decentralisation of </a:t>
            </a:r>
            <a:r>
              <a:rPr b="1"/>
              <a:t>sources</a:t>
            </a:r>
            <a:r>
              <a:t> </a:t>
            </a:r>
            <a:r>
              <a:t>and, finally</a:t>
            </a:r>
            <a:r>
              <a:t>, </a:t>
            </a:r>
            <a:r>
              <a:t>an effective mechanism for </a:t>
            </a:r>
            <a:r>
              <a:rPr b="1"/>
              <a:t>synthesising the information that is gathered</a:t>
            </a:r>
            <a:r>
              <a:t>.  </a:t>
            </a:r>
          </a:p>
          <a:p>
            <a:pPr algn="just" defTabSz="457200">
              <a:defRPr b="0" i="1"/>
            </a:pPr>
          </a:p>
          <a:p>
            <a:pPr algn="just" defTabSz="457200">
              <a:defRPr b="0" i="1"/>
            </a:pPr>
            <a:r>
              <a:t>If we follow this recipe, the group will be more intelligent than ‘the best one of us’. But if any one ingredient is missing, we can easily make stupid mistakes, or worse.</a:t>
            </a:r>
          </a:p>
        </p:txBody>
      </p:sp>
      <p:sp>
        <p:nvSpPr>
          <p:cNvPr id="513" name="Dr Emile Servan-Schreiber,…">
            <a:hlinkClick r:id="rId4" invalidUrl="" action="" tgtFrame="" tooltip="" history="1" highlightClick="0" endSnd="0"/>
          </p:cNvPr>
          <p:cNvSpPr txBox="1"/>
          <p:nvPr/>
        </p:nvSpPr>
        <p:spPr>
          <a:xfrm>
            <a:off x="-100257527" y="5416483"/>
            <a:ext cx="110589108" cy="5792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defTabSz="457200">
              <a:defRPr b="0" sz="1200"/>
            </a:pPr>
            <a:r>
              <a:t>Emile Servan-Schreiber,  </a:t>
            </a:r>
          </a:p>
          <a:p>
            <a:pPr algn="r" defTabSz="457200">
              <a:defRPr b="0" i="1" sz="1200"/>
            </a:pPr>
            <a:r>
              <a:t>Doct</a:t>
            </a:r>
            <a:r>
              <a:t>o</a:t>
            </a:r>
            <a:r>
              <a:t>r </a:t>
            </a:r>
            <a:r>
              <a:t>of </a:t>
            </a:r>
            <a:r>
              <a:t>cognitive</a:t>
            </a:r>
            <a:r>
              <a:t> psychology</a:t>
            </a:r>
            <a:r>
              <a:t>, </a:t>
            </a:r>
          </a:p>
          <a:p>
            <a:pPr algn="r" defTabSz="457200">
              <a:defRPr b="0" i="1" sz="1200"/>
            </a:pPr>
            <a:r>
              <a:t>LinkedIn</a:t>
            </a:r>
            <a:r>
              <a:t> article</a:t>
            </a:r>
            <a:r>
              <a:t>, 21</a:t>
            </a:r>
            <a:r>
              <a:rPr baseline="30000"/>
              <a:t>st</a:t>
            </a:r>
            <a:r>
              <a:t> of</a:t>
            </a:r>
            <a:r>
              <a:t> </a:t>
            </a:r>
            <a:r>
              <a:t>Ap</a:t>
            </a:r>
            <a:r>
              <a:t>ril 2017</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518" name="Group"/>
          <p:cNvGrpSpPr/>
          <p:nvPr/>
        </p:nvGrpSpPr>
        <p:grpSpPr>
          <a:xfrm>
            <a:off x="5849892" y="2055196"/>
            <a:ext cx="3216831" cy="2563779"/>
            <a:chOff x="0" y="0"/>
            <a:chExt cx="3216830" cy="2563778"/>
          </a:xfrm>
        </p:grpSpPr>
        <p:sp>
          <p:nvSpPr>
            <p:cNvPr id="515" name="Shape"/>
            <p:cNvSpPr/>
            <p:nvPr/>
          </p:nvSpPr>
          <p:spPr>
            <a:xfrm>
              <a:off x="-1" y="2714"/>
              <a:ext cx="3216832" cy="25610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197" y="0"/>
                  </a:moveTo>
                  <a:lnTo>
                    <a:pt x="0" y="21600"/>
                  </a:lnTo>
                  <a:lnTo>
                    <a:pt x="9089" y="21600"/>
                  </a:lnTo>
                  <a:lnTo>
                    <a:pt x="21600" y="5885"/>
                  </a:lnTo>
                  <a:lnTo>
                    <a:pt x="21600" y="0"/>
                  </a:lnTo>
                  <a:lnTo>
                    <a:pt x="17197" y="0"/>
                  </a:lnTo>
                  <a:close/>
                </a:path>
              </a:pathLst>
            </a:custGeom>
            <a:solidFill>
              <a:srgbClr val="54B3A5"/>
            </a:solidFill>
            <a:ln w="12700" cap="flat">
              <a:noFill/>
              <a:miter lim="400000"/>
            </a:ln>
            <a:effectLst/>
          </p:spPr>
          <p:txBody>
            <a:bodyPr wrap="square" lIns="0" tIns="0" rIns="0" bIns="0" numCol="1" anchor="ctr">
              <a:noAutofit/>
            </a:bodyPr>
            <a:lstStyle/>
            <a:p>
              <a:pPr defTabSz="584200">
                <a:defRPr b="0" sz="3200">
                  <a:solidFill>
                    <a:srgbClr val="FFFFFF"/>
                  </a:solidFill>
                </a:defRPr>
              </a:pPr>
            </a:p>
          </p:txBody>
        </p:sp>
        <p:sp>
          <p:nvSpPr>
            <p:cNvPr id="516" name="Rectangle"/>
            <p:cNvSpPr/>
            <p:nvPr/>
          </p:nvSpPr>
          <p:spPr>
            <a:xfrm>
              <a:off x="2560668" y="-1"/>
              <a:ext cx="656109" cy="695098"/>
            </a:xfrm>
            <a:prstGeom prst="rect">
              <a:avLst/>
            </a:prstGeom>
            <a:solidFill>
              <a:srgbClr val="3B8076"/>
            </a:solidFill>
            <a:ln w="12700" cap="flat">
              <a:noFill/>
              <a:miter lim="400000"/>
            </a:ln>
            <a:effectLst/>
          </p:spPr>
          <p:txBody>
            <a:bodyPr wrap="square" lIns="0" tIns="0" rIns="0" bIns="0" numCol="1" anchor="ctr">
              <a:noAutofit/>
            </a:bodyPr>
            <a:lstStyle/>
            <a:p>
              <a:pPr defTabSz="584200">
                <a:defRPr b="0" sz="3200">
                  <a:solidFill>
                    <a:srgbClr val="FFFFFF"/>
                  </a:solidFill>
                </a:defRPr>
              </a:pPr>
            </a:p>
          </p:txBody>
        </p:sp>
        <p:sp>
          <p:nvSpPr>
            <p:cNvPr id="517" name="3"/>
            <p:cNvSpPr txBox="1"/>
            <p:nvPr/>
          </p:nvSpPr>
          <p:spPr>
            <a:xfrm>
              <a:off x="2643943" y="87620"/>
              <a:ext cx="501066" cy="488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5" tIns="71435" rIns="71435" bIns="71435" numCol="1" anchor="ctr">
              <a:spAutoFit/>
            </a:bodyPr>
            <a:lstStyle>
              <a:lvl1pPr defTabSz="821529">
                <a:defRPr b="0" sz="2400">
                  <a:solidFill>
                    <a:srgbClr val="FFFFFF"/>
                  </a:solidFill>
                </a:defRPr>
              </a:lvl1pPr>
            </a:lstStyle>
            <a:p>
              <a:pPr/>
              <a:r>
                <a:t>3</a:t>
              </a:r>
            </a:p>
          </p:txBody>
        </p:sp>
      </p:grpSp>
      <p:grpSp>
        <p:nvGrpSpPr>
          <p:cNvPr id="524" name="Group"/>
          <p:cNvGrpSpPr/>
          <p:nvPr/>
        </p:nvGrpSpPr>
        <p:grpSpPr>
          <a:xfrm>
            <a:off x="8512658" y="2055196"/>
            <a:ext cx="3216831" cy="2563779"/>
            <a:chOff x="0" y="0"/>
            <a:chExt cx="3216830" cy="2563778"/>
          </a:xfrm>
        </p:grpSpPr>
        <p:sp>
          <p:nvSpPr>
            <p:cNvPr id="519" name="Shape"/>
            <p:cNvSpPr/>
            <p:nvPr/>
          </p:nvSpPr>
          <p:spPr>
            <a:xfrm>
              <a:off x="-1" y="2714"/>
              <a:ext cx="3216831" cy="25610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197" y="0"/>
                  </a:moveTo>
                  <a:lnTo>
                    <a:pt x="0" y="21600"/>
                  </a:lnTo>
                  <a:lnTo>
                    <a:pt x="9089" y="21600"/>
                  </a:lnTo>
                  <a:lnTo>
                    <a:pt x="21600" y="5885"/>
                  </a:lnTo>
                  <a:lnTo>
                    <a:pt x="21600" y="0"/>
                  </a:lnTo>
                  <a:lnTo>
                    <a:pt x="17197" y="0"/>
                  </a:lnTo>
                  <a:close/>
                </a:path>
              </a:pathLst>
            </a:custGeom>
            <a:solidFill>
              <a:srgbClr val="97D2C0"/>
            </a:solidFill>
            <a:ln w="12700" cap="flat">
              <a:noFill/>
              <a:miter lim="400000"/>
            </a:ln>
            <a:effectLst/>
          </p:spPr>
          <p:txBody>
            <a:bodyPr wrap="square" lIns="0" tIns="0" rIns="0" bIns="0" numCol="1" anchor="ctr">
              <a:noAutofit/>
            </a:bodyPr>
            <a:lstStyle/>
            <a:p>
              <a:pPr defTabSz="584200">
                <a:defRPr b="0" sz="3200">
                  <a:solidFill>
                    <a:srgbClr val="FFFFFF"/>
                  </a:solidFill>
                </a:defRPr>
              </a:pPr>
            </a:p>
          </p:txBody>
        </p:sp>
        <p:sp>
          <p:nvSpPr>
            <p:cNvPr id="520" name="Rectangle"/>
            <p:cNvSpPr/>
            <p:nvPr/>
          </p:nvSpPr>
          <p:spPr>
            <a:xfrm>
              <a:off x="2560669" y="0"/>
              <a:ext cx="656109" cy="695098"/>
            </a:xfrm>
            <a:prstGeom prst="rect">
              <a:avLst/>
            </a:prstGeom>
            <a:solidFill>
              <a:srgbClr val="729F92"/>
            </a:solidFill>
            <a:ln w="12700" cap="flat">
              <a:noFill/>
              <a:miter lim="400000"/>
            </a:ln>
            <a:effectLst/>
          </p:spPr>
          <p:txBody>
            <a:bodyPr wrap="square" lIns="0" tIns="0" rIns="0" bIns="0" numCol="1" anchor="ctr">
              <a:noAutofit/>
            </a:bodyPr>
            <a:lstStyle/>
            <a:p>
              <a:pPr defTabSz="584200">
                <a:defRPr b="0" sz="3200">
                  <a:solidFill>
                    <a:srgbClr val="FFFFFF"/>
                  </a:solidFill>
                </a:defRPr>
              </a:pPr>
            </a:p>
          </p:txBody>
        </p:sp>
        <p:sp>
          <p:nvSpPr>
            <p:cNvPr id="521" name="4"/>
            <p:cNvSpPr txBox="1"/>
            <p:nvPr/>
          </p:nvSpPr>
          <p:spPr>
            <a:xfrm>
              <a:off x="2643944" y="81479"/>
              <a:ext cx="501066" cy="50078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5" tIns="71435" rIns="71435" bIns="71435" numCol="1" anchor="ctr">
              <a:spAutoFit/>
            </a:bodyPr>
            <a:lstStyle>
              <a:lvl1pPr defTabSz="821529">
                <a:defRPr b="0" sz="2500">
                  <a:solidFill>
                    <a:srgbClr val="FFFFFF"/>
                  </a:solidFill>
                </a:defRPr>
              </a:lvl1pPr>
            </a:lstStyle>
            <a:p>
              <a:pPr/>
              <a:r>
                <a:t>4</a:t>
              </a:r>
            </a:p>
          </p:txBody>
        </p:sp>
        <p:sp>
          <p:nvSpPr>
            <p:cNvPr id="522" name="Choix"/>
            <p:cNvSpPr txBox="1"/>
            <p:nvPr/>
          </p:nvSpPr>
          <p:spPr>
            <a:xfrm rot="18900000">
              <a:off x="1111136" y="1276051"/>
              <a:ext cx="1314790" cy="3456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defTabSz="910828">
                <a:spcBef>
                  <a:spcPts val="1700"/>
                </a:spcBef>
                <a:defRPr sz="2400">
                  <a:solidFill>
                    <a:srgbClr val="FFFFFF"/>
                  </a:solidFill>
                </a:defRPr>
              </a:pPr>
              <a:r>
                <a:t>Choi</a:t>
              </a:r>
              <a:r>
                <a:t>ce</a:t>
              </a:r>
            </a:p>
          </p:txBody>
        </p:sp>
        <p:pic>
          <p:nvPicPr>
            <p:cNvPr id="523" name="noun_1371402_cc.png" descr="noun_1371402_cc.png"/>
            <p:cNvPicPr>
              <a:picLocks noChangeAspect="1"/>
            </p:cNvPicPr>
            <p:nvPr/>
          </p:nvPicPr>
          <p:blipFill>
            <a:blip r:embed="rId2">
              <a:extLst/>
            </a:blip>
            <a:stretch>
              <a:fillRect/>
            </a:stretch>
          </p:blipFill>
          <p:spPr>
            <a:xfrm>
              <a:off x="658252" y="1948730"/>
              <a:ext cx="627716" cy="524688"/>
            </a:xfrm>
            <a:prstGeom prst="rect">
              <a:avLst/>
            </a:prstGeom>
            <a:ln w="12700" cap="flat">
              <a:noFill/>
              <a:miter lim="400000"/>
            </a:ln>
            <a:effectLst/>
          </p:spPr>
        </p:pic>
      </p:grpSp>
      <p:grpSp>
        <p:nvGrpSpPr>
          <p:cNvPr id="531" name="Group"/>
          <p:cNvGrpSpPr/>
          <p:nvPr/>
        </p:nvGrpSpPr>
        <p:grpSpPr>
          <a:xfrm>
            <a:off x="543459" y="2055195"/>
            <a:ext cx="3216837" cy="2563781"/>
            <a:chOff x="0" y="0"/>
            <a:chExt cx="3216836" cy="2563780"/>
          </a:xfrm>
        </p:grpSpPr>
        <p:grpSp>
          <p:nvGrpSpPr>
            <p:cNvPr id="529" name="Group"/>
            <p:cNvGrpSpPr/>
            <p:nvPr/>
          </p:nvGrpSpPr>
          <p:grpSpPr>
            <a:xfrm>
              <a:off x="0" y="0"/>
              <a:ext cx="3216837" cy="2563781"/>
              <a:chOff x="0" y="0"/>
              <a:chExt cx="3216836" cy="2563780"/>
            </a:xfrm>
          </p:grpSpPr>
          <p:sp>
            <p:nvSpPr>
              <p:cNvPr id="525" name="Shape"/>
              <p:cNvSpPr/>
              <p:nvPr/>
            </p:nvSpPr>
            <p:spPr>
              <a:xfrm>
                <a:off x="0" y="2715"/>
                <a:ext cx="3216837" cy="25610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197" y="0"/>
                    </a:moveTo>
                    <a:lnTo>
                      <a:pt x="0" y="21600"/>
                    </a:lnTo>
                    <a:lnTo>
                      <a:pt x="9089" y="21600"/>
                    </a:lnTo>
                    <a:lnTo>
                      <a:pt x="21600" y="5885"/>
                    </a:lnTo>
                    <a:lnTo>
                      <a:pt x="21600" y="0"/>
                    </a:lnTo>
                    <a:lnTo>
                      <a:pt x="17197" y="0"/>
                    </a:lnTo>
                    <a:close/>
                  </a:path>
                </a:pathLst>
              </a:custGeom>
              <a:solidFill>
                <a:srgbClr val="54B3A5"/>
              </a:solidFill>
              <a:ln w="12700" cap="flat">
                <a:noFill/>
                <a:miter lim="400000"/>
              </a:ln>
              <a:effectLst/>
            </p:spPr>
            <p:txBody>
              <a:bodyPr wrap="square" lIns="0" tIns="0" rIns="0" bIns="0" numCol="1" anchor="ctr">
                <a:noAutofit/>
              </a:bodyPr>
              <a:lstStyle/>
              <a:p>
                <a:pPr defTabSz="584200">
                  <a:defRPr b="0" sz="3200">
                    <a:solidFill>
                      <a:srgbClr val="FFFFFF"/>
                    </a:solidFill>
                  </a:defRPr>
                </a:pPr>
              </a:p>
            </p:txBody>
          </p:sp>
          <p:sp>
            <p:nvSpPr>
              <p:cNvPr id="526" name="Rectangle"/>
              <p:cNvSpPr/>
              <p:nvPr/>
            </p:nvSpPr>
            <p:spPr>
              <a:xfrm>
                <a:off x="2560674" y="0"/>
                <a:ext cx="656109" cy="695098"/>
              </a:xfrm>
              <a:prstGeom prst="rect">
                <a:avLst/>
              </a:prstGeom>
              <a:solidFill>
                <a:srgbClr val="3B8076"/>
              </a:solidFill>
              <a:ln w="12700" cap="flat">
                <a:noFill/>
                <a:miter lim="400000"/>
              </a:ln>
              <a:effectLst/>
            </p:spPr>
            <p:txBody>
              <a:bodyPr wrap="square" lIns="0" tIns="0" rIns="0" bIns="0" numCol="1" anchor="ctr">
                <a:noAutofit/>
              </a:bodyPr>
              <a:lstStyle/>
              <a:p>
                <a:pPr defTabSz="584200">
                  <a:defRPr b="0" sz="3200">
                    <a:solidFill>
                      <a:srgbClr val="FFFFFF"/>
                    </a:solidFill>
                  </a:defRPr>
                </a:pPr>
              </a:p>
            </p:txBody>
          </p:sp>
          <p:sp>
            <p:nvSpPr>
              <p:cNvPr id="527" name="1"/>
              <p:cNvSpPr txBox="1"/>
              <p:nvPr/>
            </p:nvSpPr>
            <p:spPr>
              <a:xfrm>
                <a:off x="2643949" y="87621"/>
                <a:ext cx="501066" cy="488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5" tIns="71435" rIns="71435" bIns="71435" numCol="1" anchor="ctr">
                <a:spAutoFit/>
              </a:bodyPr>
              <a:lstStyle>
                <a:lvl1pPr defTabSz="821529">
                  <a:defRPr b="0" sz="2400">
                    <a:solidFill>
                      <a:srgbClr val="FFFFFF"/>
                    </a:solidFill>
                  </a:defRPr>
                </a:lvl1pPr>
              </a:lstStyle>
              <a:p>
                <a:pPr/>
                <a:r>
                  <a:t>1</a:t>
                </a:r>
              </a:p>
            </p:txBody>
          </p:sp>
          <p:sp>
            <p:nvSpPr>
              <p:cNvPr id="528" name="Confiance"/>
              <p:cNvSpPr txBox="1"/>
              <p:nvPr/>
            </p:nvSpPr>
            <p:spPr>
              <a:xfrm rot="18900000">
                <a:off x="1067185" y="1096557"/>
                <a:ext cx="1749088" cy="34562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910828">
                  <a:spcBef>
                    <a:spcPts val="1700"/>
                  </a:spcBef>
                  <a:defRPr sz="2400">
                    <a:solidFill>
                      <a:srgbClr val="FFFFFF"/>
                    </a:solidFill>
                  </a:defRPr>
                </a:lvl1pPr>
              </a:lstStyle>
              <a:p>
                <a:pPr/>
                <a:r>
                  <a:t>Confidence</a:t>
                </a:r>
              </a:p>
            </p:txBody>
          </p:sp>
        </p:grpSp>
        <p:pic>
          <p:nvPicPr>
            <p:cNvPr id="530" name="noun_1076622_cc.png" descr="noun_1076622_cc.png"/>
            <p:cNvPicPr>
              <a:picLocks noChangeAspect="1"/>
            </p:cNvPicPr>
            <p:nvPr/>
          </p:nvPicPr>
          <p:blipFill>
            <a:blip r:embed="rId3">
              <a:extLst/>
            </a:blip>
            <a:stretch>
              <a:fillRect/>
            </a:stretch>
          </p:blipFill>
          <p:spPr>
            <a:xfrm>
              <a:off x="665376" y="2074495"/>
              <a:ext cx="502587" cy="418592"/>
            </a:xfrm>
            <a:prstGeom prst="rect">
              <a:avLst/>
            </a:prstGeom>
            <a:ln w="12700" cap="flat">
              <a:noFill/>
              <a:miter lim="400000"/>
            </a:ln>
            <a:effectLst/>
          </p:spPr>
        </p:pic>
      </p:grpSp>
      <p:grpSp>
        <p:nvGrpSpPr>
          <p:cNvPr id="538" name="Group"/>
          <p:cNvGrpSpPr/>
          <p:nvPr/>
        </p:nvGrpSpPr>
        <p:grpSpPr>
          <a:xfrm>
            <a:off x="3085524" y="2055195"/>
            <a:ext cx="3216836" cy="2563781"/>
            <a:chOff x="0" y="0"/>
            <a:chExt cx="3216834" cy="2563780"/>
          </a:xfrm>
        </p:grpSpPr>
        <p:grpSp>
          <p:nvGrpSpPr>
            <p:cNvPr id="536" name="Group"/>
            <p:cNvGrpSpPr/>
            <p:nvPr/>
          </p:nvGrpSpPr>
          <p:grpSpPr>
            <a:xfrm>
              <a:off x="0" y="0"/>
              <a:ext cx="3216836" cy="2563781"/>
              <a:chOff x="0" y="0"/>
              <a:chExt cx="3216834" cy="2563780"/>
            </a:xfrm>
          </p:grpSpPr>
          <p:sp>
            <p:nvSpPr>
              <p:cNvPr id="532" name="Shape"/>
              <p:cNvSpPr/>
              <p:nvPr/>
            </p:nvSpPr>
            <p:spPr>
              <a:xfrm>
                <a:off x="0" y="2715"/>
                <a:ext cx="3216835" cy="25610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197" y="0"/>
                    </a:moveTo>
                    <a:lnTo>
                      <a:pt x="0" y="21600"/>
                    </a:lnTo>
                    <a:lnTo>
                      <a:pt x="9089" y="21600"/>
                    </a:lnTo>
                    <a:lnTo>
                      <a:pt x="21600" y="5885"/>
                    </a:lnTo>
                    <a:lnTo>
                      <a:pt x="21600" y="0"/>
                    </a:lnTo>
                    <a:lnTo>
                      <a:pt x="17197" y="0"/>
                    </a:lnTo>
                    <a:close/>
                  </a:path>
                </a:pathLst>
              </a:custGeom>
              <a:solidFill>
                <a:srgbClr val="97D2C0"/>
              </a:solidFill>
              <a:ln w="12700" cap="flat">
                <a:noFill/>
                <a:miter lim="400000"/>
              </a:ln>
              <a:effectLst/>
            </p:spPr>
            <p:txBody>
              <a:bodyPr wrap="square" lIns="0" tIns="0" rIns="0" bIns="0" numCol="1" anchor="ctr">
                <a:noAutofit/>
              </a:bodyPr>
              <a:lstStyle/>
              <a:p>
                <a:pPr defTabSz="584200">
                  <a:defRPr b="0" sz="3200">
                    <a:solidFill>
                      <a:srgbClr val="FFFFFF"/>
                    </a:solidFill>
                  </a:defRPr>
                </a:pPr>
              </a:p>
            </p:txBody>
          </p:sp>
          <p:sp>
            <p:nvSpPr>
              <p:cNvPr id="533" name="Rectangle"/>
              <p:cNvSpPr/>
              <p:nvPr/>
            </p:nvSpPr>
            <p:spPr>
              <a:xfrm>
                <a:off x="2560672" y="0"/>
                <a:ext cx="656109" cy="695098"/>
              </a:xfrm>
              <a:prstGeom prst="rect">
                <a:avLst/>
              </a:prstGeom>
              <a:solidFill>
                <a:srgbClr val="729F92"/>
              </a:solidFill>
              <a:ln w="12700" cap="flat">
                <a:noFill/>
                <a:miter lim="400000"/>
              </a:ln>
              <a:effectLst/>
            </p:spPr>
            <p:txBody>
              <a:bodyPr wrap="square" lIns="0" tIns="0" rIns="0" bIns="0" numCol="1" anchor="ctr">
                <a:noAutofit/>
              </a:bodyPr>
              <a:lstStyle/>
              <a:p>
                <a:pPr defTabSz="584200">
                  <a:defRPr b="0" sz="3200">
                    <a:solidFill>
                      <a:srgbClr val="FFFFFF"/>
                    </a:solidFill>
                  </a:defRPr>
                </a:pPr>
              </a:p>
            </p:txBody>
          </p:sp>
          <p:sp>
            <p:nvSpPr>
              <p:cNvPr id="534" name="2"/>
              <p:cNvSpPr txBox="1"/>
              <p:nvPr/>
            </p:nvSpPr>
            <p:spPr>
              <a:xfrm>
                <a:off x="2643947" y="87621"/>
                <a:ext cx="501066" cy="488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5" tIns="71435" rIns="71435" bIns="71435" numCol="1" anchor="ctr">
                <a:spAutoFit/>
              </a:bodyPr>
              <a:lstStyle>
                <a:lvl1pPr defTabSz="821529">
                  <a:defRPr b="0" sz="2400">
                    <a:solidFill>
                      <a:srgbClr val="FFFFFF"/>
                    </a:solidFill>
                  </a:defRPr>
                </a:lvl1pPr>
              </a:lstStyle>
              <a:p>
                <a:pPr/>
                <a:r>
                  <a:t>2</a:t>
                </a:r>
              </a:p>
            </p:txBody>
          </p:sp>
          <p:sp>
            <p:nvSpPr>
              <p:cNvPr id="535" name="Coopération"/>
              <p:cNvSpPr txBox="1"/>
              <p:nvPr/>
            </p:nvSpPr>
            <p:spPr>
              <a:xfrm rot="18900000">
                <a:off x="842041" y="1191684"/>
                <a:ext cx="1941708" cy="34562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defTabSz="910828">
                  <a:spcBef>
                    <a:spcPts val="1700"/>
                  </a:spcBef>
                  <a:defRPr sz="2400">
                    <a:solidFill>
                      <a:srgbClr val="FFFFFF"/>
                    </a:solidFill>
                  </a:defRPr>
                </a:pPr>
                <a:r>
                  <a:t>Coop</a:t>
                </a:r>
                <a:r>
                  <a:t>e</a:t>
                </a:r>
                <a:r>
                  <a:t>ration</a:t>
                </a:r>
              </a:p>
            </p:txBody>
          </p:sp>
        </p:grpSp>
        <p:pic>
          <p:nvPicPr>
            <p:cNvPr id="537" name="noun_933592_cc.png" descr="noun_933592_cc.png"/>
            <p:cNvPicPr>
              <a:picLocks noChangeAspect="1"/>
            </p:cNvPicPr>
            <p:nvPr/>
          </p:nvPicPr>
          <p:blipFill>
            <a:blip r:embed="rId4">
              <a:extLst/>
            </a:blip>
            <a:stretch>
              <a:fillRect/>
            </a:stretch>
          </p:blipFill>
          <p:spPr>
            <a:xfrm>
              <a:off x="600258" y="1944587"/>
              <a:ext cx="714053" cy="521366"/>
            </a:xfrm>
            <a:prstGeom prst="rect">
              <a:avLst/>
            </a:prstGeom>
            <a:ln w="12700" cap="flat">
              <a:noFill/>
              <a:miter lim="400000"/>
            </a:ln>
            <a:effectLst/>
          </p:spPr>
        </p:pic>
      </p:grpSp>
      <p:sp>
        <p:nvSpPr>
          <p:cNvPr id="539" name="Convivialité"/>
          <p:cNvSpPr txBox="1"/>
          <p:nvPr/>
        </p:nvSpPr>
        <p:spPr>
          <a:xfrm rot="18900000">
            <a:off x="6434347" y="3296548"/>
            <a:ext cx="2431308" cy="34563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defTabSz="910828">
              <a:spcBef>
                <a:spcPts val="1700"/>
              </a:spcBef>
              <a:defRPr sz="2400">
                <a:solidFill>
                  <a:srgbClr val="FFFFFF"/>
                </a:solidFill>
              </a:defRPr>
            </a:pPr>
            <a:r>
              <a:t>Convivialit</a:t>
            </a:r>
            <a:r>
              <a:t>y</a:t>
            </a:r>
          </a:p>
        </p:txBody>
      </p:sp>
      <p:sp>
        <p:nvSpPr>
          <p:cNvPr id="54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54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54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43" name="image25.png" descr="image25.png"/>
          <p:cNvPicPr>
            <a:picLocks noChangeAspect="1"/>
          </p:cNvPicPr>
          <p:nvPr/>
        </p:nvPicPr>
        <p:blipFill>
          <a:blip r:embed="rId5">
            <a:extLst/>
          </a:blip>
          <a:stretch>
            <a:fillRect/>
          </a:stretch>
        </p:blipFill>
        <p:spPr>
          <a:xfrm>
            <a:off x="55531" y="6499917"/>
            <a:ext cx="327917" cy="327918"/>
          </a:xfrm>
          <a:prstGeom prst="rect">
            <a:avLst/>
          </a:prstGeom>
          <a:ln w="12700">
            <a:miter lim="400000"/>
          </a:ln>
        </p:spPr>
      </p:pic>
      <p:pic>
        <p:nvPicPr>
          <p:cNvPr id="544" name="noun_749162_cc.png" descr="noun_749162_cc.png"/>
          <p:cNvPicPr>
            <a:picLocks noChangeAspect="1"/>
          </p:cNvPicPr>
          <p:nvPr/>
        </p:nvPicPr>
        <p:blipFill>
          <a:blip r:embed="rId6">
            <a:extLst/>
          </a:blip>
          <a:srcRect l="0" t="0" r="0" b="14202"/>
          <a:stretch>
            <a:fillRect/>
          </a:stretch>
        </p:blipFill>
        <p:spPr>
          <a:xfrm>
            <a:off x="6600714" y="4130814"/>
            <a:ext cx="476354" cy="408699"/>
          </a:xfrm>
          <a:prstGeom prst="rect">
            <a:avLst/>
          </a:prstGeom>
          <a:ln w="12700">
            <a:miter lim="400000"/>
          </a:ln>
        </p:spPr>
      </p:pic>
      <p:sp>
        <p:nvSpPr>
          <p:cNvPr id="545" name="Circle">
            <a:hlinkClick r:id="rId7" invalidUrl="" action="" tgtFrame="" tooltip="" history="1" highlightClick="0" endSnd="0"/>
          </p:cNvPr>
          <p:cNvSpPr/>
          <p:nvPr/>
        </p:nvSpPr>
        <p:spPr>
          <a:xfrm>
            <a:off x="11165948" y="207337"/>
            <a:ext cx="737683" cy="737682"/>
          </a:xfrm>
          <a:prstGeom prst="ellipse">
            <a:avLst/>
          </a:prstGeom>
          <a:solidFill>
            <a:srgbClr val="54B4A5"/>
          </a:solidFill>
          <a:ln w="12700">
            <a:miter lim="400000"/>
          </a:ln>
        </p:spPr>
        <p:txBody>
          <a:bodyPr lIns="0" tIns="0" rIns="0" bIns="0" anchor="ctr"/>
          <a:lstStyle/>
          <a:p>
            <a:pPr>
              <a:defRPr sz="1600">
                <a:solidFill>
                  <a:srgbClr val="FFFFFF"/>
                </a:solidFill>
              </a:defRPr>
            </a:pPr>
          </a:p>
        </p:txBody>
      </p:sp>
      <p:pic>
        <p:nvPicPr>
          <p:cNvPr id="546" name="Image" descr="Image"/>
          <p:cNvPicPr>
            <a:picLocks noChangeAspect="1"/>
          </p:cNvPicPr>
          <p:nvPr/>
        </p:nvPicPr>
        <p:blipFill>
          <a:blip r:embed="rId8">
            <a:extLst/>
          </a:blip>
          <a:stretch>
            <a:fillRect/>
          </a:stretch>
        </p:blipFill>
        <p:spPr>
          <a:xfrm>
            <a:off x="11316954" y="388570"/>
            <a:ext cx="460945" cy="400364"/>
          </a:xfrm>
          <a:prstGeom prst="rect">
            <a:avLst/>
          </a:prstGeom>
          <a:ln w="12700">
            <a:miter lim="400000"/>
          </a:ln>
        </p:spPr>
      </p:pic>
      <p:pic>
        <p:nvPicPr>
          <p:cNvPr id="547" name="Image" descr="Image"/>
          <p:cNvPicPr>
            <a:picLocks noChangeAspect="1"/>
          </p:cNvPicPr>
          <p:nvPr/>
        </p:nvPicPr>
        <p:blipFill>
          <a:blip r:embed="rId9">
            <a:extLst/>
          </a:blip>
          <a:stretch>
            <a:fillRect/>
          </a:stretch>
        </p:blipFill>
        <p:spPr>
          <a:xfrm>
            <a:off x="11557871" y="154854"/>
            <a:ext cx="448015" cy="389773"/>
          </a:xfrm>
          <a:prstGeom prst="rect">
            <a:avLst/>
          </a:prstGeom>
          <a:ln w="12700">
            <a:miter lim="400000"/>
          </a:ln>
        </p:spPr>
      </p:pic>
      <p:sp>
        <p:nvSpPr>
          <p:cNvPr id="548" name="The collaborative company"/>
          <p:cNvSpPr txBox="1"/>
          <p:nvPr/>
        </p:nvSpPr>
        <p:spPr>
          <a:xfrm>
            <a:off x="9958523" y="6582988"/>
            <a:ext cx="166871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The collaborative company</a:t>
            </a:r>
          </a:p>
        </p:txBody>
      </p:sp>
      <p:sp>
        <p:nvSpPr>
          <p:cNvPr id="549" name="Les 4 piliers du management collaboratif"/>
          <p:cNvSpPr txBox="1"/>
          <p:nvPr/>
        </p:nvSpPr>
        <p:spPr>
          <a:xfrm>
            <a:off x="511088" y="371821"/>
            <a:ext cx="6450398" cy="40871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500">
                <a:solidFill>
                  <a:srgbClr val="54B4A5"/>
                </a:solidFill>
              </a:defRPr>
            </a:lvl1pPr>
          </a:lstStyle>
          <a:p>
            <a:pPr/>
            <a:r>
              <a:t>The 4 Pillars of Collaborative Management</a:t>
            </a:r>
          </a:p>
        </p:txBody>
      </p:sp>
      <p:sp>
        <p:nvSpPr>
          <p:cNvPr id="550" name="Moins controversés que la notion d’entreprise libérée, les principes simples d’agilité, de management collaboratif, de management bienveillant, de recherche de bonheur et de quête de sens, permettent d’appliquer simplement ou en partie les concepts de l’entreprise libérée."/>
          <p:cNvSpPr txBox="1"/>
          <p:nvPr/>
        </p:nvSpPr>
        <p:spPr>
          <a:xfrm>
            <a:off x="492059" y="907303"/>
            <a:ext cx="10662664" cy="7299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b="0" sz="1600"/>
            </a:pPr>
            <a:r>
              <a:t>Less controversial than the idea of a liberated company, the simple principles of agility, </a:t>
            </a:r>
            <a:r>
              <a:rPr b="1">
                <a:solidFill>
                  <a:srgbClr val="46C1A4"/>
                </a:solidFill>
              </a:rPr>
              <a:t>collaborative management</a:t>
            </a:r>
            <a:r>
              <a:rPr>
                <a:solidFill>
                  <a:srgbClr val="46C1A4"/>
                </a:solidFill>
              </a:rPr>
              <a:t>,</a:t>
            </a:r>
            <a:r>
              <a:t> caring management, the search for happiness and the quest for meaning enable the simple application of some of the concepts of the liberated company.</a:t>
            </a:r>
          </a:p>
        </p:txBody>
      </p:sp>
      <p:sp>
        <p:nvSpPr>
          <p:cNvPr id="551" name="Croyance spontanée ou démontrée de la valeur (morale, affective ou professionnelle) d’une personne qui fait que l’on est incapable d’imaginer de sa part de la tromperie ou de la trahison."/>
          <p:cNvSpPr txBox="1"/>
          <p:nvPr/>
        </p:nvSpPr>
        <p:spPr>
          <a:xfrm>
            <a:off x="383447" y="4894686"/>
            <a:ext cx="1949763" cy="8073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300"/>
            </a:pPr>
            <a:r>
              <a:t>Natural belief </a:t>
            </a:r>
            <a:r>
              <a:rPr b="0"/>
              <a:t>or de-monstration of a person’s value (whether moral, affective or professional).</a:t>
            </a:r>
          </a:p>
        </p:txBody>
      </p:sp>
      <p:sp>
        <p:nvSpPr>
          <p:cNvPr id="552" name="Le choix peut être résumé comme la liberté donnée à une personne à s’engager de manière volontaire, en connaissance de cause et en assumant les conséquences"/>
          <p:cNvSpPr txBox="1"/>
          <p:nvPr/>
        </p:nvSpPr>
        <p:spPr>
          <a:xfrm>
            <a:off x="8455986" y="4855132"/>
            <a:ext cx="2152194" cy="11884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sz="1300"/>
            </a:pPr>
            <a:r>
              <a:t>Choice can be summed up as freedom given to a person to get involved </a:t>
            </a:r>
            <a:r>
              <a:rPr b="1"/>
              <a:t>voluntarily</a:t>
            </a:r>
            <a:r>
              <a:t>, knowing the cause and </a:t>
            </a:r>
            <a:r>
              <a:rPr b="1"/>
              <a:t>accepting the consequences.</a:t>
            </a:r>
          </a:p>
        </p:txBody>
      </p:sp>
      <p:sp>
        <p:nvSpPr>
          <p:cNvPr id="553" name="La coopération désigne l’idée d’agir, de travailler conjointement avec une ou plusieurs autres personnes"/>
          <p:cNvSpPr txBox="1"/>
          <p:nvPr/>
        </p:nvSpPr>
        <p:spPr>
          <a:xfrm>
            <a:off x="3059662" y="4894686"/>
            <a:ext cx="1949763" cy="6168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sz="1300"/>
            </a:pPr>
            <a:r>
              <a:t>Cooperation is the idea of </a:t>
            </a:r>
            <a:r>
              <a:rPr b="1"/>
              <a:t>working jointly </a:t>
            </a:r>
            <a:r>
              <a:t>with one or several other people.</a:t>
            </a:r>
          </a:p>
        </p:txBody>
      </p:sp>
      <p:sp>
        <p:nvSpPr>
          <p:cNvPr id="554" name="La convivialité désigne la qualité et le caractère positif et agréable des relations entre personnes."/>
          <p:cNvSpPr txBox="1"/>
          <p:nvPr/>
        </p:nvSpPr>
        <p:spPr>
          <a:xfrm>
            <a:off x="5656608" y="4799436"/>
            <a:ext cx="2152194" cy="8073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sz="1300"/>
            </a:pPr>
            <a:r>
              <a:t>Conviviality means high quality interpersonal re-lationships that are </a:t>
            </a:r>
            <a:r>
              <a:rPr b="1"/>
              <a:t>positive</a:t>
            </a:r>
            <a:r>
              <a:t> and </a:t>
            </a:r>
            <a:r>
              <a:rPr b="1"/>
              <a:t>pleasant</a:t>
            </a:r>
            <a:r>
              <a:t>.</a:t>
            </a:r>
          </a:p>
        </p:txBody>
      </p:sp>
      <p:sp>
        <p:nvSpPr>
          <p:cNvPr id="555" name="Source: Les 4 pillars du management collaboratif, NextStart, 2017">
            <a:hlinkClick r:id="rId10" invalidUrl="" action="" tgtFrame="" tooltip="" history="1" highlightClick="0" endSnd="0"/>
          </p:cNvPr>
          <p:cNvSpPr txBox="1"/>
          <p:nvPr/>
        </p:nvSpPr>
        <p:spPr>
          <a:xfrm>
            <a:off x="7723062" y="6279690"/>
            <a:ext cx="4421815"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a:defRPr b="0" sz="700"/>
            </a:pPr>
            <a:r>
              <a:t>Source: Les 4 piliers du management collaboratif</a:t>
            </a:r>
            <a:r>
              <a:t> (</a:t>
            </a:r>
            <a:r>
              <a:rPr i="1"/>
              <a:t>The 4 Pillars of Collaborative Management</a:t>
            </a:r>
            <a:r>
              <a:t>)</a:t>
            </a:r>
            <a:r>
              <a:t>, NextStart, 2017</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57" name="Line"/>
          <p:cNvSpPr/>
          <p:nvPr/>
        </p:nvSpPr>
        <p:spPr>
          <a:xfrm flipV="1">
            <a:off x="3929459" y="24257"/>
            <a:ext cx="2" cy="6478442"/>
          </a:xfrm>
          <a:prstGeom prst="line">
            <a:avLst/>
          </a:prstGeom>
          <a:ln w="12700">
            <a:solidFill>
              <a:srgbClr val="53585F"/>
            </a:solidFill>
            <a:miter lim="400000"/>
          </a:ln>
        </p:spPr>
        <p:txBody>
          <a:bodyPr lIns="45718" tIns="45718" rIns="45718" bIns="45718"/>
          <a:lstStyle/>
          <a:p>
            <a:pPr/>
          </a:p>
        </p:txBody>
      </p:sp>
      <p:sp>
        <p:nvSpPr>
          <p:cNvPr id="55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55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56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61"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562" name="Circle">
            <a:hlinkClick r:id="rId3" invalidUrl="" action="" tgtFrame="" tooltip="" history="1" highlightClick="0" endSnd="0"/>
          </p:cNvPr>
          <p:cNvSpPr/>
          <p:nvPr/>
        </p:nvSpPr>
        <p:spPr>
          <a:xfrm>
            <a:off x="10784948" y="510914"/>
            <a:ext cx="737683" cy="737682"/>
          </a:xfrm>
          <a:prstGeom prst="ellipse">
            <a:avLst/>
          </a:prstGeom>
          <a:solidFill>
            <a:srgbClr val="54B4A5"/>
          </a:solidFill>
          <a:ln w="12700">
            <a:miter lim="400000"/>
          </a:ln>
        </p:spPr>
        <p:txBody>
          <a:bodyPr lIns="0" tIns="0" rIns="0" bIns="0" anchor="ctr"/>
          <a:lstStyle/>
          <a:p>
            <a:pPr>
              <a:defRPr sz="1600">
                <a:solidFill>
                  <a:srgbClr val="FFFFFF"/>
                </a:solidFill>
              </a:defRPr>
            </a:pPr>
          </a:p>
        </p:txBody>
      </p:sp>
      <p:sp>
        <p:nvSpPr>
          <p:cNvPr id="563" name="Light Bulb"/>
          <p:cNvSpPr/>
          <p:nvPr/>
        </p:nvSpPr>
        <p:spPr>
          <a:xfrm>
            <a:off x="11013830" y="643986"/>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grpSp>
        <p:nvGrpSpPr>
          <p:cNvPr id="566" name="Rectangle"/>
          <p:cNvGrpSpPr/>
          <p:nvPr/>
        </p:nvGrpSpPr>
        <p:grpSpPr>
          <a:xfrm>
            <a:off x="-12700" y="5844281"/>
            <a:ext cx="3905797" cy="588567"/>
            <a:chOff x="0" y="0"/>
            <a:chExt cx="3905796" cy="588565"/>
          </a:xfrm>
        </p:grpSpPr>
        <p:sp>
          <p:nvSpPr>
            <p:cNvPr id="564" name="Rectangle"/>
            <p:cNvSpPr/>
            <p:nvPr/>
          </p:nvSpPr>
          <p:spPr>
            <a:xfrm>
              <a:off x="0" y="-1"/>
              <a:ext cx="3905797" cy="588567"/>
            </a:xfrm>
            <a:prstGeom prst="rect">
              <a:avLst/>
            </a:prstGeom>
            <a:solidFill>
              <a:srgbClr val="FFFFFF">
                <a:alpha val="72628"/>
              </a:srgbClr>
            </a:solidFill>
            <a:ln w="12700" cap="flat">
              <a:noFill/>
              <a:miter lim="400000"/>
            </a:ln>
            <a:effectLst/>
          </p:spPr>
          <p:txBody>
            <a:bodyPr wrap="square" lIns="0" tIns="0" rIns="0" bIns="0" numCol="1" anchor="ctr">
              <a:noAutofit/>
            </a:bodyPr>
            <a:lstStyle/>
            <a:p>
              <a:pPr>
                <a:defRPr sz="1600"/>
              </a:pPr>
            </a:p>
          </p:txBody>
        </p:sp>
        <p:sp>
          <p:nvSpPr>
            <p:cNvPr id="565" name="Rectangle"/>
            <p:cNvSpPr txBox="1"/>
            <p:nvPr/>
          </p:nvSpPr>
          <p:spPr>
            <a:xfrm>
              <a:off x="0" y="184856"/>
              <a:ext cx="3905797" cy="2188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defRPr sz="1600"/>
              </a:lvl1pPr>
            </a:lstStyle>
            <a:p>
              <a:pPr/>
              <a:r>
                <a:t> </a:t>
              </a:r>
            </a:p>
          </p:txBody>
        </p:sp>
      </p:grpSp>
      <p:pic>
        <p:nvPicPr>
          <p:cNvPr id="567" name="Image" descr="Image">
            <a:hlinkClick r:id="rId4" invalidUrl="" action="" tgtFrame="" tooltip="" history="1" highlightClick="0" endSnd="0"/>
          </p:cNvPr>
          <p:cNvPicPr>
            <a:picLocks noChangeAspect="1"/>
          </p:cNvPicPr>
          <p:nvPr/>
        </p:nvPicPr>
        <p:blipFill>
          <a:blip r:embed="rId5">
            <a:extLst/>
          </a:blip>
          <a:stretch>
            <a:fillRect/>
          </a:stretch>
        </p:blipFill>
        <p:spPr>
          <a:xfrm>
            <a:off x="1183021" y="5763328"/>
            <a:ext cx="1747567" cy="523466"/>
          </a:xfrm>
          <a:prstGeom prst="rect">
            <a:avLst/>
          </a:prstGeom>
          <a:ln w="12700">
            <a:miter lim="400000"/>
          </a:ln>
        </p:spPr>
      </p:pic>
      <p:pic>
        <p:nvPicPr>
          <p:cNvPr id="568" name="Image" descr="Image">
            <a:hlinkClick r:id="rId4" invalidUrl="" action="" tgtFrame="" tooltip="" history="1" highlightClick="0" endSnd="0"/>
          </p:cNvPr>
          <p:cNvPicPr>
            <a:picLocks noChangeAspect="1"/>
          </p:cNvPicPr>
          <p:nvPr/>
        </p:nvPicPr>
        <p:blipFill>
          <a:blip r:embed="rId6">
            <a:extLst/>
          </a:blip>
          <a:stretch>
            <a:fillRect/>
          </a:stretch>
        </p:blipFill>
        <p:spPr>
          <a:xfrm>
            <a:off x="374169" y="1268353"/>
            <a:ext cx="3365272" cy="3990251"/>
          </a:xfrm>
          <a:prstGeom prst="rect">
            <a:avLst/>
          </a:prstGeom>
          <a:ln w="12700">
            <a:miter lim="400000"/>
          </a:ln>
        </p:spPr>
      </p:pic>
      <p:pic>
        <p:nvPicPr>
          <p:cNvPr id="569" name="noun_727762_cc.png" descr="noun_727762_cc.png"/>
          <p:cNvPicPr>
            <a:picLocks noChangeAspect="1"/>
          </p:cNvPicPr>
          <p:nvPr/>
        </p:nvPicPr>
        <p:blipFill>
          <a:blip r:embed="rId7">
            <a:extLst/>
          </a:blip>
          <a:srcRect l="11904" t="3951" r="11904" b="18389"/>
          <a:stretch>
            <a:fillRect/>
          </a:stretch>
        </p:blipFill>
        <p:spPr>
          <a:xfrm>
            <a:off x="4258312" y="2058127"/>
            <a:ext cx="585491" cy="596775"/>
          </a:xfrm>
          <a:prstGeom prst="rect">
            <a:avLst/>
          </a:prstGeom>
          <a:ln w="12700">
            <a:miter lim="400000"/>
          </a:ln>
        </p:spPr>
      </p:pic>
      <p:pic>
        <p:nvPicPr>
          <p:cNvPr id="570" name="noun_1045096_cc.png" descr="noun_1045096_cc.png"/>
          <p:cNvPicPr>
            <a:picLocks noChangeAspect="1"/>
          </p:cNvPicPr>
          <p:nvPr/>
        </p:nvPicPr>
        <p:blipFill>
          <a:blip r:embed="rId8">
            <a:extLst/>
          </a:blip>
          <a:srcRect l="0" t="0" r="0" b="14858"/>
          <a:stretch>
            <a:fillRect/>
          </a:stretch>
        </p:blipFill>
        <p:spPr>
          <a:xfrm>
            <a:off x="4200566" y="4970692"/>
            <a:ext cx="700986" cy="596832"/>
          </a:xfrm>
          <a:prstGeom prst="rect">
            <a:avLst/>
          </a:prstGeom>
          <a:ln w="12700">
            <a:miter lim="400000"/>
          </a:ln>
        </p:spPr>
      </p:pic>
      <p:pic>
        <p:nvPicPr>
          <p:cNvPr id="571" name="noun_648400_cc.png" descr="noun_648400_cc.png"/>
          <p:cNvPicPr>
            <a:picLocks noChangeAspect="1"/>
          </p:cNvPicPr>
          <p:nvPr/>
        </p:nvPicPr>
        <p:blipFill>
          <a:blip r:embed="rId9">
            <a:extLst/>
          </a:blip>
          <a:srcRect l="14673" t="0" r="14673" b="20967"/>
          <a:stretch>
            <a:fillRect/>
          </a:stretch>
        </p:blipFill>
        <p:spPr>
          <a:xfrm>
            <a:off x="4251962" y="3516714"/>
            <a:ext cx="585457" cy="654887"/>
          </a:xfrm>
          <a:prstGeom prst="rect">
            <a:avLst/>
          </a:prstGeom>
          <a:ln w="12700">
            <a:miter lim="400000"/>
          </a:ln>
        </p:spPr>
      </p:pic>
      <p:pic>
        <p:nvPicPr>
          <p:cNvPr id="572" name="Image" descr="Image"/>
          <p:cNvPicPr>
            <a:picLocks noChangeAspect="1"/>
          </p:cNvPicPr>
          <p:nvPr/>
        </p:nvPicPr>
        <p:blipFill>
          <a:blip r:embed="rId10">
            <a:extLst/>
          </a:blip>
          <a:stretch>
            <a:fillRect/>
          </a:stretch>
        </p:blipFill>
        <p:spPr>
          <a:xfrm>
            <a:off x="11230060" y="418923"/>
            <a:ext cx="448015" cy="389774"/>
          </a:xfrm>
          <a:prstGeom prst="rect">
            <a:avLst/>
          </a:prstGeom>
          <a:ln w="12700">
            <a:miter lim="400000"/>
          </a:ln>
        </p:spPr>
      </p:pic>
      <p:sp>
        <p:nvSpPr>
          <p:cNvPr id="573" name="The collaborative company"/>
          <p:cNvSpPr txBox="1"/>
          <p:nvPr/>
        </p:nvSpPr>
        <p:spPr>
          <a:xfrm>
            <a:off x="9958523" y="6582988"/>
            <a:ext cx="166871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The collaborative company</a:t>
            </a:r>
          </a:p>
        </p:txBody>
      </p:sp>
      <p:sp>
        <p:nvSpPr>
          <p:cNvPr id="574" name="CAS PRATIQUE 1 : BlaBlaCar, une organisation collective dans un esprit start-up"/>
          <p:cNvSpPr txBox="1"/>
          <p:nvPr/>
        </p:nvSpPr>
        <p:spPr>
          <a:xfrm>
            <a:off x="4354884" y="307098"/>
            <a:ext cx="6299203"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54B4A5"/>
                </a:solidFill>
              </a:defRPr>
            </a:pPr>
            <a:r>
              <a:t>CASE STUDY N°1:</a:t>
            </a:r>
            <a:br/>
            <a:r>
              <a:t>BlaBlaCar, a collective organisation that runs like a start-up</a:t>
            </a:r>
          </a:p>
        </p:txBody>
      </p:sp>
      <p:sp>
        <p:nvSpPr>
          <p:cNvPr id="575" name="QUOI ?…"/>
          <p:cNvSpPr txBox="1"/>
          <p:nvPr/>
        </p:nvSpPr>
        <p:spPr>
          <a:xfrm>
            <a:off x="5092700" y="1766372"/>
            <a:ext cx="6299200"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5"/>
                </a:solidFill>
              </a:defRPr>
            </a:pPr>
            <a:r>
              <a:t>WHAT?</a:t>
            </a:r>
            <a:r>
              <a:rPr>
                <a:solidFill>
                  <a:srgbClr val="53585F"/>
                </a:solidFill>
              </a:rPr>
              <a:t> </a:t>
            </a:r>
            <a:endParaRPr>
              <a:solidFill>
                <a:srgbClr val="53585F"/>
              </a:solidFill>
            </a:endParaRPr>
          </a:p>
          <a:p>
            <a:pPr algn="just" defTabSz="457200">
              <a:defRPr b="0"/>
            </a:pPr>
            <a:r>
              <a:t>BlaBlaCar </a:t>
            </a:r>
            <a:r>
              <a:t>has reorganised itself into </a:t>
            </a:r>
            <a:r>
              <a:rPr b="1"/>
              <a:t>trib</a:t>
            </a:r>
            <a:r>
              <a:rPr b="1"/>
              <a:t>e</a:t>
            </a:r>
            <a:r>
              <a:rPr b="1"/>
              <a:t>s</a:t>
            </a:r>
            <a:r>
              <a:t> </a:t>
            </a:r>
            <a:r>
              <a:t>of</a:t>
            </a:r>
            <a:r>
              <a:t> </a:t>
            </a:r>
            <a:r>
              <a:rPr b="1"/>
              <a:t>8 </a:t>
            </a:r>
            <a:r>
              <a:rPr b="1"/>
              <a:t>to</a:t>
            </a:r>
            <a:r>
              <a:rPr b="1"/>
              <a:t> 12 </a:t>
            </a:r>
            <a:r>
              <a:rPr b="1"/>
              <a:t>people,</a:t>
            </a:r>
            <a:r>
              <a:t> </a:t>
            </a:r>
            <a:r>
              <a:t>which bring together all the different skills </a:t>
            </a:r>
            <a:r>
              <a:t>(</a:t>
            </a:r>
            <a:r>
              <a:t>UX </a:t>
            </a:r>
            <a:r>
              <a:t>designer, product manager, d</a:t>
            </a:r>
            <a:r>
              <a:t>e</a:t>
            </a:r>
            <a:r>
              <a:t>velop</a:t>
            </a:r>
            <a:r>
              <a:t>er</a:t>
            </a:r>
            <a:r>
              <a:t>s, data analyst, manager). </a:t>
            </a:r>
          </a:p>
        </p:txBody>
      </p:sp>
      <p:sp>
        <p:nvSpPr>
          <p:cNvPr id="576" name="L’INTÉRÊT ?…"/>
          <p:cNvSpPr txBox="1"/>
          <p:nvPr/>
        </p:nvSpPr>
        <p:spPr>
          <a:xfrm>
            <a:off x="5026526" y="3236362"/>
            <a:ext cx="6299203"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4A5"/>
                </a:solidFill>
              </a:defRPr>
            </a:pPr>
            <a:r>
              <a:t>WHY?</a:t>
            </a:r>
            <a:endParaRPr>
              <a:solidFill>
                <a:srgbClr val="94BAA8"/>
              </a:solidFill>
            </a:endParaRPr>
          </a:p>
          <a:p>
            <a:pPr algn="just" defTabSz="584200">
              <a:defRPr b="0"/>
            </a:pPr>
            <a:r>
              <a:t>Tribes are </a:t>
            </a:r>
            <a:r>
              <a:rPr b="1"/>
              <a:t>mini-start-ups</a:t>
            </a:r>
            <a:r>
              <a:t> dedicated to specific projects (e.g. inventing new functionalities or other ways of making a service more profitable). This allows the company to maintain the reactiveness of its early stages of development, and also to </a:t>
            </a:r>
            <a:r>
              <a:rPr b="1"/>
              <a:t>mobilise its employees</a:t>
            </a:r>
            <a:r>
              <a:t> throughout a whole project, and therefore give their work meaning.</a:t>
            </a:r>
          </a:p>
        </p:txBody>
      </p:sp>
      <p:sp>
        <p:nvSpPr>
          <p:cNvPr id="577" name="ET AUSSI……"/>
          <p:cNvSpPr txBox="1"/>
          <p:nvPr/>
        </p:nvSpPr>
        <p:spPr>
          <a:xfrm>
            <a:off x="5026526" y="4932358"/>
            <a:ext cx="6299203"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4A5"/>
                </a:solidFill>
              </a:defRPr>
            </a:pPr>
            <a:r>
              <a:t>AND, ALSO…</a:t>
            </a:r>
            <a:endParaRPr>
              <a:solidFill>
                <a:srgbClr val="94BAA8"/>
              </a:solidFill>
            </a:endParaRPr>
          </a:p>
          <a:p>
            <a:pPr algn="just" defTabSz="584200">
              <a:defRPr b="0"/>
            </a:pPr>
            <a:r>
              <a:t>BlaBlaCar </a:t>
            </a:r>
            <a:r>
              <a:t>has set up a communication strategy focusing on the company’s </a:t>
            </a:r>
            <a:r>
              <a:rPr b="1"/>
              <a:t>core values</a:t>
            </a:r>
            <a:r>
              <a:t>, </a:t>
            </a:r>
            <a:r>
              <a:t>sharing sessions </a:t>
            </a:r>
            <a:r>
              <a:t>(BlaBlaTalk),</a:t>
            </a:r>
            <a:r>
              <a:t> and workspaces, designed to encourage maximum </a:t>
            </a:r>
            <a:r>
              <a:rPr b="1"/>
              <a:t>exchange and flexibility</a:t>
            </a:r>
            <a:r>
              <a:t>.</a:t>
            </a:r>
          </a:p>
        </p:txBody>
      </p:sp>
      <p:sp>
        <p:nvSpPr>
          <p:cNvPr id="578" name="Source : Entreprise libérée, un bel exemple de mise en place, Mag Change The Work, 2017">
            <a:hlinkClick r:id="rId3" invalidUrl="" action="" tgtFrame="" tooltip="" history="1" highlightClick="0" endSnd="0"/>
          </p:cNvPr>
          <p:cNvSpPr txBox="1"/>
          <p:nvPr/>
        </p:nvSpPr>
        <p:spPr>
          <a:xfrm>
            <a:off x="7184631" y="6218398"/>
            <a:ext cx="4658520"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defTabSz="457200">
              <a:defRPr b="0" sz="700"/>
            </a:pPr>
            <a:r>
              <a:t>Source: Comment BlaBlaCar conserve son esprit Start-up</a:t>
            </a:r>
            <a:r>
              <a:t> (</a:t>
            </a:r>
            <a:r>
              <a:rPr i="1"/>
              <a:t>How BlaBlaCar maintains its start-up spirit</a:t>
            </a:r>
            <a:r>
              <a:t>),</a:t>
            </a:r>
            <a:r>
              <a:t> Capital, 2017</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8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58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582" name="Image" descr="Image">
            <a:hlinkClick r:id="rId2" invalidUrl="" action="" tgtFrame="" tooltip="" history="1" highlightClick="0" endSnd="0"/>
          </p:cNvPr>
          <p:cNvPicPr>
            <a:picLocks noChangeAspect="1"/>
          </p:cNvPicPr>
          <p:nvPr/>
        </p:nvPicPr>
        <p:blipFill>
          <a:blip r:embed="rId3">
            <a:extLst/>
          </a:blip>
          <a:srcRect l="46156" t="0" r="19080" b="0"/>
          <a:stretch>
            <a:fillRect/>
          </a:stretch>
        </p:blipFill>
        <p:spPr>
          <a:xfrm>
            <a:off x="-50" y="-25400"/>
            <a:ext cx="3935761" cy="6462899"/>
          </a:xfrm>
          <a:prstGeom prst="rect">
            <a:avLst/>
          </a:prstGeom>
          <a:ln w="12700">
            <a:miter lim="400000"/>
          </a:ln>
        </p:spPr>
      </p:pic>
      <p:sp>
        <p:nvSpPr>
          <p:cNvPr id="583"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84"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grpSp>
        <p:nvGrpSpPr>
          <p:cNvPr id="587" name="Rectangle"/>
          <p:cNvGrpSpPr/>
          <p:nvPr/>
        </p:nvGrpSpPr>
        <p:grpSpPr>
          <a:xfrm>
            <a:off x="-12700" y="5840114"/>
            <a:ext cx="3961111" cy="596902"/>
            <a:chOff x="0" y="0"/>
            <a:chExt cx="3961110" cy="596901"/>
          </a:xfrm>
        </p:grpSpPr>
        <p:sp>
          <p:nvSpPr>
            <p:cNvPr id="585" name="Rectangle"/>
            <p:cNvSpPr/>
            <p:nvPr/>
          </p:nvSpPr>
          <p:spPr>
            <a:xfrm>
              <a:off x="0" y="-1"/>
              <a:ext cx="3961111" cy="596903"/>
            </a:xfrm>
            <a:prstGeom prst="rect">
              <a:avLst/>
            </a:prstGeom>
            <a:solidFill>
              <a:srgbClr val="FFFFFF">
                <a:alpha val="72628"/>
              </a:srgbClr>
            </a:solidFill>
            <a:ln w="12700" cap="flat">
              <a:noFill/>
              <a:miter lim="400000"/>
            </a:ln>
            <a:effectLst/>
          </p:spPr>
          <p:txBody>
            <a:bodyPr wrap="square" lIns="0" tIns="0" rIns="0" bIns="0" numCol="1" anchor="ctr">
              <a:noAutofit/>
            </a:bodyPr>
            <a:lstStyle/>
            <a:p>
              <a:pPr>
                <a:defRPr sz="1600"/>
              </a:pPr>
            </a:p>
          </p:txBody>
        </p:sp>
        <p:sp>
          <p:nvSpPr>
            <p:cNvPr id="586" name="Text"/>
            <p:cNvSpPr txBox="1"/>
            <p:nvPr/>
          </p:nvSpPr>
          <p:spPr>
            <a:xfrm>
              <a:off x="0" y="187474"/>
              <a:ext cx="3961111" cy="2219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lvl1pPr>
            </a:lstStyle>
            <a:p>
              <a:pPr/>
              <a:r>
                <a:t> </a:t>
              </a:r>
            </a:p>
          </p:txBody>
        </p:sp>
      </p:grpSp>
      <p:pic>
        <p:nvPicPr>
          <p:cNvPr id="588" name="Image" descr="Image">
            <a:hlinkClick r:id="rId2" invalidUrl="" action="" tgtFrame="" tooltip="" history="1" highlightClick="0" endSnd="0"/>
          </p:cNvPr>
          <p:cNvPicPr>
            <a:picLocks noChangeAspect="1"/>
          </p:cNvPicPr>
          <p:nvPr/>
        </p:nvPicPr>
        <p:blipFill>
          <a:blip r:embed="rId5">
            <a:extLst/>
          </a:blip>
          <a:stretch>
            <a:fillRect/>
          </a:stretch>
        </p:blipFill>
        <p:spPr>
          <a:xfrm>
            <a:off x="1284730" y="6009123"/>
            <a:ext cx="1366249" cy="258882"/>
          </a:xfrm>
          <a:prstGeom prst="rect">
            <a:avLst/>
          </a:prstGeom>
          <a:ln w="12700">
            <a:miter lim="400000"/>
          </a:ln>
        </p:spPr>
      </p:pic>
      <p:sp>
        <p:nvSpPr>
          <p:cNvPr id="589" name="Circle">
            <a:hlinkClick r:id="rId6" invalidUrl="" action="" tgtFrame="" tooltip="" history="1" highlightClick="0" endSnd="0"/>
          </p:cNvPr>
          <p:cNvSpPr/>
          <p:nvPr/>
        </p:nvSpPr>
        <p:spPr>
          <a:xfrm>
            <a:off x="10784948" y="510914"/>
            <a:ext cx="737683" cy="737682"/>
          </a:xfrm>
          <a:prstGeom prst="ellipse">
            <a:avLst/>
          </a:prstGeom>
          <a:solidFill>
            <a:srgbClr val="54B4A5"/>
          </a:solidFill>
          <a:ln w="12700">
            <a:miter lim="400000"/>
          </a:ln>
        </p:spPr>
        <p:txBody>
          <a:bodyPr lIns="0" tIns="0" rIns="0" bIns="0" anchor="ctr"/>
          <a:lstStyle/>
          <a:p>
            <a:pPr>
              <a:defRPr sz="1600">
                <a:solidFill>
                  <a:srgbClr val="FFFFFF"/>
                </a:solidFill>
              </a:defRPr>
            </a:pPr>
          </a:p>
        </p:txBody>
      </p:sp>
      <p:sp>
        <p:nvSpPr>
          <p:cNvPr id="590" name="Light Bulb"/>
          <p:cNvSpPr/>
          <p:nvPr/>
        </p:nvSpPr>
        <p:spPr>
          <a:xfrm>
            <a:off x="11013830" y="643986"/>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591" name="noun_727762_cc.png" descr="noun_727762_cc.png"/>
          <p:cNvPicPr>
            <a:picLocks noChangeAspect="1"/>
          </p:cNvPicPr>
          <p:nvPr/>
        </p:nvPicPr>
        <p:blipFill>
          <a:blip r:embed="rId7">
            <a:extLst/>
          </a:blip>
          <a:srcRect l="11904" t="3951" r="11904" b="18389"/>
          <a:stretch>
            <a:fillRect/>
          </a:stretch>
        </p:blipFill>
        <p:spPr>
          <a:xfrm>
            <a:off x="4258312" y="2058127"/>
            <a:ext cx="585491" cy="596775"/>
          </a:xfrm>
          <a:prstGeom prst="rect">
            <a:avLst/>
          </a:prstGeom>
          <a:ln w="12700">
            <a:miter lim="400000"/>
          </a:ln>
        </p:spPr>
      </p:pic>
      <p:pic>
        <p:nvPicPr>
          <p:cNvPr id="592" name="noun_1045096_cc.png" descr="noun_1045096_cc.png"/>
          <p:cNvPicPr>
            <a:picLocks noChangeAspect="1"/>
          </p:cNvPicPr>
          <p:nvPr/>
        </p:nvPicPr>
        <p:blipFill>
          <a:blip r:embed="rId8">
            <a:extLst/>
          </a:blip>
          <a:srcRect l="0" t="0" r="0" b="14858"/>
          <a:stretch>
            <a:fillRect/>
          </a:stretch>
        </p:blipFill>
        <p:spPr>
          <a:xfrm>
            <a:off x="4200566" y="4970692"/>
            <a:ext cx="700986" cy="596832"/>
          </a:xfrm>
          <a:prstGeom prst="rect">
            <a:avLst/>
          </a:prstGeom>
          <a:ln w="12700">
            <a:miter lim="400000"/>
          </a:ln>
        </p:spPr>
      </p:pic>
      <p:pic>
        <p:nvPicPr>
          <p:cNvPr id="593" name="noun_648400_cc.png" descr="noun_648400_cc.png"/>
          <p:cNvPicPr>
            <a:picLocks noChangeAspect="1"/>
          </p:cNvPicPr>
          <p:nvPr/>
        </p:nvPicPr>
        <p:blipFill>
          <a:blip r:embed="rId9">
            <a:extLst/>
          </a:blip>
          <a:srcRect l="14673" t="0" r="14673" b="20967"/>
          <a:stretch>
            <a:fillRect/>
          </a:stretch>
        </p:blipFill>
        <p:spPr>
          <a:xfrm>
            <a:off x="4251962" y="3516714"/>
            <a:ext cx="585457" cy="654887"/>
          </a:xfrm>
          <a:prstGeom prst="rect">
            <a:avLst/>
          </a:prstGeom>
          <a:ln w="12700">
            <a:miter lim="400000"/>
          </a:ln>
        </p:spPr>
      </p:pic>
      <p:pic>
        <p:nvPicPr>
          <p:cNvPr id="594" name="Image" descr="Image"/>
          <p:cNvPicPr>
            <a:picLocks noChangeAspect="1"/>
          </p:cNvPicPr>
          <p:nvPr/>
        </p:nvPicPr>
        <p:blipFill>
          <a:blip r:embed="rId10">
            <a:extLst/>
          </a:blip>
          <a:stretch>
            <a:fillRect/>
          </a:stretch>
        </p:blipFill>
        <p:spPr>
          <a:xfrm>
            <a:off x="11230060" y="418923"/>
            <a:ext cx="448015" cy="389774"/>
          </a:xfrm>
          <a:prstGeom prst="rect">
            <a:avLst/>
          </a:prstGeom>
          <a:ln w="12700">
            <a:miter lim="400000"/>
          </a:ln>
        </p:spPr>
      </p:pic>
      <p:sp>
        <p:nvSpPr>
          <p:cNvPr id="595" name="The collaborative company"/>
          <p:cNvSpPr txBox="1"/>
          <p:nvPr/>
        </p:nvSpPr>
        <p:spPr>
          <a:xfrm>
            <a:off x="9958523" y="6582988"/>
            <a:ext cx="166871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The collaborative company</a:t>
            </a:r>
          </a:p>
        </p:txBody>
      </p:sp>
      <p:sp>
        <p:nvSpPr>
          <p:cNvPr id="596" name="Cas pratique 2 :…"/>
          <p:cNvSpPr txBox="1"/>
          <p:nvPr/>
        </p:nvSpPr>
        <p:spPr>
          <a:xfrm>
            <a:off x="4361234" y="303572"/>
            <a:ext cx="6050697"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cap="all" sz="2500">
                <a:solidFill>
                  <a:srgbClr val="54B4A5"/>
                </a:solidFill>
              </a:defRPr>
            </a:pPr>
            <a:r>
              <a:t>Cas</a:t>
            </a:r>
            <a:r>
              <a:t>E STUDY </a:t>
            </a:r>
            <a:r>
              <a:t>N°2:</a:t>
            </a:r>
          </a:p>
          <a:p>
            <a:pPr algn="l">
              <a:defRPr sz="2500">
                <a:solidFill>
                  <a:srgbClr val="54B4A5"/>
                </a:solidFill>
              </a:defRPr>
            </a:pPr>
            <a:r>
              <a:rPr cap="all"/>
              <a:t>T</a:t>
            </a:r>
            <a:r>
              <a:t>alent.io, </a:t>
            </a:r>
            <a:r>
              <a:t>an example of a liberated company</a:t>
            </a:r>
          </a:p>
        </p:txBody>
      </p:sp>
      <p:sp>
        <p:nvSpPr>
          <p:cNvPr id="597" name="QUOI ?…"/>
          <p:cNvSpPr txBox="1"/>
          <p:nvPr/>
        </p:nvSpPr>
        <p:spPr>
          <a:xfrm>
            <a:off x="5159904" y="1795765"/>
            <a:ext cx="6299203"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5"/>
                </a:solidFill>
              </a:defRPr>
            </a:pPr>
            <a:r>
              <a:t>WHAT? </a:t>
            </a:r>
          </a:p>
          <a:p>
            <a:pPr algn="just" defTabSz="457200">
              <a:defRPr b="0"/>
            </a:pPr>
            <a:r>
              <a:t>At Talent.io, there is no manager, and decisions are made </a:t>
            </a:r>
            <a:r>
              <a:rPr b="1"/>
              <a:t>collectively</a:t>
            </a:r>
            <a:r>
              <a:t>. The company’s values are clearly defined, and were formulated in a </a:t>
            </a:r>
            <a:r>
              <a:rPr b="1"/>
              <a:t>common decision-making process</a:t>
            </a:r>
            <a:r>
              <a:t>. The role of manager has been divided up into micro-responsibilities entrusted to several different workers. </a:t>
            </a:r>
          </a:p>
        </p:txBody>
      </p:sp>
      <p:sp>
        <p:nvSpPr>
          <p:cNvPr id="598" name="L’INTÉRÊT ?…"/>
          <p:cNvSpPr txBox="1"/>
          <p:nvPr/>
        </p:nvSpPr>
        <p:spPr>
          <a:xfrm>
            <a:off x="5159904" y="3150447"/>
            <a:ext cx="6299203"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5"/>
                </a:solidFill>
              </a:defRPr>
            </a:pPr>
            <a:r>
              <a:t>WHY?</a:t>
            </a:r>
          </a:p>
          <a:p>
            <a:pPr algn="just" defTabSz="457200">
              <a:defRPr b="0"/>
            </a:pPr>
            <a:r>
              <a:t>This organisational model allows for </a:t>
            </a:r>
            <a:r>
              <a:rPr b="1"/>
              <a:t>all the collaborators to be involved </a:t>
            </a:r>
            <a:r>
              <a:t>and </a:t>
            </a:r>
            <a:r>
              <a:rPr b="1"/>
              <a:t>encourages them to be independent</a:t>
            </a:r>
            <a:r>
              <a:t>, whilst allowing their talents or ‘professional fibres’ to be showcased across a wide range of fields, which are sometimes distant from the sector which the employees were originally recruited to work in.</a:t>
            </a:r>
          </a:p>
        </p:txBody>
      </p:sp>
      <p:sp>
        <p:nvSpPr>
          <p:cNvPr id="599" name="ET AUSSI……"/>
          <p:cNvSpPr txBox="1"/>
          <p:nvPr/>
        </p:nvSpPr>
        <p:spPr>
          <a:xfrm>
            <a:off x="5159904" y="4708330"/>
            <a:ext cx="6299203"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5"/>
                </a:solidFill>
              </a:defRPr>
            </a:pPr>
            <a:r>
              <a:t>AND, ALSO…</a:t>
            </a:r>
          </a:p>
          <a:p>
            <a:pPr algn="just" defTabSz="457200">
              <a:defRPr b="0"/>
            </a:pPr>
            <a:r>
              <a:t>Roles are created to respond to short- and long-term needs; this allows everyone to be invested in their role at the appropriate time, and </a:t>
            </a:r>
            <a:r>
              <a:rPr b="1"/>
              <a:t>to have responsibility for different areas</a:t>
            </a:r>
            <a:r>
              <a:t>. Tools like Nuclino, Trello or Slack are used for team communication, to foster this way of working.</a:t>
            </a:r>
          </a:p>
        </p:txBody>
      </p:sp>
      <p:sp>
        <p:nvSpPr>
          <p:cNvPr id="600" name="Source : Entreprise libérée, un bel exemple de mise en place, Mag Change The Work, 2017">
            <a:hlinkClick r:id="rId6" invalidUrl="" action="" tgtFrame="" tooltip="" history="1" highlightClick="0" endSnd="0"/>
          </p:cNvPr>
          <p:cNvSpPr txBox="1"/>
          <p:nvPr/>
        </p:nvSpPr>
        <p:spPr>
          <a:xfrm>
            <a:off x="6171558" y="6222897"/>
            <a:ext cx="5971965"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defTabSz="457200">
              <a:defRPr b="0" sz="700"/>
            </a:pPr>
            <a:r>
              <a:t>Source: Entreprise libérée, un bel exemple de mise en place</a:t>
            </a:r>
            <a:r>
              <a:t> (</a:t>
            </a:r>
            <a:r>
              <a:rPr i="1"/>
              <a:t>A Great Example of an Implemented Liberated Company</a:t>
            </a:r>
            <a:r>
              <a:t>)</a:t>
            </a:r>
            <a:r>
              <a:t>, Mag Change The Work, 2017</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0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60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60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605"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graphicFrame>
        <p:nvGraphicFramePr>
          <p:cNvPr id="606" name="2D Pie Chart"/>
          <p:cNvGraphicFramePr/>
          <p:nvPr/>
        </p:nvGraphicFramePr>
        <p:xfrm>
          <a:off x="5159771" y="1258524"/>
          <a:ext cx="1914956" cy="1914957"/>
        </p:xfrm>
        <a:graphic xmlns:a="http://schemas.openxmlformats.org/drawingml/2006/main">
          <a:graphicData uri="http://schemas.openxmlformats.org/drawingml/2006/chart">
            <c:chart xmlns:c="http://schemas.openxmlformats.org/drawingml/2006/chart" r:id="rId3"/>
          </a:graphicData>
        </a:graphic>
      </p:graphicFrame>
      <p:sp>
        <p:nvSpPr>
          <p:cNvPr id="607" name="Circle"/>
          <p:cNvSpPr/>
          <p:nvPr/>
        </p:nvSpPr>
        <p:spPr>
          <a:xfrm>
            <a:off x="5290000" y="1388753"/>
            <a:ext cx="1654498" cy="1654499"/>
          </a:xfrm>
          <a:prstGeom prst="ellipse">
            <a:avLst/>
          </a:prstGeom>
          <a:solidFill>
            <a:srgbClr val="929292"/>
          </a:solidFill>
          <a:ln w="12700">
            <a:solidFill>
              <a:srgbClr val="000000">
                <a:alpha val="0"/>
              </a:srgbClr>
            </a:solidFill>
            <a:miter lim="400000"/>
          </a:ln>
        </p:spPr>
        <p:txBody>
          <a:bodyPr lIns="25400" tIns="25400" rIns="25400" bIns="25400" anchor="ctr"/>
          <a:lstStyle/>
          <a:p>
            <a:pPr defTabSz="292100">
              <a:defRPr sz="2000">
                <a:solidFill>
                  <a:srgbClr val="FFFFFF"/>
                </a:solidFill>
                <a:effectLst>
                  <a:outerShdw sx="100000" sy="100000" kx="0" ky="0" algn="b" rotWithShape="0" blurRad="38100" dist="12700" dir="5400000">
                    <a:srgbClr val="000000">
                      <a:alpha val="50000"/>
                    </a:srgbClr>
                  </a:outerShdw>
                </a:effectLst>
              </a:defRPr>
            </a:pPr>
          </a:p>
        </p:txBody>
      </p:sp>
      <p:sp>
        <p:nvSpPr>
          <p:cNvPr id="608" name="40%"/>
          <p:cNvSpPr/>
          <p:nvPr/>
        </p:nvSpPr>
        <p:spPr>
          <a:xfrm>
            <a:off x="5346737" y="1802395"/>
            <a:ext cx="1541022" cy="82721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4500">
                <a:solidFill>
                  <a:srgbClr val="FFFFFF"/>
                </a:solidFill>
              </a:defRPr>
            </a:lvl1pPr>
          </a:lstStyle>
          <a:p>
            <a:pPr/>
            <a:r>
              <a:t>40%</a:t>
            </a:r>
          </a:p>
        </p:txBody>
      </p:sp>
      <p:graphicFrame>
        <p:nvGraphicFramePr>
          <p:cNvPr id="609" name="2D Pie Chart"/>
          <p:cNvGraphicFramePr/>
          <p:nvPr/>
        </p:nvGraphicFramePr>
        <p:xfrm>
          <a:off x="2728399" y="3327253"/>
          <a:ext cx="1914956" cy="1914956"/>
        </p:xfrm>
        <a:graphic xmlns:a="http://schemas.openxmlformats.org/drawingml/2006/main">
          <a:graphicData uri="http://schemas.openxmlformats.org/drawingml/2006/chart">
            <c:chart xmlns:c="http://schemas.openxmlformats.org/drawingml/2006/chart" r:id="rId4"/>
          </a:graphicData>
        </a:graphic>
      </p:graphicFrame>
      <p:sp>
        <p:nvSpPr>
          <p:cNvPr id="610" name="Circle"/>
          <p:cNvSpPr/>
          <p:nvPr/>
        </p:nvSpPr>
        <p:spPr>
          <a:xfrm>
            <a:off x="2858628" y="3457482"/>
            <a:ext cx="1654498" cy="1654499"/>
          </a:xfrm>
          <a:prstGeom prst="ellipse">
            <a:avLst/>
          </a:prstGeom>
          <a:solidFill>
            <a:srgbClr val="54B4A5"/>
          </a:solidFill>
          <a:ln w="12700">
            <a:solidFill>
              <a:srgbClr val="000000">
                <a:alpha val="0"/>
              </a:srgbClr>
            </a:solidFill>
            <a:miter lim="400000"/>
          </a:ln>
        </p:spPr>
        <p:txBody>
          <a:bodyPr lIns="25400" tIns="25400" rIns="25400" bIns="25400" anchor="ctr"/>
          <a:lstStyle/>
          <a:p>
            <a:pPr defTabSz="292100">
              <a:defRPr sz="2000">
                <a:solidFill>
                  <a:srgbClr val="FFFFFF"/>
                </a:solidFill>
                <a:effectLst>
                  <a:outerShdw sx="100000" sy="100000" kx="0" ky="0" algn="b" rotWithShape="0" blurRad="38100" dist="12700" dir="5400000">
                    <a:srgbClr val="000000">
                      <a:alpha val="50000"/>
                    </a:srgbClr>
                  </a:outerShdw>
                </a:effectLst>
              </a:defRPr>
            </a:pPr>
          </a:p>
        </p:txBody>
      </p:sp>
      <p:sp>
        <p:nvSpPr>
          <p:cNvPr id="611" name="44%"/>
          <p:cNvSpPr/>
          <p:nvPr/>
        </p:nvSpPr>
        <p:spPr>
          <a:xfrm>
            <a:off x="2915367" y="3871124"/>
            <a:ext cx="1541021" cy="8272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4500">
                <a:solidFill>
                  <a:srgbClr val="FFFFFF"/>
                </a:solidFill>
              </a:defRPr>
            </a:lvl1pPr>
          </a:lstStyle>
          <a:p>
            <a:pPr/>
            <a:r>
              <a:t>44%</a:t>
            </a:r>
          </a:p>
        </p:txBody>
      </p:sp>
      <p:graphicFrame>
        <p:nvGraphicFramePr>
          <p:cNvPr id="612" name="2D Pie Chart"/>
          <p:cNvGraphicFramePr/>
          <p:nvPr/>
        </p:nvGraphicFramePr>
        <p:xfrm>
          <a:off x="7567399" y="3395169"/>
          <a:ext cx="1914956" cy="1914957"/>
        </p:xfrm>
        <a:graphic xmlns:a="http://schemas.openxmlformats.org/drawingml/2006/main">
          <a:graphicData uri="http://schemas.openxmlformats.org/drawingml/2006/chart">
            <c:chart xmlns:c="http://schemas.openxmlformats.org/drawingml/2006/chart" r:id="rId5"/>
          </a:graphicData>
        </a:graphic>
      </p:graphicFrame>
      <p:sp>
        <p:nvSpPr>
          <p:cNvPr id="613" name="Circle"/>
          <p:cNvSpPr/>
          <p:nvPr/>
        </p:nvSpPr>
        <p:spPr>
          <a:xfrm>
            <a:off x="7697628" y="3525398"/>
            <a:ext cx="1654498" cy="1654499"/>
          </a:xfrm>
          <a:prstGeom prst="ellipse">
            <a:avLst/>
          </a:prstGeom>
          <a:solidFill>
            <a:srgbClr val="6DB1A5"/>
          </a:solidFill>
          <a:ln w="12700">
            <a:solidFill>
              <a:srgbClr val="000000">
                <a:alpha val="0"/>
              </a:srgbClr>
            </a:solidFill>
            <a:miter lim="400000"/>
          </a:ln>
        </p:spPr>
        <p:txBody>
          <a:bodyPr lIns="25400" tIns="25400" rIns="25400" bIns="25400" anchor="ctr"/>
          <a:lstStyle/>
          <a:p>
            <a:pPr defTabSz="292100">
              <a:defRPr sz="2000">
                <a:solidFill>
                  <a:srgbClr val="FFFFFF"/>
                </a:solidFill>
                <a:effectLst>
                  <a:outerShdw sx="100000" sy="100000" kx="0" ky="0" algn="b" rotWithShape="0" blurRad="38100" dist="12700" dir="5400000">
                    <a:srgbClr val="000000">
                      <a:alpha val="50000"/>
                    </a:srgbClr>
                  </a:outerShdw>
                </a:effectLst>
              </a:defRPr>
            </a:pPr>
          </a:p>
        </p:txBody>
      </p:sp>
      <p:sp>
        <p:nvSpPr>
          <p:cNvPr id="614" name="30%"/>
          <p:cNvSpPr/>
          <p:nvPr/>
        </p:nvSpPr>
        <p:spPr>
          <a:xfrm>
            <a:off x="7754366" y="3939040"/>
            <a:ext cx="1541022" cy="8272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4500">
                <a:solidFill>
                  <a:srgbClr val="FFFFFF"/>
                </a:solidFill>
              </a:defRPr>
            </a:lvl1pPr>
          </a:lstStyle>
          <a:p>
            <a:pPr/>
            <a:r>
              <a:t>30%</a:t>
            </a:r>
          </a:p>
        </p:txBody>
      </p:sp>
      <p:sp>
        <p:nvSpPr>
          <p:cNvPr id="615" name="The collaborative company"/>
          <p:cNvSpPr txBox="1"/>
          <p:nvPr/>
        </p:nvSpPr>
        <p:spPr>
          <a:xfrm>
            <a:off x="9958523" y="6582988"/>
            <a:ext cx="166871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The collaborative company</a:t>
            </a:r>
          </a:p>
        </p:txBody>
      </p:sp>
      <p:sp>
        <p:nvSpPr>
          <p:cNvPr id="616" name="Des usages nouveaux qui s’installent mais restent à développer auprès de l’ensemble des collaborateurs"/>
          <p:cNvSpPr txBox="1"/>
          <p:nvPr/>
        </p:nvSpPr>
        <p:spPr>
          <a:xfrm>
            <a:off x="547139" y="177668"/>
            <a:ext cx="11097722"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defTabSz="457200">
              <a:defRPr sz="2500">
                <a:solidFill>
                  <a:srgbClr val="54B4A5"/>
                </a:solidFill>
              </a:defRPr>
            </a:lvl1pPr>
          </a:lstStyle>
          <a:p>
            <a:pPr/>
            <a:r>
              <a:t>New uses are taking hold, but can still be developed further so that all collaborators take advantage of them</a:t>
            </a:r>
          </a:p>
        </p:txBody>
      </p:sp>
      <p:sp>
        <p:nvSpPr>
          <p:cNvPr id="617" name="ont adopté un RSE…"/>
          <p:cNvSpPr txBox="1"/>
          <p:nvPr/>
        </p:nvSpPr>
        <p:spPr>
          <a:xfrm>
            <a:off x="4578051" y="3062995"/>
            <a:ext cx="2958341" cy="5013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600"/>
            </a:lvl1pPr>
          </a:lstStyle>
          <a:p>
            <a:pPr/>
            <a:r>
              <a:t>have adopted enterprise social networking</a:t>
            </a:r>
          </a:p>
        </p:txBody>
      </p:sp>
      <p:sp>
        <p:nvSpPr>
          <p:cNvPr id="618" name="utilisent des outils de travail collaboratif"/>
          <p:cNvSpPr txBox="1"/>
          <p:nvPr/>
        </p:nvSpPr>
        <p:spPr>
          <a:xfrm>
            <a:off x="2209201" y="5214033"/>
            <a:ext cx="2833298" cy="5013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600"/>
            </a:lvl1pPr>
          </a:lstStyle>
          <a:p>
            <a:pPr/>
            <a:r>
              <a:t>use collaborative working tools</a:t>
            </a:r>
          </a:p>
        </p:txBody>
      </p:sp>
      <p:sp>
        <p:nvSpPr>
          <p:cNvPr id="619" name="Utilisent un intranet"/>
          <p:cNvSpPr txBox="1"/>
          <p:nvPr/>
        </p:nvSpPr>
        <p:spPr>
          <a:xfrm>
            <a:off x="5621662" y="5362492"/>
            <a:ext cx="5686426" cy="27275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1600"/>
            </a:lvl1pPr>
          </a:lstStyle>
          <a:p>
            <a:pPr/>
            <a:r>
              <a:t>make use of videoconferencing tools or online telephones</a:t>
            </a:r>
          </a:p>
        </p:txBody>
      </p:sp>
      <p:sp>
        <p:nvSpPr>
          <p:cNvPr id="620" name="* Échantillon de 1301 collaborateurs français"/>
          <p:cNvSpPr txBox="1"/>
          <p:nvPr/>
        </p:nvSpPr>
        <p:spPr>
          <a:xfrm>
            <a:off x="525656" y="6033789"/>
            <a:ext cx="4262775"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b="0"/>
            </a:lvl1pPr>
          </a:lstStyle>
          <a:p>
            <a:pPr/>
            <a:r>
              <a:t>*Sample of 1,301 French collaborators</a:t>
            </a:r>
          </a:p>
        </p:txBody>
      </p:sp>
      <p:sp>
        <p:nvSpPr>
          <p:cNvPr id="621" name="Source: Julhiet Sterwen, 2017">
            <a:hlinkClick r:id="rId6" invalidUrl="" action="" tgtFrame="" tooltip="" history="1" highlightClick="0" endSnd="0"/>
          </p:cNvPr>
          <p:cNvSpPr txBox="1"/>
          <p:nvPr/>
        </p:nvSpPr>
        <p:spPr>
          <a:xfrm>
            <a:off x="10096309" y="6256091"/>
            <a:ext cx="2065096"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a:defRPr b="0" sz="700"/>
            </a:pPr>
            <a:r>
              <a:t>Source: Infographie Ifop </a:t>
            </a:r>
            <a:r>
              <a:t>and</a:t>
            </a:r>
            <a:r>
              <a:t> Julhiet Sterwen, 2017</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2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62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625" name="Circle">
            <a:hlinkClick r:id="rId2" invalidUrl="" action="" tgtFrame="" tooltip="" history="1" highlightClick="0" endSnd="0"/>
          </p:cNvPr>
          <p:cNvSpPr/>
          <p:nvPr/>
        </p:nvSpPr>
        <p:spPr>
          <a:xfrm>
            <a:off x="9238726" y="4591682"/>
            <a:ext cx="1440369" cy="1440369"/>
          </a:xfrm>
          <a:prstGeom prst="ellipse">
            <a:avLst/>
          </a:prstGeom>
          <a:solidFill>
            <a:srgbClr val="52A3EF">
              <a:alpha val="77855"/>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626" name="Image" descr="Image"/>
          <p:cNvPicPr>
            <a:picLocks noChangeAspect="1"/>
          </p:cNvPicPr>
          <p:nvPr/>
        </p:nvPicPr>
        <p:blipFill>
          <a:blip r:embed="rId3">
            <a:extLst/>
          </a:blip>
          <a:stretch>
            <a:fillRect/>
          </a:stretch>
        </p:blipFill>
        <p:spPr>
          <a:xfrm>
            <a:off x="9608349" y="4961304"/>
            <a:ext cx="701125" cy="701126"/>
          </a:xfrm>
          <a:prstGeom prst="rect">
            <a:avLst/>
          </a:prstGeom>
          <a:ln w="12700">
            <a:miter lim="400000"/>
          </a:ln>
        </p:spPr>
      </p:pic>
      <p:sp>
        <p:nvSpPr>
          <p:cNvPr id="62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628"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629" name="Circle">
            <a:hlinkClick r:id="rId5" invalidUrl="" action="" tgtFrame="" tooltip="" history="1" highlightClick="0" endSnd="0"/>
          </p:cNvPr>
          <p:cNvSpPr/>
          <p:nvPr/>
        </p:nvSpPr>
        <p:spPr>
          <a:xfrm>
            <a:off x="589858" y="2273466"/>
            <a:ext cx="1386006" cy="1386005"/>
          </a:xfrm>
          <a:prstGeom prst="ellipse">
            <a:avLst/>
          </a:prstGeom>
          <a:solidFill>
            <a:srgbClr val="1B6AA5"/>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630" name="Circle">
            <a:hlinkClick r:id="rId6" invalidUrl="" action="" tgtFrame="" tooltip="" history="1" highlightClick="0" endSnd="0"/>
          </p:cNvPr>
          <p:cNvSpPr/>
          <p:nvPr/>
        </p:nvSpPr>
        <p:spPr>
          <a:xfrm>
            <a:off x="2134976" y="2970876"/>
            <a:ext cx="2039479" cy="2039479"/>
          </a:xfrm>
          <a:prstGeom prst="ellipse">
            <a:avLst/>
          </a:prstGeom>
          <a:solidFill>
            <a:srgbClr val="B0CD63">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631" name="Circle">
            <a:hlinkClick r:id="rId7" invalidUrl="" action="" tgtFrame="" tooltip="" history="1" highlightClick="0" endSnd="0"/>
          </p:cNvPr>
          <p:cNvSpPr/>
          <p:nvPr/>
        </p:nvSpPr>
        <p:spPr>
          <a:xfrm>
            <a:off x="1657027" y="1930040"/>
            <a:ext cx="1591531" cy="1591531"/>
          </a:xfrm>
          <a:prstGeom prst="ellipse">
            <a:avLst/>
          </a:prstGeom>
          <a:solidFill>
            <a:srgbClr val="46C1A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632" name="Circle">
            <a:hlinkClick r:id="rId8" invalidUrl="" action="" tgtFrame="" tooltip="" history="1" highlightClick="0" endSnd="0"/>
          </p:cNvPr>
          <p:cNvSpPr/>
          <p:nvPr/>
        </p:nvSpPr>
        <p:spPr>
          <a:xfrm>
            <a:off x="3814555" y="2570004"/>
            <a:ext cx="1591531" cy="1591533"/>
          </a:xfrm>
          <a:prstGeom prst="ellipse">
            <a:avLst/>
          </a:prstGeom>
          <a:solidFill>
            <a:srgbClr val="F0C42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633" name="Image" descr="Image"/>
          <p:cNvPicPr>
            <a:picLocks noChangeAspect="1"/>
          </p:cNvPicPr>
          <p:nvPr/>
        </p:nvPicPr>
        <p:blipFill>
          <a:blip r:embed="rId9">
            <a:extLst/>
          </a:blip>
          <a:srcRect l="5968" t="883" r="345" b="13072"/>
          <a:stretch>
            <a:fillRect/>
          </a:stretch>
        </p:blipFill>
        <p:spPr>
          <a:xfrm>
            <a:off x="2477273" y="3749760"/>
            <a:ext cx="1354619" cy="379017"/>
          </a:xfrm>
          <a:custGeom>
            <a:avLst/>
            <a:gdLst/>
            <a:ahLst/>
            <a:cxnLst>
              <a:cxn ang="0">
                <a:pos x="wd2" y="hd2"/>
              </a:cxn>
              <a:cxn ang="5400000">
                <a:pos x="wd2" y="hd2"/>
              </a:cxn>
              <a:cxn ang="10800000">
                <a:pos x="wd2" y="hd2"/>
              </a:cxn>
              <a:cxn ang="16200000">
                <a:pos x="wd2" y="hd2"/>
              </a:cxn>
            </a:cxnLst>
            <a:rect l="0" t="0" r="r" b="b"/>
            <a:pathLst>
              <a:path w="21593" h="21170" fill="norm" stroke="1" extrusionOk="0">
                <a:moveTo>
                  <a:pt x="18518" y="0"/>
                </a:moveTo>
                <a:cubicBezTo>
                  <a:pt x="18190" y="103"/>
                  <a:pt x="17936" y="247"/>
                  <a:pt x="17879" y="488"/>
                </a:cubicBezTo>
                <a:cubicBezTo>
                  <a:pt x="17877" y="499"/>
                  <a:pt x="17851" y="693"/>
                  <a:pt x="17848" y="709"/>
                </a:cubicBezTo>
                <a:cubicBezTo>
                  <a:pt x="17767" y="1103"/>
                  <a:pt x="17357" y="3836"/>
                  <a:pt x="16981" y="6362"/>
                </a:cubicBezTo>
                <a:cubicBezTo>
                  <a:pt x="16726" y="8078"/>
                  <a:pt x="16481" y="9698"/>
                  <a:pt x="16254" y="11350"/>
                </a:cubicBezTo>
                <a:cubicBezTo>
                  <a:pt x="15837" y="14393"/>
                  <a:pt x="15355" y="16770"/>
                  <a:pt x="14982" y="17978"/>
                </a:cubicBezTo>
                <a:cubicBezTo>
                  <a:pt x="14702" y="18883"/>
                  <a:pt x="14487" y="19136"/>
                  <a:pt x="14394" y="18488"/>
                </a:cubicBezTo>
                <a:cubicBezTo>
                  <a:pt x="14364" y="18272"/>
                  <a:pt x="14343" y="17957"/>
                  <a:pt x="14343" y="17534"/>
                </a:cubicBezTo>
                <a:cubicBezTo>
                  <a:pt x="14343" y="17235"/>
                  <a:pt x="14385" y="16714"/>
                  <a:pt x="14457" y="16071"/>
                </a:cubicBezTo>
                <a:cubicBezTo>
                  <a:pt x="14519" y="15469"/>
                  <a:pt x="14617" y="14745"/>
                  <a:pt x="14729" y="13921"/>
                </a:cubicBezTo>
                <a:cubicBezTo>
                  <a:pt x="14810" y="13324"/>
                  <a:pt x="14906" y="12710"/>
                  <a:pt x="15007" y="12037"/>
                </a:cubicBezTo>
                <a:cubicBezTo>
                  <a:pt x="15226" y="10549"/>
                  <a:pt x="15486" y="8970"/>
                  <a:pt x="15792" y="7293"/>
                </a:cubicBezTo>
                <a:cubicBezTo>
                  <a:pt x="15871" y="6844"/>
                  <a:pt x="15925" y="6402"/>
                  <a:pt x="16007" y="5963"/>
                </a:cubicBezTo>
                <a:cubicBezTo>
                  <a:pt x="16222" y="4807"/>
                  <a:pt x="16416" y="3665"/>
                  <a:pt x="16551" y="2749"/>
                </a:cubicBezTo>
                <a:cubicBezTo>
                  <a:pt x="16553" y="2732"/>
                  <a:pt x="16548" y="2743"/>
                  <a:pt x="16551" y="2727"/>
                </a:cubicBezTo>
                <a:cubicBezTo>
                  <a:pt x="16588" y="2477"/>
                  <a:pt x="16580" y="2428"/>
                  <a:pt x="16608" y="2217"/>
                </a:cubicBezTo>
                <a:cubicBezTo>
                  <a:pt x="16662" y="1805"/>
                  <a:pt x="16693" y="1522"/>
                  <a:pt x="16715" y="1264"/>
                </a:cubicBezTo>
                <a:cubicBezTo>
                  <a:pt x="16719" y="1194"/>
                  <a:pt x="16748" y="975"/>
                  <a:pt x="16747" y="931"/>
                </a:cubicBezTo>
                <a:cubicBezTo>
                  <a:pt x="16727" y="648"/>
                  <a:pt x="16469" y="470"/>
                  <a:pt x="15950" y="333"/>
                </a:cubicBezTo>
                <a:lnTo>
                  <a:pt x="14900" y="7448"/>
                </a:lnTo>
                <a:cubicBezTo>
                  <a:pt x="14029" y="13299"/>
                  <a:pt x="13658" y="15200"/>
                  <a:pt x="13128" y="16670"/>
                </a:cubicBezTo>
                <a:cubicBezTo>
                  <a:pt x="12415" y="18647"/>
                  <a:pt x="11879" y="19377"/>
                  <a:pt x="11591" y="18754"/>
                </a:cubicBezTo>
                <a:cubicBezTo>
                  <a:pt x="11478" y="18509"/>
                  <a:pt x="11770" y="17246"/>
                  <a:pt x="12401" y="15251"/>
                </a:cubicBezTo>
                <a:cubicBezTo>
                  <a:pt x="13421" y="12025"/>
                  <a:pt x="13962" y="9071"/>
                  <a:pt x="13799" y="7581"/>
                </a:cubicBezTo>
                <a:cubicBezTo>
                  <a:pt x="13580" y="5587"/>
                  <a:pt x="12232" y="6196"/>
                  <a:pt x="11888" y="8446"/>
                </a:cubicBezTo>
                <a:cubicBezTo>
                  <a:pt x="11765" y="9252"/>
                  <a:pt x="11633" y="9404"/>
                  <a:pt x="11281" y="9133"/>
                </a:cubicBezTo>
                <a:cubicBezTo>
                  <a:pt x="10965" y="8890"/>
                  <a:pt x="10669" y="9114"/>
                  <a:pt x="10307" y="9865"/>
                </a:cubicBezTo>
                <a:cubicBezTo>
                  <a:pt x="9754" y="11006"/>
                  <a:pt x="9611" y="10898"/>
                  <a:pt x="9611" y="9332"/>
                </a:cubicBezTo>
                <a:cubicBezTo>
                  <a:pt x="9611" y="8731"/>
                  <a:pt x="9501" y="8335"/>
                  <a:pt x="9326" y="8335"/>
                </a:cubicBezTo>
                <a:cubicBezTo>
                  <a:pt x="9120" y="8335"/>
                  <a:pt x="9019" y="8854"/>
                  <a:pt x="8959" y="10153"/>
                </a:cubicBezTo>
                <a:cubicBezTo>
                  <a:pt x="8913" y="11144"/>
                  <a:pt x="8690" y="13552"/>
                  <a:pt x="8466" y="15517"/>
                </a:cubicBezTo>
                <a:cubicBezTo>
                  <a:pt x="8241" y="17482"/>
                  <a:pt x="8096" y="19457"/>
                  <a:pt x="8143" y="19884"/>
                </a:cubicBezTo>
                <a:cubicBezTo>
                  <a:pt x="8298" y="21298"/>
                  <a:pt x="8666" y="20681"/>
                  <a:pt x="8852" y="18709"/>
                </a:cubicBezTo>
                <a:cubicBezTo>
                  <a:pt x="9163" y="15402"/>
                  <a:pt x="10798" y="10057"/>
                  <a:pt x="11053" y="11505"/>
                </a:cubicBezTo>
                <a:cubicBezTo>
                  <a:pt x="11099" y="11767"/>
                  <a:pt x="11031" y="12857"/>
                  <a:pt x="10901" y="13943"/>
                </a:cubicBezTo>
                <a:cubicBezTo>
                  <a:pt x="10712" y="15527"/>
                  <a:pt x="10700" y="16288"/>
                  <a:pt x="10838" y="17756"/>
                </a:cubicBezTo>
                <a:cubicBezTo>
                  <a:pt x="11137" y="20930"/>
                  <a:pt x="12066" y="21600"/>
                  <a:pt x="13021" y="19330"/>
                </a:cubicBezTo>
                <a:cubicBezTo>
                  <a:pt x="13568" y="18029"/>
                  <a:pt x="13579" y="18019"/>
                  <a:pt x="13742" y="19086"/>
                </a:cubicBezTo>
                <a:cubicBezTo>
                  <a:pt x="13832" y="19679"/>
                  <a:pt x="14058" y="20379"/>
                  <a:pt x="14242" y="20638"/>
                </a:cubicBezTo>
                <a:cubicBezTo>
                  <a:pt x="14711" y="21300"/>
                  <a:pt x="14724" y="21302"/>
                  <a:pt x="15115" y="20195"/>
                </a:cubicBezTo>
                <a:cubicBezTo>
                  <a:pt x="15456" y="19226"/>
                  <a:pt x="15482" y="19213"/>
                  <a:pt x="15956" y="20195"/>
                </a:cubicBezTo>
                <a:cubicBezTo>
                  <a:pt x="16483" y="21283"/>
                  <a:pt x="16999" y="21005"/>
                  <a:pt x="17380" y="19397"/>
                </a:cubicBezTo>
                <a:cubicBezTo>
                  <a:pt x="17558" y="18643"/>
                  <a:pt x="17622" y="18668"/>
                  <a:pt x="18006" y="19663"/>
                </a:cubicBezTo>
                <a:cubicBezTo>
                  <a:pt x="18285" y="20385"/>
                  <a:pt x="18544" y="20626"/>
                  <a:pt x="18752" y="20394"/>
                </a:cubicBezTo>
                <a:cubicBezTo>
                  <a:pt x="19176" y="19923"/>
                  <a:pt x="19701" y="17264"/>
                  <a:pt x="20018" y="13988"/>
                </a:cubicBezTo>
                <a:cubicBezTo>
                  <a:pt x="20256" y="11518"/>
                  <a:pt x="20321" y="11292"/>
                  <a:pt x="20935" y="10773"/>
                </a:cubicBezTo>
                <a:lnTo>
                  <a:pt x="21593" y="10219"/>
                </a:lnTo>
                <a:lnTo>
                  <a:pt x="21593" y="9998"/>
                </a:lnTo>
                <a:lnTo>
                  <a:pt x="21593" y="9687"/>
                </a:lnTo>
                <a:lnTo>
                  <a:pt x="20986" y="9510"/>
                </a:lnTo>
                <a:cubicBezTo>
                  <a:pt x="20578" y="9399"/>
                  <a:pt x="20257" y="8917"/>
                  <a:pt x="20024" y="8047"/>
                </a:cubicBezTo>
                <a:cubicBezTo>
                  <a:pt x="19832" y="7329"/>
                  <a:pt x="19551" y="6739"/>
                  <a:pt x="19398" y="6739"/>
                </a:cubicBezTo>
                <a:cubicBezTo>
                  <a:pt x="18972" y="6739"/>
                  <a:pt x="18318" y="9332"/>
                  <a:pt x="17835" y="12924"/>
                </a:cubicBezTo>
                <a:cubicBezTo>
                  <a:pt x="17329" y="16685"/>
                  <a:pt x="16396" y="20224"/>
                  <a:pt x="16254" y="18931"/>
                </a:cubicBezTo>
                <a:cubicBezTo>
                  <a:pt x="16111" y="17622"/>
                  <a:pt x="16733" y="12544"/>
                  <a:pt x="17709" y="7094"/>
                </a:cubicBezTo>
                <a:cubicBezTo>
                  <a:pt x="18209" y="4294"/>
                  <a:pt x="18620" y="1523"/>
                  <a:pt x="18620" y="909"/>
                </a:cubicBezTo>
                <a:lnTo>
                  <a:pt x="18620" y="0"/>
                </a:lnTo>
                <a:lnTo>
                  <a:pt x="18531" y="0"/>
                </a:lnTo>
                <a:lnTo>
                  <a:pt x="18518" y="0"/>
                </a:lnTo>
                <a:close/>
                <a:moveTo>
                  <a:pt x="9554" y="3170"/>
                </a:moveTo>
                <a:cubicBezTo>
                  <a:pt x="9358" y="3113"/>
                  <a:pt x="9094" y="3177"/>
                  <a:pt x="8700" y="3347"/>
                </a:cubicBezTo>
                <a:cubicBezTo>
                  <a:pt x="8154" y="3583"/>
                  <a:pt x="7412" y="3770"/>
                  <a:pt x="7055" y="3768"/>
                </a:cubicBezTo>
                <a:cubicBezTo>
                  <a:pt x="6535" y="3766"/>
                  <a:pt x="6410" y="3960"/>
                  <a:pt x="6410" y="4722"/>
                </a:cubicBezTo>
                <a:cubicBezTo>
                  <a:pt x="6410" y="5372"/>
                  <a:pt x="6522" y="5675"/>
                  <a:pt x="6777" y="5675"/>
                </a:cubicBezTo>
                <a:cubicBezTo>
                  <a:pt x="7324" y="5675"/>
                  <a:pt x="7353" y="6269"/>
                  <a:pt x="6966" y="9754"/>
                </a:cubicBezTo>
                <a:cubicBezTo>
                  <a:pt x="6774" y="11484"/>
                  <a:pt x="6497" y="14444"/>
                  <a:pt x="6346" y="16337"/>
                </a:cubicBezTo>
                <a:cubicBezTo>
                  <a:pt x="6083" y="19649"/>
                  <a:pt x="6083" y="19807"/>
                  <a:pt x="6346" y="20483"/>
                </a:cubicBezTo>
                <a:cubicBezTo>
                  <a:pt x="6497" y="20869"/>
                  <a:pt x="6653" y="21170"/>
                  <a:pt x="6701" y="21170"/>
                </a:cubicBezTo>
                <a:cubicBezTo>
                  <a:pt x="6748" y="21170"/>
                  <a:pt x="6914" y="19304"/>
                  <a:pt x="7061" y="17025"/>
                </a:cubicBezTo>
                <a:cubicBezTo>
                  <a:pt x="7336" y="12757"/>
                  <a:pt x="7933" y="7695"/>
                  <a:pt x="8346" y="6096"/>
                </a:cubicBezTo>
                <a:cubicBezTo>
                  <a:pt x="8668" y="4850"/>
                  <a:pt x="9420" y="4335"/>
                  <a:pt x="9706" y="5165"/>
                </a:cubicBezTo>
                <a:cubicBezTo>
                  <a:pt x="9886" y="5691"/>
                  <a:pt x="9971" y="5704"/>
                  <a:pt x="10117" y="5187"/>
                </a:cubicBezTo>
                <a:cubicBezTo>
                  <a:pt x="10261" y="4674"/>
                  <a:pt x="10236" y="4354"/>
                  <a:pt x="9997" y="3724"/>
                </a:cubicBezTo>
                <a:cubicBezTo>
                  <a:pt x="9875" y="3405"/>
                  <a:pt x="9749" y="3227"/>
                  <a:pt x="9554" y="3170"/>
                </a:cubicBezTo>
                <a:close/>
                <a:moveTo>
                  <a:pt x="2601" y="3635"/>
                </a:moveTo>
                <a:cubicBezTo>
                  <a:pt x="820" y="3523"/>
                  <a:pt x="222" y="3673"/>
                  <a:pt x="128" y="4190"/>
                </a:cubicBezTo>
                <a:cubicBezTo>
                  <a:pt x="56" y="4587"/>
                  <a:pt x="9" y="8167"/>
                  <a:pt x="1" y="11815"/>
                </a:cubicBezTo>
                <a:cubicBezTo>
                  <a:pt x="-7" y="15464"/>
                  <a:pt x="21" y="19159"/>
                  <a:pt x="90" y="19796"/>
                </a:cubicBezTo>
                <a:cubicBezTo>
                  <a:pt x="172" y="20543"/>
                  <a:pt x="495" y="20655"/>
                  <a:pt x="2570" y="20527"/>
                </a:cubicBezTo>
                <a:lnTo>
                  <a:pt x="4955" y="20372"/>
                </a:lnTo>
                <a:lnTo>
                  <a:pt x="4955" y="12081"/>
                </a:lnTo>
                <a:lnTo>
                  <a:pt x="4955" y="3791"/>
                </a:lnTo>
                <a:lnTo>
                  <a:pt x="2601" y="3635"/>
                </a:lnTo>
                <a:close/>
                <a:moveTo>
                  <a:pt x="3658" y="5121"/>
                </a:moveTo>
                <a:cubicBezTo>
                  <a:pt x="4408" y="5121"/>
                  <a:pt x="4575" y="5921"/>
                  <a:pt x="4575" y="9421"/>
                </a:cubicBezTo>
                <a:cubicBezTo>
                  <a:pt x="4575" y="11069"/>
                  <a:pt x="4493" y="12704"/>
                  <a:pt x="4392" y="13057"/>
                </a:cubicBezTo>
                <a:cubicBezTo>
                  <a:pt x="4155" y="13887"/>
                  <a:pt x="3161" y="13887"/>
                  <a:pt x="2924" y="13057"/>
                </a:cubicBezTo>
                <a:cubicBezTo>
                  <a:pt x="2686" y="12223"/>
                  <a:pt x="2686" y="6597"/>
                  <a:pt x="2924" y="5764"/>
                </a:cubicBezTo>
                <a:cubicBezTo>
                  <a:pt x="3024" y="5411"/>
                  <a:pt x="3356" y="5121"/>
                  <a:pt x="3658" y="5121"/>
                </a:cubicBezTo>
                <a:close/>
                <a:moveTo>
                  <a:pt x="1551" y="5232"/>
                </a:moveTo>
                <a:lnTo>
                  <a:pt x="2209" y="5409"/>
                </a:lnTo>
                <a:lnTo>
                  <a:pt x="2209" y="11549"/>
                </a:lnTo>
                <a:lnTo>
                  <a:pt x="2209" y="17690"/>
                </a:lnTo>
                <a:lnTo>
                  <a:pt x="1526" y="17845"/>
                </a:lnTo>
                <a:cubicBezTo>
                  <a:pt x="1124" y="17937"/>
                  <a:pt x="757" y="17747"/>
                  <a:pt x="646" y="17357"/>
                </a:cubicBezTo>
                <a:cubicBezTo>
                  <a:pt x="521" y="16918"/>
                  <a:pt x="457" y="14943"/>
                  <a:pt x="457" y="11527"/>
                </a:cubicBezTo>
                <a:cubicBezTo>
                  <a:pt x="457" y="5542"/>
                  <a:pt x="550" y="4979"/>
                  <a:pt x="1551" y="5232"/>
                </a:cubicBezTo>
                <a:close/>
                <a:moveTo>
                  <a:pt x="12907" y="8401"/>
                </a:moveTo>
                <a:cubicBezTo>
                  <a:pt x="12954" y="8455"/>
                  <a:pt x="13001" y="8584"/>
                  <a:pt x="13040" y="8800"/>
                </a:cubicBezTo>
                <a:cubicBezTo>
                  <a:pt x="13073" y="8992"/>
                  <a:pt x="12932" y="9766"/>
                  <a:pt x="12742" y="10640"/>
                </a:cubicBezTo>
                <a:cubicBezTo>
                  <a:pt x="12699" y="11022"/>
                  <a:pt x="12594" y="11515"/>
                  <a:pt x="12413" y="12148"/>
                </a:cubicBezTo>
                <a:cubicBezTo>
                  <a:pt x="12126" y="13156"/>
                  <a:pt x="11953" y="13487"/>
                  <a:pt x="11863" y="13256"/>
                </a:cubicBezTo>
                <a:cubicBezTo>
                  <a:pt x="11850" y="13237"/>
                  <a:pt x="11845" y="13232"/>
                  <a:pt x="11838" y="13190"/>
                </a:cubicBezTo>
                <a:cubicBezTo>
                  <a:pt x="11835" y="13179"/>
                  <a:pt x="11827" y="13179"/>
                  <a:pt x="11825" y="13167"/>
                </a:cubicBezTo>
                <a:cubicBezTo>
                  <a:pt x="11806" y="13061"/>
                  <a:pt x="11843" y="12859"/>
                  <a:pt x="11850" y="12702"/>
                </a:cubicBezTo>
                <a:cubicBezTo>
                  <a:pt x="11859" y="12559"/>
                  <a:pt x="11844" y="12499"/>
                  <a:pt x="11869" y="12303"/>
                </a:cubicBezTo>
                <a:cubicBezTo>
                  <a:pt x="11897" y="12093"/>
                  <a:pt x="11943" y="11887"/>
                  <a:pt x="11990" y="11660"/>
                </a:cubicBezTo>
                <a:cubicBezTo>
                  <a:pt x="12054" y="11284"/>
                  <a:pt x="12100" y="10954"/>
                  <a:pt x="12211" y="10463"/>
                </a:cubicBezTo>
                <a:cubicBezTo>
                  <a:pt x="12575" y="8852"/>
                  <a:pt x="12767" y="8242"/>
                  <a:pt x="12907" y="8401"/>
                </a:cubicBezTo>
                <a:close/>
                <a:moveTo>
                  <a:pt x="19398" y="9177"/>
                </a:moveTo>
                <a:cubicBezTo>
                  <a:pt x="19407" y="9198"/>
                  <a:pt x="19408" y="9261"/>
                  <a:pt x="19417" y="9288"/>
                </a:cubicBezTo>
                <a:cubicBezTo>
                  <a:pt x="19520" y="9452"/>
                  <a:pt x="19549" y="10162"/>
                  <a:pt x="19518" y="11150"/>
                </a:cubicBezTo>
                <a:cubicBezTo>
                  <a:pt x="19506" y="11524"/>
                  <a:pt x="19474" y="11949"/>
                  <a:pt x="19442" y="12392"/>
                </a:cubicBezTo>
                <a:cubicBezTo>
                  <a:pt x="19430" y="12545"/>
                  <a:pt x="19424" y="12699"/>
                  <a:pt x="19410" y="12857"/>
                </a:cubicBezTo>
                <a:cubicBezTo>
                  <a:pt x="19365" y="13395"/>
                  <a:pt x="19301" y="13920"/>
                  <a:pt x="19227" y="14498"/>
                </a:cubicBezTo>
                <a:cubicBezTo>
                  <a:pt x="19226" y="14502"/>
                  <a:pt x="19228" y="14515"/>
                  <a:pt x="19227" y="14520"/>
                </a:cubicBezTo>
                <a:cubicBezTo>
                  <a:pt x="19176" y="14913"/>
                  <a:pt x="19140" y="15300"/>
                  <a:pt x="19075" y="15695"/>
                </a:cubicBezTo>
                <a:cubicBezTo>
                  <a:pt x="18698" y="17997"/>
                  <a:pt x="18524" y="18637"/>
                  <a:pt x="18354" y="18355"/>
                </a:cubicBezTo>
                <a:cubicBezTo>
                  <a:pt x="18348" y="18356"/>
                  <a:pt x="18346" y="18313"/>
                  <a:pt x="18341" y="18310"/>
                </a:cubicBezTo>
                <a:cubicBezTo>
                  <a:pt x="18314" y="18257"/>
                  <a:pt x="18287" y="18253"/>
                  <a:pt x="18259" y="18155"/>
                </a:cubicBezTo>
                <a:cubicBezTo>
                  <a:pt x="18236" y="18076"/>
                  <a:pt x="18243" y="17885"/>
                  <a:pt x="18227" y="17778"/>
                </a:cubicBezTo>
                <a:cubicBezTo>
                  <a:pt x="18226" y="17766"/>
                  <a:pt x="18222" y="17791"/>
                  <a:pt x="18221" y="17778"/>
                </a:cubicBezTo>
                <a:cubicBezTo>
                  <a:pt x="18220" y="17771"/>
                  <a:pt x="18222" y="17742"/>
                  <a:pt x="18221" y="17734"/>
                </a:cubicBezTo>
                <a:cubicBezTo>
                  <a:pt x="18044" y="16415"/>
                  <a:pt x="18340" y="13356"/>
                  <a:pt x="18974" y="10352"/>
                </a:cubicBezTo>
                <a:cubicBezTo>
                  <a:pt x="19143" y="9553"/>
                  <a:pt x="19272" y="9243"/>
                  <a:pt x="19366" y="9244"/>
                </a:cubicBezTo>
                <a:cubicBezTo>
                  <a:pt x="19368" y="9244"/>
                  <a:pt x="19377" y="9220"/>
                  <a:pt x="19379" y="9222"/>
                </a:cubicBezTo>
                <a:cubicBezTo>
                  <a:pt x="19383" y="9225"/>
                  <a:pt x="19394" y="9170"/>
                  <a:pt x="19398" y="9177"/>
                </a:cubicBezTo>
                <a:close/>
              </a:path>
            </a:pathLst>
          </a:custGeom>
          <a:ln w="12700">
            <a:miter lim="400000"/>
          </a:ln>
        </p:spPr>
      </p:pic>
      <p:pic>
        <p:nvPicPr>
          <p:cNvPr id="634" name="Image" descr="Image"/>
          <p:cNvPicPr>
            <a:picLocks noChangeAspect="1"/>
          </p:cNvPicPr>
          <p:nvPr/>
        </p:nvPicPr>
        <p:blipFill>
          <a:blip r:embed="rId10">
            <a:extLst/>
          </a:blip>
          <a:stretch>
            <a:fillRect/>
          </a:stretch>
        </p:blipFill>
        <p:spPr>
          <a:xfrm>
            <a:off x="1687659" y="2479599"/>
            <a:ext cx="1561876" cy="492272"/>
          </a:xfrm>
          <a:prstGeom prst="rect">
            <a:avLst/>
          </a:prstGeom>
          <a:ln w="12700">
            <a:miter lim="400000"/>
          </a:ln>
        </p:spPr>
      </p:pic>
      <p:pic>
        <p:nvPicPr>
          <p:cNvPr id="635" name="Image" descr="Image"/>
          <p:cNvPicPr>
            <a:picLocks noChangeAspect="1"/>
          </p:cNvPicPr>
          <p:nvPr/>
        </p:nvPicPr>
        <p:blipFill>
          <a:blip r:embed="rId11">
            <a:extLst/>
          </a:blip>
          <a:srcRect l="630" t="5179" r="671" b="5217"/>
          <a:stretch>
            <a:fillRect/>
          </a:stretch>
        </p:blipFill>
        <p:spPr>
          <a:xfrm>
            <a:off x="4226929" y="3043148"/>
            <a:ext cx="766764" cy="645320"/>
          </a:xfrm>
          <a:custGeom>
            <a:avLst/>
            <a:gdLst/>
            <a:ahLst/>
            <a:cxnLst>
              <a:cxn ang="0">
                <a:pos x="wd2" y="hd2"/>
              </a:cxn>
              <a:cxn ang="5400000">
                <a:pos x="wd2" y="hd2"/>
              </a:cxn>
              <a:cxn ang="10800000">
                <a:pos x="wd2" y="hd2"/>
              </a:cxn>
              <a:cxn ang="16200000">
                <a:pos x="wd2" y="hd2"/>
              </a:cxn>
            </a:cxnLst>
            <a:rect l="0" t="0" r="r" b="b"/>
            <a:pathLst>
              <a:path w="21600" h="21599" fill="norm" stroke="1" extrusionOk="0">
                <a:moveTo>
                  <a:pt x="5366" y="0"/>
                </a:moveTo>
                <a:cubicBezTo>
                  <a:pt x="5300" y="0"/>
                  <a:pt x="4035" y="905"/>
                  <a:pt x="2560" y="2019"/>
                </a:cubicBezTo>
                <a:lnTo>
                  <a:pt x="0" y="3958"/>
                </a:lnTo>
                <a:lnTo>
                  <a:pt x="2504" y="5818"/>
                </a:lnTo>
                <a:cubicBezTo>
                  <a:pt x="3957" y="6898"/>
                  <a:pt x="5172" y="7845"/>
                  <a:pt x="5210" y="7917"/>
                </a:cubicBezTo>
                <a:cubicBezTo>
                  <a:pt x="5315" y="8118"/>
                  <a:pt x="4874" y="8505"/>
                  <a:pt x="2270" y="10481"/>
                </a:cubicBezTo>
                <a:lnTo>
                  <a:pt x="45" y="12168"/>
                </a:lnTo>
                <a:lnTo>
                  <a:pt x="2583" y="14134"/>
                </a:lnTo>
                <a:cubicBezTo>
                  <a:pt x="3304" y="14694"/>
                  <a:pt x="3444" y="14783"/>
                  <a:pt x="3935" y="15156"/>
                </a:cubicBezTo>
                <a:cubicBezTo>
                  <a:pt x="4449" y="15539"/>
                  <a:pt x="5270" y="16169"/>
                  <a:pt x="5311" y="16179"/>
                </a:cubicBezTo>
                <a:cubicBezTo>
                  <a:pt x="5381" y="16174"/>
                  <a:pt x="6568" y="15303"/>
                  <a:pt x="7983" y="14227"/>
                </a:cubicBezTo>
                <a:cubicBezTo>
                  <a:pt x="9143" y="13345"/>
                  <a:pt x="10038" y="12724"/>
                  <a:pt x="10465" y="12473"/>
                </a:cubicBezTo>
                <a:cubicBezTo>
                  <a:pt x="10560" y="12415"/>
                  <a:pt x="10778" y="12261"/>
                  <a:pt x="10800" y="12261"/>
                </a:cubicBezTo>
                <a:cubicBezTo>
                  <a:pt x="10803" y="12265"/>
                  <a:pt x="10811" y="12261"/>
                  <a:pt x="10811" y="12261"/>
                </a:cubicBezTo>
                <a:cubicBezTo>
                  <a:pt x="10942" y="12261"/>
                  <a:pt x="11937" y="12941"/>
                  <a:pt x="13025" y="13775"/>
                </a:cubicBezTo>
                <a:cubicBezTo>
                  <a:pt x="14112" y="14609"/>
                  <a:pt x="15291" y="15501"/>
                  <a:pt x="15641" y="15754"/>
                </a:cubicBezTo>
                <a:lnTo>
                  <a:pt x="16256" y="16193"/>
                </a:lnTo>
                <a:cubicBezTo>
                  <a:pt x="16293" y="16185"/>
                  <a:pt x="17214" y="15491"/>
                  <a:pt x="18011" y="14891"/>
                </a:cubicBezTo>
                <a:lnTo>
                  <a:pt x="18973" y="14147"/>
                </a:lnTo>
                <a:lnTo>
                  <a:pt x="21578" y="12154"/>
                </a:lnTo>
                <a:lnTo>
                  <a:pt x="19207" y="10348"/>
                </a:lnTo>
                <a:cubicBezTo>
                  <a:pt x="17859" y="9322"/>
                  <a:pt x="16653" y="8370"/>
                  <a:pt x="16524" y="8222"/>
                </a:cubicBezTo>
                <a:cubicBezTo>
                  <a:pt x="16331" y="8001"/>
                  <a:pt x="16765" y="7592"/>
                  <a:pt x="19017" y="5898"/>
                </a:cubicBezTo>
                <a:lnTo>
                  <a:pt x="21600" y="3945"/>
                </a:lnTo>
                <a:lnTo>
                  <a:pt x="19051" y="2019"/>
                </a:lnTo>
                <a:cubicBezTo>
                  <a:pt x="17576" y="905"/>
                  <a:pt x="16311" y="0"/>
                  <a:pt x="16245" y="0"/>
                </a:cubicBezTo>
                <a:cubicBezTo>
                  <a:pt x="16178" y="0"/>
                  <a:pt x="14963" y="893"/>
                  <a:pt x="13539" y="1979"/>
                </a:cubicBezTo>
                <a:cubicBezTo>
                  <a:pt x="12115" y="3065"/>
                  <a:pt x="10878" y="3945"/>
                  <a:pt x="10800" y="3945"/>
                </a:cubicBezTo>
                <a:cubicBezTo>
                  <a:pt x="10933" y="3945"/>
                  <a:pt x="12073" y="4796"/>
                  <a:pt x="13260" y="5712"/>
                </a:cubicBezTo>
                <a:cubicBezTo>
                  <a:pt x="13283" y="5729"/>
                  <a:pt x="13293" y="5735"/>
                  <a:pt x="13316" y="5752"/>
                </a:cubicBezTo>
                <a:cubicBezTo>
                  <a:pt x="14324" y="6500"/>
                  <a:pt x="15099" y="7098"/>
                  <a:pt x="15507" y="7425"/>
                </a:cubicBezTo>
                <a:cubicBezTo>
                  <a:pt x="15584" y="7487"/>
                  <a:pt x="15902" y="7717"/>
                  <a:pt x="15932" y="7744"/>
                </a:cubicBezTo>
                <a:cubicBezTo>
                  <a:pt x="15991" y="7800"/>
                  <a:pt x="16009" y="7854"/>
                  <a:pt x="16021" y="7917"/>
                </a:cubicBezTo>
                <a:cubicBezTo>
                  <a:pt x="16036" y="7933"/>
                  <a:pt x="16144" y="8017"/>
                  <a:pt x="16144" y="8023"/>
                </a:cubicBezTo>
                <a:cubicBezTo>
                  <a:pt x="16144" y="8024"/>
                  <a:pt x="16123" y="8048"/>
                  <a:pt x="16122" y="8050"/>
                </a:cubicBezTo>
                <a:cubicBezTo>
                  <a:pt x="16150" y="8081"/>
                  <a:pt x="16194" y="8124"/>
                  <a:pt x="16189" y="8130"/>
                </a:cubicBezTo>
                <a:cubicBezTo>
                  <a:pt x="16116" y="8216"/>
                  <a:pt x="15022" y="9086"/>
                  <a:pt x="13752" y="10056"/>
                </a:cubicBezTo>
                <a:cubicBezTo>
                  <a:pt x="12481" y="11026"/>
                  <a:pt x="11289" y="11916"/>
                  <a:pt x="11102" y="12035"/>
                </a:cubicBezTo>
                <a:cubicBezTo>
                  <a:pt x="11082" y="12047"/>
                  <a:pt x="11056" y="12040"/>
                  <a:pt x="11035" y="12048"/>
                </a:cubicBezTo>
                <a:cubicBezTo>
                  <a:pt x="11031" y="12051"/>
                  <a:pt x="10970" y="12099"/>
                  <a:pt x="10968" y="12101"/>
                </a:cubicBezTo>
                <a:cubicBezTo>
                  <a:pt x="10961" y="12106"/>
                  <a:pt x="10910" y="12067"/>
                  <a:pt x="10889" y="12061"/>
                </a:cubicBezTo>
                <a:cubicBezTo>
                  <a:pt x="10790" y="12052"/>
                  <a:pt x="10650" y="11995"/>
                  <a:pt x="10476" y="11902"/>
                </a:cubicBezTo>
                <a:cubicBezTo>
                  <a:pt x="10060" y="11680"/>
                  <a:pt x="9388" y="11198"/>
                  <a:pt x="8161" y="10268"/>
                </a:cubicBezTo>
                <a:cubicBezTo>
                  <a:pt x="7424" y="9708"/>
                  <a:pt x="7253" y="9557"/>
                  <a:pt x="6753" y="9166"/>
                </a:cubicBezTo>
                <a:cubicBezTo>
                  <a:pt x="6284" y="8800"/>
                  <a:pt x="5459" y="8186"/>
                  <a:pt x="5422" y="8143"/>
                </a:cubicBezTo>
                <a:cubicBezTo>
                  <a:pt x="5410" y="8128"/>
                  <a:pt x="5493" y="8043"/>
                  <a:pt x="5579" y="7957"/>
                </a:cubicBezTo>
                <a:cubicBezTo>
                  <a:pt x="5580" y="7951"/>
                  <a:pt x="5588" y="7950"/>
                  <a:pt x="5590" y="7944"/>
                </a:cubicBezTo>
                <a:cubicBezTo>
                  <a:pt x="5604" y="7888"/>
                  <a:pt x="5630" y="7826"/>
                  <a:pt x="5680" y="7771"/>
                </a:cubicBezTo>
                <a:cubicBezTo>
                  <a:pt x="5682" y="7768"/>
                  <a:pt x="5710" y="7762"/>
                  <a:pt x="5713" y="7758"/>
                </a:cubicBezTo>
                <a:cubicBezTo>
                  <a:pt x="5715" y="7756"/>
                  <a:pt x="5711" y="7747"/>
                  <a:pt x="5713" y="7744"/>
                </a:cubicBezTo>
                <a:cubicBezTo>
                  <a:pt x="5797" y="7659"/>
                  <a:pt x="5926" y="7560"/>
                  <a:pt x="6104" y="7425"/>
                </a:cubicBezTo>
                <a:cubicBezTo>
                  <a:pt x="6219" y="7339"/>
                  <a:pt x="6243" y="7316"/>
                  <a:pt x="6328" y="7253"/>
                </a:cubicBezTo>
                <a:cubicBezTo>
                  <a:pt x="6857" y="6837"/>
                  <a:pt x="7579" y="6295"/>
                  <a:pt x="8396" y="5685"/>
                </a:cubicBezTo>
                <a:cubicBezTo>
                  <a:pt x="9562" y="4783"/>
                  <a:pt x="10664" y="3945"/>
                  <a:pt x="10800" y="3945"/>
                </a:cubicBezTo>
                <a:cubicBezTo>
                  <a:pt x="10722" y="3945"/>
                  <a:pt x="9496" y="3065"/>
                  <a:pt x="8072" y="1979"/>
                </a:cubicBezTo>
                <a:cubicBezTo>
                  <a:pt x="6648" y="893"/>
                  <a:pt x="5433" y="0"/>
                  <a:pt x="5366" y="0"/>
                </a:cubicBezTo>
                <a:close/>
                <a:moveTo>
                  <a:pt x="10800" y="13709"/>
                </a:moveTo>
                <a:cubicBezTo>
                  <a:pt x="10701" y="13709"/>
                  <a:pt x="8952" y="15024"/>
                  <a:pt x="7502" y="16139"/>
                </a:cubicBezTo>
                <a:cubicBezTo>
                  <a:pt x="6525" y="16907"/>
                  <a:pt x="5669" y="17599"/>
                  <a:pt x="5680" y="17667"/>
                </a:cubicBezTo>
                <a:cubicBezTo>
                  <a:pt x="5736" y="17779"/>
                  <a:pt x="6792" y="18662"/>
                  <a:pt x="8128" y="19686"/>
                </a:cubicBezTo>
                <a:cubicBezTo>
                  <a:pt x="9140" y="20461"/>
                  <a:pt x="9890" y="21005"/>
                  <a:pt x="10330" y="21307"/>
                </a:cubicBezTo>
                <a:cubicBezTo>
                  <a:pt x="10493" y="21418"/>
                  <a:pt x="10752" y="21596"/>
                  <a:pt x="10778" y="21599"/>
                </a:cubicBezTo>
                <a:cubicBezTo>
                  <a:pt x="10972" y="21600"/>
                  <a:pt x="15140" y="18437"/>
                  <a:pt x="15753" y="17840"/>
                </a:cubicBezTo>
                <a:cubicBezTo>
                  <a:pt x="15799" y="17794"/>
                  <a:pt x="15964" y="17654"/>
                  <a:pt x="15965" y="17641"/>
                </a:cubicBezTo>
                <a:cubicBezTo>
                  <a:pt x="15959" y="17510"/>
                  <a:pt x="10967" y="13709"/>
                  <a:pt x="10800" y="13709"/>
                </a:cubicBezTo>
                <a:close/>
              </a:path>
            </a:pathLst>
          </a:custGeom>
          <a:ln w="12700">
            <a:miter lim="400000"/>
          </a:ln>
        </p:spPr>
      </p:pic>
      <p:pic>
        <p:nvPicPr>
          <p:cNvPr id="636" name="Image" descr="Image"/>
          <p:cNvPicPr>
            <a:picLocks noChangeAspect="1"/>
          </p:cNvPicPr>
          <p:nvPr/>
        </p:nvPicPr>
        <p:blipFill>
          <a:blip r:embed="rId12">
            <a:extLst/>
          </a:blip>
          <a:stretch>
            <a:fillRect/>
          </a:stretch>
        </p:blipFill>
        <p:spPr>
          <a:xfrm>
            <a:off x="932298" y="2604486"/>
            <a:ext cx="701126" cy="701126"/>
          </a:xfrm>
          <a:prstGeom prst="rect">
            <a:avLst/>
          </a:prstGeom>
          <a:ln w="12700">
            <a:miter lim="400000"/>
          </a:ln>
        </p:spPr>
      </p:pic>
      <p:sp>
        <p:nvSpPr>
          <p:cNvPr id="637" name="Circle">
            <a:hlinkClick r:id="rId13" invalidUrl="" action="" tgtFrame="" tooltip="" history="1" highlightClick="0" endSnd="0"/>
          </p:cNvPr>
          <p:cNvSpPr/>
          <p:nvPr/>
        </p:nvSpPr>
        <p:spPr>
          <a:xfrm>
            <a:off x="7936128" y="3537958"/>
            <a:ext cx="1681131" cy="1681131"/>
          </a:xfrm>
          <a:prstGeom prst="ellipse">
            <a:avLst/>
          </a:prstGeom>
          <a:solidFill>
            <a:srgbClr val="F28C58"/>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638" name="Circle">
            <a:hlinkClick r:id="rId14" invalidUrl="" action="" tgtFrame="" tooltip="" history="1" highlightClick="0" endSnd="0"/>
          </p:cNvPr>
          <p:cNvSpPr/>
          <p:nvPr/>
        </p:nvSpPr>
        <p:spPr>
          <a:xfrm>
            <a:off x="8938841" y="2531085"/>
            <a:ext cx="1799377" cy="1799377"/>
          </a:xfrm>
          <a:prstGeom prst="ellipse">
            <a:avLst/>
          </a:prstGeom>
          <a:solidFill>
            <a:srgbClr val="1B6AA5">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639" name="Circle">
            <a:hlinkClick r:id="rId15" invalidUrl="" action="" tgtFrame="" tooltip="" history="1" highlightClick="0" endSnd="0"/>
          </p:cNvPr>
          <p:cNvSpPr/>
          <p:nvPr/>
        </p:nvSpPr>
        <p:spPr>
          <a:xfrm>
            <a:off x="5755340" y="3279399"/>
            <a:ext cx="1989597" cy="1989597"/>
          </a:xfrm>
          <a:prstGeom prst="ellipse">
            <a:avLst/>
          </a:prstGeom>
          <a:solidFill>
            <a:srgbClr val="B0CD63">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640" name="Circle">
            <a:hlinkClick r:id="rId16" invalidUrl="" action="" tgtFrame="" tooltip="" history="1" highlightClick="0" endSnd="0"/>
          </p:cNvPr>
          <p:cNvSpPr/>
          <p:nvPr/>
        </p:nvSpPr>
        <p:spPr>
          <a:xfrm>
            <a:off x="7036165" y="2654470"/>
            <a:ext cx="1552607" cy="1552605"/>
          </a:xfrm>
          <a:prstGeom prst="ellipse">
            <a:avLst/>
          </a:prstGeom>
          <a:solidFill>
            <a:srgbClr val="F0C42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641" name="Image" descr="Image"/>
          <p:cNvPicPr>
            <a:picLocks noChangeAspect="1"/>
          </p:cNvPicPr>
          <p:nvPr/>
        </p:nvPicPr>
        <p:blipFill>
          <a:blip r:embed="rId17">
            <a:extLst/>
          </a:blip>
          <a:stretch>
            <a:fillRect/>
          </a:stretch>
        </p:blipFill>
        <p:spPr>
          <a:xfrm>
            <a:off x="8497095" y="4163469"/>
            <a:ext cx="613642" cy="529964"/>
          </a:xfrm>
          <a:prstGeom prst="rect">
            <a:avLst/>
          </a:prstGeom>
          <a:ln w="12700">
            <a:miter lim="400000"/>
          </a:ln>
        </p:spPr>
      </p:pic>
      <p:pic>
        <p:nvPicPr>
          <p:cNvPr id="642" name="Image" descr="Image"/>
          <p:cNvPicPr>
            <a:picLocks noChangeAspect="1"/>
          </p:cNvPicPr>
          <p:nvPr/>
        </p:nvPicPr>
        <p:blipFill>
          <a:blip r:embed="rId18">
            <a:extLst/>
          </a:blip>
          <a:stretch>
            <a:fillRect/>
          </a:stretch>
        </p:blipFill>
        <p:spPr>
          <a:xfrm>
            <a:off x="9186957" y="3144080"/>
            <a:ext cx="1303143" cy="573384"/>
          </a:xfrm>
          <a:prstGeom prst="rect">
            <a:avLst/>
          </a:prstGeom>
          <a:ln w="12700">
            <a:miter lim="400000"/>
          </a:ln>
        </p:spPr>
      </p:pic>
      <p:pic>
        <p:nvPicPr>
          <p:cNvPr id="643" name="Image" descr="Image"/>
          <p:cNvPicPr>
            <a:picLocks noChangeAspect="1"/>
          </p:cNvPicPr>
          <p:nvPr/>
        </p:nvPicPr>
        <p:blipFill>
          <a:blip r:embed="rId19">
            <a:extLst/>
          </a:blip>
          <a:stretch>
            <a:fillRect/>
          </a:stretch>
        </p:blipFill>
        <p:spPr>
          <a:xfrm>
            <a:off x="6074085" y="4152257"/>
            <a:ext cx="1352128" cy="243942"/>
          </a:xfrm>
          <a:prstGeom prst="rect">
            <a:avLst/>
          </a:prstGeom>
          <a:ln w="12700">
            <a:miter lim="400000"/>
          </a:ln>
        </p:spPr>
      </p:pic>
      <p:pic>
        <p:nvPicPr>
          <p:cNvPr id="644" name="Image" descr="Image"/>
          <p:cNvPicPr>
            <a:picLocks noChangeAspect="1"/>
          </p:cNvPicPr>
          <p:nvPr/>
        </p:nvPicPr>
        <p:blipFill>
          <a:blip r:embed="rId20">
            <a:extLst/>
          </a:blip>
          <a:stretch>
            <a:fillRect/>
          </a:stretch>
        </p:blipFill>
        <p:spPr>
          <a:xfrm>
            <a:off x="7252089" y="3270275"/>
            <a:ext cx="1120799" cy="320957"/>
          </a:xfrm>
          <a:prstGeom prst="rect">
            <a:avLst/>
          </a:prstGeom>
          <a:ln w="12700">
            <a:miter lim="400000"/>
          </a:ln>
        </p:spPr>
      </p:pic>
      <p:sp>
        <p:nvSpPr>
          <p:cNvPr id="645" name="Circle">
            <a:hlinkClick r:id="rId21" invalidUrl="" action="" tgtFrame="" tooltip="" history="1" highlightClick="0" endSnd="0"/>
          </p:cNvPr>
          <p:cNvSpPr/>
          <p:nvPr/>
        </p:nvSpPr>
        <p:spPr>
          <a:xfrm>
            <a:off x="10049536" y="3652149"/>
            <a:ext cx="1552607" cy="1552605"/>
          </a:xfrm>
          <a:prstGeom prst="ellipse">
            <a:avLst/>
          </a:prstGeom>
          <a:solidFill>
            <a:srgbClr val="46C1A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646" name="Image" descr="Image"/>
          <p:cNvPicPr>
            <a:picLocks noChangeAspect="1"/>
          </p:cNvPicPr>
          <p:nvPr/>
        </p:nvPicPr>
        <p:blipFill>
          <a:blip r:embed="rId22">
            <a:extLst/>
          </a:blip>
          <a:stretch>
            <a:fillRect/>
          </a:stretch>
        </p:blipFill>
        <p:spPr>
          <a:xfrm>
            <a:off x="10290032" y="4220557"/>
            <a:ext cx="1071613" cy="415788"/>
          </a:xfrm>
          <a:prstGeom prst="rect">
            <a:avLst/>
          </a:prstGeom>
          <a:ln w="12700">
            <a:miter lim="400000"/>
          </a:ln>
        </p:spPr>
      </p:pic>
      <p:sp>
        <p:nvSpPr>
          <p:cNvPr id="647" name="Circle">
            <a:hlinkClick r:id="rId23" invalidUrl="" action="ppaction://hlinksldjump" tgtFrame="" tooltip="" history="1" highlightClick="0" endSnd="0"/>
          </p:cNvPr>
          <p:cNvSpPr/>
          <p:nvPr/>
        </p:nvSpPr>
        <p:spPr>
          <a:xfrm>
            <a:off x="11088289" y="3060160"/>
            <a:ext cx="737681" cy="737679"/>
          </a:xfrm>
          <a:prstGeom prst="ellipse">
            <a:avLst/>
          </a:prstGeom>
          <a:solidFill>
            <a:srgbClr val="54B3A4"/>
          </a:solidFill>
          <a:ln w="3175">
            <a:miter lim="400000"/>
          </a:ln>
        </p:spPr>
        <p:txBody>
          <a:bodyPr lIns="0" tIns="0" rIns="0" bIns="0" anchor="ctr"/>
          <a:lstStyle/>
          <a:p>
            <a:pPr>
              <a:defRPr sz="1600">
                <a:solidFill>
                  <a:srgbClr val="FFFFFF"/>
                </a:solidFill>
              </a:defRPr>
            </a:pPr>
          </a:p>
        </p:txBody>
      </p:sp>
      <p:sp>
        <p:nvSpPr>
          <p:cNvPr id="648" name="Light Bulb"/>
          <p:cNvSpPr/>
          <p:nvPr/>
        </p:nvSpPr>
        <p:spPr>
          <a:xfrm>
            <a:off x="11317169" y="3193232"/>
            <a:ext cx="279920" cy="4853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649" name="Image" descr="Image"/>
          <p:cNvPicPr>
            <a:picLocks noChangeAspect="1"/>
          </p:cNvPicPr>
          <p:nvPr/>
        </p:nvPicPr>
        <p:blipFill>
          <a:blip r:embed="rId24">
            <a:extLst/>
          </a:blip>
          <a:stretch>
            <a:fillRect/>
          </a:stretch>
        </p:blipFill>
        <p:spPr>
          <a:xfrm>
            <a:off x="11534860" y="2971623"/>
            <a:ext cx="448015" cy="389774"/>
          </a:xfrm>
          <a:prstGeom prst="rect">
            <a:avLst/>
          </a:prstGeom>
          <a:ln w="12700">
            <a:miter lim="400000"/>
          </a:ln>
        </p:spPr>
      </p:pic>
      <p:sp>
        <p:nvSpPr>
          <p:cNvPr id="650" name="The collaborative company"/>
          <p:cNvSpPr txBox="1"/>
          <p:nvPr/>
        </p:nvSpPr>
        <p:spPr>
          <a:xfrm>
            <a:off x="9958523" y="6582988"/>
            <a:ext cx="166871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The collaborative company</a:t>
            </a:r>
          </a:p>
        </p:txBody>
      </p:sp>
      <p:sp>
        <p:nvSpPr>
          <p:cNvPr id="651" name="Des outils de gestion et de partage &amp; des outils d’échange"/>
          <p:cNvSpPr txBox="1"/>
          <p:nvPr/>
        </p:nvSpPr>
        <p:spPr>
          <a:xfrm>
            <a:off x="726112" y="738898"/>
            <a:ext cx="9292974" cy="4087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54B4A5"/>
                </a:solidFill>
              </a:defRPr>
            </a:lvl1pPr>
          </a:lstStyle>
          <a:p>
            <a:pPr/>
            <a:r>
              <a:t>Management and Sharing Tools &amp; Tools for Exchange</a:t>
            </a:r>
          </a:p>
        </p:txBody>
      </p:sp>
      <p:sp>
        <p:nvSpPr>
          <p:cNvPr id="652" name="Outils de gestion et partage"/>
          <p:cNvSpPr txBox="1"/>
          <p:nvPr/>
        </p:nvSpPr>
        <p:spPr>
          <a:xfrm>
            <a:off x="1418715" y="5162997"/>
            <a:ext cx="3310330" cy="29773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1700"/>
            </a:lvl1pPr>
          </a:lstStyle>
          <a:p>
            <a:pPr/>
            <a:r>
              <a:t>Management and Sharing Tools</a:t>
            </a:r>
          </a:p>
        </p:txBody>
      </p:sp>
      <p:sp>
        <p:nvSpPr>
          <p:cNvPr id="653" name="Outils d’échange"/>
          <p:cNvSpPr txBox="1"/>
          <p:nvPr/>
        </p:nvSpPr>
        <p:spPr>
          <a:xfrm>
            <a:off x="7772859" y="2046828"/>
            <a:ext cx="2050877" cy="29773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1700"/>
            </a:lvl1pPr>
          </a:lstStyle>
          <a:p>
            <a:pPr/>
            <a:r>
              <a:t>Tools for Exchange</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27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272" name="Slide Number"/>
          <p:cNvSpPr txBox="1"/>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73"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274" name="Future of work"/>
          <p:cNvSpPr txBox="1"/>
          <p:nvPr>
            <p:ph type="title" idx="4294967295"/>
          </p:nvPr>
        </p:nvSpPr>
        <p:spPr>
          <a:xfrm>
            <a:off x="5751822" y="209339"/>
            <a:ext cx="6106772" cy="970428"/>
          </a:xfrm>
          <a:prstGeom prst="rect">
            <a:avLst/>
          </a:prstGeom>
        </p:spPr>
        <p:txBody>
          <a:bodyPr/>
          <a:lstStyle>
            <a:lvl1pPr algn="r">
              <a:defRPr cap="all" sz="3800">
                <a:solidFill>
                  <a:srgbClr val="000000"/>
                </a:solidFill>
              </a:defRPr>
            </a:lvl1pPr>
          </a:lstStyle>
          <a:p>
            <a:pPr/>
            <a:r>
              <a:t>Future of work</a:t>
            </a:r>
          </a:p>
        </p:txBody>
      </p:sp>
      <p:pic>
        <p:nvPicPr>
          <p:cNvPr id="275" name="Image" descr="Image"/>
          <p:cNvPicPr>
            <a:picLocks noChangeAspect="1"/>
          </p:cNvPicPr>
          <p:nvPr/>
        </p:nvPicPr>
        <p:blipFill>
          <a:blip r:embed="rId3">
            <a:extLst/>
          </a:blip>
          <a:srcRect l="0" t="3789" r="6" b="3792"/>
          <a:stretch>
            <a:fillRect/>
          </a:stretch>
        </p:blipFill>
        <p:spPr>
          <a:xfrm>
            <a:off x="4909368" y="290742"/>
            <a:ext cx="970360" cy="970395"/>
          </a:xfrm>
          <a:custGeom>
            <a:avLst/>
            <a:gdLst/>
            <a:ahLst/>
            <a:cxnLst>
              <a:cxn ang="0">
                <a:pos x="wd2" y="hd2"/>
              </a:cxn>
              <a:cxn ang="5400000">
                <a:pos x="wd2" y="hd2"/>
              </a:cxn>
              <a:cxn ang="10800000">
                <a:pos x="wd2" y="hd2"/>
              </a:cxn>
              <a:cxn ang="16200000">
                <a:pos x="wd2" y="hd2"/>
              </a:cxn>
            </a:cxnLst>
            <a:rect l="0" t="0" r="r" b="b"/>
            <a:pathLst>
              <a:path w="21600" h="20595" fill="norm" stroke="1" extrusionOk="0">
                <a:moveTo>
                  <a:pt x="10804" y="0"/>
                </a:moveTo>
                <a:cubicBezTo>
                  <a:pt x="8040" y="0"/>
                  <a:pt x="5272" y="1005"/>
                  <a:pt x="3163" y="3015"/>
                </a:cubicBezTo>
                <a:cubicBezTo>
                  <a:pt x="1054" y="5026"/>
                  <a:pt x="0" y="7666"/>
                  <a:pt x="0" y="10301"/>
                </a:cubicBezTo>
                <a:cubicBezTo>
                  <a:pt x="0" y="12937"/>
                  <a:pt x="1054" y="15568"/>
                  <a:pt x="3163" y="17579"/>
                </a:cubicBezTo>
                <a:cubicBezTo>
                  <a:pt x="7381" y="21600"/>
                  <a:pt x="14219" y="21600"/>
                  <a:pt x="18437" y="17579"/>
                </a:cubicBezTo>
                <a:cubicBezTo>
                  <a:pt x="20546" y="15568"/>
                  <a:pt x="21600" y="12937"/>
                  <a:pt x="21600" y="10301"/>
                </a:cubicBezTo>
                <a:cubicBezTo>
                  <a:pt x="21600" y="7666"/>
                  <a:pt x="20546" y="5026"/>
                  <a:pt x="18437" y="3015"/>
                </a:cubicBezTo>
                <a:cubicBezTo>
                  <a:pt x="16328" y="1005"/>
                  <a:pt x="13569" y="0"/>
                  <a:pt x="10804" y="0"/>
                </a:cubicBezTo>
                <a:close/>
              </a:path>
            </a:pathLst>
          </a:custGeom>
          <a:ln w="12700">
            <a:miter lim="400000"/>
          </a:ln>
        </p:spPr>
      </p:pic>
      <p:pic>
        <p:nvPicPr>
          <p:cNvPr id="276" name="Image" descr="Image"/>
          <p:cNvPicPr>
            <a:picLocks noChangeAspect="1"/>
          </p:cNvPicPr>
          <p:nvPr/>
        </p:nvPicPr>
        <p:blipFill>
          <a:blip r:embed="rId4">
            <a:extLst/>
          </a:blip>
          <a:srcRect l="7204" t="0" r="0" b="0"/>
          <a:stretch>
            <a:fillRect/>
          </a:stretch>
        </p:blipFill>
        <p:spPr>
          <a:xfrm>
            <a:off x="-11480" y="780132"/>
            <a:ext cx="4027414" cy="4340102"/>
          </a:xfrm>
          <a:prstGeom prst="rect">
            <a:avLst/>
          </a:prstGeom>
          <a:ln w="12700">
            <a:miter lim="400000"/>
          </a:ln>
        </p:spPr>
      </p:pic>
      <p:pic>
        <p:nvPicPr>
          <p:cNvPr id="277" name="Photo Elodie SARFATI.jpg" descr="Photo Elodie SARFATI.jpg"/>
          <p:cNvPicPr>
            <a:picLocks noChangeAspect="1"/>
          </p:cNvPicPr>
          <p:nvPr/>
        </p:nvPicPr>
        <p:blipFill>
          <a:blip r:embed="rId5">
            <a:extLst/>
          </a:blip>
          <a:srcRect l="6300" t="11197" r="12647" b="26062"/>
          <a:stretch>
            <a:fillRect/>
          </a:stretch>
        </p:blipFill>
        <p:spPr>
          <a:xfrm>
            <a:off x="6050626" y="290753"/>
            <a:ext cx="970386" cy="970373"/>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35" y="0"/>
                </a:moveTo>
                <a:cubicBezTo>
                  <a:pt x="7317" y="0"/>
                  <a:pt x="4802" y="1005"/>
                  <a:pt x="2881" y="3015"/>
                </a:cubicBezTo>
                <a:cubicBezTo>
                  <a:pt x="-961" y="7036"/>
                  <a:pt x="-961" y="13558"/>
                  <a:pt x="2881" y="17579"/>
                </a:cubicBezTo>
                <a:cubicBezTo>
                  <a:pt x="6723" y="21600"/>
                  <a:pt x="12955" y="21600"/>
                  <a:pt x="16797" y="17579"/>
                </a:cubicBezTo>
                <a:cubicBezTo>
                  <a:pt x="20639" y="13558"/>
                  <a:pt x="20639" y="7036"/>
                  <a:pt x="16797" y="3015"/>
                </a:cubicBezTo>
                <a:cubicBezTo>
                  <a:pt x="14876" y="1005"/>
                  <a:pt x="12353" y="0"/>
                  <a:pt x="9835" y="0"/>
                </a:cubicBezTo>
                <a:close/>
              </a:path>
            </a:pathLst>
          </a:custGeom>
          <a:ln w="12700">
            <a:miter lim="400000"/>
          </a:ln>
        </p:spPr>
      </p:pic>
      <p:sp>
        <p:nvSpPr>
          <p:cNvPr id="278" name="Paphius quin etiam et Cornelius senatores, ambo venenorum artibus pravis se polluisse confessi, eodem pronuntiante Maximino sunt interfecti. pari sorte etiam procurator monetae extinctus est. Sericum enim et Asbolium supra dictos, quoniam cum hortaretur passim nominare, quos vellent, adiecta religione firmarat, nullum igni vel ferro se puniri iussurum, plumbi validis ictibus interemit. et post hoe flammis Campensem aruspicem dedit, in negotio eius nullo sacramento constrictus.…"/>
          <p:cNvSpPr txBox="1"/>
          <p:nvPr>
            <p:ph type="body" sz="half" idx="4294967295"/>
          </p:nvPr>
        </p:nvSpPr>
        <p:spPr>
          <a:xfrm>
            <a:off x="4737896" y="1720940"/>
            <a:ext cx="7076222" cy="3749662"/>
          </a:xfrm>
          <a:prstGeom prst="rect">
            <a:avLst/>
          </a:prstGeom>
        </p:spPr>
        <p:txBody>
          <a:bodyPr>
            <a:noAutofit/>
          </a:bodyPr>
          <a:lstStyle/>
          <a:p>
            <a:pPr marL="0" indent="0" algn="just">
              <a:spcBef>
                <a:spcPts val="0"/>
              </a:spcBef>
              <a:buSzTx/>
              <a:buNone/>
              <a:defRPr sz="1200"/>
            </a:pPr>
            <a:r>
              <a:t>Improve, analyse… robotise? The ongoing digital transformation could give us the impression that our society is turning into an aseptic world, not unlike Gattaca*, in which human error will have only a limited space, if any at all. </a:t>
            </a:r>
            <a:r>
              <a:rPr i="1"/>
              <a:t>Machine Learning</a:t>
            </a:r>
            <a:r>
              <a:t> is integrating data models that make it able to select candidates for recruitment and to keep a close eye on any departures or desires for development, and on all career paths. Could Algorithms and </a:t>
            </a:r>
            <a:r>
              <a:rPr i="1"/>
              <a:t>HR Analytics</a:t>
            </a:r>
            <a:r>
              <a:t> be the principles of the future?</a:t>
            </a:r>
          </a:p>
          <a:p>
            <a:pPr marL="0" indent="0" algn="just">
              <a:spcBef>
                <a:spcPts val="0"/>
              </a:spcBef>
              <a:buSzTx/>
              <a:buNone/>
              <a:defRPr sz="1200"/>
            </a:pPr>
          </a:p>
          <a:p>
            <a:pPr marL="0" indent="0" algn="just">
              <a:spcBef>
                <a:spcPts val="0"/>
              </a:spcBef>
              <a:buSzTx/>
              <a:buNone/>
              <a:defRPr sz="1200"/>
            </a:pPr>
            <a:r>
              <a:t>Y</a:t>
            </a:r>
            <a:r>
              <a:t>es, because digitalisation brings its share of more or less predictive information and analyses, which are useful to integrate into the world of work, but which it is also important to have critical distance from. Why distance? Because different generations are evolving, and so are employees’ expectations and their ways of working.</a:t>
            </a:r>
          </a:p>
          <a:p>
            <a:pPr marL="0" indent="0" algn="just">
              <a:spcBef>
                <a:spcPts val="0"/>
              </a:spcBef>
              <a:buSzTx/>
              <a:buNone/>
              <a:defRPr sz="1200"/>
            </a:pPr>
          </a:p>
          <a:p>
            <a:pPr marL="0" indent="0" algn="just">
              <a:spcBef>
                <a:spcPts val="0"/>
              </a:spcBef>
              <a:buSzTx/>
              <a:buNone/>
              <a:defRPr sz="1200"/>
            </a:pPr>
            <a:r>
              <a:t>N</a:t>
            </a:r>
            <a:r>
              <a:t>o,</a:t>
            </a:r>
            <a:r>
              <a:t> we should not simply swear by future </a:t>
            </a:r>
            <a:r>
              <a:rPr i="1"/>
              <a:t>Artificial Intelligence</a:t>
            </a:r>
            <a:r>
              <a:t>, because ‘tomorrow’ is also a synonym of </a:t>
            </a:r>
            <a:r>
              <a:rPr i="1"/>
              <a:t>better quality of life at work</a:t>
            </a:r>
            <a:r>
              <a:t>, of</a:t>
            </a:r>
            <a:r>
              <a:rPr i="1"/>
              <a:t> flexibility</a:t>
            </a:r>
            <a:r>
              <a:t>, and of humanity.</a:t>
            </a:r>
            <a:r>
              <a:t> W</a:t>
            </a:r>
            <a:r>
              <a:t>e need to realise that more human qualities will be key to future jobs that do not yet exist, and equally, that we need more humanity in the workspace and in ways of organising companies.</a:t>
            </a:r>
          </a:p>
          <a:p>
            <a:pPr marL="0" indent="0" algn="just">
              <a:spcBef>
                <a:spcPts val="0"/>
              </a:spcBef>
              <a:buSzTx/>
              <a:buNone/>
              <a:defRPr sz="1200"/>
            </a:pPr>
          </a:p>
          <a:p>
            <a:pPr marL="0" indent="0" algn="just">
              <a:spcBef>
                <a:spcPts val="0"/>
              </a:spcBef>
              <a:buSzTx/>
              <a:buNone/>
              <a:defRPr sz="1200"/>
            </a:pPr>
            <a:r>
              <a:t>In 2020, </a:t>
            </a:r>
            <a:r>
              <a:t>we will be expecting </a:t>
            </a:r>
            <a:r>
              <a:rPr i="1"/>
              <a:t>more creativity and emotional intelligence</a:t>
            </a:r>
            <a:r>
              <a:t> from you</a:t>
            </a:r>
            <a:r>
              <a:t>. Starting tomorrow, we will be expecting </a:t>
            </a:r>
            <a:r>
              <a:rPr i="1"/>
              <a:t>managers who are both watchful and caring, </a:t>
            </a:r>
            <a:r>
              <a:t>supple companies</a:t>
            </a:r>
            <a:r>
              <a:rPr i="1"/>
              <a:t>, work with meaning</a:t>
            </a:r>
            <a:r>
              <a:t>. Data has a future: that’s certain; but it will be at the service of new aspirations and will support employees through social changes, changes which are happening more and more quickly.</a:t>
            </a:r>
          </a:p>
        </p:txBody>
      </p:sp>
      <p:sp>
        <p:nvSpPr>
          <p:cNvPr id="279" name="Nathalie Le Ngoc…"/>
          <p:cNvSpPr txBox="1"/>
          <p:nvPr/>
        </p:nvSpPr>
        <p:spPr>
          <a:xfrm>
            <a:off x="5473744" y="5527623"/>
            <a:ext cx="2124150" cy="364146"/>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1200"/>
            </a:pPr>
            <a:r>
              <a:t>Nathalie Le Ngoc</a:t>
            </a:r>
          </a:p>
          <a:p>
            <a:pPr>
              <a:defRPr i="1" sz="1000">
                <a:solidFill>
                  <a:srgbClr val="5E5E5E"/>
                </a:solidFill>
              </a:defRPr>
            </a:pPr>
            <a:r>
              <a:t>Head of Research at HUB Institute</a:t>
            </a:r>
          </a:p>
        </p:txBody>
      </p:sp>
      <p:sp>
        <p:nvSpPr>
          <p:cNvPr id="280" name="Élodie Sarfati…"/>
          <p:cNvSpPr txBox="1"/>
          <p:nvPr/>
        </p:nvSpPr>
        <p:spPr>
          <a:xfrm>
            <a:off x="9218989" y="5527623"/>
            <a:ext cx="1693355" cy="50384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1200"/>
            </a:pPr>
            <a:r>
              <a:t>Elodie Sarfati</a:t>
            </a:r>
          </a:p>
          <a:p>
            <a:pPr>
              <a:defRPr i="1" sz="1000">
                <a:solidFill>
                  <a:srgbClr val="5E5E5E"/>
                </a:solidFill>
              </a:defRPr>
            </a:pPr>
            <a:r>
              <a:t>HUB Institute</a:t>
            </a:r>
            <a:r>
              <a:t> Collaborator</a:t>
            </a:r>
          </a:p>
          <a:p>
            <a:pPr>
              <a:defRPr i="1" sz="1000">
                <a:solidFill>
                  <a:srgbClr val="5E5E5E"/>
                </a:solidFill>
              </a:defRPr>
            </a:pPr>
            <a:r>
              <a:t>Founder of People In</a:t>
            </a:r>
          </a:p>
        </p:txBody>
      </p:sp>
      <p:sp>
        <p:nvSpPr>
          <p:cNvPr id="281" name="*Bienvenue à Gattaca, film futuriste réalisé par Andrew Nicco, 1998"/>
          <p:cNvSpPr txBox="1"/>
          <p:nvPr/>
        </p:nvSpPr>
        <p:spPr>
          <a:xfrm>
            <a:off x="9816624" y="6241380"/>
            <a:ext cx="2321596"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a:defRPr b="0" sz="700"/>
            </a:pPr>
            <a:r>
              <a:t>*Gattaca, </a:t>
            </a:r>
            <a:r>
              <a:t>a futuristic </a:t>
            </a:r>
            <a:r>
              <a:t>film </a:t>
            </a:r>
            <a:r>
              <a:t>directed by </a:t>
            </a:r>
            <a:r>
              <a:t>Andrew Nicco</a:t>
            </a:r>
            <a:r>
              <a:t>l</a:t>
            </a:r>
            <a:r>
              <a:t>, 1998</a:t>
            </a:r>
          </a:p>
        </p:txBody>
      </p:sp>
      <p:sp>
        <p:nvSpPr>
          <p:cNvPr id="282" name="Éditorial"/>
          <p:cNvSpPr txBox="1"/>
          <p:nvPr/>
        </p:nvSpPr>
        <p:spPr>
          <a:xfrm>
            <a:off x="8748893" y="1117168"/>
            <a:ext cx="3109703"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sz="3000">
                <a:solidFill>
                  <a:srgbClr val="5E5E5E"/>
                </a:solidFill>
              </a:defRPr>
            </a:lvl1pPr>
          </a:lstStyle>
          <a:p>
            <a:pPr/>
            <a:r>
              <a:t>Editorial</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5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65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657" name="Image" descr="Image">
            <a:hlinkClick r:id="rId2" invalidUrl="" action="" tgtFrame="" tooltip="" history="1" highlightClick="0" endSnd="0"/>
          </p:cNvPr>
          <p:cNvPicPr>
            <a:picLocks noChangeAspect="1"/>
          </p:cNvPicPr>
          <p:nvPr/>
        </p:nvPicPr>
        <p:blipFill>
          <a:blip r:embed="rId3">
            <a:extLst/>
          </a:blip>
          <a:srcRect l="1688" t="0" r="1687" b="0"/>
          <a:stretch>
            <a:fillRect/>
          </a:stretch>
        </p:blipFill>
        <p:spPr>
          <a:xfrm>
            <a:off x="8391855" y="2349798"/>
            <a:ext cx="3025026" cy="1761036"/>
          </a:xfrm>
          <a:prstGeom prst="rect">
            <a:avLst/>
          </a:prstGeom>
          <a:ln w="12700">
            <a:miter lim="400000"/>
          </a:ln>
        </p:spPr>
      </p:pic>
      <p:sp>
        <p:nvSpPr>
          <p:cNvPr id="658"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659"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pic>
        <p:nvPicPr>
          <p:cNvPr id="660" name="Image" descr="Image">
            <a:hlinkClick r:id="rId5" invalidUrl="" action="" tgtFrame="" tooltip="" history="1" highlightClick="0" endSnd="0"/>
          </p:cNvPr>
          <p:cNvPicPr>
            <a:picLocks noChangeAspect="1"/>
          </p:cNvPicPr>
          <p:nvPr/>
        </p:nvPicPr>
        <p:blipFill>
          <a:blip r:embed="rId6">
            <a:extLst/>
          </a:blip>
          <a:srcRect l="0" t="0" r="0" b="14779"/>
          <a:stretch>
            <a:fillRect/>
          </a:stretch>
        </p:blipFill>
        <p:spPr>
          <a:xfrm>
            <a:off x="1039226" y="2350585"/>
            <a:ext cx="2981717" cy="1691369"/>
          </a:xfrm>
          <a:prstGeom prst="rect">
            <a:avLst/>
          </a:prstGeom>
          <a:ln w="12700">
            <a:miter lim="400000"/>
          </a:ln>
        </p:spPr>
      </p:pic>
      <p:grpSp>
        <p:nvGrpSpPr>
          <p:cNvPr id="665" name="Group"/>
          <p:cNvGrpSpPr/>
          <p:nvPr/>
        </p:nvGrpSpPr>
        <p:grpSpPr>
          <a:xfrm>
            <a:off x="948164" y="2237496"/>
            <a:ext cx="3183407" cy="2434939"/>
            <a:chOff x="0" y="0"/>
            <a:chExt cx="3183406" cy="2434937"/>
          </a:xfrm>
        </p:grpSpPr>
        <p:sp>
          <p:nvSpPr>
            <p:cNvPr id="661" name="Shape"/>
            <p:cNvSpPr/>
            <p:nvPr/>
          </p:nvSpPr>
          <p:spPr>
            <a:xfrm>
              <a:off x="-1" y="-1"/>
              <a:ext cx="3183408" cy="21946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662" name="Shape"/>
            <p:cNvSpPr/>
            <p:nvPr/>
          </p:nvSpPr>
          <p:spPr>
            <a:xfrm>
              <a:off x="-1" y="1907573"/>
              <a:ext cx="3183408" cy="2911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663" name="Shape"/>
            <p:cNvSpPr/>
            <p:nvPr/>
          </p:nvSpPr>
          <p:spPr>
            <a:xfrm>
              <a:off x="1215406" y="2198722"/>
              <a:ext cx="752594" cy="23621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867" y="0"/>
                  </a:lnTo>
                  <a:lnTo>
                    <a:pt x="20812" y="0"/>
                  </a:lnTo>
                  <a:lnTo>
                    <a:pt x="21600" y="21600"/>
                  </a:lnTo>
                  <a:close/>
                </a:path>
              </a:pathLst>
            </a:custGeom>
            <a:solidFill>
              <a:srgbClr val="888888"/>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664" name="Circle"/>
            <p:cNvSpPr/>
            <p:nvPr/>
          </p:nvSpPr>
          <p:spPr>
            <a:xfrm>
              <a:off x="1523035" y="1987227"/>
              <a:ext cx="145575" cy="145577"/>
            </a:xfrm>
            <a:prstGeom prst="ellipse">
              <a:avLst/>
            </a:prstGeom>
            <a:solidFill>
              <a:srgbClr val="666666"/>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grpSp>
      <p:pic>
        <p:nvPicPr>
          <p:cNvPr id="666" name="Image" descr="Image">
            <a:hlinkClick r:id="rId7" invalidUrl="" action="" tgtFrame="" tooltip="" history="1" highlightClick="0" endSnd="0"/>
          </p:cNvPr>
          <p:cNvPicPr>
            <a:picLocks noChangeAspect="1"/>
          </p:cNvPicPr>
          <p:nvPr/>
        </p:nvPicPr>
        <p:blipFill>
          <a:blip r:embed="rId8">
            <a:extLst/>
          </a:blip>
          <a:srcRect l="2564" t="0" r="2563" b="0"/>
          <a:stretch>
            <a:fillRect/>
          </a:stretch>
        </p:blipFill>
        <p:spPr>
          <a:xfrm>
            <a:off x="4694360" y="2317055"/>
            <a:ext cx="3076164" cy="1826442"/>
          </a:xfrm>
          <a:prstGeom prst="rect">
            <a:avLst/>
          </a:prstGeom>
          <a:ln w="12700">
            <a:miter lim="400000"/>
          </a:ln>
        </p:spPr>
      </p:pic>
      <p:grpSp>
        <p:nvGrpSpPr>
          <p:cNvPr id="671" name="Group"/>
          <p:cNvGrpSpPr/>
          <p:nvPr/>
        </p:nvGrpSpPr>
        <p:grpSpPr>
          <a:xfrm>
            <a:off x="4597451" y="2241784"/>
            <a:ext cx="3257593" cy="2491681"/>
            <a:chOff x="0" y="0"/>
            <a:chExt cx="3257591" cy="2491679"/>
          </a:xfrm>
        </p:grpSpPr>
        <p:sp>
          <p:nvSpPr>
            <p:cNvPr id="667" name="Shape"/>
            <p:cNvSpPr/>
            <p:nvPr/>
          </p:nvSpPr>
          <p:spPr>
            <a:xfrm>
              <a:off x="0" y="-1"/>
              <a:ext cx="3257592" cy="22457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668" name="Shape"/>
            <p:cNvSpPr/>
            <p:nvPr/>
          </p:nvSpPr>
          <p:spPr>
            <a:xfrm>
              <a:off x="0" y="1952025"/>
              <a:ext cx="3257592" cy="2979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669" name="Shape"/>
            <p:cNvSpPr/>
            <p:nvPr/>
          </p:nvSpPr>
          <p:spPr>
            <a:xfrm>
              <a:off x="1243730" y="2249959"/>
              <a:ext cx="770132" cy="24172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867" y="0"/>
                  </a:lnTo>
                  <a:lnTo>
                    <a:pt x="20812" y="0"/>
                  </a:lnTo>
                  <a:lnTo>
                    <a:pt x="21600" y="21600"/>
                  </a:lnTo>
                  <a:close/>
                </a:path>
              </a:pathLst>
            </a:custGeom>
            <a:solidFill>
              <a:srgbClr val="888888"/>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670" name="Circle"/>
            <p:cNvSpPr/>
            <p:nvPr/>
          </p:nvSpPr>
          <p:spPr>
            <a:xfrm>
              <a:off x="1558528" y="2033535"/>
              <a:ext cx="148967" cy="148969"/>
            </a:xfrm>
            <a:prstGeom prst="ellipse">
              <a:avLst/>
            </a:prstGeom>
            <a:solidFill>
              <a:srgbClr val="666666"/>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grpSp>
      <p:grpSp>
        <p:nvGrpSpPr>
          <p:cNvPr id="676" name="Group"/>
          <p:cNvGrpSpPr/>
          <p:nvPr/>
        </p:nvGrpSpPr>
        <p:grpSpPr>
          <a:xfrm>
            <a:off x="8312643" y="2268012"/>
            <a:ext cx="3183408" cy="2434939"/>
            <a:chOff x="0" y="0"/>
            <a:chExt cx="3183406" cy="2434937"/>
          </a:xfrm>
        </p:grpSpPr>
        <p:sp>
          <p:nvSpPr>
            <p:cNvPr id="672" name="Shape"/>
            <p:cNvSpPr/>
            <p:nvPr/>
          </p:nvSpPr>
          <p:spPr>
            <a:xfrm>
              <a:off x="-1" y="-1"/>
              <a:ext cx="3183408" cy="219460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673" name="Shape"/>
            <p:cNvSpPr/>
            <p:nvPr/>
          </p:nvSpPr>
          <p:spPr>
            <a:xfrm>
              <a:off x="-1" y="1907572"/>
              <a:ext cx="3183408" cy="2911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674" name="Shape"/>
            <p:cNvSpPr/>
            <p:nvPr/>
          </p:nvSpPr>
          <p:spPr>
            <a:xfrm>
              <a:off x="1215406" y="2198721"/>
              <a:ext cx="752594" cy="2362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867" y="0"/>
                  </a:lnTo>
                  <a:lnTo>
                    <a:pt x="20812" y="0"/>
                  </a:lnTo>
                  <a:lnTo>
                    <a:pt x="21600" y="21600"/>
                  </a:lnTo>
                  <a:close/>
                </a:path>
              </a:pathLst>
            </a:custGeom>
            <a:solidFill>
              <a:srgbClr val="888888"/>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675" name="Circle"/>
            <p:cNvSpPr/>
            <p:nvPr/>
          </p:nvSpPr>
          <p:spPr>
            <a:xfrm>
              <a:off x="1523035" y="1987226"/>
              <a:ext cx="145575" cy="145577"/>
            </a:xfrm>
            <a:prstGeom prst="ellipse">
              <a:avLst/>
            </a:prstGeom>
            <a:solidFill>
              <a:srgbClr val="666666"/>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grpSp>
      <p:sp>
        <p:nvSpPr>
          <p:cNvPr id="677" name="Circle">
            <a:hlinkClick r:id="rId5" invalidUrl="" action="" tgtFrame="" tooltip="" history="1" highlightClick="0" endSnd="0"/>
          </p:cNvPr>
          <p:cNvSpPr/>
          <p:nvPr/>
        </p:nvSpPr>
        <p:spPr>
          <a:xfrm>
            <a:off x="695950" y="1968382"/>
            <a:ext cx="729955" cy="729955"/>
          </a:xfrm>
          <a:prstGeom prst="ellipse">
            <a:avLst/>
          </a:prstGeom>
          <a:solidFill>
            <a:srgbClr val="54B4A5"/>
          </a:solidFill>
          <a:ln w="12700">
            <a:miter lim="400000"/>
          </a:ln>
        </p:spPr>
        <p:txBody>
          <a:bodyPr lIns="0" tIns="0" rIns="0" bIns="0" anchor="ctr"/>
          <a:lstStyle/>
          <a:p>
            <a:pPr>
              <a:defRPr sz="1600">
                <a:solidFill>
                  <a:srgbClr val="FFFFFF"/>
                </a:solidFill>
              </a:defRPr>
            </a:pPr>
          </a:p>
        </p:txBody>
      </p:sp>
      <p:sp>
        <p:nvSpPr>
          <p:cNvPr id="678" name="Video"/>
          <p:cNvSpPr/>
          <p:nvPr/>
        </p:nvSpPr>
        <p:spPr>
          <a:xfrm>
            <a:off x="798961" y="2186666"/>
            <a:ext cx="523934" cy="2933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38100">
            <a:solidFill>
              <a:srgbClr val="000000"/>
            </a:solidFill>
            <a:miter lim="400000"/>
          </a:ln>
        </p:spPr>
        <p:txBody>
          <a:bodyPr lIns="0" tIns="0" rIns="0" bIns="0" anchor="ctr"/>
          <a:lstStyle/>
          <a:p>
            <a:pPr>
              <a:defRPr sz="1600"/>
            </a:pPr>
          </a:p>
        </p:txBody>
      </p:sp>
      <p:sp>
        <p:nvSpPr>
          <p:cNvPr id="679" name="Circle">
            <a:hlinkClick r:id="rId7" invalidUrl="" action="" tgtFrame="" tooltip="" history="1" highlightClick="0" endSnd="0"/>
          </p:cNvPr>
          <p:cNvSpPr/>
          <p:nvPr/>
        </p:nvSpPr>
        <p:spPr>
          <a:xfrm>
            <a:off x="4326689" y="1968382"/>
            <a:ext cx="729954" cy="729955"/>
          </a:xfrm>
          <a:prstGeom prst="ellipse">
            <a:avLst/>
          </a:prstGeom>
          <a:solidFill>
            <a:srgbClr val="54B4A5"/>
          </a:solidFill>
          <a:ln w="12700">
            <a:miter lim="400000"/>
          </a:ln>
        </p:spPr>
        <p:txBody>
          <a:bodyPr lIns="0" tIns="0" rIns="0" bIns="0" anchor="ctr"/>
          <a:lstStyle/>
          <a:p>
            <a:pPr>
              <a:defRPr sz="1600">
                <a:solidFill>
                  <a:srgbClr val="FFFFFF"/>
                </a:solidFill>
              </a:defRPr>
            </a:pPr>
          </a:p>
        </p:txBody>
      </p:sp>
      <p:sp>
        <p:nvSpPr>
          <p:cNvPr id="680" name="Video"/>
          <p:cNvSpPr/>
          <p:nvPr/>
        </p:nvSpPr>
        <p:spPr>
          <a:xfrm>
            <a:off x="4429699" y="2186666"/>
            <a:ext cx="523935" cy="2933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38100">
            <a:solidFill>
              <a:srgbClr val="000000"/>
            </a:solidFill>
            <a:miter lim="400000"/>
          </a:ln>
        </p:spPr>
        <p:txBody>
          <a:bodyPr lIns="0" tIns="0" rIns="0" bIns="0" anchor="ctr"/>
          <a:lstStyle/>
          <a:p>
            <a:pPr>
              <a:defRPr sz="1600"/>
            </a:pPr>
          </a:p>
        </p:txBody>
      </p:sp>
      <p:sp>
        <p:nvSpPr>
          <p:cNvPr id="681" name="Circle">
            <a:hlinkClick r:id="rId2" invalidUrl="" action="" tgtFrame="" tooltip="" history="1" highlightClick="0" endSnd="0"/>
          </p:cNvPr>
          <p:cNvSpPr/>
          <p:nvPr/>
        </p:nvSpPr>
        <p:spPr>
          <a:xfrm>
            <a:off x="7957428" y="1968382"/>
            <a:ext cx="729955" cy="729955"/>
          </a:xfrm>
          <a:prstGeom prst="ellipse">
            <a:avLst/>
          </a:prstGeom>
          <a:solidFill>
            <a:srgbClr val="54B4A5"/>
          </a:solidFill>
          <a:ln w="12700">
            <a:miter lim="400000"/>
          </a:ln>
        </p:spPr>
        <p:txBody>
          <a:bodyPr lIns="0" tIns="0" rIns="0" bIns="0" anchor="ctr"/>
          <a:lstStyle/>
          <a:p>
            <a:pPr>
              <a:defRPr sz="1600">
                <a:solidFill>
                  <a:srgbClr val="FFFFFF"/>
                </a:solidFill>
              </a:defRPr>
            </a:pPr>
          </a:p>
        </p:txBody>
      </p:sp>
      <p:sp>
        <p:nvSpPr>
          <p:cNvPr id="682" name="Video"/>
          <p:cNvSpPr/>
          <p:nvPr/>
        </p:nvSpPr>
        <p:spPr>
          <a:xfrm>
            <a:off x="8060438" y="2186666"/>
            <a:ext cx="523934" cy="2933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38100">
            <a:solidFill>
              <a:srgbClr val="000000"/>
            </a:solidFill>
            <a:miter lim="400000"/>
          </a:ln>
        </p:spPr>
        <p:txBody>
          <a:bodyPr lIns="0" tIns="0" rIns="0" bIns="0" anchor="ctr"/>
          <a:lstStyle/>
          <a:p>
            <a:pPr>
              <a:defRPr sz="1600"/>
            </a:pPr>
          </a:p>
        </p:txBody>
      </p:sp>
      <p:pic>
        <p:nvPicPr>
          <p:cNvPr id="683" name="Image" descr="Image">
            <a:hlinkClick r:id="rId9" invalidUrl="" action="" tgtFrame="" tooltip="" history="1" highlightClick="0" endSnd="0"/>
          </p:cNvPr>
          <p:cNvPicPr>
            <a:picLocks noChangeAspect="1"/>
          </p:cNvPicPr>
          <p:nvPr/>
        </p:nvPicPr>
        <p:blipFill>
          <a:blip r:embed="rId10">
            <a:extLst/>
          </a:blip>
          <a:stretch>
            <a:fillRect/>
          </a:stretch>
        </p:blipFill>
        <p:spPr>
          <a:xfrm>
            <a:off x="2041470" y="5658422"/>
            <a:ext cx="977235" cy="517936"/>
          </a:xfrm>
          <a:prstGeom prst="rect">
            <a:avLst/>
          </a:prstGeom>
          <a:ln w="12700">
            <a:miter lim="400000"/>
          </a:ln>
        </p:spPr>
      </p:pic>
      <p:pic>
        <p:nvPicPr>
          <p:cNvPr id="684" name="Image" descr="Image">
            <a:hlinkClick r:id="rId11" invalidUrl="" action="" tgtFrame="" tooltip="" history="1" highlightClick="0" endSnd="0"/>
          </p:cNvPr>
          <p:cNvPicPr>
            <a:picLocks noChangeAspect="1"/>
          </p:cNvPicPr>
          <p:nvPr/>
        </p:nvPicPr>
        <p:blipFill>
          <a:blip r:embed="rId12">
            <a:extLst/>
          </a:blip>
          <a:stretch>
            <a:fillRect/>
          </a:stretch>
        </p:blipFill>
        <p:spPr>
          <a:xfrm>
            <a:off x="5616535" y="5521504"/>
            <a:ext cx="1558610" cy="791775"/>
          </a:xfrm>
          <a:prstGeom prst="rect">
            <a:avLst/>
          </a:prstGeom>
          <a:ln w="12700">
            <a:miter lim="400000"/>
          </a:ln>
        </p:spPr>
      </p:pic>
      <p:pic>
        <p:nvPicPr>
          <p:cNvPr id="685" name="Image" descr="Image">
            <a:hlinkClick r:id="rId13" invalidUrl="" action="" tgtFrame="" tooltip="" history="1" highlightClick="0" endSnd="0"/>
          </p:cNvPr>
          <p:cNvPicPr>
            <a:picLocks noChangeAspect="1"/>
          </p:cNvPicPr>
          <p:nvPr/>
        </p:nvPicPr>
        <p:blipFill>
          <a:blip r:embed="rId14">
            <a:extLst/>
          </a:blip>
          <a:stretch>
            <a:fillRect/>
          </a:stretch>
        </p:blipFill>
        <p:spPr>
          <a:xfrm>
            <a:off x="8760838" y="5504076"/>
            <a:ext cx="2466154" cy="986463"/>
          </a:xfrm>
          <a:prstGeom prst="rect">
            <a:avLst/>
          </a:prstGeom>
          <a:ln w="12700">
            <a:miter lim="400000"/>
          </a:ln>
        </p:spPr>
      </p:pic>
      <p:pic>
        <p:nvPicPr>
          <p:cNvPr id="686" name="Image" descr="Image"/>
          <p:cNvPicPr>
            <a:picLocks noChangeAspect="1"/>
          </p:cNvPicPr>
          <p:nvPr/>
        </p:nvPicPr>
        <p:blipFill>
          <a:blip r:embed="rId15">
            <a:extLst/>
          </a:blip>
          <a:stretch>
            <a:fillRect/>
          </a:stretch>
        </p:blipFill>
        <p:spPr>
          <a:xfrm>
            <a:off x="8347160" y="1815923"/>
            <a:ext cx="448015" cy="389774"/>
          </a:xfrm>
          <a:prstGeom prst="rect">
            <a:avLst/>
          </a:prstGeom>
          <a:ln w="12700">
            <a:miter lim="400000"/>
          </a:ln>
        </p:spPr>
      </p:pic>
      <p:pic>
        <p:nvPicPr>
          <p:cNvPr id="687" name="Image" descr="Image"/>
          <p:cNvPicPr>
            <a:picLocks noChangeAspect="1"/>
          </p:cNvPicPr>
          <p:nvPr/>
        </p:nvPicPr>
        <p:blipFill>
          <a:blip r:embed="rId15">
            <a:extLst/>
          </a:blip>
          <a:stretch>
            <a:fillRect/>
          </a:stretch>
        </p:blipFill>
        <p:spPr>
          <a:xfrm>
            <a:off x="4662525" y="1815923"/>
            <a:ext cx="448015" cy="389774"/>
          </a:xfrm>
          <a:prstGeom prst="rect">
            <a:avLst/>
          </a:prstGeom>
          <a:ln w="12700">
            <a:miter lim="400000"/>
          </a:ln>
        </p:spPr>
      </p:pic>
      <p:pic>
        <p:nvPicPr>
          <p:cNvPr id="688" name="Image" descr="Image"/>
          <p:cNvPicPr>
            <a:picLocks noChangeAspect="1"/>
          </p:cNvPicPr>
          <p:nvPr/>
        </p:nvPicPr>
        <p:blipFill>
          <a:blip r:embed="rId15">
            <a:extLst/>
          </a:blip>
          <a:stretch>
            <a:fillRect/>
          </a:stretch>
        </p:blipFill>
        <p:spPr>
          <a:xfrm>
            <a:off x="1068425" y="1815923"/>
            <a:ext cx="448015" cy="389774"/>
          </a:xfrm>
          <a:prstGeom prst="rect">
            <a:avLst/>
          </a:prstGeom>
          <a:ln w="12700">
            <a:miter lim="400000"/>
          </a:ln>
        </p:spPr>
      </p:pic>
      <p:sp>
        <p:nvSpPr>
          <p:cNvPr id="689" name="The collaborative company"/>
          <p:cNvSpPr txBox="1"/>
          <p:nvPr/>
        </p:nvSpPr>
        <p:spPr>
          <a:xfrm>
            <a:off x="9958523" y="6582988"/>
            <a:ext cx="166871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The collaborative company</a:t>
            </a:r>
          </a:p>
        </p:txBody>
      </p:sp>
      <p:sp>
        <p:nvSpPr>
          <p:cNvPr id="690" name="Travailler en direct et ensemble"/>
          <p:cNvSpPr txBox="1"/>
          <p:nvPr/>
        </p:nvSpPr>
        <p:spPr>
          <a:xfrm>
            <a:off x="751512" y="840498"/>
            <a:ext cx="5846803" cy="4087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54B4A5"/>
                </a:solidFill>
              </a:defRPr>
            </a:lvl1pPr>
          </a:lstStyle>
          <a:p>
            <a:pPr/>
            <a:r>
              <a:t>Working Directly and Together</a:t>
            </a:r>
          </a:p>
        </p:txBody>
      </p:sp>
      <p:sp>
        <p:nvSpPr>
          <p:cNvPr id="691" name="La tablette géante SPARK Board de Cisco est connecté avec les outils Apple"/>
          <p:cNvSpPr txBox="1"/>
          <p:nvPr/>
        </p:nvSpPr>
        <p:spPr>
          <a:xfrm>
            <a:off x="935259" y="4877821"/>
            <a:ext cx="3209217" cy="451384"/>
          </a:xfrm>
          <a:prstGeom prst="rect">
            <a:avLst/>
          </a:prstGeom>
          <a:solidFill>
            <a:srgbClr val="53585F"/>
          </a:solidFill>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b="0">
                <a:solidFill>
                  <a:srgbClr val="FFFFFF"/>
                </a:solidFill>
              </a:defRPr>
            </a:pPr>
            <a:r>
              <a:t>Cisco’s giant tablet Spark Board </a:t>
            </a:r>
          </a:p>
          <a:p>
            <a:pPr>
              <a:defRPr b="0">
                <a:solidFill>
                  <a:srgbClr val="FFFFFF"/>
                </a:solidFill>
              </a:defRPr>
            </a:pPr>
            <a:r>
              <a:t>i</a:t>
            </a:r>
            <a:r>
              <a:t>s connected to Apple tools</a:t>
            </a:r>
          </a:p>
        </p:txBody>
      </p:sp>
      <p:sp>
        <p:nvSpPr>
          <p:cNvPr id="692" name="L’outil de collaboration Nureva Span Visual Collaboration"/>
          <p:cNvSpPr txBox="1"/>
          <p:nvPr/>
        </p:nvSpPr>
        <p:spPr>
          <a:xfrm>
            <a:off x="4580485" y="4877821"/>
            <a:ext cx="3209217" cy="451384"/>
          </a:xfrm>
          <a:prstGeom prst="rect">
            <a:avLst/>
          </a:prstGeom>
          <a:solidFill>
            <a:srgbClr val="53585F"/>
          </a:solidFill>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defTabSz="457200">
              <a:defRPr b="0">
                <a:solidFill>
                  <a:srgbClr val="FFFFFF"/>
                </a:solidFill>
              </a:defRPr>
            </a:lvl1pPr>
          </a:lstStyle>
          <a:p>
            <a:pPr/>
            <a:r>
              <a:t>A collaboration tool, Nureva Span Visual Collaboration</a:t>
            </a:r>
          </a:p>
        </p:txBody>
      </p:sp>
      <p:sp>
        <p:nvSpPr>
          <p:cNvPr id="693" name="Mezzanine est une pièce de travail conçue par Oblong"/>
          <p:cNvSpPr txBox="1"/>
          <p:nvPr/>
        </p:nvSpPr>
        <p:spPr>
          <a:xfrm>
            <a:off x="8276183" y="4877821"/>
            <a:ext cx="3209218" cy="451384"/>
          </a:xfrm>
          <a:prstGeom prst="rect">
            <a:avLst/>
          </a:prstGeom>
          <a:solidFill>
            <a:srgbClr val="53585F"/>
          </a:solidFill>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b="0">
                <a:solidFill>
                  <a:srgbClr val="FFFFFF"/>
                </a:solidFill>
              </a:defRPr>
            </a:pPr>
            <a:r>
              <a:t>Mezzanine </a:t>
            </a:r>
            <a:r>
              <a:t>is an immersive conference room solution designed by </a:t>
            </a:r>
            <a:r>
              <a:t>Oblong</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695" name="image96.png" descr="image96.png">
            <a:hlinkClick r:id="rId2" invalidUrl="" action="" tgtFrame="" tooltip="" history="1" highlightClick="0" endSnd="0"/>
          </p:cNvPr>
          <p:cNvPicPr>
            <a:picLocks noChangeAspect="1"/>
          </p:cNvPicPr>
          <p:nvPr/>
        </p:nvPicPr>
        <p:blipFill>
          <a:blip r:embed="rId3">
            <a:extLst/>
          </a:blip>
          <a:stretch>
            <a:fillRect/>
          </a:stretch>
        </p:blipFill>
        <p:spPr>
          <a:xfrm>
            <a:off x="679014" y="677696"/>
            <a:ext cx="2577411" cy="4860260"/>
          </a:xfrm>
          <a:prstGeom prst="rect">
            <a:avLst/>
          </a:prstGeom>
          <a:ln w="12700">
            <a:miter lim="400000"/>
          </a:ln>
        </p:spPr>
      </p:pic>
      <p:sp>
        <p:nvSpPr>
          <p:cNvPr id="69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69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698"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699"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700" name="Rectangle"/>
          <p:cNvSpPr/>
          <p:nvPr/>
        </p:nvSpPr>
        <p:spPr>
          <a:xfrm>
            <a:off x="-12700" y="5699336"/>
            <a:ext cx="3961111" cy="737679"/>
          </a:xfrm>
          <a:prstGeom prst="rect">
            <a:avLst/>
          </a:prstGeom>
          <a:solidFill>
            <a:srgbClr val="FFFFFF">
              <a:alpha val="71905"/>
            </a:srgbClr>
          </a:solidFill>
          <a:ln w="3175">
            <a:miter lim="400000"/>
          </a:ln>
          <a:extLst>
            <a:ext uri="{C572A759-6A51-4108-AA02-DFA0A04FC94B}">
              <ma14:wrappingTextBoxFlag xmlns:ma14="http://schemas.microsoft.com/office/mac/drawingml/2011/main" val="1"/>
            </a:ext>
          </a:extLst>
        </p:spPr>
        <p:txBody>
          <a:bodyPr lIns="0" tIns="0" rIns="0" bIns="0" anchor="ctr"/>
          <a:lstStyle>
            <a:lvl1pPr>
              <a:defRPr sz="1600"/>
            </a:lvl1pPr>
          </a:lstStyle>
          <a:p>
            <a:pPr/>
            <a:r>
              <a:t> </a:t>
            </a:r>
          </a:p>
        </p:txBody>
      </p:sp>
      <p:sp>
        <p:nvSpPr>
          <p:cNvPr id="701" name="Circle">
            <a:hlinkClick r:id="rId2" invalidUrl="" action="" tgtFrame="" tooltip="" history="1" highlightClick="0" endSnd="0"/>
          </p:cNvPr>
          <p:cNvSpPr/>
          <p:nvPr/>
        </p:nvSpPr>
        <p:spPr>
          <a:xfrm>
            <a:off x="10837403" y="369832"/>
            <a:ext cx="737681" cy="737679"/>
          </a:xfrm>
          <a:prstGeom prst="ellipse">
            <a:avLst/>
          </a:prstGeom>
          <a:solidFill>
            <a:srgbClr val="54B3A4"/>
          </a:solidFill>
          <a:ln w="3175">
            <a:miter lim="400000"/>
          </a:ln>
        </p:spPr>
        <p:txBody>
          <a:bodyPr lIns="0" tIns="0" rIns="0" bIns="0" anchor="ctr"/>
          <a:lstStyle/>
          <a:p>
            <a:pPr>
              <a:defRPr sz="1600">
                <a:solidFill>
                  <a:srgbClr val="FFFFFF"/>
                </a:solidFill>
              </a:defRPr>
            </a:pPr>
          </a:p>
        </p:txBody>
      </p:sp>
      <p:sp>
        <p:nvSpPr>
          <p:cNvPr id="702" name="Light Bulb"/>
          <p:cNvSpPr/>
          <p:nvPr/>
        </p:nvSpPr>
        <p:spPr>
          <a:xfrm>
            <a:off x="11066284" y="502904"/>
            <a:ext cx="279920" cy="4853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sp>
        <p:nvSpPr>
          <p:cNvPr id="703" name="Source : HUBDAY Future of Work, 2017">
            <a:hlinkClick r:id="rId2" invalidUrl="" action="" tgtFrame="" tooltip="" history="1" highlightClick="0" endSnd="0"/>
          </p:cNvPr>
          <p:cNvSpPr txBox="1"/>
          <p:nvPr/>
        </p:nvSpPr>
        <p:spPr>
          <a:xfrm>
            <a:off x="10436221" y="6258254"/>
            <a:ext cx="1639696"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defTabSz="457200">
              <a:defRPr b="0" sz="700"/>
            </a:lvl1pPr>
          </a:lstStyle>
          <a:p>
            <a:pPr/>
            <a:r>
              <a:t>Source : HUBDAY Future of Work, 2017</a:t>
            </a:r>
          </a:p>
        </p:txBody>
      </p:sp>
      <p:pic>
        <p:nvPicPr>
          <p:cNvPr id="704" name="Image" descr="Image">
            <a:hlinkClick r:id="rId5" invalidUrl="" action="" tgtFrame="" tooltip="" history="1" highlightClick="0" endSnd="0"/>
          </p:cNvPr>
          <p:cNvPicPr>
            <a:picLocks noChangeAspect="1"/>
          </p:cNvPicPr>
          <p:nvPr/>
        </p:nvPicPr>
        <p:blipFill>
          <a:blip r:embed="rId6">
            <a:extLst/>
          </a:blip>
          <a:srcRect l="0" t="0" r="0" b="32606"/>
          <a:stretch>
            <a:fillRect/>
          </a:stretch>
        </p:blipFill>
        <p:spPr>
          <a:xfrm>
            <a:off x="516630" y="5901091"/>
            <a:ext cx="1538023" cy="334039"/>
          </a:xfrm>
          <a:prstGeom prst="rect">
            <a:avLst/>
          </a:prstGeom>
          <a:ln w="12700">
            <a:miter lim="400000"/>
          </a:ln>
        </p:spPr>
      </p:pic>
      <p:pic>
        <p:nvPicPr>
          <p:cNvPr id="705" name="Image" descr="Image"/>
          <p:cNvPicPr>
            <a:picLocks noChangeAspect="1"/>
          </p:cNvPicPr>
          <p:nvPr/>
        </p:nvPicPr>
        <p:blipFill>
          <a:blip r:embed="rId7">
            <a:extLst/>
          </a:blip>
          <a:srcRect l="0" t="36523" r="0" b="36523"/>
          <a:stretch>
            <a:fillRect/>
          </a:stretch>
        </p:blipFill>
        <p:spPr>
          <a:xfrm>
            <a:off x="1999498" y="5817548"/>
            <a:ext cx="1859292" cy="501131"/>
          </a:xfrm>
          <a:prstGeom prst="rect">
            <a:avLst/>
          </a:prstGeom>
          <a:ln w="12700">
            <a:miter lim="400000"/>
          </a:ln>
        </p:spPr>
      </p:pic>
      <p:grpSp>
        <p:nvGrpSpPr>
          <p:cNvPr id="711" name="Groupe 2">
            <a:hlinkClick r:id="rId2" invalidUrl="" action="" tgtFrame="" tooltip="" history="1" highlightClick="0" endSnd="0"/>
          </p:cNvPr>
          <p:cNvGrpSpPr/>
          <p:nvPr/>
        </p:nvGrpSpPr>
        <p:grpSpPr>
          <a:xfrm>
            <a:off x="-17857" y="1481271"/>
            <a:ext cx="681706" cy="3895458"/>
            <a:chOff x="0" y="0"/>
            <a:chExt cx="681705" cy="3895457"/>
          </a:xfrm>
        </p:grpSpPr>
        <p:sp>
          <p:nvSpPr>
            <p:cNvPr id="706" name="Rectangle 1"/>
            <p:cNvSpPr/>
            <p:nvPr/>
          </p:nvSpPr>
          <p:spPr>
            <a:xfrm>
              <a:off x="0" y="0"/>
              <a:ext cx="681706" cy="3895458"/>
            </a:xfrm>
            <a:prstGeom prst="rect">
              <a:avLst/>
            </a:prstGeom>
            <a:solidFill>
              <a:srgbClr val="FFFFFF"/>
            </a:solidFill>
            <a:ln w="12700" cap="flat">
              <a:noFill/>
              <a:miter lim="400000"/>
            </a:ln>
            <a:effectLst/>
          </p:spPr>
          <p:txBody>
            <a:bodyPr wrap="square" lIns="91428" tIns="91428" rIns="91428" bIns="91428" numCol="1" anchor="ctr">
              <a:noAutofit/>
            </a:bodyPr>
            <a:lstStyle/>
            <a:p>
              <a:pPr defTabSz="825500">
                <a:defRPr b="0" sz="5000">
                  <a:solidFill>
                    <a:srgbClr val="FFFFFF"/>
                  </a:solidFill>
                </a:defRPr>
              </a:pPr>
            </a:p>
          </p:txBody>
        </p:sp>
        <p:pic>
          <p:nvPicPr>
            <p:cNvPr id="707" name="Picture 7" descr="Picture 7"/>
            <p:cNvPicPr>
              <a:picLocks noChangeAspect="1"/>
            </p:cNvPicPr>
            <p:nvPr/>
          </p:nvPicPr>
          <p:blipFill>
            <a:blip r:embed="rId8">
              <a:extLst/>
            </a:blip>
            <a:srcRect l="0" t="0" r="75355" b="25764"/>
            <a:stretch>
              <a:fillRect/>
            </a:stretch>
          </p:blipFill>
          <p:spPr>
            <a:xfrm>
              <a:off x="40438" y="608409"/>
              <a:ext cx="600690" cy="638609"/>
            </a:xfrm>
            <a:prstGeom prst="rect">
              <a:avLst/>
            </a:prstGeom>
            <a:ln w="12700" cap="flat">
              <a:noFill/>
              <a:miter lim="400000"/>
            </a:ln>
            <a:effectLst/>
          </p:spPr>
        </p:pic>
        <p:pic>
          <p:nvPicPr>
            <p:cNvPr id="708" name="Picture 1" descr="Picture 1"/>
            <p:cNvPicPr>
              <a:picLocks noChangeAspect="1"/>
            </p:cNvPicPr>
            <p:nvPr/>
          </p:nvPicPr>
          <p:blipFill>
            <a:blip r:embed="rId8">
              <a:extLst/>
            </a:blip>
            <a:srcRect l="25355" t="0" r="50000" b="24844"/>
            <a:stretch>
              <a:fillRect/>
            </a:stretch>
          </p:blipFill>
          <p:spPr>
            <a:xfrm>
              <a:off x="40438" y="1414858"/>
              <a:ext cx="600690" cy="646524"/>
            </a:xfrm>
            <a:prstGeom prst="rect">
              <a:avLst/>
            </a:prstGeom>
            <a:ln w="12700" cap="flat">
              <a:noFill/>
              <a:miter lim="400000"/>
            </a:ln>
            <a:effectLst/>
          </p:spPr>
        </p:pic>
        <p:pic>
          <p:nvPicPr>
            <p:cNvPr id="709" name="Picture 1" descr="Picture 1"/>
            <p:cNvPicPr>
              <a:picLocks noChangeAspect="1"/>
            </p:cNvPicPr>
            <p:nvPr/>
          </p:nvPicPr>
          <p:blipFill>
            <a:blip r:embed="rId8">
              <a:extLst/>
            </a:blip>
            <a:srcRect l="75354" t="0" r="0" b="24844"/>
            <a:stretch>
              <a:fillRect/>
            </a:stretch>
          </p:blipFill>
          <p:spPr>
            <a:xfrm>
              <a:off x="40438" y="2107489"/>
              <a:ext cx="600690" cy="646523"/>
            </a:xfrm>
            <a:prstGeom prst="rect">
              <a:avLst/>
            </a:prstGeom>
            <a:ln w="12700" cap="flat">
              <a:noFill/>
              <a:miter lim="400000"/>
            </a:ln>
            <a:effectLst/>
          </p:spPr>
        </p:pic>
        <p:pic>
          <p:nvPicPr>
            <p:cNvPr id="710" name="Picture 1" descr="Picture 1"/>
            <p:cNvPicPr>
              <a:picLocks noChangeAspect="1"/>
            </p:cNvPicPr>
            <p:nvPr/>
          </p:nvPicPr>
          <p:blipFill>
            <a:blip r:embed="rId8">
              <a:extLst/>
            </a:blip>
            <a:srcRect l="50000" t="0" r="25355" b="25764"/>
            <a:stretch>
              <a:fillRect/>
            </a:stretch>
          </p:blipFill>
          <p:spPr>
            <a:xfrm>
              <a:off x="40438" y="2832581"/>
              <a:ext cx="600690" cy="638609"/>
            </a:xfrm>
            <a:prstGeom prst="rect">
              <a:avLst/>
            </a:prstGeom>
            <a:ln w="12700" cap="flat">
              <a:noFill/>
              <a:miter lim="400000"/>
            </a:ln>
            <a:effectLst/>
          </p:spPr>
        </p:pic>
      </p:grpSp>
      <p:sp>
        <p:nvSpPr>
          <p:cNvPr id="712" name="Circle">
            <a:hlinkClick r:id="rId2" invalidUrl="" action="" tgtFrame="" tooltip="" history="1" highlightClick="0" endSnd="0"/>
          </p:cNvPr>
          <p:cNvSpPr/>
          <p:nvPr/>
        </p:nvSpPr>
        <p:spPr>
          <a:xfrm>
            <a:off x="3119923" y="494960"/>
            <a:ext cx="501254" cy="501254"/>
          </a:xfrm>
          <a:prstGeom prst="ellipse">
            <a:avLst/>
          </a:prstGeom>
          <a:solidFill>
            <a:srgbClr val="54B4A5"/>
          </a:solidFill>
          <a:ln w="12700">
            <a:miter lim="400000"/>
          </a:ln>
        </p:spPr>
        <p:txBody>
          <a:bodyPr lIns="0" tIns="0" rIns="0" bIns="0" anchor="ctr"/>
          <a:lstStyle/>
          <a:p>
            <a:pPr>
              <a:defRPr sz="1600">
                <a:solidFill>
                  <a:srgbClr val="FFFFFF"/>
                </a:solidFill>
              </a:defRPr>
            </a:pPr>
          </a:p>
        </p:txBody>
      </p:sp>
      <p:sp>
        <p:nvSpPr>
          <p:cNvPr id="713" name="Video"/>
          <p:cNvSpPr/>
          <p:nvPr/>
        </p:nvSpPr>
        <p:spPr>
          <a:xfrm>
            <a:off x="3190659" y="644853"/>
            <a:ext cx="359782" cy="201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25400">
            <a:solidFill>
              <a:srgbClr val="000000"/>
            </a:solidFill>
            <a:miter lim="400000"/>
          </a:ln>
        </p:spPr>
        <p:txBody>
          <a:bodyPr lIns="0" tIns="0" rIns="0" bIns="0" anchor="ctr"/>
          <a:lstStyle/>
          <a:p>
            <a:pPr>
              <a:defRPr sz="1600"/>
            </a:pPr>
          </a:p>
        </p:txBody>
      </p:sp>
      <p:pic>
        <p:nvPicPr>
          <p:cNvPr id="714" name="noun_727762_cc.png" descr="noun_727762_cc.png"/>
          <p:cNvPicPr>
            <a:picLocks noChangeAspect="1"/>
          </p:cNvPicPr>
          <p:nvPr/>
        </p:nvPicPr>
        <p:blipFill>
          <a:blip r:embed="rId9">
            <a:extLst/>
          </a:blip>
          <a:srcRect l="11904" t="3951" r="11904" b="18389"/>
          <a:stretch>
            <a:fillRect/>
          </a:stretch>
        </p:blipFill>
        <p:spPr>
          <a:xfrm>
            <a:off x="4271971" y="1907877"/>
            <a:ext cx="585491" cy="596775"/>
          </a:xfrm>
          <a:prstGeom prst="rect">
            <a:avLst/>
          </a:prstGeom>
          <a:ln w="12700">
            <a:miter lim="400000"/>
          </a:ln>
        </p:spPr>
      </p:pic>
      <p:pic>
        <p:nvPicPr>
          <p:cNvPr id="715" name="noun_1045096_cc.png" descr="noun_1045096_cc.png"/>
          <p:cNvPicPr>
            <a:picLocks noChangeAspect="1"/>
          </p:cNvPicPr>
          <p:nvPr/>
        </p:nvPicPr>
        <p:blipFill>
          <a:blip r:embed="rId10">
            <a:extLst/>
          </a:blip>
          <a:srcRect l="0" t="0" r="0" b="14858"/>
          <a:stretch>
            <a:fillRect/>
          </a:stretch>
        </p:blipFill>
        <p:spPr>
          <a:xfrm>
            <a:off x="4214226" y="5210888"/>
            <a:ext cx="700986" cy="596833"/>
          </a:xfrm>
          <a:prstGeom prst="rect">
            <a:avLst/>
          </a:prstGeom>
          <a:ln w="12700">
            <a:miter lim="400000"/>
          </a:ln>
        </p:spPr>
      </p:pic>
      <p:pic>
        <p:nvPicPr>
          <p:cNvPr id="716" name="noun_648400_cc.png" descr="noun_648400_cc.png"/>
          <p:cNvPicPr>
            <a:picLocks noChangeAspect="1"/>
          </p:cNvPicPr>
          <p:nvPr/>
        </p:nvPicPr>
        <p:blipFill>
          <a:blip r:embed="rId11">
            <a:extLst/>
          </a:blip>
          <a:srcRect l="14673" t="0" r="14673" b="20967"/>
          <a:stretch>
            <a:fillRect/>
          </a:stretch>
        </p:blipFill>
        <p:spPr>
          <a:xfrm>
            <a:off x="4251962" y="3516714"/>
            <a:ext cx="585457" cy="654887"/>
          </a:xfrm>
          <a:prstGeom prst="rect">
            <a:avLst/>
          </a:prstGeom>
          <a:ln w="12700">
            <a:miter lim="400000"/>
          </a:ln>
        </p:spPr>
      </p:pic>
      <p:pic>
        <p:nvPicPr>
          <p:cNvPr id="717" name="Image" descr="Image"/>
          <p:cNvPicPr>
            <a:picLocks noChangeAspect="1"/>
          </p:cNvPicPr>
          <p:nvPr/>
        </p:nvPicPr>
        <p:blipFill>
          <a:blip r:embed="rId12">
            <a:extLst/>
          </a:blip>
          <a:stretch>
            <a:fillRect/>
          </a:stretch>
        </p:blipFill>
        <p:spPr>
          <a:xfrm>
            <a:off x="11279225" y="266523"/>
            <a:ext cx="448015" cy="389774"/>
          </a:xfrm>
          <a:prstGeom prst="rect">
            <a:avLst/>
          </a:prstGeom>
          <a:ln w="12700">
            <a:miter lim="400000"/>
          </a:ln>
        </p:spPr>
      </p:pic>
      <p:pic>
        <p:nvPicPr>
          <p:cNvPr id="718" name="Image" descr="Image"/>
          <p:cNvPicPr>
            <a:picLocks noChangeAspect="1"/>
          </p:cNvPicPr>
          <p:nvPr/>
        </p:nvPicPr>
        <p:blipFill>
          <a:blip r:embed="rId12">
            <a:extLst/>
          </a:blip>
          <a:stretch>
            <a:fillRect/>
          </a:stretch>
        </p:blipFill>
        <p:spPr>
          <a:xfrm>
            <a:off x="3379825" y="355423"/>
            <a:ext cx="448015" cy="389774"/>
          </a:xfrm>
          <a:prstGeom prst="rect">
            <a:avLst/>
          </a:prstGeom>
          <a:ln w="12700">
            <a:miter lim="400000"/>
          </a:ln>
        </p:spPr>
      </p:pic>
      <p:sp>
        <p:nvSpPr>
          <p:cNvPr id="719" name="The collaborative company"/>
          <p:cNvSpPr txBox="1"/>
          <p:nvPr/>
        </p:nvSpPr>
        <p:spPr>
          <a:xfrm>
            <a:off x="9958523" y="6582988"/>
            <a:ext cx="166871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The collaborative company</a:t>
            </a:r>
          </a:p>
        </p:txBody>
      </p:sp>
      <p:sp>
        <p:nvSpPr>
          <p:cNvPr id="720" name="Cas pratique N°3 :…"/>
          <p:cNvSpPr txBox="1"/>
          <p:nvPr/>
        </p:nvSpPr>
        <p:spPr>
          <a:xfrm>
            <a:off x="4361234" y="303572"/>
            <a:ext cx="6260527"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cap="all" sz="2500">
                <a:solidFill>
                  <a:srgbClr val="54B3A4"/>
                </a:solidFill>
              </a:defRPr>
            </a:pPr>
            <a:r>
              <a:t>Cas</a:t>
            </a:r>
            <a:r>
              <a:t>E STUDY </a:t>
            </a:r>
            <a:r>
              <a:t>N°3</a:t>
            </a:r>
            <a:r>
              <a:rPr cap="none"/>
              <a:t>:</a:t>
            </a:r>
          </a:p>
          <a:p>
            <a:pPr algn="l">
              <a:defRPr sz="2500">
                <a:solidFill>
                  <a:srgbClr val="54B3A4"/>
                </a:solidFill>
              </a:defRPr>
            </a:pPr>
            <a:r>
              <a:t>Federating Consolis’ 10,000 employees with Workplace</a:t>
            </a:r>
          </a:p>
        </p:txBody>
      </p:sp>
      <p:sp>
        <p:nvSpPr>
          <p:cNvPr id="721" name="L’INTÉRÊT ?…"/>
          <p:cNvSpPr txBox="1"/>
          <p:nvPr/>
        </p:nvSpPr>
        <p:spPr>
          <a:xfrm>
            <a:off x="5168900" y="3064445"/>
            <a:ext cx="6172831" cy="1695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4"/>
                </a:solidFill>
              </a:defRPr>
            </a:pPr>
            <a:r>
              <a:t>WHY?</a:t>
            </a:r>
          </a:p>
          <a:p>
            <a:pPr algn="just" defTabSz="457200">
              <a:defRPr b="0"/>
            </a:pPr>
            <a:r>
              <a:t>Taking up the same user codes as Facebook, Workplace is both intuitive and mobile, easy to set up and to use. It allows the company </a:t>
            </a:r>
            <a:r>
              <a:rPr b="1"/>
              <a:t>to break down walls between silos</a:t>
            </a:r>
            <a:r>
              <a:t>: employees in every different country share their projects, C-level Executives comment on collaborators’ messages, and surveying tools enable rapid questioning of all employees, with immediate results and feedback. Everyone feels involved across </a:t>
            </a:r>
            <a:r>
              <a:rPr b="1"/>
              <a:t>all the different departments </a:t>
            </a:r>
            <a:r>
              <a:t>and </a:t>
            </a:r>
            <a:r>
              <a:rPr b="1"/>
              <a:t>all the different levels of the company</a:t>
            </a:r>
            <a:r>
              <a:t>.</a:t>
            </a:r>
          </a:p>
        </p:txBody>
      </p:sp>
      <p:sp>
        <p:nvSpPr>
          <p:cNvPr id="722" name="ET AUSSI……"/>
          <p:cNvSpPr txBox="1"/>
          <p:nvPr/>
        </p:nvSpPr>
        <p:spPr>
          <a:xfrm>
            <a:off x="5181600" y="4966147"/>
            <a:ext cx="6186491"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4"/>
                </a:solidFill>
              </a:defRPr>
            </a:pPr>
            <a:r>
              <a:t>AND, ALSO…</a:t>
            </a:r>
          </a:p>
          <a:p>
            <a:pPr algn="just" defTabSz="457200">
              <a:defRPr b="0"/>
            </a:pPr>
            <a:r>
              <a:t>To simplify knowledge access and to reply instantly to repeated questions from employees in Workplace, Consolis has implemented the use of </a:t>
            </a:r>
            <a:r>
              <a:rPr b="1"/>
              <a:t>chatbots.</a:t>
            </a:r>
            <a:r>
              <a:t> Developed by Clevy, they offer </a:t>
            </a:r>
            <a:r>
              <a:rPr b="1"/>
              <a:t>support to HR and IT roles</a:t>
            </a:r>
            <a:r>
              <a:t>, as well as specific </a:t>
            </a:r>
            <a:r>
              <a:rPr b="1"/>
              <a:t>business support.</a:t>
            </a:r>
          </a:p>
        </p:txBody>
      </p:sp>
      <p:sp>
        <p:nvSpPr>
          <p:cNvPr id="723" name="QUOI ?…"/>
          <p:cNvSpPr txBox="1"/>
          <p:nvPr/>
        </p:nvSpPr>
        <p:spPr>
          <a:xfrm>
            <a:off x="5182558" y="1629832"/>
            <a:ext cx="6172832"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4"/>
                </a:solidFill>
              </a:defRPr>
            </a:pPr>
            <a:r>
              <a:t>WHAT? </a:t>
            </a:r>
            <a:endParaRPr>
              <a:solidFill>
                <a:srgbClr val="F6696A"/>
              </a:solidFill>
            </a:endParaRPr>
          </a:p>
          <a:p>
            <a:pPr algn="just" defTabSz="457200">
              <a:defRPr b="0"/>
            </a:pPr>
            <a:r>
              <a:t>In June 2017, Consolis, a major player in infrastructure, rail and construction, </a:t>
            </a:r>
            <a:r>
              <a:rPr b="1"/>
              <a:t>rolled out Workplace</a:t>
            </a:r>
            <a:r>
              <a:t> to consolidate internal communication between its 10,000 employees across 25 countries. Today, the company’s Workplace is made up of </a:t>
            </a:r>
            <a:r>
              <a:rPr b="1"/>
              <a:t>40,000 accounts</a:t>
            </a:r>
            <a:r>
              <a:t> and has been a huge success: the </a:t>
            </a:r>
            <a:r>
              <a:rPr b="1"/>
              <a:t>adoption rate has been massive (88%)</a:t>
            </a:r>
            <a:r>
              <a:t> including </a:t>
            </a:r>
            <a:r>
              <a:rPr b="1"/>
              <a:t>80% monthly active users</a:t>
            </a:r>
            <a:r>
              <a:t>.</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F66969"/>
        </a:solidFill>
      </p:bgPr>
    </p:bg>
    <p:spTree>
      <p:nvGrpSpPr>
        <p:cNvPr id="1" name=""/>
        <p:cNvGrpSpPr/>
        <p:nvPr/>
      </p:nvGrpSpPr>
      <p:grpSpPr>
        <a:xfrm>
          <a:off x="0" y="0"/>
          <a:ext cx="0" cy="0"/>
          <a:chOff x="0" y="0"/>
          <a:chExt cx="0" cy="0"/>
        </a:xfrm>
      </p:grpSpPr>
      <p:sp>
        <p:nvSpPr>
          <p:cNvPr id="725"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6AEBA">
              <a:alpha val="34480"/>
            </a:srgbClr>
          </a:solidFill>
          <a:ln w="3175">
            <a:miter lim="400000"/>
          </a:ln>
        </p:spPr>
        <p:txBody>
          <a:bodyPr lIns="0" tIns="0" rIns="0" bIns="0" anchor="ctr"/>
          <a:lstStyle/>
          <a:p>
            <a:pPr>
              <a:defRPr sz="1600">
                <a:solidFill>
                  <a:srgbClr val="FFFFFF"/>
                </a:solidFill>
              </a:defRPr>
            </a:pPr>
          </a:p>
        </p:txBody>
      </p:sp>
      <p:sp>
        <p:nvSpPr>
          <p:cNvPr id="726"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66969">
              <a:alpha val="37890"/>
            </a:srgbClr>
          </a:solidFill>
          <a:ln w="3175">
            <a:miter lim="400000"/>
          </a:ln>
        </p:spPr>
        <p:txBody>
          <a:bodyPr lIns="0" tIns="0" rIns="0" bIns="0" anchor="ctr"/>
          <a:lstStyle/>
          <a:p>
            <a:pPr>
              <a:defRPr sz="1600">
                <a:solidFill>
                  <a:srgbClr val="FFFFFF"/>
                </a:solidFill>
              </a:defRPr>
            </a:pPr>
          </a:p>
        </p:txBody>
      </p:sp>
      <p:sp>
        <p:nvSpPr>
          <p:cNvPr id="727"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FC1A3">
              <a:alpha val="22696"/>
            </a:srgbClr>
          </a:solidFill>
          <a:ln w="3175">
            <a:miter lim="400000"/>
          </a:ln>
        </p:spPr>
        <p:txBody>
          <a:bodyPr lIns="0" tIns="0" rIns="0" bIns="0" anchor="ctr"/>
          <a:lstStyle/>
          <a:p>
            <a:pPr>
              <a:defRPr sz="1600">
                <a:solidFill>
                  <a:srgbClr val="FFFFFF"/>
                </a:solidFill>
              </a:defRPr>
            </a:pPr>
          </a:p>
        </p:txBody>
      </p:sp>
      <p:sp>
        <p:nvSpPr>
          <p:cNvPr id="72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72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73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731"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732"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p>
        </p:txBody>
      </p:sp>
      <p:sp>
        <p:nvSpPr>
          <p:cNvPr id="733" name="3"/>
          <p:cNvSpPr txBox="1"/>
          <p:nvPr>
            <p:ph type="body" idx="13"/>
          </p:nvPr>
        </p:nvSpPr>
        <p:spPr>
          <a:prstGeom prst="rect">
            <a:avLst/>
          </a:prstGeom>
        </p:spPr>
        <p:txBody>
          <a:bodyPr/>
          <a:lstStyle>
            <a:lvl1pPr>
              <a:defRPr>
                <a:solidFill>
                  <a:srgbClr val="F66969"/>
                </a:solidFill>
              </a:defRPr>
            </a:lvl1pPr>
          </a:lstStyle>
          <a:p>
            <a:pPr/>
            <a:r>
              <a:t>3</a:t>
            </a:r>
          </a:p>
        </p:txBody>
      </p:sp>
      <p:sp>
        <p:nvSpPr>
          <p:cNvPr id="734"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p>
        </p:txBody>
      </p:sp>
      <p:pic>
        <p:nvPicPr>
          <p:cNvPr id="735"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736" name="GENERATIONAL IMPACT:…"/>
          <p:cNvSpPr txBox="1"/>
          <p:nvPr>
            <p:ph type="title"/>
          </p:nvPr>
        </p:nvSpPr>
        <p:spPr>
          <a:xfrm>
            <a:off x="4064482" y="2440821"/>
            <a:ext cx="5518099" cy="1728550"/>
          </a:xfrm>
          <a:prstGeom prst="rect">
            <a:avLst/>
          </a:prstGeom>
        </p:spPr>
        <p:txBody>
          <a:bodyPr/>
          <a:lstStyle/>
          <a:p>
            <a:pPr defTabSz="404495">
              <a:defRPr sz="2900"/>
            </a:pPr>
            <a:r>
              <a:t>GENERATIONAL IMPACT:</a:t>
            </a:r>
          </a:p>
          <a:p>
            <a:pPr defTabSz="404495">
              <a:defRPr sz="2900"/>
            </a:pPr>
            <a:r>
              <a:t>BETTER INTEGRATION OF gen Y AND gen Z</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3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73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graphicFrame>
        <p:nvGraphicFramePr>
          <p:cNvPr id="740" name="2D Pie Chart"/>
          <p:cNvGraphicFramePr/>
          <p:nvPr/>
        </p:nvGraphicFramePr>
        <p:xfrm>
          <a:off x="4046504" y="2581592"/>
          <a:ext cx="1891020" cy="1891020"/>
        </p:xfrm>
        <a:graphic xmlns:a="http://schemas.openxmlformats.org/drawingml/2006/main">
          <a:graphicData uri="http://schemas.openxmlformats.org/drawingml/2006/chart">
            <c:chart xmlns:c="http://schemas.openxmlformats.org/drawingml/2006/chart" r:id="rId2"/>
          </a:graphicData>
        </a:graphic>
      </p:graphicFrame>
      <p:sp>
        <p:nvSpPr>
          <p:cNvPr id="74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742"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pic>
        <p:nvPicPr>
          <p:cNvPr id="743" name="278.jpeg" descr="278.jpeg"/>
          <p:cNvPicPr>
            <a:picLocks noChangeAspect="1"/>
          </p:cNvPicPr>
          <p:nvPr/>
        </p:nvPicPr>
        <p:blipFill>
          <a:blip r:embed="rId4">
            <a:extLst/>
          </a:blip>
          <a:srcRect l="551" t="6655" r="15475" b="25346"/>
          <a:stretch>
            <a:fillRect/>
          </a:stretch>
        </p:blipFill>
        <p:spPr>
          <a:xfrm>
            <a:off x="6591137" y="-27768"/>
            <a:ext cx="7992269" cy="64718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529" y="0"/>
                </a:moveTo>
                <a:lnTo>
                  <a:pt x="9243" y="24"/>
                </a:lnTo>
                <a:lnTo>
                  <a:pt x="0" y="21600"/>
                </a:lnTo>
                <a:lnTo>
                  <a:pt x="21600" y="21600"/>
                </a:lnTo>
                <a:lnTo>
                  <a:pt x="21529" y="0"/>
                </a:lnTo>
                <a:close/>
              </a:path>
            </a:pathLst>
          </a:custGeom>
          <a:ln w="12700">
            <a:miter lim="400000"/>
          </a:ln>
        </p:spPr>
      </p:pic>
      <p:graphicFrame>
        <p:nvGraphicFramePr>
          <p:cNvPr id="744" name="2D Pie Chart"/>
          <p:cNvGraphicFramePr/>
          <p:nvPr/>
        </p:nvGraphicFramePr>
        <p:xfrm>
          <a:off x="1144177" y="2581592"/>
          <a:ext cx="1891021" cy="1891020"/>
        </p:xfrm>
        <a:graphic xmlns:a="http://schemas.openxmlformats.org/drawingml/2006/main">
          <a:graphicData uri="http://schemas.openxmlformats.org/drawingml/2006/chart">
            <c:chart xmlns:c="http://schemas.openxmlformats.org/drawingml/2006/chart" r:id="rId5"/>
          </a:graphicData>
        </a:graphic>
      </p:graphicFrame>
      <p:sp>
        <p:nvSpPr>
          <p:cNvPr id="745" name="Circle"/>
          <p:cNvSpPr/>
          <p:nvPr/>
        </p:nvSpPr>
        <p:spPr>
          <a:xfrm>
            <a:off x="1262439" y="2702247"/>
            <a:ext cx="1654499" cy="1654499"/>
          </a:xfrm>
          <a:prstGeom prst="ellipse">
            <a:avLst/>
          </a:prstGeom>
          <a:solidFill>
            <a:srgbClr val="F66969"/>
          </a:solidFill>
          <a:ln w="12700">
            <a:solidFill>
              <a:srgbClr val="000000">
                <a:alpha val="0"/>
              </a:srgbClr>
            </a:solidFill>
            <a:miter lim="400000"/>
          </a:ln>
        </p:spPr>
        <p:txBody>
          <a:bodyPr lIns="0" tIns="0" rIns="0" bIns="0" anchor="ctr"/>
          <a:lstStyle/>
          <a:p>
            <a:pPr defTabSz="292100">
              <a:defRPr sz="2000">
                <a:solidFill>
                  <a:srgbClr val="FFFFFF"/>
                </a:solidFill>
                <a:effectLst>
                  <a:outerShdw sx="100000" sy="100000" kx="0" ky="0" algn="b" rotWithShape="0" blurRad="38100" dist="12700" dir="5400000">
                    <a:srgbClr val="000000">
                      <a:alpha val="50000"/>
                    </a:srgbClr>
                  </a:outerShdw>
                </a:effectLst>
              </a:defRPr>
            </a:pPr>
          </a:p>
        </p:txBody>
      </p:sp>
      <p:sp>
        <p:nvSpPr>
          <p:cNvPr id="746" name="93%"/>
          <p:cNvSpPr txBox="1"/>
          <p:nvPr/>
        </p:nvSpPr>
        <p:spPr>
          <a:xfrm>
            <a:off x="1319177" y="3183244"/>
            <a:ext cx="1541022" cy="6925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pPr/>
            <a:r>
              <a:t>93%</a:t>
            </a:r>
          </a:p>
        </p:txBody>
      </p:sp>
      <p:sp>
        <p:nvSpPr>
          <p:cNvPr id="747" name="Circle"/>
          <p:cNvSpPr/>
          <p:nvPr/>
        </p:nvSpPr>
        <p:spPr>
          <a:xfrm>
            <a:off x="4164764" y="2702247"/>
            <a:ext cx="1654499" cy="1654499"/>
          </a:xfrm>
          <a:prstGeom prst="ellipse">
            <a:avLst/>
          </a:prstGeom>
          <a:solidFill>
            <a:srgbClr val="F66969"/>
          </a:solidFill>
          <a:ln w="12700">
            <a:solidFill>
              <a:srgbClr val="000000">
                <a:alpha val="0"/>
              </a:srgbClr>
            </a:solidFill>
            <a:miter lim="400000"/>
          </a:ln>
        </p:spPr>
        <p:txBody>
          <a:bodyPr lIns="0" tIns="0" rIns="0" bIns="0" anchor="ctr"/>
          <a:lstStyle/>
          <a:p>
            <a:pPr defTabSz="292100">
              <a:defRPr sz="2000">
                <a:solidFill>
                  <a:srgbClr val="FFFFFF"/>
                </a:solidFill>
                <a:effectLst>
                  <a:outerShdw sx="100000" sy="100000" kx="0" ky="0" algn="b" rotWithShape="0" blurRad="38100" dist="12700" dir="5400000">
                    <a:srgbClr val="000000">
                      <a:alpha val="50000"/>
                    </a:srgbClr>
                  </a:outerShdw>
                </a:effectLst>
              </a:defRPr>
            </a:pPr>
          </a:p>
        </p:txBody>
      </p:sp>
      <p:sp>
        <p:nvSpPr>
          <p:cNvPr id="748" name="75%"/>
          <p:cNvSpPr txBox="1"/>
          <p:nvPr/>
        </p:nvSpPr>
        <p:spPr>
          <a:xfrm>
            <a:off x="4221502" y="3183244"/>
            <a:ext cx="1541023" cy="6925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pPr/>
            <a:r>
              <a:t>75%</a:t>
            </a:r>
          </a:p>
        </p:txBody>
      </p:sp>
      <p:sp>
        <p:nvSpPr>
          <p:cNvPr id="749" name="GENERATIONAL IMPACT"/>
          <p:cNvSpPr txBox="1"/>
          <p:nvPr/>
        </p:nvSpPr>
        <p:spPr>
          <a:xfrm>
            <a:off x="10374497" y="6582988"/>
            <a:ext cx="125273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GENERATIONAL IMPACT</a:t>
            </a:r>
          </a:p>
        </p:txBody>
      </p:sp>
      <p:sp>
        <p:nvSpPr>
          <p:cNvPr id="750" name="Des changements inhérents aux changements de générations"/>
          <p:cNvSpPr txBox="1"/>
          <p:nvPr/>
        </p:nvSpPr>
        <p:spPr>
          <a:xfrm>
            <a:off x="464472" y="748963"/>
            <a:ext cx="7165321" cy="4087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66969"/>
                </a:solidFill>
              </a:defRPr>
            </a:lvl1pPr>
          </a:lstStyle>
          <a:p>
            <a:pPr/>
            <a:r>
              <a:t>Impacts of Generational Change</a:t>
            </a:r>
          </a:p>
        </p:txBody>
      </p:sp>
      <p:sp>
        <p:nvSpPr>
          <p:cNvPr id="751" name="Les générations Y et Z ont fait germer une conception nouvelle du travail. Il faut changer le monde, donner du sens aux action, agir collectivement et pourtant…. travailler en toute autonomie."/>
          <p:cNvSpPr txBox="1"/>
          <p:nvPr/>
        </p:nvSpPr>
        <p:spPr>
          <a:xfrm>
            <a:off x="546100" y="1672776"/>
            <a:ext cx="7002065"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b="0"/>
            </a:pPr>
            <a:r>
              <a:t>Generations Y and Z have created a new conception of work. This means that now, we need to change the world, to give actions meaning, to act together, </a:t>
            </a:r>
            <a:r>
              <a:rPr b="1"/>
              <a:t>independently, and whilst working. </a:t>
            </a:r>
          </a:p>
        </p:txBody>
      </p:sp>
      <p:sp>
        <p:nvSpPr>
          <p:cNvPr id="752" name="Des jeunes actifs ne veulent plus d’un bureau classique"/>
          <p:cNvSpPr txBox="1"/>
          <p:nvPr/>
        </p:nvSpPr>
        <p:spPr>
          <a:xfrm>
            <a:off x="1256087" y="4762572"/>
            <a:ext cx="1667200"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b="0"/>
            </a:lvl1pPr>
          </a:lstStyle>
          <a:p>
            <a:pPr/>
            <a:r>
              <a:t>Of young French workers no longer want a traditional office</a:t>
            </a:r>
          </a:p>
        </p:txBody>
      </p:sp>
      <p:sp>
        <p:nvSpPr>
          <p:cNvPr id="753" name="Des forces de l’entreprise seront représentées par des Millennials en 2020, autrement appelés Génération Y ou Digital Native"/>
          <p:cNvSpPr txBox="1"/>
          <p:nvPr/>
        </p:nvSpPr>
        <p:spPr>
          <a:xfrm>
            <a:off x="3693378" y="4762572"/>
            <a:ext cx="2597272"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b="0"/>
            </a:lvl1pPr>
          </a:lstStyle>
          <a:p>
            <a:pPr/>
            <a:r>
              <a:t>Of company workers in the USA will be Millennials in 2025, also known as Generation Y or Digital Natives</a:t>
            </a:r>
          </a:p>
        </p:txBody>
      </p:sp>
      <p:sp>
        <p:nvSpPr>
          <p:cNvPr id="754" name="Sources: Workforce 2020 : What you Need to Know Now, Forbes, 2017">
            <a:hlinkClick r:id="rId6" invalidUrl="" action="" tgtFrame="" tooltip="" history="1" highlightClick="0" endSnd="0"/>
          </p:cNvPr>
          <p:cNvSpPr txBox="1"/>
          <p:nvPr/>
        </p:nvSpPr>
        <p:spPr>
          <a:xfrm>
            <a:off x="3421758" y="5905807"/>
            <a:ext cx="2966006"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Sources: </a:t>
            </a:r>
            <a:r>
              <a:rPr i="1"/>
              <a:t>Workforce 2020 : What you Need to Know Now</a:t>
            </a:r>
            <a:r>
              <a:t>, Forbes, 2017</a:t>
            </a:r>
          </a:p>
        </p:txBody>
      </p:sp>
      <p:sp>
        <p:nvSpPr>
          <p:cNvPr id="755" name="Orange Business Service, 2017">
            <a:hlinkClick r:id="rId7" invalidUrl="" action="" tgtFrame="" tooltip="" history="1" highlightClick="0" endSnd="0"/>
          </p:cNvPr>
          <p:cNvSpPr txBox="1"/>
          <p:nvPr/>
        </p:nvSpPr>
        <p:spPr>
          <a:xfrm>
            <a:off x="5051338" y="6052034"/>
            <a:ext cx="1313744"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sz="700"/>
            </a:lvl1pPr>
          </a:lstStyle>
          <a:p>
            <a:pPr/>
            <a:r>
              <a:t>Orange Business Service, 2017</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757" name="323.jpeg" descr="323.jpeg"/>
          <p:cNvPicPr>
            <a:picLocks noChangeAspect="1"/>
          </p:cNvPicPr>
          <p:nvPr/>
        </p:nvPicPr>
        <p:blipFill>
          <a:blip r:embed="rId2">
            <a:extLst/>
          </a:blip>
          <a:srcRect l="2828" t="4108" r="41292" b="0"/>
          <a:stretch>
            <a:fillRect/>
          </a:stretch>
        </p:blipFill>
        <p:spPr>
          <a:xfrm>
            <a:off x="8094346" y="-16516"/>
            <a:ext cx="4076119" cy="6557699"/>
          </a:xfrm>
          <a:prstGeom prst="rect">
            <a:avLst/>
          </a:prstGeom>
          <a:ln w="12700">
            <a:miter lim="400000"/>
          </a:ln>
        </p:spPr>
      </p:pic>
      <p:sp>
        <p:nvSpPr>
          <p:cNvPr id="75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75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76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761"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762" name="Circle">
            <a:hlinkClick r:id="rId4" invalidUrl="" action="ppaction://hlinksldjump" tgtFrame="" tooltip="" history="1" highlightClick="0" endSnd="0"/>
          </p:cNvPr>
          <p:cNvSpPr/>
          <p:nvPr/>
        </p:nvSpPr>
        <p:spPr>
          <a:xfrm>
            <a:off x="7097526" y="4471626"/>
            <a:ext cx="548087" cy="548087"/>
          </a:xfrm>
          <a:prstGeom prst="ellipse">
            <a:avLst/>
          </a:prstGeom>
          <a:solidFill>
            <a:srgbClr val="F66969"/>
          </a:solidFill>
          <a:ln w="12700">
            <a:miter lim="400000"/>
          </a:ln>
        </p:spPr>
        <p:txBody>
          <a:bodyPr lIns="0" tIns="0" rIns="0" bIns="0" anchor="ctr"/>
          <a:lstStyle/>
          <a:p>
            <a:pPr defTabSz="825500">
              <a:defRPr sz="3200">
                <a:solidFill>
                  <a:srgbClr val="FFFFFF"/>
                </a:solidFill>
              </a:defRPr>
            </a:pPr>
          </a:p>
        </p:txBody>
      </p:sp>
      <p:sp>
        <p:nvSpPr>
          <p:cNvPr id="763" name="*Main d’œuvre, Espace de travail, Flux de travail"/>
          <p:cNvSpPr txBox="1"/>
          <p:nvPr/>
        </p:nvSpPr>
        <p:spPr>
          <a:xfrm>
            <a:off x="6063824" y="6243812"/>
            <a:ext cx="1975632"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defTabSz="457200">
              <a:defRPr b="0" sz="700"/>
            </a:lvl1pPr>
          </a:lstStyle>
          <a:p>
            <a:pPr/>
            <a:r>
              <a:t>*Main d’œuvre, Espace de travail, Flux de travail</a:t>
            </a:r>
          </a:p>
        </p:txBody>
      </p:sp>
      <p:sp>
        <p:nvSpPr>
          <p:cNvPr id="764" name="Circle">
            <a:hlinkClick r:id="rId5" invalidUrl="" action="ppaction://hlinksldjump" tgtFrame="" tooltip="" history="1" highlightClick="0" endSnd="0"/>
          </p:cNvPr>
          <p:cNvSpPr/>
          <p:nvPr/>
        </p:nvSpPr>
        <p:spPr>
          <a:xfrm>
            <a:off x="7097525" y="2514886"/>
            <a:ext cx="548089" cy="548089"/>
          </a:xfrm>
          <a:prstGeom prst="ellipse">
            <a:avLst/>
          </a:prstGeom>
          <a:solidFill>
            <a:srgbClr val="F66969"/>
          </a:solidFill>
          <a:ln w="12700">
            <a:miter lim="400000"/>
          </a:ln>
        </p:spPr>
        <p:txBody>
          <a:bodyPr lIns="0" tIns="0" rIns="0" bIns="0" anchor="ctr"/>
          <a:lstStyle/>
          <a:p>
            <a:pPr defTabSz="825500">
              <a:defRPr sz="3200">
                <a:solidFill>
                  <a:srgbClr val="FFFFFF"/>
                </a:solidFill>
              </a:defRPr>
            </a:pPr>
          </a:p>
        </p:txBody>
      </p:sp>
      <p:sp>
        <p:nvSpPr>
          <p:cNvPr id="765" name="Circle">
            <a:hlinkClick r:id="rId6" invalidUrl="" action="ppaction://hlinksldjump" tgtFrame="" tooltip="" history="1" highlightClick="0" endSnd="0"/>
          </p:cNvPr>
          <p:cNvSpPr/>
          <p:nvPr/>
        </p:nvSpPr>
        <p:spPr>
          <a:xfrm>
            <a:off x="7097525" y="3491601"/>
            <a:ext cx="548089" cy="548089"/>
          </a:xfrm>
          <a:prstGeom prst="ellipse">
            <a:avLst/>
          </a:prstGeom>
          <a:solidFill>
            <a:srgbClr val="F66969"/>
          </a:solidFill>
          <a:ln w="12700">
            <a:miter lim="400000"/>
          </a:ln>
        </p:spPr>
        <p:txBody>
          <a:bodyPr lIns="0" tIns="0" rIns="0" bIns="0" anchor="ctr"/>
          <a:lstStyle/>
          <a:p>
            <a:pPr defTabSz="825500">
              <a:defRPr sz="3200">
                <a:solidFill>
                  <a:srgbClr val="FFFFFF"/>
                </a:solidFill>
              </a:defRPr>
            </a:pPr>
          </a:p>
        </p:txBody>
      </p:sp>
      <p:pic>
        <p:nvPicPr>
          <p:cNvPr id="766" name="Image" descr="Image"/>
          <p:cNvPicPr>
            <a:picLocks noChangeAspect="1"/>
          </p:cNvPicPr>
          <p:nvPr/>
        </p:nvPicPr>
        <p:blipFill>
          <a:blip r:embed="rId7">
            <a:extLst/>
          </a:blip>
          <a:stretch>
            <a:fillRect/>
          </a:stretch>
        </p:blipFill>
        <p:spPr>
          <a:xfrm>
            <a:off x="7168850" y="2612854"/>
            <a:ext cx="405439" cy="352152"/>
          </a:xfrm>
          <a:prstGeom prst="rect">
            <a:avLst/>
          </a:prstGeom>
          <a:ln w="12700">
            <a:miter lim="400000"/>
          </a:ln>
        </p:spPr>
      </p:pic>
      <p:pic>
        <p:nvPicPr>
          <p:cNvPr id="767" name="Image" descr="Image"/>
          <p:cNvPicPr>
            <a:picLocks noChangeAspect="1"/>
          </p:cNvPicPr>
          <p:nvPr/>
        </p:nvPicPr>
        <p:blipFill>
          <a:blip r:embed="rId8">
            <a:extLst/>
          </a:blip>
          <a:stretch>
            <a:fillRect/>
          </a:stretch>
        </p:blipFill>
        <p:spPr>
          <a:xfrm>
            <a:off x="7412579" y="2451127"/>
            <a:ext cx="362263" cy="315169"/>
          </a:xfrm>
          <a:prstGeom prst="rect">
            <a:avLst/>
          </a:prstGeom>
          <a:ln w="12700">
            <a:miter lim="400000"/>
          </a:ln>
        </p:spPr>
      </p:pic>
      <p:pic>
        <p:nvPicPr>
          <p:cNvPr id="768" name="Image" descr="Image"/>
          <p:cNvPicPr>
            <a:picLocks noChangeAspect="1"/>
          </p:cNvPicPr>
          <p:nvPr/>
        </p:nvPicPr>
        <p:blipFill>
          <a:blip r:embed="rId7">
            <a:extLst/>
          </a:blip>
          <a:stretch>
            <a:fillRect/>
          </a:stretch>
        </p:blipFill>
        <p:spPr>
          <a:xfrm>
            <a:off x="7157984" y="3575166"/>
            <a:ext cx="405438" cy="352153"/>
          </a:xfrm>
          <a:prstGeom prst="rect">
            <a:avLst/>
          </a:prstGeom>
          <a:ln w="12700">
            <a:miter lim="400000"/>
          </a:ln>
        </p:spPr>
      </p:pic>
      <p:pic>
        <p:nvPicPr>
          <p:cNvPr id="769" name="Image" descr="Image"/>
          <p:cNvPicPr>
            <a:picLocks noChangeAspect="1"/>
          </p:cNvPicPr>
          <p:nvPr/>
        </p:nvPicPr>
        <p:blipFill>
          <a:blip r:embed="rId8">
            <a:extLst/>
          </a:blip>
          <a:stretch>
            <a:fillRect/>
          </a:stretch>
        </p:blipFill>
        <p:spPr>
          <a:xfrm>
            <a:off x="7417931" y="3462098"/>
            <a:ext cx="362263" cy="315169"/>
          </a:xfrm>
          <a:prstGeom prst="rect">
            <a:avLst/>
          </a:prstGeom>
          <a:ln w="12700">
            <a:miter lim="400000"/>
          </a:ln>
        </p:spPr>
      </p:pic>
      <p:pic>
        <p:nvPicPr>
          <p:cNvPr id="770" name="Image" descr="Image"/>
          <p:cNvPicPr>
            <a:picLocks noChangeAspect="1"/>
          </p:cNvPicPr>
          <p:nvPr/>
        </p:nvPicPr>
        <p:blipFill>
          <a:blip r:embed="rId7">
            <a:extLst/>
          </a:blip>
          <a:stretch>
            <a:fillRect/>
          </a:stretch>
        </p:blipFill>
        <p:spPr>
          <a:xfrm>
            <a:off x="7157984" y="4556455"/>
            <a:ext cx="405438" cy="352152"/>
          </a:xfrm>
          <a:prstGeom prst="rect">
            <a:avLst/>
          </a:prstGeom>
          <a:ln w="12700">
            <a:miter lim="400000"/>
          </a:ln>
        </p:spPr>
      </p:pic>
      <p:pic>
        <p:nvPicPr>
          <p:cNvPr id="771" name="Image" descr="Image"/>
          <p:cNvPicPr>
            <a:picLocks noChangeAspect="1"/>
          </p:cNvPicPr>
          <p:nvPr/>
        </p:nvPicPr>
        <p:blipFill>
          <a:blip r:embed="rId8">
            <a:extLst/>
          </a:blip>
          <a:stretch>
            <a:fillRect/>
          </a:stretch>
        </p:blipFill>
        <p:spPr>
          <a:xfrm>
            <a:off x="7401712" y="4410948"/>
            <a:ext cx="362263" cy="315169"/>
          </a:xfrm>
          <a:prstGeom prst="rect">
            <a:avLst/>
          </a:prstGeom>
          <a:ln w="12700">
            <a:miter lim="400000"/>
          </a:ln>
        </p:spPr>
      </p:pic>
      <p:sp>
        <p:nvSpPr>
          <p:cNvPr id="772" name="GENERATIONAL IMPACT"/>
          <p:cNvSpPr txBox="1"/>
          <p:nvPr/>
        </p:nvSpPr>
        <p:spPr>
          <a:xfrm>
            <a:off x="10374497" y="6582988"/>
            <a:ext cx="125273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GENERATIONAL IMPACT</a:t>
            </a:r>
          </a:p>
        </p:txBody>
      </p:sp>
      <p:pic>
        <p:nvPicPr>
          <p:cNvPr id="773" name="noun_692570_cc.png" descr="noun_692570_cc.png"/>
          <p:cNvPicPr>
            <a:picLocks noChangeAspect="1"/>
          </p:cNvPicPr>
          <p:nvPr/>
        </p:nvPicPr>
        <p:blipFill>
          <a:blip r:embed="rId9">
            <a:extLst/>
          </a:blip>
          <a:stretch>
            <a:fillRect/>
          </a:stretch>
        </p:blipFill>
        <p:spPr>
          <a:xfrm>
            <a:off x="533546" y="2618451"/>
            <a:ext cx="913864" cy="548039"/>
          </a:xfrm>
          <a:prstGeom prst="rect">
            <a:avLst/>
          </a:prstGeom>
          <a:ln w="12700">
            <a:miter lim="400000"/>
          </a:ln>
        </p:spPr>
      </p:pic>
      <p:pic>
        <p:nvPicPr>
          <p:cNvPr id="774" name="noun_1036889_cc.png" descr="noun_1036889_cc.png"/>
          <p:cNvPicPr>
            <a:picLocks noChangeAspect="1"/>
          </p:cNvPicPr>
          <p:nvPr/>
        </p:nvPicPr>
        <p:blipFill>
          <a:blip r:embed="rId10">
            <a:extLst/>
          </a:blip>
          <a:stretch>
            <a:fillRect/>
          </a:stretch>
        </p:blipFill>
        <p:spPr>
          <a:xfrm>
            <a:off x="619455" y="3556668"/>
            <a:ext cx="745753" cy="624964"/>
          </a:xfrm>
          <a:prstGeom prst="rect">
            <a:avLst/>
          </a:prstGeom>
          <a:ln w="12700">
            <a:miter lim="400000"/>
          </a:ln>
        </p:spPr>
      </p:pic>
      <p:pic>
        <p:nvPicPr>
          <p:cNvPr id="775" name="noun_1251645_cc.png" descr="noun_1251645_cc.png"/>
          <p:cNvPicPr>
            <a:picLocks noChangeAspect="1"/>
          </p:cNvPicPr>
          <p:nvPr/>
        </p:nvPicPr>
        <p:blipFill>
          <a:blip r:embed="rId11">
            <a:extLst/>
          </a:blip>
          <a:stretch>
            <a:fillRect/>
          </a:stretch>
        </p:blipFill>
        <p:spPr>
          <a:xfrm>
            <a:off x="546828" y="4495029"/>
            <a:ext cx="833176" cy="708526"/>
          </a:xfrm>
          <a:prstGeom prst="rect">
            <a:avLst/>
          </a:prstGeom>
          <a:ln w="12700">
            <a:miter lim="400000"/>
          </a:ln>
        </p:spPr>
      </p:pic>
      <p:sp>
        <p:nvSpPr>
          <p:cNvPr id="776" name="Workforce…"/>
          <p:cNvSpPr txBox="1"/>
          <p:nvPr/>
        </p:nvSpPr>
        <p:spPr>
          <a:xfrm>
            <a:off x="1578152" y="2565202"/>
            <a:ext cx="4606371" cy="654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a:solidFill>
                  <a:srgbClr val="F66969"/>
                </a:solidFill>
              </a:defRPr>
            </a:pPr>
            <a:r>
              <a:t>Workforce</a:t>
            </a:r>
          </a:p>
          <a:p>
            <a:pPr algn="just" defTabSz="457200">
              <a:defRPr b="0"/>
            </a:pPr>
            <a:r>
              <a:t>R</a:t>
            </a:r>
            <a:r>
              <a:t>econsidering today’s approaches to employees and what they can create collectively.</a:t>
            </a:r>
          </a:p>
        </p:txBody>
      </p:sp>
      <p:sp>
        <p:nvSpPr>
          <p:cNvPr id="777" name="Workspace…"/>
          <p:cNvSpPr txBox="1"/>
          <p:nvPr/>
        </p:nvSpPr>
        <p:spPr>
          <a:xfrm>
            <a:off x="1579924" y="3527164"/>
            <a:ext cx="4606371" cy="654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a:solidFill>
                  <a:srgbClr val="F66969"/>
                </a:solidFill>
              </a:defRPr>
            </a:pPr>
            <a:r>
              <a:t>Workspace</a:t>
            </a:r>
          </a:p>
          <a:p>
            <a:pPr algn="just" defTabSz="457200">
              <a:defRPr b="0"/>
            </a:pPr>
            <a:r>
              <a:t>Reinventing the workspace as a dynamic space for interaction and creativity.</a:t>
            </a:r>
          </a:p>
        </p:txBody>
      </p:sp>
      <p:sp>
        <p:nvSpPr>
          <p:cNvPr id="778" name="Workflow…"/>
          <p:cNvSpPr txBox="1"/>
          <p:nvPr/>
        </p:nvSpPr>
        <p:spPr>
          <a:xfrm>
            <a:off x="1578152" y="4521948"/>
            <a:ext cx="4606371" cy="654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a:solidFill>
                  <a:srgbClr val="F66969"/>
                </a:solidFill>
              </a:defRPr>
            </a:pPr>
            <a:r>
              <a:t>Workflow</a:t>
            </a:r>
          </a:p>
          <a:p>
            <a:pPr algn="just" defTabSz="457200">
              <a:defRPr b="0"/>
            </a:pPr>
            <a:r>
              <a:t>Finding the right managerial stance: both caring, ‘fair’, it must give meaning and allow impulses to be followed.</a:t>
            </a:r>
          </a:p>
        </p:txBody>
      </p:sp>
      <p:sp>
        <p:nvSpPr>
          <p:cNvPr id="779" name="Pour Alexandre Pachulski, Dirigeant de TalentSoft, la révolution du monde du travail passe par la remise en question des  3 W : Workforce, Workspace, Workflow*."/>
          <p:cNvSpPr txBox="1"/>
          <p:nvPr/>
        </p:nvSpPr>
        <p:spPr>
          <a:xfrm>
            <a:off x="564379" y="1465071"/>
            <a:ext cx="6353908" cy="654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b="0"/>
            </a:pPr>
            <a:r>
              <a:t>For Alexandre Pachulski, director of TalentSoft, the workplace revolution is taking place via a questioning of the 3 ‘W’s: </a:t>
            </a:r>
            <a:r>
              <a:rPr b="1"/>
              <a:t>Workforce</a:t>
            </a:r>
            <a:r>
              <a:t>, </a:t>
            </a:r>
            <a:r>
              <a:rPr b="1"/>
              <a:t>Workspace,</a:t>
            </a:r>
            <a:r>
              <a:t> </a:t>
            </a:r>
            <a:r>
              <a:rPr b="1"/>
              <a:t>Workflow</a:t>
            </a:r>
            <a:r>
              <a:t>.  </a:t>
            </a:r>
          </a:p>
        </p:txBody>
      </p:sp>
      <p:sp>
        <p:nvSpPr>
          <p:cNvPr id="780" name="Voir notre partie ‘Devenir une entreprise collective’"/>
          <p:cNvSpPr txBox="1"/>
          <p:nvPr/>
        </p:nvSpPr>
        <p:spPr>
          <a:xfrm>
            <a:off x="5720951" y="3136598"/>
            <a:ext cx="1975632" cy="27607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defTabSz="457200">
              <a:defRPr sz="800"/>
            </a:lvl1pPr>
          </a:lstStyle>
          <a:p>
            <a:pPr/>
            <a:r>
              <a:t>See our section, ‘Becoming a Collaborative Company’</a:t>
            </a:r>
          </a:p>
        </p:txBody>
      </p:sp>
      <p:sp>
        <p:nvSpPr>
          <p:cNvPr id="781" name="Voir notre partie ‘Travailler de manière plus flexible’"/>
          <p:cNvSpPr txBox="1"/>
          <p:nvPr/>
        </p:nvSpPr>
        <p:spPr>
          <a:xfrm>
            <a:off x="5876301" y="4080313"/>
            <a:ext cx="1820285" cy="27607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defTabSz="457200">
              <a:defRPr sz="800"/>
            </a:lvl1pPr>
          </a:lstStyle>
          <a:p>
            <a:pPr/>
            <a:r>
              <a:t>See our section, ‘More Flexible Ways of Working’</a:t>
            </a:r>
          </a:p>
        </p:txBody>
      </p:sp>
      <p:sp>
        <p:nvSpPr>
          <p:cNvPr id="782" name="Voir notre partie ‘Inventer le manager de demain’"/>
          <p:cNvSpPr txBox="1"/>
          <p:nvPr/>
        </p:nvSpPr>
        <p:spPr>
          <a:xfrm>
            <a:off x="5876301" y="5065965"/>
            <a:ext cx="1820285" cy="27607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defTabSz="457200">
              <a:defRPr sz="800"/>
            </a:lvl1pPr>
          </a:lstStyle>
          <a:p>
            <a:pPr/>
            <a:r>
              <a:t>See our section, ‘Inventing the Management of Tomorrow’</a:t>
            </a:r>
          </a:p>
        </p:txBody>
      </p:sp>
      <p:sp>
        <p:nvSpPr>
          <p:cNvPr id="783" name="Des changements inhérents aux changements de générations"/>
          <p:cNvSpPr txBox="1"/>
          <p:nvPr/>
        </p:nvSpPr>
        <p:spPr>
          <a:xfrm>
            <a:off x="464472" y="748963"/>
            <a:ext cx="7165321" cy="4087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66969"/>
                </a:solidFill>
              </a:defRPr>
            </a:lvl1pPr>
          </a:lstStyle>
          <a:p>
            <a:pPr/>
            <a:r>
              <a:t>Impacts of Generational Change</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8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78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78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788"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789" name="Line"/>
          <p:cNvSpPr/>
          <p:nvPr/>
        </p:nvSpPr>
        <p:spPr>
          <a:xfrm flipV="1">
            <a:off x="2310442" y="4990690"/>
            <a:ext cx="7130097" cy="124"/>
          </a:xfrm>
          <a:prstGeom prst="line">
            <a:avLst/>
          </a:prstGeom>
          <a:ln w="12700">
            <a:solidFill>
              <a:srgbClr val="929292"/>
            </a:solidFill>
            <a:custDash>
              <a:ds d="200000" sp="200000"/>
            </a:custDash>
            <a:miter lim="400000"/>
            <a:headEnd type="diamond"/>
            <a:tailEnd type="diamond"/>
          </a:ln>
        </p:spPr>
        <p:txBody>
          <a:bodyPr lIns="45718" tIns="45718" rIns="45718" bIns="45718"/>
          <a:lstStyle/>
          <a:p>
            <a:pPr/>
          </a:p>
        </p:txBody>
      </p:sp>
      <p:sp>
        <p:nvSpPr>
          <p:cNvPr id="790" name="20%"/>
          <p:cNvSpPr txBox="1"/>
          <p:nvPr/>
        </p:nvSpPr>
        <p:spPr>
          <a:xfrm>
            <a:off x="3829994" y="3031793"/>
            <a:ext cx="570398"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pPr/>
            <a:r>
              <a:t>20%</a:t>
            </a:r>
          </a:p>
        </p:txBody>
      </p:sp>
      <p:sp>
        <p:nvSpPr>
          <p:cNvPr id="791" name="10%"/>
          <p:cNvSpPr txBox="1"/>
          <p:nvPr/>
        </p:nvSpPr>
        <p:spPr>
          <a:xfrm>
            <a:off x="2875976" y="3745905"/>
            <a:ext cx="570397"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pPr/>
            <a:r>
              <a:t>10%</a:t>
            </a:r>
          </a:p>
        </p:txBody>
      </p:sp>
      <p:sp>
        <p:nvSpPr>
          <p:cNvPr id="792" name="22,50%"/>
          <p:cNvSpPr txBox="1"/>
          <p:nvPr/>
        </p:nvSpPr>
        <p:spPr>
          <a:xfrm>
            <a:off x="4634777" y="2864417"/>
            <a:ext cx="802739"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pPr/>
            <a:r>
              <a:t>22,50%</a:t>
            </a:r>
          </a:p>
        </p:txBody>
      </p:sp>
      <p:sp>
        <p:nvSpPr>
          <p:cNvPr id="793" name="29%"/>
          <p:cNvSpPr txBox="1"/>
          <p:nvPr/>
        </p:nvSpPr>
        <p:spPr>
          <a:xfrm>
            <a:off x="5738162" y="2284206"/>
            <a:ext cx="570397"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pPr/>
            <a:r>
              <a:t>29%</a:t>
            </a:r>
          </a:p>
        </p:txBody>
      </p:sp>
      <p:sp>
        <p:nvSpPr>
          <p:cNvPr id="794" name="30%"/>
          <p:cNvSpPr txBox="1"/>
          <p:nvPr/>
        </p:nvSpPr>
        <p:spPr>
          <a:xfrm>
            <a:off x="6618895" y="2077721"/>
            <a:ext cx="570399"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pPr/>
            <a:r>
              <a:t>30%</a:t>
            </a:r>
          </a:p>
        </p:txBody>
      </p:sp>
      <p:sp>
        <p:nvSpPr>
          <p:cNvPr id="795" name="39%"/>
          <p:cNvSpPr txBox="1"/>
          <p:nvPr/>
        </p:nvSpPr>
        <p:spPr>
          <a:xfrm>
            <a:off x="7547709" y="1549358"/>
            <a:ext cx="570397"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pPr/>
            <a:r>
              <a:t>39%</a:t>
            </a:r>
          </a:p>
        </p:txBody>
      </p:sp>
      <p:sp>
        <p:nvSpPr>
          <p:cNvPr id="796" name="Rounded Rectangle"/>
          <p:cNvSpPr/>
          <p:nvPr/>
        </p:nvSpPr>
        <p:spPr>
          <a:xfrm>
            <a:off x="2906328" y="4227691"/>
            <a:ext cx="493183" cy="941501"/>
          </a:xfrm>
          <a:prstGeom prst="roundRect">
            <a:avLst>
              <a:gd name="adj" fmla="val 50000"/>
            </a:avLst>
          </a:prstGeom>
          <a:solidFill>
            <a:srgbClr val="F6696A"/>
          </a:solidFill>
          <a:ln w="12700">
            <a:solidFill>
              <a:srgbClr val="000000">
                <a:alpha val="0"/>
              </a:srgbClr>
            </a:solidFill>
            <a:miter lim="400000"/>
          </a:ln>
        </p:spPr>
        <p:txBody>
          <a:bodyPr lIns="0" tIns="0" rIns="0" bIns="0" anchor="ctr"/>
          <a:lstStyle/>
          <a:p>
            <a:pPr defTabSz="292100">
              <a:defRPr b="0" sz="1800">
                <a:solidFill>
                  <a:srgbClr val="FFFFFF"/>
                </a:solidFill>
                <a:effectLst>
                  <a:outerShdw sx="100000" sy="100000" kx="0" ky="0" algn="b" rotWithShape="0" blurRad="38100" dist="12700" dir="5400000">
                    <a:srgbClr val="000000">
                      <a:alpha val="50000"/>
                    </a:srgbClr>
                  </a:outerShdw>
                </a:effectLst>
              </a:defRPr>
            </a:pPr>
          </a:p>
        </p:txBody>
      </p:sp>
      <p:sp>
        <p:nvSpPr>
          <p:cNvPr id="797" name="Rounded Rectangle"/>
          <p:cNvSpPr/>
          <p:nvPr/>
        </p:nvSpPr>
        <p:spPr>
          <a:xfrm>
            <a:off x="3851871" y="3513577"/>
            <a:ext cx="493182" cy="1655617"/>
          </a:xfrm>
          <a:prstGeom prst="roundRect">
            <a:avLst>
              <a:gd name="adj" fmla="val 50000"/>
            </a:avLst>
          </a:prstGeom>
          <a:solidFill>
            <a:srgbClr val="ACACAC"/>
          </a:solidFill>
          <a:ln w="12700">
            <a:solidFill>
              <a:srgbClr val="000000">
                <a:alpha val="0"/>
              </a:srgbClr>
            </a:solidFill>
            <a:miter lim="400000"/>
          </a:ln>
        </p:spPr>
        <p:txBody>
          <a:bodyPr lIns="0" tIns="0" rIns="0" bIns="0" anchor="ctr"/>
          <a:lstStyle/>
          <a:p>
            <a:pPr defTabSz="292100">
              <a:defRPr b="0" sz="1800">
                <a:solidFill>
                  <a:srgbClr val="FFFFFF"/>
                </a:solidFill>
                <a:effectLst>
                  <a:outerShdw sx="100000" sy="100000" kx="0" ky="0" algn="b" rotWithShape="0" blurRad="38100" dist="12700" dir="5400000">
                    <a:srgbClr val="000000">
                      <a:alpha val="50000"/>
                    </a:srgbClr>
                  </a:outerShdw>
                </a:effectLst>
              </a:defRPr>
            </a:pPr>
          </a:p>
        </p:txBody>
      </p:sp>
      <p:sp>
        <p:nvSpPr>
          <p:cNvPr id="798" name="Rounded Rectangle"/>
          <p:cNvSpPr/>
          <p:nvPr/>
        </p:nvSpPr>
        <p:spPr>
          <a:xfrm>
            <a:off x="4797414" y="3334687"/>
            <a:ext cx="493182" cy="1834505"/>
          </a:xfrm>
          <a:prstGeom prst="roundRect">
            <a:avLst>
              <a:gd name="adj" fmla="val 50000"/>
            </a:avLst>
          </a:prstGeom>
          <a:solidFill>
            <a:srgbClr val="F6696A"/>
          </a:solidFill>
          <a:ln w="12700">
            <a:solidFill>
              <a:srgbClr val="000000">
                <a:alpha val="0"/>
              </a:srgbClr>
            </a:solidFill>
            <a:miter lim="400000"/>
          </a:ln>
        </p:spPr>
        <p:txBody>
          <a:bodyPr lIns="0" tIns="0" rIns="0" bIns="0" anchor="ctr"/>
          <a:lstStyle/>
          <a:p>
            <a:pPr defTabSz="292100">
              <a:defRPr b="0" sz="2000">
                <a:solidFill>
                  <a:srgbClr val="FFFFFF"/>
                </a:solidFill>
                <a:effectLst>
                  <a:outerShdw sx="100000" sy="100000" kx="0" ky="0" algn="b" rotWithShape="0" blurRad="38100" dist="12700" dir="5400000">
                    <a:srgbClr val="000000">
                      <a:alpha val="50000"/>
                    </a:srgbClr>
                  </a:outerShdw>
                </a:effectLst>
              </a:defRPr>
            </a:pPr>
          </a:p>
        </p:txBody>
      </p:sp>
      <p:sp>
        <p:nvSpPr>
          <p:cNvPr id="799" name="Rounded Rectangle"/>
          <p:cNvSpPr/>
          <p:nvPr/>
        </p:nvSpPr>
        <p:spPr>
          <a:xfrm>
            <a:off x="5742959" y="2765991"/>
            <a:ext cx="493182" cy="2403200"/>
          </a:xfrm>
          <a:prstGeom prst="roundRect">
            <a:avLst>
              <a:gd name="adj" fmla="val 50000"/>
            </a:avLst>
          </a:prstGeom>
          <a:solidFill>
            <a:srgbClr val="ACACAC"/>
          </a:solidFill>
          <a:ln w="12700">
            <a:solidFill>
              <a:srgbClr val="000000">
                <a:alpha val="0"/>
              </a:srgbClr>
            </a:solidFill>
            <a:miter lim="400000"/>
          </a:ln>
        </p:spPr>
        <p:txBody>
          <a:bodyPr lIns="0" tIns="0" rIns="0" bIns="0" anchor="ctr"/>
          <a:lstStyle/>
          <a:p>
            <a:pPr defTabSz="292100">
              <a:defRPr b="0" sz="1800">
                <a:solidFill>
                  <a:srgbClr val="FFFFFF"/>
                </a:solidFill>
                <a:effectLst>
                  <a:outerShdw sx="100000" sy="100000" kx="0" ky="0" algn="b" rotWithShape="0" blurRad="38100" dist="12700" dir="5400000">
                    <a:srgbClr val="000000">
                      <a:alpha val="50000"/>
                    </a:srgbClr>
                  </a:outerShdw>
                </a:effectLst>
              </a:defRPr>
            </a:pPr>
          </a:p>
        </p:txBody>
      </p:sp>
      <p:sp>
        <p:nvSpPr>
          <p:cNvPr id="800" name="Rounded Rectangle"/>
          <p:cNvSpPr/>
          <p:nvPr/>
        </p:nvSpPr>
        <p:spPr>
          <a:xfrm>
            <a:off x="6688501" y="2570803"/>
            <a:ext cx="493182" cy="2598387"/>
          </a:xfrm>
          <a:prstGeom prst="roundRect">
            <a:avLst>
              <a:gd name="adj" fmla="val 50000"/>
            </a:avLst>
          </a:prstGeom>
          <a:solidFill>
            <a:srgbClr val="F6696A"/>
          </a:solidFill>
          <a:ln w="12700">
            <a:solidFill>
              <a:srgbClr val="000000">
                <a:alpha val="0"/>
              </a:srgbClr>
            </a:solidFill>
            <a:miter lim="400000"/>
          </a:ln>
        </p:spPr>
        <p:txBody>
          <a:bodyPr lIns="0" tIns="0" rIns="0" bIns="0" anchor="ctr"/>
          <a:lstStyle/>
          <a:p>
            <a:pPr defTabSz="292100">
              <a:defRPr b="0" sz="1800">
                <a:solidFill>
                  <a:srgbClr val="FFFFFF"/>
                </a:solidFill>
                <a:effectLst>
                  <a:outerShdw sx="100000" sy="100000" kx="0" ky="0" algn="b" rotWithShape="0" blurRad="38100" dist="12700" dir="5400000">
                    <a:srgbClr val="000000">
                      <a:alpha val="50000"/>
                    </a:srgbClr>
                  </a:outerShdw>
                </a:effectLst>
              </a:defRPr>
            </a:pPr>
          </a:p>
        </p:txBody>
      </p:sp>
      <p:sp>
        <p:nvSpPr>
          <p:cNvPr id="801" name="Rounded Rectangle"/>
          <p:cNvSpPr/>
          <p:nvPr/>
        </p:nvSpPr>
        <p:spPr>
          <a:xfrm>
            <a:off x="7586319" y="2039124"/>
            <a:ext cx="493182" cy="3116153"/>
          </a:xfrm>
          <a:prstGeom prst="roundRect">
            <a:avLst>
              <a:gd name="adj" fmla="val 50000"/>
            </a:avLst>
          </a:prstGeom>
          <a:solidFill>
            <a:srgbClr val="ACACAC"/>
          </a:solidFill>
          <a:ln w="12700">
            <a:solidFill>
              <a:srgbClr val="000000">
                <a:alpha val="0"/>
              </a:srgbClr>
            </a:solidFill>
            <a:miter lim="400000"/>
          </a:ln>
        </p:spPr>
        <p:txBody>
          <a:bodyPr lIns="0" tIns="0" rIns="0" bIns="0" anchor="ctr"/>
          <a:lstStyle/>
          <a:p>
            <a:pPr defTabSz="292100">
              <a:defRPr b="0" sz="1800">
                <a:solidFill>
                  <a:srgbClr val="FFFFFF"/>
                </a:solidFill>
                <a:effectLst>
                  <a:outerShdw sx="100000" sy="100000" kx="0" ky="0" algn="b" rotWithShape="0" blurRad="38100" dist="12700" dir="5400000">
                    <a:srgbClr val="000000">
                      <a:alpha val="50000"/>
                    </a:srgbClr>
                  </a:outerShdw>
                </a:effectLst>
              </a:defRPr>
            </a:pPr>
          </a:p>
        </p:txBody>
      </p:sp>
      <p:sp>
        <p:nvSpPr>
          <p:cNvPr id="802" name="Rounded Rectangle"/>
          <p:cNvSpPr/>
          <p:nvPr/>
        </p:nvSpPr>
        <p:spPr>
          <a:xfrm>
            <a:off x="8622103" y="1523083"/>
            <a:ext cx="493183" cy="3646108"/>
          </a:xfrm>
          <a:prstGeom prst="roundRect">
            <a:avLst>
              <a:gd name="adj" fmla="val 50000"/>
            </a:avLst>
          </a:prstGeom>
          <a:solidFill>
            <a:srgbClr val="F6696A"/>
          </a:solidFill>
          <a:ln w="12700">
            <a:solidFill>
              <a:srgbClr val="000000">
                <a:alpha val="0"/>
              </a:srgbClr>
            </a:solidFill>
            <a:miter lim="400000"/>
          </a:ln>
        </p:spPr>
        <p:txBody>
          <a:bodyPr lIns="0" tIns="0" rIns="0" bIns="0" anchor="ctr"/>
          <a:lstStyle/>
          <a:p>
            <a:pPr defTabSz="292100">
              <a:defRPr b="0" sz="1800">
                <a:solidFill>
                  <a:srgbClr val="FFFFFF"/>
                </a:solidFill>
                <a:effectLst>
                  <a:outerShdw sx="100000" sy="100000" kx="0" ky="0" algn="b" rotWithShape="0" blurRad="38100" dist="12700" dir="5400000">
                    <a:srgbClr val="000000">
                      <a:alpha val="50000"/>
                    </a:srgbClr>
                  </a:outerShdw>
                </a:effectLst>
              </a:defRPr>
            </a:pPr>
          </a:p>
        </p:txBody>
      </p:sp>
      <p:sp>
        <p:nvSpPr>
          <p:cNvPr id="803" name="47%"/>
          <p:cNvSpPr txBox="1"/>
          <p:nvPr/>
        </p:nvSpPr>
        <p:spPr>
          <a:xfrm>
            <a:off x="8583496" y="1041300"/>
            <a:ext cx="570397"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pPr/>
            <a:r>
              <a:t>47%</a:t>
            </a:r>
          </a:p>
        </p:txBody>
      </p:sp>
      <p:sp>
        <p:nvSpPr>
          <p:cNvPr id="804" name="GENERATIONAL IMPACT"/>
          <p:cNvSpPr txBox="1"/>
          <p:nvPr/>
        </p:nvSpPr>
        <p:spPr>
          <a:xfrm>
            <a:off x="10374497" y="6582988"/>
            <a:ext cx="125273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GENERATIONAL IMPACT</a:t>
            </a:r>
          </a:p>
        </p:txBody>
      </p:sp>
      <p:sp>
        <p:nvSpPr>
          <p:cNvPr id="805" name="Ce que les jeunes veulent voir changer dans le monde du travail"/>
          <p:cNvSpPr txBox="1"/>
          <p:nvPr/>
        </p:nvSpPr>
        <p:spPr>
          <a:xfrm>
            <a:off x="614733" y="440386"/>
            <a:ext cx="9037379" cy="4087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66969"/>
                </a:solidFill>
              </a:defRPr>
            </a:lvl1pPr>
          </a:lstStyle>
          <a:p>
            <a:pPr/>
            <a:r>
              <a:t>Changes young people want to see in the world of work</a:t>
            </a:r>
          </a:p>
        </p:txBody>
      </p:sp>
      <p:sp>
        <p:nvSpPr>
          <p:cNvPr id="806" name="Lieux et espaces de travail"/>
          <p:cNvSpPr txBox="1"/>
          <p:nvPr/>
        </p:nvSpPr>
        <p:spPr>
          <a:xfrm>
            <a:off x="3594093" y="5462671"/>
            <a:ext cx="913285" cy="35103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pPr/>
            <a:r>
              <a:t>Workspaces and places</a:t>
            </a:r>
          </a:p>
        </p:txBody>
      </p:sp>
      <p:sp>
        <p:nvSpPr>
          <p:cNvPr id="807" name="Partage des tâches avec des robots"/>
          <p:cNvSpPr txBox="1"/>
          <p:nvPr/>
        </p:nvSpPr>
        <p:spPr>
          <a:xfrm>
            <a:off x="2715025" y="5386471"/>
            <a:ext cx="802741" cy="50343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pPr/>
            <a:r>
              <a:t>Sharing tasks with robots</a:t>
            </a:r>
          </a:p>
        </p:txBody>
      </p:sp>
      <p:sp>
        <p:nvSpPr>
          <p:cNvPr id="808" name="Nouvelles formes de contrat de travail"/>
          <p:cNvSpPr txBox="1"/>
          <p:nvPr/>
        </p:nvSpPr>
        <p:spPr>
          <a:xfrm>
            <a:off x="4589998" y="5386471"/>
            <a:ext cx="802740" cy="50343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pPr/>
            <a:r>
              <a:t>New types of work contract</a:t>
            </a:r>
          </a:p>
        </p:txBody>
      </p:sp>
      <p:sp>
        <p:nvSpPr>
          <p:cNvPr id="809" name="Nouvelles formes de collaboration"/>
          <p:cNvSpPr txBox="1"/>
          <p:nvPr/>
        </p:nvSpPr>
        <p:spPr>
          <a:xfrm>
            <a:off x="5458232" y="5458700"/>
            <a:ext cx="973080" cy="35103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pPr/>
            <a:r>
              <a:t>New forms of collaboration</a:t>
            </a:r>
          </a:p>
        </p:txBody>
      </p:sp>
      <p:sp>
        <p:nvSpPr>
          <p:cNvPr id="810" name="Compétences connaissance"/>
          <p:cNvSpPr txBox="1"/>
          <p:nvPr/>
        </p:nvSpPr>
        <p:spPr>
          <a:xfrm>
            <a:off x="6378018" y="5473968"/>
            <a:ext cx="1024593" cy="35103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pPr/>
            <a:r>
              <a:t>Knowledge and skills</a:t>
            </a:r>
          </a:p>
        </p:txBody>
      </p:sp>
      <p:sp>
        <p:nvSpPr>
          <p:cNvPr id="811" name="Organisation du travail"/>
          <p:cNvSpPr txBox="1"/>
          <p:nvPr/>
        </p:nvSpPr>
        <p:spPr>
          <a:xfrm>
            <a:off x="7404574" y="5462671"/>
            <a:ext cx="973081" cy="35103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pPr/>
            <a:r>
              <a:t>Work organisation</a:t>
            </a:r>
          </a:p>
        </p:txBody>
      </p:sp>
      <p:sp>
        <p:nvSpPr>
          <p:cNvPr id="812" name="Equilibre vie perso et professionnelle"/>
          <p:cNvSpPr txBox="1"/>
          <p:nvPr/>
        </p:nvSpPr>
        <p:spPr>
          <a:xfrm>
            <a:off x="8371777" y="5473968"/>
            <a:ext cx="1105198" cy="35103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pPr/>
            <a:r>
              <a:t>Work-life balance</a:t>
            </a:r>
          </a:p>
        </p:txBody>
      </p:sp>
      <p:sp>
        <p:nvSpPr>
          <p:cNvPr id="813" name="Source : Valeurs arrondies extraites de l’infographie “L’étude qui tord le cou aux clichés sur la génération Y”, Viavoice - Manpowergroup - Les Echos START - 2017">
            <a:hlinkClick r:id="rId3" invalidUrl="" action="" tgtFrame="" tooltip="" history="1" highlightClick="0" endSnd="0"/>
          </p:cNvPr>
          <p:cNvSpPr txBox="1"/>
          <p:nvPr/>
        </p:nvSpPr>
        <p:spPr>
          <a:xfrm>
            <a:off x="3257503" y="6258254"/>
            <a:ext cx="8818415"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defTabSz="457200">
              <a:defRPr b="0" sz="700"/>
            </a:pPr>
            <a:r>
              <a:t>Source: </a:t>
            </a:r>
            <a:r>
              <a:t>Rounded-up values taken from the infographic </a:t>
            </a:r>
            <a:r>
              <a:t>“L’étude qui tord le cou aux clichés sur la génération Y”</a:t>
            </a:r>
            <a:r>
              <a:t> (</a:t>
            </a:r>
            <a:r>
              <a:rPr i="1"/>
              <a:t>‘The study that lays clichés about Generation Y to rest’</a:t>
            </a:r>
            <a:r>
              <a:t>)</a:t>
            </a:r>
            <a:r>
              <a:t>, Viavoice - Manpowergroup - Les Echos START - 2017</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815" name="95288-OKBFEO-557.jpg" descr="95288-OKBFEO-557.jpg"/>
          <p:cNvPicPr>
            <a:picLocks noChangeAspect="1"/>
          </p:cNvPicPr>
          <p:nvPr/>
        </p:nvPicPr>
        <p:blipFill>
          <a:blip r:embed="rId2">
            <a:extLst/>
          </a:blip>
          <a:srcRect l="0" t="33955" r="30975" b="7829"/>
          <a:stretch>
            <a:fillRect/>
          </a:stretch>
        </p:blipFill>
        <p:spPr>
          <a:xfrm>
            <a:off x="0" y="0"/>
            <a:ext cx="12192001" cy="6858000"/>
          </a:xfrm>
          <a:prstGeom prst="rect">
            <a:avLst/>
          </a:prstGeom>
          <a:ln w="12700">
            <a:miter lim="400000"/>
          </a:ln>
        </p:spPr>
      </p:pic>
      <p:sp>
        <p:nvSpPr>
          <p:cNvPr id="81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81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grpSp>
        <p:nvGrpSpPr>
          <p:cNvPr id="820" name="Group"/>
          <p:cNvGrpSpPr/>
          <p:nvPr/>
        </p:nvGrpSpPr>
        <p:grpSpPr>
          <a:xfrm>
            <a:off x="3524820" y="966414"/>
            <a:ext cx="5142362" cy="4925173"/>
            <a:chOff x="0" y="0"/>
            <a:chExt cx="5142360" cy="4925171"/>
          </a:xfrm>
        </p:grpSpPr>
        <p:sp>
          <p:nvSpPr>
            <p:cNvPr id="818" name="Rectangle"/>
            <p:cNvSpPr/>
            <p:nvPr/>
          </p:nvSpPr>
          <p:spPr>
            <a:xfrm>
              <a:off x="0" y="-1"/>
              <a:ext cx="5142362" cy="4925172"/>
            </a:xfrm>
            <a:prstGeom prst="rect">
              <a:avLst/>
            </a:prstGeom>
            <a:solidFill>
              <a:srgbClr val="FFFFFF"/>
            </a:solidFill>
            <a:ln w="12700" cap="flat">
              <a:noFill/>
              <a:miter lim="400000"/>
            </a:ln>
            <a:effectLst/>
          </p:spPr>
          <p:txBody>
            <a:bodyPr wrap="square" lIns="0" tIns="0" rIns="0" bIns="0" numCol="1" anchor="t">
              <a:noAutofit/>
            </a:bodyPr>
            <a:lstStyle/>
            <a:p>
              <a:pPr defTabSz="1219168">
                <a:defRPr b="0" sz="2400">
                  <a:solidFill>
                    <a:srgbClr val="27282D"/>
                  </a:solidFill>
                </a:defRPr>
              </a:pPr>
            </a:p>
          </p:txBody>
        </p:sp>
        <p:sp>
          <p:nvSpPr>
            <p:cNvPr id="819" name="Rectangle"/>
            <p:cNvSpPr/>
            <p:nvPr/>
          </p:nvSpPr>
          <p:spPr>
            <a:xfrm>
              <a:off x="188988" y="180870"/>
              <a:ext cx="4764387" cy="4563431"/>
            </a:xfrm>
            <a:prstGeom prst="rect">
              <a:avLst/>
            </a:prstGeom>
            <a:noFill/>
            <a:ln w="76200" cap="flat">
              <a:solidFill>
                <a:srgbClr val="F66969"/>
              </a:solidFill>
              <a:prstDash val="solid"/>
              <a:miter lim="400000"/>
            </a:ln>
            <a:effectLst/>
          </p:spPr>
          <p:txBody>
            <a:bodyPr wrap="square" lIns="0" tIns="0" rIns="0" bIns="0" numCol="1" anchor="t">
              <a:noAutofit/>
            </a:bodyPr>
            <a:lstStyle/>
            <a:p>
              <a:pPr defTabSz="1219168">
                <a:defRPr b="0" sz="2400">
                  <a:solidFill>
                    <a:srgbClr val="27282D"/>
                  </a:solidFill>
                </a:defRPr>
              </a:pPr>
            </a:p>
          </p:txBody>
        </p:sp>
      </p:grpSp>
      <p:sp>
        <p:nvSpPr>
          <p:cNvPr id="82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822"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823" name="‘‘"/>
          <p:cNvSpPr txBox="1"/>
          <p:nvPr/>
        </p:nvSpPr>
        <p:spPr>
          <a:xfrm>
            <a:off x="3793704" y="1809260"/>
            <a:ext cx="465225" cy="91445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6100">
                <a:solidFill>
                  <a:srgbClr val="F66969"/>
                </a:solidFill>
              </a:defRPr>
            </a:lvl1pPr>
          </a:lstStyle>
          <a:p>
            <a:pPr/>
            <a:r>
              <a:t>‘‘</a:t>
            </a:r>
          </a:p>
        </p:txBody>
      </p:sp>
      <p:sp>
        <p:nvSpPr>
          <p:cNvPr id="824" name="’’"/>
          <p:cNvSpPr txBox="1"/>
          <p:nvPr/>
        </p:nvSpPr>
        <p:spPr>
          <a:xfrm>
            <a:off x="7874755" y="4233167"/>
            <a:ext cx="353270" cy="667520"/>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4400">
                <a:solidFill>
                  <a:srgbClr val="F66969"/>
                </a:solidFill>
              </a:defRPr>
            </a:lvl1pPr>
          </a:lstStyle>
          <a:p>
            <a:pPr/>
            <a:r>
              <a:t>’’</a:t>
            </a:r>
          </a:p>
        </p:txBody>
      </p:sp>
      <p:sp>
        <p:nvSpPr>
          <p:cNvPr id="825" name="GENERATIONAL IMPACT"/>
          <p:cNvSpPr txBox="1"/>
          <p:nvPr/>
        </p:nvSpPr>
        <p:spPr>
          <a:xfrm>
            <a:off x="10374497" y="6582988"/>
            <a:ext cx="125273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GENERATIONAL IMPACT</a:t>
            </a:r>
          </a:p>
        </p:txBody>
      </p:sp>
      <p:sp>
        <p:nvSpPr>
          <p:cNvPr id="826" name="Group"/>
          <p:cNvSpPr txBox="1"/>
          <p:nvPr/>
        </p:nvSpPr>
        <p:spPr>
          <a:xfrm>
            <a:off x="4288087" y="2199682"/>
            <a:ext cx="3615826" cy="2171840"/>
          </a:xfrm>
          <a:prstGeom prst="rect">
            <a:avLst/>
          </a:prstGeom>
          <a:ln w="12700">
            <a:miter lim="400000"/>
          </a:ln>
          <a:extLst>
            <a:ext uri="{C572A759-6A51-4108-AA02-DFA0A04FC94B}">
              <ma14:wrappingTextBoxFlag xmlns:ma14="http://schemas.microsoft.com/office/mac/drawingml/2011/main" val="1"/>
            </a:ext>
          </a:extLst>
        </p:spPr>
        <p:txBody>
          <a:bodyPr lIns="22859" tIns="22859" rIns="22859" bIns="22859">
            <a:spAutoFit/>
          </a:bodyPr>
          <a:lstStyle/>
          <a:p>
            <a:pPr algn="just" defTabSz="457200">
              <a:defRPr b="0" sz="1800"/>
            </a:pPr>
            <a:r>
              <a:t>Millennials are looking more for a </a:t>
            </a:r>
            <a:r>
              <a:rPr b="1">
                <a:solidFill>
                  <a:srgbClr val="F66969"/>
                </a:solidFill>
              </a:rPr>
              <a:t>mission</a:t>
            </a:r>
            <a:r>
              <a:t> than a job, a </a:t>
            </a:r>
            <a:r>
              <a:rPr b="1">
                <a:solidFill>
                  <a:srgbClr val="F66969"/>
                </a:solidFill>
              </a:rPr>
              <a:t>mentor rather than a boss </a:t>
            </a:r>
            <a:r>
              <a:t>and above all want </a:t>
            </a:r>
            <a:r>
              <a:rPr b="1">
                <a:solidFill>
                  <a:srgbClr val="F66969"/>
                </a:solidFill>
              </a:rPr>
              <a:t>to have an impact and an influence </a:t>
            </a:r>
            <a:r>
              <a:t>on what they’re doing. </a:t>
            </a:r>
          </a:p>
          <a:p>
            <a:pPr algn="just" defTabSz="457200">
              <a:defRPr b="0" sz="1800"/>
            </a:pPr>
          </a:p>
          <a:p>
            <a:pPr algn="just" defTabSz="457200">
              <a:defRPr b="0" sz="1800"/>
            </a:pPr>
            <a:r>
              <a:t>And they’re willing to risk of giving up everything if they don’t get it.</a:t>
            </a:r>
          </a:p>
        </p:txBody>
      </p:sp>
      <p:sp>
        <p:nvSpPr>
          <p:cNvPr id="827" name="- Michael Dias Fondateur de l’agence Spitch"/>
          <p:cNvSpPr txBox="1"/>
          <p:nvPr/>
        </p:nvSpPr>
        <p:spPr>
          <a:xfrm>
            <a:off x="6572504" y="5092868"/>
            <a:ext cx="1655521" cy="414531"/>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defTabSz="457200">
              <a:defRPr b="0" sz="1500"/>
            </a:pPr>
            <a:r>
              <a:t>- Michael Dias</a:t>
            </a:r>
            <a:br/>
            <a:r>
              <a:rPr sz="1100">
                <a:solidFill>
                  <a:srgbClr val="535353"/>
                </a:solidFill>
              </a:rPr>
              <a:t>Founder of </a:t>
            </a:r>
            <a:r>
              <a:rPr sz="1100">
                <a:solidFill>
                  <a:srgbClr val="535353"/>
                </a:solidFill>
              </a:rPr>
              <a:t>Spitch</a:t>
            </a:r>
            <a:r>
              <a:rPr sz="1100">
                <a:solidFill>
                  <a:srgbClr val="535353"/>
                </a:solidFill>
              </a:rPr>
              <a:t> agency</a:t>
            </a:r>
          </a:p>
        </p:txBody>
      </p:sp>
      <p:sp>
        <p:nvSpPr>
          <p:cNvPr id="828" name="Source : Pourquoi la génération Y est-elle en train de démissionner, Huffington Post, 2017">
            <a:hlinkClick r:id="rId4" invalidUrl="" action="" tgtFrame="" tooltip="" history="1" highlightClick="0" endSnd="0"/>
          </p:cNvPr>
          <p:cNvSpPr txBox="1"/>
          <p:nvPr/>
        </p:nvSpPr>
        <p:spPr>
          <a:xfrm>
            <a:off x="6594619" y="6228746"/>
            <a:ext cx="5492237"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defTabSz="457200">
              <a:defRPr b="0" sz="700">
                <a:solidFill>
                  <a:srgbClr val="FFFFFF"/>
                </a:solidFill>
              </a:defRPr>
            </a:pPr>
            <a:r>
              <a:t>Source: </a:t>
            </a:r>
            <a:r>
              <a:t>'</a:t>
            </a:r>
            <a:r>
              <a:t>Pourquoi la génération Y est-elle en train de démissionner</a:t>
            </a:r>
            <a:r>
              <a:t>’ (</a:t>
            </a:r>
            <a:r>
              <a:rPr i="1"/>
              <a:t>‘Why Generation Y is Resigning’</a:t>
            </a:r>
            <a:r>
              <a:t>)</a:t>
            </a:r>
            <a:r>
              <a:t>, Huffington Post, 2017</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830" name="Image" descr="Image">
            <a:hlinkClick r:id="rId2" invalidUrl="" action="" tgtFrame="" tooltip="" history="1" highlightClick="0" endSnd="0"/>
          </p:cNvPr>
          <p:cNvPicPr>
            <a:picLocks noChangeAspect="1"/>
          </p:cNvPicPr>
          <p:nvPr/>
        </p:nvPicPr>
        <p:blipFill>
          <a:blip r:embed="rId3">
            <a:extLst/>
          </a:blip>
          <a:srcRect l="0" t="8968" r="0" b="0"/>
          <a:stretch>
            <a:fillRect/>
          </a:stretch>
        </p:blipFill>
        <p:spPr>
          <a:xfrm>
            <a:off x="2728" y="-12885"/>
            <a:ext cx="3930172" cy="3650716"/>
          </a:xfrm>
          <a:prstGeom prst="rect">
            <a:avLst/>
          </a:prstGeom>
          <a:ln w="12700">
            <a:miter lim="400000"/>
          </a:ln>
        </p:spPr>
      </p:pic>
      <p:pic>
        <p:nvPicPr>
          <p:cNvPr id="831" name="Image" descr="Image">
            <a:hlinkClick r:id="rId2" invalidUrl="" action="" tgtFrame="" tooltip="" history="1" highlightClick="0" endSnd="0"/>
          </p:cNvPr>
          <p:cNvPicPr>
            <a:picLocks noChangeAspect="1"/>
          </p:cNvPicPr>
          <p:nvPr/>
        </p:nvPicPr>
        <p:blipFill>
          <a:blip r:embed="rId4">
            <a:extLst/>
          </a:blip>
          <a:srcRect l="0" t="0" r="0" b="0"/>
          <a:stretch>
            <a:fillRect/>
          </a:stretch>
        </p:blipFill>
        <p:spPr>
          <a:xfrm>
            <a:off x="-50" y="3479917"/>
            <a:ext cx="3935761" cy="2213866"/>
          </a:xfrm>
          <a:prstGeom prst="rect">
            <a:avLst/>
          </a:prstGeom>
          <a:ln w="12700">
            <a:miter lim="400000"/>
          </a:ln>
        </p:spPr>
      </p:pic>
      <p:sp>
        <p:nvSpPr>
          <p:cNvPr id="83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83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83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835" name="image25.png" descr="image25.png"/>
          <p:cNvPicPr>
            <a:picLocks noChangeAspect="1"/>
          </p:cNvPicPr>
          <p:nvPr/>
        </p:nvPicPr>
        <p:blipFill>
          <a:blip r:embed="rId5">
            <a:extLst/>
          </a:blip>
          <a:stretch>
            <a:fillRect/>
          </a:stretch>
        </p:blipFill>
        <p:spPr>
          <a:xfrm>
            <a:off x="55531" y="6499917"/>
            <a:ext cx="327917" cy="327918"/>
          </a:xfrm>
          <a:prstGeom prst="rect">
            <a:avLst/>
          </a:prstGeom>
          <a:ln w="12700">
            <a:miter lim="400000"/>
          </a:ln>
        </p:spPr>
      </p:pic>
      <p:sp>
        <p:nvSpPr>
          <p:cNvPr id="836" name="Circle">
            <a:hlinkClick r:id="rId6" invalidUrl="" action="" tgtFrame="" tooltip="" history="1" highlightClick="0" endSnd="0"/>
          </p:cNvPr>
          <p:cNvSpPr/>
          <p:nvPr/>
        </p:nvSpPr>
        <p:spPr>
          <a:xfrm>
            <a:off x="10837402" y="369832"/>
            <a:ext cx="737683" cy="737681"/>
          </a:xfrm>
          <a:prstGeom prst="ellipse">
            <a:avLst/>
          </a:prstGeom>
          <a:solidFill>
            <a:srgbClr val="F66969"/>
          </a:solidFill>
          <a:ln w="12700">
            <a:miter lim="400000"/>
          </a:ln>
        </p:spPr>
        <p:txBody>
          <a:bodyPr lIns="0" tIns="0" rIns="0" bIns="0" anchor="ctr"/>
          <a:lstStyle/>
          <a:p>
            <a:pPr>
              <a:defRPr sz="1600">
                <a:solidFill>
                  <a:srgbClr val="FFFFFF"/>
                </a:solidFill>
              </a:defRPr>
            </a:pPr>
          </a:p>
        </p:txBody>
      </p:sp>
      <p:sp>
        <p:nvSpPr>
          <p:cNvPr id="837" name="Light Bulb"/>
          <p:cNvSpPr/>
          <p:nvPr/>
        </p:nvSpPr>
        <p:spPr>
          <a:xfrm>
            <a:off x="11066284" y="502903"/>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838" name="Image" descr="Image">
            <a:hlinkClick r:id="rId7" invalidUrl="" action="" tgtFrame="" tooltip="" history="1" highlightClick="0" endSnd="0"/>
          </p:cNvPr>
          <p:cNvPicPr>
            <a:picLocks noChangeAspect="1"/>
          </p:cNvPicPr>
          <p:nvPr/>
        </p:nvPicPr>
        <p:blipFill>
          <a:blip r:embed="rId8">
            <a:extLst/>
          </a:blip>
          <a:stretch>
            <a:fillRect/>
          </a:stretch>
        </p:blipFill>
        <p:spPr>
          <a:xfrm>
            <a:off x="1264339" y="5740753"/>
            <a:ext cx="1407031" cy="654846"/>
          </a:xfrm>
          <a:prstGeom prst="rect">
            <a:avLst/>
          </a:prstGeom>
          <a:ln w="12700">
            <a:miter lim="400000"/>
          </a:ln>
        </p:spPr>
      </p:pic>
      <p:pic>
        <p:nvPicPr>
          <p:cNvPr id="839" name="noun_727762_cc.png" descr="noun_727762_cc.png"/>
          <p:cNvPicPr>
            <a:picLocks noChangeAspect="1"/>
          </p:cNvPicPr>
          <p:nvPr/>
        </p:nvPicPr>
        <p:blipFill>
          <a:blip r:embed="rId9">
            <a:extLst/>
          </a:blip>
          <a:srcRect l="11904" t="3951" r="11904" b="18389"/>
          <a:stretch>
            <a:fillRect/>
          </a:stretch>
        </p:blipFill>
        <p:spPr>
          <a:xfrm>
            <a:off x="4258312" y="2058127"/>
            <a:ext cx="585491" cy="596775"/>
          </a:xfrm>
          <a:prstGeom prst="rect">
            <a:avLst/>
          </a:prstGeom>
          <a:ln w="12700">
            <a:miter lim="400000"/>
          </a:ln>
        </p:spPr>
      </p:pic>
      <p:pic>
        <p:nvPicPr>
          <p:cNvPr id="840" name="noun_1045096_cc.png" descr="noun_1045096_cc.png"/>
          <p:cNvPicPr>
            <a:picLocks noChangeAspect="1"/>
          </p:cNvPicPr>
          <p:nvPr/>
        </p:nvPicPr>
        <p:blipFill>
          <a:blip r:embed="rId10">
            <a:extLst/>
          </a:blip>
          <a:srcRect l="0" t="0" r="0" b="14858"/>
          <a:stretch>
            <a:fillRect/>
          </a:stretch>
        </p:blipFill>
        <p:spPr>
          <a:xfrm>
            <a:off x="4200566" y="4970692"/>
            <a:ext cx="700986" cy="596832"/>
          </a:xfrm>
          <a:prstGeom prst="rect">
            <a:avLst/>
          </a:prstGeom>
          <a:ln w="12700">
            <a:miter lim="400000"/>
          </a:ln>
        </p:spPr>
      </p:pic>
      <p:pic>
        <p:nvPicPr>
          <p:cNvPr id="841" name="noun_648400_cc.png" descr="noun_648400_cc.png"/>
          <p:cNvPicPr>
            <a:picLocks noChangeAspect="1"/>
          </p:cNvPicPr>
          <p:nvPr/>
        </p:nvPicPr>
        <p:blipFill>
          <a:blip r:embed="rId11">
            <a:extLst/>
          </a:blip>
          <a:srcRect l="14673" t="0" r="14673" b="20967"/>
          <a:stretch>
            <a:fillRect/>
          </a:stretch>
        </p:blipFill>
        <p:spPr>
          <a:xfrm>
            <a:off x="4251962" y="3516714"/>
            <a:ext cx="585457" cy="654887"/>
          </a:xfrm>
          <a:prstGeom prst="rect">
            <a:avLst/>
          </a:prstGeom>
          <a:ln w="12700">
            <a:miter lim="400000"/>
          </a:ln>
        </p:spPr>
      </p:pic>
      <p:grpSp>
        <p:nvGrpSpPr>
          <p:cNvPr id="844" name="Rectangle"/>
          <p:cNvGrpSpPr/>
          <p:nvPr/>
        </p:nvGrpSpPr>
        <p:grpSpPr>
          <a:xfrm>
            <a:off x="-12700" y="5699335"/>
            <a:ext cx="3961111" cy="737680"/>
            <a:chOff x="0" y="0"/>
            <a:chExt cx="3961110" cy="737679"/>
          </a:xfrm>
        </p:grpSpPr>
        <p:sp>
          <p:nvSpPr>
            <p:cNvPr id="842" name="Rectangle"/>
            <p:cNvSpPr/>
            <p:nvPr/>
          </p:nvSpPr>
          <p:spPr>
            <a:xfrm>
              <a:off x="0" y="-1"/>
              <a:ext cx="3961111" cy="737681"/>
            </a:xfrm>
            <a:prstGeom prst="rect">
              <a:avLst/>
            </a:prstGeom>
            <a:solidFill>
              <a:srgbClr val="FFFFFF">
                <a:alpha val="71905"/>
              </a:srgbClr>
            </a:solidFill>
            <a:ln w="12700" cap="flat">
              <a:noFill/>
              <a:miter lim="400000"/>
            </a:ln>
            <a:effectLst/>
          </p:spPr>
          <p:txBody>
            <a:bodyPr wrap="square" lIns="0" tIns="0" rIns="0" bIns="0" numCol="1" anchor="ctr">
              <a:noAutofit/>
            </a:bodyPr>
            <a:lstStyle/>
            <a:p>
              <a:pPr>
                <a:defRPr sz="1600"/>
              </a:pPr>
            </a:p>
          </p:txBody>
        </p:sp>
        <p:sp>
          <p:nvSpPr>
            <p:cNvPr id="843" name="Text"/>
            <p:cNvSpPr txBox="1"/>
            <p:nvPr/>
          </p:nvSpPr>
          <p:spPr>
            <a:xfrm>
              <a:off x="0" y="257863"/>
              <a:ext cx="3961111" cy="2219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lvl1pPr>
            </a:lstStyle>
            <a:p>
              <a:pPr/>
              <a:r>
                <a:t> </a:t>
              </a:r>
            </a:p>
          </p:txBody>
        </p:sp>
      </p:grpSp>
      <p:pic>
        <p:nvPicPr>
          <p:cNvPr id="845" name="Image" descr="Image"/>
          <p:cNvPicPr>
            <a:picLocks noChangeAspect="1"/>
          </p:cNvPicPr>
          <p:nvPr/>
        </p:nvPicPr>
        <p:blipFill>
          <a:blip r:embed="rId12">
            <a:extLst/>
          </a:blip>
          <a:stretch>
            <a:fillRect/>
          </a:stretch>
        </p:blipFill>
        <p:spPr>
          <a:xfrm>
            <a:off x="11309677" y="286228"/>
            <a:ext cx="448016" cy="389773"/>
          </a:xfrm>
          <a:prstGeom prst="rect">
            <a:avLst/>
          </a:prstGeom>
          <a:ln w="12700">
            <a:miter lim="400000"/>
          </a:ln>
        </p:spPr>
      </p:pic>
      <p:sp>
        <p:nvSpPr>
          <p:cNvPr id="846" name="GENERATIONAL IMPACT"/>
          <p:cNvSpPr txBox="1"/>
          <p:nvPr/>
        </p:nvSpPr>
        <p:spPr>
          <a:xfrm>
            <a:off x="10374497" y="6582988"/>
            <a:ext cx="125273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GENERATIONAL IMPACT</a:t>
            </a:r>
          </a:p>
        </p:txBody>
      </p:sp>
      <p:sp>
        <p:nvSpPr>
          <p:cNvPr id="847" name="Cas pratique 3 :…"/>
          <p:cNvSpPr txBox="1"/>
          <p:nvPr/>
        </p:nvSpPr>
        <p:spPr>
          <a:xfrm>
            <a:off x="4359844" y="419427"/>
            <a:ext cx="6050697"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cap="all" sz="2500">
                <a:solidFill>
                  <a:srgbClr val="F66969"/>
                </a:solidFill>
              </a:defRPr>
            </a:pPr>
            <a:r>
              <a:t>Cas</a:t>
            </a:r>
            <a:r>
              <a:t>E STUDY </a:t>
            </a:r>
            <a:r>
              <a:t>N°4</a:t>
            </a:r>
            <a:r>
              <a:rPr cap="none"/>
              <a:t>:</a:t>
            </a:r>
          </a:p>
          <a:p>
            <a:pPr algn="l">
              <a:defRPr sz="2500">
                <a:solidFill>
                  <a:srgbClr val="F66969"/>
                </a:solidFill>
              </a:defRPr>
            </a:pPr>
            <a:r>
              <a:t>Youth in the Spotlight at Pernod Ricard</a:t>
            </a:r>
          </a:p>
        </p:txBody>
      </p:sp>
      <p:sp>
        <p:nvSpPr>
          <p:cNvPr id="848" name="L’INTÉRÊT ?…"/>
          <p:cNvSpPr txBox="1"/>
          <p:nvPr/>
        </p:nvSpPr>
        <p:spPr>
          <a:xfrm>
            <a:off x="5168900" y="3470841"/>
            <a:ext cx="6299200"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66869"/>
                </a:solidFill>
              </a:defRPr>
            </a:pPr>
            <a:r>
              <a:t>WHY?</a:t>
            </a:r>
          </a:p>
          <a:p>
            <a:pPr algn="l" defTabSz="457200">
              <a:defRPr b="0"/>
            </a:pPr>
            <a:r>
              <a:t>To match up Generation Y’s expectations with the current functioning of organisations, whilst at the same time being </a:t>
            </a:r>
            <a:r>
              <a:rPr b="1"/>
              <a:t>a source of social innovation </a:t>
            </a:r>
            <a:r>
              <a:t>and well being.  </a:t>
            </a:r>
          </a:p>
        </p:txBody>
      </p:sp>
      <p:sp>
        <p:nvSpPr>
          <p:cNvPr id="849" name="ET AUSSI……"/>
          <p:cNvSpPr txBox="1"/>
          <p:nvPr/>
        </p:nvSpPr>
        <p:spPr>
          <a:xfrm>
            <a:off x="5168900" y="4794246"/>
            <a:ext cx="6299200"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66869"/>
                </a:solidFill>
              </a:defRPr>
            </a:pPr>
            <a:r>
              <a:t>AND, ALSO…</a:t>
            </a:r>
          </a:p>
          <a:p>
            <a:pPr algn="just" defTabSz="457200">
              <a:defRPr b="0"/>
            </a:pPr>
            <a:r>
              <a:t>A 'Youth Network' has been set up: </a:t>
            </a:r>
            <a:r>
              <a:rPr b="1"/>
              <a:t>186 internal ambassadors</a:t>
            </a:r>
            <a:r>
              <a:t> from 44 different nationalities have been given the task of building links with the boards of different subsidiaries. What’s more, the group’s internal social network (Chatter) broadcasts the YAC’s progress.</a:t>
            </a:r>
          </a:p>
        </p:txBody>
      </p:sp>
      <p:sp>
        <p:nvSpPr>
          <p:cNvPr id="850" name="QUOI ?…"/>
          <p:cNvSpPr txBox="1"/>
          <p:nvPr/>
        </p:nvSpPr>
        <p:spPr>
          <a:xfrm>
            <a:off x="5168900" y="1576880"/>
            <a:ext cx="6299200" cy="1695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66969"/>
                </a:solidFill>
              </a:defRPr>
            </a:pPr>
            <a:r>
              <a:t>WHAT? </a:t>
            </a:r>
            <a:endParaRPr>
              <a:solidFill>
                <a:srgbClr val="F6696A"/>
              </a:solidFill>
            </a:endParaRPr>
          </a:p>
          <a:p>
            <a:pPr algn="just" defTabSz="457200">
              <a:defRPr b="0"/>
            </a:pPr>
            <a:r>
              <a:t>Pernod Ricard </a:t>
            </a:r>
            <a:r>
              <a:t>has set up a </a:t>
            </a:r>
            <a:r>
              <a:t>Youth Action Council (YAC). </a:t>
            </a:r>
            <a:r>
              <a:t>This internal advisory body is made up of </a:t>
            </a:r>
            <a:r>
              <a:rPr b="1"/>
              <a:t>9 </a:t>
            </a:r>
            <a:r>
              <a:rPr b="1"/>
              <a:t>young people who are less than </a:t>
            </a:r>
            <a:r>
              <a:rPr b="1"/>
              <a:t>30</a:t>
            </a:r>
            <a:r>
              <a:t>, </a:t>
            </a:r>
            <a:r>
              <a:t>from different sectors and countries</a:t>
            </a:r>
            <a:r>
              <a:t>, </a:t>
            </a:r>
            <a:r>
              <a:t>with the aim of proposing innovative ideas. And there’s been no shortage of them. In just a few years</a:t>
            </a:r>
            <a:r>
              <a:t>, </a:t>
            </a:r>
            <a:r>
              <a:t>the</a:t>
            </a:r>
            <a:r>
              <a:t> YAC </a:t>
            </a:r>
            <a:r>
              <a:t>has become a true proposal machine and a model example for other companies who have now recently chosen to give young people a voice on Executive Committee</a:t>
            </a:r>
            <a:r>
              <a:t> </a:t>
            </a:r>
            <a:r>
              <a:t>subjects </a:t>
            </a:r>
            <a:r>
              <a:t>(Accor).  </a:t>
            </a:r>
          </a:p>
        </p:txBody>
      </p:sp>
      <p:sp>
        <p:nvSpPr>
          <p:cNvPr id="851" name="Source : Quand les jeunes prennent le pouvoir, Le Figaro, 2017">
            <a:hlinkClick r:id="rId6" invalidUrl="" action="" tgtFrame="" tooltip="" history="1" highlightClick="0" endSnd="0"/>
          </p:cNvPr>
          <p:cNvSpPr txBox="1"/>
          <p:nvPr/>
        </p:nvSpPr>
        <p:spPr>
          <a:xfrm>
            <a:off x="8074900" y="6258254"/>
            <a:ext cx="4001016"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defTabSz="457200">
              <a:defRPr b="0" sz="700"/>
            </a:pPr>
            <a:r>
              <a:t>Source: </a:t>
            </a:r>
            <a:r>
              <a:t>'</a:t>
            </a:r>
            <a:r>
              <a:t>Quand les jeunes prennent le pouvoir</a:t>
            </a:r>
            <a:r>
              <a:t>’ (</a:t>
            </a:r>
            <a:r>
              <a:rPr i="1"/>
              <a:t>‘When the Young Come to Power’</a:t>
            </a:r>
            <a:r>
              <a:t>)</a:t>
            </a:r>
            <a:r>
              <a:t>, Le Figaro, 2017</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744FB2"/>
        </a:solidFill>
      </p:bgPr>
    </p:bg>
    <p:spTree>
      <p:nvGrpSpPr>
        <p:cNvPr id="1" name=""/>
        <p:cNvGrpSpPr/>
        <p:nvPr/>
      </p:nvGrpSpPr>
      <p:grpSpPr>
        <a:xfrm>
          <a:off x="0" y="0"/>
          <a:ext cx="0" cy="0"/>
          <a:chOff x="0" y="0"/>
          <a:chExt cx="0" cy="0"/>
        </a:xfrm>
      </p:grpSpPr>
      <p:sp>
        <p:nvSpPr>
          <p:cNvPr id="853"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BB65E2">
              <a:alpha val="34480"/>
            </a:srgbClr>
          </a:solidFill>
          <a:ln w="3175">
            <a:miter lim="400000"/>
          </a:ln>
        </p:spPr>
        <p:txBody>
          <a:bodyPr lIns="0" tIns="0" rIns="0" bIns="0" anchor="ctr"/>
          <a:lstStyle/>
          <a:p>
            <a:pPr>
              <a:defRPr sz="1600">
                <a:solidFill>
                  <a:srgbClr val="FFFFFF"/>
                </a:solidFill>
              </a:defRPr>
            </a:pPr>
          </a:p>
        </p:txBody>
      </p:sp>
      <p:sp>
        <p:nvSpPr>
          <p:cNvPr id="854"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8B4BA9">
              <a:alpha val="37890"/>
            </a:srgbClr>
          </a:solidFill>
          <a:ln w="3175">
            <a:miter lim="400000"/>
          </a:ln>
        </p:spPr>
        <p:txBody>
          <a:bodyPr lIns="0" tIns="0" rIns="0" bIns="0" anchor="ctr"/>
          <a:lstStyle/>
          <a:p>
            <a:pPr>
              <a:defRPr sz="1600">
                <a:solidFill>
                  <a:srgbClr val="FFFFFF"/>
                </a:solidFill>
              </a:defRPr>
            </a:pPr>
          </a:p>
        </p:txBody>
      </p:sp>
      <p:sp>
        <p:nvSpPr>
          <p:cNvPr id="855"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B762E1">
              <a:alpha val="22696"/>
            </a:srgbClr>
          </a:solidFill>
          <a:ln w="3175">
            <a:miter lim="400000"/>
          </a:ln>
        </p:spPr>
        <p:txBody>
          <a:bodyPr lIns="0" tIns="0" rIns="0" bIns="0" anchor="ctr"/>
          <a:lstStyle/>
          <a:p>
            <a:pPr>
              <a:defRPr sz="1600">
                <a:solidFill>
                  <a:srgbClr val="FFFFFF"/>
                </a:solidFill>
              </a:defRPr>
            </a:pPr>
          </a:p>
        </p:txBody>
      </p:sp>
      <p:sp>
        <p:nvSpPr>
          <p:cNvPr id="85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85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85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859"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860"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p>
        </p:txBody>
      </p:sp>
      <p:sp>
        <p:nvSpPr>
          <p:cNvPr id="861" name="4"/>
          <p:cNvSpPr txBox="1"/>
          <p:nvPr>
            <p:ph type="body" idx="13"/>
          </p:nvPr>
        </p:nvSpPr>
        <p:spPr>
          <a:prstGeom prst="rect">
            <a:avLst/>
          </a:prstGeom>
        </p:spPr>
        <p:txBody>
          <a:bodyPr/>
          <a:lstStyle>
            <a:lvl1pPr>
              <a:defRPr>
                <a:solidFill>
                  <a:srgbClr val="754EB2"/>
                </a:solidFill>
              </a:defRPr>
            </a:lvl1pPr>
          </a:lstStyle>
          <a:p>
            <a:pPr/>
            <a:r>
              <a:t>4</a:t>
            </a:r>
          </a:p>
        </p:txBody>
      </p:sp>
      <p:sp>
        <p:nvSpPr>
          <p:cNvPr id="862"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p>
        </p:txBody>
      </p:sp>
      <p:pic>
        <p:nvPicPr>
          <p:cNvPr id="863"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864" name="MORE FLEXIBLE WAYS OF WORKING"/>
          <p:cNvSpPr txBox="1"/>
          <p:nvPr>
            <p:ph type="title"/>
          </p:nvPr>
        </p:nvSpPr>
        <p:spPr>
          <a:xfrm>
            <a:off x="4064482" y="2440821"/>
            <a:ext cx="5518099" cy="1728550"/>
          </a:xfrm>
          <a:prstGeom prst="rect">
            <a:avLst/>
          </a:prstGeom>
        </p:spPr>
        <p:txBody>
          <a:bodyPr/>
          <a:lstStyle/>
          <a:p>
            <a:pPr/>
            <a:r>
              <a:t>MORE FLEXIBLE WAYS OF WORKING</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66" name="Rectangle"/>
          <p:cNvSpPr/>
          <p:nvPr/>
        </p:nvSpPr>
        <p:spPr>
          <a:xfrm>
            <a:off x="6109656" y="-66099"/>
            <a:ext cx="6096003" cy="6823718"/>
          </a:xfrm>
          <a:prstGeom prst="rect">
            <a:avLst/>
          </a:prstGeom>
          <a:solidFill>
            <a:srgbClr val="754EB3"/>
          </a:solidFill>
          <a:ln w="12700">
            <a:miter lim="400000"/>
          </a:ln>
        </p:spPr>
        <p:txBody>
          <a:bodyPr lIns="0" tIns="0" rIns="0" bIns="0" anchor="ctr"/>
          <a:lstStyle/>
          <a:p>
            <a:pPr>
              <a:defRPr sz="1600">
                <a:solidFill>
                  <a:srgbClr val="D9C9F5"/>
                </a:solidFill>
              </a:defRPr>
            </a:pPr>
          </a:p>
        </p:txBody>
      </p:sp>
      <p:sp>
        <p:nvSpPr>
          <p:cNvPr id="86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86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86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870"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871" name="Quote Bubble"/>
          <p:cNvSpPr/>
          <p:nvPr/>
        </p:nvSpPr>
        <p:spPr>
          <a:xfrm>
            <a:off x="6497108" y="328097"/>
            <a:ext cx="1434530" cy="1434531"/>
          </a:xfrm>
          <a:prstGeom prst="wedgeEllipseCallout">
            <a:avLst>
              <a:gd name="adj1" fmla="val 61665"/>
              <a:gd name="adj2" fmla="val 60863"/>
            </a:avLst>
          </a:prstGeom>
          <a:solidFill>
            <a:srgbClr val="D5D5D5"/>
          </a:solidFill>
          <a:ln w="12700">
            <a:solidFill>
              <a:srgbClr val="000000">
                <a:alpha val="0"/>
              </a:srgbClr>
            </a:solidFill>
            <a:miter lim="400000"/>
          </a:ln>
        </p:spPr>
        <p:txBody>
          <a:bodyPr lIns="0" tIns="0" rIns="0" bIns="0" anchor="ctr"/>
          <a:lstStyle/>
          <a:p>
            <a:pPr defTabSz="292100">
              <a:defRPr sz="2000">
                <a:solidFill>
                  <a:srgbClr val="FFFFFF"/>
                </a:solidFill>
                <a:effectLst>
                  <a:outerShdw sx="100000" sy="100000" kx="0" ky="0" algn="b" rotWithShape="0" blurRad="38100" dist="12700" dir="5400000">
                    <a:srgbClr val="000000">
                      <a:alpha val="50000"/>
                    </a:srgbClr>
                  </a:outerShdw>
                </a:effectLst>
              </a:defRPr>
            </a:pPr>
          </a:p>
        </p:txBody>
      </p:sp>
      <p:graphicFrame>
        <p:nvGraphicFramePr>
          <p:cNvPr id="872" name="2D Pie Chart"/>
          <p:cNvGraphicFramePr/>
          <p:nvPr/>
        </p:nvGraphicFramePr>
        <p:xfrm>
          <a:off x="6612479" y="448788"/>
          <a:ext cx="1203962" cy="1203962"/>
        </p:xfrm>
        <a:graphic xmlns:a="http://schemas.openxmlformats.org/drawingml/2006/main">
          <a:graphicData uri="http://schemas.openxmlformats.org/drawingml/2006/chart">
            <c:chart xmlns:c="http://schemas.openxmlformats.org/drawingml/2006/chart" r:id="rId3"/>
          </a:graphicData>
        </a:graphic>
      </p:graphicFrame>
      <p:sp>
        <p:nvSpPr>
          <p:cNvPr id="873" name="56%"/>
          <p:cNvSpPr txBox="1"/>
          <p:nvPr/>
        </p:nvSpPr>
        <p:spPr>
          <a:xfrm>
            <a:off x="6723897" y="817225"/>
            <a:ext cx="981128" cy="47013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3000">
                <a:solidFill>
                  <a:srgbClr val="FFFFFF"/>
                </a:solidFill>
              </a:defRPr>
            </a:lvl1pPr>
          </a:lstStyle>
          <a:p>
            <a:pPr/>
            <a:r>
              <a:t>56%</a:t>
            </a:r>
          </a:p>
        </p:txBody>
      </p:sp>
      <p:sp>
        <p:nvSpPr>
          <p:cNvPr id="874" name="Quote Bubble"/>
          <p:cNvSpPr/>
          <p:nvPr/>
        </p:nvSpPr>
        <p:spPr>
          <a:xfrm>
            <a:off x="6320023" y="3532637"/>
            <a:ext cx="1434530" cy="1434530"/>
          </a:xfrm>
          <a:prstGeom prst="wedgeEllipseCallout">
            <a:avLst>
              <a:gd name="adj1" fmla="val 67049"/>
              <a:gd name="adj2" fmla="val 51416"/>
            </a:avLst>
          </a:prstGeom>
          <a:solidFill>
            <a:srgbClr val="D5D5D5"/>
          </a:solidFill>
          <a:ln w="12700">
            <a:solidFill>
              <a:srgbClr val="000000">
                <a:alpha val="0"/>
              </a:srgbClr>
            </a:solidFill>
            <a:miter lim="400000"/>
          </a:ln>
        </p:spPr>
        <p:txBody>
          <a:bodyPr lIns="0" tIns="0" rIns="0" bIns="0" anchor="ctr"/>
          <a:lstStyle/>
          <a:p>
            <a:pPr defTabSz="292100">
              <a:defRPr sz="2000">
                <a:solidFill>
                  <a:srgbClr val="FFFFFF"/>
                </a:solidFill>
                <a:effectLst>
                  <a:outerShdw sx="100000" sy="100000" kx="0" ky="0" algn="b" rotWithShape="0" blurRad="38100" dist="12700" dir="5400000">
                    <a:srgbClr val="000000">
                      <a:alpha val="50000"/>
                    </a:srgbClr>
                  </a:outerShdw>
                </a:effectLst>
              </a:defRPr>
            </a:pPr>
          </a:p>
        </p:txBody>
      </p:sp>
      <p:graphicFrame>
        <p:nvGraphicFramePr>
          <p:cNvPr id="875" name="2D Pie Chart"/>
          <p:cNvGraphicFramePr/>
          <p:nvPr/>
        </p:nvGraphicFramePr>
        <p:xfrm>
          <a:off x="6433575" y="3653328"/>
          <a:ext cx="1203962" cy="1203962"/>
        </p:xfrm>
        <a:graphic xmlns:a="http://schemas.openxmlformats.org/drawingml/2006/main">
          <a:graphicData uri="http://schemas.openxmlformats.org/drawingml/2006/chart">
            <c:chart xmlns:c="http://schemas.openxmlformats.org/drawingml/2006/chart" r:id="rId4"/>
          </a:graphicData>
        </a:graphic>
      </p:graphicFrame>
      <p:sp>
        <p:nvSpPr>
          <p:cNvPr id="876" name="73%"/>
          <p:cNvSpPr txBox="1"/>
          <p:nvPr/>
        </p:nvSpPr>
        <p:spPr>
          <a:xfrm>
            <a:off x="6546812" y="4021764"/>
            <a:ext cx="981126" cy="47013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3000">
                <a:solidFill>
                  <a:srgbClr val="FFFFFF"/>
                </a:solidFill>
              </a:defRPr>
            </a:lvl1pPr>
          </a:lstStyle>
          <a:p>
            <a:pPr/>
            <a:r>
              <a:t>73%</a:t>
            </a:r>
          </a:p>
        </p:txBody>
      </p:sp>
      <p:pic>
        <p:nvPicPr>
          <p:cNvPr id="877" name="Image" descr="Image"/>
          <p:cNvPicPr>
            <a:picLocks noChangeAspect="1"/>
          </p:cNvPicPr>
          <p:nvPr/>
        </p:nvPicPr>
        <p:blipFill>
          <a:blip r:embed="rId5">
            <a:extLst/>
          </a:blip>
          <a:stretch>
            <a:fillRect/>
          </a:stretch>
        </p:blipFill>
        <p:spPr>
          <a:xfrm>
            <a:off x="8247130" y="4882114"/>
            <a:ext cx="765493" cy="765375"/>
          </a:xfrm>
          <a:prstGeom prst="rect">
            <a:avLst/>
          </a:prstGeom>
          <a:ln w="12700">
            <a:miter lim="400000"/>
          </a:ln>
        </p:spPr>
      </p:pic>
      <p:pic>
        <p:nvPicPr>
          <p:cNvPr id="878" name="Image" descr="Image"/>
          <p:cNvPicPr>
            <a:picLocks noChangeAspect="1"/>
          </p:cNvPicPr>
          <p:nvPr/>
        </p:nvPicPr>
        <p:blipFill>
          <a:blip r:embed="rId6">
            <a:extLst/>
          </a:blip>
          <a:stretch>
            <a:fillRect/>
          </a:stretch>
        </p:blipFill>
        <p:spPr>
          <a:xfrm>
            <a:off x="8248888" y="1705885"/>
            <a:ext cx="761977" cy="755149"/>
          </a:xfrm>
          <a:prstGeom prst="rect">
            <a:avLst/>
          </a:prstGeom>
          <a:ln w="12700">
            <a:miter lim="400000"/>
          </a:ln>
        </p:spPr>
      </p:pic>
      <p:sp>
        <p:nvSpPr>
          <p:cNvPr id="879" name="Circle">
            <a:hlinkClick r:id="rId7" invalidUrl="" action="" tgtFrame="" tooltip="" history="1" highlightClick="0" endSnd="0"/>
          </p:cNvPr>
          <p:cNvSpPr/>
          <p:nvPr/>
        </p:nvSpPr>
        <p:spPr>
          <a:xfrm>
            <a:off x="5383188" y="296873"/>
            <a:ext cx="539059" cy="539059"/>
          </a:xfrm>
          <a:prstGeom prst="ellipse">
            <a:avLst/>
          </a:prstGeom>
          <a:solidFill>
            <a:srgbClr val="744EB3"/>
          </a:solidFill>
          <a:ln w="12700">
            <a:miter lim="400000"/>
          </a:ln>
        </p:spPr>
        <p:txBody>
          <a:bodyPr lIns="0" tIns="0" rIns="0" bIns="0" anchor="ctr"/>
          <a:lstStyle/>
          <a:p>
            <a:pPr>
              <a:defRPr sz="1600">
                <a:solidFill>
                  <a:srgbClr val="FFFFFF"/>
                </a:solidFill>
              </a:defRPr>
            </a:pPr>
          </a:p>
        </p:txBody>
      </p:sp>
      <p:pic>
        <p:nvPicPr>
          <p:cNvPr id="880" name="Image" descr="Image"/>
          <p:cNvPicPr>
            <a:picLocks noChangeAspect="1"/>
          </p:cNvPicPr>
          <p:nvPr/>
        </p:nvPicPr>
        <p:blipFill>
          <a:blip r:embed="rId8">
            <a:extLst/>
          </a:blip>
          <a:stretch>
            <a:fillRect/>
          </a:stretch>
        </p:blipFill>
        <p:spPr>
          <a:xfrm>
            <a:off x="5448009" y="382285"/>
            <a:ext cx="405439" cy="352152"/>
          </a:xfrm>
          <a:prstGeom prst="rect">
            <a:avLst/>
          </a:prstGeom>
          <a:ln w="12700">
            <a:miter lim="400000"/>
          </a:ln>
        </p:spPr>
      </p:pic>
      <p:pic>
        <p:nvPicPr>
          <p:cNvPr id="881" name="Image" descr="Image"/>
          <p:cNvPicPr>
            <a:picLocks noChangeAspect="1"/>
          </p:cNvPicPr>
          <p:nvPr/>
        </p:nvPicPr>
        <p:blipFill>
          <a:blip r:embed="rId9">
            <a:extLst/>
          </a:blip>
          <a:stretch>
            <a:fillRect/>
          </a:stretch>
        </p:blipFill>
        <p:spPr>
          <a:xfrm>
            <a:off x="5691738" y="220558"/>
            <a:ext cx="362263" cy="315169"/>
          </a:xfrm>
          <a:prstGeom prst="rect">
            <a:avLst/>
          </a:prstGeom>
          <a:ln w="12700">
            <a:miter lim="400000"/>
          </a:ln>
        </p:spPr>
      </p:pic>
      <p:sp>
        <p:nvSpPr>
          <p:cNvPr id="882"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883" name="Une flexibilité multiple"/>
          <p:cNvSpPr txBox="1"/>
          <p:nvPr/>
        </p:nvSpPr>
        <p:spPr>
          <a:xfrm>
            <a:off x="536420" y="1465178"/>
            <a:ext cx="5173561" cy="47013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754EB3"/>
                </a:solidFill>
              </a:defRPr>
            </a:lvl1pPr>
          </a:lstStyle>
          <a:p>
            <a:pPr/>
            <a:r>
              <a:t>Multiple Forms of Flexibility</a:t>
            </a:r>
          </a:p>
        </p:txBody>
      </p:sp>
      <p:sp>
        <p:nvSpPr>
          <p:cNvPr id="884" name="ZoneTexte 12"/>
          <p:cNvSpPr txBox="1"/>
          <p:nvPr/>
        </p:nvSpPr>
        <p:spPr>
          <a:xfrm>
            <a:off x="536420" y="2461033"/>
            <a:ext cx="4846769" cy="196480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spcBef>
                <a:spcPts val="600"/>
              </a:spcBef>
              <a:defRPr b="0" sz="1500"/>
            </a:pPr>
            <a:r>
              <a:t>To adapt to digitalisation, new forms of organisation, and the impact of generational changes, companies are </a:t>
            </a:r>
            <a:r>
              <a:rPr b="1"/>
              <a:t>turning more and more towards flexibility</a:t>
            </a:r>
            <a:r>
              <a:t>.</a:t>
            </a:r>
          </a:p>
          <a:p>
            <a:pPr algn="just">
              <a:spcBef>
                <a:spcPts val="600"/>
              </a:spcBef>
              <a:defRPr b="0" sz="1500"/>
            </a:pPr>
          </a:p>
          <a:p>
            <a:pPr algn="just">
              <a:spcBef>
                <a:spcPts val="600"/>
              </a:spcBef>
              <a:defRPr b="0" sz="1500"/>
            </a:pPr>
            <a:r>
              <a:t>This flexibility comes both in the form of </a:t>
            </a:r>
            <a:r>
              <a:rPr b="1"/>
              <a:t>alternative workplaces</a:t>
            </a:r>
            <a:r>
              <a:t>, but also, more recently, in the </a:t>
            </a:r>
            <a:r>
              <a:rPr b="1"/>
              <a:t>forms of work proposed </a:t>
            </a:r>
            <a:r>
              <a:t>(the explosion of freelancing, of collaborations with startups, etc.).</a:t>
            </a:r>
          </a:p>
        </p:txBody>
      </p:sp>
      <p:sp>
        <p:nvSpPr>
          <p:cNvPr id="885" name="ZoneTexte 9"/>
          <p:cNvSpPr txBox="1"/>
          <p:nvPr/>
        </p:nvSpPr>
        <p:spPr>
          <a:xfrm>
            <a:off x="9155655" y="1485512"/>
            <a:ext cx="2921078" cy="115075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800">
                <a:solidFill>
                  <a:srgbClr val="FFFFFF"/>
                </a:solidFill>
              </a:defRPr>
            </a:lvl1pPr>
          </a:lstStyle>
          <a:p>
            <a:pPr/>
            <a:r>
              <a:t>of French employees think that, in time, they will be able to schedule their working hours freely</a:t>
            </a:r>
          </a:p>
        </p:txBody>
      </p:sp>
      <p:sp>
        <p:nvSpPr>
          <p:cNvPr id="886" name="ZoneTexte 9"/>
          <p:cNvSpPr txBox="1"/>
          <p:nvPr/>
        </p:nvSpPr>
        <p:spPr>
          <a:xfrm>
            <a:off x="9187408" y="4822769"/>
            <a:ext cx="2655236" cy="88405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800">
                <a:solidFill>
                  <a:srgbClr val="FFFFFF"/>
                </a:solidFill>
              </a:defRPr>
            </a:lvl1pPr>
          </a:lstStyle>
          <a:p>
            <a:pPr/>
            <a:r>
              <a:t>of French employees prefer collaborative working spaces</a:t>
            </a:r>
          </a:p>
        </p:txBody>
      </p:sp>
      <p:sp>
        <p:nvSpPr>
          <p:cNvPr id="887" name="Rectangle 41">
            <a:hlinkClick r:id="rId7" invalidUrl="" action="" tgtFrame="" tooltip="" history="1" highlightClick="0" endSnd="0"/>
          </p:cNvPr>
          <p:cNvSpPr txBox="1"/>
          <p:nvPr/>
        </p:nvSpPr>
        <p:spPr>
          <a:xfrm>
            <a:off x="4801523" y="6184436"/>
            <a:ext cx="7348900" cy="17742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b="0" sz="700">
                <a:solidFill>
                  <a:srgbClr val="FFFFFF"/>
                </a:solidFill>
              </a:defRPr>
            </a:pPr>
            <a:r>
              <a:t>Source: Infographi</a:t>
            </a:r>
            <a:r>
              <a:t>c</a:t>
            </a:r>
            <a:r>
              <a:t> ‘Comment imaginez-vous les bureaux du futur</a:t>
            </a:r>
            <a:r>
              <a:t>’ (</a:t>
            </a:r>
            <a:r>
              <a:rPr i="1"/>
              <a:t>‘How do you imagine the offices of the future’</a:t>
            </a:r>
            <a:r>
              <a:t>)</a:t>
            </a:r>
            <a:r>
              <a:t>, Siècle Digital, 2016</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286" name="Group"/>
          <p:cNvGrpSpPr/>
          <p:nvPr/>
        </p:nvGrpSpPr>
        <p:grpSpPr>
          <a:xfrm>
            <a:off x="3037" y="-7066"/>
            <a:ext cx="12246371" cy="3523459"/>
            <a:chOff x="0" y="0"/>
            <a:chExt cx="12246370" cy="3523457"/>
          </a:xfrm>
        </p:grpSpPr>
        <p:sp>
          <p:nvSpPr>
            <p:cNvPr id="284" name="Rectangle"/>
            <p:cNvSpPr/>
            <p:nvPr/>
          </p:nvSpPr>
          <p:spPr>
            <a:xfrm>
              <a:off x="0" y="0"/>
              <a:ext cx="12246371" cy="3523458"/>
            </a:xfrm>
            <a:prstGeom prst="rect">
              <a:avLst/>
            </a:prstGeom>
            <a:solidFill>
              <a:srgbClr val="6EA8C2"/>
            </a:solidFill>
            <a:ln w="3175" cap="flat">
              <a:noFill/>
              <a:miter lim="400000"/>
            </a:ln>
            <a:effectLst/>
          </p:spPr>
          <p:txBody>
            <a:bodyPr wrap="square" lIns="0" tIns="0" rIns="0" bIns="0" numCol="1" anchor="ctr">
              <a:noAutofit/>
            </a:bodyPr>
            <a:lstStyle/>
            <a:p>
              <a:pPr>
                <a:defRPr sz="1600">
                  <a:solidFill>
                    <a:srgbClr val="FFFFFF"/>
                  </a:solidFill>
                </a:defRPr>
              </a:pPr>
            </a:p>
          </p:txBody>
        </p:sp>
        <p:pic>
          <p:nvPicPr>
            <p:cNvPr id="285" name="48.jpg" descr="48.jpg"/>
            <p:cNvPicPr>
              <a:picLocks noChangeAspect="1"/>
            </p:cNvPicPr>
            <p:nvPr/>
          </p:nvPicPr>
          <p:blipFill>
            <a:blip r:embed="rId2">
              <a:extLst/>
            </a:blip>
            <a:srcRect l="0" t="20872" r="0" b="24627"/>
            <a:stretch>
              <a:fillRect/>
            </a:stretch>
          </p:blipFill>
          <p:spPr>
            <a:xfrm>
              <a:off x="2958225" y="214806"/>
              <a:ext cx="6044174" cy="3294111"/>
            </a:xfrm>
            <a:prstGeom prst="rect">
              <a:avLst/>
            </a:prstGeom>
            <a:ln w="12700" cap="flat">
              <a:noFill/>
              <a:miter lim="400000"/>
            </a:ln>
            <a:effectLst/>
          </p:spPr>
        </p:pic>
      </p:grpSp>
      <p:sp>
        <p:nvSpPr>
          <p:cNvPr id="287" name="Rectangle"/>
          <p:cNvSpPr/>
          <p:nvPr/>
        </p:nvSpPr>
        <p:spPr>
          <a:xfrm>
            <a:off x="155825" y="171111"/>
            <a:ext cx="11880350" cy="6515778"/>
          </a:xfrm>
          <a:prstGeom prst="rect">
            <a:avLst/>
          </a:prstGeom>
          <a:ln w="25400">
            <a:solidFill>
              <a:srgbClr val="E54C4B"/>
            </a:solidFill>
          </a:ln>
        </p:spPr>
        <p:txBody>
          <a:bodyPr lIns="0" tIns="0" rIns="0" bIns="0" anchor="ctr"/>
          <a:lstStyle/>
          <a:p>
            <a:pPr/>
          </a:p>
        </p:txBody>
      </p:sp>
      <p:sp>
        <p:nvSpPr>
          <p:cNvPr id="288" name="THIS IS A MULTIMEDIA REPORT…"/>
          <p:cNvSpPr txBox="1"/>
          <p:nvPr/>
        </p:nvSpPr>
        <p:spPr>
          <a:xfrm>
            <a:off x="3060700" y="3840078"/>
            <a:ext cx="6004161" cy="7663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defTabSz="914400">
              <a:defRPr sz="3000">
                <a:solidFill>
                  <a:srgbClr val="E54C4B"/>
                </a:solidFill>
              </a:defRPr>
            </a:pPr>
            <a:r>
              <a:t>THIS IS A MULTIMEDIA REPORT</a:t>
            </a:r>
          </a:p>
          <a:p>
            <a:pPr defTabSz="914400">
              <a:defRPr sz="2000">
                <a:solidFill>
                  <a:srgbClr val="E54C4B"/>
                </a:solidFill>
              </a:defRPr>
            </a:pPr>
            <a:r>
              <a:t>CLICK ON THESE ICONS TO EXPLORE</a:t>
            </a:r>
          </a:p>
        </p:txBody>
      </p:sp>
      <p:sp>
        <p:nvSpPr>
          <p:cNvPr id="289" name="Circle"/>
          <p:cNvSpPr/>
          <p:nvPr/>
        </p:nvSpPr>
        <p:spPr>
          <a:xfrm>
            <a:off x="3145218" y="4906298"/>
            <a:ext cx="737681" cy="737681"/>
          </a:xfrm>
          <a:prstGeom prst="ellipse">
            <a:avLst/>
          </a:prstGeom>
          <a:solidFill>
            <a:srgbClr val="E54C4B"/>
          </a:solidFill>
          <a:ln w="3175">
            <a:miter lim="400000"/>
          </a:ln>
        </p:spPr>
        <p:txBody>
          <a:bodyPr lIns="0" tIns="0" rIns="0" bIns="0" anchor="ctr"/>
          <a:lstStyle/>
          <a:p>
            <a:pPr>
              <a:defRPr sz="1600">
                <a:solidFill>
                  <a:srgbClr val="E54C4B"/>
                </a:solidFill>
              </a:defRPr>
            </a:pPr>
          </a:p>
        </p:txBody>
      </p:sp>
      <p:pic>
        <p:nvPicPr>
          <p:cNvPr id="290" name="Image" descr="Image"/>
          <p:cNvPicPr>
            <a:picLocks noChangeAspect="1"/>
          </p:cNvPicPr>
          <p:nvPr/>
        </p:nvPicPr>
        <p:blipFill>
          <a:blip r:embed="rId3">
            <a:extLst/>
          </a:blip>
          <a:stretch>
            <a:fillRect/>
          </a:stretch>
        </p:blipFill>
        <p:spPr>
          <a:xfrm>
            <a:off x="3196446" y="4987135"/>
            <a:ext cx="635224" cy="551737"/>
          </a:xfrm>
          <a:prstGeom prst="rect">
            <a:avLst/>
          </a:prstGeom>
          <a:ln w="12700">
            <a:miter lim="400000"/>
          </a:ln>
        </p:spPr>
      </p:pic>
      <p:sp>
        <p:nvSpPr>
          <p:cNvPr id="291" name="Circle"/>
          <p:cNvSpPr/>
          <p:nvPr/>
        </p:nvSpPr>
        <p:spPr>
          <a:xfrm>
            <a:off x="5717231" y="4894163"/>
            <a:ext cx="737681" cy="737681"/>
          </a:xfrm>
          <a:prstGeom prst="ellipse">
            <a:avLst/>
          </a:prstGeom>
          <a:solidFill>
            <a:srgbClr val="E54C4B"/>
          </a:solidFill>
          <a:ln w="3175">
            <a:miter lim="400000"/>
          </a:ln>
        </p:spPr>
        <p:txBody>
          <a:bodyPr lIns="0" tIns="0" rIns="0" bIns="0" anchor="ctr"/>
          <a:lstStyle/>
          <a:p>
            <a:pPr>
              <a:defRPr sz="1600">
                <a:solidFill>
                  <a:srgbClr val="FFFFFF"/>
                </a:solidFill>
              </a:defRPr>
            </a:pPr>
          </a:p>
        </p:txBody>
      </p:sp>
      <p:sp>
        <p:nvSpPr>
          <p:cNvPr id="292" name="Video"/>
          <p:cNvSpPr/>
          <p:nvPr/>
        </p:nvSpPr>
        <p:spPr>
          <a:xfrm>
            <a:off x="5833203" y="5126892"/>
            <a:ext cx="529479" cy="2964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38100">
            <a:solidFill>
              <a:srgbClr val="000000"/>
            </a:solidFill>
            <a:miter lim="400000"/>
          </a:ln>
        </p:spPr>
        <p:txBody>
          <a:bodyPr lIns="0" tIns="0" rIns="0" bIns="0" anchor="ctr"/>
          <a:lstStyle/>
          <a:p>
            <a:pPr>
              <a:defRPr sz="1600"/>
            </a:pPr>
          </a:p>
        </p:txBody>
      </p:sp>
      <p:sp>
        <p:nvSpPr>
          <p:cNvPr id="293" name="Circle"/>
          <p:cNvSpPr/>
          <p:nvPr/>
        </p:nvSpPr>
        <p:spPr>
          <a:xfrm>
            <a:off x="7922768" y="4955654"/>
            <a:ext cx="737683" cy="737681"/>
          </a:xfrm>
          <a:prstGeom prst="ellipse">
            <a:avLst/>
          </a:prstGeom>
          <a:solidFill>
            <a:srgbClr val="E54C4B"/>
          </a:solidFill>
          <a:ln w="3175">
            <a:miter lim="400000"/>
          </a:ln>
        </p:spPr>
        <p:txBody>
          <a:bodyPr lIns="0" tIns="0" rIns="0" bIns="0" anchor="ctr"/>
          <a:lstStyle/>
          <a:p>
            <a:pPr>
              <a:defRPr sz="1600">
                <a:solidFill>
                  <a:srgbClr val="FFFFFF"/>
                </a:solidFill>
              </a:defRPr>
            </a:pPr>
          </a:p>
        </p:txBody>
      </p:sp>
      <p:sp>
        <p:nvSpPr>
          <p:cNvPr id="294" name="Light Bulb"/>
          <p:cNvSpPr/>
          <p:nvPr/>
        </p:nvSpPr>
        <p:spPr>
          <a:xfrm>
            <a:off x="8151648" y="5088726"/>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sp>
        <p:nvSpPr>
          <p:cNvPr id="295" name="Du contenu additionnel…"/>
          <p:cNvSpPr txBox="1"/>
          <p:nvPr/>
        </p:nvSpPr>
        <p:spPr>
          <a:xfrm>
            <a:off x="1832592" y="5827799"/>
            <a:ext cx="3362932" cy="55173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228600">
              <a:defRPr sz="1700">
                <a:solidFill>
                  <a:srgbClr val="E54C4B"/>
                </a:solidFill>
              </a:defRPr>
            </a:pPr>
            <a:r>
              <a:t>Additional content</a:t>
            </a:r>
          </a:p>
          <a:p>
            <a:pPr defTabSz="228600">
              <a:defRPr sz="1700">
                <a:solidFill>
                  <a:srgbClr val="E54C4B"/>
                </a:solidFill>
              </a:defRPr>
            </a:pPr>
            <a:r>
              <a:t>(studies, articles, websites, etc.)</a:t>
            </a:r>
          </a:p>
        </p:txBody>
      </p:sp>
      <p:sp>
        <p:nvSpPr>
          <p:cNvPr id="296" name="Une vidéo"/>
          <p:cNvSpPr txBox="1"/>
          <p:nvPr/>
        </p:nvSpPr>
        <p:spPr>
          <a:xfrm>
            <a:off x="5301033" y="5943806"/>
            <a:ext cx="1488334" cy="29773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defTabSz="228600">
              <a:defRPr sz="1700">
                <a:solidFill>
                  <a:srgbClr val="E54C4B"/>
                </a:solidFill>
              </a:defRPr>
            </a:lvl1pPr>
          </a:lstStyle>
          <a:p>
            <a:pPr/>
            <a:r>
              <a:t>A video</a:t>
            </a:r>
          </a:p>
        </p:txBody>
      </p:sp>
      <p:sp>
        <p:nvSpPr>
          <p:cNvPr id="297" name="Un cas pratique"/>
          <p:cNvSpPr txBox="1"/>
          <p:nvPr/>
        </p:nvSpPr>
        <p:spPr>
          <a:xfrm>
            <a:off x="7142803" y="5954799"/>
            <a:ext cx="2297612" cy="29773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defTabSz="228600">
              <a:defRPr sz="1700">
                <a:solidFill>
                  <a:srgbClr val="E54C4B"/>
                </a:solidFill>
              </a:defRPr>
            </a:lvl1pPr>
          </a:lstStyle>
          <a:p>
            <a:pPr/>
            <a:r>
              <a:t>A case study</a:t>
            </a:r>
          </a:p>
        </p:txBody>
      </p:sp>
      <p:pic>
        <p:nvPicPr>
          <p:cNvPr id="298" name="Image" descr="Image"/>
          <p:cNvPicPr>
            <a:picLocks noChangeAspect="1"/>
          </p:cNvPicPr>
          <p:nvPr/>
        </p:nvPicPr>
        <p:blipFill>
          <a:blip r:embed="rId4">
            <a:extLst/>
          </a:blip>
          <a:stretch>
            <a:fillRect/>
          </a:stretch>
        </p:blipFill>
        <p:spPr>
          <a:xfrm>
            <a:off x="6171122" y="4740238"/>
            <a:ext cx="567579" cy="493794"/>
          </a:xfrm>
          <a:prstGeom prst="rect">
            <a:avLst/>
          </a:prstGeom>
          <a:ln w="12700">
            <a:miter lim="400000"/>
          </a:ln>
        </p:spPr>
      </p:pic>
      <p:pic>
        <p:nvPicPr>
          <p:cNvPr id="299" name="Image" descr="Image"/>
          <p:cNvPicPr>
            <a:picLocks noChangeAspect="1"/>
          </p:cNvPicPr>
          <p:nvPr/>
        </p:nvPicPr>
        <p:blipFill>
          <a:blip r:embed="rId4">
            <a:extLst/>
          </a:blip>
          <a:stretch>
            <a:fillRect/>
          </a:stretch>
        </p:blipFill>
        <p:spPr>
          <a:xfrm>
            <a:off x="8340473" y="4790290"/>
            <a:ext cx="567579" cy="493794"/>
          </a:xfrm>
          <a:prstGeom prst="rect">
            <a:avLst/>
          </a:prstGeom>
          <a:ln w="12700">
            <a:miter lim="400000"/>
          </a:ln>
        </p:spPr>
      </p:pic>
      <p:pic>
        <p:nvPicPr>
          <p:cNvPr id="300" name="Image" descr="Image"/>
          <p:cNvPicPr>
            <a:picLocks noChangeAspect="1"/>
          </p:cNvPicPr>
          <p:nvPr/>
        </p:nvPicPr>
        <p:blipFill>
          <a:blip r:embed="rId4">
            <a:extLst/>
          </a:blip>
          <a:stretch>
            <a:fillRect/>
          </a:stretch>
        </p:blipFill>
        <p:spPr>
          <a:xfrm>
            <a:off x="3571909" y="4790290"/>
            <a:ext cx="567579" cy="493794"/>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8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89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89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892"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893"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894" name="Circle"/>
          <p:cNvSpPr/>
          <p:nvPr/>
        </p:nvSpPr>
        <p:spPr>
          <a:xfrm>
            <a:off x="4667732" y="2195409"/>
            <a:ext cx="690887" cy="690887"/>
          </a:xfrm>
          <a:prstGeom prst="ellipse">
            <a:avLst/>
          </a:prstGeom>
          <a:solidFill>
            <a:srgbClr val="754EB3"/>
          </a:solidFill>
          <a:ln w="12700">
            <a:solidFill>
              <a:srgbClr val="000000">
                <a:alpha val="0"/>
              </a:srgbClr>
            </a:solidFill>
            <a:miter lim="400000"/>
          </a:ln>
        </p:spPr>
        <p:txBody>
          <a:bodyPr lIns="0" tIns="0" rIns="0" bIns="0" anchor="ctr"/>
          <a:lstStyle/>
          <a:p>
            <a:pPr>
              <a:defRPr b="0" sz="2800">
                <a:solidFill>
                  <a:srgbClr val="F5D328"/>
                </a:solidFill>
                <a:effectLst>
                  <a:outerShdw sx="100000" sy="100000" kx="0" ky="0" algn="b" rotWithShape="0" blurRad="38100" dist="12700" dir="5400000">
                    <a:srgbClr val="000000">
                      <a:alpha val="50000"/>
                    </a:srgbClr>
                  </a:outerShdw>
                </a:effectLst>
              </a:defRPr>
            </a:pPr>
          </a:p>
        </p:txBody>
      </p:sp>
      <p:sp>
        <p:nvSpPr>
          <p:cNvPr id="895" name="Circle"/>
          <p:cNvSpPr/>
          <p:nvPr/>
        </p:nvSpPr>
        <p:spPr>
          <a:xfrm>
            <a:off x="4127817" y="3388678"/>
            <a:ext cx="690887" cy="690887"/>
          </a:xfrm>
          <a:prstGeom prst="ellipse">
            <a:avLst/>
          </a:prstGeom>
          <a:solidFill>
            <a:srgbClr val="754EB3"/>
          </a:solidFill>
          <a:ln w="12700">
            <a:solidFill>
              <a:srgbClr val="000000">
                <a:alpha val="0"/>
              </a:srgbClr>
            </a:solidFill>
            <a:miter lim="400000"/>
          </a:ln>
        </p:spPr>
        <p:txBody>
          <a:bodyPr lIns="0" tIns="0" rIns="0" bIns="0" anchor="ctr"/>
          <a:lstStyle/>
          <a:p>
            <a:pPr>
              <a:defRPr b="0" sz="2800">
                <a:solidFill>
                  <a:srgbClr val="F5D328"/>
                </a:solidFill>
                <a:effectLst>
                  <a:outerShdw sx="100000" sy="100000" kx="0" ky="0" algn="b" rotWithShape="0" blurRad="38100" dist="12700" dir="5400000">
                    <a:srgbClr val="000000">
                      <a:alpha val="50000"/>
                    </a:srgbClr>
                  </a:outerShdw>
                </a:effectLst>
              </a:defRPr>
            </a:pPr>
          </a:p>
        </p:txBody>
      </p:sp>
      <p:sp>
        <p:nvSpPr>
          <p:cNvPr id="896" name="Circle"/>
          <p:cNvSpPr/>
          <p:nvPr/>
        </p:nvSpPr>
        <p:spPr>
          <a:xfrm>
            <a:off x="4599170" y="4576064"/>
            <a:ext cx="690887" cy="690887"/>
          </a:xfrm>
          <a:prstGeom prst="ellipse">
            <a:avLst/>
          </a:prstGeom>
          <a:solidFill>
            <a:srgbClr val="754EB3"/>
          </a:solidFill>
          <a:ln w="12700">
            <a:solidFill>
              <a:srgbClr val="000000">
                <a:alpha val="0"/>
              </a:srgbClr>
            </a:solidFill>
            <a:miter lim="400000"/>
          </a:ln>
        </p:spPr>
        <p:txBody>
          <a:bodyPr lIns="0" tIns="0" rIns="0" bIns="0" anchor="ctr"/>
          <a:lstStyle/>
          <a:p>
            <a:pPr>
              <a:defRPr b="0" sz="2800">
                <a:solidFill>
                  <a:srgbClr val="F5D328"/>
                </a:solidFill>
                <a:effectLst>
                  <a:outerShdw sx="100000" sy="100000" kx="0" ky="0" algn="b" rotWithShape="0" blurRad="38100" dist="12700" dir="5400000">
                    <a:srgbClr val="000000">
                      <a:alpha val="50000"/>
                    </a:srgbClr>
                  </a:outerShdw>
                </a:effectLst>
              </a:defRPr>
            </a:pPr>
          </a:p>
        </p:txBody>
      </p:sp>
      <p:sp>
        <p:nvSpPr>
          <p:cNvPr id="897" name="Circle"/>
          <p:cNvSpPr/>
          <p:nvPr/>
        </p:nvSpPr>
        <p:spPr>
          <a:xfrm>
            <a:off x="7019218" y="2200000"/>
            <a:ext cx="690887" cy="690888"/>
          </a:xfrm>
          <a:prstGeom prst="ellipse">
            <a:avLst/>
          </a:prstGeom>
          <a:solidFill>
            <a:srgbClr val="754EB3"/>
          </a:solidFill>
          <a:ln w="12700">
            <a:solidFill>
              <a:srgbClr val="000000">
                <a:alpha val="0"/>
              </a:srgbClr>
            </a:solidFill>
            <a:miter lim="400000"/>
          </a:ln>
        </p:spPr>
        <p:txBody>
          <a:bodyPr lIns="0" tIns="0" rIns="0" bIns="0" anchor="ctr"/>
          <a:lstStyle/>
          <a:p>
            <a:pPr>
              <a:defRPr b="0" sz="2800">
                <a:solidFill>
                  <a:srgbClr val="484848"/>
                </a:solidFill>
                <a:effectLst>
                  <a:outerShdw sx="100000" sy="100000" kx="0" ky="0" algn="b" rotWithShape="0" blurRad="38100" dist="12700" dir="5400000">
                    <a:srgbClr val="000000">
                      <a:alpha val="50000"/>
                    </a:srgbClr>
                  </a:outerShdw>
                </a:effectLst>
              </a:defRPr>
            </a:pPr>
          </a:p>
        </p:txBody>
      </p:sp>
      <p:sp>
        <p:nvSpPr>
          <p:cNvPr id="898" name="Circle"/>
          <p:cNvSpPr/>
          <p:nvPr/>
        </p:nvSpPr>
        <p:spPr>
          <a:xfrm>
            <a:off x="7576270" y="3384703"/>
            <a:ext cx="690887" cy="690887"/>
          </a:xfrm>
          <a:prstGeom prst="ellipse">
            <a:avLst/>
          </a:prstGeom>
          <a:solidFill>
            <a:srgbClr val="754EB3"/>
          </a:solidFill>
          <a:ln w="12700">
            <a:solidFill>
              <a:srgbClr val="000000">
                <a:alpha val="0"/>
              </a:srgbClr>
            </a:solidFill>
            <a:miter lim="400000"/>
          </a:ln>
        </p:spPr>
        <p:txBody>
          <a:bodyPr lIns="0" tIns="0" rIns="0" bIns="0" anchor="ctr"/>
          <a:lstStyle/>
          <a:p>
            <a:pPr>
              <a:defRPr b="0" sz="2800">
                <a:solidFill>
                  <a:srgbClr val="484848"/>
                </a:solidFill>
                <a:effectLst>
                  <a:outerShdw sx="100000" sy="100000" kx="0" ky="0" algn="b" rotWithShape="0" blurRad="38100" dist="12700" dir="5400000">
                    <a:srgbClr val="000000">
                      <a:alpha val="50000"/>
                    </a:srgbClr>
                  </a:outerShdw>
                </a:effectLst>
              </a:defRPr>
            </a:pPr>
          </a:p>
        </p:txBody>
      </p:sp>
      <p:sp>
        <p:nvSpPr>
          <p:cNvPr id="899" name="Circle"/>
          <p:cNvSpPr/>
          <p:nvPr/>
        </p:nvSpPr>
        <p:spPr>
          <a:xfrm>
            <a:off x="7147769" y="4572089"/>
            <a:ext cx="690887" cy="690887"/>
          </a:xfrm>
          <a:prstGeom prst="ellipse">
            <a:avLst/>
          </a:prstGeom>
          <a:solidFill>
            <a:srgbClr val="754EB3"/>
          </a:solidFill>
          <a:ln w="12700">
            <a:solidFill>
              <a:srgbClr val="000000">
                <a:alpha val="0"/>
              </a:srgbClr>
            </a:solidFill>
            <a:miter lim="400000"/>
          </a:ln>
        </p:spPr>
        <p:txBody>
          <a:bodyPr lIns="0" tIns="0" rIns="0" bIns="0" anchor="ctr"/>
          <a:lstStyle/>
          <a:p>
            <a:pPr>
              <a:defRPr b="0" sz="2800">
                <a:solidFill>
                  <a:srgbClr val="484848"/>
                </a:solidFill>
                <a:effectLst>
                  <a:outerShdw sx="100000" sy="100000" kx="0" ky="0" algn="b" rotWithShape="0" blurRad="38100" dist="12700" dir="5400000">
                    <a:srgbClr val="000000">
                      <a:alpha val="50000"/>
                    </a:srgbClr>
                  </a:outerShdw>
                </a:effectLst>
              </a:defRPr>
            </a:pPr>
          </a:p>
        </p:txBody>
      </p:sp>
      <p:sp>
        <p:nvSpPr>
          <p:cNvPr id="900" name="Shape"/>
          <p:cNvSpPr/>
          <p:nvPr/>
        </p:nvSpPr>
        <p:spPr>
          <a:xfrm rot="5400000">
            <a:off x="7051863" y="3600477"/>
            <a:ext cx="433420" cy="2982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sx="100000" sy="100000" kx="0" ky="0" algn="b" rotWithShape="0" blurRad="38100" dist="12700" dir="5400000">
                    <a:srgbClr val="000000">
                      <a:alpha val="50000"/>
                    </a:srgbClr>
                  </a:outerShdw>
                </a:effectLst>
              </a:defRPr>
            </a:pPr>
          </a:p>
        </p:txBody>
      </p:sp>
      <p:sp>
        <p:nvSpPr>
          <p:cNvPr id="901" name="Shape"/>
          <p:cNvSpPr/>
          <p:nvPr/>
        </p:nvSpPr>
        <p:spPr>
          <a:xfrm rot="16199991">
            <a:off x="4878349" y="3600475"/>
            <a:ext cx="433421" cy="2982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sx="100000" sy="100000" kx="0" ky="0" algn="b" rotWithShape="0" blurRad="38100" dist="12700" dir="5400000">
                    <a:srgbClr val="000000">
                      <a:alpha val="50000"/>
                    </a:srgbClr>
                  </a:outerShdw>
                </a:effectLst>
              </a:defRPr>
            </a:pPr>
          </a:p>
        </p:txBody>
      </p:sp>
      <p:sp>
        <p:nvSpPr>
          <p:cNvPr id="902" name="Shape"/>
          <p:cNvSpPr/>
          <p:nvPr/>
        </p:nvSpPr>
        <p:spPr>
          <a:xfrm rot="18899993">
            <a:off x="5161160" y="2816316"/>
            <a:ext cx="433420" cy="2982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sx="100000" sy="100000" kx="0" ky="0" algn="b" rotWithShape="0" blurRad="38100" dist="12700" dir="5400000">
                    <a:srgbClr val="000000">
                      <a:alpha val="50000"/>
                    </a:srgbClr>
                  </a:outerShdw>
                </a:effectLst>
              </a:defRPr>
            </a:pPr>
          </a:p>
        </p:txBody>
      </p:sp>
      <p:sp>
        <p:nvSpPr>
          <p:cNvPr id="903" name="Shape"/>
          <p:cNvSpPr/>
          <p:nvPr/>
        </p:nvSpPr>
        <p:spPr>
          <a:xfrm rot="2700000">
            <a:off x="6716414" y="2829172"/>
            <a:ext cx="433420" cy="2982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sx="100000" sy="100000" kx="0" ky="0" algn="b" rotWithShape="0" blurRad="38100" dist="12700" dir="5400000">
                    <a:srgbClr val="000000">
                      <a:alpha val="50000"/>
                    </a:srgbClr>
                  </a:outerShdw>
                </a:effectLst>
              </a:defRPr>
            </a:pPr>
          </a:p>
        </p:txBody>
      </p:sp>
      <p:sp>
        <p:nvSpPr>
          <p:cNvPr id="904" name="Shape"/>
          <p:cNvSpPr/>
          <p:nvPr/>
        </p:nvSpPr>
        <p:spPr>
          <a:xfrm rot="7425843">
            <a:off x="6743337" y="4380350"/>
            <a:ext cx="433420" cy="2982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sx="100000" sy="100000" kx="0" ky="0" algn="b" rotWithShape="0" blurRad="38100" dist="12700" dir="5400000">
                    <a:srgbClr val="000000">
                      <a:alpha val="50000"/>
                    </a:srgbClr>
                  </a:outerShdw>
                </a:effectLst>
              </a:defRPr>
            </a:pPr>
          </a:p>
        </p:txBody>
      </p:sp>
      <p:sp>
        <p:nvSpPr>
          <p:cNvPr id="905" name="Shape"/>
          <p:cNvSpPr/>
          <p:nvPr/>
        </p:nvSpPr>
        <p:spPr>
          <a:xfrm rot="13499993">
            <a:off x="5199727" y="4358926"/>
            <a:ext cx="433420" cy="2982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sx="100000" sy="100000" kx="0" ky="0" algn="b" rotWithShape="0" blurRad="38100" dist="12700" dir="5400000">
                    <a:srgbClr val="000000">
                      <a:alpha val="50000"/>
                    </a:srgbClr>
                  </a:outerShdw>
                </a:effectLst>
              </a:defRPr>
            </a:pPr>
          </a:p>
        </p:txBody>
      </p:sp>
      <p:grpSp>
        <p:nvGrpSpPr>
          <p:cNvPr id="908" name="Les Bénéfices…"/>
          <p:cNvGrpSpPr/>
          <p:nvPr/>
        </p:nvGrpSpPr>
        <p:grpSpPr>
          <a:xfrm>
            <a:off x="5337566" y="2882769"/>
            <a:ext cx="1702704" cy="1702705"/>
            <a:chOff x="0" y="0"/>
            <a:chExt cx="1702703" cy="1702703"/>
          </a:xfrm>
        </p:grpSpPr>
        <p:sp>
          <p:nvSpPr>
            <p:cNvPr id="906" name="Circle"/>
            <p:cNvSpPr/>
            <p:nvPr/>
          </p:nvSpPr>
          <p:spPr>
            <a:xfrm>
              <a:off x="-1" y="-1"/>
              <a:ext cx="1702705" cy="1702705"/>
            </a:xfrm>
            <a:prstGeom prst="ellipse">
              <a:avLst/>
            </a:prstGeom>
            <a:solidFill>
              <a:srgbClr val="754EB3"/>
            </a:solidFill>
            <a:ln w="12700" cap="flat">
              <a:noFill/>
              <a:miter lim="400000"/>
            </a:ln>
            <a:effectLst/>
          </p:spPr>
          <p:txBody>
            <a:bodyPr wrap="square" lIns="0" tIns="0" rIns="0" bIns="0" numCol="1" anchor="ctr">
              <a:noAutofit/>
            </a:bodyPr>
            <a:lstStyle/>
            <a:p>
              <a:pPr>
                <a:lnSpc>
                  <a:spcPct val="150000"/>
                </a:lnSpc>
                <a:defRPr cap="all" sz="1200">
                  <a:solidFill>
                    <a:srgbClr val="FFFFFF"/>
                  </a:solidFill>
                </a:defRPr>
              </a:pPr>
            </a:p>
          </p:txBody>
        </p:sp>
        <p:sp>
          <p:nvSpPr>
            <p:cNvPr id="907" name="Les Bénéfices…"/>
            <p:cNvSpPr txBox="1"/>
            <p:nvPr/>
          </p:nvSpPr>
          <p:spPr>
            <a:xfrm>
              <a:off x="249353" y="121062"/>
              <a:ext cx="1203996" cy="14605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p>
              <a:pPr>
                <a:lnSpc>
                  <a:spcPct val="150000"/>
                </a:lnSpc>
                <a:defRPr cap="all" sz="1200">
                  <a:solidFill>
                    <a:srgbClr val="FFFFFF"/>
                  </a:solidFill>
                </a:defRPr>
              </a:pPr>
              <a:r>
                <a:t>THE BENEFITs</a:t>
              </a:r>
            </a:p>
            <a:p>
              <a:pPr>
                <a:lnSpc>
                  <a:spcPct val="150000"/>
                </a:lnSpc>
                <a:defRPr cap="all" sz="1200">
                  <a:solidFill>
                    <a:srgbClr val="FFFFFF"/>
                  </a:solidFill>
                </a:defRPr>
              </a:pPr>
              <a:r>
                <a:t>OF WORKING IN A THIRD PLACE</a:t>
              </a:r>
            </a:p>
          </p:txBody>
        </p:sp>
      </p:grpSp>
      <p:sp>
        <p:nvSpPr>
          <p:cNvPr id="909" name="47% de baisse du stress"/>
          <p:cNvSpPr txBox="1"/>
          <p:nvPr/>
        </p:nvSpPr>
        <p:spPr>
          <a:xfrm>
            <a:off x="2425600" y="2380349"/>
            <a:ext cx="1397466" cy="260469"/>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spcBef>
                <a:spcPts val="600"/>
              </a:spcBef>
              <a:defRPr sz="1500"/>
            </a:pPr>
            <a:r>
              <a:t>47%</a:t>
            </a:r>
            <a:r>
              <a:rPr b="0"/>
              <a:t> </a:t>
            </a:r>
            <a:r>
              <a:rPr b="0"/>
              <a:t>less stress</a:t>
            </a:r>
          </a:p>
        </p:txBody>
      </p:sp>
      <p:sp>
        <p:nvSpPr>
          <p:cNvPr id="910" name="«  Le travail en tiers-lieu est une bouffée d’air frais par rapport au travail en entreprise  »"/>
          <p:cNvSpPr txBox="1"/>
          <p:nvPr/>
        </p:nvSpPr>
        <p:spPr>
          <a:xfrm>
            <a:off x="1034503" y="3401877"/>
            <a:ext cx="2833299" cy="6922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spcBef>
                <a:spcPts val="600"/>
              </a:spcBef>
              <a:defRPr b="0" i="1" sz="1500"/>
            </a:lvl1pPr>
          </a:lstStyle>
          <a:p>
            <a:pPr/>
            <a:r>
              <a:t>“Working in a third place is a breath of fresh air compared to working in a company”</a:t>
            </a:r>
          </a:p>
        </p:txBody>
      </p:sp>
      <p:sp>
        <p:nvSpPr>
          <p:cNvPr id="911" name="29% des salariés se déclarent plus efficaces en tiers-lieu qu’à domicile"/>
          <p:cNvSpPr txBox="1"/>
          <p:nvPr/>
        </p:nvSpPr>
        <p:spPr>
          <a:xfrm>
            <a:off x="1680845" y="4604579"/>
            <a:ext cx="2833298" cy="6922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spcBef>
                <a:spcPts val="600"/>
              </a:spcBef>
              <a:defRPr sz="1500"/>
            </a:pPr>
            <a:r>
              <a:t>29%</a:t>
            </a:r>
            <a:r>
              <a:rPr b="0"/>
              <a:t> </a:t>
            </a:r>
            <a:r>
              <a:rPr b="0"/>
              <a:t>of employees claim that they are more efficient in a third place than at home</a:t>
            </a:r>
          </a:p>
        </p:txBody>
      </p:sp>
      <p:sp>
        <p:nvSpPr>
          <p:cNvPr id="912" name="« Il y a des fois où l’on ressent physiquement le besoin de travailler en dehors de la maison »"/>
          <p:cNvSpPr txBox="1"/>
          <p:nvPr/>
        </p:nvSpPr>
        <p:spPr>
          <a:xfrm>
            <a:off x="8013027" y="4712529"/>
            <a:ext cx="3306920" cy="4763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spcBef>
                <a:spcPts val="600"/>
              </a:spcBef>
              <a:defRPr b="0" i="1" sz="1500"/>
            </a:lvl1pPr>
          </a:lstStyle>
          <a:p>
            <a:pPr/>
            <a:r>
              <a:t>“Sometimes we feel a physical need to work outside of the home”</a:t>
            </a:r>
          </a:p>
        </p:txBody>
      </p:sp>
      <p:sp>
        <p:nvSpPr>
          <p:cNvPr id="913" name="« Travailler proche de notre lieu de travail, c’est plus efficace »"/>
          <p:cNvSpPr txBox="1"/>
          <p:nvPr/>
        </p:nvSpPr>
        <p:spPr>
          <a:xfrm>
            <a:off x="8425743" y="3499700"/>
            <a:ext cx="2969274" cy="4763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spcBef>
                <a:spcPts val="600"/>
              </a:spcBef>
              <a:defRPr b="0" i="1" sz="1500"/>
            </a:lvl1pPr>
          </a:lstStyle>
          <a:p>
            <a:pPr/>
            <a:r>
              <a:t>“Working near our workplace is more efficient” </a:t>
            </a:r>
          </a:p>
        </p:txBody>
      </p:sp>
      <p:sp>
        <p:nvSpPr>
          <p:cNvPr id="914" name="71% se disent plus efficaces en tiers-lieux qu’au bureau"/>
          <p:cNvSpPr txBox="1"/>
          <p:nvPr/>
        </p:nvSpPr>
        <p:spPr>
          <a:xfrm>
            <a:off x="7851088" y="2302665"/>
            <a:ext cx="3428951" cy="4763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spcBef>
                <a:spcPts val="600"/>
              </a:spcBef>
              <a:defRPr sz="1500"/>
            </a:pPr>
            <a:r>
              <a:t>71%</a:t>
            </a:r>
            <a:r>
              <a:rPr b="0"/>
              <a:t> </a:t>
            </a:r>
            <a:r>
              <a:rPr b="0"/>
              <a:t>say that they are more efficient in a third place than in an office</a:t>
            </a:r>
          </a:p>
        </p:txBody>
      </p:sp>
      <p:sp>
        <p:nvSpPr>
          <p:cNvPr id="915" name="Les tiers-lieux de travail désignent tous les espaces de travail alternatifs, entre bureau et domicile tels que les espace de coworking, les centres d’affaires, les cafés, Fablab, etc."/>
          <p:cNvSpPr txBox="1"/>
          <p:nvPr/>
        </p:nvSpPr>
        <p:spPr>
          <a:xfrm>
            <a:off x="518210" y="1162628"/>
            <a:ext cx="10365589"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Third places of work are </a:t>
            </a:r>
            <a:r>
              <a:rPr b="1"/>
              <a:t>alternative workspaces</a:t>
            </a:r>
            <a:r>
              <a:t>, between office and home, such as coworking spaces, business centres, cafés, Fablab, etc.</a:t>
            </a:r>
          </a:p>
        </p:txBody>
      </p:sp>
      <p:sp>
        <p:nvSpPr>
          <p:cNvPr id="916" name="Thunderbolt"/>
          <p:cNvSpPr/>
          <p:nvPr/>
        </p:nvSpPr>
        <p:spPr>
          <a:xfrm>
            <a:off x="4896939" y="2315156"/>
            <a:ext cx="232469" cy="451384"/>
          </a:xfrm>
          <a:custGeom>
            <a:avLst/>
            <a:gdLst/>
            <a:ahLst/>
            <a:cxnLst>
              <a:cxn ang="0">
                <a:pos x="wd2" y="hd2"/>
              </a:cxn>
              <a:cxn ang="5400000">
                <a:pos x="wd2" y="hd2"/>
              </a:cxn>
              <a:cxn ang="10800000">
                <a:pos x="wd2" y="hd2"/>
              </a:cxn>
              <a:cxn ang="16200000">
                <a:pos x="wd2" y="hd2"/>
              </a:cxn>
            </a:cxnLst>
            <a:rect l="0" t="0" r="r" b="b"/>
            <a:pathLst>
              <a:path w="21600" h="21383" fill="norm" stroke="1" extrusionOk="0">
                <a:moveTo>
                  <a:pt x="19015" y="0"/>
                </a:moveTo>
                <a:lnTo>
                  <a:pt x="0" y="12374"/>
                </a:lnTo>
                <a:lnTo>
                  <a:pt x="9106" y="12448"/>
                </a:lnTo>
                <a:cubicBezTo>
                  <a:pt x="9106" y="12448"/>
                  <a:pt x="3935" y="21161"/>
                  <a:pt x="3791" y="21380"/>
                </a:cubicBezTo>
                <a:cubicBezTo>
                  <a:pt x="3648" y="21600"/>
                  <a:pt x="21600" y="9446"/>
                  <a:pt x="21600" y="9446"/>
                </a:cubicBezTo>
                <a:lnTo>
                  <a:pt x="12838" y="9446"/>
                </a:lnTo>
                <a:lnTo>
                  <a:pt x="19015" y="0"/>
                </a:ln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917" name="Computer"/>
          <p:cNvSpPr/>
          <p:nvPr/>
        </p:nvSpPr>
        <p:spPr>
          <a:xfrm>
            <a:off x="7168143" y="2382266"/>
            <a:ext cx="393033" cy="317169"/>
          </a:xfrm>
          <a:custGeom>
            <a:avLst/>
            <a:gdLst/>
            <a:ahLst/>
            <a:cxnLst>
              <a:cxn ang="0">
                <a:pos x="wd2" y="hd2"/>
              </a:cxn>
              <a:cxn ang="5400000">
                <a:pos x="wd2" y="hd2"/>
              </a:cxn>
              <a:cxn ang="10800000">
                <a:pos x="wd2" y="hd2"/>
              </a:cxn>
              <a:cxn ang="16200000">
                <a:pos x="wd2" y="hd2"/>
              </a:cxn>
            </a:cxnLst>
            <a:rect l="0" t="0" r="r" b="b"/>
            <a:pathLst>
              <a:path w="21595" h="21600" fill="norm" stroke="1" extrusionOk="0">
                <a:moveTo>
                  <a:pt x="464" y="0"/>
                </a:moveTo>
                <a:cubicBezTo>
                  <a:pt x="210" y="0"/>
                  <a:pt x="0" y="261"/>
                  <a:pt x="0" y="575"/>
                </a:cubicBezTo>
                <a:lnTo>
                  <a:pt x="0" y="17777"/>
                </a:lnTo>
                <a:cubicBezTo>
                  <a:pt x="0" y="18091"/>
                  <a:pt x="210" y="18354"/>
                  <a:pt x="464" y="18354"/>
                </a:cubicBezTo>
                <a:lnTo>
                  <a:pt x="9148" y="18354"/>
                </a:lnTo>
                <a:lnTo>
                  <a:pt x="9116" y="18513"/>
                </a:lnTo>
                <a:lnTo>
                  <a:pt x="8753" y="20763"/>
                </a:lnTo>
                <a:lnTo>
                  <a:pt x="7690" y="20763"/>
                </a:lnTo>
                <a:lnTo>
                  <a:pt x="7690" y="21600"/>
                </a:lnTo>
                <a:lnTo>
                  <a:pt x="13905" y="21600"/>
                </a:lnTo>
                <a:lnTo>
                  <a:pt x="13905" y="20763"/>
                </a:lnTo>
                <a:lnTo>
                  <a:pt x="12842" y="20763"/>
                </a:lnTo>
                <a:lnTo>
                  <a:pt x="12479" y="18513"/>
                </a:lnTo>
                <a:lnTo>
                  <a:pt x="12452" y="18354"/>
                </a:lnTo>
                <a:lnTo>
                  <a:pt x="21131" y="18354"/>
                </a:lnTo>
                <a:cubicBezTo>
                  <a:pt x="21384" y="18354"/>
                  <a:pt x="21595" y="18091"/>
                  <a:pt x="21595" y="17777"/>
                </a:cubicBezTo>
                <a:lnTo>
                  <a:pt x="21595" y="575"/>
                </a:lnTo>
                <a:cubicBezTo>
                  <a:pt x="21600" y="261"/>
                  <a:pt x="21389" y="0"/>
                  <a:pt x="21136" y="0"/>
                </a:cubicBezTo>
                <a:lnTo>
                  <a:pt x="464" y="0"/>
                </a:lnTo>
                <a:close/>
                <a:moveTo>
                  <a:pt x="10800" y="542"/>
                </a:moveTo>
                <a:cubicBezTo>
                  <a:pt x="10913" y="542"/>
                  <a:pt x="11006" y="650"/>
                  <a:pt x="11006" y="797"/>
                </a:cubicBezTo>
                <a:cubicBezTo>
                  <a:pt x="11006" y="937"/>
                  <a:pt x="10913" y="1052"/>
                  <a:pt x="10800" y="1052"/>
                </a:cubicBezTo>
                <a:cubicBezTo>
                  <a:pt x="10686" y="1052"/>
                  <a:pt x="10594" y="937"/>
                  <a:pt x="10594" y="797"/>
                </a:cubicBezTo>
                <a:cubicBezTo>
                  <a:pt x="10594" y="656"/>
                  <a:pt x="10686" y="542"/>
                  <a:pt x="10800" y="542"/>
                </a:cubicBezTo>
                <a:close/>
                <a:moveTo>
                  <a:pt x="1242" y="1734"/>
                </a:moveTo>
                <a:lnTo>
                  <a:pt x="20358" y="1734"/>
                </a:lnTo>
                <a:lnTo>
                  <a:pt x="20358" y="15233"/>
                </a:lnTo>
                <a:lnTo>
                  <a:pt x="1242" y="15233"/>
                </a:lnTo>
                <a:lnTo>
                  <a:pt x="1242" y="1734"/>
                </a:ln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918" name="Wind"/>
          <p:cNvSpPr/>
          <p:nvPr/>
        </p:nvSpPr>
        <p:spPr>
          <a:xfrm>
            <a:off x="4283173" y="3575527"/>
            <a:ext cx="380178" cy="317179"/>
          </a:xfrm>
          <a:custGeom>
            <a:avLst/>
            <a:gdLst/>
            <a:ahLst/>
            <a:cxnLst>
              <a:cxn ang="0">
                <a:pos x="wd2" y="hd2"/>
              </a:cxn>
              <a:cxn ang="5400000">
                <a:pos x="wd2" y="hd2"/>
              </a:cxn>
              <a:cxn ang="10800000">
                <a:pos x="wd2" y="hd2"/>
              </a:cxn>
              <a:cxn ang="16200000">
                <a:pos x="wd2" y="hd2"/>
              </a:cxn>
            </a:cxnLst>
            <a:rect l="0" t="0" r="r" b="b"/>
            <a:pathLst>
              <a:path w="21598" h="21586" fill="norm" stroke="1" extrusionOk="0">
                <a:moveTo>
                  <a:pt x="11007" y="3"/>
                </a:moveTo>
                <a:cubicBezTo>
                  <a:pt x="10519" y="-14"/>
                  <a:pt x="10178" y="40"/>
                  <a:pt x="10143" y="46"/>
                </a:cubicBezTo>
                <a:cubicBezTo>
                  <a:pt x="9825" y="98"/>
                  <a:pt x="9605" y="450"/>
                  <a:pt x="9648" y="830"/>
                </a:cubicBezTo>
                <a:cubicBezTo>
                  <a:pt x="9692" y="1210"/>
                  <a:pt x="9984" y="1474"/>
                  <a:pt x="10301" y="1422"/>
                </a:cubicBezTo>
                <a:cubicBezTo>
                  <a:pt x="10319" y="1419"/>
                  <a:pt x="12142" y="1155"/>
                  <a:pt x="13202" y="2265"/>
                </a:cubicBezTo>
                <a:cubicBezTo>
                  <a:pt x="13739" y="2827"/>
                  <a:pt x="14011" y="3682"/>
                  <a:pt x="14008" y="4804"/>
                </a:cubicBezTo>
                <a:lnTo>
                  <a:pt x="14008" y="4830"/>
                </a:lnTo>
                <a:cubicBezTo>
                  <a:pt x="14009" y="4842"/>
                  <a:pt x="14024" y="6068"/>
                  <a:pt x="13259" y="7015"/>
                </a:cubicBezTo>
                <a:cubicBezTo>
                  <a:pt x="12615" y="7814"/>
                  <a:pt x="11591" y="8215"/>
                  <a:pt x="10224" y="8212"/>
                </a:cubicBezTo>
                <a:lnTo>
                  <a:pt x="581" y="8212"/>
                </a:lnTo>
                <a:cubicBezTo>
                  <a:pt x="260" y="8212"/>
                  <a:pt x="0" y="8524"/>
                  <a:pt x="0" y="8908"/>
                </a:cubicBezTo>
                <a:cubicBezTo>
                  <a:pt x="0" y="9291"/>
                  <a:pt x="260" y="9603"/>
                  <a:pt x="581" y="9603"/>
                </a:cubicBezTo>
                <a:lnTo>
                  <a:pt x="10222" y="9603"/>
                </a:lnTo>
                <a:cubicBezTo>
                  <a:pt x="11918" y="9606"/>
                  <a:pt x="13221" y="9062"/>
                  <a:pt x="14093" y="7982"/>
                </a:cubicBezTo>
                <a:cubicBezTo>
                  <a:pt x="15162" y="6657"/>
                  <a:pt x="15171" y="5000"/>
                  <a:pt x="15168" y="4798"/>
                </a:cubicBezTo>
                <a:cubicBezTo>
                  <a:pt x="15169" y="3260"/>
                  <a:pt x="14766" y="2055"/>
                  <a:pt x="13966" y="1218"/>
                </a:cubicBezTo>
                <a:cubicBezTo>
                  <a:pt x="13047" y="255"/>
                  <a:pt x="11820" y="32"/>
                  <a:pt x="11007" y="3"/>
                </a:cubicBezTo>
                <a:close/>
                <a:moveTo>
                  <a:pt x="18476" y="6734"/>
                </a:moveTo>
                <a:cubicBezTo>
                  <a:pt x="18113" y="6721"/>
                  <a:pt x="17862" y="6760"/>
                  <a:pt x="17835" y="6765"/>
                </a:cubicBezTo>
                <a:cubicBezTo>
                  <a:pt x="17519" y="6817"/>
                  <a:pt x="17297" y="7166"/>
                  <a:pt x="17339" y="7545"/>
                </a:cubicBezTo>
                <a:cubicBezTo>
                  <a:pt x="17382" y="7925"/>
                  <a:pt x="17674" y="8191"/>
                  <a:pt x="17991" y="8141"/>
                </a:cubicBezTo>
                <a:cubicBezTo>
                  <a:pt x="18003" y="8140"/>
                  <a:pt x="19225" y="7959"/>
                  <a:pt x="19926" y="8697"/>
                </a:cubicBezTo>
                <a:cubicBezTo>
                  <a:pt x="20272" y="9062"/>
                  <a:pt x="20439" y="9601"/>
                  <a:pt x="20437" y="10347"/>
                </a:cubicBezTo>
                <a:lnTo>
                  <a:pt x="20439" y="10373"/>
                </a:lnTo>
                <a:cubicBezTo>
                  <a:pt x="20439" y="10381"/>
                  <a:pt x="20449" y="11166"/>
                  <a:pt x="19953" y="11780"/>
                </a:cubicBezTo>
                <a:cubicBezTo>
                  <a:pt x="19530" y="12304"/>
                  <a:pt x="18848" y="12570"/>
                  <a:pt x="17928" y="12570"/>
                </a:cubicBezTo>
                <a:cubicBezTo>
                  <a:pt x="17923" y="12570"/>
                  <a:pt x="17919" y="12570"/>
                  <a:pt x="17915" y="12570"/>
                </a:cubicBezTo>
                <a:lnTo>
                  <a:pt x="581" y="12546"/>
                </a:lnTo>
                <a:cubicBezTo>
                  <a:pt x="261" y="12546"/>
                  <a:pt x="1" y="12858"/>
                  <a:pt x="0" y="13242"/>
                </a:cubicBezTo>
                <a:cubicBezTo>
                  <a:pt x="0" y="13625"/>
                  <a:pt x="259" y="13936"/>
                  <a:pt x="579" y="13937"/>
                </a:cubicBezTo>
                <a:lnTo>
                  <a:pt x="17913" y="13959"/>
                </a:lnTo>
                <a:cubicBezTo>
                  <a:pt x="17919" y="13959"/>
                  <a:pt x="17924" y="13959"/>
                  <a:pt x="17930" y="13959"/>
                </a:cubicBezTo>
                <a:cubicBezTo>
                  <a:pt x="19175" y="13959"/>
                  <a:pt x="20136" y="13552"/>
                  <a:pt x="20786" y="12746"/>
                </a:cubicBezTo>
                <a:cubicBezTo>
                  <a:pt x="21582" y="11760"/>
                  <a:pt x="21600" y="10526"/>
                  <a:pt x="21598" y="10345"/>
                </a:cubicBezTo>
                <a:cubicBezTo>
                  <a:pt x="21599" y="9190"/>
                  <a:pt x="21292" y="8281"/>
                  <a:pt x="20685" y="7646"/>
                </a:cubicBezTo>
                <a:cubicBezTo>
                  <a:pt x="19996" y="6924"/>
                  <a:pt x="19082" y="6757"/>
                  <a:pt x="18476" y="6734"/>
                </a:cubicBezTo>
                <a:close/>
                <a:moveTo>
                  <a:pt x="15068" y="16652"/>
                </a:moveTo>
                <a:lnTo>
                  <a:pt x="579" y="16666"/>
                </a:lnTo>
                <a:cubicBezTo>
                  <a:pt x="259" y="16666"/>
                  <a:pt x="0" y="16977"/>
                  <a:pt x="0" y="17361"/>
                </a:cubicBezTo>
                <a:cubicBezTo>
                  <a:pt x="1" y="17745"/>
                  <a:pt x="260" y="18055"/>
                  <a:pt x="581" y="18055"/>
                </a:cubicBezTo>
                <a:lnTo>
                  <a:pt x="15070" y="18040"/>
                </a:lnTo>
                <a:cubicBezTo>
                  <a:pt x="15073" y="18040"/>
                  <a:pt x="15076" y="18040"/>
                  <a:pt x="15078" y="18040"/>
                </a:cubicBezTo>
                <a:cubicBezTo>
                  <a:pt x="15565" y="18040"/>
                  <a:pt x="15920" y="18171"/>
                  <a:pt x="16133" y="18426"/>
                </a:cubicBezTo>
                <a:cubicBezTo>
                  <a:pt x="16371" y="18712"/>
                  <a:pt x="16372" y="19087"/>
                  <a:pt x="16372" y="19092"/>
                </a:cubicBezTo>
                <a:lnTo>
                  <a:pt x="16372" y="19118"/>
                </a:lnTo>
                <a:cubicBezTo>
                  <a:pt x="16373" y="19486"/>
                  <a:pt x="16297" y="19746"/>
                  <a:pt x="16140" y="19912"/>
                </a:cubicBezTo>
                <a:cubicBezTo>
                  <a:pt x="15853" y="20215"/>
                  <a:pt x="15324" y="20212"/>
                  <a:pt x="15144" y="20185"/>
                </a:cubicBezTo>
                <a:cubicBezTo>
                  <a:pt x="14828" y="20135"/>
                  <a:pt x="14538" y="20400"/>
                  <a:pt x="14494" y="20779"/>
                </a:cubicBezTo>
                <a:cubicBezTo>
                  <a:pt x="14451" y="21160"/>
                  <a:pt x="14671" y="21509"/>
                  <a:pt x="14989" y="21562"/>
                </a:cubicBezTo>
                <a:cubicBezTo>
                  <a:pt x="15025" y="21568"/>
                  <a:pt x="15152" y="21586"/>
                  <a:pt x="15330" y="21586"/>
                </a:cubicBezTo>
                <a:cubicBezTo>
                  <a:pt x="15730" y="21586"/>
                  <a:pt x="16392" y="21493"/>
                  <a:pt x="16901" y="20961"/>
                </a:cubicBezTo>
                <a:cubicBezTo>
                  <a:pt x="17189" y="20659"/>
                  <a:pt x="17533" y="20097"/>
                  <a:pt x="17533" y="19124"/>
                </a:cubicBezTo>
                <a:cubicBezTo>
                  <a:pt x="17535" y="18965"/>
                  <a:pt x="17519" y="18144"/>
                  <a:pt x="16976" y="17472"/>
                </a:cubicBezTo>
                <a:cubicBezTo>
                  <a:pt x="16535" y="16926"/>
                  <a:pt x="15897" y="16646"/>
                  <a:pt x="15068" y="16652"/>
                </a:cubicBez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919" name="House"/>
          <p:cNvSpPr/>
          <p:nvPr/>
        </p:nvSpPr>
        <p:spPr>
          <a:xfrm>
            <a:off x="7312800" y="4799743"/>
            <a:ext cx="360824" cy="26047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23" y="0"/>
                </a:moveTo>
                <a:lnTo>
                  <a:pt x="16423" y="1823"/>
                </a:lnTo>
                <a:lnTo>
                  <a:pt x="648" y="1823"/>
                </a:lnTo>
                <a:lnTo>
                  <a:pt x="0" y="11097"/>
                </a:lnTo>
                <a:lnTo>
                  <a:pt x="21600" y="11097"/>
                </a:lnTo>
                <a:lnTo>
                  <a:pt x="20950" y="1823"/>
                </a:lnTo>
                <a:lnTo>
                  <a:pt x="18193" y="1823"/>
                </a:lnTo>
                <a:lnTo>
                  <a:pt x="18193" y="0"/>
                </a:lnTo>
                <a:lnTo>
                  <a:pt x="16423" y="0"/>
                </a:lnTo>
                <a:close/>
                <a:moveTo>
                  <a:pt x="10800" y="4341"/>
                </a:moveTo>
                <a:lnTo>
                  <a:pt x="13520" y="6440"/>
                </a:lnTo>
                <a:lnTo>
                  <a:pt x="13520" y="7611"/>
                </a:lnTo>
                <a:lnTo>
                  <a:pt x="10800" y="5512"/>
                </a:lnTo>
                <a:lnTo>
                  <a:pt x="8078" y="7611"/>
                </a:lnTo>
                <a:lnTo>
                  <a:pt x="8078" y="6440"/>
                </a:lnTo>
                <a:lnTo>
                  <a:pt x="10800" y="4341"/>
                </a:lnTo>
                <a:close/>
                <a:moveTo>
                  <a:pt x="9332" y="7590"/>
                </a:moveTo>
                <a:lnTo>
                  <a:pt x="9332" y="8792"/>
                </a:lnTo>
                <a:lnTo>
                  <a:pt x="12266" y="8792"/>
                </a:lnTo>
                <a:lnTo>
                  <a:pt x="12266" y="7590"/>
                </a:lnTo>
                <a:lnTo>
                  <a:pt x="12864" y="8051"/>
                </a:lnTo>
                <a:lnTo>
                  <a:pt x="12864" y="9619"/>
                </a:lnTo>
                <a:lnTo>
                  <a:pt x="8735" y="9619"/>
                </a:lnTo>
                <a:lnTo>
                  <a:pt x="8735" y="8051"/>
                </a:lnTo>
                <a:lnTo>
                  <a:pt x="9332" y="7590"/>
                </a:lnTo>
                <a:close/>
                <a:moveTo>
                  <a:pt x="948" y="11913"/>
                </a:moveTo>
                <a:lnTo>
                  <a:pt x="948" y="21600"/>
                </a:lnTo>
                <a:lnTo>
                  <a:pt x="20652" y="21600"/>
                </a:lnTo>
                <a:lnTo>
                  <a:pt x="20652" y="11913"/>
                </a:lnTo>
                <a:lnTo>
                  <a:pt x="948" y="11913"/>
                </a:lnTo>
                <a:close/>
                <a:moveTo>
                  <a:pt x="3390" y="13540"/>
                </a:moveTo>
                <a:lnTo>
                  <a:pt x="7298" y="13540"/>
                </a:lnTo>
                <a:lnTo>
                  <a:pt x="7298" y="17867"/>
                </a:lnTo>
                <a:lnTo>
                  <a:pt x="3390" y="17867"/>
                </a:lnTo>
                <a:lnTo>
                  <a:pt x="3390" y="13540"/>
                </a:lnTo>
                <a:close/>
                <a:moveTo>
                  <a:pt x="9381" y="13540"/>
                </a:moveTo>
                <a:lnTo>
                  <a:pt x="12217" y="13540"/>
                </a:lnTo>
                <a:lnTo>
                  <a:pt x="12217" y="19922"/>
                </a:lnTo>
                <a:lnTo>
                  <a:pt x="9381" y="19922"/>
                </a:lnTo>
                <a:lnTo>
                  <a:pt x="9381" y="13540"/>
                </a:lnTo>
                <a:close/>
                <a:moveTo>
                  <a:pt x="14302" y="13540"/>
                </a:moveTo>
                <a:lnTo>
                  <a:pt x="18208" y="13540"/>
                </a:lnTo>
                <a:lnTo>
                  <a:pt x="18208" y="17867"/>
                </a:lnTo>
                <a:lnTo>
                  <a:pt x="14302" y="17867"/>
                </a:lnTo>
                <a:lnTo>
                  <a:pt x="14302" y="13540"/>
                </a:ln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920" name="Coffee cup - to go"/>
          <p:cNvSpPr/>
          <p:nvPr/>
        </p:nvSpPr>
        <p:spPr>
          <a:xfrm>
            <a:off x="4841423" y="4791319"/>
            <a:ext cx="206381" cy="3187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982" y="0"/>
                </a:moveTo>
                <a:cubicBezTo>
                  <a:pt x="2614" y="0"/>
                  <a:pt x="2296" y="158"/>
                  <a:pt x="2214" y="381"/>
                </a:cubicBezTo>
                <a:lnTo>
                  <a:pt x="1712" y="2077"/>
                </a:lnTo>
                <a:lnTo>
                  <a:pt x="19888" y="2077"/>
                </a:lnTo>
                <a:lnTo>
                  <a:pt x="19386" y="381"/>
                </a:lnTo>
                <a:cubicBezTo>
                  <a:pt x="19304" y="158"/>
                  <a:pt x="18986" y="0"/>
                  <a:pt x="18618" y="0"/>
                </a:cubicBezTo>
                <a:lnTo>
                  <a:pt x="2982" y="0"/>
                </a:lnTo>
                <a:close/>
                <a:moveTo>
                  <a:pt x="513" y="2356"/>
                </a:moveTo>
                <a:cubicBezTo>
                  <a:pt x="345" y="2356"/>
                  <a:pt x="210" y="2458"/>
                  <a:pt x="210" y="2584"/>
                </a:cubicBezTo>
                <a:lnTo>
                  <a:pt x="0" y="3424"/>
                </a:lnTo>
                <a:cubicBezTo>
                  <a:pt x="0" y="3550"/>
                  <a:pt x="138" y="3652"/>
                  <a:pt x="305" y="3652"/>
                </a:cubicBezTo>
                <a:lnTo>
                  <a:pt x="21295" y="3652"/>
                </a:lnTo>
                <a:cubicBezTo>
                  <a:pt x="21462" y="3652"/>
                  <a:pt x="21600" y="3550"/>
                  <a:pt x="21600" y="3424"/>
                </a:cubicBezTo>
                <a:lnTo>
                  <a:pt x="21390" y="2584"/>
                </a:lnTo>
                <a:cubicBezTo>
                  <a:pt x="21390" y="2458"/>
                  <a:pt x="21255" y="2356"/>
                  <a:pt x="21087" y="2356"/>
                </a:cubicBezTo>
                <a:lnTo>
                  <a:pt x="513" y="2356"/>
                </a:lnTo>
                <a:close/>
                <a:moveTo>
                  <a:pt x="1186" y="3931"/>
                </a:moveTo>
                <a:lnTo>
                  <a:pt x="3455" y="21321"/>
                </a:lnTo>
                <a:cubicBezTo>
                  <a:pt x="3475" y="21478"/>
                  <a:pt x="3726" y="21600"/>
                  <a:pt x="4026" y="21600"/>
                </a:cubicBezTo>
                <a:lnTo>
                  <a:pt x="17574" y="21600"/>
                </a:lnTo>
                <a:cubicBezTo>
                  <a:pt x="17874" y="21600"/>
                  <a:pt x="18124" y="21478"/>
                  <a:pt x="18145" y="21321"/>
                </a:cubicBezTo>
                <a:lnTo>
                  <a:pt x="20414" y="3931"/>
                </a:lnTo>
                <a:lnTo>
                  <a:pt x="1186" y="3931"/>
                </a:ln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921" name="Clock"/>
          <p:cNvSpPr/>
          <p:nvPr/>
        </p:nvSpPr>
        <p:spPr>
          <a:xfrm>
            <a:off x="7763130" y="3585991"/>
            <a:ext cx="317169" cy="3171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3" y="0"/>
                  <a:pt x="0" y="4833"/>
                  <a:pt x="0" y="10800"/>
                </a:cubicBezTo>
                <a:cubicBezTo>
                  <a:pt x="0" y="16767"/>
                  <a:pt x="4833" y="21600"/>
                  <a:pt x="10800" y="21600"/>
                </a:cubicBezTo>
                <a:cubicBezTo>
                  <a:pt x="16767" y="21600"/>
                  <a:pt x="21600" y="16767"/>
                  <a:pt x="21600" y="10800"/>
                </a:cubicBezTo>
                <a:cubicBezTo>
                  <a:pt x="21600" y="4833"/>
                  <a:pt x="16762" y="0"/>
                  <a:pt x="10800" y="0"/>
                </a:cubicBezTo>
                <a:close/>
                <a:moveTo>
                  <a:pt x="10714" y="1340"/>
                </a:moveTo>
                <a:lnTo>
                  <a:pt x="10886" y="1340"/>
                </a:lnTo>
                <a:cubicBezTo>
                  <a:pt x="10994" y="1340"/>
                  <a:pt x="11080" y="1426"/>
                  <a:pt x="11080" y="1534"/>
                </a:cubicBezTo>
                <a:lnTo>
                  <a:pt x="11080" y="3100"/>
                </a:lnTo>
                <a:cubicBezTo>
                  <a:pt x="11080" y="3208"/>
                  <a:pt x="10994" y="3294"/>
                  <a:pt x="10886" y="3294"/>
                </a:cubicBezTo>
                <a:lnTo>
                  <a:pt x="10714" y="3294"/>
                </a:lnTo>
                <a:cubicBezTo>
                  <a:pt x="10606" y="3294"/>
                  <a:pt x="10520" y="3208"/>
                  <a:pt x="10520" y="3100"/>
                </a:cubicBezTo>
                <a:lnTo>
                  <a:pt x="10520" y="1534"/>
                </a:lnTo>
                <a:cubicBezTo>
                  <a:pt x="10520" y="1426"/>
                  <a:pt x="10606" y="1340"/>
                  <a:pt x="10714" y="1340"/>
                </a:cubicBezTo>
                <a:close/>
                <a:moveTo>
                  <a:pt x="6218" y="2541"/>
                </a:moveTo>
                <a:cubicBezTo>
                  <a:pt x="6293" y="2532"/>
                  <a:pt x="6369" y="2567"/>
                  <a:pt x="6409" y="2636"/>
                </a:cubicBezTo>
                <a:lnTo>
                  <a:pt x="7192" y="3991"/>
                </a:lnTo>
                <a:cubicBezTo>
                  <a:pt x="7246" y="4083"/>
                  <a:pt x="7215" y="4202"/>
                  <a:pt x="7123" y="4256"/>
                </a:cubicBezTo>
                <a:lnTo>
                  <a:pt x="6971" y="4342"/>
                </a:lnTo>
                <a:cubicBezTo>
                  <a:pt x="6879" y="4396"/>
                  <a:pt x="6760" y="4363"/>
                  <a:pt x="6706" y="4271"/>
                </a:cubicBezTo>
                <a:lnTo>
                  <a:pt x="5923" y="2916"/>
                </a:lnTo>
                <a:cubicBezTo>
                  <a:pt x="5869" y="2824"/>
                  <a:pt x="5902" y="2700"/>
                  <a:pt x="5994" y="2651"/>
                </a:cubicBezTo>
                <a:lnTo>
                  <a:pt x="6146" y="2565"/>
                </a:lnTo>
                <a:cubicBezTo>
                  <a:pt x="6169" y="2552"/>
                  <a:pt x="6194" y="2544"/>
                  <a:pt x="6218" y="2541"/>
                </a:cubicBezTo>
                <a:close/>
                <a:moveTo>
                  <a:pt x="15382" y="2541"/>
                </a:moveTo>
                <a:cubicBezTo>
                  <a:pt x="15406" y="2544"/>
                  <a:pt x="15431" y="2552"/>
                  <a:pt x="15454" y="2565"/>
                </a:cubicBezTo>
                <a:lnTo>
                  <a:pt x="15606" y="2651"/>
                </a:lnTo>
                <a:cubicBezTo>
                  <a:pt x="15698" y="2705"/>
                  <a:pt x="15731" y="2824"/>
                  <a:pt x="15677" y="2916"/>
                </a:cubicBezTo>
                <a:lnTo>
                  <a:pt x="14894" y="4271"/>
                </a:lnTo>
                <a:cubicBezTo>
                  <a:pt x="14840" y="4363"/>
                  <a:pt x="14721" y="4396"/>
                  <a:pt x="14629" y="4342"/>
                </a:cubicBezTo>
                <a:lnTo>
                  <a:pt x="14477" y="4256"/>
                </a:lnTo>
                <a:cubicBezTo>
                  <a:pt x="14385" y="4202"/>
                  <a:pt x="14354" y="4083"/>
                  <a:pt x="14408" y="3991"/>
                </a:cubicBezTo>
                <a:lnTo>
                  <a:pt x="15191" y="2636"/>
                </a:lnTo>
                <a:cubicBezTo>
                  <a:pt x="15231" y="2567"/>
                  <a:pt x="15307" y="2532"/>
                  <a:pt x="15382" y="2541"/>
                </a:cubicBezTo>
                <a:close/>
                <a:moveTo>
                  <a:pt x="16951" y="4904"/>
                </a:moveTo>
                <a:lnTo>
                  <a:pt x="17280" y="5282"/>
                </a:lnTo>
                <a:lnTo>
                  <a:pt x="11762" y="10660"/>
                </a:lnTo>
                <a:lnTo>
                  <a:pt x="12221" y="10903"/>
                </a:lnTo>
                <a:lnTo>
                  <a:pt x="11600" y="11978"/>
                </a:lnTo>
                <a:lnTo>
                  <a:pt x="10876" y="11524"/>
                </a:lnTo>
                <a:lnTo>
                  <a:pt x="10265" y="12118"/>
                </a:lnTo>
                <a:lnTo>
                  <a:pt x="9433" y="11205"/>
                </a:lnTo>
                <a:lnTo>
                  <a:pt x="9833" y="10871"/>
                </a:lnTo>
                <a:lnTo>
                  <a:pt x="6161" y="8576"/>
                </a:lnTo>
                <a:lnTo>
                  <a:pt x="6556" y="7896"/>
                </a:lnTo>
                <a:lnTo>
                  <a:pt x="10736" y="10115"/>
                </a:lnTo>
                <a:lnTo>
                  <a:pt x="16951" y="4904"/>
                </a:lnTo>
                <a:close/>
                <a:moveTo>
                  <a:pt x="2838" y="5900"/>
                </a:moveTo>
                <a:cubicBezTo>
                  <a:pt x="2863" y="5903"/>
                  <a:pt x="2888" y="5911"/>
                  <a:pt x="2911" y="5925"/>
                </a:cubicBezTo>
                <a:lnTo>
                  <a:pt x="4266" y="6708"/>
                </a:lnTo>
                <a:cubicBezTo>
                  <a:pt x="4358" y="6762"/>
                  <a:pt x="4391" y="6879"/>
                  <a:pt x="4337" y="6971"/>
                </a:cubicBezTo>
                <a:lnTo>
                  <a:pt x="4249" y="7123"/>
                </a:lnTo>
                <a:cubicBezTo>
                  <a:pt x="4195" y="7215"/>
                  <a:pt x="4078" y="7248"/>
                  <a:pt x="3986" y="7194"/>
                </a:cubicBezTo>
                <a:lnTo>
                  <a:pt x="2629" y="6411"/>
                </a:lnTo>
                <a:cubicBezTo>
                  <a:pt x="2537" y="6357"/>
                  <a:pt x="2506" y="6238"/>
                  <a:pt x="2560" y="6146"/>
                </a:cubicBezTo>
                <a:lnTo>
                  <a:pt x="2646" y="5994"/>
                </a:lnTo>
                <a:cubicBezTo>
                  <a:pt x="2687" y="5925"/>
                  <a:pt x="2764" y="5890"/>
                  <a:pt x="2838" y="5900"/>
                </a:cubicBezTo>
                <a:close/>
                <a:moveTo>
                  <a:pt x="18757" y="5900"/>
                </a:moveTo>
                <a:cubicBezTo>
                  <a:pt x="18831" y="5890"/>
                  <a:pt x="18908" y="5925"/>
                  <a:pt x="18949" y="5994"/>
                </a:cubicBezTo>
                <a:lnTo>
                  <a:pt x="19035" y="6146"/>
                </a:lnTo>
                <a:cubicBezTo>
                  <a:pt x="19089" y="6238"/>
                  <a:pt x="19056" y="6357"/>
                  <a:pt x="18964" y="6411"/>
                </a:cubicBezTo>
                <a:lnTo>
                  <a:pt x="17609" y="7194"/>
                </a:lnTo>
                <a:cubicBezTo>
                  <a:pt x="17517" y="7248"/>
                  <a:pt x="17398" y="7215"/>
                  <a:pt x="17344" y="7123"/>
                </a:cubicBezTo>
                <a:lnTo>
                  <a:pt x="17258" y="6971"/>
                </a:lnTo>
                <a:cubicBezTo>
                  <a:pt x="17204" y="6879"/>
                  <a:pt x="17237" y="6762"/>
                  <a:pt x="17329" y="6708"/>
                </a:cubicBezTo>
                <a:lnTo>
                  <a:pt x="18684" y="5925"/>
                </a:lnTo>
                <a:cubicBezTo>
                  <a:pt x="18707" y="5911"/>
                  <a:pt x="18732" y="5903"/>
                  <a:pt x="18757" y="5900"/>
                </a:cubicBezTo>
                <a:close/>
                <a:moveTo>
                  <a:pt x="10800" y="10439"/>
                </a:moveTo>
                <a:cubicBezTo>
                  <a:pt x="10707" y="10439"/>
                  <a:pt x="10614" y="10475"/>
                  <a:pt x="10544" y="10545"/>
                </a:cubicBezTo>
                <a:cubicBezTo>
                  <a:pt x="10402" y="10686"/>
                  <a:pt x="10402" y="10915"/>
                  <a:pt x="10544" y="11056"/>
                </a:cubicBezTo>
                <a:cubicBezTo>
                  <a:pt x="10685" y="11198"/>
                  <a:pt x="10915" y="11198"/>
                  <a:pt x="11056" y="11056"/>
                </a:cubicBezTo>
                <a:cubicBezTo>
                  <a:pt x="11198" y="10915"/>
                  <a:pt x="11198" y="10686"/>
                  <a:pt x="11056" y="10545"/>
                </a:cubicBezTo>
                <a:cubicBezTo>
                  <a:pt x="10986" y="10475"/>
                  <a:pt x="10893" y="10439"/>
                  <a:pt x="10800" y="10439"/>
                </a:cubicBezTo>
                <a:close/>
                <a:moveTo>
                  <a:pt x="1529" y="10520"/>
                </a:moveTo>
                <a:lnTo>
                  <a:pt x="3095" y="10520"/>
                </a:lnTo>
                <a:cubicBezTo>
                  <a:pt x="3203" y="10520"/>
                  <a:pt x="3289" y="10606"/>
                  <a:pt x="3289" y="10714"/>
                </a:cubicBezTo>
                <a:lnTo>
                  <a:pt x="3289" y="10886"/>
                </a:lnTo>
                <a:cubicBezTo>
                  <a:pt x="3289" y="10994"/>
                  <a:pt x="3203" y="11082"/>
                  <a:pt x="3095" y="11082"/>
                </a:cubicBezTo>
                <a:lnTo>
                  <a:pt x="1529" y="11082"/>
                </a:lnTo>
                <a:cubicBezTo>
                  <a:pt x="1426" y="11082"/>
                  <a:pt x="1333" y="10994"/>
                  <a:pt x="1333" y="10886"/>
                </a:cubicBezTo>
                <a:lnTo>
                  <a:pt x="1333" y="10714"/>
                </a:lnTo>
                <a:cubicBezTo>
                  <a:pt x="1333" y="10606"/>
                  <a:pt x="1421" y="10520"/>
                  <a:pt x="1529" y="10520"/>
                </a:cubicBezTo>
                <a:close/>
                <a:moveTo>
                  <a:pt x="18500" y="10520"/>
                </a:moveTo>
                <a:lnTo>
                  <a:pt x="20066" y="10520"/>
                </a:lnTo>
                <a:cubicBezTo>
                  <a:pt x="20174" y="10520"/>
                  <a:pt x="20260" y="10606"/>
                  <a:pt x="20260" y="10714"/>
                </a:cubicBezTo>
                <a:lnTo>
                  <a:pt x="20260" y="10886"/>
                </a:lnTo>
                <a:cubicBezTo>
                  <a:pt x="20260" y="10994"/>
                  <a:pt x="20174" y="11082"/>
                  <a:pt x="20066" y="11082"/>
                </a:cubicBezTo>
                <a:lnTo>
                  <a:pt x="18500" y="11082"/>
                </a:lnTo>
                <a:cubicBezTo>
                  <a:pt x="18392" y="11082"/>
                  <a:pt x="18306" y="10994"/>
                  <a:pt x="18306" y="10886"/>
                </a:cubicBezTo>
                <a:lnTo>
                  <a:pt x="18306" y="10714"/>
                </a:lnTo>
                <a:cubicBezTo>
                  <a:pt x="18306" y="10606"/>
                  <a:pt x="18392" y="10520"/>
                  <a:pt x="18500" y="10520"/>
                </a:cubicBezTo>
                <a:close/>
                <a:moveTo>
                  <a:pt x="4058" y="14383"/>
                </a:moveTo>
                <a:cubicBezTo>
                  <a:pt x="4133" y="14373"/>
                  <a:pt x="4209" y="14408"/>
                  <a:pt x="4249" y="14477"/>
                </a:cubicBezTo>
                <a:lnTo>
                  <a:pt x="4337" y="14629"/>
                </a:lnTo>
                <a:cubicBezTo>
                  <a:pt x="4391" y="14721"/>
                  <a:pt x="4358" y="14840"/>
                  <a:pt x="4266" y="14894"/>
                </a:cubicBezTo>
                <a:lnTo>
                  <a:pt x="2911" y="15677"/>
                </a:lnTo>
                <a:cubicBezTo>
                  <a:pt x="2819" y="15731"/>
                  <a:pt x="2700" y="15698"/>
                  <a:pt x="2646" y="15606"/>
                </a:cubicBezTo>
                <a:lnTo>
                  <a:pt x="2560" y="15456"/>
                </a:lnTo>
                <a:cubicBezTo>
                  <a:pt x="2506" y="15364"/>
                  <a:pt x="2537" y="15245"/>
                  <a:pt x="2629" y="15191"/>
                </a:cubicBezTo>
                <a:lnTo>
                  <a:pt x="3986" y="14408"/>
                </a:lnTo>
                <a:cubicBezTo>
                  <a:pt x="4009" y="14394"/>
                  <a:pt x="4034" y="14386"/>
                  <a:pt x="4058" y="14383"/>
                </a:cubicBezTo>
                <a:close/>
                <a:moveTo>
                  <a:pt x="17536" y="14383"/>
                </a:moveTo>
                <a:cubicBezTo>
                  <a:pt x="17561" y="14386"/>
                  <a:pt x="17586" y="14394"/>
                  <a:pt x="17609" y="14408"/>
                </a:cubicBezTo>
                <a:lnTo>
                  <a:pt x="18964" y="15191"/>
                </a:lnTo>
                <a:cubicBezTo>
                  <a:pt x="19056" y="15245"/>
                  <a:pt x="19089" y="15364"/>
                  <a:pt x="19035" y="15456"/>
                </a:cubicBezTo>
                <a:lnTo>
                  <a:pt x="18949" y="15606"/>
                </a:lnTo>
                <a:cubicBezTo>
                  <a:pt x="18895" y="15698"/>
                  <a:pt x="18776" y="15731"/>
                  <a:pt x="18684" y="15677"/>
                </a:cubicBezTo>
                <a:lnTo>
                  <a:pt x="17329" y="14894"/>
                </a:lnTo>
                <a:cubicBezTo>
                  <a:pt x="17237" y="14840"/>
                  <a:pt x="17204" y="14721"/>
                  <a:pt x="17258" y="14629"/>
                </a:cubicBezTo>
                <a:lnTo>
                  <a:pt x="17344" y="14477"/>
                </a:lnTo>
                <a:cubicBezTo>
                  <a:pt x="17385" y="14408"/>
                  <a:pt x="17462" y="14373"/>
                  <a:pt x="17536" y="14383"/>
                </a:cubicBezTo>
                <a:close/>
                <a:moveTo>
                  <a:pt x="6893" y="17239"/>
                </a:moveTo>
                <a:cubicBezTo>
                  <a:pt x="6918" y="17243"/>
                  <a:pt x="6943" y="17251"/>
                  <a:pt x="6966" y="17265"/>
                </a:cubicBezTo>
                <a:lnTo>
                  <a:pt x="7118" y="17351"/>
                </a:lnTo>
                <a:cubicBezTo>
                  <a:pt x="7210" y="17399"/>
                  <a:pt x="7241" y="17519"/>
                  <a:pt x="7187" y="17616"/>
                </a:cubicBezTo>
                <a:lnTo>
                  <a:pt x="6404" y="18971"/>
                </a:lnTo>
                <a:cubicBezTo>
                  <a:pt x="6350" y="19063"/>
                  <a:pt x="6231" y="19094"/>
                  <a:pt x="6139" y="19040"/>
                </a:cubicBezTo>
                <a:lnTo>
                  <a:pt x="5989" y="18954"/>
                </a:lnTo>
                <a:cubicBezTo>
                  <a:pt x="5897" y="18900"/>
                  <a:pt x="5864" y="18781"/>
                  <a:pt x="5918" y="18689"/>
                </a:cubicBezTo>
                <a:lnTo>
                  <a:pt x="6701" y="17334"/>
                </a:lnTo>
                <a:cubicBezTo>
                  <a:pt x="6742" y="17265"/>
                  <a:pt x="6819" y="17230"/>
                  <a:pt x="6893" y="17239"/>
                </a:cubicBezTo>
                <a:close/>
                <a:moveTo>
                  <a:pt x="14696" y="17239"/>
                </a:moveTo>
                <a:cubicBezTo>
                  <a:pt x="14771" y="17230"/>
                  <a:pt x="14847" y="17265"/>
                  <a:pt x="14887" y="17334"/>
                </a:cubicBezTo>
                <a:lnTo>
                  <a:pt x="15670" y="18689"/>
                </a:lnTo>
                <a:cubicBezTo>
                  <a:pt x="15730" y="18781"/>
                  <a:pt x="15698" y="18900"/>
                  <a:pt x="15601" y="18954"/>
                </a:cubicBezTo>
                <a:lnTo>
                  <a:pt x="15449" y="19040"/>
                </a:lnTo>
                <a:cubicBezTo>
                  <a:pt x="15357" y="19094"/>
                  <a:pt x="15238" y="19063"/>
                  <a:pt x="15184" y="18971"/>
                </a:cubicBezTo>
                <a:lnTo>
                  <a:pt x="14401" y="17616"/>
                </a:lnTo>
                <a:cubicBezTo>
                  <a:pt x="14347" y="17524"/>
                  <a:pt x="14380" y="17405"/>
                  <a:pt x="14472" y="17351"/>
                </a:cubicBezTo>
                <a:lnTo>
                  <a:pt x="14624" y="17265"/>
                </a:lnTo>
                <a:cubicBezTo>
                  <a:pt x="14647" y="17251"/>
                  <a:pt x="14672" y="17243"/>
                  <a:pt x="14696" y="17239"/>
                </a:cubicBezTo>
                <a:close/>
                <a:moveTo>
                  <a:pt x="10714" y="18306"/>
                </a:moveTo>
                <a:lnTo>
                  <a:pt x="10886" y="18306"/>
                </a:lnTo>
                <a:cubicBezTo>
                  <a:pt x="10994" y="18306"/>
                  <a:pt x="11080" y="18392"/>
                  <a:pt x="11080" y="18500"/>
                </a:cubicBezTo>
                <a:lnTo>
                  <a:pt x="11080" y="20066"/>
                </a:lnTo>
                <a:cubicBezTo>
                  <a:pt x="11080" y="20174"/>
                  <a:pt x="10994" y="20262"/>
                  <a:pt x="10886" y="20262"/>
                </a:cubicBezTo>
                <a:lnTo>
                  <a:pt x="10714" y="20262"/>
                </a:lnTo>
                <a:cubicBezTo>
                  <a:pt x="10606" y="20262"/>
                  <a:pt x="10520" y="20174"/>
                  <a:pt x="10520" y="20066"/>
                </a:cubicBezTo>
                <a:lnTo>
                  <a:pt x="10520" y="18500"/>
                </a:lnTo>
                <a:cubicBezTo>
                  <a:pt x="10520" y="18392"/>
                  <a:pt x="10606" y="18306"/>
                  <a:pt x="10714" y="18306"/>
                </a:cubicBez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922" name="Des lieux de travail alternatifs"/>
          <p:cNvSpPr txBox="1"/>
          <p:nvPr/>
        </p:nvSpPr>
        <p:spPr>
          <a:xfrm>
            <a:off x="524012" y="499218"/>
            <a:ext cx="3428951" cy="396429"/>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2400">
                <a:solidFill>
                  <a:srgbClr val="754EB3"/>
                </a:solidFill>
              </a:defRPr>
            </a:lvl1pPr>
          </a:lstStyle>
          <a:p>
            <a:pPr/>
            <a:r>
              <a:t>Alternative Workplaces</a:t>
            </a:r>
          </a:p>
        </p:txBody>
      </p:sp>
      <p:sp>
        <p:nvSpPr>
          <p:cNvPr id="923" name="Rectangle 41">
            <a:hlinkClick r:id="rId3" invalidUrl="" action="" tgtFrame="" tooltip="" history="1" highlightClick="0" endSnd="0"/>
          </p:cNvPr>
          <p:cNvSpPr txBox="1"/>
          <p:nvPr/>
        </p:nvSpPr>
        <p:spPr>
          <a:xfrm>
            <a:off x="4740610" y="6160070"/>
            <a:ext cx="7348900" cy="17742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b="0" sz="700"/>
            </a:pPr>
            <a:r>
              <a:t>Source: </a:t>
            </a:r>
            <a:r>
              <a:t>White paper </a:t>
            </a:r>
            <a:r>
              <a:t>« Coworking, les nouveaux bureaux de l’entreprise »</a:t>
            </a:r>
            <a:r>
              <a:t> (</a:t>
            </a:r>
            <a:r>
              <a:rPr i="1"/>
              <a:t>‘Coworking, companies’ new offices’</a:t>
            </a:r>
            <a:r>
              <a:t>)</a:t>
            </a:r>
            <a:r>
              <a:t>, Néo-Nomade &amp; Ze Village, 2017</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2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92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92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28"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929" name="2-betc-magasins-gcncraux-c-hervc-abbadie1474024265.jpeg" descr="2-betc-magasins-gcncraux-c-hervc-abbadie1474024265.jpeg"/>
          <p:cNvPicPr>
            <a:picLocks noChangeAspect="1"/>
          </p:cNvPicPr>
          <p:nvPr/>
        </p:nvPicPr>
        <p:blipFill>
          <a:blip r:embed="rId3">
            <a:extLst/>
          </a:blip>
          <a:srcRect l="21133" t="0" r="21133" b="0"/>
          <a:stretch>
            <a:fillRect/>
          </a:stretch>
        </p:blipFill>
        <p:spPr>
          <a:xfrm>
            <a:off x="1055430" y="4734264"/>
            <a:ext cx="1337470" cy="15446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0" y="5400"/>
                </a:lnTo>
                <a:lnTo>
                  <a:pt x="0" y="16200"/>
                </a:lnTo>
                <a:lnTo>
                  <a:pt x="10800" y="21600"/>
                </a:lnTo>
                <a:lnTo>
                  <a:pt x="21600" y="16200"/>
                </a:lnTo>
                <a:lnTo>
                  <a:pt x="21600" y="5400"/>
                </a:lnTo>
                <a:lnTo>
                  <a:pt x="10800" y="0"/>
                </a:lnTo>
                <a:close/>
              </a:path>
            </a:pathLst>
          </a:custGeom>
          <a:ln w="12700">
            <a:miter lim="400000"/>
          </a:ln>
        </p:spPr>
      </p:pic>
      <p:pic>
        <p:nvPicPr>
          <p:cNvPr id="930" name="image46.jpeg" descr="image46.jpeg"/>
          <p:cNvPicPr>
            <a:picLocks noChangeAspect="1"/>
          </p:cNvPicPr>
          <p:nvPr/>
        </p:nvPicPr>
        <p:blipFill>
          <a:blip r:embed="rId4">
            <a:extLst/>
          </a:blip>
          <a:srcRect l="21160" t="0" r="21154" b="0"/>
          <a:stretch>
            <a:fillRect/>
          </a:stretch>
        </p:blipFill>
        <p:spPr>
          <a:xfrm>
            <a:off x="1055430" y="3139788"/>
            <a:ext cx="1337470" cy="15444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0" y="5400"/>
                </a:lnTo>
                <a:lnTo>
                  <a:pt x="0" y="16200"/>
                </a:lnTo>
                <a:lnTo>
                  <a:pt x="10800" y="21600"/>
                </a:lnTo>
                <a:lnTo>
                  <a:pt x="21600" y="16200"/>
                </a:lnTo>
                <a:lnTo>
                  <a:pt x="21600" y="5400"/>
                </a:lnTo>
                <a:lnTo>
                  <a:pt x="10800" y="0"/>
                </a:lnTo>
                <a:close/>
              </a:path>
            </a:pathLst>
          </a:custGeom>
          <a:ln w="12700">
            <a:miter lim="400000"/>
          </a:ln>
        </p:spPr>
      </p:pic>
      <p:pic>
        <p:nvPicPr>
          <p:cNvPr id="931" name="Image" descr="Image"/>
          <p:cNvPicPr>
            <a:picLocks noChangeAspect="1"/>
          </p:cNvPicPr>
          <p:nvPr/>
        </p:nvPicPr>
        <p:blipFill>
          <a:blip r:embed="rId5">
            <a:extLst/>
          </a:blip>
          <a:srcRect l="21137" t="0" r="21131" b="0"/>
          <a:stretch>
            <a:fillRect/>
          </a:stretch>
        </p:blipFill>
        <p:spPr>
          <a:xfrm>
            <a:off x="1033644" y="1563388"/>
            <a:ext cx="1337470" cy="15444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0" y="5400"/>
                </a:lnTo>
                <a:lnTo>
                  <a:pt x="0" y="16200"/>
                </a:lnTo>
                <a:lnTo>
                  <a:pt x="10800" y="21600"/>
                </a:lnTo>
                <a:lnTo>
                  <a:pt x="21600" y="16200"/>
                </a:lnTo>
                <a:lnTo>
                  <a:pt x="21600" y="5400"/>
                </a:lnTo>
                <a:lnTo>
                  <a:pt x="10800" y="0"/>
                </a:lnTo>
                <a:close/>
              </a:path>
            </a:pathLst>
          </a:custGeom>
          <a:ln w="12700">
            <a:miter lim="400000"/>
          </a:ln>
        </p:spPr>
      </p:pic>
      <p:sp>
        <p:nvSpPr>
          <p:cNvPr id="932" name="Circle">
            <a:hlinkClick r:id="rId6" invalidUrl="" action="ppaction://hlinksldjump" tgtFrame="" tooltip="" history="1" highlightClick="0" endSnd="0"/>
          </p:cNvPr>
          <p:cNvSpPr/>
          <p:nvPr/>
        </p:nvSpPr>
        <p:spPr>
          <a:xfrm>
            <a:off x="2154239" y="4684426"/>
            <a:ext cx="596643" cy="596643"/>
          </a:xfrm>
          <a:prstGeom prst="ellipse">
            <a:avLst/>
          </a:prstGeom>
          <a:solidFill>
            <a:srgbClr val="744EB3"/>
          </a:solidFill>
          <a:ln w="12700">
            <a:miter lim="400000"/>
          </a:ln>
        </p:spPr>
        <p:txBody>
          <a:bodyPr lIns="0" tIns="0" rIns="0" bIns="0" anchor="ctr"/>
          <a:lstStyle/>
          <a:p>
            <a:pPr>
              <a:defRPr sz="1600">
                <a:solidFill>
                  <a:srgbClr val="FFFFFF"/>
                </a:solidFill>
              </a:defRPr>
            </a:pPr>
          </a:p>
        </p:txBody>
      </p:sp>
      <p:sp>
        <p:nvSpPr>
          <p:cNvPr id="933" name="Circle">
            <a:hlinkClick r:id="rId7" invalidUrl="" action="ppaction://hlinksldjump" tgtFrame="" tooltip="" history="1" highlightClick="0" endSnd="0"/>
          </p:cNvPr>
          <p:cNvSpPr/>
          <p:nvPr/>
        </p:nvSpPr>
        <p:spPr>
          <a:xfrm>
            <a:off x="2154239" y="3139788"/>
            <a:ext cx="596643" cy="596643"/>
          </a:xfrm>
          <a:prstGeom prst="ellipse">
            <a:avLst/>
          </a:prstGeom>
          <a:solidFill>
            <a:srgbClr val="744EB3"/>
          </a:solidFill>
          <a:ln w="12700">
            <a:miter lim="400000"/>
          </a:ln>
        </p:spPr>
        <p:txBody>
          <a:bodyPr lIns="0" tIns="0" rIns="0" bIns="0" anchor="ctr"/>
          <a:lstStyle/>
          <a:p>
            <a:pPr>
              <a:defRPr sz="1600">
                <a:solidFill>
                  <a:srgbClr val="FFFFFF"/>
                </a:solidFill>
              </a:defRPr>
            </a:pPr>
          </a:p>
        </p:txBody>
      </p:sp>
      <p:sp>
        <p:nvSpPr>
          <p:cNvPr id="934" name="Light Bulb"/>
          <p:cNvSpPr/>
          <p:nvPr/>
        </p:nvSpPr>
        <p:spPr>
          <a:xfrm>
            <a:off x="2339948" y="3242846"/>
            <a:ext cx="225225" cy="39052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000000"/>
            </a:solidFill>
            <a:miter lim="400000"/>
          </a:ln>
        </p:spPr>
        <p:txBody>
          <a:bodyPr lIns="0" tIns="0" rIns="0" bIns="0" anchor="ctr"/>
          <a:lstStyle/>
          <a:p>
            <a:pPr>
              <a:defRPr sz="1600">
                <a:solidFill>
                  <a:srgbClr val="FFFFFF"/>
                </a:solidFill>
              </a:defRPr>
            </a:pPr>
          </a:p>
        </p:txBody>
      </p:sp>
      <p:sp>
        <p:nvSpPr>
          <p:cNvPr id="935" name="Circle">
            <a:hlinkClick r:id="rId8" invalidUrl="" action="" tgtFrame="" tooltip="" history="1" highlightClick="0" endSnd="0"/>
          </p:cNvPr>
          <p:cNvSpPr/>
          <p:nvPr/>
        </p:nvSpPr>
        <p:spPr>
          <a:xfrm>
            <a:off x="2132452" y="1587793"/>
            <a:ext cx="596643" cy="596643"/>
          </a:xfrm>
          <a:prstGeom prst="ellipse">
            <a:avLst/>
          </a:prstGeom>
          <a:solidFill>
            <a:srgbClr val="744EB3"/>
          </a:solidFill>
          <a:ln w="12700">
            <a:miter lim="400000"/>
          </a:ln>
        </p:spPr>
        <p:txBody>
          <a:bodyPr lIns="0" tIns="0" rIns="0" bIns="0" anchor="ctr"/>
          <a:lstStyle/>
          <a:p>
            <a:pPr>
              <a:defRPr sz="1600">
                <a:solidFill>
                  <a:srgbClr val="FFFFFF"/>
                </a:solidFill>
              </a:defRPr>
            </a:pPr>
          </a:p>
        </p:txBody>
      </p:sp>
      <p:sp>
        <p:nvSpPr>
          <p:cNvPr id="936" name="Light Bulb"/>
          <p:cNvSpPr/>
          <p:nvPr/>
        </p:nvSpPr>
        <p:spPr>
          <a:xfrm>
            <a:off x="2339948" y="4787484"/>
            <a:ext cx="225225" cy="39052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000000"/>
            </a:solidFill>
            <a:miter lim="400000"/>
          </a:ln>
        </p:spPr>
        <p:txBody>
          <a:bodyPr lIns="0" tIns="0" rIns="0" bIns="0" anchor="ctr"/>
          <a:lstStyle/>
          <a:p>
            <a:pPr>
              <a:defRPr sz="1600">
                <a:solidFill>
                  <a:srgbClr val="FFFFFF"/>
                </a:solidFill>
              </a:defRPr>
            </a:pPr>
          </a:p>
        </p:txBody>
      </p:sp>
      <p:pic>
        <p:nvPicPr>
          <p:cNvPr id="937" name="Image" descr="Image"/>
          <p:cNvPicPr>
            <a:picLocks noChangeAspect="1"/>
          </p:cNvPicPr>
          <p:nvPr/>
        </p:nvPicPr>
        <p:blipFill>
          <a:blip r:embed="rId9">
            <a:extLst/>
          </a:blip>
          <a:stretch>
            <a:fillRect/>
          </a:stretch>
        </p:blipFill>
        <p:spPr>
          <a:xfrm>
            <a:off x="2224678" y="1712161"/>
            <a:ext cx="405438" cy="352153"/>
          </a:xfrm>
          <a:prstGeom prst="rect">
            <a:avLst/>
          </a:prstGeom>
          <a:ln w="12700">
            <a:miter lim="400000"/>
          </a:ln>
        </p:spPr>
      </p:pic>
      <p:pic>
        <p:nvPicPr>
          <p:cNvPr id="938" name="Image" descr="Image"/>
          <p:cNvPicPr>
            <a:picLocks noChangeAspect="1"/>
          </p:cNvPicPr>
          <p:nvPr/>
        </p:nvPicPr>
        <p:blipFill>
          <a:blip r:embed="rId10">
            <a:extLst/>
          </a:blip>
          <a:stretch>
            <a:fillRect/>
          </a:stretch>
        </p:blipFill>
        <p:spPr>
          <a:xfrm>
            <a:off x="2468406" y="1550434"/>
            <a:ext cx="362263" cy="315169"/>
          </a:xfrm>
          <a:prstGeom prst="rect">
            <a:avLst/>
          </a:prstGeom>
          <a:ln w="12700">
            <a:miter lim="400000"/>
          </a:ln>
        </p:spPr>
      </p:pic>
      <p:pic>
        <p:nvPicPr>
          <p:cNvPr id="939" name="Image" descr="Image"/>
          <p:cNvPicPr>
            <a:picLocks noChangeAspect="1"/>
          </p:cNvPicPr>
          <p:nvPr/>
        </p:nvPicPr>
        <p:blipFill>
          <a:blip r:embed="rId10">
            <a:extLst/>
          </a:blip>
          <a:stretch>
            <a:fillRect/>
          </a:stretch>
        </p:blipFill>
        <p:spPr>
          <a:xfrm>
            <a:off x="2468406" y="3049950"/>
            <a:ext cx="362263" cy="315169"/>
          </a:xfrm>
          <a:prstGeom prst="rect">
            <a:avLst/>
          </a:prstGeom>
          <a:ln w="12700">
            <a:miter lim="400000"/>
          </a:ln>
        </p:spPr>
      </p:pic>
      <p:pic>
        <p:nvPicPr>
          <p:cNvPr id="940" name="Image" descr="Image"/>
          <p:cNvPicPr>
            <a:picLocks noChangeAspect="1"/>
          </p:cNvPicPr>
          <p:nvPr/>
        </p:nvPicPr>
        <p:blipFill>
          <a:blip r:embed="rId10">
            <a:extLst/>
          </a:blip>
          <a:stretch>
            <a:fillRect/>
          </a:stretch>
        </p:blipFill>
        <p:spPr>
          <a:xfrm>
            <a:off x="2487133" y="4596281"/>
            <a:ext cx="362263" cy="315169"/>
          </a:xfrm>
          <a:prstGeom prst="rect">
            <a:avLst/>
          </a:prstGeom>
          <a:ln w="12700">
            <a:miter lim="400000"/>
          </a:ln>
        </p:spPr>
      </p:pic>
      <p:sp>
        <p:nvSpPr>
          <p:cNvPr id="941"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942" name="Réaménager les espaces en interne pour plus de flexibilité"/>
          <p:cNvSpPr txBox="1"/>
          <p:nvPr/>
        </p:nvSpPr>
        <p:spPr>
          <a:xfrm>
            <a:off x="518212" y="1023247"/>
            <a:ext cx="8372983" cy="2604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1500"/>
            </a:pPr>
            <a:r>
              <a:t>I</a:t>
            </a:r>
            <a:r>
              <a:t>nternal spaces can be reconfigured to give greater flexibility</a:t>
            </a:r>
          </a:p>
        </p:txBody>
      </p:sp>
      <p:sp>
        <p:nvSpPr>
          <p:cNvPr id="943" name="Repenser TOUS les espaces :…"/>
          <p:cNvSpPr txBox="1"/>
          <p:nvPr/>
        </p:nvSpPr>
        <p:spPr>
          <a:xfrm>
            <a:off x="3092638" y="5224157"/>
            <a:ext cx="5514381" cy="56485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defRPr sz="2000">
                <a:solidFill>
                  <a:srgbClr val="744EB3"/>
                </a:solidFill>
              </a:defRPr>
            </a:pPr>
            <a:r>
              <a:t>Reconsidering ALL spaces</a:t>
            </a:r>
          </a:p>
          <a:p>
            <a:pPr algn="l">
              <a:defRPr b="0" sz="1600"/>
            </a:pPr>
            <a:r>
              <a:t>For example, BETC’s </a:t>
            </a:r>
            <a:r>
              <a:rPr i="1"/>
              <a:t>Magasins Généraux </a:t>
            </a:r>
            <a:r>
              <a:t>(‘General Stores’)</a:t>
            </a:r>
          </a:p>
        </p:txBody>
      </p:sp>
      <p:sp>
        <p:nvSpPr>
          <p:cNvPr id="944" name="Le flex-office, desk sharing ou encore bureau tournant…"/>
          <p:cNvSpPr txBox="1"/>
          <p:nvPr/>
        </p:nvSpPr>
        <p:spPr>
          <a:xfrm>
            <a:off x="3102081" y="3515381"/>
            <a:ext cx="6749952" cy="7934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defRPr sz="2000">
                <a:solidFill>
                  <a:srgbClr val="744EB3"/>
                </a:solidFill>
              </a:defRPr>
            </a:pPr>
            <a:r>
              <a:t>The flex-office, desk sharing and hot-desking</a:t>
            </a:r>
            <a:endParaRPr b="0" sz="1600"/>
          </a:p>
          <a:p>
            <a:pPr algn="l">
              <a:defRPr b="0" sz="1600"/>
            </a:pPr>
            <a:r>
              <a:t>For example, Société Générale’s Dunes.</a:t>
            </a:r>
          </a:p>
          <a:p>
            <a:pPr algn="l">
              <a:defRPr b="0" sz="1600"/>
            </a:pPr>
            <a:r>
              <a:t>Suited to the digital field, but sometimes criticised for lacking in exchange. </a:t>
            </a:r>
          </a:p>
        </p:txBody>
      </p:sp>
      <p:sp>
        <p:nvSpPr>
          <p:cNvPr id="945" name="Le Coworking intra-entreprise – CorpoWorking…"/>
          <p:cNvSpPr txBox="1"/>
          <p:nvPr/>
        </p:nvSpPr>
        <p:spPr>
          <a:xfrm>
            <a:off x="3080297" y="2053282"/>
            <a:ext cx="6874074" cy="56485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defRPr sz="2000">
                <a:solidFill>
                  <a:srgbClr val="744EB3"/>
                </a:solidFill>
              </a:defRPr>
            </a:pPr>
            <a:r>
              <a:t>Intra-company coworking: 'CorpoWorking'</a:t>
            </a:r>
          </a:p>
          <a:p>
            <a:pPr algn="l">
              <a:defRPr b="0" sz="1600"/>
            </a:pPr>
            <a:r>
              <a:t>D</a:t>
            </a:r>
            <a:r>
              <a:t>e</a:t>
            </a:r>
            <a:r>
              <a:t>velop</a:t>
            </a:r>
            <a:r>
              <a:t>ment</a:t>
            </a:r>
            <a:r>
              <a:t> </a:t>
            </a:r>
            <a:r>
              <a:t>of collaborative spaces and practices</a:t>
            </a:r>
            <a:r>
              <a:t>,</a:t>
            </a:r>
            <a:r>
              <a:t> communities, and links</a:t>
            </a:r>
            <a:r>
              <a:t>.</a:t>
            </a:r>
          </a:p>
        </p:txBody>
      </p:sp>
      <p:sp>
        <p:nvSpPr>
          <p:cNvPr id="946" name="Des lieux de travail alternatifs"/>
          <p:cNvSpPr txBox="1"/>
          <p:nvPr/>
        </p:nvSpPr>
        <p:spPr>
          <a:xfrm>
            <a:off x="524012" y="499218"/>
            <a:ext cx="3428951" cy="396429"/>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2400">
                <a:solidFill>
                  <a:srgbClr val="754EB3"/>
                </a:solidFill>
              </a:defRPr>
            </a:lvl1pPr>
          </a:lstStyle>
          <a:p>
            <a:pPr/>
            <a:r>
              <a:t>Alternative Workplaces</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948" name="2-betc-magasins-gcncraux-c-hervc-abbadie1474024265.jpeg" descr="2-betc-magasins-gcncraux-c-hervc-abbadie1474024265.jpeg">
            <a:hlinkClick r:id="rId2" invalidUrl="" action="" tgtFrame="" tooltip="" history="1" highlightClick="0" endSnd="0"/>
          </p:cNvPr>
          <p:cNvPicPr>
            <a:picLocks noChangeAspect="1"/>
          </p:cNvPicPr>
          <p:nvPr/>
        </p:nvPicPr>
        <p:blipFill>
          <a:blip r:embed="rId3">
            <a:extLst/>
          </a:blip>
          <a:srcRect l="30796" t="0" r="30796" b="0"/>
          <a:stretch>
            <a:fillRect/>
          </a:stretch>
        </p:blipFill>
        <p:spPr>
          <a:xfrm>
            <a:off x="-50" y="-1"/>
            <a:ext cx="3935761" cy="6832603"/>
          </a:xfrm>
          <a:prstGeom prst="rect">
            <a:avLst/>
          </a:prstGeom>
          <a:ln w="12700">
            <a:miter lim="400000"/>
          </a:ln>
        </p:spPr>
      </p:pic>
      <p:sp>
        <p:nvSpPr>
          <p:cNvPr id="949" name="Rectangle"/>
          <p:cNvSpPr/>
          <p:nvPr/>
        </p:nvSpPr>
        <p:spPr>
          <a:xfrm>
            <a:off x="-12700" y="5840114"/>
            <a:ext cx="3961111" cy="596902"/>
          </a:xfrm>
          <a:prstGeom prst="rect">
            <a:avLst/>
          </a:prstGeom>
          <a:solidFill>
            <a:srgbClr val="FFFFFF">
              <a:alpha val="92527"/>
            </a:srgbClr>
          </a:solidFill>
          <a:ln w="12700">
            <a:miter lim="400000"/>
          </a:ln>
        </p:spPr>
        <p:txBody>
          <a:bodyPr lIns="0" tIns="0" rIns="0" bIns="0" anchor="ctr"/>
          <a:lstStyle/>
          <a:p>
            <a:pPr>
              <a:defRPr sz="1600"/>
            </a:pPr>
          </a:p>
        </p:txBody>
      </p:sp>
      <p:sp>
        <p:nvSpPr>
          <p:cNvPr id="950" name="Circle">
            <a:hlinkClick r:id="rId4" invalidUrl="" action="" tgtFrame="" tooltip="" history="1" highlightClick="0" endSnd="0"/>
          </p:cNvPr>
          <p:cNvSpPr/>
          <p:nvPr/>
        </p:nvSpPr>
        <p:spPr>
          <a:xfrm>
            <a:off x="10997658" y="238482"/>
            <a:ext cx="737683" cy="737681"/>
          </a:xfrm>
          <a:prstGeom prst="ellipse">
            <a:avLst/>
          </a:prstGeom>
          <a:solidFill>
            <a:srgbClr val="754EB3"/>
          </a:solidFill>
          <a:ln w="12700">
            <a:miter lim="400000"/>
          </a:ln>
        </p:spPr>
        <p:txBody>
          <a:bodyPr lIns="0" tIns="0" rIns="0" bIns="0" anchor="ctr"/>
          <a:lstStyle/>
          <a:p>
            <a:pPr>
              <a:defRPr sz="1600">
                <a:solidFill>
                  <a:srgbClr val="FFFFFF"/>
                </a:solidFill>
              </a:defRPr>
            </a:pPr>
          </a:p>
        </p:txBody>
      </p:sp>
      <p:sp>
        <p:nvSpPr>
          <p:cNvPr id="951"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952" name="Image" descr="Image">
            <a:hlinkClick r:id="rId2" invalidUrl="" action="" tgtFrame="" tooltip="" history="1" highlightClick="0" endSnd="0"/>
          </p:cNvPr>
          <p:cNvPicPr>
            <a:picLocks noChangeAspect="1"/>
          </p:cNvPicPr>
          <p:nvPr/>
        </p:nvPicPr>
        <p:blipFill>
          <a:blip r:embed="rId5">
            <a:extLst/>
          </a:blip>
          <a:srcRect l="0" t="24999" r="0" b="24999"/>
          <a:stretch>
            <a:fillRect/>
          </a:stretch>
        </p:blipFill>
        <p:spPr>
          <a:xfrm>
            <a:off x="1235025" y="5876831"/>
            <a:ext cx="1465702" cy="523466"/>
          </a:xfrm>
          <a:prstGeom prst="rect">
            <a:avLst/>
          </a:prstGeom>
          <a:ln w="12700">
            <a:miter lim="400000"/>
          </a:ln>
        </p:spPr>
      </p:pic>
      <p:sp>
        <p:nvSpPr>
          <p:cNvPr id="953" name="Circle">
            <a:hlinkClick r:id="rId4" invalidUrl="" action="" tgtFrame="" tooltip="" history="1" highlightClick="0" endSnd="0"/>
          </p:cNvPr>
          <p:cNvSpPr/>
          <p:nvPr/>
        </p:nvSpPr>
        <p:spPr>
          <a:xfrm>
            <a:off x="11068178" y="4350478"/>
            <a:ext cx="596643" cy="596643"/>
          </a:xfrm>
          <a:prstGeom prst="ellipse">
            <a:avLst/>
          </a:prstGeom>
          <a:solidFill>
            <a:srgbClr val="744EB3"/>
          </a:solidFill>
          <a:ln w="12700">
            <a:miter lim="400000"/>
          </a:ln>
        </p:spPr>
        <p:txBody>
          <a:bodyPr lIns="0" tIns="0" rIns="0" bIns="0" anchor="ctr"/>
          <a:lstStyle/>
          <a:p>
            <a:pPr>
              <a:defRPr sz="1600">
                <a:solidFill>
                  <a:srgbClr val="FFFFFF"/>
                </a:solidFill>
              </a:defRPr>
            </a:pPr>
          </a:p>
        </p:txBody>
      </p:sp>
      <p:sp>
        <p:nvSpPr>
          <p:cNvPr id="954" name="Video"/>
          <p:cNvSpPr/>
          <p:nvPr/>
        </p:nvSpPr>
        <p:spPr>
          <a:xfrm>
            <a:off x="11161977" y="4538710"/>
            <a:ext cx="428248" cy="23980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25400">
            <a:solidFill>
              <a:srgbClr val="000000"/>
            </a:solidFill>
            <a:miter lim="400000"/>
          </a:ln>
        </p:spPr>
        <p:txBody>
          <a:bodyPr lIns="0" tIns="0" rIns="0" bIns="0" anchor="ctr"/>
          <a:lstStyle/>
          <a:p>
            <a:pPr>
              <a:defRPr sz="1600"/>
            </a:pPr>
          </a:p>
        </p:txBody>
      </p:sp>
      <p:sp>
        <p:nvSpPr>
          <p:cNvPr id="95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95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95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58" name="image25.png" descr="image25.png"/>
          <p:cNvPicPr>
            <a:picLocks noChangeAspect="1"/>
          </p:cNvPicPr>
          <p:nvPr/>
        </p:nvPicPr>
        <p:blipFill>
          <a:blip r:embed="rId6">
            <a:extLst/>
          </a:blip>
          <a:stretch>
            <a:fillRect/>
          </a:stretch>
        </p:blipFill>
        <p:spPr>
          <a:xfrm>
            <a:off x="55531" y="6499917"/>
            <a:ext cx="327917" cy="327918"/>
          </a:xfrm>
          <a:prstGeom prst="rect">
            <a:avLst/>
          </a:prstGeom>
          <a:ln w="12700">
            <a:miter lim="400000"/>
          </a:ln>
        </p:spPr>
      </p:pic>
      <p:pic>
        <p:nvPicPr>
          <p:cNvPr id="959" name="noun_727762_cc.png" descr="noun_727762_cc.png"/>
          <p:cNvPicPr>
            <a:picLocks noChangeAspect="1"/>
          </p:cNvPicPr>
          <p:nvPr/>
        </p:nvPicPr>
        <p:blipFill>
          <a:blip r:embed="rId7">
            <a:extLst/>
          </a:blip>
          <a:srcRect l="11904" t="3951" r="11904" b="18389"/>
          <a:stretch>
            <a:fillRect/>
          </a:stretch>
        </p:blipFill>
        <p:spPr>
          <a:xfrm>
            <a:off x="4504175" y="1880559"/>
            <a:ext cx="585491" cy="596775"/>
          </a:xfrm>
          <a:prstGeom prst="rect">
            <a:avLst/>
          </a:prstGeom>
          <a:ln w="12700">
            <a:miter lim="400000"/>
          </a:ln>
        </p:spPr>
      </p:pic>
      <p:pic>
        <p:nvPicPr>
          <p:cNvPr id="960" name="noun_1045096_cc.png" descr="noun_1045096_cc.png"/>
          <p:cNvPicPr>
            <a:picLocks noChangeAspect="1"/>
          </p:cNvPicPr>
          <p:nvPr/>
        </p:nvPicPr>
        <p:blipFill>
          <a:blip r:embed="rId8">
            <a:extLst/>
          </a:blip>
          <a:srcRect l="0" t="0" r="0" b="14858"/>
          <a:stretch>
            <a:fillRect/>
          </a:stretch>
        </p:blipFill>
        <p:spPr>
          <a:xfrm>
            <a:off x="4446430" y="4793124"/>
            <a:ext cx="700986" cy="596832"/>
          </a:xfrm>
          <a:prstGeom prst="rect">
            <a:avLst/>
          </a:prstGeom>
          <a:ln w="12700">
            <a:miter lim="400000"/>
          </a:ln>
        </p:spPr>
      </p:pic>
      <p:pic>
        <p:nvPicPr>
          <p:cNvPr id="961" name="noun_648400_cc.png" descr="noun_648400_cc.png"/>
          <p:cNvPicPr>
            <a:picLocks noChangeAspect="1"/>
          </p:cNvPicPr>
          <p:nvPr/>
        </p:nvPicPr>
        <p:blipFill>
          <a:blip r:embed="rId9">
            <a:extLst/>
          </a:blip>
          <a:srcRect l="14673" t="0" r="14673" b="20967"/>
          <a:stretch>
            <a:fillRect/>
          </a:stretch>
        </p:blipFill>
        <p:spPr>
          <a:xfrm>
            <a:off x="4497825" y="3339146"/>
            <a:ext cx="585457" cy="654887"/>
          </a:xfrm>
          <a:prstGeom prst="rect">
            <a:avLst/>
          </a:prstGeom>
          <a:ln w="12700">
            <a:miter lim="400000"/>
          </a:ln>
        </p:spPr>
      </p:pic>
      <p:pic>
        <p:nvPicPr>
          <p:cNvPr id="962" name="Image" descr="Image"/>
          <p:cNvPicPr>
            <a:picLocks noChangeAspect="1"/>
          </p:cNvPicPr>
          <p:nvPr/>
        </p:nvPicPr>
        <p:blipFill>
          <a:blip r:embed="rId10">
            <a:extLst/>
          </a:blip>
          <a:stretch>
            <a:fillRect/>
          </a:stretch>
        </p:blipFill>
        <p:spPr>
          <a:xfrm>
            <a:off x="11473485" y="169222"/>
            <a:ext cx="448015" cy="389773"/>
          </a:xfrm>
          <a:prstGeom prst="rect">
            <a:avLst/>
          </a:prstGeom>
          <a:ln w="12700">
            <a:miter lim="400000"/>
          </a:ln>
        </p:spPr>
      </p:pic>
      <p:pic>
        <p:nvPicPr>
          <p:cNvPr id="963" name="Image" descr="Image"/>
          <p:cNvPicPr>
            <a:picLocks noChangeAspect="1"/>
          </p:cNvPicPr>
          <p:nvPr/>
        </p:nvPicPr>
        <p:blipFill>
          <a:blip r:embed="rId10">
            <a:extLst/>
          </a:blip>
          <a:stretch>
            <a:fillRect/>
          </a:stretch>
        </p:blipFill>
        <p:spPr>
          <a:xfrm>
            <a:off x="11436677" y="4286118"/>
            <a:ext cx="448016" cy="389774"/>
          </a:xfrm>
          <a:prstGeom prst="rect">
            <a:avLst/>
          </a:prstGeom>
          <a:ln w="12700">
            <a:miter lim="400000"/>
          </a:ln>
        </p:spPr>
      </p:pic>
      <p:sp>
        <p:nvSpPr>
          <p:cNvPr id="964"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965" name="CAS PRATIQUE 4 : Un espace de travail revisité pour une innovation maximale chez Société Générale"/>
          <p:cNvSpPr txBox="1"/>
          <p:nvPr/>
        </p:nvSpPr>
        <p:spPr>
          <a:xfrm>
            <a:off x="4301705" y="195441"/>
            <a:ext cx="5554822" cy="15136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754EB3"/>
                </a:solidFill>
              </a:defRPr>
            </a:pPr>
            <a:r>
              <a:t>CAS</a:t>
            </a:r>
            <a:r>
              <a:t>E</a:t>
            </a:r>
            <a:r>
              <a:t> </a:t>
            </a:r>
            <a:r>
              <a:t>STUDY</a:t>
            </a:r>
            <a:r>
              <a:t> N°5: </a:t>
            </a:r>
          </a:p>
          <a:p>
            <a:pPr algn="l">
              <a:defRPr sz="2500">
                <a:solidFill>
                  <a:srgbClr val="754EB3"/>
                </a:solidFill>
              </a:defRPr>
            </a:pPr>
            <a:r>
              <a:t>BETC</a:t>
            </a:r>
            <a:r>
              <a:t>’s </a:t>
            </a:r>
            <a:r>
              <a:rPr i="1"/>
              <a:t>Magasins Généraux</a:t>
            </a:r>
            <a:r>
              <a:t> (‘General Stores’), </a:t>
            </a:r>
            <a:r>
              <a:t>in Pantin</a:t>
            </a:r>
            <a:br/>
          </a:p>
        </p:txBody>
      </p:sp>
      <p:sp>
        <p:nvSpPr>
          <p:cNvPr id="966" name="L’INTÉRÊT ?…"/>
          <p:cNvSpPr txBox="1"/>
          <p:nvPr/>
        </p:nvSpPr>
        <p:spPr>
          <a:xfrm>
            <a:off x="5270500" y="2989588"/>
            <a:ext cx="6515383" cy="1492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WHY?</a:t>
            </a:r>
          </a:p>
          <a:p>
            <a:pPr algn="just" defTabSz="457200">
              <a:defRPr b="0"/>
            </a:pPr>
            <a:r>
              <a:t>So that different professions cross over, so that unprecedented meetings occur. The building is able to house all the company’s collaborators and offers everyone the opportunity to find their place, to try out new things, and </a:t>
            </a:r>
            <a:r>
              <a:rPr b="1"/>
              <a:t>to create new ideas</a:t>
            </a:r>
            <a:r>
              <a:t> across a range of fields (advertising, music, cuisine, art). In order to open the company up to different areas of expertise and to expand and enrich on a daily basis, the </a:t>
            </a:r>
            <a:r>
              <a:rPr i="1"/>
              <a:t>Magasins Généraux </a:t>
            </a:r>
            <a:r>
              <a:t>are also </a:t>
            </a:r>
            <a:r>
              <a:rPr b="1"/>
              <a:t>open to workers from outside BETC</a:t>
            </a:r>
            <a:r>
              <a:t>.</a:t>
            </a:r>
          </a:p>
        </p:txBody>
      </p:sp>
      <p:sp>
        <p:nvSpPr>
          <p:cNvPr id="967" name="ET AUSSI……"/>
          <p:cNvSpPr txBox="1"/>
          <p:nvPr/>
        </p:nvSpPr>
        <p:spPr>
          <a:xfrm>
            <a:off x="5270500" y="4794246"/>
            <a:ext cx="6515383"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AND, ALSO…</a:t>
            </a:r>
          </a:p>
          <a:p>
            <a:pPr algn="just" defTabSz="457200">
              <a:defRPr b="0"/>
            </a:pPr>
            <a:r>
              <a:t>The company wants to participate in the </a:t>
            </a:r>
            <a:r>
              <a:rPr b="1"/>
              <a:t>development of quality of life in the neighbourhood </a:t>
            </a:r>
            <a:r>
              <a:t>by taking advice from different associations, and by proposing open-air activities. BETC </a:t>
            </a:r>
            <a:r>
              <a:rPr b="1"/>
              <a:t>have also redesigned their company canteen </a:t>
            </a:r>
            <a:r>
              <a:t>to offer a quirky living space, with food prepared by chefs. </a:t>
            </a:r>
          </a:p>
        </p:txBody>
      </p:sp>
      <p:sp>
        <p:nvSpPr>
          <p:cNvPr id="968" name="QUOI ?…"/>
          <p:cNvSpPr txBox="1"/>
          <p:nvPr/>
        </p:nvSpPr>
        <p:spPr>
          <a:xfrm>
            <a:off x="5270500" y="1488831"/>
            <a:ext cx="6515383"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WHAT? </a:t>
            </a:r>
          </a:p>
          <a:p>
            <a:pPr algn="just" defTabSz="457200">
              <a:defRPr b="0"/>
            </a:pPr>
            <a:r>
              <a:t>The advertising agency BETC renovated the </a:t>
            </a:r>
            <a:r>
              <a:rPr i="1"/>
              <a:t>Magasins Généraux </a:t>
            </a:r>
            <a:r>
              <a:t>in Pantin and moved its offices into them. This 20,000m² building has enabled the agency to </a:t>
            </a:r>
            <a:r>
              <a:rPr b="1"/>
              <a:t>bring all its teams </a:t>
            </a:r>
            <a:r>
              <a:rPr b="1"/>
              <a:t>together </a:t>
            </a:r>
            <a:r>
              <a:rPr b="1"/>
              <a:t>on the same site</a:t>
            </a:r>
            <a:r>
              <a:t>. The premises allow for unprecedented spatial experimentation: </a:t>
            </a:r>
            <a:r>
              <a:rPr b="1"/>
              <a:t>flex-office working</a:t>
            </a:r>
            <a:r>
              <a:t>, different types of space suited to different uses, and which encourage meetings and exchanges.</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970" name="Image" descr="Image">
            <a:hlinkClick r:id="rId2" invalidUrl="" action="" tgtFrame="" tooltip="" history="1" highlightClick="0" endSnd="0"/>
          </p:cNvPr>
          <p:cNvPicPr>
            <a:picLocks noChangeAspect="1"/>
          </p:cNvPicPr>
          <p:nvPr/>
        </p:nvPicPr>
        <p:blipFill>
          <a:blip r:embed="rId3">
            <a:extLst/>
          </a:blip>
          <a:srcRect l="23962" t="0" r="43775" b="369"/>
          <a:stretch>
            <a:fillRect/>
          </a:stretch>
        </p:blipFill>
        <p:spPr>
          <a:xfrm>
            <a:off x="-50" y="-1"/>
            <a:ext cx="3935761" cy="6832603"/>
          </a:xfrm>
          <a:prstGeom prst="rect">
            <a:avLst/>
          </a:prstGeom>
          <a:ln w="12700">
            <a:miter lim="400000"/>
          </a:ln>
        </p:spPr>
      </p:pic>
      <p:sp>
        <p:nvSpPr>
          <p:cNvPr id="97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97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973"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74"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975" name="Rectangle"/>
          <p:cNvSpPr/>
          <p:nvPr/>
        </p:nvSpPr>
        <p:spPr>
          <a:xfrm>
            <a:off x="-12700" y="5840114"/>
            <a:ext cx="3961111" cy="596902"/>
          </a:xfrm>
          <a:prstGeom prst="rect">
            <a:avLst/>
          </a:prstGeom>
          <a:solidFill>
            <a:srgbClr val="FFFFFF">
              <a:alpha val="66375"/>
            </a:srgbClr>
          </a:solidFill>
          <a:ln w="12700">
            <a:miter lim="400000"/>
          </a:ln>
        </p:spPr>
        <p:txBody>
          <a:bodyPr lIns="0" tIns="0" rIns="0" bIns="0" anchor="ctr"/>
          <a:lstStyle/>
          <a:p>
            <a:pPr>
              <a:defRPr sz="1600"/>
            </a:pPr>
          </a:p>
        </p:txBody>
      </p:sp>
      <p:pic>
        <p:nvPicPr>
          <p:cNvPr id="976" name="Picture 2" descr="Picture 2">
            <a:hlinkClick r:id="rId2" invalidUrl="" action="" tgtFrame="" tooltip="" history="1" highlightClick="0" endSnd="0"/>
          </p:cNvPr>
          <p:cNvPicPr>
            <a:picLocks noChangeAspect="1"/>
          </p:cNvPicPr>
          <p:nvPr/>
        </p:nvPicPr>
        <p:blipFill>
          <a:blip r:embed="rId5">
            <a:extLst/>
          </a:blip>
          <a:stretch>
            <a:fillRect/>
          </a:stretch>
        </p:blipFill>
        <p:spPr>
          <a:xfrm>
            <a:off x="1255799" y="5993819"/>
            <a:ext cx="1424111" cy="289493"/>
          </a:xfrm>
          <a:prstGeom prst="rect">
            <a:avLst/>
          </a:prstGeom>
          <a:ln w="12700">
            <a:miter lim="400000"/>
          </a:ln>
        </p:spPr>
      </p:pic>
      <p:sp>
        <p:nvSpPr>
          <p:cNvPr id="977" name="Circle">
            <a:hlinkClick r:id="rId6" invalidUrl="" action="" tgtFrame="" tooltip="" history="1" highlightClick="0" endSnd="0"/>
          </p:cNvPr>
          <p:cNvSpPr/>
          <p:nvPr/>
        </p:nvSpPr>
        <p:spPr>
          <a:xfrm>
            <a:off x="10997658" y="238482"/>
            <a:ext cx="737683" cy="737681"/>
          </a:xfrm>
          <a:prstGeom prst="ellipse">
            <a:avLst/>
          </a:prstGeom>
          <a:solidFill>
            <a:srgbClr val="754EB3"/>
          </a:solidFill>
          <a:ln w="12700">
            <a:miter lim="400000"/>
          </a:ln>
        </p:spPr>
        <p:txBody>
          <a:bodyPr lIns="0" tIns="0" rIns="0" bIns="0" anchor="ctr"/>
          <a:lstStyle/>
          <a:p>
            <a:pPr>
              <a:defRPr sz="1600">
                <a:solidFill>
                  <a:srgbClr val="FFFFFF"/>
                </a:solidFill>
              </a:defRPr>
            </a:pPr>
          </a:p>
        </p:txBody>
      </p:sp>
      <p:sp>
        <p:nvSpPr>
          <p:cNvPr id="978"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sp>
        <p:nvSpPr>
          <p:cNvPr id="979" name="Rectangle"/>
          <p:cNvSpPr/>
          <p:nvPr/>
        </p:nvSpPr>
        <p:spPr>
          <a:xfrm>
            <a:off x="605900" y="344896"/>
            <a:ext cx="2752794" cy="1086387"/>
          </a:xfrm>
          <a:prstGeom prst="rect">
            <a:avLst/>
          </a:prstGeom>
          <a:solidFill>
            <a:srgbClr val="FFFFFF"/>
          </a:solidFill>
          <a:ln w="12700">
            <a:miter lim="400000"/>
          </a:ln>
        </p:spPr>
        <p:txBody>
          <a:bodyPr lIns="0" tIns="0" rIns="0" bIns="0" anchor="ctr"/>
          <a:lstStyle/>
          <a:p>
            <a:pPr>
              <a:defRPr>
                <a:solidFill>
                  <a:srgbClr val="744EB3"/>
                </a:solidFill>
              </a:defRPr>
            </a:pPr>
          </a:p>
        </p:txBody>
      </p:sp>
      <p:sp>
        <p:nvSpPr>
          <p:cNvPr id="980" name="sont dédiés aux espaces alternatifs (fitness, restauration, salle de jeux, kiosque à musique, patios, salle de sieste)…"/>
          <p:cNvSpPr txBox="1"/>
          <p:nvPr/>
        </p:nvSpPr>
        <p:spPr>
          <a:xfrm>
            <a:off x="651930" y="865901"/>
            <a:ext cx="2631850" cy="50638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spAutoFit/>
          </a:bodyPr>
          <a:lstStyle>
            <a:lvl1pPr>
              <a:defRPr b="0" sz="1000"/>
            </a:lvl1pPr>
          </a:lstStyle>
          <a:p>
            <a:pPr/>
            <a:r>
              <a:t>are dedicated to alternative spaces (fitness, food catering, games rooms, music room, patios, nap rooms, etc.)</a:t>
            </a:r>
          </a:p>
        </p:txBody>
      </p:sp>
      <p:sp>
        <p:nvSpPr>
          <p:cNvPr id="981" name="ZoneTexte 24"/>
          <p:cNvSpPr txBox="1"/>
          <p:nvPr/>
        </p:nvSpPr>
        <p:spPr>
          <a:xfrm>
            <a:off x="591458" y="398959"/>
            <a:ext cx="2752794" cy="51077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3000">
                <a:solidFill>
                  <a:srgbClr val="744EB3"/>
                </a:solidFill>
              </a:defRPr>
            </a:lvl1pPr>
          </a:lstStyle>
          <a:p>
            <a:pPr/>
            <a:r>
              <a:t>14,000 m²</a:t>
            </a:r>
          </a:p>
        </p:txBody>
      </p:sp>
      <p:sp>
        <p:nvSpPr>
          <p:cNvPr id="982" name="ZoneTexte 1">
            <a:hlinkClick r:id="rId6" invalidUrl="" action="" tgtFrame="" tooltip="" history="1" highlightClick="0" endSnd="0"/>
          </p:cNvPr>
          <p:cNvSpPr txBox="1"/>
          <p:nvPr/>
        </p:nvSpPr>
        <p:spPr>
          <a:xfrm>
            <a:off x="9518074" y="6227935"/>
            <a:ext cx="2608869"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b="0" sz="700"/>
            </a:lvl1pPr>
          </a:lstStyle>
          <a:p>
            <a:pPr/>
            <a:r>
              <a:t>Source : Les Dunes, Les Echos, 2017</a:t>
            </a:r>
          </a:p>
        </p:txBody>
      </p:sp>
      <p:pic>
        <p:nvPicPr>
          <p:cNvPr id="983" name="noun_727762_cc.png" descr="noun_727762_cc.png"/>
          <p:cNvPicPr>
            <a:picLocks noChangeAspect="1"/>
          </p:cNvPicPr>
          <p:nvPr/>
        </p:nvPicPr>
        <p:blipFill>
          <a:blip r:embed="rId7">
            <a:extLst/>
          </a:blip>
          <a:srcRect l="11904" t="3951" r="11904" b="18389"/>
          <a:stretch>
            <a:fillRect/>
          </a:stretch>
        </p:blipFill>
        <p:spPr>
          <a:xfrm>
            <a:off x="4504175" y="1880559"/>
            <a:ext cx="585491" cy="596775"/>
          </a:xfrm>
          <a:prstGeom prst="rect">
            <a:avLst/>
          </a:prstGeom>
          <a:ln w="12700">
            <a:miter lim="400000"/>
          </a:ln>
        </p:spPr>
      </p:pic>
      <p:pic>
        <p:nvPicPr>
          <p:cNvPr id="984" name="noun_1045096_cc.png" descr="noun_1045096_cc.png"/>
          <p:cNvPicPr>
            <a:picLocks noChangeAspect="1"/>
          </p:cNvPicPr>
          <p:nvPr/>
        </p:nvPicPr>
        <p:blipFill>
          <a:blip r:embed="rId8">
            <a:extLst/>
          </a:blip>
          <a:srcRect l="0" t="0" r="0" b="14858"/>
          <a:stretch>
            <a:fillRect/>
          </a:stretch>
        </p:blipFill>
        <p:spPr>
          <a:xfrm>
            <a:off x="4446430" y="4793124"/>
            <a:ext cx="700986" cy="596832"/>
          </a:xfrm>
          <a:prstGeom prst="rect">
            <a:avLst/>
          </a:prstGeom>
          <a:ln w="12700">
            <a:miter lim="400000"/>
          </a:ln>
        </p:spPr>
      </p:pic>
      <p:pic>
        <p:nvPicPr>
          <p:cNvPr id="985" name="noun_648400_cc.png" descr="noun_648400_cc.png"/>
          <p:cNvPicPr>
            <a:picLocks noChangeAspect="1"/>
          </p:cNvPicPr>
          <p:nvPr/>
        </p:nvPicPr>
        <p:blipFill>
          <a:blip r:embed="rId9">
            <a:extLst/>
          </a:blip>
          <a:srcRect l="14673" t="0" r="14673" b="20967"/>
          <a:stretch>
            <a:fillRect/>
          </a:stretch>
        </p:blipFill>
        <p:spPr>
          <a:xfrm>
            <a:off x="4497825" y="3339146"/>
            <a:ext cx="585457" cy="654887"/>
          </a:xfrm>
          <a:prstGeom prst="rect">
            <a:avLst/>
          </a:prstGeom>
          <a:ln w="12700">
            <a:miter lim="400000"/>
          </a:ln>
        </p:spPr>
      </p:pic>
      <p:pic>
        <p:nvPicPr>
          <p:cNvPr id="986" name="Image" descr="Image"/>
          <p:cNvPicPr>
            <a:picLocks noChangeAspect="1"/>
          </p:cNvPicPr>
          <p:nvPr/>
        </p:nvPicPr>
        <p:blipFill>
          <a:blip r:embed="rId10">
            <a:extLst/>
          </a:blip>
          <a:stretch>
            <a:fillRect/>
          </a:stretch>
        </p:blipFill>
        <p:spPr>
          <a:xfrm>
            <a:off x="11473485" y="169222"/>
            <a:ext cx="448015" cy="389773"/>
          </a:xfrm>
          <a:prstGeom prst="rect">
            <a:avLst/>
          </a:prstGeom>
          <a:ln w="12700">
            <a:miter lim="400000"/>
          </a:ln>
        </p:spPr>
      </p:pic>
      <p:sp>
        <p:nvSpPr>
          <p:cNvPr id="987"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988" name="CAS PRATIQUE 4 : Un espace de travail revisité pour une innovation maximale chez Société Générale"/>
          <p:cNvSpPr txBox="1"/>
          <p:nvPr/>
        </p:nvSpPr>
        <p:spPr>
          <a:xfrm>
            <a:off x="4361569" y="269947"/>
            <a:ext cx="7307400"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754EB3"/>
                </a:solidFill>
              </a:defRPr>
            </a:pPr>
            <a:r>
              <a:t>CAS</a:t>
            </a:r>
            <a:r>
              <a:t>E</a:t>
            </a:r>
            <a:r>
              <a:t> </a:t>
            </a:r>
            <a:r>
              <a:t>STUDY</a:t>
            </a:r>
            <a:r>
              <a:t> </a:t>
            </a:r>
            <a:r>
              <a:t>N°6</a:t>
            </a:r>
            <a:r>
              <a:t>:</a:t>
            </a:r>
            <a:br/>
            <a:r>
              <a:t>A workspace redesigned for maximum innovation at</a:t>
            </a:r>
            <a:r>
              <a:t> Société Générale</a:t>
            </a:r>
          </a:p>
        </p:txBody>
      </p:sp>
      <p:sp>
        <p:nvSpPr>
          <p:cNvPr id="989" name="QUOI ?…"/>
          <p:cNvSpPr txBox="1"/>
          <p:nvPr/>
        </p:nvSpPr>
        <p:spPr>
          <a:xfrm>
            <a:off x="5372100" y="1775294"/>
            <a:ext cx="6515383"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WHAT? </a:t>
            </a:r>
          </a:p>
          <a:p>
            <a:pPr algn="just" defTabSz="457200">
              <a:defRPr b="0"/>
            </a:pPr>
            <a:r>
              <a:t>Société Générale </a:t>
            </a:r>
            <a:r>
              <a:t>moved into </a:t>
            </a:r>
            <a:r>
              <a:t>Dunes, </a:t>
            </a:r>
            <a:r>
              <a:t>at</a:t>
            </a:r>
            <a:r>
              <a:t> Val de Fontenay, </a:t>
            </a:r>
            <a:r>
              <a:t>in</a:t>
            </a:r>
            <a:r>
              <a:t> 126</a:t>
            </a:r>
            <a:r>
              <a:t>,</a:t>
            </a:r>
            <a:r>
              <a:t>000m² </a:t>
            </a:r>
            <a:r>
              <a:t>of workspaces, entirely designed to </a:t>
            </a:r>
            <a:r>
              <a:rPr b="1"/>
              <a:t>encourage collective organisation</a:t>
            </a:r>
            <a:r>
              <a:t>. A</a:t>
            </a:r>
            <a:r>
              <a:t>ssigned offices no longer exist: individual booths coexist alongside open, collaborative and experimental spaces.</a:t>
            </a:r>
          </a:p>
        </p:txBody>
      </p:sp>
      <p:sp>
        <p:nvSpPr>
          <p:cNvPr id="990" name="L’INTÉRÊT ?…"/>
          <p:cNvSpPr txBox="1"/>
          <p:nvPr/>
        </p:nvSpPr>
        <p:spPr>
          <a:xfrm>
            <a:off x="5372100" y="3439563"/>
            <a:ext cx="6515383"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WHY?</a:t>
            </a:r>
          </a:p>
          <a:p>
            <a:pPr algn="just" defTabSz="457200">
              <a:defRPr b="0"/>
            </a:pPr>
            <a:r>
              <a:t>To offer collaborators a more pleasant working environment and a better balance between concentration and collaboration. The aim is to </a:t>
            </a:r>
            <a:r>
              <a:rPr b="1"/>
              <a:t>increase efficiency, agility and productivity.</a:t>
            </a:r>
          </a:p>
        </p:txBody>
      </p:sp>
      <p:sp>
        <p:nvSpPr>
          <p:cNvPr id="991" name="ET AUSSI……"/>
          <p:cNvSpPr txBox="1"/>
          <p:nvPr/>
        </p:nvSpPr>
        <p:spPr>
          <a:xfrm>
            <a:off x="5372100" y="4794246"/>
            <a:ext cx="6515383"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AND, ALSO…</a:t>
            </a:r>
          </a:p>
          <a:p>
            <a:pPr algn="just" defTabSz="457200">
              <a:defRPr b="0"/>
            </a:pPr>
            <a:r>
              <a:t>The company is now making use of specially-adapted digital tools that enable it to use the new premises efficiently: </a:t>
            </a:r>
            <a:r>
              <a:rPr b="1"/>
              <a:t>domotic</a:t>
            </a:r>
            <a:r>
              <a:t>, an indoor geolocalisation tool, available in real time, </a:t>
            </a:r>
            <a:r>
              <a:rPr b="1"/>
              <a:t>flex-work offices</a:t>
            </a:r>
            <a:r>
              <a:t> and flexible meeting rooms, walls that can be written on, etc.</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993" name="Image" descr="Image"/>
          <p:cNvPicPr>
            <a:picLocks noChangeAspect="1"/>
          </p:cNvPicPr>
          <p:nvPr/>
        </p:nvPicPr>
        <p:blipFill>
          <a:blip r:embed="rId2">
            <a:extLst/>
          </a:blip>
          <a:srcRect l="9170" t="0" r="9170" b="0"/>
          <a:stretch>
            <a:fillRect/>
          </a:stretch>
        </p:blipFill>
        <p:spPr>
          <a:xfrm>
            <a:off x="3801185" y="0"/>
            <a:ext cx="8400259" cy="6858000"/>
          </a:xfrm>
          <a:prstGeom prst="rect">
            <a:avLst/>
          </a:prstGeom>
          <a:ln w="12700">
            <a:miter lim="400000"/>
          </a:ln>
        </p:spPr>
      </p:pic>
      <p:sp>
        <p:nvSpPr>
          <p:cNvPr id="99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99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996"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997"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998" name="Rectangle"/>
          <p:cNvSpPr/>
          <p:nvPr/>
        </p:nvSpPr>
        <p:spPr>
          <a:xfrm>
            <a:off x="5924570" y="1884690"/>
            <a:ext cx="3841258" cy="1057028"/>
          </a:xfrm>
          <a:prstGeom prst="rect">
            <a:avLst/>
          </a:prstGeom>
          <a:solidFill>
            <a:srgbClr val="FFFFFF"/>
          </a:solidFill>
          <a:ln w="76200">
            <a:solidFill>
              <a:srgbClr val="744FB2"/>
            </a:solidFill>
            <a:miter lim="400000"/>
          </a:ln>
        </p:spPr>
        <p:txBody>
          <a:bodyPr lIns="0" tIns="0" rIns="0" bIns="0" anchor="ctr"/>
          <a:lstStyle/>
          <a:p>
            <a:pPr>
              <a:defRPr sz="1600">
                <a:solidFill>
                  <a:srgbClr val="FFFFFF"/>
                </a:solidFill>
              </a:defRPr>
            </a:pPr>
          </a:p>
        </p:txBody>
      </p:sp>
      <p:sp>
        <p:nvSpPr>
          <p:cNvPr id="999" name="Rectangle"/>
          <p:cNvSpPr/>
          <p:nvPr/>
        </p:nvSpPr>
        <p:spPr>
          <a:xfrm>
            <a:off x="5925787" y="2942258"/>
            <a:ext cx="3838826" cy="2370983"/>
          </a:xfrm>
          <a:prstGeom prst="rect">
            <a:avLst/>
          </a:prstGeom>
          <a:solidFill>
            <a:srgbClr val="FFFFFF"/>
          </a:solidFill>
          <a:ln w="76200">
            <a:solidFill>
              <a:srgbClr val="744FB2"/>
            </a:solidFill>
            <a:miter lim="400000"/>
          </a:ln>
        </p:spPr>
        <p:txBody>
          <a:bodyPr lIns="0" tIns="0" rIns="0" bIns="0" anchor="ctr"/>
          <a:lstStyle/>
          <a:p>
            <a:pPr>
              <a:defRPr sz="1600">
                <a:solidFill>
                  <a:srgbClr val="FFFFFF"/>
                </a:solidFill>
              </a:defRPr>
            </a:pPr>
          </a:p>
        </p:txBody>
      </p:sp>
      <p:pic>
        <p:nvPicPr>
          <p:cNvPr id="1000" name="Picture 2" descr="Picture 2"/>
          <p:cNvPicPr>
            <a:picLocks noChangeAspect="1"/>
          </p:cNvPicPr>
          <p:nvPr/>
        </p:nvPicPr>
        <p:blipFill>
          <a:blip r:embed="rId4">
            <a:extLst/>
          </a:blip>
          <a:stretch>
            <a:fillRect/>
          </a:stretch>
        </p:blipFill>
        <p:spPr>
          <a:xfrm>
            <a:off x="7802605" y="2063792"/>
            <a:ext cx="1209482" cy="298340"/>
          </a:xfrm>
          <a:prstGeom prst="rect">
            <a:avLst/>
          </a:prstGeom>
          <a:ln w="12700">
            <a:miter lim="400000"/>
          </a:ln>
        </p:spPr>
      </p:pic>
      <p:pic>
        <p:nvPicPr>
          <p:cNvPr id="1001" name="Image" descr="Image"/>
          <p:cNvPicPr>
            <a:picLocks noChangeAspect="1"/>
          </p:cNvPicPr>
          <p:nvPr/>
        </p:nvPicPr>
        <p:blipFill>
          <a:blip r:embed="rId5">
            <a:extLst/>
          </a:blip>
          <a:srcRect l="38190" t="8315" r="25663" b="37494"/>
          <a:stretch>
            <a:fillRect/>
          </a:stretch>
        </p:blipFill>
        <p:spPr>
          <a:xfrm>
            <a:off x="6529605" y="2016114"/>
            <a:ext cx="794226" cy="794185"/>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44" y="0"/>
                </a:moveTo>
                <a:cubicBezTo>
                  <a:pt x="7326" y="0"/>
                  <a:pt x="4803" y="1006"/>
                  <a:pt x="2882" y="3015"/>
                </a:cubicBezTo>
                <a:cubicBezTo>
                  <a:pt x="-961" y="7037"/>
                  <a:pt x="-961" y="13556"/>
                  <a:pt x="2882" y="17578"/>
                </a:cubicBezTo>
                <a:cubicBezTo>
                  <a:pt x="6725" y="21600"/>
                  <a:pt x="12953" y="21600"/>
                  <a:pt x="16796" y="17578"/>
                </a:cubicBezTo>
                <a:cubicBezTo>
                  <a:pt x="20639" y="13556"/>
                  <a:pt x="20639" y="7037"/>
                  <a:pt x="16796" y="3015"/>
                </a:cubicBezTo>
                <a:cubicBezTo>
                  <a:pt x="14875" y="1006"/>
                  <a:pt x="12362" y="0"/>
                  <a:pt x="9844" y="0"/>
                </a:cubicBezTo>
                <a:close/>
              </a:path>
            </a:pathLst>
          </a:custGeom>
          <a:ln w="12700">
            <a:miter lim="400000"/>
          </a:ln>
        </p:spPr>
      </p:pic>
      <p:sp>
        <p:nvSpPr>
          <p:cNvPr id="1002" name="‘‘"/>
          <p:cNvSpPr txBox="1"/>
          <p:nvPr/>
        </p:nvSpPr>
        <p:spPr>
          <a:xfrm>
            <a:off x="5961171" y="2971771"/>
            <a:ext cx="465225" cy="91445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6100">
                <a:solidFill>
                  <a:srgbClr val="744EB3"/>
                </a:solidFill>
              </a:defRPr>
            </a:lvl1pPr>
          </a:lstStyle>
          <a:p>
            <a:pPr/>
            <a:r>
              <a:t>‘‘</a:t>
            </a:r>
          </a:p>
        </p:txBody>
      </p:sp>
      <p:sp>
        <p:nvSpPr>
          <p:cNvPr id="1003" name="’’"/>
          <p:cNvSpPr txBox="1"/>
          <p:nvPr/>
        </p:nvSpPr>
        <p:spPr>
          <a:xfrm>
            <a:off x="9339877" y="4900379"/>
            <a:ext cx="353269" cy="667519"/>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4400">
                <a:solidFill>
                  <a:srgbClr val="744EB3"/>
                </a:solidFill>
              </a:defRPr>
            </a:lvl1pPr>
          </a:lstStyle>
          <a:p>
            <a:pPr/>
            <a:r>
              <a:t>’’</a:t>
            </a:r>
          </a:p>
        </p:txBody>
      </p:sp>
      <p:sp>
        <p:nvSpPr>
          <p:cNvPr id="1004" name="Circle">
            <a:hlinkClick r:id="rId6" invalidUrl="" action="" tgtFrame="" tooltip="" history="1" highlightClick="0" endSnd="0"/>
          </p:cNvPr>
          <p:cNvSpPr/>
          <p:nvPr/>
        </p:nvSpPr>
        <p:spPr>
          <a:xfrm>
            <a:off x="3131055" y="2481273"/>
            <a:ext cx="539059" cy="539059"/>
          </a:xfrm>
          <a:prstGeom prst="ellipse">
            <a:avLst/>
          </a:prstGeom>
          <a:solidFill>
            <a:srgbClr val="744EB3"/>
          </a:solidFill>
          <a:ln w="12700">
            <a:miter lim="400000"/>
          </a:ln>
        </p:spPr>
        <p:txBody>
          <a:bodyPr lIns="0" tIns="0" rIns="0" bIns="0" anchor="ctr"/>
          <a:lstStyle/>
          <a:p>
            <a:pPr>
              <a:defRPr sz="1600">
                <a:solidFill>
                  <a:srgbClr val="FFFFFF"/>
                </a:solidFill>
              </a:defRPr>
            </a:pPr>
          </a:p>
        </p:txBody>
      </p:sp>
      <p:pic>
        <p:nvPicPr>
          <p:cNvPr id="1005" name="Image" descr="Image"/>
          <p:cNvPicPr>
            <a:picLocks noChangeAspect="1"/>
          </p:cNvPicPr>
          <p:nvPr/>
        </p:nvPicPr>
        <p:blipFill>
          <a:blip r:embed="rId7">
            <a:extLst/>
          </a:blip>
          <a:stretch>
            <a:fillRect/>
          </a:stretch>
        </p:blipFill>
        <p:spPr>
          <a:xfrm>
            <a:off x="3187722" y="2571033"/>
            <a:ext cx="405438" cy="352152"/>
          </a:xfrm>
          <a:prstGeom prst="rect">
            <a:avLst/>
          </a:prstGeom>
          <a:ln w="12700">
            <a:miter lim="400000"/>
          </a:ln>
        </p:spPr>
      </p:pic>
      <p:pic>
        <p:nvPicPr>
          <p:cNvPr id="1006" name="Image" descr="Image"/>
          <p:cNvPicPr>
            <a:picLocks noChangeAspect="1"/>
          </p:cNvPicPr>
          <p:nvPr/>
        </p:nvPicPr>
        <p:blipFill>
          <a:blip r:embed="rId8">
            <a:extLst/>
          </a:blip>
          <a:stretch>
            <a:fillRect/>
          </a:stretch>
        </p:blipFill>
        <p:spPr>
          <a:xfrm>
            <a:off x="3431450" y="2409306"/>
            <a:ext cx="362263" cy="315169"/>
          </a:xfrm>
          <a:prstGeom prst="rect">
            <a:avLst/>
          </a:prstGeom>
          <a:ln w="12700">
            <a:miter lim="400000"/>
          </a:ln>
        </p:spPr>
      </p:pic>
      <p:sp>
        <p:nvSpPr>
          <p:cNvPr id="1007"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1008" name="Flexibilité des horaires de travail et Télétravail…"/>
          <p:cNvSpPr txBox="1"/>
          <p:nvPr/>
        </p:nvSpPr>
        <p:spPr>
          <a:xfrm>
            <a:off x="377555" y="2836107"/>
            <a:ext cx="2879539" cy="2889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marL="185208" indent="-185208" algn="l">
              <a:buSzPct val="125000"/>
              <a:buChar char="•"/>
              <a:defRPr b="0"/>
            </a:pPr>
            <a:r>
              <a:t>Flexible working hours and telecommuting</a:t>
            </a:r>
          </a:p>
          <a:p>
            <a:pPr algn="l">
              <a:defRPr b="0"/>
            </a:pPr>
          </a:p>
          <a:p>
            <a:pPr marL="185208" indent="-185208" algn="l">
              <a:buSzPct val="125000"/>
              <a:buChar char="•"/>
              <a:defRPr b="0"/>
            </a:pPr>
            <a:r>
              <a:t>Reduced or annualised pay rate agreements (3/5</a:t>
            </a:r>
            <a:r>
              <a:rPr baseline="30000"/>
              <a:t>th</a:t>
            </a:r>
            <a:r>
              <a:t>, 4/5</a:t>
            </a:r>
            <a:r>
              <a:rPr baseline="30000"/>
              <a:t>th</a:t>
            </a:r>
            <a:r>
              <a:t>)</a:t>
            </a:r>
          </a:p>
          <a:p>
            <a:pPr marL="185208" indent="-185208" algn="l">
              <a:buSzPct val="125000"/>
              <a:buChar char="•"/>
              <a:defRPr b="0"/>
            </a:pPr>
          </a:p>
          <a:p>
            <a:pPr marL="185208" indent="-185208" algn="l">
              <a:buSzPct val="125000"/>
              <a:buChar char="•"/>
              <a:defRPr b="0"/>
            </a:pPr>
            <a:r>
              <a:t>Jobsharing (</a:t>
            </a:r>
            <a:r>
              <a:t>two part time employees filling a full time job</a:t>
            </a:r>
            <a:r>
              <a:t>)</a:t>
            </a:r>
          </a:p>
          <a:p>
            <a:pPr marL="185208" indent="-185208" algn="l">
              <a:buSzPct val="125000"/>
              <a:buChar char="•"/>
              <a:defRPr b="0"/>
            </a:pPr>
          </a:p>
          <a:p>
            <a:pPr marL="185208" indent="-185208" algn="l">
              <a:buSzPct val="125000"/>
              <a:buChar char="•"/>
              <a:defRPr b="0"/>
            </a:pPr>
            <a:r>
              <a:t>Intrapreneur</a:t>
            </a:r>
            <a:r>
              <a:t>ship</a:t>
            </a:r>
            <a:r>
              <a:t> </a:t>
            </a:r>
          </a:p>
          <a:p>
            <a:pPr marL="185208" indent="-185208" algn="l">
              <a:buSzPct val="125000"/>
              <a:buChar char="•"/>
              <a:defRPr b="0"/>
            </a:pPr>
          </a:p>
          <a:p>
            <a:pPr marL="185208" indent="-185208" algn="l">
              <a:buSzPct val="125000"/>
              <a:buChar char="•"/>
              <a:defRPr b="0"/>
            </a:pPr>
            <a:r>
              <a:t>Split-time arrangements (sharing an employee with another company)</a:t>
            </a:r>
          </a:p>
        </p:txBody>
      </p:sp>
      <p:sp>
        <p:nvSpPr>
          <p:cNvPr id="1009" name="Des nouvelles formes de travail : vers quoi se tournent les entreprises pour leurs salariés ?"/>
          <p:cNvSpPr txBox="1"/>
          <p:nvPr/>
        </p:nvSpPr>
        <p:spPr>
          <a:xfrm>
            <a:off x="377555" y="1233707"/>
            <a:ext cx="3195223" cy="12108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000">
                <a:solidFill>
                  <a:srgbClr val="754EB3"/>
                </a:solidFill>
              </a:defRPr>
            </a:lvl1pPr>
          </a:lstStyle>
          <a:p>
            <a:pPr/>
            <a:r>
              <a:t>New ways of working: what choices are companies making for their employees? </a:t>
            </a:r>
          </a:p>
        </p:txBody>
      </p:sp>
      <p:sp>
        <p:nvSpPr>
          <p:cNvPr id="1010" name="Xavier de Mazenod Éditeur de Zevillage"/>
          <p:cNvSpPr txBox="1"/>
          <p:nvPr/>
        </p:nvSpPr>
        <p:spPr>
          <a:xfrm>
            <a:off x="7518065" y="2341988"/>
            <a:ext cx="1778560" cy="439516"/>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1500">
                <a:solidFill>
                  <a:srgbClr val="744FB2"/>
                </a:solidFill>
              </a:defRPr>
            </a:pPr>
            <a:r>
              <a:t>Xavier de Mazenod</a:t>
            </a:r>
            <a:br/>
            <a:r>
              <a:rPr b="0" sz="1200"/>
              <a:t>Zevillage</a:t>
            </a:r>
            <a:r>
              <a:rPr b="0" sz="1200"/>
              <a:t> Editor</a:t>
            </a:r>
          </a:p>
        </p:txBody>
      </p:sp>
      <p:sp>
        <p:nvSpPr>
          <p:cNvPr id="1011" name="Télétravail, coworking, flexiwork, tiers-lieux, nomadisme, corpoworking, New ways of working (NWOW), bureaux partagés, BYOD, travail collaboratif.…"/>
          <p:cNvSpPr txBox="1"/>
          <p:nvPr/>
        </p:nvSpPr>
        <p:spPr>
          <a:xfrm>
            <a:off x="6378764" y="3089258"/>
            <a:ext cx="3097083" cy="2076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i="1"/>
            </a:pPr>
            <a:r>
              <a:t>Telecommuting, coworking, flexiwork, third places, nomadism, corpo-working, new ways of working (NWOW), shared offices, BYOD, collaborative working. </a:t>
            </a:r>
          </a:p>
          <a:p>
            <a:pPr algn="just">
              <a:defRPr b="0" i="1"/>
            </a:pPr>
            <a:r>
              <a:t>Bearing all these different names, </a:t>
            </a:r>
            <a:r>
              <a:rPr b="1"/>
              <a:t>flexible working is already here</a:t>
            </a:r>
            <a:r>
              <a:t>. </a:t>
            </a:r>
          </a:p>
          <a:p>
            <a:pPr algn="just">
              <a:defRPr b="0" i="1"/>
            </a:pPr>
            <a:r>
              <a:t>It arrived so quickly that we have not always created the French words to define it yet.</a:t>
            </a:r>
          </a:p>
        </p:txBody>
      </p:sp>
      <p:sp>
        <p:nvSpPr>
          <p:cNvPr id="1012" name="Rectangle 1">
            <a:hlinkClick r:id="rId6" invalidUrl="" action="" tgtFrame="" tooltip="" history="1" highlightClick="0" endSnd="0"/>
          </p:cNvPr>
          <p:cNvSpPr txBox="1"/>
          <p:nvPr/>
        </p:nvSpPr>
        <p:spPr>
          <a:xfrm>
            <a:off x="7741692" y="6185727"/>
            <a:ext cx="4308112" cy="17742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lnSpc>
                <a:spcPct val="150000"/>
              </a:lnSpc>
              <a:defRPr b="0" sz="700"/>
            </a:pPr>
            <a:r>
              <a:t>Source</a:t>
            </a:r>
            <a:r>
              <a:t>:</a:t>
            </a:r>
            <a:r>
              <a:t> Au fait, c’est quoi le travail flexible?,</a:t>
            </a:r>
            <a:r>
              <a:t> (‘</a:t>
            </a:r>
            <a:r>
              <a:rPr i="1"/>
              <a:t>What, in fact, is flexible work?’</a:t>
            </a:r>
            <a:r>
              <a:t>)</a:t>
            </a:r>
            <a:r>
              <a:t> House of Cadres, 2016 </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1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01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016"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017"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018" name="Circle"/>
          <p:cNvSpPr/>
          <p:nvPr/>
        </p:nvSpPr>
        <p:spPr>
          <a:xfrm>
            <a:off x="1793065" y="1430970"/>
            <a:ext cx="1028957" cy="1028957"/>
          </a:xfrm>
          <a:prstGeom prst="ellipse">
            <a:avLst/>
          </a:prstGeom>
          <a:solidFill>
            <a:srgbClr val="D9C9F5"/>
          </a:solidFill>
          <a:ln w="12700">
            <a:miter lim="400000"/>
          </a:ln>
        </p:spPr>
        <p:txBody>
          <a:bodyPr lIns="0" tIns="0" rIns="0" bIns="0" anchor="ctr"/>
          <a:lstStyle/>
          <a:p>
            <a:pPr defTabSz="825500">
              <a:defRPr sz="3200">
                <a:solidFill>
                  <a:srgbClr val="FFFFFF"/>
                </a:solidFill>
              </a:defRPr>
            </a:pPr>
          </a:p>
        </p:txBody>
      </p:sp>
      <p:sp>
        <p:nvSpPr>
          <p:cNvPr id="1019" name="3 types de formule pour le travailleur indépendant"/>
          <p:cNvSpPr txBox="1"/>
          <p:nvPr/>
        </p:nvSpPr>
        <p:spPr>
          <a:xfrm>
            <a:off x="656538" y="463345"/>
            <a:ext cx="6402602" cy="621849"/>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25400" tIns="25400" rIns="25400" bIns="25400" anchor="ctr">
            <a:normAutofit fontScale="100000" lnSpcReduction="0"/>
          </a:bodyPr>
          <a:lstStyle>
            <a:lvl1pPr algn="l" defTabSz="268700">
              <a:defRPr sz="1953">
                <a:solidFill>
                  <a:srgbClr val="754EB3"/>
                </a:solidFill>
              </a:defRPr>
            </a:lvl1pPr>
          </a:lstStyle>
          <a:p>
            <a:pPr/>
            <a:r>
              <a:t>3 Different Sets of Measures for Independent Workers</a:t>
            </a:r>
          </a:p>
        </p:txBody>
      </p:sp>
      <p:pic>
        <p:nvPicPr>
          <p:cNvPr id="1020" name="Image" descr="Image"/>
          <p:cNvPicPr>
            <a:picLocks noChangeAspect="1"/>
          </p:cNvPicPr>
          <p:nvPr/>
        </p:nvPicPr>
        <p:blipFill>
          <a:blip r:embed="rId3">
            <a:extLst/>
          </a:blip>
          <a:stretch>
            <a:fillRect/>
          </a:stretch>
        </p:blipFill>
        <p:spPr>
          <a:xfrm>
            <a:off x="1968051" y="1652030"/>
            <a:ext cx="678986" cy="586838"/>
          </a:xfrm>
          <a:prstGeom prst="rect">
            <a:avLst/>
          </a:prstGeom>
          <a:ln w="12700">
            <a:miter lim="400000"/>
          </a:ln>
        </p:spPr>
      </p:pic>
      <p:sp>
        <p:nvSpPr>
          <p:cNvPr id="1021" name="Circle"/>
          <p:cNvSpPr/>
          <p:nvPr/>
        </p:nvSpPr>
        <p:spPr>
          <a:xfrm>
            <a:off x="5528379" y="1430970"/>
            <a:ext cx="1028960" cy="1028957"/>
          </a:xfrm>
          <a:prstGeom prst="ellipse">
            <a:avLst/>
          </a:prstGeom>
          <a:solidFill>
            <a:srgbClr val="D9C9F5"/>
          </a:solidFill>
          <a:ln w="12700">
            <a:miter lim="400000"/>
          </a:ln>
        </p:spPr>
        <p:txBody>
          <a:bodyPr lIns="0" tIns="0" rIns="0" bIns="0" anchor="ctr"/>
          <a:lstStyle/>
          <a:p>
            <a:pPr defTabSz="825500">
              <a:defRPr sz="3200">
                <a:solidFill>
                  <a:srgbClr val="FFFFFF"/>
                </a:solidFill>
              </a:defRPr>
            </a:pPr>
          </a:p>
        </p:txBody>
      </p:sp>
      <p:pic>
        <p:nvPicPr>
          <p:cNvPr id="1022" name="Image" descr="Image"/>
          <p:cNvPicPr>
            <a:picLocks noChangeAspect="1"/>
          </p:cNvPicPr>
          <p:nvPr/>
        </p:nvPicPr>
        <p:blipFill>
          <a:blip r:embed="rId4">
            <a:extLst/>
          </a:blip>
          <a:stretch>
            <a:fillRect/>
          </a:stretch>
        </p:blipFill>
        <p:spPr>
          <a:xfrm>
            <a:off x="5651527" y="1607227"/>
            <a:ext cx="782663" cy="676444"/>
          </a:xfrm>
          <a:prstGeom prst="rect">
            <a:avLst/>
          </a:prstGeom>
          <a:ln w="12700">
            <a:miter lim="400000"/>
          </a:ln>
        </p:spPr>
      </p:pic>
      <p:sp>
        <p:nvSpPr>
          <p:cNvPr id="1023" name="Circle"/>
          <p:cNvSpPr/>
          <p:nvPr/>
        </p:nvSpPr>
        <p:spPr>
          <a:xfrm>
            <a:off x="9273137" y="1430970"/>
            <a:ext cx="1028959" cy="1028957"/>
          </a:xfrm>
          <a:prstGeom prst="ellipse">
            <a:avLst/>
          </a:prstGeom>
          <a:solidFill>
            <a:srgbClr val="D9C9F5"/>
          </a:solidFill>
          <a:ln w="12700">
            <a:miter lim="400000"/>
          </a:ln>
        </p:spPr>
        <p:txBody>
          <a:bodyPr lIns="0" tIns="0" rIns="0" bIns="0" anchor="ctr"/>
          <a:lstStyle/>
          <a:p>
            <a:pPr defTabSz="825500">
              <a:defRPr sz="3200">
                <a:solidFill>
                  <a:srgbClr val="FFFFFF"/>
                </a:solidFill>
              </a:defRPr>
            </a:pPr>
          </a:p>
        </p:txBody>
      </p:sp>
      <p:pic>
        <p:nvPicPr>
          <p:cNvPr id="1024" name="Image" descr="Image"/>
          <p:cNvPicPr>
            <a:picLocks noChangeAspect="1"/>
          </p:cNvPicPr>
          <p:nvPr/>
        </p:nvPicPr>
        <p:blipFill>
          <a:blip r:embed="rId5">
            <a:extLst/>
          </a:blip>
          <a:stretch>
            <a:fillRect/>
          </a:stretch>
        </p:blipFill>
        <p:spPr>
          <a:xfrm>
            <a:off x="9399492" y="1607227"/>
            <a:ext cx="776248" cy="676444"/>
          </a:xfrm>
          <a:prstGeom prst="rect">
            <a:avLst/>
          </a:prstGeom>
          <a:ln w="12700">
            <a:miter lim="400000"/>
          </a:ln>
        </p:spPr>
      </p:pic>
      <p:sp>
        <p:nvSpPr>
          <p:cNvPr id="1025" name="Line"/>
          <p:cNvSpPr/>
          <p:nvPr/>
        </p:nvSpPr>
        <p:spPr>
          <a:xfrm flipV="1">
            <a:off x="6137232" y="5459888"/>
            <a:ext cx="2" cy="836587"/>
          </a:xfrm>
          <a:prstGeom prst="line">
            <a:avLst/>
          </a:prstGeom>
          <a:ln w="12700">
            <a:solidFill>
              <a:srgbClr val="000000"/>
            </a:solidFill>
            <a:miter lim="400000"/>
          </a:ln>
        </p:spPr>
        <p:txBody>
          <a:bodyPr lIns="45718" tIns="45718" rIns="45718" bIns="45718"/>
          <a:lstStyle/>
          <a:p>
            <a:pPr/>
          </a:p>
        </p:txBody>
      </p:sp>
      <p:sp>
        <p:nvSpPr>
          <p:cNvPr id="1026" name="Circle">
            <a:hlinkClick r:id="" invalidUrl="" action="ppaction://hlinkshowjump?jump=nextslide" tgtFrame="" tooltip="" history="1" highlightClick="0" endSnd="0"/>
          </p:cNvPr>
          <p:cNvSpPr/>
          <p:nvPr/>
        </p:nvSpPr>
        <p:spPr>
          <a:xfrm>
            <a:off x="10997659" y="444349"/>
            <a:ext cx="531814" cy="531813"/>
          </a:xfrm>
          <a:prstGeom prst="ellipse">
            <a:avLst/>
          </a:prstGeom>
          <a:solidFill>
            <a:srgbClr val="754EB3"/>
          </a:solidFill>
          <a:ln w="3175">
            <a:miter lim="400000"/>
          </a:ln>
        </p:spPr>
        <p:txBody>
          <a:bodyPr lIns="0" tIns="0" rIns="0" bIns="0" anchor="ctr"/>
          <a:lstStyle/>
          <a:p>
            <a:pPr>
              <a:defRPr sz="1600">
                <a:solidFill>
                  <a:srgbClr val="FFFFFF"/>
                </a:solidFill>
              </a:defRPr>
            </a:pPr>
          </a:p>
        </p:txBody>
      </p:sp>
      <p:sp>
        <p:nvSpPr>
          <p:cNvPr id="1027" name="Light Bulb"/>
          <p:cNvSpPr/>
          <p:nvPr/>
        </p:nvSpPr>
        <p:spPr>
          <a:xfrm>
            <a:off x="11162665" y="540284"/>
            <a:ext cx="201802" cy="3499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000000"/>
            </a:solidFill>
            <a:miter lim="400000"/>
          </a:ln>
        </p:spPr>
        <p:txBody>
          <a:bodyPr lIns="0" tIns="0" rIns="0" bIns="0" anchor="ctr"/>
          <a:lstStyle/>
          <a:p>
            <a:pPr>
              <a:defRPr sz="1600">
                <a:solidFill>
                  <a:srgbClr val="FFFFFF"/>
                </a:solidFill>
              </a:defRPr>
            </a:pPr>
          </a:p>
        </p:txBody>
      </p:sp>
      <p:pic>
        <p:nvPicPr>
          <p:cNvPr id="1028" name="Image" descr="Image"/>
          <p:cNvPicPr>
            <a:picLocks noChangeAspect="1"/>
          </p:cNvPicPr>
          <p:nvPr/>
        </p:nvPicPr>
        <p:blipFill>
          <a:blip r:embed="rId6">
            <a:extLst/>
          </a:blip>
          <a:stretch>
            <a:fillRect/>
          </a:stretch>
        </p:blipFill>
        <p:spPr>
          <a:xfrm>
            <a:off x="11305450" y="360372"/>
            <a:ext cx="362263" cy="315169"/>
          </a:xfrm>
          <a:prstGeom prst="rect">
            <a:avLst/>
          </a:prstGeom>
          <a:ln w="12700">
            <a:miter lim="400000"/>
          </a:ln>
        </p:spPr>
      </p:pic>
      <p:sp>
        <p:nvSpPr>
          <p:cNvPr id="1029"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1030" name="Ce dispositif s'adresse aux personnes physiques souhaitant exercer (ou exerçant) en entreprise individuelle. Une activité de micro-entrepreneur peut être exercée parallèlement à d'autres statuts ou activités. En France, il existe 1 million d’auto-entreprises en France, en tant qu’activité principale ou complémentaire."/>
          <p:cNvSpPr txBox="1"/>
          <p:nvPr/>
        </p:nvSpPr>
        <p:spPr>
          <a:xfrm>
            <a:off x="890896" y="3367520"/>
            <a:ext cx="2833298" cy="14174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just">
              <a:defRPr b="0" sz="1200"/>
            </a:pPr>
            <a:r>
              <a:t>This set of measures is designed for people who wish to work as (or already work as) on a self-employed basis. A ‘micro-company’ activity can be practiced in parallel with other statuses or activities. In France, there are </a:t>
            </a:r>
            <a:r>
              <a:rPr b="1"/>
              <a:t>1 million self-employed workers</a:t>
            </a:r>
            <a:r>
              <a:t>, both as principal and supplementary activities.</a:t>
            </a:r>
          </a:p>
        </p:txBody>
      </p:sp>
      <p:sp>
        <p:nvSpPr>
          <p:cNvPr id="1031" name="Le portage salarial est une relation contractuelle tripartite dans laquelle un salarié porté ayant un contrat de travail avec une entreprise de portage salarial effectue une prestation pour le compte d'entreprises clientes. Très en vogue, cette option permet la sécurité du régime salarié appliqué aux indépendants."/>
          <p:cNvSpPr txBox="1"/>
          <p:nvPr/>
        </p:nvSpPr>
        <p:spPr>
          <a:xfrm>
            <a:off x="8256240" y="3367520"/>
            <a:ext cx="3238253" cy="14174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just">
              <a:defRPr b="0" sz="1200"/>
            </a:pPr>
            <a:r>
              <a:t>Wage portage is a tripartite contractual relationship in which an employee has a work contract with a wage portage company but performs a service for a client company account as an independent contractor (by mission/rate/etc.). This option, which is currently very popular, allows independent workers to benefit from the </a:t>
            </a:r>
            <a:r>
              <a:rPr b="1"/>
              <a:t>security of the salary system.</a:t>
            </a:r>
          </a:p>
        </p:txBody>
      </p:sp>
      <p:sp>
        <p:nvSpPr>
          <p:cNvPr id="1032" name="L'EIRL désigne l’Entreprise Individuelle à Responsabilité Limitée et l’EURL est l'Entreprise Unipersonnelle à Responsabilité Limitée.  La SASU, elle, désigne une société par actions simplifiée unipersonnelle. Ces formats sont souvent plébiscités par les travailleurs qui dépassent les plafonds des micro-entreprises."/>
          <p:cNvSpPr txBox="1"/>
          <p:nvPr/>
        </p:nvSpPr>
        <p:spPr>
          <a:xfrm>
            <a:off x="4515582" y="3367520"/>
            <a:ext cx="3054556" cy="12396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just">
              <a:defRPr b="0" sz="1200"/>
            </a:pPr>
            <a:r>
              <a:t>EIRL </a:t>
            </a:r>
            <a:r>
              <a:t>and </a:t>
            </a:r>
            <a:r>
              <a:t>EURL </a:t>
            </a:r>
            <a:r>
              <a:t>designate different kinds of individual limited companies</a:t>
            </a:r>
            <a:r>
              <a:t>. SASU</a:t>
            </a:r>
            <a:r>
              <a:t> designates a single-person (single-shareholder) simplified joint-stock company</a:t>
            </a:r>
            <a:r>
              <a:t>. </a:t>
            </a:r>
            <a:r>
              <a:t>The</a:t>
            </a:r>
            <a:r>
              <a:t>s</a:t>
            </a:r>
            <a:r>
              <a:t>e different</a:t>
            </a:r>
            <a:r>
              <a:t> formats </a:t>
            </a:r>
            <a:r>
              <a:t>are often sought out by</a:t>
            </a:r>
            <a:r>
              <a:t> </a:t>
            </a:r>
            <a:r>
              <a:rPr b="1"/>
              <a:t>workers who earn over the permitted thresholds for micro-companies</a:t>
            </a:r>
            <a:r>
              <a:t>.</a:t>
            </a:r>
          </a:p>
        </p:txBody>
      </p:sp>
      <p:sp>
        <p:nvSpPr>
          <p:cNvPr id="1033" name="Callout"/>
          <p:cNvSpPr/>
          <p:nvPr/>
        </p:nvSpPr>
        <p:spPr>
          <a:xfrm>
            <a:off x="946659" y="2694713"/>
            <a:ext cx="2721770" cy="5163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16" y="0"/>
                </a:moveTo>
                <a:lnTo>
                  <a:pt x="10271" y="5130"/>
                </a:lnTo>
                <a:lnTo>
                  <a:pt x="1008" y="5130"/>
                </a:lnTo>
                <a:cubicBezTo>
                  <a:pt x="451" y="5130"/>
                  <a:pt x="0" y="7509"/>
                  <a:pt x="0" y="10443"/>
                </a:cubicBezTo>
                <a:lnTo>
                  <a:pt x="0" y="16287"/>
                </a:lnTo>
                <a:cubicBezTo>
                  <a:pt x="0" y="19221"/>
                  <a:pt x="451" y="21600"/>
                  <a:pt x="1008" y="21600"/>
                </a:cubicBezTo>
                <a:lnTo>
                  <a:pt x="20592" y="21600"/>
                </a:lnTo>
                <a:cubicBezTo>
                  <a:pt x="21149" y="21600"/>
                  <a:pt x="21600" y="19221"/>
                  <a:pt x="21600" y="16287"/>
                </a:cubicBezTo>
                <a:lnTo>
                  <a:pt x="21600" y="10443"/>
                </a:lnTo>
                <a:cubicBezTo>
                  <a:pt x="21600" y="7509"/>
                  <a:pt x="21149" y="5130"/>
                  <a:pt x="20592" y="5130"/>
                </a:cubicBezTo>
                <a:lnTo>
                  <a:pt x="12157" y="5130"/>
                </a:lnTo>
                <a:lnTo>
                  <a:pt x="11216" y="0"/>
                </a:lnTo>
                <a:close/>
              </a:path>
            </a:pathLst>
          </a:custGeom>
          <a:solidFill>
            <a:srgbClr val="754EB3"/>
          </a:solidFill>
          <a:ln w="12700">
            <a:solidFill>
              <a:srgbClr val="000000">
                <a:alpha val="0"/>
              </a:srgbClr>
            </a:solidFill>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034" name="Micro-entreprises /…"/>
          <p:cNvSpPr txBox="1"/>
          <p:nvPr/>
        </p:nvSpPr>
        <p:spPr>
          <a:xfrm>
            <a:off x="1094367" y="2833821"/>
            <a:ext cx="2519117" cy="3506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defTabSz="323850">
              <a:defRPr sz="1200">
                <a:solidFill>
                  <a:srgbClr val="FFFFFF"/>
                </a:solidFill>
              </a:defRPr>
            </a:pPr>
            <a:r>
              <a:t>Micro-</a:t>
            </a:r>
            <a:r>
              <a:t>companies</a:t>
            </a:r>
            <a:r>
              <a:t>/</a:t>
            </a:r>
          </a:p>
          <a:p>
            <a:pPr defTabSz="323850">
              <a:defRPr sz="1200">
                <a:solidFill>
                  <a:srgbClr val="FFFFFF"/>
                </a:solidFill>
              </a:defRPr>
            </a:pPr>
            <a:r>
              <a:t>Self-employment</a:t>
            </a:r>
          </a:p>
        </p:txBody>
      </p:sp>
      <p:sp>
        <p:nvSpPr>
          <p:cNvPr id="1035" name="Callout"/>
          <p:cNvSpPr/>
          <p:nvPr/>
        </p:nvSpPr>
        <p:spPr>
          <a:xfrm>
            <a:off x="4740533" y="2694713"/>
            <a:ext cx="2721772" cy="5163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27" y="0"/>
                </a:moveTo>
                <a:lnTo>
                  <a:pt x="9685" y="5130"/>
                </a:lnTo>
                <a:lnTo>
                  <a:pt x="1008" y="5130"/>
                </a:lnTo>
                <a:cubicBezTo>
                  <a:pt x="451" y="5130"/>
                  <a:pt x="0" y="7509"/>
                  <a:pt x="0" y="10443"/>
                </a:cubicBezTo>
                <a:lnTo>
                  <a:pt x="0" y="16287"/>
                </a:lnTo>
                <a:cubicBezTo>
                  <a:pt x="0" y="19221"/>
                  <a:pt x="451" y="21600"/>
                  <a:pt x="1008" y="21600"/>
                </a:cubicBezTo>
                <a:lnTo>
                  <a:pt x="20592" y="21600"/>
                </a:lnTo>
                <a:cubicBezTo>
                  <a:pt x="21149" y="21600"/>
                  <a:pt x="21600" y="19221"/>
                  <a:pt x="21600" y="16287"/>
                </a:cubicBezTo>
                <a:lnTo>
                  <a:pt x="21600" y="10443"/>
                </a:lnTo>
                <a:cubicBezTo>
                  <a:pt x="21600" y="7509"/>
                  <a:pt x="21149" y="5130"/>
                  <a:pt x="20592" y="5130"/>
                </a:cubicBezTo>
                <a:lnTo>
                  <a:pt x="11572" y="5130"/>
                </a:lnTo>
                <a:lnTo>
                  <a:pt x="10627" y="0"/>
                </a:lnTo>
                <a:close/>
              </a:path>
            </a:pathLst>
          </a:custGeom>
          <a:solidFill>
            <a:srgbClr val="A14EB3"/>
          </a:solidFill>
          <a:ln w="12700">
            <a:solidFill>
              <a:srgbClr val="000000">
                <a:alpha val="0"/>
              </a:srgbClr>
            </a:solidFill>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036" name="Entreprises Individuelles…"/>
          <p:cNvSpPr txBox="1"/>
          <p:nvPr/>
        </p:nvSpPr>
        <p:spPr>
          <a:xfrm>
            <a:off x="4851303" y="2864741"/>
            <a:ext cx="2519118" cy="3506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defTabSz="323850">
              <a:defRPr sz="1200">
                <a:solidFill>
                  <a:srgbClr val="FFFFFF"/>
                </a:solidFill>
              </a:defRPr>
            </a:pPr>
            <a:r>
              <a:t>Sole Traders</a:t>
            </a:r>
          </a:p>
          <a:p>
            <a:pPr defTabSz="323850">
              <a:defRPr sz="1200">
                <a:solidFill>
                  <a:srgbClr val="FFFFFF"/>
                </a:solidFill>
              </a:defRPr>
            </a:pPr>
            <a:r>
              <a:t>(EURL, EIRL, SASU)</a:t>
            </a:r>
          </a:p>
        </p:txBody>
      </p:sp>
      <p:sp>
        <p:nvSpPr>
          <p:cNvPr id="1037" name="Callout"/>
          <p:cNvSpPr/>
          <p:nvPr/>
        </p:nvSpPr>
        <p:spPr>
          <a:xfrm>
            <a:off x="8417289" y="2656943"/>
            <a:ext cx="2721772" cy="5163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216" y="0"/>
                </a:moveTo>
                <a:lnTo>
                  <a:pt x="10271" y="5130"/>
                </a:lnTo>
                <a:lnTo>
                  <a:pt x="1008" y="5130"/>
                </a:lnTo>
                <a:cubicBezTo>
                  <a:pt x="451" y="5130"/>
                  <a:pt x="0" y="7509"/>
                  <a:pt x="0" y="10443"/>
                </a:cubicBezTo>
                <a:lnTo>
                  <a:pt x="0" y="16287"/>
                </a:lnTo>
                <a:cubicBezTo>
                  <a:pt x="0" y="19221"/>
                  <a:pt x="451" y="21600"/>
                  <a:pt x="1008" y="21600"/>
                </a:cubicBezTo>
                <a:lnTo>
                  <a:pt x="20592" y="21600"/>
                </a:lnTo>
                <a:cubicBezTo>
                  <a:pt x="21149" y="21600"/>
                  <a:pt x="21600" y="19221"/>
                  <a:pt x="21600" y="16287"/>
                </a:cubicBezTo>
                <a:lnTo>
                  <a:pt x="21600" y="10443"/>
                </a:lnTo>
                <a:cubicBezTo>
                  <a:pt x="21600" y="7509"/>
                  <a:pt x="21149" y="5130"/>
                  <a:pt x="20592" y="5130"/>
                </a:cubicBezTo>
                <a:lnTo>
                  <a:pt x="12157" y="5130"/>
                </a:lnTo>
                <a:lnTo>
                  <a:pt x="11216" y="0"/>
                </a:lnTo>
                <a:close/>
              </a:path>
            </a:pathLst>
          </a:custGeom>
          <a:solidFill>
            <a:srgbClr val="3530B3"/>
          </a:solidFill>
          <a:ln w="12700">
            <a:solidFill>
              <a:srgbClr val="000000">
                <a:alpha val="0"/>
              </a:srgbClr>
            </a:solidFill>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038" name="Portage salarial, coopératives d’activité (CAE)"/>
          <p:cNvSpPr txBox="1"/>
          <p:nvPr/>
        </p:nvSpPr>
        <p:spPr>
          <a:xfrm>
            <a:off x="8528056" y="2826972"/>
            <a:ext cx="2519119" cy="3506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323850">
              <a:defRPr sz="1200">
                <a:solidFill>
                  <a:srgbClr val="FFFFFF"/>
                </a:solidFill>
              </a:defRPr>
            </a:lvl1pPr>
          </a:lstStyle>
          <a:p>
            <a:pPr/>
            <a:r>
              <a:t>Wage portage, employment cooperatives (CAE)</a:t>
            </a:r>
          </a:p>
        </p:txBody>
      </p:sp>
      <p:sp>
        <p:nvSpPr>
          <p:cNvPr id="1039" name="ZoneTexte 26">
            <a:hlinkClick r:id="rId7" invalidUrl="" action="" tgtFrame="" tooltip="" history="1" highlightClick="0" endSnd="0"/>
          </p:cNvPr>
          <p:cNvSpPr txBox="1"/>
          <p:nvPr/>
        </p:nvSpPr>
        <p:spPr>
          <a:xfrm>
            <a:off x="-434623" y="5459888"/>
            <a:ext cx="6286408" cy="83658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3000">
                <a:solidFill>
                  <a:srgbClr val="754EB3"/>
                </a:solidFill>
              </a:defRPr>
            </a:pPr>
            <a:r>
              <a:t>13 million</a:t>
            </a:r>
          </a:p>
          <a:p>
            <a:pPr algn="r">
              <a:defRPr sz="1200"/>
            </a:pPr>
            <a:r>
              <a:t>People are independent workers in France,</a:t>
            </a:r>
          </a:p>
          <a:p>
            <a:pPr algn="r">
              <a:defRPr b="0" sz="1000"/>
            </a:pPr>
            <a:r>
              <a:t>a</a:t>
            </a:r>
            <a:r>
              <a:t>ccording to the</a:t>
            </a:r>
            <a:r>
              <a:t> </a:t>
            </a:r>
            <a:r>
              <a:rPr u="sng">
                <a:solidFill>
                  <a:srgbClr val="0000FF"/>
                </a:solidFill>
                <a:uFill>
                  <a:solidFill>
                    <a:srgbClr val="0000FF"/>
                  </a:solidFill>
                </a:uFill>
                <a:hlinkClick r:id="rId7" invalidUrl="" action="" tgtFrame="" tooltip="" history="1" highlightClick="0" endSnd="0"/>
              </a:rPr>
              <a:t>2016 McKinsey</a:t>
            </a:r>
            <a:r>
              <a:rPr u="sng">
                <a:solidFill>
                  <a:srgbClr val="0000FF"/>
                </a:solidFill>
                <a:uFill>
                  <a:solidFill>
                    <a:srgbClr val="0000FF"/>
                  </a:solidFill>
                </a:uFill>
                <a:hlinkClick r:id="rId7" invalidUrl="" action="" tgtFrame="" tooltip="" history="1" highlightClick="0" endSnd="0"/>
              </a:rPr>
              <a:t> study</a:t>
            </a:r>
          </a:p>
        </p:txBody>
      </p:sp>
      <p:sp>
        <p:nvSpPr>
          <p:cNvPr id="1040" name="ZoneTexte 26">
            <a:hlinkClick r:id="rId8" invalidUrl="" action="" tgtFrame="" tooltip="" history="1" highlightClick="0" endSnd="0"/>
          </p:cNvPr>
          <p:cNvSpPr txBox="1"/>
          <p:nvPr/>
        </p:nvSpPr>
        <p:spPr>
          <a:xfrm>
            <a:off x="6369224" y="5459888"/>
            <a:ext cx="4432083" cy="83658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3000">
                <a:solidFill>
                  <a:srgbClr val="805DB9"/>
                </a:solidFill>
              </a:defRPr>
            </a:pPr>
            <a:r>
              <a:t>90% </a:t>
            </a:r>
          </a:p>
          <a:p>
            <a:pPr algn="l">
              <a:defRPr sz="1200"/>
            </a:pPr>
            <a:r>
              <a:t>of freelance workers work this way by choice,</a:t>
            </a:r>
          </a:p>
          <a:p>
            <a:pPr algn="l">
              <a:defRPr b="0" sz="1000"/>
            </a:pPr>
            <a:r>
              <a:t>a</a:t>
            </a:r>
            <a:r>
              <a:t>ccording to the</a:t>
            </a:r>
            <a:r>
              <a:t> </a:t>
            </a:r>
            <a:r>
              <a:rPr u="sng">
                <a:solidFill>
                  <a:srgbClr val="0000FF"/>
                </a:solidFill>
                <a:uFill>
                  <a:solidFill>
                    <a:srgbClr val="0000FF"/>
                  </a:solidFill>
                </a:uFill>
                <a:hlinkClick r:id="rId8" invalidUrl="" action="" tgtFrame="" tooltip="" history="1" highlightClick="0" endSnd="0"/>
              </a:rPr>
              <a:t>2017</a:t>
            </a:r>
            <a:r>
              <a:rPr u="sng">
                <a:solidFill>
                  <a:srgbClr val="0000FF"/>
                </a:solidFill>
                <a:uFill>
                  <a:solidFill>
                    <a:srgbClr val="0000FF"/>
                  </a:solidFill>
                </a:uFill>
                <a:hlinkClick r:id="rId8" invalidUrl="" action="" tgtFrame="" tooltip="" history="1" highlightClick="0" endSnd="0"/>
              </a:rPr>
              <a:t> study of the freelancer platform</a:t>
            </a:r>
            <a:r>
              <a:rPr u="sng">
                <a:solidFill>
                  <a:srgbClr val="0000FF"/>
                </a:solidFill>
                <a:uFill>
                  <a:solidFill>
                    <a:srgbClr val="0000FF"/>
                  </a:solidFill>
                </a:uFill>
                <a:hlinkClick r:id="rId8" invalidUrl="" action="" tgtFrame="" tooltip="" history="1" highlightClick="0" endSnd="0"/>
              </a:rPr>
              <a:t> </a:t>
            </a:r>
            <a:r>
              <a:rPr u="sng">
                <a:solidFill>
                  <a:srgbClr val="0000FF"/>
                </a:solidFill>
                <a:uFill>
                  <a:solidFill>
                    <a:srgbClr val="0000FF"/>
                  </a:solidFill>
                </a:uFill>
                <a:hlinkClick r:id="rId8" invalidUrl="" action="" tgtFrame="" tooltip="" history="1" highlightClick="0" endSnd="0"/>
              </a:rPr>
              <a:t>HOPWORK  </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042" name="Image" descr="Image">
            <a:hlinkClick r:id="rId2" invalidUrl="" action="" tgtFrame="" tooltip="" history="1" highlightClick="0" endSnd="0"/>
          </p:cNvPr>
          <p:cNvPicPr>
            <a:picLocks noChangeAspect="1"/>
          </p:cNvPicPr>
          <p:nvPr/>
        </p:nvPicPr>
        <p:blipFill>
          <a:blip r:embed="rId3">
            <a:extLst/>
          </a:blip>
          <a:srcRect l="7140" t="0" r="35470" b="0"/>
          <a:stretch>
            <a:fillRect/>
          </a:stretch>
        </p:blipFill>
        <p:spPr>
          <a:xfrm>
            <a:off x="-50" y="-25400"/>
            <a:ext cx="3935760" cy="6858001"/>
          </a:xfrm>
          <a:prstGeom prst="rect">
            <a:avLst/>
          </a:prstGeom>
          <a:ln w="12700">
            <a:miter lim="400000"/>
          </a:ln>
        </p:spPr>
      </p:pic>
      <p:sp>
        <p:nvSpPr>
          <p:cNvPr id="104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04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045"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046"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047" name="Rectangle"/>
          <p:cNvSpPr/>
          <p:nvPr/>
        </p:nvSpPr>
        <p:spPr>
          <a:xfrm>
            <a:off x="-12700" y="5840114"/>
            <a:ext cx="3961111" cy="596901"/>
          </a:xfrm>
          <a:prstGeom prst="rect">
            <a:avLst/>
          </a:prstGeom>
          <a:solidFill>
            <a:srgbClr val="FFFFFF">
              <a:alpha val="66375"/>
            </a:srgbClr>
          </a:solidFill>
          <a:ln w="3175">
            <a:miter lim="400000"/>
          </a:ln>
        </p:spPr>
        <p:txBody>
          <a:bodyPr lIns="0" tIns="0" rIns="0" bIns="0" anchor="ctr"/>
          <a:lstStyle/>
          <a:p>
            <a:pPr>
              <a:defRPr sz="1600"/>
            </a:pPr>
          </a:p>
        </p:txBody>
      </p:sp>
      <p:sp>
        <p:nvSpPr>
          <p:cNvPr id="1048" name="Circle">
            <a:hlinkClick r:id="rId2" invalidUrl="" action="" tgtFrame="" tooltip="" history="1" highlightClick="0" endSnd="0"/>
          </p:cNvPr>
          <p:cNvSpPr/>
          <p:nvPr/>
        </p:nvSpPr>
        <p:spPr>
          <a:xfrm>
            <a:off x="10997659" y="238482"/>
            <a:ext cx="737681" cy="737680"/>
          </a:xfrm>
          <a:prstGeom prst="ellipse">
            <a:avLst/>
          </a:prstGeom>
          <a:solidFill>
            <a:srgbClr val="754EB3"/>
          </a:solidFill>
          <a:ln w="3175">
            <a:miter lim="400000"/>
          </a:ln>
        </p:spPr>
        <p:txBody>
          <a:bodyPr lIns="0" tIns="0" rIns="0" bIns="0" anchor="ctr"/>
          <a:lstStyle/>
          <a:p>
            <a:pPr>
              <a:defRPr sz="1600">
                <a:solidFill>
                  <a:srgbClr val="FFFFFF"/>
                </a:solidFill>
              </a:defRPr>
            </a:pPr>
          </a:p>
        </p:txBody>
      </p:sp>
      <p:sp>
        <p:nvSpPr>
          <p:cNvPr id="1049" name="Light Bulb"/>
          <p:cNvSpPr/>
          <p:nvPr/>
        </p:nvSpPr>
        <p:spPr>
          <a:xfrm>
            <a:off x="11226540" y="371555"/>
            <a:ext cx="279920" cy="4853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050" name="Image" descr="Image">
            <a:hlinkClick r:id="rId2" invalidUrl="" action="" tgtFrame="" tooltip="" history="1" highlightClick="0" endSnd="0"/>
          </p:cNvPr>
          <p:cNvPicPr>
            <a:picLocks noChangeAspect="1"/>
          </p:cNvPicPr>
          <p:nvPr/>
        </p:nvPicPr>
        <p:blipFill>
          <a:blip r:embed="rId5">
            <a:extLst/>
          </a:blip>
          <a:stretch>
            <a:fillRect/>
          </a:stretch>
        </p:blipFill>
        <p:spPr>
          <a:xfrm>
            <a:off x="1487081" y="5930602"/>
            <a:ext cx="961548" cy="415926"/>
          </a:xfrm>
          <a:prstGeom prst="rect">
            <a:avLst/>
          </a:prstGeom>
          <a:ln w="12700">
            <a:miter lim="400000"/>
          </a:ln>
        </p:spPr>
      </p:pic>
      <p:pic>
        <p:nvPicPr>
          <p:cNvPr id="1051" name="noun_727762_cc.png" descr="noun_727762_cc.png"/>
          <p:cNvPicPr>
            <a:picLocks noChangeAspect="1"/>
          </p:cNvPicPr>
          <p:nvPr/>
        </p:nvPicPr>
        <p:blipFill>
          <a:blip r:embed="rId6">
            <a:extLst/>
          </a:blip>
          <a:srcRect l="11904" t="3951" r="11904" b="18389"/>
          <a:stretch>
            <a:fillRect/>
          </a:stretch>
        </p:blipFill>
        <p:spPr>
          <a:xfrm>
            <a:off x="4314975" y="2290331"/>
            <a:ext cx="585491" cy="596775"/>
          </a:xfrm>
          <a:prstGeom prst="rect">
            <a:avLst/>
          </a:prstGeom>
          <a:ln w="12700">
            <a:miter lim="400000"/>
          </a:ln>
        </p:spPr>
      </p:pic>
      <p:pic>
        <p:nvPicPr>
          <p:cNvPr id="1052" name="noun_1045096_cc.png" descr="noun_1045096_cc.png"/>
          <p:cNvPicPr>
            <a:picLocks noChangeAspect="1"/>
          </p:cNvPicPr>
          <p:nvPr/>
        </p:nvPicPr>
        <p:blipFill>
          <a:blip r:embed="rId7">
            <a:extLst/>
          </a:blip>
          <a:srcRect l="0" t="0" r="0" b="14858"/>
          <a:stretch>
            <a:fillRect/>
          </a:stretch>
        </p:blipFill>
        <p:spPr>
          <a:xfrm>
            <a:off x="4257230" y="5202896"/>
            <a:ext cx="700986" cy="596833"/>
          </a:xfrm>
          <a:prstGeom prst="rect">
            <a:avLst/>
          </a:prstGeom>
          <a:ln w="12700">
            <a:miter lim="400000"/>
          </a:ln>
        </p:spPr>
      </p:pic>
      <p:pic>
        <p:nvPicPr>
          <p:cNvPr id="1053" name="noun_648400_cc.png" descr="noun_648400_cc.png"/>
          <p:cNvPicPr>
            <a:picLocks noChangeAspect="1"/>
          </p:cNvPicPr>
          <p:nvPr/>
        </p:nvPicPr>
        <p:blipFill>
          <a:blip r:embed="rId8">
            <a:extLst/>
          </a:blip>
          <a:srcRect l="14673" t="0" r="14673" b="20967"/>
          <a:stretch>
            <a:fillRect/>
          </a:stretch>
        </p:blipFill>
        <p:spPr>
          <a:xfrm>
            <a:off x="4308625" y="3748919"/>
            <a:ext cx="585457" cy="654887"/>
          </a:xfrm>
          <a:prstGeom prst="rect">
            <a:avLst/>
          </a:prstGeom>
          <a:ln w="12700">
            <a:miter lim="400000"/>
          </a:ln>
        </p:spPr>
      </p:pic>
      <p:pic>
        <p:nvPicPr>
          <p:cNvPr id="1054" name="Image" descr="Image"/>
          <p:cNvPicPr>
            <a:picLocks noChangeAspect="1"/>
          </p:cNvPicPr>
          <p:nvPr/>
        </p:nvPicPr>
        <p:blipFill>
          <a:blip r:embed="rId9">
            <a:extLst/>
          </a:blip>
          <a:stretch>
            <a:fillRect/>
          </a:stretch>
        </p:blipFill>
        <p:spPr>
          <a:xfrm>
            <a:off x="11473485" y="169222"/>
            <a:ext cx="448015" cy="389773"/>
          </a:xfrm>
          <a:prstGeom prst="rect">
            <a:avLst/>
          </a:prstGeom>
          <a:ln w="12700">
            <a:miter lim="400000"/>
          </a:ln>
        </p:spPr>
      </p:pic>
      <p:sp>
        <p:nvSpPr>
          <p:cNvPr id="1055"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1056" name="CAS PRATIQUE N°7 : YOSS, la plateforme qui met en relation…"/>
          <p:cNvSpPr txBox="1"/>
          <p:nvPr/>
        </p:nvSpPr>
        <p:spPr>
          <a:xfrm>
            <a:off x="4361570" y="269947"/>
            <a:ext cx="7307400"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754EB3"/>
                </a:solidFill>
              </a:defRPr>
            </a:pPr>
            <a:r>
              <a:t>CAS</a:t>
            </a:r>
            <a:r>
              <a:t>E STUDY</a:t>
            </a:r>
            <a:r>
              <a:t> N°7:</a:t>
            </a:r>
            <a:br/>
            <a:r>
              <a:t>YOSS, </a:t>
            </a:r>
            <a:r>
              <a:t>the</a:t>
            </a:r>
            <a:r>
              <a:t> platform</a:t>
            </a:r>
            <a:r>
              <a:t> that matches freelancers </a:t>
            </a:r>
            <a:r>
              <a:t>with big companies</a:t>
            </a:r>
          </a:p>
        </p:txBody>
      </p:sp>
      <p:sp>
        <p:nvSpPr>
          <p:cNvPr id="1057" name="QUOI ?…"/>
          <p:cNvSpPr txBox="1"/>
          <p:nvPr/>
        </p:nvSpPr>
        <p:spPr>
          <a:xfrm>
            <a:off x="5279582" y="1845339"/>
            <a:ext cx="6515383" cy="13399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WHAT? </a:t>
            </a:r>
          </a:p>
          <a:p>
            <a:pPr algn="just" defTabSz="457200">
              <a:defRPr b="0"/>
            </a:pPr>
            <a:r>
              <a:t>YOSS </a:t>
            </a:r>
            <a:r>
              <a:rPr sz="1500"/>
              <a:t>is a digital solution that brings freelancers and major corporations together, </a:t>
            </a:r>
            <a:r>
              <a:rPr b="1"/>
              <a:t>d</a:t>
            </a:r>
            <a:r>
              <a:rPr b="1"/>
              <a:t>e</a:t>
            </a:r>
            <a:r>
              <a:rPr b="1"/>
              <a:t>velop</a:t>
            </a:r>
            <a:r>
              <a:rPr b="1"/>
              <a:t>ed as part of a technological partnership with</a:t>
            </a:r>
            <a:r>
              <a:rPr b="1"/>
              <a:t> Microsoft</a:t>
            </a:r>
            <a:r>
              <a:t>. </a:t>
            </a:r>
            <a:r>
              <a:t>It offers a digital portal with a research facility, daily support for companies, and administrative monitoring. Companies can </a:t>
            </a:r>
            <a:r>
              <a:rPr b="1"/>
              <a:t>directly contact</a:t>
            </a:r>
            <a:r>
              <a:rPr b="1"/>
              <a:t> freelancers </a:t>
            </a:r>
            <a:r>
              <a:rPr sz="1500"/>
              <a:t>who meet their internal or external specifications.</a:t>
            </a:r>
          </a:p>
        </p:txBody>
      </p:sp>
      <p:sp>
        <p:nvSpPr>
          <p:cNvPr id="1058" name="L’INTÉRÊT ?…"/>
          <p:cNvSpPr txBox="1"/>
          <p:nvPr/>
        </p:nvSpPr>
        <p:spPr>
          <a:xfrm>
            <a:off x="5279582" y="3576858"/>
            <a:ext cx="6515383" cy="13022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WHY?</a:t>
            </a:r>
          </a:p>
          <a:p>
            <a:pPr algn="just" defTabSz="457200">
              <a:defRPr b="0"/>
            </a:pPr>
            <a:r>
              <a:t>Its ambition is to respond to job market mutations, not only by making contact between big companies and freelancers easier, but also by accompanying them on a daily basis through a range of on-demand services. YOSS makes freelancers’ administrative tasks easier: </a:t>
            </a:r>
            <a:r>
              <a:rPr b="1"/>
              <a:t>insurance</a:t>
            </a:r>
            <a:r>
              <a:t>, </a:t>
            </a:r>
            <a:r>
              <a:rPr b="1"/>
              <a:t>legal advice</a:t>
            </a:r>
            <a:r>
              <a:rPr sz="1500">
                <a:solidFill>
                  <a:srgbClr val="FFFFFF"/>
                </a:solidFill>
              </a:rPr>
              <a:t> </a:t>
            </a:r>
            <a:r>
              <a:t>and even accountants are all services that the platform proposes. </a:t>
            </a:r>
          </a:p>
        </p:txBody>
      </p:sp>
      <p:sp>
        <p:nvSpPr>
          <p:cNvPr id="1059" name="ET AUSSI……"/>
          <p:cNvSpPr txBox="1"/>
          <p:nvPr/>
        </p:nvSpPr>
        <p:spPr>
          <a:xfrm>
            <a:off x="5279582" y="5194282"/>
            <a:ext cx="6515383" cy="6799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AND, ALSO…</a:t>
            </a:r>
          </a:p>
          <a:p>
            <a:pPr algn="just" defTabSz="457200">
              <a:defRPr b="0"/>
            </a:pPr>
            <a:r>
              <a:t>The solution </a:t>
            </a:r>
            <a:r>
              <a:rPr b="1"/>
              <a:t>also makes invoicing easier</a:t>
            </a:r>
            <a:r>
              <a:t>: freelancers are </a:t>
            </a:r>
            <a:r>
              <a:rPr b="1"/>
              <a:t>paid in three days</a:t>
            </a:r>
            <a:r>
              <a:t>, whilst clients can keep their usual payment period.</a:t>
            </a:r>
          </a:p>
        </p:txBody>
      </p:sp>
      <p:sp>
        <p:nvSpPr>
          <p:cNvPr id="1060" name="ZoneTexte 1"/>
          <p:cNvSpPr txBox="1"/>
          <p:nvPr/>
        </p:nvSpPr>
        <p:spPr>
          <a:xfrm>
            <a:off x="9442491" y="6189407"/>
            <a:ext cx="2608869"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a:t>
            </a:r>
            <a:r>
              <a:t>Press release, </a:t>
            </a:r>
            <a:r>
              <a:t>Adecco Group, 2017</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62" name="Circle"/>
          <p:cNvSpPr/>
          <p:nvPr/>
        </p:nvSpPr>
        <p:spPr>
          <a:xfrm rot="21304984">
            <a:off x="8696197" y="2294774"/>
            <a:ext cx="1325193" cy="1325193"/>
          </a:xfrm>
          <a:prstGeom prst="ellipse">
            <a:avLst/>
          </a:prstGeom>
          <a:solidFill>
            <a:srgbClr val="A14EB3"/>
          </a:solidFill>
          <a:ln w="12700">
            <a:solidFill>
              <a:srgbClr val="FFFFFF"/>
            </a:solidFill>
            <a:miter lim="400000"/>
          </a:ln>
        </p:spPr>
        <p:txBody>
          <a:bodyPr lIns="0" tIns="0" rIns="0" bIns="0" anchor="ctr"/>
          <a:lstStyle/>
          <a:p>
            <a:pPr>
              <a:defRPr sz="1600">
                <a:solidFill>
                  <a:srgbClr val="FFFFFF"/>
                </a:solidFill>
              </a:defRPr>
            </a:pPr>
          </a:p>
        </p:txBody>
      </p:sp>
      <p:pic>
        <p:nvPicPr>
          <p:cNvPr id="1063" name="Image" descr="Image">
            <a:hlinkClick r:id="rId2" invalidUrl="" action="" tgtFrame="" tooltip="" history="1" highlightClick="0" endSnd="0"/>
          </p:cNvPr>
          <p:cNvPicPr>
            <a:picLocks noChangeAspect="1"/>
          </p:cNvPicPr>
          <p:nvPr/>
        </p:nvPicPr>
        <p:blipFill>
          <a:blip r:embed="rId3">
            <a:extLst/>
          </a:blip>
          <a:stretch>
            <a:fillRect/>
          </a:stretch>
        </p:blipFill>
        <p:spPr>
          <a:xfrm>
            <a:off x="10315120" y="1327797"/>
            <a:ext cx="1637235" cy="920945"/>
          </a:xfrm>
          <a:prstGeom prst="rect">
            <a:avLst/>
          </a:prstGeom>
          <a:ln w="12700">
            <a:miter lim="400000"/>
          </a:ln>
        </p:spPr>
      </p:pic>
      <p:sp>
        <p:nvSpPr>
          <p:cNvPr id="106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06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066" name="Line"/>
          <p:cNvSpPr/>
          <p:nvPr/>
        </p:nvSpPr>
        <p:spPr>
          <a:xfrm flipV="1">
            <a:off x="7135258" y="1442547"/>
            <a:ext cx="2" cy="3972906"/>
          </a:xfrm>
          <a:prstGeom prst="line">
            <a:avLst/>
          </a:prstGeom>
          <a:ln w="12700">
            <a:solidFill>
              <a:srgbClr val="000000"/>
            </a:solidFill>
            <a:miter lim="400000"/>
          </a:ln>
        </p:spPr>
        <p:txBody>
          <a:bodyPr lIns="45718" tIns="45718" rIns="45718" bIns="45718"/>
          <a:lstStyle/>
          <a:p>
            <a:pPr/>
          </a:p>
        </p:txBody>
      </p:sp>
      <p:sp>
        <p:nvSpPr>
          <p:cNvPr id="106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068"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069" name="Circle">
            <a:hlinkClick r:id="rId5" invalidUrl="" action="" tgtFrame="" tooltip="" history="1" highlightClick="0" endSnd="0"/>
          </p:cNvPr>
          <p:cNvSpPr/>
          <p:nvPr/>
        </p:nvSpPr>
        <p:spPr>
          <a:xfrm>
            <a:off x="6096000" y="3041238"/>
            <a:ext cx="539058" cy="539059"/>
          </a:xfrm>
          <a:prstGeom prst="ellipse">
            <a:avLst/>
          </a:prstGeom>
          <a:solidFill>
            <a:srgbClr val="744EB3"/>
          </a:solidFill>
          <a:ln w="12700">
            <a:miter lim="400000"/>
          </a:ln>
        </p:spPr>
        <p:txBody>
          <a:bodyPr lIns="0" tIns="0" rIns="0" bIns="0" anchor="ctr"/>
          <a:lstStyle/>
          <a:p>
            <a:pPr>
              <a:defRPr sz="1600">
                <a:solidFill>
                  <a:srgbClr val="FFFFFF"/>
                </a:solidFill>
              </a:defRPr>
            </a:pPr>
          </a:p>
        </p:txBody>
      </p:sp>
      <p:grpSp>
        <p:nvGrpSpPr>
          <p:cNvPr id="1074" name="Group"/>
          <p:cNvGrpSpPr/>
          <p:nvPr/>
        </p:nvGrpSpPr>
        <p:grpSpPr>
          <a:xfrm>
            <a:off x="10315120" y="1293801"/>
            <a:ext cx="1637235" cy="1252295"/>
            <a:chOff x="0" y="0"/>
            <a:chExt cx="1637233" cy="1252294"/>
          </a:xfrm>
        </p:grpSpPr>
        <p:sp>
          <p:nvSpPr>
            <p:cNvPr id="1070" name="Shape"/>
            <p:cNvSpPr/>
            <p:nvPr/>
          </p:nvSpPr>
          <p:spPr>
            <a:xfrm>
              <a:off x="-1" y="-1"/>
              <a:ext cx="1637235" cy="11286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1071" name="Shape"/>
            <p:cNvSpPr/>
            <p:nvPr/>
          </p:nvSpPr>
          <p:spPr>
            <a:xfrm>
              <a:off x="-1" y="981069"/>
              <a:ext cx="1637235" cy="14974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1072" name="Shape"/>
            <p:cNvSpPr/>
            <p:nvPr/>
          </p:nvSpPr>
          <p:spPr>
            <a:xfrm>
              <a:off x="625086" y="1130808"/>
              <a:ext cx="387061" cy="1214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867" y="0"/>
                  </a:lnTo>
                  <a:lnTo>
                    <a:pt x="20812" y="0"/>
                  </a:lnTo>
                  <a:lnTo>
                    <a:pt x="21600" y="21600"/>
                  </a:lnTo>
                  <a:close/>
                </a:path>
              </a:pathLst>
            </a:custGeom>
            <a:solidFill>
              <a:srgbClr val="888888"/>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sp>
          <p:nvSpPr>
            <p:cNvPr id="1073" name="Circle"/>
            <p:cNvSpPr/>
            <p:nvPr/>
          </p:nvSpPr>
          <p:spPr>
            <a:xfrm>
              <a:off x="783300" y="1022035"/>
              <a:ext cx="74870" cy="74871"/>
            </a:xfrm>
            <a:prstGeom prst="ellipse">
              <a:avLst/>
            </a:prstGeom>
            <a:solidFill>
              <a:srgbClr val="666666"/>
            </a:solidFill>
            <a:ln w="12700" cap="flat">
              <a:noFill/>
              <a:miter lim="400000"/>
            </a:ln>
            <a:effectLst/>
          </p:spPr>
          <p:txBody>
            <a:bodyPr wrap="square" lIns="0" tIns="0" rIns="0" bIns="0" numCol="1" anchor="t">
              <a:noAutofit/>
            </a:bodyPr>
            <a:lstStyle/>
            <a:p>
              <a:pPr algn="l" defTabSz="914400">
                <a:defRPr b="0" sz="1800">
                  <a:uFill>
                    <a:solidFill>
                      <a:srgbClr val="000000"/>
                    </a:solidFill>
                  </a:uFill>
                </a:defRPr>
              </a:pPr>
            </a:p>
          </p:txBody>
        </p:sp>
      </p:grpSp>
      <p:sp>
        <p:nvSpPr>
          <p:cNvPr id="1075" name="Circle">
            <a:hlinkClick r:id="rId2" invalidUrl="" action="" tgtFrame="" tooltip="" history="1" highlightClick="0" endSnd="0"/>
          </p:cNvPr>
          <p:cNvSpPr/>
          <p:nvPr/>
        </p:nvSpPr>
        <p:spPr>
          <a:xfrm>
            <a:off x="10109441" y="1116652"/>
            <a:ext cx="451384" cy="451384"/>
          </a:xfrm>
          <a:prstGeom prst="ellipse">
            <a:avLst/>
          </a:prstGeom>
          <a:solidFill>
            <a:srgbClr val="744EB3"/>
          </a:solidFill>
          <a:ln w="12700">
            <a:miter lim="400000"/>
          </a:ln>
        </p:spPr>
        <p:txBody>
          <a:bodyPr lIns="0" tIns="0" rIns="0" bIns="0" anchor="ctr"/>
          <a:lstStyle/>
          <a:p>
            <a:pPr>
              <a:defRPr sz="1600">
                <a:solidFill>
                  <a:srgbClr val="FFFFFF"/>
                </a:solidFill>
              </a:defRPr>
            </a:pPr>
          </a:p>
        </p:txBody>
      </p:sp>
      <p:sp>
        <p:nvSpPr>
          <p:cNvPr id="1076" name="Video"/>
          <p:cNvSpPr/>
          <p:nvPr/>
        </p:nvSpPr>
        <p:spPr>
          <a:xfrm>
            <a:off x="10200402" y="1266899"/>
            <a:ext cx="269461" cy="1508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12700">
            <a:solidFill>
              <a:srgbClr val="000000"/>
            </a:solidFill>
            <a:miter lim="400000"/>
          </a:ln>
        </p:spPr>
        <p:txBody>
          <a:bodyPr lIns="0" tIns="0" rIns="0" bIns="0" anchor="ctr"/>
          <a:lstStyle/>
          <a:p>
            <a:pPr>
              <a:defRPr sz="1600"/>
            </a:pPr>
          </a:p>
        </p:txBody>
      </p:sp>
      <p:pic>
        <p:nvPicPr>
          <p:cNvPr id="1077" name="Image" descr="Image"/>
          <p:cNvPicPr>
            <a:picLocks noChangeAspect="1"/>
          </p:cNvPicPr>
          <p:nvPr/>
        </p:nvPicPr>
        <p:blipFill>
          <a:blip r:embed="rId6">
            <a:extLst/>
          </a:blip>
          <a:stretch>
            <a:fillRect/>
          </a:stretch>
        </p:blipFill>
        <p:spPr>
          <a:xfrm>
            <a:off x="6172782" y="3127091"/>
            <a:ext cx="387795" cy="336827"/>
          </a:xfrm>
          <a:prstGeom prst="rect">
            <a:avLst/>
          </a:prstGeom>
          <a:ln w="12700">
            <a:miter lim="400000"/>
          </a:ln>
        </p:spPr>
      </p:pic>
      <p:pic>
        <p:nvPicPr>
          <p:cNvPr id="1078" name="Image" descr="Image"/>
          <p:cNvPicPr>
            <a:picLocks noChangeAspect="1"/>
          </p:cNvPicPr>
          <p:nvPr/>
        </p:nvPicPr>
        <p:blipFill>
          <a:blip r:embed="rId7">
            <a:extLst/>
          </a:blip>
          <a:stretch>
            <a:fillRect/>
          </a:stretch>
        </p:blipFill>
        <p:spPr>
          <a:xfrm>
            <a:off x="6375466" y="2930464"/>
            <a:ext cx="376917" cy="327918"/>
          </a:xfrm>
          <a:prstGeom prst="rect">
            <a:avLst/>
          </a:prstGeom>
          <a:ln w="12700">
            <a:miter lim="400000"/>
          </a:ln>
        </p:spPr>
      </p:pic>
      <p:pic>
        <p:nvPicPr>
          <p:cNvPr id="1079" name="Image" descr="Image"/>
          <p:cNvPicPr>
            <a:picLocks noChangeAspect="1"/>
          </p:cNvPicPr>
          <p:nvPr/>
        </p:nvPicPr>
        <p:blipFill>
          <a:blip r:embed="rId7">
            <a:extLst/>
          </a:blip>
          <a:stretch>
            <a:fillRect/>
          </a:stretch>
        </p:blipFill>
        <p:spPr>
          <a:xfrm>
            <a:off x="10345050" y="999880"/>
            <a:ext cx="376917" cy="327918"/>
          </a:xfrm>
          <a:prstGeom prst="rect">
            <a:avLst/>
          </a:prstGeom>
          <a:ln w="12700">
            <a:miter lim="400000"/>
          </a:ln>
        </p:spPr>
      </p:pic>
      <p:sp>
        <p:nvSpPr>
          <p:cNvPr id="1080"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1081" name="Start-Ups &amp; Big Companies: Opposites that Attract"/>
          <p:cNvSpPr txBox="1"/>
          <p:nvPr>
            <p:ph type="title" idx="4294967295"/>
          </p:nvPr>
        </p:nvSpPr>
        <p:spPr>
          <a:xfrm>
            <a:off x="744339" y="373708"/>
            <a:ext cx="10996041" cy="621847"/>
          </a:xfrm>
          <a:prstGeom prst="rect">
            <a:avLst/>
          </a:prstGeom>
        </p:spPr>
        <p:txBody>
          <a:bodyPr/>
          <a:lstStyle/>
          <a:p>
            <a:pPr>
              <a:defRPr>
                <a:solidFill>
                  <a:srgbClr val="754EB3"/>
                </a:solidFill>
              </a:defRPr>
            </a:pPr>
            <a:r>
              <a:t>Start</a:t>
            </a:r>
            <a:r>
              <a:t>-U</a:t>
            </a:r>
            <a:r>
              <a:t>p</a:t>
            </a:r>
            <a:r>
              <a:t>s</a:t>
            </a:r>
            <a:r>
              <a:t> </a:t>
            </a:r>
            <a:r>
              <a:t>&amp;</a:t>
            </a:r>
            <a:r>
              <a:t> </a:t>
            </a:r>
            <a:r>
              <a:t>Big Companies</a:t>
            </a:r>
            <a:r>
              <a:t>: O</a:t>
            </a:r>
            <a:r>
              <a:t>pposites that Attract</a:t>
            </a:r>
          </a:p>
        </p:txBody>
      </p:sp>
      <p:sp>
        <p:nvSpPr>
          <p:cNvPr id="1082" name="500 des plus grandes entreprises du monde travaillent en collaboration avec des start-ups…"/>
          <p:cNvSpPr txBox="1"/>
          <p:nvPr/>
        </p:nvSpPr>
        <p:spPr>
          <a:xfrm>
            <a:off x="789313" y="1335492"/>
            <a:ext cx="6056872" cy="13276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000">
                <a:solidFill>
                  <a:srgbClr val="744EB3"/>
                </a:solidFill>
              </a:defRPr>
            </a:pPr>
            <a:r>
              <a:t>500</a:t>
            </a:r>
            <a:r>
              <a:t> of the world’s biggest companies are working in</a:t>
            </a:r>
            <a:r>
              <a:t> open-innovation </a:t>
            </a:r>
            <a:r>
              <a:t>with </a:t>
            </a:r>
            <a:r>
              <a:t>start</a:t>
            </a:r>
            <a:r>
              <a:t>-</a:t>
            </a:r>
            <a:r>
              <a:t>ups</a:t>
            </a:r>
          </a:p>
          <a:p>
            <a:pPr algn="l">
              <a:defRPr sz="2000"/>
            </a:pPr>
          </a:p>
          <a:p>
            <a:pPr algn="l"/>
            <a:r>
              <a:t>92%</a:t>
            </a:r>
            <a:r>
              <a:rPr b="0"/>
              <a:t> </a:t>
            </a:r>
            <a:r>
              <a:rPr b="0"/>
              <a:t>of big French companies have collaboration programmes with start-ups, which makes </a:t>
            </a:r>
            <a:r>
              <a:t>France </a:t>
            </a:r>
            <a:r>
              <a:t>first in the world in </a:t>
            </a:r>
            <a:r>
              <a:t>open-innovation</a:t>
            </a:r>
            <a:r>
              <a:t> rankings</a:t>
            </a:r>
            <a:r>
              <a:t>.</a:t>
            </a:r>
          </a:p>
        </p:txBody>
      </p:sp>
      <p:sp>
        <p:nvSpPr>
          <p:cNvPr id="1083" name="Pourquoi travailler avec une start-up ?…"/>
          <p:cNvSpPr txBox="1"/>
          <p:nvPr/>
        </p:nvSpPr>
        <p:spPr>
          <a:xfrm>
            <a:off x="762760" y="3247763"/>
            <a:ext cx="5612707" cy="2305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000">
                <a:solidFill>
                  <a:srgbClr val="744EB3"/>
                </a:solidFill>
              </a:defRPr>
            </a:pPr>
            <a:r>
              <a:t>Why work with a start-up?</a:t>
            </a:r>
          </a:p>
          <a:p>
            <a:pPr algn="l">
              <a:defRPr sz="1000">
                <a:solidFill>
                  <a:srgbClr val="744EB3"/>
                </a:solidFill>
              </a:defRPr>
            </a:pPr>
          </a:p>
          <a:p>
            <a:pPr marL="198435" indent="-198435" algn="just">
              <a:buSzPct val="125000"/>
              <a:buChar char="•"/>
              <a:defRPr b="0"/>
            </a:pPr>
            <a:r>
              <a:t>Because they meet a need in a traditional sense (customer-supplier relationship)</a:t>
            </a:r>
          </a:p>
          <a:p>
            <a:pPr marL="198435" indent="-198435" algn="just">
              <a:buSzPct val="125000"/>
              <a:buChar char="•"/>
              <a:defRPr b="0"/>
            </a:pPr>
            <a:r>
              <a:t>To build on a desire for innovation</a:t>
            </a:r>
          </a:p>
          <a:p>
            <a:pPr marL="198435" indent="-198435" algn="just">
              <a:buSzPct val="125000"/>
              <a:buChar char="•"/>
              <a:defRPr b="0"/>
            </a:pPr>
            <a:r>
              <a:t>Because they offer bespoke services</a:t>
            </a:r>
          </a:p>
          <a:p>
            <a:pPr marL="198435" indent="-198435" algn="just">
              <a:buSzPct val="125000"/>
              <a:buChar char="•"/>
              <a:defRPr b="0"/>
            </a:pPr>
            <a:r>
              <a:t>Because your company must adapt to specific customer needs that it had not yet spotted but that start-ups are already dealing with </a:t>
            </a:r>
          </a:p>
          <a:p>
            <a:pPr marL="198435" indent="-198435" algn="just">
              <a:buSzPct val="125000"/>
              <a:buChar char="•"/>
              <a:defRPr b="0"/>
            </a:pPr>
            <a:r>
              <a:t>To get out of your natural comfort zone and go look for ground-breaking innovation</a:t>
            </a:r>
          </a:p>
          <a:p>
            <a:pPr marL="198435" indent="-198435" algn="just">
              <a:buSzPct val="125000"/>
              <a:buChar char="•"/>
              <a:defRPr b="0"/>
            </a:pPr>
            <a:r>
              <a:t>Because your company is looking to invest</a:t>
            </a:r>
          </a:p>
        </p:txBody>
      </p:sp>
      <p:sp>
        <p:nvSpPr>
          <p:cNvPr id="1084" name="ZoneTexte 18"/>
          <p:cNvSpPr txBox="1"/>
          <p:nvPr/>
        </p:nvSpPr>
        <p:spPr>
          <a:xfrm>
            <a:off x="7599995" y="1182585"/>
            <a:ext cx="2506904" cy="91879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000">
                <a:solidFill>
                  <a:srgbClr val="744EB3"/>
                </a:solidFill>
              </a:defRPr>
            </a:lvl1pPr>
          </a:lstStyle>
          <a:p>
            <a:pPr/>
            <a:r>
              <a:t>Varied Collaboration Modes</a:t>
            </a:r>
          </a:p>
        </p:txBody>
      </p:sp>
      <p:sp>
        <p:nvSpPr>
          <p:cNvPr id="1085" name="Circle"/>
          <p:cNvSpPr/>
          <p:nvPr/>
        </p:nvSpPr>
        <p:spPr>
          <a:xfrm rot="21304984">
            <a:off x="7606359" y="4406920"/>
            <a:ext cx="1325193" cy="1325193"/>
          </a:xfrm>
          <a:prstGeom prst="ellipse">
            <a:avLst/>
          </a:prstGeom>
          <a:solidFill>
            <a:srgbClr val="6666B2"/>
          </a:solidFill>
          <a:ln w="12700">
            <a:solidFill>
              <a:srgbClr val="FFFFFF"/>
            </a:solidFill>
            <a:miter lim="400000"/>
          </a:ln>
        </p:spPr>
        <p:txBody>
          <a:bodyPr lIns="0" tIns="0" rIns="0" bIns="0" anchor="ctr"/>
          <a:lstStyle/>
          <a:p>
            <a:pPr>
              <a:defRPr sz="1600">
                <a:solidFill>
                  <a:srgbClr val="FFFFFF"/>
                </a:solidFill>
              </a:defRPr>
            </a:pPr>
          </a:p>
        </p:txBody>
      </p:sp>
      <p:sp>
        <p:nvSpPr>
          <p:cNvPr id="1086" name="Hackathon"/>
          <p:cNvSpPr txBox="1"/>
          <p:nvPr/>
        </p:nvSpPr>
        <p:spPr>
          <a:xfrm>
            <a:off x="7637949" y="4945424"/>
            <a:ext cx="1185253"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FFFFFF"/>
                </a:solidFill>
              </a:defRPr>
            </a:lvl1pPr>
          </a:lstStyle>
          <a:p>
            <a:pPr/>
            <a:r>
              <a:t> Hackathons</a:t>
            </a:r>
          </a:p>
        </p:txBody>
      </p:sp>
      <p:sp>
        <p:nvSpPr>
          <p:cNvPr id="1087" name="Circle"/>
          <p:cNvSpPr/>
          <p:nvPr/>
        </p:nvSpPr>
        <p:spPr>
          <a:xfrm rot="21304984">
            <a:off x="9547252" y="4406920"/>
            <a:ext cx="1325193" cy="1325193"/>
          </a:xfrm>
          <a:prstGeom prst="ellipse">
            <a:avLst/>
          </a:prstGeom>
          <a:solidFill>
            <a:srgbClr val="3530B3"/>
          </a:solidFill>
          <a:ln w="12700">
            <a:solidFill>
              <a:srgbClr val="FFFFFF"/>
            </a:solidFill>
            <a:miter lim="400000"/>
          </a:ln>
        </p:spPr>
        <p:txBody>
          <a:bodyPr lIns="0" tIns="0" rIns="0" bIns="0" anchor="ctr"/>
          <a:lstStyle/>
          <a:p>
            <a:pPr>
              <a:defRPr sz="1600">
                <a:solidFill>
                  <a:srgbClr val="FFFFFF"/>
                </a:solidFill>
              </a:defRPr>
            </a:pPr>
          </a:p>
        </p:txBody>
      </p:sp>
      <p:sp>
        <p:nvSpPr>
          <p:cNvPr id="1088" name="Concours"/>
          <p:cNvSpPr txBox="1"/>
          <p:nvPr/>
        </p:nvSpPr>
        <p:spPr>
          <a:xfrm>
            <a:off x="9607153" y="4945423"/>
            <a:ext cx="1191021"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FFFFFF"/>
                </a:solidFill>
              </a:defRPr>
            </a:lvl1pPr>
          </a:lstStyle>
          <a:p>
            <a:pPr/>
            <a:r>
              <a:t>Competitions</a:t>
            </a:r>
          </a:p>
        </p:txBody>
      </p:sp>
      <p:sp>
        <p:nvSpPr>
          <p:cNvPr id="1089" name="Circle"/>
          <p:cNvSpPr/>
          <p:nvPr/>
        </p:nvSpPr>
        <p:spPr>
          <a:xfrm rot="21304984">
            <a:off x="7544066" y="2936830"/>
            <a:ext cx="1325193" cy="1325193"/>
          </a:xfrm>
          <a:prstGeom prst="ellipse">
            <a:avLst/>
          </a:prstGeom>
          <a:solidFill>
            <a:srgbClr val="9258DD"/>
          </a:solidFill>
          <a:ln w="12700">
            <a:solidFill>
              <a:srgbClr val="FFFFFF"/>
            </a:solidFill>
            <a:miter lim="400000"/>
          </a:ln>
        </p:spPr>
        <p:txBody>
          <a:bodyPr lIns="0" tIns="0" rIns="0" bIns="0" anchor="ctr"/>
          <a:lstStyle/>
          <a:p>
            <a:pPr>
              <a:defRPr sz="1600">
                <a:solidFill>
                  <a:srgbClr val="FFFFFF"/>
                </a:solidFill>
              </a:defRPr>
            </a:pPr>
          </a:p>
        </p:txBody>
      </p:sp>
      <p:sp>
        <p:nvSpPr>
          <p:cNvPr id="1090" name="Innovation…"/>
          <p:cNvSpPr txBox="1"/>
          <p:nvPr/>
        </p:nvSpPr>
        <p:spPr>
          <a:xfrm>
            <a:off x="7590122" y="3373733"/>
            <a:ext cx="1233079"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a:solidFill>
                  <a:srgbClr val="FFFFFF"/>
                </a:solidFill>
              </a:defRPr>
            </a:pPr>
            <a:r>
              <a:t>Innovation</a:t>
            </a:r>
          </a:p>
          <a:p>
            <a:pPr>
              <a:defRPr>
                <a:solidFill>
                  <a:srgbClr val="FFFFFF"/>
                </a:solidFill>
              </a:defRPr>
            </a:pPr>
            <a:r>
              <a:t>Lab</a:t>
            </a:r>
            <a:r>
              <a:t>s</a:t>
            </a:r>
          </a:p>
        </p:txBody>
      </p:sp>
      <p:sp>
        <p:nvSpPr>
          <p:cNvPr id="1091" name="Circle"/>
          <p:cNvSpPr/>
          <p:nvPr/>
        </p:nvSpPr>
        <p:spPr>
          <a:xfrm rot="21304984">
            <a:off x="8695512" y="3667674"/>
            <a:ext cx="1162761" cy="1162761"/>
          </a:xfrm>
          <a:prstGeom prst="ellipse">
            <a:avLst/>
          </a:prstGeom>
          <a:solidFill>
            <a:srgbClr val="AC3A8F"/>
          </a:solidFill>
          <a:ln w="12700">
            <a:solidFill>
              <a:srgbClr val="FFFFFF"/>
            </a:solidFill>
            <a:miter lim="400000"/>
          </a:ln>
        </p:spPr>
        <p:txBody>
          <a:bodyPr lIns="0" tIns="0" rIns="0" bIns="0" anchor="ctr"/>
          <a:lstStyle/>
          <a:p>
            <a:pPr>
              <a:defRPr sz="1600">
                <a:solidFill>
                  <a:srgbClr val="FFFFFF"/>
                </a:solidFill>
              </a:defRPr>
            </a:pPr>
          </a:p>
        </p:txBody>
      </p:sp>
      <p:sp>
        <p:nvSpPr>
          <p:cNvPr id="1092" name="Forum"/>
          <p:cNvSpPr txBox="1"/>
          <p:nvPr/>
        </p:nvSpPr>
        <p:spPr>
          <a:xfrm>
            <a:off x="8901128" y="4145571"/>
            <a:ext cx="751528"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a:solidFill>
                  <a:srgbClr val="FFFFFF"/>
                </a:solidFill>
              </a:defRPr>
            </a:pPr>
            <a:r>
              <a:t>Forum</a:t>
            </a:r>
            <a:r>
              <a:t>s</a:t>
            </a:r>
          </a:p>
        </p:txBody>
      </p:sp>
      <p:sp>
        <p:nvSpPr>
          <p:cNvPr id="1093" name="Espace de…"/>
          <p:cNvSpPr txBox="1"/>
          <p:nvPr/>
        </p:nvSpPr>
        <p:spPr>
          <a:xfrm>
            <a:off x="8636727" y="2731678"/>
            <a:ext cx="1444131"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FFFFFF"/>
                </a:solidFill>
              </a:defRPr>
            </a:lvl1pPr>
          </a:lstStyle>
          <a:p>
            <a:pPr/>
            <a:r>
              <a:t>Coworking spaces</a:t>
            </a:r>
          </a:p>
        </p:txBody>
      </p:sp>
      <p:sp>
        <p:nvSpPr>
          <p:cNvPr id="1094" name="Quand les grands groupes rencontrent les startups,…"/>
          <p:cNvSpPr txBox="1"/>
          <p:nvPr/>
        </p:nvSpPr>
        <p:spPr>
          <a:xfrm>
            <a:off x="10248685" y="2554913"/>
            <a:ext cx="1795506" cy="55506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b="0" sz="900"/>
            </a:pPr>
            <a:r>
              <a:t>‘Quand les grands groupes rencontrent les startups’ (</a:t>
            </a:r>
            <a:r>
              <a:rPr i="1"/>
              <a:t>‘When big companies meet start-ups’</a:t>
            </a:r>
            <a:r>
              <a:t>), </a:t>
            </a:r>
          </a:p>
          <a:p>
            <a:pPr>
              <a:defRPr b="0" sz="900"/>
            </a:pPr>
            <a:r>
              <a:t>Antoine Denoix, Axa France</a:t>
            </a:r>
          </a:p>
        </p:txBody>
      </p:sp>
      <p:sp>
        <p:nvSpPr>
          <p:cNvPr id="1095" name="Source : Relation Grands Groupes-Start-up, Les Echos, 2017">
            <a:hlinkClick r:id="rId5" invalidUrl="" action="" tgtFrame="" tooltip="" history="1" highlightClick="0" endSnd="0"/>
          </p:cNvPr>
          <p:cNvSpPr txBox="1"/>
          <p:nvPr/>
        </p:nvSpPr>
        <p:spPr>
          <a:xfrm>
            <a:off x="8285847" y="6205046"/>
            <a:ext cx="3833634"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a:defRPr b="0" sz="700"/>
            </a:pPr>
            <a:r>
              <a:t>Source: Relation Grands Groupes-Start-up</a:t>
            </a:r>
            <a:r>
              <a:t> (</a:t>
            </a:r>
            <a:r>
              <a:rPr i="1"/>
              <a:t>Big Company-Start-Up Relations</a:t>
            </a:r>
            <a:r>
              <a:t>)</a:t>
            </a:r>
            <a:r>
              <a:t>, Les Echos, 2017</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097" name="image51.jpeg" descr="image51.jpeg">
            <a:hlinkClick r:id="rId2" invalidUrl="" action="" tgtFrame="" tooltip="" history="1" highlightClick="0" endSnd="0"/>
          </p:cNvPr>
          <p:cNvPicPr>
            <a:picLocks noChangeAspect="1"/>
          </p:cNvPicPr>
          <p:nvPr/>
        </p:nvPicPr>
        <p:blipFill>
          <a:blip r:embed="rId3">
            <a:extLst/>
          </a:blip>
          <a:srcRect l="31665" t="0" r="34280" b="0"/>
          <a:stretch>
            <a:fillRect/>
          </a:stretch>
        </p:blipFill>
        <p:spPr>
          <a:xfrm>
            <a:off x="-50" y="-6516"/>
            <a:ext cx="3935761" cy="6501250"/>
          </a:xfrm>
          <a:prstGeom prst="rect">
            <a:avLst/>
          </a:prstGeom>
          <a:ln w="12700">
            <a:miter lim="400000"/>
          </a:ln>
        </p:spPr>
      </p:pic>
      <p:sp>
        <p:nvSpPr>
          <p:cNvPr id="109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09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10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101"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102" name="Rectangle"/>
          <p:cNvSpPr/>
          <p:nvPr/>
        </p:nvSpPr>
        <p:spPr>
          <a:xfrm>
            <a:off x="-12700" y="5840114"/>
            <a:ext cx="3961111" cy="596902"/>
          </a:xfrm>
          <a:prstGeom prst="rect">
            <a:avLst/>
          </a:prstGeom>
          <a:solidFill>
            <a:srgbClr val="FFFFFF">
              <a:alpha val="89879"/>
            </a:srgbClr>
          </a:solidFill>
          <a:ln w="12700">
            <a:miter lim="400000"/>
          </a:ln>
        </p:spPr>
        <p:txBody>
          <a:bodyPr lIns="0" tIns="0" rIns="0" bIns="0" anchor="ctr"/>
          <a:lstStyle/>
          <a:p>
            <a:pPr>
              <a:defRPr sz="1600"/>
            </a:pPr>
          </a:p>
        </p:txBody>
      </p:sp>
      <p:sp>
        <p:nvSpPr>
          <p:cNvPr id="1103" name="Circle">
            <a:hlinkClick r:id="rId2" invalidUrl="" action="" tgtFrame="" tooltip="" history="1" highlightClick="0" endSnd="0"/>
          </p:cNvPr>
          <p:cNvSpPr/>
          <p:nvPr/>
        </p:nvSpPr>
        <p:spPr>
          <a:xfrm>
            <a:off x="10997658" y="238482"/>
            <a:ext cx="737683" cy="737681"/>
          </a:xfrm>
          <a:prstGeom prst="ellipse">
            <a:avLst/>
          </a:prstGeom>
          <a:solidFill>
            <a:srgbClr val="754EB3"/>
          </a:solidFill>
          <a:ln w="12700">
            <a:miter lim="400000"/>
          </a:ln>
        </p:spPr>
        <p:txBody>
          <a:bodyPr lIns="0" tIns="0" rIns="0" bIns="0" anchor="ctr"/>
          <a:lstStyle/>
          <a:p>
            <a:pPr>
              <a:defRPr sz="1600">
                <a:solidFill>
                  <a:srgbClr val="FFFFFF"/>
                </a:solidFill>
              </a:defRPr>
            </a:pPr>
          </a:p>
        </p:txBody>
      </p:sp>
      <p:sp>
        <p:nvSpPr>
          <p:cNvPr id="1104"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105" name="Image" descr="Image">
            <a:hlinkClick r:id="rId5" invalidUrl="" action="" tgtFrame="" tooltip="" history="1" highlightClick="0" endSnd="0"/>
          </p:cNvPr>
          <p:cNvPicPr>
            <a:picLocks noChangeAspect="1"/>
          </p:cNvPicPr>
          <p:nvPr/>
        </p:nvPicPr>
        <p:blipFill>
          <a:blip r:embed="rId6">
            <a:extLst/>
          </a:blip>
          <a:stretch>
            <a:fillRect/>
          </a:stretch>
        </p:blipFill>
        <p:spPr>
          <a:xfrm>
            <a:off x="1567261" y="5950044"/>
            <a:ext cx="801189" cy="471469"/>
          </a:xfrm>
          <a:prstGeom prst="rect">
            <a:avLst/>
          </a:prstGeom>
          <a:ln w="12700">
            <a:miter lim="400000"/>
          </a:ln>
        </p:spPr>
      </p:pic>
      <p:pic>
        <p:nvPicPr>
          <p:cNvPr id="1106" name="noun_727762_cc.png" descr="noun_727762_cc.png"/>
          <p:cNvPicPr>
            <a:picLocks noChangeAspect="1"/>
          </p:cNvPicPr>
          <p:nvPr/>
        </p:nvPicPr>
        <p:blipFill>
          <a:blip r:embed="rId7">
            <a:extLst/>
          </a:blip>
          <a:srcRect l="11904" t="3951" r="11904" b="18389"/>
          <a:stretch>
            <a:fillRect/>
          </a:stretch>
        </p:blipFill>
        <p:spPr>
          <a:xfrm>
            <a:off x="4490516" y="2126422"/>
            <a:ext cx="585491" cy="596775"/>
          </a:xfrm>
          <a:prstGeom prst="rect">
            <a:avLst/>
          </a:prstGeom>
          <a:ln w="12700">
            <a:miter lim="400000"/>
          </a:ln>
        </p:spPr>
      </p:pic>
      <p:pic>
        <p:nvPicPr>
          <p:cNvPr id="1107" name="noun_1045096_cc.png" descr="noun_1045096_cc.png"/>
          <p:cNvPicPr>
            <a:picLocks noChangeAspect="1"/>
          </p:cNvPicPr>
          <p:nvPr/>
        </p:nvPicPr>
        <p:blipFill>
          <a:blip r:embed="rId8">
            <a:extLst/>
          </a:blip>
          <a:srcRect l="0" t="0" r="0" b="14858"/>
          <a:stretch>
            <a:fillRect/>
          </a:stretch>
        </p:blipFill>
        <p:spPr>
          <a:xfrm>
            <a:off x="4446163" y="4896871"/>
            <a:ext cx="700987" cy="596832"/>
          </a:xfrm>
          <a:prstGeom prst="rect">
            <a:avLst/>
          </a:prstGeom>
          <a:ln w="12700">
            <a:miter lim="400000"/>
          </a:ln>
        </p:spPr>
      </p:pic>
      <p:pic>
        <p:nvPicPr>
          <p:cNvPr id="1108" name="noun_648400_cc.png" descr="noun_648400_cc.png"/>
          <p:cNvPicPr>
            <a:picLocks noChangeAspect="1"/>
          </p:cNvPicPr>
          <p:nvPr/>
        </p:nvPicPr>
        <p:blipFill>
          <a:blip r:embed="rId9">
            <a:extLst/>
          </a:blip>
          <a:srcRect l="14673" t="0" r="14673" b="20967"/>
          <a:stretch>
            <a:fillRect/>
          </a:stretch>
        </p:blipFill>
        <p:spPr>
          <a:xfrm>
            <a:off x="4497559" y="3442894"/>
            <a:ext cx="585457" cy="654887"/>
          </a:xfrm>
          <a:prstGeom prst="rect">
            <a:avLst/>
          </a:prstGeom>
          <a:ln w="12700">
            <a:miter lim="400000"/>
          </a:ln>
        </p:spPr>
      </p:pic>
      <p:pic>
        <p:nvPicPr>
          <p:cNvPr id="1109" name="Image" descr="Image"/>
          <p:cNvPicPr>
            <a:picLocks noChangeAspect="1"/>
          </p:cNvPicPr>
          <p:nvPr/>
        </p:nvPicPr>
        <p:blipFill>
          <a:blip r:embed="rId10">
            <a:extLst/>
          </a:blip>
          <a:stretch>
            <a:fillRect/>
          </a:stretch>
        </p:blipFill>
        <p:spPr>
          <a:xfrm>
            <a:off x="11473485" y="169222"/>
            <a:ext cx="448015" cy="389773"/>
          </a:xfrm>
          <a:prstGeom prst="rect">
            <a:avLst/>
          </a:prstGeom>
          <a:ln w="12700">
            <a:miter lim="400000"/>
          </a:ln>
        </p:spPr>
      </p:pic>
      <p:sp>
        <p:nvSpPr>
          <p:cNvPr id="1110"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1111" name="CAS PRATIQUE 5 :…"/>
          <p:cNvSpPr txBox="1"/>
          <p:nvPr/>
        </p:nvSpPr>
        <p:spPr>
          <a:xfrm>
            <a:off x="4361569" y="269947"/>
            <a:ext cx="6790603"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754EB3"/>
                </a:solidFill>
              </a:defRPr>
            </a:pPr>
            <a:r>
              <a:t>CAS</a:t>
            </a:r>
            <a:r>
              <a:t>E STUDY</a:t>
            </a:r>
            <a:r>
              <a:t> N°8:</a:t>
            </a:r>
          </a:p>
          <a:p>
            <a:pPr algn="l">
              <a:defRPr sz="2500">
                <a:solidFill>
                  <a:srgbClr val="754EB3"/>
                </a:solidFill>
              </a:defRPr>
            </a:pPr>
            <a:r>
              <a:t>GRDF </a:t>
            </a:r>
            <a:r>
              <a:t>and</a:t>
            </a:r>
            <a:r>
              <a:t> Preda, </a:t>
            </a:r>
            <a:r>
              <a:t>a </a:t>
            </a:r>
            <a:r>
              <a:t>start</a:t>
            </a:r>
            <a:r>
              <a:t>-up</a:t>
            </a:r>
            <a:r>
              <a:t>/</a:t>
            </a:r>
            <a:r>
              <a:t>big company partnership providing innovative training</a:t>
            </a:r>
          </a:p>
        </p:txBody>
      </p:sp>
      <p:sp>
        <p:nvSpPr>
          <p:cNvPr id="1112" name="QUOI ?…"/>
          <p:cNvSpPr txBox="1"/>
          <p:nvPr/>
        </p:nvSpPr>
        <p:spPr>
          <a:xfrm>
            <a:off x="5353756" y="1775294"/>
            <a:ext cx="6312001"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WHAT? </a:t>
            </a:r>
          </a:p>
          <a:p>
            <a:pPr algn="just" defTabSz="457200">
              <a:defRPr b="0"/>
            </a:pPr>
            <a:r>
              <a:t>The open-innovation policy set up by GRDF has enabled a successful collaboration - and a Digital Prize-winning project - between the start-up </a:t>
            </a:r>
            <a:r>
              <a:rPr b="1"/>
              <a:t>Preda</a:t>
            </a:r>
            <a:r>
              <a:t> and </a:t>
            </a:r>
            <a:r>
              <a:rPr b="1"/>
              <a:t>GRDF Centre</a:t>
            </a:r>
            <a:r>
              <a:t>, with the mobile application “</a:t>
            </a:r>
            <a:r>
              <a:rPr b="1"/>
              <a:t>Tefépamal</a:t>
            </a:r>
            <a:r>
              <a:t>”, for the KIOZ Innovation Challenge. The key to this collaboration was confidence.</a:t>
            </a:r>
          </a:p>
        </p:txBody>
      </p:sp>
      <p:sp>
        <p:nvSpPr>
          <p:cNvPr id="1113" name="L’INTÉRÊT ?…"/>
          <p:cNvSpPr txBox="1"/>
          <p:nvPr/>
        </p:nvSpPr>
        <p:spPr>
          <a:xfrm>
            <a:off x="5371381" y="3195847"/>
            <a:ext cx="6312001"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WHY?</a:t>
            </a:r>
          </a:p>
          <a:p>
            <a:pPr algn="just" defTabSz="457200">
              <a:defRPr b="0"/>
            </a:pPr>
            <a:r>
              <a:t>Working with a start-up for a digital project has enabled an </a:t>
            </a:r>
            <a:r>
              <a:rPr b="1"/>
              <a:t>agile, innovative,</a:t>
            </a:r>
            <a:r>
              <a:t> and firmly '</a:t>
            </a:r>
            <a:r>
              <a:rPr b="1"/>
              <a:t>User Experience’-orientated approach</a:t>
            </a:r>
            <a:r>
              <a:t>. </a:t>
            </a:r>
            <a:endParaRPr sz="1500">
              <a:solidFill>
                <a:srgbClr val="FFFFFF"/>
              </a:solidFill>
            </a:endParaRPr>
          </a:p>
          <a:p>
            <a:pPr algn="just" defTabSz="457200">
              <a:defRPr b="0"/>
            </a:pPr>
            <a:r>
              <a:t>The motivation was the creation of an opportunity to overcome a big company’s slow way of working by </a:t>
            </a:r>
            <a:r>
              <a:rPr b="1"/>
              <a:t>responding to a need as quickly as possible</a:t>
            </a:r>
            <a:r>
              <a:t>.</a:t>
            </a:r>
          </a:p>
        </p:txBody>
      </p:sp>
      <p:sp>
        <p:nvSpPr>
          <p:cNvPr id="1114" name="ET AUSSI……"/>
          <p:cNvSpPr txBox="1"/>
          <p:nvPr/>
        </p:nvSpPr>
        <p:spPr>
          <a:xfrm>
            <a:off x="5385492" y="4550530"/>
            <a:ext cx="6312001"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AND, ALSO…</a:t>
            </a:r>
          </a:p>
          <a:p>
            <a:pPr algn="just" defTabSz="457200">
              <a:defRPr b="0"/>
            </a:pPr>
            <a:r>
              <a:t>To involve all its employees and make them feel open to the project, GRDF Centre also invested in social networks. A </a:t>
            </a:r>
            <a:r>
              <a:rPr i="1"/>
              <a:t>teaser</a:t>
            </a:r>
            <a:r>
              <a:t> was filmed and broadcast online,  and a large promotion was carried out on Facebook and Yammer (an Enterprise Social Network). A touch-screen tablet was also offered as a prize for whoever got the highest score during the launch.</a:t>
            </a:r>
          </a:p>
        </p:txBody>
      </p:sp>
      <p:sp>
        <p:nvSpPr>
          <p:cNvPr id="1115" name="ZoneTexte 1">
            <a:hlinkClick r:id="rId11" invalidUrl="" action="" tgtFrame="" tooltip="" history="1" highlightClick="0" endSnd="0"/>
          </p:cNvPr>
          <p:cNvSpPr txBox="1"/>
          <p:nvPr/>
        </p:nvSpPr>
        <p:spPr>
          <a:xfrm>
            <a:off x="5543981" y="6214213"/>
            <a:ext cx="655117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a:t>
            </a:r>
            <a:r>
              <a:t>:</a:t>
            </a:r>
            <a:r>
              <a:t> </a:t>
            </a:r>
            <a:r>
              <a:t>'</a:t>
            </a:r>
            <a:r>
              <a:t>Formation innovante : un partenariat Start-up/Grand Groupe</a:t>
            </a:r>
            <a:r>
              <a:t>’ (</a:t>
            </a:r>
            <a:r>
              <a:rPr i="1"/>
              <a:t>‘Innovative Training: a Start-up/Big Corporation Partnership’</a:t>
            </a:r>
            <a:r>
              <a:t>)</a:t>
            </a:r>
            <a:r>
              <a:t>, Le Journal de L’Eco, 2017</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1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11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119" name="Image" descr="Image">
            <a:hlinkClick r:id="rId2" invalidUrl="" action="" tgtFrame="" tooltip="" history="1" highlightClick="0" endSnd="0"/>
          </p:cNvPr>
          <p:cNvPicPr>
            <a:picLocks noChangeAspect="1"/>
          </p:cNvPicPr>
          <p:nvPr/>
        </p:nvPicPr>
        <p:blipFill>
          <a:blip r:embed="rId3">
            <a:extLst/>
          </a:blip>
          <a:srcRect l="30857" t="1853" r="37151" b="0"/>
          <a:stretch>
            <a:fillRect/>
          </a:stretch>
        </p:blipFill>
        <p:spPr>
          <a:xfrm>
            <a:off x="-50" y="-25401"/>
            <a:ext cx="3935761" cy="6499628"/>
          </a:xfrm>
          <a:prstGeom prst="rect">
            <a:avLst/>
          </a:prstGeom>
          <a:ln w="12700">
            <a:miter lim="400000"/>
          </a:ln>
        </p:spPr>
      </p:pic>
      <p:sp>
        <p:nvSpPr>
          <p:cNvPr id="112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121"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122" name="Rectangle"/>
          <p:cNvSpPr/>
          <p:nvPr/>
        </p:nvSpPr>
        <p:spPr>
          <a:xfrm>
            <a:off x="-12700" y="5840114"/>
            <a:ext cx="3961111" cy="596902"/>
          </a:xfrm>
          <a:prstGeom prst="rect">
            <a:avLst/>
          </a:prstGeom>
          <a:solidFill>
            <a:srgbClr val="FFFFFF">
              <a:alpha val="66886"/>
            </a:srgbClr>
          </a:solidFill>
          <a:ln w="12700">
            <a:miter lim="400000"/>
          </a:ln>
        </p:spPr>
        <p:txBody>
          <a:bodyPr lIns="0" tIns="0" rIns="0" bIns="0" anchor="ctr"/>
          <a:lstStyle/>
          <a:p>
            <a:pPr>
              <a:defRPr sz="1600"/>
            </a:pPr>
          </a:p>
        </p:txBody>
      </p:sp>
      <p:sp>
        <p:nvSpPr>
          <p:cNvPr id="1123" name="Circle">
            <a:hlinkClick r:id="rId5" invalidUrl="" action="" tgtFrame="" tooltip="" history="1" highlightClick="0" endSnd="0"/>
          </p:cNvPr>
          <p:cNvSpPr/>
          <p:nvPr/>
        </p:nvSpPr>
        <p:spPr>
          <a:xfrm>
            <a:off x="10997658" y="238482"/>
            <a:ext cx="737683" cy="737681"/>
          </a:xfrm>
          <a:prstGeom prst="ellipse">
            <a:avLst/>
          </a:prstGeom>
          <a:solidFill>
            <a:srgbClr val="754EB3"/>
          </a:solidFill>
          <a:ln w="12700">
            <a:miter lim="400000"/>
          </a:ln>
        </p:spPr>
        <p:txBody>
          <a:bodyPr lIns="0" tIns="0" rIns="0" bIns="0" anchor="ctr"/>
          <a:lstStyle/>
          <a:p>
            <a:pPr>
              <a:defRPr sz="1600">
                <a:solidFill>
                  <a:srgbClr val="FFFFFF"/>
                </a:solidFill>
              </a:defRPr>
            </a:pPr>
          </a:p>
        </p:txBody>
      </p:sp>
      <p:sp>
        <p:nvSpPr>
          <p:cNvPr id="1124"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125" name="Image" descr="Image">
            <a:hlinkClick r:id="rId6" invalidUrl="" action="" tgtFrame="" tooltip="" history="1" highlightClick="0" endSnd="0"/>
          </p:cNvPr>
          <p:cNvPicPr>
            <a:picLocks noChangeAspect="1"/>
          </p:cNvPicPr>
          <p:nvPr/>
        </p:nvPicPr>
        <p:blipFill>
          <a:blip r:embed="rId7">
            <a:extLst/>
          </a:blip>
          <a:stretch>
            <a:fillRect/>
          </a:stretch>
        </p:blipFill>
        <p:spPr>
          <a:xfrm>
            <a:off x="1106288" y="5736501"/>
            <a:ext cx="1723133" cy="804129"/>
          </a:xfrm>
          <a:prstGeom prst="rect">
            <a:avLst/>
          </a:prstGeom>
          <a:ln w="12700">
            <a:miter lim="400000"/>
          </a:ln>
        </p:spPr>
      </p:pic>
      <p:pic>
        <p:nvPicPr>
          <p:cNvPr id="1126" name="noun_727762_cc.png" descr="noun_727762_cc.png"/>
          <p:cNvPicPr>
            <a:picLocks noChangeAspect="1"/>
          </p:cNvPicPr>
          <p:nvPr/>
        </p:nvPicPr>
        <p:blipFill>
          <a:blip r:embed="rId8">
            <a:extLst/>
          </a:blip>
          <a:srcRect l="11904" t="3951" r="11904" b="18389"/>
          <a:stretch>
            <a:fillRect/>
          </a:stretch>
        </p:blipFill>
        <p:spPr>
          <a:xfrm>
            <a:off x="4490516" y="2126422"/>
            <a:ext cx="585491" cy="596775"/>
          </a:xfrm>
          <a:prstGeom prst="rect">
            <a:avLst/>
          </a:prstGeom>
          <a:ln w="12700">
            <a:miter lim="400000"/>
          </a:ln>
        </p:spPr>
      </p:pic>
      <p:pic>
        <p:nvPicPr>
          <p:cNvPr id="1127" name="noun_1045096_cc.png" descr="noun_1045096_cc.png"/>
          <p:cNvPicPr>
            <a:picLocks noChangeAspect="1"/>
          </p:cNvPicPr>
          <p:nvPr/>
        </p:nvPicPr>
        <p:blipFill>
          <a:blip r:embed="rId9">
            <a:extLst/>
          </a:blip>
          <a:srcRect l="0" t="0" r="0" b="14858"/>
          <a:stretch>
            <a:fillRect/>
          </a:stretch>
        </p:blipFill>
        <p:spPr>
          <a:xfrm>
            <a:off x="4432770" y="5038987"/>
            <a:ext cx="700987" cy="596832"/>
          </a:xfrm>
          <a:prstGeom prst="rect">
            <a:avLst/>
          </a:prstGeom>
          <a:ln w="12700">
            <a:miter lim="400000"/>
          </a:ln>
        </p:spPr>
      </p:pic>
      <p:pic>
        <p:nvPicPr>
          <p:cNvPr id="1128" name="noun_648400_cc.png" descr="noun_648400_cc.png"/>
          <p:cNvPicPr>
            <a:picLocks noChangeAspect="1"/>
          </p:cNvPicPr>
          <p:nvPr/>
        </p:nvPicPr>
        <p:blipFill>
          <a:blip r:embed="rId10">
            <a:extLst/>
          </a:blip>
          <a:srcRect l="14673" t="0" r="14673" b="20967"/>
          <a:stretch>
            <a:fillRect/>
          </a:stretch>
        </p:blipFill>
        <p:spPr>
          <a:xfrm>
            <a:off x="4484166" y="3585009"/>
            <a:ext cx="585457" cy="654887"/>
          </a:xfrm>
          <a:prstGeom prst="rect">
            <a:avLst/>
          </a:prstGeom>
          <a:ln w="12700">
            <a:miter lim="400000"/>
          </a:ln>
        </p:spPr>
      </p:pic>
      <p:pic>
        <p:nvPicPr>
          <p:cNvPr id="1129" name="Image" descr="Image"/>
          <p:cNvPicPr>
            <a:picLocks noChangeAspect="1"/>
          </p:cNvPicPr>
          <p:nvPr/>
        </p:nvPicPr>
        <p:blipFill>
          <a:blip r:embed="rId11">
            <a:extLst/>
          </a:blip>
          <a:stretch>
            <a:fillRect/>
          </a:stretch>
        </p:blipFill>
        <p:spPr>
          <a:xfrm>
            <a:off x="11473485" y="169222"/>
            <a:ext cx="448015" cy="389773"/>
          </a:xfrm>
          <a:prstGeom prst="rect">
            <a:avLst/>
          </a:prstGeom>
          <a:ln w="12700">
            <a:miter lim="400000"/>
          </a:ln>
        </p:spPr>
      </p:pic>
      <p:sp>
        <p:nvSpPr>
          <p:cNvPr id="1130" name="Flexible ways of working"/>
          <p:cNvSpPr txBox="1"/>
          <p:nvPr/>
        </p:nvSpPr>
        <p:spPr>
          <a:xfrm>
            <a:off x="10079024" y="6582988"/>
            <a:ext cx="1548210"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Flexible ways of working</a:t>
            </a:r>
          </a:p>
        </p:txBody>
      </p:sp>
      <p:sp>
        <p:nvSpPr>
          <p:cNvPr id="1131" name="CAS PRATIQUE 6 :…"/>
          <p:cNvSpPr txBox="1"/>
          <p:nvPr/>
        </p:nvSpPr>
        <p:spPr>
          <a:xfrm>
            <a:off x="4361569" y="269947"/>
            <a:ext cx="5999815"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754EB3"/>
                </a:solidFill>
              </a:defRPr>
            </a:pPr>
            <a:r>
              <a:t>CAS</a:t>
            </a:r>
            <a:r>
              <a:t>E</a:t>
            </a:r>
            <a:r>
              <a:t> </a:t>
            </a:r>
            <a:r>
              <a:t>STUDY</a:t>
            </a:r>
            <a:r>
              <a:t> N°9:</a:t>
            </a:r>
          </a:p>
          <a:p>
            <a:pPr algn="l">
              <a:defRPr sz="2500">
                <a:solidFill>
                  <a:srgbClr val="754EB3"/>
                </a:solidFill>
              </a:defRPr>
            </a:pPr>
            <a:r>
              <a:t>The Camp, </a:t>
            </a:r>
            <a:r>
              <a:t>a new type of workspace in </a:t>
            </a:r>
            <a:r>
              <a:t>Provence</a:t>
            </a:r>
          </a:p>
        </p:txBody>
      </p:sp>
      <p:sp>
        <p:nvSpPr>
          <p:cNvPr id="1132" name="QUOI ?…"/>
          <p:cNvSpPr txBox="1"/>
          <p:nvPr/>
        </p:nvSpPr>
        <p:spPr>
          <a:xfrm>
            <a:off x="5372100" y="1673693"/>
            <a:ext cx="6312000"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WHAT? </a:t>
            </a:r>
          </a:p>
          <a:p>
            <a:pPr algn="just" defTabSz="457200">
              <a:defRPr b="0"/>
            </a:pPr>
            <a:r>
              <a:t>Inaugur</a:t>
            </a:r>
            <a:r>
              <a:t>ated in</a:t>
            </a:r>
            <a:r>
              <a:t> </a:t>
            </a:r>
            <a:r>
              <a:t>late</a:t>
            </a:r>
            <a:r>
              <a:t> </a:t>
            </a:r>
            <a:r>
              <a:t>S</a:t>
            </a:r>
            <a:r>
              <a:t>eptemb</a:t>
            </a:r>
            <a:r>
              <a:t>er</a:t>
            </a:r>
            <a:r>
              <a:t> 2017, </a:t>
            </a:r>
            <a:r>
              <a:rPr b="1"/>
              <a:t>The Camp</a:t>
            </a:r>
            <a:r>
              <a:t> </a:t>
            </a:r>
            <a:r>
              <a:t>is a place for innovation, defined as a third place, which is still taking shape</a:t>
            </a:r>
            <a:r>
              <a:t>. </a:t>
            </a:r>
            <a:r>
              <a:rPr b="1"/>
              <a:t>Forty start-ups</a:t>
            </a:r>
            <a:r>
              <a:t> </a:t>
            </a:r>
            <a:r>
              <a:t>will, in time, be incubated on-site, and an </a:t>
            </a:r>
            <a:r>
              <a:rPr b="1"/>
              <a:t>acceleration programme </a:t>
            </a:r>
            <a:r>
              <a:t>will also be offered</a:t>
            </a:r>
            <a:r>
              <a:t>.</a:t>
            </a:r>
            <a:r>
              <a:t> Furthermore</a:t>
            </a:r>
            <a:r>
              <a:t>, </a:t>
            </a:r>
            <a:r>
              <a:rPr b="1"/>
              <a:t>intrapreneur</a:t>
            </a:r>
            <a:r>
              <a:rPr b="1"/>
              <a:t>ship</a:t>
            </a:r>
            <a:r>
              <a:t> </a:t>
            </a:r>
            <a:r>
              <a:t>will allow employees from big companies to try out their ideas in The Camp’s start-up studio</a:t>
            </a:r>
            <a:r>
              <a:t>.</a:t>
            </a:r>
          </a:p>
        </p:txBody>
      </p:sp>
      <p:sp>
        <p:nvSpPr>
          <p:cNvPr id="1133" name="L’INTÉRÊT ?…"/>
          <p:cNvSpPr txBox="1"/>
          <p:nvPr/>
        </p:nvSpPr>
        <p:spPr>
          <a:xfrm>
            <a:off x="5372100" y="3355069"/>
            <a:ext cx="6312000"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WHY?</a:t>
            </a:r>
          </a:p>
          <a:p>
            <a:pPr algn="just" defTabSz="457200">
              <a:defRPr b="0"/>
            </a:pPr>
            <a:r>
              <a:t>To create a living space where </a:t>
            </a:r>
            <a:r>
              <a:rPr b="1"/>
              <a:t>the themes of the future</a:t>
            </a:r>
            <a:r>
              <a:t> are dealt with through </a:t>
            </a:r>
            <a:r>
              <a:rPr b="1"/>
              <a:t>innovation, exchange and a search for meaning on the part of everyone</a:t>
            </a:r>
            <a:r>
              <a:t>: students, big corporations, artists, small-and-medium-sized companies, start-ups, researchers, and activists can meet on the same site.</a:t>
            </a:r>
          </a:p>
        </p:txBody>
      </p:sp>
      <p:sp>
        <p:nvSpPr>
          <p:cNvPr id="1134" name="ET AUSSI……"/>
          <p:cNvSpPr txBox="1"/>
          <p:nvPr/>
        </p:nvSpPr>
        <p:spPr>
          <a:xfrm>
            <a:off x="5372100" y="4895846"/>
            <a:ext cx="6312000"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AND, ALSO…</a:t>
            </a:r>
          </a:p>
          <a:p>
            <a:pPr algn="just" defTabSz="457200">
              <a:defRPr b="0"/>
            </a:pPr>
            <a:r>
              <a:t>The five themes that have been singled out as the great challenges of tomorrow by The Camp team, in consultation with “Millennials”, are: </a:t>
            </a:r>
            <a:r>
              <a:rPr b="1"/>
              <a:t>protection of the oceans, mobility, quality of life, </a:t>
            </a:r>
            <a:r>
              <a:rPr b="1"/>
              <a:t>e</a:t>
            </a:r>
            <a:r>
              <a:rPr b="1"/>
              <a:t>ducation</a:t>
            </a:r>
            <a:r>
              <a:t> and </a:t>
            </a:r>
            <a:r>
              <a:rPr b="1"/>
              <a:t>empowerment</a:t>
            </a:r>
            <a:r>
              <a:t>.</a:t>
            </a:r>
          </a:p>
        </p:txBody>
      </p:sp>
      <p:sp>
        <p:nvSpPr>
          <p:cNvPr id="1135" name="ZoneTexte 18">
            <a:hlinkClick r:id="rId5" invalidUrl="" action="" tgtFrame="" tooltip="" history="1" highlightClick="0" endSnd="0"/>
          </p:cNvPr>
          <p:cNvSpPr txBox="1"/>
          <p:nvPr/>
        </p:nvSpPr>
        <p:spPr>
          <a:xfrm>
            <a:off x="6489841" y="6233423"/>
            <a:ext cx="5582825"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a:t>
            </a:r>
            <a:r>
              <a:t>'</a:t>
            </a:r>
            <a:r>
              <a:t>The Camp, Un Autre Futur Se Construit En Provence</a:t>
            </a:r>
            <a:r>
              <a:t>'</a:t>
            </a:r>
            <a:r>
              <a:t>,</a:t>
            </a:r>
            <a:r>
              <a:t> (</a:t>
            </a:r>
            <a:r>
              <a:rPr i="1"/>
              <a:t>‘The Camp, Another Future is Being Built in Provence’</a:t>
            </a:r>
            <a:r>
              <a:t>)</a:t>
            </a:r>
            <a:r>
              <a:t> Forbes, 2017</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30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304" name="Slide Number"/>
          <p:cNvSpPr txBox="1"/>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05"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grpSp>
        <p:nvGrpSpPr>
          <p:cNvPr id="314" name="Group"/>
          <p:cNvGrpSpPr/>
          <p:nvPr/>
        </p:nvGrpSpPr>
        <p:grpSpPr>
          <a:xfrm>
            <a:off x="791138" y="698540"/>
            <a:ext cx="10609725" cy="5082977"/>
            <a:chOff x="0" y="0"/>
            <a:chExt cx="10609724" cy="5082976"/>
          </a:xfrm>
        </p:grpSpPr>
        <p:sp>
          <p:nvSpPr>
            <p:cNvPr id="306" name="Rectangle"/>
            <p:cNvSpPr/>
            <p:nvPr/>
          </p:nvSpPr>
          <p:spPr>
            <a:xfrm>
              <a:off x="-1" y="0"/>
              <a:ext cx="2422519" cy="2457474"/>
            </a:xfrm>
            <a:prstGeom prst="rect">
              <a:avLst/>
            </a:prstGeom>
            <a:solidFill>
              <a:srgbClr val="F19A28"/>
            </a:solidFill>
            <a:ln w="12700" cap="flat">
              <a:noFill/>
              <a:miter lim="400000"/>
            </a:ln>
            <a:effectLst/>
          </p:spPr>
          <p:txBody>
            <a:bodyPr wrap="square" lIns="0" tIns="0" rIns="0" bIns="0" numCol="1" anchor="ctr">
              <a:noAutofit/>
            </a:bodyPr>
            <a:lstStyle/>
            <a:p>
              <a:pPr/>
            </a:p>
          </p:txBody>
        </p:sp>
        <p:sp>
          <p:nvSpPr>
            <p:cNvPr id="307" name="Rectangle"/>
            <p:cNvSpPr/>
            <p:nvPr/>
          </p:nvSpPr>
          <p:spPr>
            <a:xfrm>
              <a:off x="2672051" y="0"/>
              <a:ext cx="2539088" cy="2457474"/>
            </a:xfrm>
            <a:prstGeom prst="rect">
              <a:avLst/>
            </a:prstGeom>
            <a:solidFill>
              <a:srgbClr val="54B4A5"/>
            </a:solidFill>
            <a:ln w="12700" cap="flat">
              <a:noFill/>
              <a:miter lim="400000"/>
            </a:ln>
            <a:effectLst/>
          </p:spPr>
          <p:txBody>
            <a:bodyPr wrap="square" lIns="0" tIns="0" rIns="0" bIns="0" numCol="1" anchor="ctr">
              <a:noAutofit/>
            </a:bodyPr>
            <a:lstStyle/>
            <a:p>
              <a:pPr/>
            </a:p>
          </p:txBody>
        </p:sp>
        <p:sp>
          <p:nvSpPr>
            <p:cNvPr id="308" name="Rectangle"/>
            <p:cNvSpPr/>
            <p:nvPr/>
          </p:nvSpPr>
          <p:spPr>
            <a:xfrm>
              <a:off x="5419280" y="0"/>
              <a:ext cx="2422519" cy="2457474"/>
            </a:xfrm>
            <a:prstGeom prst="rect">
              <a:avLst/>
            </a:prstGeom>
            <a:solidFill>
              <a:srgbClr val="F66969"/>
            </a:solidFill>
            <a:ln w="12700" cap="flat">
              <a:noFill/>
              <a:miter lim="400000"/>
            </a:ln>
            <a:effectLst/>
          </p:spPr>
          <p:txBody>
            <a:bodyPr wrap="square" lIns="0" tIns="0" rIns="0" bIns="0" numCol="1" anchor="ctr">
              <a:noAutofit/>
            </a:bodyPr>
            <a:lstStyle/>
            <a:p>
              <a:pPr/>
            </a:p>
          </p:txBody>
        </p:sp>
        <p:sp>
          <p:nvSpPr>
            <p:cNvPr id="309" name="Rectangle"/>
            <p:cNvSpPr/>
            <p:nvPr/>
          </p:nvSpPr>
          <p:spPr>
            <a:xfrm>
              <a:off x="8070636" y="16792"/>
              <a:ext cx="2539088" cy="2423890"/>
            </a:xfrm>
            <a:prstGeom prst="rect">
              <a:avLst/>
            </a:prstGeom>
            <a:solidFill>
              <a:srgbClr val="744FB2"/>
            </a:solidFill>
            <a:ln w="12700" cap="flat">
              <a:noFill/>
              <a:miter lim="400000"/>
            </a:ln>
            <a:effectLst/>
          </p:spPr>
          <p:txBody>
            <a:bodyPr wrap="square" lIns="0" tIns="0" rIns="0" bIns="0" numCol="1" anchor="ctr">
              <a:noAutofit/>
            </a:bodyPr>
            <a:lstStyle/>
            <a:p>
              <a:pPr/>
            </a:p>
          </p:txBody>
        </p:sp>
        <p:sp>
          <p:nvSpPr>
            <p:cNvPr id="310" name="Rectangle"/>
            <p:cNvSpPr/>
            <p:nvPr/>
          </p:nvSpPr>
          <p:spPr>
            <a:xfrm>
              <a:off x="-1" y="2625503"/>
              <a:ext cx="2422519" cy="2457474"/>
            </a:xfrm>
            <a:prstGeom prst="rect">
              <a:avLst/>
            </a:prstGeom>
            <a:solidFill>
              <a:srgbClr val="FFBD0E"/>
            </a:solidFill>
            <a:ln w="12700" cap="flat">
              <a:noFill/>
              <a:miter lim="400000"/>
            </a:ln>
            <a:effectLst/>
          </p:spPr>
          <p:txBody>
            <a:bodyPr wrap="square" lIns="0" tIns="0" rIns="0" bIns="0" numCol="1" anchor="ctr">
              <a:noAutofit/>
            </a:bodyPr>
            <a:lstStyle/>
            <a:p>
              <a:pPr/>
            </a:p>
          </p:txBody>
        </p:sp>
        <p:sp>
          <p:nvSpPr>
            <p:cNvPr id="311" name="Rectangle"/>
            <p:cNvSpPr/>
            <p:nvPr/>
          </p:nvSpPr>
          <p:spPr>
            <a:xfrm>
              <a:off x="2651355" y="2625503"/>
              <a:ext cx="2539088" cy="2457474"/>
            </a:xfrm>
            <a:prstGeom prst="rect">
              <a:avLst/>
            </a:prstGeom>
            <a:solidFill>
              <a:srgbClr val="53A2EF"/>
            </a:solidFill>
            <a:ln w="12700" cap="flat">
              <a:noFill/>
              <a:miter lim="400000"/>
            </a:ln>
            <a:effectLst/>
          </p:spPr>
          <p:txBody>
            <a:bodyPr wrap="square" lIns="0" tIns="0" rIns="0" bIns="0" numCol="1" anchor="ctr">
              <a:noAutofit/>
            </a:bodyPr>
            <a:lstStyle/>
            <a:p>
              <a:pPr/>
            </a:p>
          </p:txBody>
        </p:sp>
        <p:sp>
          <p:nvSpPr>
            <p:cNvPr id="312" name="Rectangle"/>
            <p:cNvSpPr/>
            <p:nvPr/>
          </p:nvSpPr>
          <p:spPr>
            <a:xfrm>
              <a:off x="5419280" y="2625503"/>
              <a:ext cx="2422519" cy="2457474"/>
            </a:xfrm>
            <a:prstGeom prst="rect">
              <a:avLst/>
            </a:prstGeom>
            <a:solidFill>
              <a:srgbClr val="99195E"/>
            </a:solidFill>
            <a:ln w="12700" cap="flat">
              <a:noFill/>
              <a:miter lim="400000"/>
            </a:ln>
            <a:effectLst/>
          </p:spPr>
          <p:txBody>
            <a:bodyPr wrap="square" lIns="0" tIns="0" rIns="0" bIns="0" numCol="1" anchor="ctr">
              <a:noAutofit/>
            </a:bodyPr>
            <a:lstStyle/>
            <a:p>
              <a:pPr/>
            </a:p>
          </p:txBody>
        </p:sp>
        <p:sp>
          <p:nvSpPr>
            <p:cNvPr id="313" name="Rectangle"/>
            <p:cNvSpPr/>
            <p:nvPr/>
          </p:nvSpPr>
          <p:spPr>
            <a:xfrm>
              <a:off x="8070636" y="2625503"/>
              <a:ext cx="2539088" cy="2457474"/>
            </a:xfrm>
            <a:prstGeom prst="rect">
              <a:avLst/>
            </a:prstGeom>
            <a:solidFill>
              <a:srgbClr val="072199"/>
            </a:solidFill>
            <a:ln w="12700" cap="flat">
              <a:noFill/>
              <a:miter lim="400000"/>
            </a:ln>
            <a:effectLst/>
          </p:spPr>
          <p:txBody>
            <a:bodyPr wrap="square" lIns="0" tIns="0" rIns="0" bIns="0" numCol="1" anchor="ctr">
              <a:noAutofit/>
            </a:bodyPr>
            <a:lstStyle/>
            <a:p>
              <a:pPr/>
            </a:p>
          </p:txBody>
        </p:sp>
      </p:grpSp>
      <p:sp>
        <p:nvSpPr>
          <p:cNvPr id="315" name="Le marché de l’emploi, bouleversé par l’automatisation du travail"/>
          <p:cNvSpPr txBox="1"/>
          <p:nvPr/>
        </p:nvSpPr>
        <p:spPr>
          <a:xfrm>
            <a:off x="861852" y="1849003"/>
            <a:ext cx="2266812" cy="6169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sz="1300">
                <a:solidFill>
                  <a:srgbClr val="FFFFFF"/>
                </a:solidFill>
              </a:defRPr>
            </a:lvl1pPr>
          </a:lstStyle>
          <a:p>
            <a:pPr/>
            <a:r>
              <a:t>how automation is changing the job market</a:t>
            </a:r>
          </a:p>
        </p:txBody>
      </p:sp>
      <p:sp>
        <p:nvSpPr>
          <p:cNvPr id="316" name="L’entreprise collaborative :…"/>
          <p:cNvSpPr txBox="1"/>
          <p:nvPr/>
        </p:nvSpPr>
        <p:spPr>
          <a:xfrm>
            <a:off x="3584123" y="1849003"/>
            <a:ext cx="2266813" cy="6169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cap="all" sz="1300">
                <a:solidFill>
                  <a:srgbClr val="FFFFFF"/>
                </a:solidFill>
              </a:defRPr>
            </a:pPr>
            <a:r>
              <a:t>THE collaborative COMPANY:</a:t>
            </a:r>
          </a:p>
          <a:p>
            <a:pPr>
              <a:defRPr cap="all" sz="1300">
                <a:solidFill>
                  <a:srgbClr val="FFFFFF"/>
                </a:solidFill>
              </a:defRPr>
            </a:pPr>
            <a:r>
              <a:t>A collective FORCE</a:t>
            </a:r>
          </a:p>
        </p:txBody>
      </p:sp>
      <p:sp>
        <p:nvSpPr>
          <p:cNvPr id="317" name="Impacts générationnels :…"/>
          <p:cNvSpPr txBox="1"/>
          <p:nvPr/>
        </p:nvSpPr>
        <p:spPr>
          <a:xfrm>
            <a:off x="6230054" y="1849003"/>
            <a:ext cx="2419493" cy="6169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cap="all" sz="1300">
                <a:solidFill>
                  <a:srgbClr val="FFFFFF"/>
                </a:solidFill>
              </a:defRPr>
            </a:pPr>
            <a:r>
              <a:t>GENERATIONAL IMPACT:</a:t>
            </a:r>
          </a:p>
          <a:p>
            <a:pPr>
              <a:defRPr cap="all" sz="1300">
                <a:solidFill>
                  <a:srgbClr val="FFFFFF"/>
                </a:solidFill>
              </a:defRPr>
            </a:pPr>
            <a:r>
              <a:t>BETTER INTEGRATION OF GENERATIONS Y AND Z</a:t>
            </a:r>
          </a:p>
        </p:txBody>
      </p:sp>
      <p:sp>
        <p:nvSpPr>
          <p:cNvPr id="318" name="Travailler de manière plus flexible"/>
          <p:cNvSpPr txBox="1"/>
          <p:nvPr/>
        </p:nvSpPr>
        <p:spPr>
          <a:xfrm>
            <a:off x="9028665" y="1944253"/>
            <a:ext cx="2266813" cy="4264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sz="1300">
                <a:solidFill>
                  <a:srgbClr val="FFFFFF"/>
                </a:solidFill>
              </a:defRPr>
            </a:lvl1pPr>
          </a:lstStyle>
          <a:p>
            <a:pPr/>
            <a:r>
              <a:t>MORE FLEXIBLE WAYS OF WORKING</a:t>
            </a:r>
          </a:p>
        </p:txBody>
      </p:sp>
      <p:sp>
        <p:nvSpPr>
          <p:cNvPr id="319" name="Vers un cadre de travail plus humain"/>
          <p:cNvSpPr txBox="1"/>
          <p:nvPr/>
        </p:nvSpPr>
        <p:spPr>
          <a:xfrm>
            <a:off x="861852" y="4545309"/>
            <a:ext cx="2266812" cy="4264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sz="1300">
                <a:solidFill>
                  <a:srgbClr val="FFFFFF"/>
                </a:solidFill>
              </a:defRPr>
            </a:lvl1pPr>
          </a:lstStyle>
          <a:p>
            <a:pPr/>
            <a:r>
              <a:t>TOWARDS A MORE HUMAN WORKING ENVIRONMENT</a:t>
            </a:r>
          </a:p>
        </p:txBody>
      </p:sp>
      <p:sp>
        <p:nvSpPr>
          <p:cNvPr id="320" name="Améliorer les performances"/>
          <p:cNvSpPr txBox="1"/>
          <p:nvPr/>
        </p:nvSpPr>
        <p:spPr>
          <a:xfrm>
            <a:off x="3584123" y="4545309"/>
            <a:ext cx="2266813" cy="4264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sz="1300">
                <a:solidFill>
                  <a:srgbClr val="FFFFFF"/>
                </a:solidFill>
              </a:defRPr>
            </a:lvl1pPr>
          </a:lstStyle>
          <a:p>
            <a:pPr/>
            <a:r>
              <a:t>IMPROVING PERFORMANCE</a:t>
            </a:r>
          </a:p>
        </p:txBody>
      </p:sp>
      <p:sp>
        <p:nvSpPr>
          <p:cNvPr id="321" name="Le digital,…"/>
          <p:cNvSpPr txBox="1"/>
          <p:nvPr/>
        </p:nvSpPr>
        <p:spPr>
          <a:xfrm>
            <a:off x="6306394" y="4351126"/>
            <a:ext cx="2266812" cy="9979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cap="all" sz="1300">
                <a:solidFill>
                  <a:srgbClr val="FFFFFF"/>
                </a:solidFill>
              </a:defRPr>
            </a:pPr>
            <a:r>
              <a:t>THE digital,</a:t>
            </a:r>
          </a:p>
          <a:p>
            <a:pPr>
              <a:defRPr cap="all" sz="1300">
                <a:solidFill>
                  <a:srgbClr val="FFFFFF"/>
                </a:solidFill>
              </a:defRPr>
            </a:pPr>
            <a:r>
              <a:t>THE NEW CATALYST MAKING RECRUITMENT PROCESSES MORE EFFECTIVE</a:t>
            </a:r>
          </a:p>
        </p:txBody>
      </p:sp>
      <p:sp>
        <p:nvSpPr>
          <p:cNvPr id="322" name="La montÉE en compétence rendue plus accessible"/>
          <p:cNvSpPr txBox="1"/>
          <p:nvPr/>
        </p:nvSpPr>
        <p:spPr>
          <a:xfrm>
            <a:off x="9028665" y="4636876"/>
            <a:ext cx="2266813" cy="4264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sz="1300">
                <a:solidFill>
                  <a:srgbClr val="FFFFFF"/>
                </a:solidFill>
              </a:defRPr>
            </a:lvl1pPr>
          </a:lstStyle>
          <a:p>
            <a:pPr/>
            <a:r>
              <a:t>SKILLS ACQUISITION MADE MORE ACCESSIBLE</a:t>
            </a:r>
          </a:p>
        </p:txBody>
      </p:sp>
      <p:grpSp>
        <p:nvGrpSpPr>
          <p:cNvPr id="325" name="1"/>
          <p:cNvGrpSpPr/>
          <p:nvPr/>
        </p:nvGrpSpPr>
        <p:grpSpPr>
          <a:xfrm>
            <a:off x="1764626" y="908230"/>
            <a:ext cx="461265" cy="461263"/>
            <a:chOff x="0" y="0"/>
            <a:chExt cx="461263" cy="461262"/>
          </a:xfrm>
        </p:grpSpPr>
        <p:sp>
          <p:nvSpPr>
            <p:cNvPr id="323" name="Circle"/>
            <p:cNvSpPr/>
            <p:nvPr/>
          </p:nvSpPr>
          <p:spPr>
            <a:xfrm>
              <a:off x="0" y="-1"/>
              <a:ext cx="461264" cy="461264"/>
            </a:xfrm>
            <a:prstGeom prst="ellipse">
              <a:avLst/>
            </a:prstGeom>
            <a:solidFill>
              <a:srgbClr val="FFFFFF"/>
            </a:solidFill>
            <a:ln w="12700" cap="flat">
              <a:noFill/>
              <a:miter lim="400000"/>
            </a:ln>
            <a:effectLst/>
          </p:spPr>
          <p:txBody>
            <a:bodyPr wrap="square" lIns="0" tIns="0" rIns="0" bIns="0" numCol="1" anchor="ctr">
              <a:noAutofit/>
            </a:bodyPr>
            <a:lstStyle/>
            <a:p>
              <a:pPr>
                <a:defRPr sz="1600">
                  <a:solidFill>
                    <a:srgbClr val="F19A28"/>
                  </a:solidFill>
                </a:defRPr>
              </a:pPr>
            </a:p>
          </p:txBody>
        </p:sp>
        <p:sp>
          <p:nvSpPr>
            <p:cNvPr id="324" name="1"/>
            <p:cNvSpPr txBox="1"/>
            <p:nvPr/>
          </p:nvSpPr>
          <p:spPr>
            <a:xfrm>
              <a:off x="67551" y="119654"/>
              <a:ext cx="326162" cy="2219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F19A28"/>
                  </a:solidFill>
                </a:defRPr>
              </a:lvl1pPr>
            </a:lstStyle>
            <a:p>
              <a:pPr/>
              <a:r>
                <a:t>1</a:t>
              </a:r>
            </a:p>
          </p:txBody>
        </p:sp>
      </p:grpSp>
      <p:grpSp>
        <p:nvGrpSpPr>
          <p:cNvPr id="328" name="2"/>
          <p:cNvGrpSpPr/>
          <p:nvPr/>
        </p:nvGrpSpPr>
        <p:grpSpPr>
          <a:xfrm>
            <a:off x="4486897" y="908230"/>
            <a:ext cx="461265" cy="461263"/>
            <a:chOff x="0" y="0"/>
            <a:chExt cx="461263" cy="461262"/>
          </a:xfrm>
        </p:grpSpPr>
        <p:sp>
          <p:nvSpPr>
            <p:cNvPr id="326" name="Circle"/>
            <p:cNvSpPr/>
            <p:nvPr/>
          </p:nvSpPr>
          <p:spPr>
            <a:xfrm>
              <a:off x="0" y="-1"/>
              <a:ext cx="461264" cy="461264"/>
            </a:xfrm>
            <a:prstGeom prst="ellipse">
              <a:avLst/>
            </a:prstGeom>
            <a:solidFill>
              <a:srgbClr val="FFFFFF"/>
            </a:solidFill>
            <a:ln w="12700" cap="flat">
              <a:noFill/>
              <a:miter lim="400000"/>
            </a:ln>
            <a:effectLst/>
          </p:spPr>
          <p:txBody>
            <a:bodyPr wrap="square" lIns="0" tIns="0" rIns="0" bIns="0" numCol="1" anchor="ctr">
              <a:noAutofit/>
            </a:bodyPr>
            <a:lstStyle/>
            <a:p>
              <a:pPr>
                <a:defRPr sz="1600">
                  <a:solidFill>
                    <a:srgbClr val="54B4A5"/>
                  </a:solidFill>
                </a:defRPr>
              </a:pPr>
            </a:p>
          </p:txBody>
        </p:sp>
        <p:sp>
          <p:nvSpPr>
            <p:cNvPr id="327" name="2"/>
            <p:cNvSpPr txBox="1"/>
            <p:nvPr/>
          </p:nvSpPr>
          <p:spPr>
            <a:xfrm>
              <a:off x="67551" y="119654"/>
              <a:ext cx="326162" cy="2219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54B4A5"/>
                  </a:solidFill>
                </a:defRPr>
              </a:lvl1pPr>
            </a:lstStyle>
            <a:p>
              <a:pPr/>
              <a:r>
                <a:t>2</a:t>
              </a:r>
            </a:p>
          </p:txBody>
        </p:sp>
      </p:grpSp>
      <p:grpSp>
        <p:nvGrpSpPr>
          <p:cNvPr id="331" name="3"/>
          <p:cNvGrpSpPr/>
          <p:nvPr/>
        </p:nvGrpSpPr>
        <p:grpSpPr>
          <a:xfrm>
            <a:off x="7209169" y="908230"/>
            <a:ext cx="461265" cy="461263"/>
            <a:chOff x="0" y="0"/>
            <a:chExt cx="461263" cy="461262"/>
          </a:xfrm>
        </p:grpSpPr>
        <p:sp>
          <p:nvSpPr>
            <p:cNvPr id="329" name="Circle"/>
            <p:cNvSpPr/>
            <p:nvPr/>
          </p:nvSpPr>
          <p:spPr>
            <a:xfrm>
              <a:off x="0" y="-1"/>
              <a:ext cx="461264" cy="461264"/>
            </a:xfrm>
            <a:prstGeom prst="ellipse">
              <a:avLst/>
            </a:prstGeom>
            <a:solidFill>
              <a:srgbClr val="FFFFFF"/>
            </a:solidFill>
            <a:ln w="12700" cap="flat">
              <a:noFill/>
              <a:miter lim="400000"/>
            </a:ln>
            <a:effectLst/>
          </p:spPr>
          <p:txBody>
            <a:bodyPr wrap="square" lIns="0" tIns="0" rIns="0" bIns="0" numCol="1" anchor="ctr">
              <a:noAutofit/>
            </a:bodyPr>
            <a:lstStyle/>
            <a:p>
              <a:pPr>
                <a:defRPr sz="1600">
                  <a:solidFill>
                    <a:srgbClr val="F66969"/>
                  </a:solidFill>
                </a:defRPr>
              </a:pPr>
            </a:p>
          </p:txBody>
        </p:sp>
        <p:sp>
          <p:nvSpPr>
            <p:cNvPr id="330" name="3"/>
            <p:cNvSpPr txBox="1"/>
            <p:nvPr/>
          </p:nvSpPr>
          <p:spPr>
            <a:xfrm>
              <a:off x="67551" y="119654"/>
              <a:ext cx="326162" cy="2219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F66969"/>
                  </a:solidFill>
                </a:defRPr>
              </a:lvl1pPr>
            </a:lstStyle>
            <a:p>
              <a:pPr/>
              <a:r>
                <a:t>3</a:t>
              </a:r>
            </a:p>
          </p:txBody>
        </p:sp>
      </p:grpSp>
      <p:grpSp>
        <p:nvGrpSpPr>
          <p:cNvPr id="334" name="4"/>
          <p:cNvGrpSpPr/>
          <p:nvPr/>
        </p:nvGrpSpPr>
        <p:grpSpPr>
          <a:xfrm>
            <a:off x="9931441" y="908230"/>
            <a:ext cx="461263" cy="461263"/>
            <a:chOff x="0" y="0"/>
            <a:chExt cx="461262" cy="461262"/>
          </a:xfrm>
        </p:grpSpPr>
        <p:sp>
          <p:nvSpPr>
            <p:cNvPr id="332" name="Circle"/>
            <p:cNvSpPr/>
            <p:nvPr/>
          </p:nvSpPr>
          <p:spPr>
            <a:xfrm>
              <a:off x="-1" y="-1"/>
              <a:ext cx="461264" cy="461264"/>
            </a:xfrm>
            <a:prstGeom prst="ellipse">
              <a:avLst/>
            </a:prstGeom>
            <a:solidFill>
              <a:srgbClr val="FFFFFF"/>
            </a:solidFill>
            <a:ln w="12700" cap="flat">
              <a:noFill/>
              <a:miter lim="400000"/>
            </a:ln>
            <a:effectLst/>
          </p:spPr>
          <p:txBody>
            <a:bodyPr wrap="square" lIns="0" tIns="0" rIns="0" bIns="0" numCol="1" anchor="ctr">
              <a:noAutofit/>
            </a:bodyPr>
            <a:lstStyle/>
            <a:p>
              <a:pPr>
                <a:defRPr sz="1600">
                  <a:solidFill>
                    <a:srgbClr val="744FB2"/>
                  </a:solidFill>
                </a:defRPr>
              </a:pPr>
            </a:p>
          </p:txBody>
        </p:sp>
        <p:sp>
          <p:nvSpPr>
            <p:cNvPr id="333" name="4"/>
            <p:cNvSpPr txBox="1"/>
            <p:nvPr/>
          </p:nvSpPr>
          <p:spPr>
            <a:xfrm>
              <a:off x="67550" y="119654"/>
              <a:ext cx="326162" cy="2219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744FB2"/>
                  </a:solidFill>
                </a:defRPr>
              </a:lvl1pPr>
            </a:lstStyle>
            <a:p>
              <a:pPr/>
              <a:r>
                <a:t>4</a:t>
              </a:r>
            </a:p>
          </p:txBody>
        </p:sp>
      </p:grpSp>
      <p:grpSp>
        <p:nvGrpSpPr>
          <p:cNvPr id="337" name="5"/>
          <p:cNvGrpSpPr/>
          <p:nvPr/>
        </p:nvGrpSpPr>
        <p:grpSpPr>
          <a:xfrm>
            <a:off x="1764626" y="3585373"/>
            <a:ext cx="461265" cy="461265"/>
            <a:chOff x="0" y="0"/>
            <a:chExt cx="461263" cy="461263"/>
          </a:xfrm>
        </p:grpSpPr>
        <p:sp>
          <p:nvSpPr>
            <p:cNvPr id="335" name="Circle"/>
            <p:cNvSpPr/>
            <p:nvPr/>
          </p:nvSpPr>
          <p:spPr>
            <a:xfrm>
              <a:off x="0" y="0"/>
              <a:ext cx="461264" cy="461264"/>
            </a:xfrm>
            <a:prstGeom prst="ellipse">
              <a:avLst/>
            </a:prstGeom>
            <a:solidFill>
              <a:srgbClr val="FFFFFF"/>
            </a:solidFill>
            <a:ln w="12700" cap="flat">
              <a:noFill/>
              <a:miter lim="400000"/>
            </a:ln>
            <a:effectLst/>
          </p:spPr>
          <p:txBody>
            <a:bodyPr wrap="square" lIns="0" tIns="0" rIns="0" bIns="0" numCol="1" anchor="ctr">
              <a:noAutofit/>
            </a:bodyPr>
            <a:lstStyle/>
            <a:p>
              <a:pPr>
                <a:defRPr sz="1600">
                  <a:solidFill>
                    <a:srgbClr val="FFBD0E"/>
                  </a:solidFill>
                </a:defRPr>
              </a:pPr>
            </a:p>
          </p:txBody>
        </p:sp>
        <p:sp>
          <p:nvSpPr>
            <p:cNvPr id="336" name="5"/>
            <p:cNvSpPr txBox="1"/>
            <p:nvPr/>
          </p:nvSpPr>
          <p:spPr>
            <a:xfrm>
              <a:off x="67551" y="119655"/>
              <a:ext cx="326162" cy="2219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FFBD0E"/>
                  </a:solidFill>
                </a:defRPr>
              </a:lvl1pPr>
            </a:lstStyle>
            <a:p>
              <a:pPr/>
              <a:r>
                <a:t>5</a:t>
              </a:r>
            </a:p>
          </p:txBody>
        </p:sp>
      </p:grpSp>
      <p:grpSp>
        <p:nvGrpSpPr>
          <p:cNvPr id="340" name="6"/>
          <p:cNvGrpSpPr/>
          <p:nvPr/>
        </p:nvGrpSpPr>
        <p:grpSpPr>
          <a:xfrm>
            <a:off x="4486897" y="3585373"/>
            <a:ext cx="461265" cy="461265"/>
            <a:chOff x="0" y="0"/>
            <a:chExt cx="461263" cy="461263"/>
          </a:xfrm>
        </p:grpSpPr>
        <p:sp>
          <p:nvSpPr>
            <p:cNvPr id="338" name="Circle"/>
            <p:cNvSpPr/>
            <p:nvPr/>
          </p:nvSpPr>
          <p:spPr>
            <a:xfrm>
              <a:off x="0" y="0"/>
              <a:ext cx="461264" cy="461264"/>
            </a:xfrm>
            <a:prstGeom prst="ellipse">
              <a:avLst/>
            </a:prstGeom>
            <a:solidFill>
              <a:srgbClr val="FFFFFF"/>
            </a:solidFill>
            <a:ln w="12700" cap="flat">
              <a:noFill/>
              <a:miter lim="400000"/>
            </a:ln>
            <a:effectLst/>
          </p:spPr>
          <p:txBody>
            <a:bodyPr wrap="square" lIns="0" tIns="0" rIns="0" bIns="0" numCol="1" anchor="ctr">
              <a:noAutofit/>
            </a:bodyPr>
            <a:lstStyle/>
            <a:p>
              <a:pPr>
                <a:defRPr sz="1600">
                  <a:solidFill>
                    <a:srgbClr val="53A2EF"/>
                  </a:solidFill>
                </a:defRPr>
              </a:pPr>
            </a:p>
          </p:txBody>
        </p:sp>
        <p:sp>
          <p:nvSpPr>
            <p:cNvPr id="339" name="6"/>
            <p:cNvSpPr txBox="1"/>
            <p:nvPr/>
          </p:nvSpPr>
          <p:spPr>
            <a:xfrm>
              <a:off x="67551" y="119655"/>
              <a:ext cx="326162" cy="2219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53A2EF"/>
                  </a:solidFill>
                </a:defRPr>
              </a:lvl1pPr>
            </a:lstStyle>
            <a:p>
              <a:pPr/>
              <a:r>
                <a:t>6</a:t>
              </a:r>
            </a:p>
          </p:txBody>
        </p:sp>
      </p:grpSp>
      <p:grpSp>
        <p:nvGrpSpPr>
          <p:cNvPr id="343" name="7"/>
          <p:cNvGrpSpPr/>
          <p:nvPr/>
        </p:nvGrpSpPr>
        <p:grpSpPr>
          <a:xfrm>
            <a:off x="7209169" y="3585373"/>
            <a:ext cx="461265" cy="461265"/>
            <a:chOff x="0" y="0"/>
            <a:chExt cx="461263" cy="461263"/>
          </a:xfrm>
        </p:grpSpPr>
        <p:sp>
          <p:nvSpPr>
            <p:cNvPr id="341" name="Circle"/>
            <p:cNvSpPr/>
            <p:nvPr/>
          </p:nvSpPr>
          <p:spPr>
            <a:xfrm>
              <a:off x="0" y="0"/>
              <a:ext cx="461264" cy="461264"/>
            </a:xfrm>
            <a:prstGeom prst="ellipse">
              <a:avLst/>
            </a:prstGeom>
            <a:solidFill>
              <a:srgbClr val="FFFFFF"/>
            </a:solidFill>
            <a:ln w="12700" cap="flat">
              <a:noFill/>
              <a:miter lim="400000"/>
            </a:ln>
            <a:effectLst/>
          </p:spPr>
          <p:txBody>
            <a:bodyPr wrap="square" lIns="0" tIns="0" rIns="0" bIns="0" numCol="1" anchor="ctr">
              <a:noAutofit/>
            </a:bodyPr>
            <a:lstStyle/>
            <a:p>
              <a:pPr>
                <a:defRPr sz="1600">
                  <a:solidFill>
                    <a:srgbClr val="99195F"/>
                  </a:solidFill>
                </a:defRPr>
              </a:pPr>
            </a:p>
          </p:txBody>
        </p:sp>
        <p:sp>
          <p:nvSpPr>
            <p:cNvPr id="342" name="7"/>
            <p:cNvSpPr txBox="1"/>
            <p:nvPr/>
          </p:nvSpPr>
          <p:spPr>
            <a:xfrm>
              <a:off x="67551" y="119655"/>
              <a:ext cx="326162" cy="2219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99195F"/>
                  </a:solidFill>
                </a:defRPr>
              </a:lvl1pPr>
            </a:lstStyle>
            <a:p>
              <a:pPr/>
              <a:r>
                <a:t>7</a:t>
              </a:r>
            </a:p>
          </p:txBody>
        </p:sp>
      </p:grpSp>
      <p:grpSp>
        <p:nvGrpSpPr>
          <p:cNvPr id="346" name="8"/>
          <p:cNvGrpSpPr/>
          <p:nvPr/>
        </p:nvGrpSpPr>
        <p:grpSpPr>
          <a:xfrm>
            <a:off x="9931440" y="3585373"/>
            <a:ext cx="461265" cy="461265"/>
            <a:chOff x="0" y="0"/>
            <a:chExt cx="461263" cy="461263"/>
          </a:xfrm>
        </p:grpSpPr>
        <p:sp>
          <p:nvSpPr>
            <p:cNvPr id="344" name="Circle"/>
            <p:cNvSpPr/>
            <p:nvPr/>
          </p:nvSpPr>
          <p:spPr>
            <a:xfrm>
              <a:off x="0" y="0"/>
              <a:ext cx="461264" cy="461264"/>
            </a:xfrm>
            <a:prstGeom prst="ellipse">
              <a:avLst/>
            </a:prstGeom>
            <a:solidFill>
              <a:srgbClr val="FFFFFF"/>
            </a:solidFill>
            <a:ln w="12700" cap="flat">
              <a:noFill/>
              <a:miter lim="400000"/>
            </a:ln>
            <a:effectLst/>
          </p:spPr>
          <p:txBody>
            <a:bodyPr wrap="square" lIns="0" tIns="0" rIns="0" bIns="0" numCol="1" anchor="ctr">
              <a:noAutofit/>
            </a:bodyPr>
            <a:lstStyle/>
            <a:p>
              <a:pPr>
                <a:defRPr sz="1600">
                  <a:solidFill>
                    <a:srgbClr val="072199"/>
                  </a:solidFill>
                </a:defRPr>
              </a:pPr>
            </a:p>
          </p:txBody>
        </p:sp>
        <p:sp>
          <p:nvSpPr>
            <p:cNvPr id="345" name="8"/>
            <p:cNvSpPr txBox="1"/>
            <p:nvPr/>
          </p:nvSpPr>
          <p:spPr>
            <a:xfrm>
              <a:off x="67551" y="119655"/>
              <a:ext cx="326162" cy="2219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072199"/>
                  </a:solidFill>
                </a:defRPr>
              </a:lvl1pPr>
            </a:lstStyle>
            <a:p>
              <a:pPr/>
              <a:r>
                <a:t>8</a:t>
              </a:r>
            </a:p>
          </p:txBody>
        </p:sp>
      </p:gr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FFBD0E"/>
        </a:solidFill>
      </p:bgPr>
    </p:bg>
    <p:spTree>
      <p:nvGrpSpPr>
        <p:cNvPr id="1" name=""/>
        <p:cNvGrpSpPr/>
        <p:nvPr/>
      </p:nvGrpSpPr>
      <p:grpSpPr>
        <a:xfrm>
          <a:off x="0" y="0"/>
          <a:ext cx="0" cy="0"/>
          <a:chOff x="0" y="0"/>
          <a:chExt cx="0" cy="0"/>
        </a:xfrm>
      </p:grpSpPr>
      <p:sp>
        <p:nvSpPr>
          <p:cNvPr id="1137"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FEF64">
              <a:alpha val="34480"/>
            </a:srgbClr>
          </a:solidFill>
          <a:ln w="3175">
            <a:miter lim="400000"/>
          </a:ln>
        </p:spPr>
        <p:txBody>
          <a:bodyPr lIns="0" tIns="0" rIns="0" bIns="0" anchor="ctr"/>
          <a:lstStyle/>
          <a:p>
            <a:pPr>
              <a:defRPr sz="1600">
                <a:solidFill>
                  <a:srgbClr val="FFFFFF"/>
                </a:solidFill>
              </a:defRPr>
            </a:pPr>
          </a:p>
        </p:txBody>
      </p:sp>
      <p:sp>
        <p:nvSpPr>
          <p:cNvPr id="1138"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FBD0D">
              <a:alpha val="37890"/>
            </a:srgbClr>
          </a:solidFill>
          <a:ln w="3175">
            <a:miter lim="400000"/>
          </a:ln>
        </p:spPr>
        <p:txBody>
          <a:bodyPr lIns="0" tIns="0" rIns="0" bIns="0" anchor="ctr"/>
          <a:lstStyle/>
          <a:p>
            <a:pPr>
              <a:defRPr sz="1600">
                <a:solidFill>
                  <a:srgbClr val="FFFFFF"/>
                </a:solidFill>
              </a:defRPr>
            </a:pPr>
          </a:p>
        </p:txBody>
      </p:sp>
      <p:sp>
        <p:nvSpPr>
          <p:cNvPr id="1139"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FEF64">
              <a:alpha val="22696"/>
            </a:srgbClr>
          </a:solidFill>
          <a:ln w="3175">
            <a:miter lim="400000"/>
          </a:ln>
        </p:spPr>
        <p:txBody>
          <a:bodyPr lIns="0" tIns="0" rIns="0" bIns="0" anchor="ctr"/>
          <a:lstStyle/>
          <a:p>
            <a:pPr>
              <a:defRPr sz="1600">
                <a:solidFill>
                  <a:srgbClr val="FFFFFF"/>
                </a:solidFill>
              </a:defRPr>
            </a:pPr>
          </a:p>
        </p:txBody>
      </p:sp>
      <p:sp>
        <p:nvSpPr>
          <p:cNvPr id="114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14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14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143"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144"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p>
        </p:txBody>
      </p:sp>
      <p:sp>
        <p:nvSpPr>
          <p:cNvPr id="1145" name="5"/>
          <p:cNvSpPr txBox="1"/>
          <p:nvPr>
            <p:ph type="body" idx="13"/>
          </p:nvPr>
        </p:nvSpPr>
        <p:spPr>
          <a:prstGeom prst="rect">
            <a:avLst/>
          </a:prstGeom>
        </p:spPr>
        <p:txBody>
          <a:bodyPr/>
          <a:lstStyle>
            <a:lvl1pPr>
              <a:defRPr>
                <a:solidFill>
                  <a:srgbClr val="535353"/>
                </a:solidFill>
              </a:defRPr>
            </a:lvl1pPr>
          </a:lstStyle>
          <a:p>
            <a:pPr/>
            <a:r>
              <a:t>5</a:t>
            </a:r>
          </a:p>
        </p:txBody>
      </p:sp>
      <p:sp>
        <p:nvSpPr>
          <p:cNvPr id="1146"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p>
        </p:txBody>
      </p:sp>
      <p:pic>
        <p:nvPicPr>
          <p:cNvPr id="1147"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1148" name="TOWARDS A MORE HUMAN WORKING ENVIRONMENT"/>
          <p:cNvSpPr txBox="1"/>
          <p:nvPr>
            <p:ph type="title"/>
          </p:nvPr>
        </p:nvSpPr>
        <p:spPr>
          <a:xfrm>
            <a:off x="4064482" y="2440821"/>
            <a:ext cx="5518099" cy="1728550"/>
          </a:xfrm>
          <a:prstGeom prst="rect">
            <a:avLst/>
          </a:prstGeom>
        </p:spPr>
        <p:txBody>
          <a:bodyPr/>
          <a:lstStyle>
            <a:lvl1pPr>
              <a:defRPr>
                <a:solidFill>
                  <a:srgbClr val="535353"/>
                </a:solidFill>
              </a:defRPr>
            </a:lvl1pPr>
          </a:lstStyle>
          <a:p>
            <a:pPr/>
            <a:r>
              <a:t>TOWARDS A MORE HUMAN WORKING ENVIRONMENT</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5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15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15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153"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154" name="Circle">
            <a:hlinkClick r:id="rId3" invalidUrl="" action="" tgtFrame="" tooltip="" history="1" highlightClick="0" endSnd="0"/>
          </p:cNvPr>
          <p:cNvSpPr/>
          <p:nvPr/>
        </p:nvSpPr>
        <p:spPr>
          <a:xfrm>
            <a:off x="6158917" y="3149430"/>
            <a:ext cx="1744419" cy="1744418"/>
          </a:xfrm>
          <a:prstGeom prst="ellipse">
            <a:avLst/>
          </a:prstGeom>
          <a:solidFill>
            <a:srgbClr val="F28C58"/>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155" name="Circle">
            <a:hlinkClick r:id="rId4" invalidUrl="" action="" tgtFrame="" tooltip="" history="1" highlightClick="0" endSnd="0"/>
          </p:cNvPr>
          <p:cNvSpPr/>
          <p:nvPr/>
        </p:nvSpPr>
        <p:spPr>
          <a:xfrm>
            <a:off x="3896033" y="2881136"/>
            <a:ext cx="2064495" cy="2064495"/>
          </a:xfrm>
          <a:prstGeom prst="ellipse">
            <a:avLst/>
          </a:prstGeom>
          <a:solidFill>
            <a:srgbClr val="B0CD63">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156" name="Circle">
            <a:hlinkClick r:id="rId5" invalidUrl="" action="" tgtFrame="" tooltip="" history="1" highlightClick="0" endSnd="0"/>
          </p:cNvPr>
          <p:cNvSpPr/>
          <p:nvPr/>
        </p:nvSpPr>
        <p:spPr>
          <a:xfrm>
            <a:off x="5225076" y="2232684"/>
            <a:ext cx="1611053" cy="1611053"/>
          </a:xfrm>
          <a:prstGeom prst="ellipse">
            <a:avLst/>
          </a:prstGeom>
          <a:solidFill>
            <a:srgbClr val="F0C42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1157" name="Image" descr="Image"/>
          <p:cNvPicPr>
            <a:picLocks noChangeAspect="1"/>
          </p:cNvPicPr>
          <p:nvPr/>
        </p:nvPicPr>
        <p:blipFill>
          <a:blip r:embed="rId6">
            <a:extLst/>
          </a:blip>
          <a:stretch>
            <a:fillRect/>
          </a:stretch>
        </p:blipFill>
        <p:spPr>
          <a:xfrm>
            <a:off x="6548545" y="3659656"/>
            <a:ext cx="965165" cy="794405"/>
          </a:xfrm>
          <a:prstGeom prst="rect">
            <a:avLst/>
          </a:prstGeom>
          <a:ln w="12700">
            <a:miter lim="400000"/>
          </a:ln>
        </p:spPr>
      </p:pic>
      <p:pic>
        <p:nvPicPr>
          <p:cNvPr id="1158" name="Image" descr="Image"/>
          <p:cNvPicPr>
            <a:picLocks noChangeAspect="1"/>
          </p:cNvPicPr>
          <p:nvPr/>
        </p:nvPicPr>
        <p:blipFill>
          <a:blip r:embed="rId7">
            <a:extLst/>
          </a:blip>
          <a:stretch>
            <a:fillRect/>
          </a:stretch>
        </p:blipFill>
        <p:spPr>
          <a:xfrm>
            <a:off x="5587927" y="2586576"/>
            <a:ext cx="885352" cy="64525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10800"/>
                </a:lnTo>
                <a:cubicBezTo>
                  <a:pt x="0" y="20946"/>
                  <a:pt x="17" y="21600"/>
                  <a:pt x="319" y="21600"/>
                </a:cubicBezTo>
                <a:cubicBezTo>
                  <a:pt x="497" y="21600"/>
                  <a:pt x="724" y="21340"/>
                  <a:pt x="823" y="21029"/>
                </a:cubicBezTo>
                <a:cubicBezTo>
                  <a:pt x="1068" y="20261"/>
                  <a:pt x="2094" y="20114"/>
                  <a:pt x="2362" y="20803"/>
                </a:cubicBezTo>
                <a:cubicBezTo>
                  <a:pt x="2466" y="21069"/>
                  <a:pt x="2503" y="21353"/>
                  <a:pt x="2440" y="21441"/>
                </a:cubicBezTo>
                <a:cubicBezTo>
                  <a:pt x="2404" y="21490"/>
                  <a:pt x="3958" y="21531"/>
                  <a:pt x="6129" y="21560"/>
                </a:cubicBezTo>
                <a:cubicBezTo>
                  <a:pt x="7203" y="21526"/>
                  <a:pt x="8017" y="21480"/>
                  <a:pt x="7987" y="21414"/>
                </a:cubicBezTo>
                <a:cubicBezTo>
                  <a:pt x="7856" y="21121"/>
                  <a:pt x="8326" y="18811"/>
                  <a:pt x="8520" y="18797"/>
                </a:cubicBezTo>
                <a:cubicBezTo>
                  <a:pt x="8753" y="18781"/>
                  <a:pt x="9196" y="20611"/>
                  <a:pt x="9091" y="21162"/>
                </a:cubicBezTo>
                <a:cubicBezTo>
                  <a:pt x="9018" y="21543"/>
                  <a:pt x="9787" y="21581"/>
                  <a:pt x="14435" y="21587"/>
                </a:cubicBezTo>
                <a:lnTo>
                  <a:pt x="14494" y="20670"/>
                </a:lnTo>
                <a:cubicBezTo>
                  <a:pt x="14572" y="19400"/>
                  <a:pt x="14907" y="19367"/>
                  <a:pt x="15510" y="20564"/>
                </a:cubicBezTo>
                <a:lnTo>
                  <a:pt x="16014" y="21587"/>
                </a:lnTo>
                <a:lnTo>
                  <a:pt x="17388" y="21587"/>
                </a:lnTo>
                <a:lnTo>
                  <a:pt x="17388" y="20896"/>
                </a:lnTo>
                <a:cubicBezTo>
                  <a:pt x="17388" y="20229"/>
                  <a:pt x="17666" y="19594"/>
                  <a:pt x="17960" y="19594"/>
                </a:cubicBezTo>
                <a:cubicBezTo>
                  <a:pt x="18034" y="19594"/>
                  <a:pt x="18285" y="20038"/>
                  <a:pt x="18512" y="20590"/>
                </a:cubicBezTo>
                <a:lnTo>
                  <a:pt x="18918" y="21587"/>
                </a:lnTo>
                <a:lnTo>
                  <a:pt x="20264" y="21600"/>
                </a:lnTo>
                <a:lnTo>
                  <a:pt x="21600" y="21600"/>
                </a:lnTo>
                <a:lnTo>
                  <a:pt x="21600" y="13749"/>
                </a:lnTo>
                <a:lnTo>
                  <a:pt x="21600" y="5898"/>
                </a:lnTo>
                <a:lnTo>
                  <a:pt x="19354" y="5898"/>
                </a:lnTo>
                <a:lnTo>
                  <a:pt x="17117" y="5898"/>
                </a:lnTo>
                <a:lnTo>
                  <a:pt x="16420" y="2949"/>
                </a:lnTo>
                <a:lnTo>
                  <a:pt x="15713" y="0"/>
                </a:lnTo>
                <a:lnTo>
                  <a:pt x="0" y="0"/>
                </a:lnTo>
                <a:close/>
                <a:moveTo>
                  <a:pt x="5064" y="11557"/>
                </a:moveTo>
                <a:cubicBezTo>
                  <a:pt x="5901" y="11557"/>
                  <a:pt x="6329" y="13117"/>
                  <a:pt x="5703" y="13895"/>
                </a:cubicBezTo>
                <a:cubicBezTo>
                  <a:pt x="5049" y="14706"/>
                  <a:pt x="4028" y="14088"/>
                  <a:pt x="4028" y="12886"/>
                </a:cubicBezTo>
                <a:cubicBezTo>
                  <a:pt x="4028" y="12255"/>
                  <a:pt x="4574" y="11557"/>
                  <a:pt x="5064" y="11557"/>
                </a:cubicBezTo>
                <a:close/>
                <a:moveTo>
                  <a:pt x="8355" y="11570"/>
                </a:moveTo>
                <a:cubicBezTo>
                  <a:pt x="8684" y="11524"/>
                  <a:pt x="9023" y="11689"/>
                  <a:pt x="9227" y="12089"/>
                </a:cubicBezTo>
                <a:cubicBezTo>
                  <a:pt x="9611" y="12840"/>
                  <a:pt x="9592" y="13209"/>
                  <a:pt x="9149" y="13815"/>
                </a:cubicBezTo>
                <a:cubicBezTo>
                  <a:pt x="8631" y="14526"/>
                  <a:pt x="7952" y="14454"/>
                  <a:pt x="7571" y="13656"/>
                </a:cubicBezTo>
                <a:cubicBezTo>
                  <a:pt x="7290" y="13068"/>
                  <a:pt x="7281" y="12934"/>
                  <a:pt x="7523" y="12341"/>
                </a:cubicBezTo>
                <a:cubicBezTo>
                  <a:pt x="7708" y="11886"/>
                  <a:pt x="8027" y="11617"/>
                  <a:pt x="8355" y="11570"/>
                </a:cubicBezTo>
                <a:close/>
                <a:moveTo>
                  <a:pt x="11918" y="11570"/>
                </a:moveTo>
                <a:cubicBezTo>
                  <a:pt x="12110" y="11591"/>
                  <a:pt x="12284" y="11674"/>
                  <a:pt x="12412" y="11849"/>
                </a:cubicBezTo>
                <a:cubicBezTo>
                  <a:pt x="12740" y="12300"/>
                  <a:pt x="12676" y="13423"/>
                  <a:pt x="12296" y="13895"/>
                </a:cubicBezTo>
                <a:cubicBezTo>
                  <a:pt x="12112" y="14124"/>
                  <a:pt x="11783" y="14320"/>
                  <a:pt x="11570" y="14320"/>
                </a:cubicBezTo>
                <a:cubicBezTo>
                  <a:pt x="11153" y="14320"/>
                  <a:pt x="10611" y="13456"/>
                  <a:pt x="10611" y="12793"/>
                </a:cubicBezTo>
                <a:cubicBezTo>
                  <a:pt x="10611" y="12064"/>
                  <a:pt x="11342" y="11508"/>
                  <a:pt x="11918" y="11570"/>
                </a:cubicBezTo>
                <a:close/>
                <a:moveTo>
                  <a:pt x="12112" y="17827"/>
                </a:moveTo>
                <a:cubicBezTo>
                  <a:pt x="12888" y="17827"/>
                  <a:pt x="13269" y="19668"/>
                  <a:pt x="12654" y="20431"/>
                </a:cubicBezTo>
                <a:cubicBezTo>
                  <a:pt x="12219" y="20971"/>
                  <a:pt x="11849" y="20948"/>
                  <a:pt x="11473" y="20378"/>
                </a:cubicBezTo>
                <a:cubicBezTo>
                  <a:pt x="10885" y="19486"/>
                  <a:pt x="11299" y="17827"/>
                  <a:pt x="12112" y="17827"/>
                </a:cubicBezTo>
                <a:close/>
                <a:moveTo>
                  <a:pt x="15210" y="17867"/>
                </a:moveTo>
                <a:cubicBezTo>
                  <a:pt x="15501" y="17924"/>
                  <a:pt x="15646" y="18128"/>
                  <a:pt x="15646" y="18465"/>
                </a:cubicBezTo>
                <a:cubicBezTo>
                  <a:pt x="15646" y="19121"/>
                  <a:pt x="14705" y="19322"/>
                  <a:pt x="14532" y="18704"/>
                </a:cubicBezTo>
                <a:cubicBezTo>
                  <a:pt x="14377" y="18150"/>
                  <a:pt x="14682" y="17765"/>
                  <a:pt x="15210" y="17867"/>
                </a:cubicBezTo>
                <a:close/>
                <a:moveTo>
                  <a:pt x="1501" y="18359"/>
                </a:moveTo>
                <a:cubicBezTo>
                  <a:pt x="1557" y="18341"/>
                  <a:pt x="1623" y="18464"/>
                  <a:pt x="1752" y="18704"/>
                </a:cubicBezTo>
                <a:cubicBezTo>
                  <a:pt x="1898" y="18975"/>
                  <a:pt x="1991" y="19318"/>
                  <a:pt x="1956" y="19461"/>
                </a:cubicBezTo>
                <a:cubicBezTo>
                  <a:pt x="1876" y="19790"/>
                  <a:pt x="1346" y="19945"/>
                  <a:pt x="1230" y="19674"/>
                </a:cubicBezTo>
                <a:cubicBezTo>
                  <a:pt x="1182" y="19563"/>
                  <a:pt x="1221" y="19182"/>
                  <a:pt x="1317" y="18837"/>
                </a:cubicBezTo>
                <a:cubicBezTo>
                  <a:pt x="1402" y="18531"/>
                  <a:pt x="1445" y="18376"/>
                  <a:pt x="1501" y="18359"/>
                </a:cubicBezTo>
                <a:close/>
              </a:path>
            </a:pathLst>
          </a:custGeom>
          <a:ln w="12700">
            <a:miter lim="400000"/>
          </a:ln>
        </p:spPr>
      </p:pic>
      <p:pic>
        <p:nvPicPr>
          <p:cNvPr id="1159" name="Image" descr="Image"/>
          <p:cNvPicPr>
            <a:picLocks noChangeAspect="1"/>
          </p:cNvPicPr>
          <p:nvPr/>
        </p:nvPicPr>
        <p:blipFill>
          <a:blip r:embed="rId8">
            <a:extLst/>
          </a:blip>
          <a:stretch>
            <a:fillRect/>
          </a:stretch>
        </p:blipFill>
        <p:spPr>
          <a:xfrm>
            <a:off x="3979240" y="3659582"/>
            <a:ext cx="1898082" cy="5106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10792"/>
                </a:lnTo>
                <a:lnTo>
                  <a:pt x="0" y="21600"/>
                </a:lnTo>
                <a:lnTo>
                  <a:pt x="21600" y="21600"/>
                </a:lnTo>
                <a:lnTo>
                  <a:pt x="21600" y="10792"/>
                </a:lnTo>
                <a:lnTo>
                  <a:pt x="21600" y="0"/>
                </a:lnTo>
                <a:lnTo>
                  <a:pt x="0" y="0"/>
                </a:lnTo>
                <a:close/>
                <a:moveTo>
                  <a:pt x="11561" y="7418"/>
                </a:moveTo>
                <a:cubicBezTo>
                  <a:pt x="11685" y="7511"/>
                  <a:pt x="11787" y="7852"/>
                  <a:pt x="11787" y="8358"/>
                </a:cubicBezTo>
                <a:cubicBezTo>
                  <a:pt x="11787" y="8937"/>
                  <a:pt x="11700" y="9209"/>
                  <a:pt x="11493" y="9298"/>
                </a:cubicBezTo>
                <a:cubicBezTo>
                  <a:pt x="11147" y="9447"/>
                  <a:pt x="10999" y="8761"/>
                  <a:pt x="11191" y="7905"/>
                </a:cubicBezTo>
                <a:cubicBezTo>
                  <a:pt x="11287" y="7471"/>
                  <a:pt x="11437" y="7325"/>
                  <a:pt x="11561" y="7418"/>
                </a:cubicBezTo>
                <a:close/>
                <a:moveTo>
                  <a:pt x="15851" y="10322"/>
                </a:moveTo>
                <a:cubicBezTo>
                  <a:pt x="15911" y="10275"/>
                  <a:pt x="15967" y="10292"/>
                  <a:pt x="16009" y="10389"/>
                </a:cubicBezTo>
                <a:cubicBezTo>
                  <a:pt x="16159" y="10733"/>
                  <a:pt x="16145" y="12368"/>
                  <a:pt x="15987" y="12957"/>
                </a:cubicBezTo>
                <a:cubicBezTo>
                  <a:pt x="15914" y="13226"/>
                  <a:pt x="15824" y="13443"/>
                  <a:pt x="15788" y="13443"/>
                </a:cubicBezTo>
                <a:cubicBezTo>
                  <a:pt x="15653" y="13443"/>
                  <a:pt x="15458" y="12443"/>
                  <a:pt x="15458" y="11748"/>
                </a:cubicBezTo>
                <a:cubicBezTo>
                  <a:pt x="15458" y="11149"/>
                  <a:pt x="15673" y="10461"/>
                  <a:pt x="15851" y="10322"/>
                </a:cubicBezTo>
                <a:close/>
                <a:moveTo>
                  <a:pt x="10500" y="10355"/>
                </a:moveTo>
                <a:cubicBezTo>
                  <a:pt x="10707" y="10235"/>
                  <a:pt x="10795" y="10908"/>
                  <a:pt x="10680" y="12117"/>
                </a:cubicBezTo>
                <a:cubicBezTo>
                  <a:pt x="10562" y="13363"/>
                  <a:pt x="10316" y="13735"/>
                  <a:pt x="10111" y="12973"/>
                </a:cubicBezTo>
                <a:cubicBezTo>
                  <a:pt x="9904" y="12203"/>
                  <a:pt x="9949" y="11488"/>
                  <a:pt x="10256" y="10741"/>
                </a:cubicBezTo>
                <a:cubicBezTo>
                  <a:pt x="10349" y="10515"/>
                  <a:pt x="10431" y="10395"/>
                  <a:pt x="10500" y="10355"/>
                </a:cubicBezTo>
                <a:close/>
                <a:moveTo>
                  <a:pt x="18886" y="12403"/>
                </a:moveTo>
                <a:cubicBezTo>
                  <a:pt x="18924" y="12392"/>
                  <a:pt x="18956" y="12445"/>
                  <a:pt x="18981" y="12537"/>
                </a:cubicBezTo>
                <a:cubicBezTo>
                  <a:pt x="19091" y="12941"/>
                  <a:pt x="19074" y="13405"/>
                  <a:pt x="18904" y="14920"/>
                </a:cubicBezTo>
                <a:cubicBezTo>
                  <a:pt x="18696" y="16774"/>
                  <a:pt x="18310" y="18201"/>
                  <a:pt x="18163" y="17656"/>
                </a:cubicBezTo>
                <a:cubicBezTo>
                  <a:pt x="18123" y="17505"/>
                  <a:pt x="18091" y="16868"/>
                  <a:pt x="18091" y="16229"/>
                </a:cubicBezTo>
                <a:cubicBezTo>
                  <a:pt x="18091" y="14853"/>
                  <a:pt x="18619" y="12477"/>
                  <a:pt x="18886" y="12403"/>
                </a:cubicBezTo>
                <a:close/>
              </a:path>
            </a:pathLst>
          </a:custGeom>
          <a:ln w="12700">
            <a:miter lim="400000"/>
          </a:ln>
        </p:spPr>
      </p:pic>
      <p:sp>
        <p:nvSpPr>
          <p:cNvPr id="1160" name="Circle">
            <a:hlinkClick r:id="rId9" invalidUrl="" action="" tgtFrame="" tooltip="" history="1" highlightClick="0" endSnd="0"/>
          </p:cNvPr>
          <p:cNvSpPr/>
          <p:nvPr/>
        </p:nvSpPr>
        <p:spPr>
          <a:xfrm>
            <a:off x="9374371" y="3927183"/>
            <a:ext cx="1172525" cy="1172525"/>
          </a:xfrm>
          <a:prstGeom prst="ellipse">
            <a:avLst/>
          </a:prstGeom>
          <a:solidFill>
            <a:srgbClr val="52A3EF">
              <a:alpha val="77855"/>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161" name="Circle">
            <a:hlinkClick r:id="rId10" invalidUrl="" action="" tgtFrame="" tooltip="" history="1" highlightClick="0" endSnd="0"/>
          </p:cNvPr>
          <p:cNvSpPr/>
          <p:nvPr/>
        </p:nvSpPr>
        <p:spPr>
          <a:xfrm>
            <a:off x="9130249" y="2249764"/>
            <a:ext cx="1464773" cy="1464773"/>
          </a:xfrm>
          <a:prstGeom prst="ellipse">
            <a:avLst/>
          </a:prstGeom>
          <a:solidFill>
            <a:srgbClr val="1B6AA5">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162" name="Circle">
            <a:hlinkClick r:id="rId11" invalidUrl="" action="" tgtFrame="" tooltip="" history="1" highlightClick="0" endSnd="0"/>
          </p:cNvPr>
          <p:cNvSpPr/>
          <p:nvPr/>
        </p:nvSpPr>
        <p:spPr>
          <a:xfrm>
            <a:off x="10034405" y="2958149"/>
            <a:ext cx="1263891" cy="1263891"/>
          </a:xfrm>
          <a:prstGeom prst="ellipse">
            <a:avLst/>
          </a:prstGeom>
          <a:solidFill>
            <a:srgbClr val="46C1A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1163" name="Image" descr="Image"/>
          <p:cNvPicPr>
            <a:picLocks noChangeAspect="1"/>
          </p:cNvPicPr>
          <p:nvPr/>
        </p:nvPicPr>
        <p:blipFill>
          <a:blip r:embed="rId12">
            <a:extLst/>
          </a:blip>
          <a:stretch>
            <a:fillRect/>
          </a:stretch>
        </p:blipFill>
        <p:spPr>
          <a:xfrm>
            <a:off x="9319408" y="2829478"/>
            <a:ext cx="1086455" cy="305345"/>
          </a:xfrm>
          <a:prstGeom prst="rect">
            <a:avLst/>
          </a:prstGeom>
          <a:ln w="12700">
            <a:miter lim="400000"/>
          </a:ln>
        </p:spPr>
      </p:pic>
      <p:pic>
        <p:nvPicPr>
          <p:cNvPr id="1164" name="Image" descr="Image"/>
          <p:cNvPicPr>
            <a:picLocks noChangeAspect="1"/>
          </p:cNvPicPr>
          <p:nvPr/>
        </p:nvPicPr>
        <p:blipFill>
          <a:blip r:embed="rId13">
            <a:extLst/>
          </a:blip>
          <a:stretch>
            <a:fillRect/>
          </a:stretch>
        </p:blipFill>
        <p:spPr>
          <a:xfrm>
            <a:off x="10172400" y="3469232"/>
            <a:ext cx="987899" cy="241722"/>
          </a:xfrm>
          <a:prstGeom prst="rect">
            <a:avLst/>
          </a:prstGeom>
          <a:ln w="12700">
            <a:miter lim="400000"/>
          </a:ln>
        </p:spPr>
      </p:pic>
      <p:pic>
        <p:nvPicPr>
          <p:cNvPr id="1165" name="Image" descr="Image"/>
          <p:cNvPicPr>
            <a:picLocks noChangeAspect="1"/>
          </p:cNvPicPr>
          <p:nvPr/>
        </p:nvPicPr>
        <p:blipFill>
          <a:blip r:embed="rId14">
            <a:extLst/>
          </a:blip>
          <a:srcRect l="62" t="495" r="6" b="56"/>
          <a:stretch>
            <a:fillRect/>
          </a:stretch>
        </p:blipFill>
        <p:spPr>
          <a:xfrm>
            <a:off x="9650642" y="4201838"/>
            <a:ext cx="619919" cy="6230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187" y="0"/>
                </a:moveTo>
                <a:cubicBezTo>
                  <a:pt x="10113" y="120"/>
                  <a:pt x="9672" y="370"/>
                  <a:pt x="8878" y="936"/>
                </a:cubicBezTo>
                <a:cubicBezTo>
                  <a:pt x="8280" y="1361"/>
                  <a:pt x="8007" y="1432"/>
                  <a:pt x="7191" y="1321"/>
                </a:cubicBezTo>
                <a:cubicBezTo>
                  <a:pt x="5912" y="1146"/>
                  <a:pt x="4876" y="1618"/>
                  <a:pt x="4508" y="2545"/>
                </a:cubicBezTo>
                <a:cubicBezTo>
                  <a:pt x="4130" y="3500"/>
                  <a:pt x="3464" y="4183"/>
                  <a:pt x="2572" y="4540"/>
                </a:cubicBezTo>
                <a:cubicBezTo>
                  <a:pt x="1511" y="4965"/>
                  <a:pt x="1224" y="5537"/>
                  <a:pt x="1258" y="7127"/>
                </a:cubicBezTo>
                <a:cubicBezTo>
                  <a:pt x="1285" y="8339"/>
                  <a:pt x="1222" y="8554"/>
                  <a:pt x="636" y="9218"/>
                </a:cubicBezTo>
                <a:lnTo>
                  <a:pt x="0" y="9919"/>
                </a:lnTo>
                <a:lnTo>
                  <a:pt x="0" y="11612"/>
                </a:lnTo>
                <a:lnTo>
                  <a:pt x="636" y="12355"/>
                </a:lnTo>
                <a:cubicBezTo>
                  <a:pt x="1201" y="13012"/>
                  <a:pt x="1280" y="13273"/>
                  <a:pt x="1286" y="14515"/>
                </a:cubicBezTo>
                <a:cubicBezTo>
                  <a:pt x="1294" y="16154"/>
                  <a:pt x="1553" y="16571"/>
                  <a:pt x="2862" y="17197"/>
                </a:cubicBezTo>
                <a:cubicBezTo>
                  <a:pt x="3544" y="17523"/>
                  <a:pt x="3912" y="17893"/>
                  <a:pt x="4314" y="18670"/>
                </a:cubicBezTo>
                <a:cubicBezTo>
                  <a:pt x="4993" y="19979"/>
                  <a:pt x="5727" y="20398"/>
                  <a:pt x="7080" y="20224"/>
                </a:cubicBezTo>
                <a:cubicBezTo>
                  <a:pt x="7984" y="20108"/>
                  <a:pt x="8197" y="20170"/>
                  <a:pt x="9168" y="20843"/>
                </a:cubicBezTo>
                <a:lnTo>
                  <a:pt x="10247" y="21600"/>
                </a:lnTo>
                <a:lnTo>
                  <a:pt x="11353" y="21600"/>
                </a:lnTo>
                <a:lnTo>
                  <a:pt x="12183" y="20926"/>
                </a:lnTo>
                <a:cubicBezTo>
                  <a:pt x="12932" y="20311"/>
                  <a:pt x="13163" y="20238"/>
                  <a:pt x="14465" y="20224"/>
                </a:cubicBezTo>
                <a:cubicBezTo>
                  <a:pt x="16113" y="20207"/>
                  <a:pt x="16456" y="20019"/>
                  <a:pt x="17106" y="18725"/>
                </a:cubicBezTo>
                <a:cubicBezTo>
                  <a:pt x="17591" y="17758"/>
                  <a:pt x="18270" y="17108"/>
                  <a:pt x="18820" y="17101"/>
                </a:cubicBezTo>
                <a:cubicBezTo>
                  <a:pt x="19018" y="17099"/>
                  <a:pt x="19440" y="16804"/>
                  <a:pt x="19747" y="16441"/>
                </a:cubicBezTo>
                <a:cubicBezTo>
                  <a:pt x="20231" y="15868"/>
                  <a:pt x="20299" y="15599"/>
                  <a:pt x="20259" y="14446"/>
                </a:cubicBezTo>
                <a:cubicBezTo>
                  <a:pt x="20217" y="13259"/>
                  <a:pt x="20287" y="13013"/>
                  <a:pt x="20909" y="12121"/>
                </a:cubicBezTo>
                <a:lnTo>
                  <a:pt x="21600" y="11116"/>
                </a:lnTo>
                <a:lnTo>
                  <a:pt x="21600" y="10759"/>
                </a:lnTo>
                <a:lnTo>
                  <a:pt x="21600" y="10415"/>
                </a:lnTo>
                <a:lnTo>
                  <a:pt x="20826" y="9300"/>
                </a:lnTo>
                <a:cubicBezTo>
                  <a:pt x="20137" y="8304"/>
                  <a:pt x="20070" y="8067"/>
                  <a:pt x="20176" y="7209"/>
                </a:cubicBezTo>
                <a:cubicBezTo>
                  <a:pt x="20348" y="5808"/>
                  <a:pt x="19941" y="5066"/>
                  <a:pt x="18668" y="4416"/>
                </a:cubicBezTo>
                <a:cubicBezTo>
                  <a:pt x="17822" y="3984"/>
                  <a:pt x="17500" y="3656"/>
                  <a:pt x="17106" y="2834"/>
                </a:cubicBezTo>
                <a:cubicBezTo>
                  <a:pt x="16511" y="1596"/>
                  <a:pt x="15680" y="1150"/>
                  <a:pt x="14299" y="1335"/>
                </a:cubicBezTo>
                <a:cubicBezTo>
                  <a:pt x="13506" y="1440"/>
                  <a:pt x="13227" y="1355"/>
                  <a:pt x="12197" y="674"/>
                </a:cubicBezTo>
                <a:lnTo>
                  <a:pt x="11187" y="0"/>
                </a:lnTo>
                <a:close/>
              </a:path>
            </a:pathLst>
          </a:custGeom>
          <a:ln w="12700">
            <a:miter lim="400000"/>
          </a:ln>
        </p:spPr>
      </p:pic>
      <p:pic>
        <p:nvPicPr>
          <p:cNvPr id="1166" name="Image" descr="Image"/>
          <p:cNvPicPr>
            <a:picLocks noChangeAspect="1"/>
          </p:cNvPicPr>
          <p:nvPr/>
        </p:nvPicPr>
        <p:blipFill>
          <a:blip r:embed="rId15">
            <a:extLst/>
          </a:blip>
          <a:stretch>
            <a:fillRect/>
          </a:stretch>
        </p:blipFill>
        <p:spPr>
          <a:xfrm>
            <a:off x="1267092" y="2249764"/>
            <a:ext cx="1556535" cy="2176971"/>
          </a:xfrm>
          <a:prstGeom prst="rect">
            <a:avLst/>
          </a:prstGeom>
          <a:ln w="12700">
            <a:miter lim="400000"/>
          </a:ln>
        </p:spPr>
      </p:pic>
      <p:sp>
        <p:nvSpPr>
          <p:cNvPr id="1167" name="Rectangle"/>
          <p:cNvSpPr/>
          <p:nvPr/>
        </p:nvSpPr>
        <p:spPr>
          <a:xfrm>
            <a:off x="558299" y="1515698"/>
            <a:ext cx="2974121" cy="3648804"/>
          </a:xfrm>
          <a:prstGeom prst="rect">
            <a:avLst/>
          </a:prstGeom>
          <a:ln w="50800">
            <a:solidFill>
              <a:srgbClr val="FFBD0D"/>
            </a:solidFill>
            <a:miter lim="400000"/>
          </a:ln>
        </p:spPr>
        <p:txBody>
          <a:bodyPr lIns="0" tIns="0" rIns="0" bIns="0" anchor="ctr"/>
          <a:lstStyle/>
          <a:p>
            <a:pPr>
              <a:defRPr sz="1600">
                <a:solidFill>
                  <a:srgbClr val="FFFFFF"/>
                </a:solidFill>
              </a:defRPr>
            </a:pPr>
          </a:p>
        </p:txBody>
      </p:sp>
      <p:sp>
        <p:nvSpPr>
          <p:cNvPr id="1168" name="Rectangle"/>
          <p:cNvSpPr/>
          <p:nvPr/>
        </p:nvSpPr>
        <p:spPr>
          <a:xfrm>
            <a:off x="3728606" y="1515698"/>
            <a:ext cx="4462068" cy="3648804"/>
          </a:xfrm>
          <a:prstGeom prst="rect">
            <a:avLst/>
          </a:prstGeom>
          <a:ln w="50800">
            <a:solidFill>
              <a:srgbClr val="FFBD0D"/>
            </a:solidFill>
            <a:miter lim="400000"/>
          </a:ln>
        </p:spPr>
        <p:txBody>
          <a:bodyPr lIns="0" tIns="0" rIns="0" bIns="0" anchor="ctr"/>
          <a:lstStyle/>
          <a:p>
            <a:pPr>
              <a:defRPr sz="1600">
                <a:solidFill>
                  <a:srgbClr val="FFFFFF"/>
                </a:solidFill>
              </a:defRPr>
            </a:pPr>
          </a:p>
        </p:txBody>
      </p:sp>
      <p:sp>
        <p:nvSpPr>
          <p:cNvPr id="1169" name="Rectangle"/>
          <p:cNvSpPr/>
          <p:nvPr/>
        </p:nvSpPr>
        <p:spPr>
          <a:xfrm>
            <a:off x="8385127" y="1515698"/>
            <a:ext cx="3248573" cy="3648804"/>
          </a:xfrm>
          <a:prstGeom prst="rect">
            <a:avLst/>
          </a:prstGeom>
          <a:ln w="50800">
            <a:solidFill>
              <a:srgbClr val="FFBD0D"/>
            </a:solidFill>
            <a:miter lim="400000"/>
          </a:ln>
        </p:spPr>
        <p:txBody>
          <a:bodyPr lIns="0" tIns="0" rIns="0" bIns="0" anchor="ctr"/>
          <a:lstStyle/>
          <a:p>
            <a:pPr>
              <a:defRPr sz="1600">
                <a:solidFill>
                  <a:srgbClr val="FFFFFF"/>
                </a:solidFill>
              </a:defRPr>
            </a:pPr>
          </a:p>
        </p:txBody>
      </p:sp>
      <p:sp>
        <p:nvSpPr>
          <p:cNvPr id="1170" name="32%"/>
          <p:cNvSpPr txBox="1"/>
          <p:nvPr/>
        </p:nvSpPr>
        <p:spPr>
          <a:xfrm>
            <a:off x="3601339" y="5379106"/>
            <a:ext cx="1452961" cy="72935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4800">
                <a:solidFill>
                  <a:srgbClr val="FFBD0D"/>
                </a:solidFill>
              </a:defRPr>
            </a:lvl1pPr>
          </a:lstStyle>
          <a:p>
            <a:pPr/>
            <a:r>
              <a:t>32% </a:t>
            </a:r>
          </a:p>
        </p:txBody>
      </p:sp>
      <p:sp>
        <p:nvSpPr>
          <p:cNvPr id="1171" name="Circle">
            <a:hlinkClick r:id="rId16" invalidUrl="" action="" tgtFrame="" tooltip="" history="1" highlightClick="0" endSnd="0"/>
          </p:cNvPr>
          <p:cNvSpPr/>
          <p:nvPr/>
        </p:nvSpPr>
        <p:spPr>
          <a:xfrm>
            <a:off x="6690952" y="2245787"/>
            <a:ext cx="1101753" cy="1101753"/>
          </a:xfrm>
          <a:prstGeom prst="ellipse">
            <a:avLst/>
          </a:prstGeom>
          <a:solidFill>
            <a:srgbClr val="A2D0EE">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1172" name="Image" descr="Image"/>
          <p:cNvPicPr>
            <a:picLocks noChangeAspect="1"/>
          </p:cNvPicPr>
          <p:nvPr/>
        </p:nvPicPr>
        <p:blipFill>
          <a:blip r:embed="rId17">
            <a:extLst/>
          </a:blip>
          <a:stretch>
            <a:fillRect/>
          </a:stretch>
        </p:blipFill>
        <p:spPr>
          <a:xfrm>
            <a:off x="6860972" y="2462579"/>
            <a:ext cx="761711" cy="668168"/>
          </a:xfrm>
          <a:prstGeom prst="rect">
            <a:avLst/>
          </a:prstGeom>
          <a:ln w="12700">
            <a:miter lim="400000"/>
          </a:ln>
        </p:spPr>
      </p:pic>
      <p:sp>
        <p:nvSpPr>
          <p:cNvPr id="1173" name="ZoneTexte 18"/>
          <p:cNvSpPr txBox="1"/>
          <p:nvPr/>
        </p:nvSpPr>
        <p:spPr>
          <a:xfrm>
            <a:off x="8756525" y="6233424"/>
            <a:ext cx="331614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 </a:t>
            </a:r>
            <a:r>
              <a:t>*</a:t>
            </a:r>
            <a:r>
              <a:t>Baromètre 2017, Observatoire Actinéo </a:t>
            </a:r>
          </a:p>
        </p:txBody>
      </p:sp>
      <p:sp>
        <p:nvSpPr>
          <p:cNvPr id="1174"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sp>
        <p:nvSpPr>
          <p:cNvPr id="1175" name="Une entreprise heureuse et une qualité de vie au travail"/>
          <p:cNvSpPr txBox="1"/>
          <p:nvPr/>
        </p:nvSpPr>
        <p:spPr>
          <a:xfrm>
            <a:off x="463556" y="679245"/>
            <a:ext cx="8692382" cy="621850"/>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25400" tIns="25400" rIns="25400" bIns="25400" anchor="ctr">
            <a:normAutofit fontScale="100000" lnSpcReduction="0"/>
          </a:bodyPr>
          <a:lstStyle>
            <a:lvl1pPr algn="l">
              <a:defRPr sz="2500">
                <a:solidFill>
                  <a:srgbClr val="FFBD0D"/>
                </a:solidFill>
              </a:defRPr>
            </a:lvl1pPr>
          </a:lstStyle>
          <a:p>
            <a:pPr/>
            <a:r>
              <a:t>A Happy Company and a Greater Quality of Life at Work</a:t>
            </a:r>
          </a:p>
        </p:txBody>
      </p:sp>
      <p:sp>
        <p:nvSpPr>
          <p:cNvPr id="1176" name="Un Hot Topic en 2017"/>
          <p:cNvSpPr txBox="1"/>
          <p:nvPr/>
        </p:nvSpPr>
        <p:spPr>
          <a:xfrm>
            <a:off x="1091864" y="1633579"/>
            <a:ext cx="1926433" cy="27275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defTabSz="457200">
              <a:defRPr sz="1600"/>
            </a:lvl1pPr>
          </a:lstStyle>
          <a:p>
            <a:pPr/>
            <a:r>
              <a:t>A Hot Topic in 2017</a:t>
            </a:r>
          </a:p>
        </p:txBody>
      </p:sp>
      <p:sp>
        <p:nvSpPr>
          <p:cNvPr id="1177" name="Des entreprises et labels dédiés au bien-être en entreprise sont nés"/>
          <p:cNvSpPr txBox="1"/>
          <p:nvPr/>
        </p:nvSpPr>
        <p:spPr>
          <a:xfrm>
            <a:off x="4018936" y="1657535"/>
            <a:ext cx="3832672" cy="5013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defTabSz="457200">
              <a:defRPr sz="1600"/>
            </a:lvl1pPr>
          </a:lstStyle>
          <a:p>
            <a:pPr/>
            <a:r>
              <a:t>Companies and labels dedicated to well being at work have emerged</a:t>
            </a:r>
          </a:p>
        </p:txBody>
      </p:sp>
      <p:sp>
        <p:nvSpPr>
          <p:cNvPr id="1178" name="Ainsi que des communautés et événements à travers le monde"/>
          <p:cNvSpPr txBox="1"/>
          <p:nvPr/>
        </p:nvSpPr>
        <p:spPr>
          <a:xfrm>
            <a:off x="8408809" y="1635469"/>
            <a:ext cx="3152478" cy="5013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sz="1600"/>
            </a:pPr>
            <a:r>
              <a:t>A</a:t>
            </a:r>
            <a:r>
              <a:t>s well as communities and events around the world</a:t>
            </a:r>
          </a:p>
        </p:txBody>
      </p:sp>
      <p:sp>
        <p:nvSpPr>
          <p:cNvPr id="1179" name="Des salariés disposent d’un espace détente ou coin sieste*"/>
          <p:cNvSpPr txBox="1"/>
          <p:nvPr/>
        </p:nvSpPr>
        <p:spPr>
          <a:xfrm>
            <a:off x="5039019" y="5518093"/>
            <a:ext cx="3152477"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lstStyle>
          <a:p>
            <a:pPr/>
            <a:r>
              <a:t>of employees have access to a relaxation space or a nap room*</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8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18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183"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184"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185" name="256.jpeg" descr="256.jpeg"/>
          <p:cNvPicPr>
            <a:picLocks noChangeAspect="1"/>
          </p:cNvPicPr>
          <p:nvPr/>
        </p:nvPicPr>
        <p:blipFill>
          <a:blip r:embed="rId3">
            <a:extLst/>
          </a:blip>
          <a:srcRect l="843" t="460" r="13258" b="11036"/>
          <a:stretch>
            <a:fillRect/>
          </a:stretch>
        </p:blipFill>
        <p:spPr>
          <a:xfrm>
            <a:off x="6723494" y="609401"/>
            <a:ext cx="5473701" cy="56395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530" y="0"/>
                </a:moveTo>
                <a:lnTo>
                  <a:pt x="9246" y="24"/>
                </a:lnTo>
                <a:lnTo>
                  <a:pt x="0" y="21548"/>
                </a:lnTo>
                <a:lnTo>
                  <a:pt x="21600" y="21600"/>
                </a:lnTo>
                <a:lnTo>
                  <a:pt x="21530" y="0"/>
                </a:lnTo>
                <a:close/>
              </a:path>
            </a:pathLst>
          </a:custGeom>
          <a:ln w="12700">
            <a:miter lim="400000"/>
          </a:ln>
        </p:spPr>
      </p:pic>
      <p:sp>
        <p:nvSpPr>
          <p:cNvPr id="1186"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sp>
        <p:nvSpPr>
          <p:cNvPr id="1187" name="La naissance d’un nouveau métier : Le Chief Happiness Officer (CHO)"/>
          <p:cNvSpPr txBox="1"/>
          <p:nvPr/>
        </p:nvSpPr>
        <p:spPr>
          <a:xfrm>
            <a:off x="644268" y="756914"/>
            <a:ext cx="7165321"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FFBD0D"/>
                </a:solidFill>
              </a:defRPr>
            </a:pPr>
            <a:r>
              <a:t>The Birth of a New Profession: </a:t>
            </a:r>
          </a:p>
          <a:p>
            <a:pPr algn="l">
              <a:defRPr sz="2500">
                <a:solidFill>
                  <a:srgbClr val="FFBD0D"/>
                </a:solidFill>
              </a:defRPr>
            </a:pPr>
            <a:r>
              <a:t>the Chief Happiness Officer (CHO)</a:t>
            </a:r>
          </a:p>
        </p:txBody>
      </p:sp>
      <p:sp>
        <p:nvSpPr>
          <p:cNvPr id="1188" name="« La révolution humaine sera plus importante que la révolution industrielle »"/>
          <p:cNvSpPr txBox="1"/>
          <p:nvPr/>
        </p:nvSpPr>
        <p:spPr>
          <a:xfrm>
            <a:off x="571500" y="1772467"/>
            <a:ext cx="7002065"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lstStyle>
          <a:p>
            <a:pPr/>
            <a:r>
              <a:t>“The human revolution will be more important than the industrial revolution”</a:t>
            </a:r>
          </a:p>
        </p:txBody>
      </p:sp>
      <p:pic>
        <p:nvPicPr>
          <p:cNvPr id="1189" name="noun_1290336_cc.png" descr="noun_1290336_cc.png"/>
          <p:cNvPicPr>
            <a:picLocks noChangeAspect="1"/>
          </p:cNvPicPr>
          <p:nvPr/>
        </p:nvPicPr>
        <p:blipFill>
          <a:blip r:embed="rId4">
            <a:extLst/>
          </a:blip>
          <a:stretch>
            <a:fillRect/>
          </a:stretch>
        </p:blipFill>
        <p:spPr>
          <a:xfrm>
            <a:off x="1022746" y="2681065"/>
            <a:ext cx="527808" cy="569174"/>
          </a:xfrm>
          <a:prstGeom prst="rect">
            <a:avLst/>
          </a:prstGeom>
          <a:ln w="12700">
            <a:miter lim="400000"/>
          </a:ln>
        </p:spPr>
      </p:pic>
      <p:pic>
        <p:nvPicPr>
          <p:cNvPr id="1190" name="noun_1112701_cc.png" descr="noun_1112701_cc.png"/>
          <p:cNvPicPr>
            <a:picLocks noChangeAspect="1"/>
          </p:cNvPicPr>
          <p:nvPr/>
        </p:nvPicPr>
        <p:blipFill>
          <a:blip r:embed="rId5">
            <a:extLst/>
          </a:blip>
          <a:stretch>
            <a:fillRect/>
          </a:stretch>
        </p:blipFill>
        <p:spPr>
          <a:xfrm>
            <a:off x="1024929" y="3361237"/>
            <a:ext cx="523790" cy="451540"/>
          </a:xfrm>
          <a:prstGeom prst="rect">
            <a:avLst/>
          </a:prstGeom>
          <a:ln w="12700">
            <a:miter lim="400000"/>
          </a:ln>
        </p:spPr>
      </p:pic>
      <p:pic>
        <p:nvPicPr>
          <p:cNvPr id="1191" name="noun_1337903_cc.png" descr="noun_1337903_cc.png"/>
          <p:cNvPicPr>
            <a:picLocks noChangeAspect="1"/>
          </p:cNvPicPr>
          <p:nvPr/>
        </p:nvPicPr>
        <p:blipFill>
          <a:blip r:embed="rId6">
            <a:extLst/>
          </a:blip>
          <a:stretch>
            <a:fillRect/>
          </a:stretch>
        </p:blipFill>
        <p:spPr>
          <a:xfrm>
            <a:off x="975915" y="3923932"/>
            <a:ext cx="621419" cy="490830"/>
          </a:xfrm>
          <a:prstGeom prst="rect">
            <a:avLst/>
          </a:prstGeom>
          <a:ln w="12700">
            <a:miter lim="400000"/>
          </a:ln>
        </p:spPr>
      </p:pic>
      <p:pic>
        <p:nvPicPr>
          <p:cNvPr id="1192" name="noun_1430234_cc.png" descr="noun_1430234_cc.png"/>
          <p:cNvPicPr>
            <a:picLocks noChangeAspect="1"/>
          </p:cNvPicPr>
          <p:nvPr/>
        </p:nvPicPr>
        <p:blipFill>
          <a:blip r:embed="rId7">
            <a:extLst/>
          </a:blip>
          <a:stretch>
            <a:fillRect/>
          </a:stretch>
        </p:blipFill>
        <p:spPr>
          <a:xfrm>
            <a:off x="1057471" y="4525919"/>
            <a:ext cx="458415" cy="487616"/>
          </a:xfrm>
          <a:prstGeom prst="rect">
            <a:avLst/>
          </a:prstGeom>
          <a:ln w="12700">
            <a:miter lim="400000"/>
          </a:ln>
        </p:spPr>
      </p:pic>
      <p:pic>
        <p:nvPicPr>
          <p:cNvPr id="1193" name="noun_904040_cc.png" descr="noun_904040_cc.png"/>
          <p:cNvPicPr>
            <a:picLocks noChangeAspect="1"/>
          </p:cNvPicPr>
          <p:nvPr/>
        </p:nvPicPr>
        <p:blipFill>
          <a:blip r:embed="rId8">
            <a:extLst/>
          </a:blip>
          <a:stretch>
            <a:fillRect/>
          </a:stretch>
        </p:blipFill>
        <p:spPr>
          <a:xfrm>
            <a:off x="1015404" y="5130205"/>
            <a:ext cx="542539" cy="569222"/>
          </a:xfrm>
          <a:prstGeom prst="rect">
            <a:avLst/>
          </a:prstGeom>
          <a:ln w="12700">
            <a:miter lim="400000"/>
          </a:ln>
        </p:spPr>
      </p:pic>
      <p:sp>
        <p:nvSpPr>
          <p:cNvPr id="1194" name="5 missions du CHO :"/>
          <p:cNvSpPr txBox="1"/>
          <p:nvPr/>
        </p:nvSpPr>
        <p:spPr>
          <a:xfrm>
            <a:off x="997545" y="2215987"/>
            <a:ext cx="2528715" cy="334591"/>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000">
                <a:solidFill>
                  <a:srgbClr val="FFBD0D"/>
                </a:solidFill>
              </a:defRPr>
            </a:lvl1pPr>
          </a:lstStyle>
          <a:p>
            <a:pPr/>
            <a:r>
              <a:t>A CHO’s 5 Missions:</a:t>
            </a:r>
          </a:p>
        </p:txBody>
      </p:sp>
      <p:sp>
        <p:nvSpPr>
          <p:cNvPr id="1195" name="INSPIRATION à travers son histoire personnelle"/>
          <p:cNvSpPr txBox="1"/>
          <p:nvPr/>
        </p:nvSpPr>
        <p:spPr>
          <a:xfrm>
            <a:off x="1899247" y="2841532"/>
            <a:ext cx="3951364"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a:solidFill>
                  <a:srgbClr val="FFBD0D"/>
                </a:solidFill>
              </a:defRPr>
            </a:pPr>
            <a:r>
              <a:t>INSPIRATION</a:t>
            </a:r>
            <a:r>
              <a:rPr b="0">
                <a:solidFill>
                  <a:srgbClr val="000000"/>
                </a:solidFill>
              </a:rPr>
              <a:t> </a:t>
            </a:r>
            <a:r>
              <a:rPr b="0">
                <a:solidFill>
                  <a:srgbClr val="000000"/>
                </a:solidFill>
              </a:rPr>
              <a:t>through their personal history</a:t>
            </a:r>
          </a:p>
        </p:txBody>
      </p:sp>
      <p:sp>
        <p:nvSpPr>
          <p:cNvPr id="1196" name="COACHING en se concentrant sur les qualités et réussites"/>
          <p:cNvSpPr txBox="1"/>
          <p:nvPr/>
        </p:nvSpPr>
        <p:spPr>
          <a:xfrm>
            <a:off x="1881695" y="3361367"/>
            <a:ext cx="3420468"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a:solidFill>
                  <a:srgbClr val="FFBD0D"/>
                </a:solidFill>
              </a:defRPr>
            </a:pPr>
            <a:r>
              <a:t>COACHING</a:t>
            </a:r>
            <a:r>
              <a:rPr b="0">
                <a:solidFill>
                  <a:srgbClr val="000000"/>
                </a:solidFill>
              </a:rPr>
              <a:t> </a:t>
            </a:r>
            <a:r>
              <a:rPr b="0">
                <a:solidFill>
                  <a:srgbClr val="000000"/>
                </a:solidFill>
              </a:rPr>
              <a:t>by concentrating on qualities and successes</a:t>
            </a:r>
          </a:p>
        </p:txBody>
      </p:sp>
      <p:sp>
        <p:nvSpPr>
          <p:cNvPr id="1197" name="VALEURS de l’entreprise incarnées en interne"/>
          <p:cNvSpPr txBox="1"/>
          <p:nvPr/>
        </p:nvSpPr>
        <p:spPr>
          <a:xfrm>
            <a:off x="1909179" y="4045308"/>
            <a:ext cx="3801456"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b="0"/>
            </a:pPr>
            <a:r>
              <a:t>The company’s </a:t>
            </a:r>
            <a:r>
              <a:rPr b="1">
                <a:solidFill>
                  <a:srgbClr val="FFBD0D"/>
                </a:solidFill>
              </a:rPr>
              <a:t>VALUES</a:t>
            </a:r>
            <a:r>
              <a:t>, embodied internally </a:t>
            </a:r>
          </a:p>
        </p:txBody>
      </p:sp>
      <p:sp>
        <p:nvSpPr>
          <p:cNvPr id="1198" name="ÉVÉNEMENTS qui créent de la surprise (exit l’happy hour du jeudi soir)"/>
          <p:cNvSpPr txBox="1"/>
          <p:nvPr/>
        </p:nvSpPr>
        <p:spPr>
          <a:xfrm>
            <a:off x="1884690" y="4559162"/>
            <a:ext cx="3420469"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a:solidFill>
                  <a:srgbClr val="FFBD0D"/>
                </a:solidFill>
              </a:defRPr>
            </a:pPr>
            <a:r>
              <a:t>EVENTS</a:t>
            </a:r>
            <a:r>
              <a:rPr b="0">
                <a:solidFill>
                  <a:srgbClr val="000000"/>
                </a:solidFill>
              </a:rPr>
              <a:t> that have a surprise factor (the end of the Thursday evening Happy Hour)</a:t>
            </a:r>
          </a:p>
        </p:txBody>
      </p:sp>
      <p:sp>
        <p:nvSpPr>
          <p:cNvPr id="1199" name="ENVIRONNEMENT du bureau, ère du feng shui"/>
          <p:cNvSpPr txBox="1"/>
          <p:nvPr/>
        </p:nvSpPr>
        <p:spPr>
          <a:xfrm>
            <a:off x="1907321" y="5189074"/>
            <a:ext cx="3935216"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b="0"/>
            </a:pPr>
            <a:r>
              <a:t>An office </a:t>
            </a:r>
            <a:r>
              <a:rPr b="1">
                <a:solidFill>
                  <a:srgbClr val="FFBD0D"/>
                </a:solidFill>
              </a:rPr>
              <a:t>ENVIRONMENT</a:t>
            </a:r>
            <a:r>
              <a:t> in keeping with the </a:t>
            </a:r>
            <a:r>
              <a:rPr i="1"/>
              <a:t>feng shui </a:t>
            </a:r>
            <a:r>
              <a:t>era</a:t>
            </a:r>
          </a:p>
        </p:txBody>
      </p:sp>
      <p:sp>
        <p:nvSpPr>
          <p:cNvPr id="1200" name="Source : le CHO en start-up, Welcome The Jungle,  2017">
            <a:hlinkClick r:id="rId9" invalidUrl="" action="" tgtFrame="" tooltip="" history="1" highlightClick="0" endSnd="0"/>
          </p:cNvPr>
          <p:cNvSpPr txBox="1"/>
          <p:nvPr/>
        </p:nvSpPr>
        <p:spPr>
          <a:xfrm>
            <a:off x="3118955" y="6232315"/>
            <a:ext cx="3417306"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defTabSz="457200">
              <a:defRPr b="0" sz="700"/>
            </a:pPr>
            <a:r>
              <a:t>Source: </a:t>
            </a:r>
            <a:r>
              <a:t>'</a:t>
            </a:r>
            <a:r>
              <a:t>le CHO en start-up</a:t>
            </a:r>
            <a:r>
              <a:t>’ (</a:t>
            </a:r>
            <a:r>
              <a:rPr i="1"/>
              <a:t>‘The CHO in Start-ups’</a:t>
            </a:r>
            <a:r>
              <a:t>)</a:t>
            </a:r>
            <a:r>
              <a:t>, Welcome To The Jungle,  2017</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0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20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20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205"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206" name="Image" descr="Image">
            <a:hlinkClick r:id="rId3" invalidUrl="" action="" tgtFrame="" tooltip="" history="1" highlightClick="0" endSnd="0"/>
          </p:cNvPr>
          <p:cNvPicPr>
            <a:picLocks noChangeAspect="1"/>
          </p:cNvPicPr>
          <p:nvPr/>
        </p:nvPicPr>
        <p:blipFill>
          <a:blip r:embed="rId4">
            <a:extLst/>
          </a:blip>
          <a:stretch>
            <a:fillRect/>
          </a:stretch>
        </p:blipFill>
        <p:spPr>
          <a:xfrm>
            <a:off x="1208333" y="1849944"/>
            <a:ext cx="4122263" cy="2384344"/>
          </a:xfrm>
          <a:prstGeom prst="rect">
            <a:avLst/>
          </a:prstGeom>
          <a:ln w="12700">
            <a:miter lim="400000"/>
          </a:ln>
        </p:spPr>
      </p:pic>
      <p:sp>
        <p:nvSpPr>
          <p:cNvPr id="1207" name="Shape"/>
          <p:cNvSpPr/>
          <p:nvPr/>
        </p:nvSpPr>
        <p:spPr>
          <a:xfrm>
            <a:off x="1116820" y="1740416"/>
            <a:ext cx="4305894" cy="29684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a:miter lim="400000"/>
          </a:ln>
        </p:spPr>
        <p:txBody>
          <a:bodyPr lIns="0" tIns="0" rIns="0" bIns="0"/>
          <a:lstStyle/>
          <a:p>
            <a:pPr algn="l" defTabSz="914400">
              <a:defRPr b="0" sz="1800">
                <a:uFill>
                  <a:solidFill>
                    <a:srgbClr val="000000"/>
                  </a:solidFill>
                </a:uFill>
              </a:defRPr>
            </a:pPr>
          </a:p>
        </p:txBody>
      </p:sp>
      <p:sp>
        <p:nvSpPr>
          <p:cNvPr id="1208" name="Shape"/>
          <p:cNvSpPr/>
          <p:nvPr/>
        </p:nvSpPr>
        <p:spPr>
          <a:xfrm>
            <a:off x="1116820" y="4320610"/>
            <a:ext cx="4305894" cy="3938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a:miter lim="400000"/>
          </a:ln>
        </p:spPr>
        <p:txBody>
          <a:bodyPr lIns="0" tIns="0" rIns="0" bIns="0"/>
          <a:lstStyle/>
          <a:p>
            <a:pPr algn="l" defTabSz="914400">
              <a:defRPr b="0" sz="1800">
                <a:uFill>
                  <a:solidFill>
                    <a:srgbClr val="000000"/>
                  </a:solidFill>
                </a:uFill>
              </a:defRPr>
            </a:pPr>
          </a:p>
        </p:txBody>
      </p:sp>
      <p:sp>
        <p:nvSpPr>
          <p:cNvPr id="1209" name="Shape"/>
          <p:cNvSpPr/>
          <p:nvPr/>
        </p:nvSpPr>
        <p:spPr>
          <a:xfrm>
            <a:off x="2760787" y="4714420"/>
            <a:ext cx="1017961" cy="3195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867" y="0"/>
                </a:lnTo>
                <a:lnTo>
                  <a:pt x="20812" y="0"/>
                </a:lnTo>
                <a:lnTo>
                  <a:pt x="21600" y="21600"/>
                </a:lnTo>
                <a:close/>
              </a:path>
            </a:pathLst>
          </a:custGeom>
          <a:solidFill>
            <a:srgbClr val="888888"/>
          </a:solidFill>
          <a:ln w="12700">
            <a:miter lim="400000"/>
          </a:ln>
        </p:spPr>
        <p:txBody>
          <a:bodyPr lIns="0" tIns="0" rIns="0" bIns="0"/>
          <a:lstStyle/>
          <a:p>
            <a:pPr algn="l" defTabSz="914400">
              <a:defRPr b="0" sz="1800">
                <a:uFill>
                  <a:solidFill>
                    <a:srgbClr val="000000"/>
                  </a:solidFill>
                </a:uFill>
              </a:defRPr>
            </a:pPr>
          </a:p>
        </p:txBody>
      </p:sp>
      <p:sp>
        <p:nvSpPr>
          <p:cNvPr id="1210" name="Circle"/>
          <p:cNvSpPr/>
          <p:nvPr/>
        </p:nvSpPr>
        <p:spPr>
          <a:xfrm>
            <a:off x="3176887" y="4428351"/>
            <a:ext cx="196907" cy="196909"/>
          </a:xfrm>
          <a:prstGeom prst="ellipse">
            <a:avLst/>
          </a:prstGeom>
          <a:solidFill>
            <a:srgbClr val="666666"/>
          </a:solidFill>
          <a:ln w="12700">
            <a:miter lim="400000"/>
          </a:ln>
        </p:spPr>
        <p:txBody>
          <a:bodyPr lIns="0" tIns="0" rIns="0" bIns="0"/>
          <a:lstStyle/>
          <a:p>
            <a:pPr algn="l" defTabSz="914400">
              <a:defRPr b="0" sz="1800">
                <a:uFill>
                  <a:solidFill>
                    <a:srgbClr val="000000"/>
                  </a:solidFill>
                </a:uFill>
              </a:defRPr>
            </a:pPr>
          </a:p>
        </p:txBody>
      </p:sp>
      <p:sp>
        <p:nvSpPr>
          <p:cNvPr id="1211" name="Circle">
            <a:hlinkClick r:id="rId3" invalidUrl="" action="" tgtFrame="" tooltip="" history="1" highlightClick="0" endSnd="0"/>
          </p:cNvPr>
          <p:cNvSpPr/>
          <p:nvPr/>
        </p:nvSpPr>
        <p:spPr>
          <a:xfrm>
            <a:off x="801589" y="1496912"/>
            <a:ext cx="732043" cy="732043"/>
          </a:xfrm>
          <a:prstGeom prst="ellipse">
            <a:avLst/>
          </a:prstGeom>
          <a:solidFill>
            <a:srgbClr val="FFBD0D"/>
          </a:solidFill>
          <a:ln w="12700">
            <a:miter lim="400000"/>
          </a:ln>
        </p:spPr>
        <p:txBody>
          <a:bodyPr lIns="0" tIns="0" rIns="0" bIns="0" anchor="ctr"/>
          <a:lstStyle/>
          <a:p>
            <a:pPr>
              <a:defRPr sz="1600">
                <a:solidFill>
                  <a:srgbClr val="FFFFFF"/>
                </a:solidFill>
              </a:defRPr>
            </a:pPr>
          </a:p>
        </p:txBody>
      </p:sp>
      <p:sp>
        <p:nvSpPr>
          <p:cNvPr id="1212" name="Video"/>
          <p:cNvSpPr/>
          <p:nvPr/>
        </p:nvSpPr>
        <p:spPr>
          <a:xfrm>
            <a:off x="904893" y="1715820"/>
            <a:ext cx="525434" cy="2942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38100">
            <a:solidFill>
              <a:srgbClr val="000000"/>
            </a:solidFill>
            <a:miter lim="400000"/>
          </a:ln>
        </p:spPr>
        <p:txBody>
          <a:bodyPr lIns="0" tIns="0" rIns="0" bIns="0" anchor="ctr"/>
          <a:lstStyle/>
          <a:p>
            <a:pPr>
              <a:defRPr sz="1600"/>
            </a:pPr>
          </a:p>
        </p:txBody>
      </p:sp>
      <p:sp>
        <p:nvSpPr>
          <p:cNvPr id="1213" name="Rectangle"/>
          <p:cNvSpPr/>
          <p:nvPr/>
        </p:nvSpPr>
        <p:spPr>
          <a:xfrm>
            <a:off x="2522825" y="5202763"/>
            <a:ext cx="1496921" cy="41915"/>
          </a:xfrm>
          <a:prstGeom prst="rect">
            <a:avLst/>
          </a:prstGeom>
          <a:solidFill>
            <a:srgbClr val="666666"/>
          </a:solidFill>
          <a:ln w="12700">
            <a:miter lim="400000"/>
          </a:ln>
        </p:spPr>
        <p:txBody>
          <a:bodyPr lIns="0" tIns="0" rIns="0" bIns="0"/>
          <a:lstStyle/>
          <a:p>
            <a:pPr algn="l" defTabSz="457200">
              <a:defRPr sz="900">
                <a:uFill>
                  <a:solidFill>
                    <a:srgbClr val="000000"/>
                  </a:solidFill>
                </a:uFill>
              </a:defRPr>
            </a:pPr>
          </a:p>
        </p:txBody>
      </p:sp>
      <p:sp>
        <p:nvSpPr>
          <p:cNvPr id="1214" name="Shape"/>
          <p:cNvSpPr/>
          <p:nvPr/>
        </p:nvSpPr>
        <p:spPr>
          <a:xfrm>
            <a:off x="2526817" y="5027123"/>
            <a:ext cx="1492929" cy="175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2859" y="0"/>
                </a:lnTo>
                <a:lnTo>
                  <a:pt x="18683" y="0"/>
                </a:lnTo>
                <a:lnTo>
                  <a:pt x="21600" y="21600"/>
                </a:lnTo>
                <a:close/>
              </a:path>
            </a:pathLst>
          </a:custGeom>
          <a:solidFill>
            <a:srgbClr val="AAAAAA"/>
          </a:solidFill>
          <a:ln w="12700">
            <a:miter lim="400000"/>
          </a:ln>
        </p:spPr>
        <p:txBody>
          <a:bodyPr lIns="0" tIns="0" rIns="0" bIns="0"/>
          <a:lstStyle/>
          <a:p>
            <a:pPr algn="l" defTabSz="457200">
              <a:defRPr sz="900">
                <a:uFill>
                  <a:solidFill>
                    <a:srgbClr val="000000"/>
                  </a:solidFill>
                </a:uFill>
              </a:defRPr>
            </a:pPr>
          </a:p>
        </p:txBody>
      </p:sp>
      <p:pic>
        <p:nvPicPr>
          <p:cNvPr id="1215" name="Image" descr="Image"/>
          <p:cNvPicPr>
            <a:picLocks noChangeAspect="1"/>
          </p:cNvPicPr>
          <p:nvPr/>
        </p:nvPicPr>
        <p:blipFill>
          <a:blip r:embed="rId5">
            <a:extLst/>
          </a:blip>
          <a:stretch>
            <a:fillRect/>
          </a:stretch>
        </p:blipFill>
        <p:spPr>
          <a:xfrm>
            <a:off x="1214047" y="1388670"/>
            <a:ext cx="376917" cy="327918"/>
          </a:xfrm>
          <a:prstGeom prst="rect">
            <a:avLst/>
          </a:prstGeom>
          <a:ln w="12700">
            <a:miter lim="400000"/>
          </a:ln>
        </p:spPr>
      </p:pic>
      <p:sp>
        <p:nvSpPr>
          <p:cNvPr id="1216"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sp>
        <p:nvSpPr>
          <p:cNvPr id="1217" name="Le mot d’Arnaud Collery CHO et formateur"/>
          <p:cNvSpPr txBox="1"/>
          <p:nvPr/>
        </p:nvSpPr>
        <p:spPr>
          <a:xfrm>
            <a:off x="1191243" y="5311464"/>
            <a:ext cx="3841816"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b="0"/>
            </a:pPr>
            <a:r>
              <a:t>A message from Arnaud Collery, president of </a:t>
            </a:r>
          </a:p>
          <a:p>
            <a:pPr>
              <a:defRPr b="0"/>
            </a:pPr>
            <a:r>
              <a:t>Kikai Mining, CHO </a:t>
            </a:r>
            <a:r>
              <a:t>and trainer</a:t>
            </a:r>
          </a:p>
        </p:txBody>
      </p:sp>
      <p:pic>
        <p:nvPicPr>
          <p:cNvPr id="1218" name="noun_1309538_cc.png" descr="noun_1309538_cc.png"/>
          <p:cNvPicPr>
            <a:picLocks noChangeAspect="1"/>
          </p:cNvPicPr>
          <p:nvPr/>
        </p:nvPicPr>
        <p:blipFill>
          <a:blip r:embed="rId6">
            <a:extLst/>
          </a:blip>
          <a:stretch>
            <a:fillRect/>
          </a:stretch>
        </p:blipFill>
        <p:spPr>
          <a:xfrm>
            <a:off x="6347014" y="1447768"/>
            <a:ext cx="966474" cy="750432"/>
          </a:xfrm>
          <a:prstGeom prst="rect">
            <a:avLst/>
          </a:prstGeom>
          <a:ln w="12700">
            <a:miter lim="400000"/>
          </a:ln>
        </p:spPr>
      </p:pic>
      <p:pic>
        <p:nvPicPr>
          <p:cNvPr id="1219" name="noun_98633_cc.png" descr="noun_98633_cc.png"/>
          <p:cNvPicPr>
            <a:picLocks noChangeAspect="1"/>
          </p:cNvPicPr>
          <p:nvPr/>
        </p:nvPicPr>
        <p:blipFill>
          <a:blip r:embed="rId7">
            <a:extLst/>
          </a:blip>
          <a:stretch>
            <a:fillRect/>
          </a:stretch>
        </p:blipFill>
        <p:spPr>
          <a:xfrm>
            <a:off x="6327626" y="2336983"/>
            <a:ext cx="966542" cy="426240"/>
          </a:xfrm>
          <a:prstGeom prst="rect">
            <a:avLst/>
          </a:prstGeom>
          <a:ln w="12700">
            <a:miter lim="400000"/>
          </a:ln>
        </p:spPr>
      </p:pic>
      <p:pic>
        <p:nvPicPr>
          <p:cNvPr id="1220" name="noun_10156_cc.png" descr="noun_10156_cc.png"/>
          <p:cNvPicPr>
            <a:picLocks noChangeAspect="1"/>
          </p:cNvPicPr>
          <p:nvPr/>
        </p:nvPicPr>
        <p:blipFill>
          <a:blip r:embed="rId8">
            <a:extLst/>
          </a:blip>
          <a:stretch>
            <a:fillRect/>
          </a:stretch>
        </p:blipFill>
        <p:spPr>
          <a:xfrm>
            <a:off x="6390728" y="3013525"/>
            <a:ext cx="839990" cy="714667"/>
          </a:xfrm>
          <a:prstGeom prst="rect">
            <a:avLst/>
          </a:prstGeom>
          <a:ln w="12700">
            <a:miter lim="400000"/>
          </a:ln>
        </p:spPr>
      </p:pic>
      <p:pic>
        <p:nvPicPr>
          <p:cNvPr id="1221" name="noun_676369_cc.png" descr="noun_676369_cc.png"/>
          <p:cNvPicPr>
            <a:picLocks noChangeAspect="1"/>
          </p:cNvPicPr>
          <p:nvPr/>
        </p:nvPicPr>
        <p:blipFill>
          <a:blip r:embed="rId9">
            <a:extLst/>
          </a:blip>
          <a:stretch>
            <a:fillRect/>
          </a:stretch>
        </p:blipFill>
        <p:spPr>
          <a:xfrm>
            <a:off x="6390728" y="3813607"/>
            <a:ext cx="840379" cy="750358"/>
          </a:xfrm>
          <a:prstGeom prst="rect">
            <a:avLst/>
          </a:prstGeom>
          <a:ln w="12700">
            <a:miter lim="400000"/>
          </a:ln>
        </p:spPr>
      </p:pic>
      <p:pic>
        <p:nvPicPr>
          <p:cNvPr id="1222" name="noun_1007427_cc.png" descr="noun_1007427_cc.png"/>
          <p:cNvPicPr>
            <a:picLocks noChangeAspect="1"/>
          </p:cNvPicPr>
          <p:nvPr/>
        </p:nvPicPr>
        <p:blipFill>
          <a:blip r:embed="rId10">
            <a:extLst/>
          </a:blip>
          <a:stretch>
            <a:fillRect/>
          </a:stretch>
        </p:blipFill>
        <p:spPr>
          <a:xfrm>
            <a:off x="6390728" y="4655018"/>
            <a:ext cx="840236" cy="796600"/>
          </a:xfrm>
          <a:prstGeom prst="rect">
            <a:avLst/>
          </a:prstGeom>
          <a:ln w="12700">
            <a:miter lim="400000"/>
          </a:ln>
        </p:spPr>
      </p:pic>
      <p:sp>
        <p:nvSpPr>
          <p:cNvPr id="1223" name="Family Day: On cuisine pour l’ensemble de l’équipe"/>
          <p:cNvSpPr txBox="1"/>
          <p:nvPr/>
        </p:nvSpPr>
        <p:spPr>
          <a:xfrm>
            <a:off x="7505365" y="1810376"/>
            <a:ext cx="3841815"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Family Day: </a:t>
            </a:r>
            <a:r>
              <a:rPr b="0"/>
              <a:t>cooking for the whole team</a:t>
            </a:r>
          </a:p>
        </p:txBody>
      </p:sp>
      <p:sp>
        <p:nvSpPr>
          <p:cNvPr id="1224" name="Les apéros originaux"/>
          <p:cNvSpPr txBox="1"/>
          <p:nvPr/>
        </p:nvSpPr>
        <p:spPr>
          <a:xfrm>
            <a:off x="7485977" y="2523612"/>
            <a:ext cx="3841815"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a:lstStyle>
          <a:p>
            <a:pPr/>
            <a:r>
              <a:t>An original take on Drinks and Snacks</a:t>
            </a:r>
          </a:p>
        </p:txBody>
      </p:sp>
      <p:sp>
        <p:nvSpPr>
          <p:cNvPr id="1225" name="Actions solidaires: backup à l’équipe de production, un soir de la semaine"/>
          <p:cNvSpPr txBox="1"/>
          <p:nvPr/>
        </p:nvSpPr>
        <p:spPr>
          <a:xfrm>
            <a:off x="7485977" y="3145101"/>
            <a:ext cx="3986781"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Solidarity Actions: </a:t>
            </a:r>
            <a:r>
              <a:rPr b="0"/>
              <a:t>giving a hand to another department’s team on a regular basis</a:t>
            </a:r>
          </a:p>
        </p:txBody>
      </p:sp>
      <p:sp>
        <p:nvSpPr>
          <p:cNvPr id="1226" name="L’intervenant surprise: une personne inspirante vient donner une conférence gratuite au bureau"/>
          <p:cNvSpPr txBox="1"/>
          <p:nvPr/>
        </p:nvSpPr>
        <p:spPr>
          <a:xfrm>
            <a:off x="7485977" y="3963160"/>
            <a:ext cx="3841815"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Surprise Guests: </a:t>
            </a:r>
            <a:r>
              <a:rPr b="0"/>
              <a:t>an inspirational person comes to give a free conference in the office</a:t>
            </a:r>
          </a:p>
        </p:txBody>
      </p:sp>
      <p:sp>
        <p:nvSpPr>
          <p:cNvPr id="1227" name="Animation disruptive: un artiste peintre va peindre le bureau et ses collaborateurs pendant toute une après-midi"/>
          <p:cNvSpPr txBox="1"/>
          <p:nvPr/>
        </p:nvSpPr>
        <p:spPr>
          <a:xfrm>
            <a:off x="7485977" y="4781222"/>
            <a:ext cx="3841815"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Disruptive Events: </a:t>
            </a:r>
            <a:r>
              <a:rPr b="0"/>
              <a:t>for example,</a:t>
            </a:r>
            <a:r>
              <a:t> </a:t>
            </a:r>
            <a:r>
              <a:rPr b="0"/>
              <a:t>an artist paints his collaborators’ office over the course of an afternoon</a:t>
            </a:r>
          </a:p>
        </p:txBody>
      </p:sp>
      <p:sp>
        <p:nvSpPr>
          <p:cNvPr id="1228" name="Quelques actions du CHO :"/>
          <p:cNvSpPr txBox="1"/>
          <p:nvPr/>
        </p:nvSpPr>
        <p:spPr>
          <a:xfrm>
            <a:off x="949068" y="713704"/>
            <a:ext cx="7165321" cy="4087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FBD0D"/>
                </a:solidFill>
              </a:defRPr>
            </a:lvl1pPr>
          </a:lstStyle>
          <a:p>
            <a:pPr/>
            <a:r>
              <a:t>Some of a CHO’s Actions:</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230" name="Image" descr="Image">
            <a:hlinkClick r:id="rId2" invalidUrl="" action="" tgtFrame="" tooltip="" history="1" highlightClick="0" endSnd="0"/>
          </p:cNvPr>
          <p:cNvPicPr>
            <a:picLocks noChangeAspect="1"/>
          </p:cNvPicPr>
          <p:nvPr/>
        </p:nvPicPr>
        <p:blipFill>
          <a:blip r:embed="rId3">
            <a:extLst/>
          </a:blip>
          <a:srcRect l="4301" t="0" r="4300" b="0"/>
          <a:stretch>
            <a:fillRect/>
          </a:stretch>
        </p:blipFill>
        <p:spPr>
          <a:xfrm>
            <a:off x="-50" y="-25400"/>
            <a:ext cx="3935761" cy="6858001"/>
          </a:xfrm>
          <a:prstGeom prst="rect">
            <a:avLst/>
          </a:prstGeom>
          <a:ln w="12700">
            <a:miter lim="400000"/>
          </a:ln>
        </p:spPr>
      </p:pic>
      <p:sp>
        <p:nvSpPr>
          <p:cNvPr id="123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23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233"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234"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235" name="Rectangle"/>
          <p:cNvSpPr/>
          <p:nvPr/>
        </p:nvSpPr>
        <p:spPr>
          <a:xfrm>
            <a:off x="-12700" y="5840114"/>
            <a:ext cx="3961111" cy="596902"/>
          </a:xfrm>
          <a:prstGeom prst="rect">
            <a:avLst/>
          </a:prstGeom>
          <a:solidFill>
            <a:srgbClr val="FFFFFF">
              <a:alpha val="89879"/>
            </a:srgbClr>
          </a:solidFill>
          <a:ln w="12700">
            <a:miter lim="400000"/>
          </a:ln>
        </p:spPr>
        <p:txBody>
          <a:bodyPr lIns="0" tIns="0" rIns="0" bIns="0" anchor="ctr"/>
          <a:lstStyle/>
          <a:p>
            <a:pPr>
              <a:defRPr sz="1600"/>
            </a:pPr>
          </a:p>
        </p:txBody>
      </p:sp>
      <p:sp>
        <p:nvSpPr>
          <p:cNvPr id="1236" name="Circle">
            <a:hlinkClick r:id="rId5" invalidUrl="" action="" tgtFrame="" tooltip="" history="1" highlightClick="0" endSnd="0"/>
          </p:cNvPr>
          <p:cNvSpPr/>
          <p:nvPr/>
        </p:nvSpPr>
        <p:spPr>
          <a:xfrm>
            <a:off x="10997658" y="238482"/>
            <a:ext cx="737683" cy="737681"/>
          </a:xfrm>
          <a:prstGeom prst="ellipse">
            <a:avLst/>
          </a:prstGeom>
          <a:solidFill>
            <a:srgbClr val="FFBD0D"/>
          </a:solidFill>
          <a:ln w="12700">
            <a:miter lim="400000"/>
          </a:ln>
        </p:spPr>
        <p:txBody>
          <a:bodyPr lIns="0" tIns="0" rIns="0" bIns="0" anchor="ctr"/>
          <a:lstStyle/>
          <a:p>
            <a:pPr>
              <a:defRPr sz="1600">
                <a:solidFill>
                  <a:srgbClr val="FFFFFF"/>
                </a:solidFill>
              </a:defRPr>
            </a:pPr>
          </a:p>
        </p:txBody>
      </p:sp>
      <p:sp>
        <p:nvSpPr>
          <p:cNvPr id="1237"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238" name="Image" descr="Image">
            <a:hlinkClick r:id="rId2" invalidUrl="" action="" tgtFrame="" tooltip="" history="1" highlightClick="0" endSnd="0"/>
          </p:cNvPr>
          <p:cNvPicPr>
            <a:picLocks noChangeAspect="1"/>
          </p:cNvPicPr>
          <p:nvPr/>
        </p:nvPicPr>
        <p:blipFill>
          <a:blip r:embed="rId6">
            <a:extLst/>
          </a:blip>
          <a:stretch>
            <a:fillRect/>
          </a:stretch>
        </p:blipFill>
        <p:spPr>
          <a:xfrm>
            <a:off x="1185569" y="5903879"/>
            <a:ext cx="1564573" cy="469373"/>
          </a:xfrm>
          <a:prstGeom prst="rect">
            <a:avLst/>
          </a:prstGeom>
          <a:ln w="12700">
            <a:miter lim="400000"/>
          </a:ln>
        </p:spPr>
      </p:pic>
      <p:pic>
        <p:nvPicPr>
          <p:cNvPr id="1239" name="noun_727762_cc.png" descr="noun_727762_cc.png"/>
          <p:cNvPicPr>
            <a:picLocks noChangeAspect="1"/>
          </p:cNvPicPr>
          <p:nvPr/>
        </p:nvPicPr>
        <p:blipFill>
          <a:blip r:embed="rId7">
            <a:extLst/>
          </a:blip>
          <a:srcRect l="11904" t="3951" r="11904" b="18389"/>
          <a:stretch>
            <a:fillRect/>
          </a:stretch>
        </p:blipFill>
        <p:spPr>
          <a:xfrm>
            <a:off x="4490516" y="2126422"/>
            <a:ext cx="585491" cy="596775"/>
          </a:xfrm>
          <a:prstGeom prst="rect">
            <a:avLst/>
          </a:prstGeom>
          <a:ln w="12700">
            <a:miter lim="400000"/>
          </a:ln>
        </p:spPr>
      </p:pic>
      <p:pic>
        <p:nvPicPr>
          <p:cNvPr id="1240" name="noun_1045096_cc.png" descr="noun_1045096_cc.png"/>
          <p:cNvPicPr>
            <a:picLocks noChangeAspect="1"/>
          </p:cNvPicPr>
          <p:nvPr/>
        </p:nvPicPr>
        <p:blipFill>
          <a:blip r:embed="rId8">
            <a:extLst/>
          </a:blip>
          <a:srcRect l="0" t="0" r="0" b="14858"/>
          <a:stretch>
            <a:fillRect/>
          </a:stretch>
        </p:blipFill>
        <p:spPr>
          <a:xfrm>
            <a:off x="4432770" y="5038987"/>
            <a:ext cx="700987" cy="596832"/>
          </a:xfrm>
          <a:prstGeom prst="rect">
            <a:avLst/>
          </a:prstGeom>
          <a:ln w="12700">
            <a:miter lim="400000"/>
          </a:ln>
        </p:spPr>
      </p:pic>
      <p:pic>
        <p:nvPicPr>
          <p:cNvPr id="1241" name="noun_648400_cc.png" descr="noun_648400_cc.png"/>
          <p:cNvPicPr>
            <a:picLocks noChangeAspect="1"/>
          </p:cNvPicPr>
          <p:nvPr/>
        </p:nvPicPr>
        <p:blipFill>
          <a:blip r:embed="rId9">
            <a:extLst/>
          </a:blip>
          <a:srcRect l="14673" t="0" r="14673" b="20967"/>
          <a:stretch>
            <a:fillRect/>
          </a:stretch>
        </p:blipFill>
        <p:spPr>
          <a:xfrm>
            <a:off x="4484166" y="3585009"/>
            <a:ext cx="585457" cy="654887"/>
          </a:xfrm>
          <a:prstGeom prst="rect">
            <a:avLst/>
          </a:prstGeom>
          <a:ln w="12700">
            <a:miter lim="400000"/>
          </a:ln>
        </p:spPr>
      </p:pic>
      <p:pic>
        <p:nvPicPr>
          <p:cNvPr id="1242" name="Image" descr="Image"/>
          <p:cNvPicPr>
            <a:picLocks noChangeAspect="1"/>
          </p:cNvPicPr>
          <p:nvPr/>
        </p:nvPicPr>
        <p:blipFill>
          <a:blip r:embed="rId10">
            <a:extLst/>
          </a:blip>
          <a:stretch>
            <a:fillRect/>
          </a:stretch>
        </p:blipFill>
        <p:spPr>
          <a:xfrm>
            <a:off x="11473485" y="169222"/>
            <a:ext cx="448015" cy="389773"/>
          </a:xfrm>
          <a:prstGeom prst="rect">
            <a:avLst/>
          </a:prstGeom>
          <a:ln w="12700">
            <a:miter lim="400000"/>
          </a:ln>
        </p:spPr>
      </p:pic>
      <p:sp>
        <p:nvSpPr>
          <p:cNvPr id="1243"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sp>
        <p:nvSpPr>
          <p:cNvPr id="1244" name="CAS PRATIQUE 7 :…"/>
          <p:cNvSpPr txBox="1"/>
          <p:nvPr/>
        </p:nvSpPr>
        <p:spPr>
          <a:xfrm>
            <a:off x="4361569" y="269947"/>
            <a:ext cx="6763782"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FFBD0D"/>
                </a:solidFill>
              </a:defRPr>
            </a:pPr>
            <a:r>
              <a:t>CAS</a:t>
            </a:r>
            <a:r>
              <a:t>E STUDY </a:t>
            </a:r>
            <a:r>
              <a:t>N°10:</a:t>
            </a:r>
          </a:p>
          <a:p>
            <a:pPr algn="l">
              <a:defRPr sz="2500">
                <a:solidFill>
                  <a:srgbClr val="FFBD0D"/>
                </a:solidFill>
              </a:defRPr>
            </a:pPr>
            <a:r>
              <a:t>Allo Resto and </a:t>
            </a:r>
            <a:r>
              <a:t>Happiness at Work: a Priority for Millennials</a:t>
            </a:r>
          </a:p>
        </p:txBody>
      </p:sp>
      <p:sp>
        <p:nvSpPr>
          <p:cNvPr id="1245" name="QUOI ?…"/>
          <p:cNvSpPr txBox="1"/>
          <p:nvPr/>
        </p:nvSpPr>
        <p:spPr>
          <a:xfrm>
            <a:off x="5372100" y="1673694"/>
            <a:ext cx="6312000"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WHAT? </a:t>
            </a:r>
          </a:p>
          <a:p>
            <a:pPr algn="just" defTabSz="457200">
              <a:defRPr b="0"/>
            </a:pPr>
            <a:r>
              <a:t>Following internal difficulties in 2015, Nathalie Forrestier, one of Allo Resto’s longest-serving employees, spoke to the company’s founder, her managing director, and offered to become the director of internal communications and corporate culture. In the role, she </a:t>
            </a:r>
            <a:r>
              <a:rPr b="1"/>
              <a:t>managed information, organised events</a:t>
            </a:r>
            <a:r>
              <a:t>…</a:t>
            </a:r>
            <a:r>
              <a:t> It was only natural that she become the company’s </a:t>
            </a:r>
            <a:r>
              <a:rPr b="1"/>
              <a:t>Chief Happiness Officer</a:t>
            </a:r>
            <a:r>
              <a:t>. </a:t>
            </a:r>
          </a:p>
        </p:txBody>
      </p:sp>
      <p:sp>
        <p:nvSpPr>
          <p:cNvPr id="1246" name="L’INTÉRÊT ?…"/>
          <p:cNvSpPr txBox="1"/>
          <p:nvPr/>
        </p:nvSpPr>
        <p:spPr>
          <a:xfrm>
            <a:off x="5372100" y="3236362"/>
            <a:ext cx="6312000"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WHY?</a:t>
            </a:r>
          </a:p>
          <a:p>
            <a:pPr algn="just" defTabSz="457200">
              <a:defRPr b="0"/>
            </a:pPr>
            <a:r>
              <a:t>To stimulate better communication within the company and between its employees,  ‘better-being’ and fulfilment for collaborators. The CHO is also in charge of </a:t>
            </a:r>
            <a:r>
              <a:rPr b="1"/>
              <a:t>managerial best practice</a:t>
            </a:r>
            <a:r>
              <a:t>, and makes sure that individual objectives contribute to the company’s general objective, creates links between services, encourages dialogue, etc. </a:t>
            </a:r>
          </a:p>
        </p:txBody>
      </p:sp>
      <p:sp>
        <p:nvSpPr>
          <p:cNvPr id="1247" name="ET AUSSI……"/>
          <p:cNvSpPr txBox="1"/>
          <p:nvPr/>
        </p:nvSpPr>
        <p:spPr>
          <a:xfrm>
            <a:off x="5372100" y="4895846"/>
            <a:ext cx="6312000"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AND, ALSO…</a:t>
            </a:r>
          </a:p>
          <a:p>
            <a:pPr algn="just" defTabSz="457200">
              <a:defRPr b="0"/>
            </a:pPr>
            <a:r>
              <a:t>Friendly, welcoming events (with partners, for birthdays, etc.) have been set up. They also happen as part of </a:t>
            </a:r>
            <a:r>
              <a:rPr b="1"/>
              <a:t>the recruitment process</a:t>
            </a:r>
            <a:r>
              <a:t>: the newcomer is invited to an internal event before their arrival and </a:t>
            </a:r>
            <a:r>
              <a:rPr b="1"/>
              <a:t>has a mentor assigned to them</a:t>
            </a:r>
            <a:r>
              <a:t>. </a:t>
            </a:r>
          </a:p>
        </p:txBody>
      </p:sp>
      <p:sp>
        <p:nvSpPr>
          <p:cNvPr id="1248" name="ZoneTexte 1">
            <a:hlinkClick r:id="rId5" invalidUrl="" action="" tgtFrame="" tooltip="" history="1" highlightClick="0" endSnd="0"/>
          </p:cNvPr>
          <p:cNvSpPr txBox="1"/>
          <p:nvPr/>
        </p:nvSpPr>
        <p:spPr>
          <a:xfrm>
            <a:off x="6216925" y="6225128"/>
            <a:ext cx="5793899"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defTabSz="457200">
              <a:defRPr b="0" sz="700"/>
            </a:pPr>
            <a:r>
              <a:t>Source: </a:t>
            </a:r>
            <a:r>
              <a:t>'</a:t>
            </a:r>
            <a:r>
              <a:t>Être CHO c’est avant tout un savoir-être</a:t>
            </a:r>
            <a:r>
              <a:t>’ (</a:t>
            </a:r>
            <a:r>
              <a:rPr i="1"/>
              <a:t>‘Being a CHO is above all knowledge of how to be’</a:t>
            </a:r>
            <a:r>
              <a:t>)</a:t>
            </a:r>
            <a:r>
              <a:t>, My Happy Job, 2017</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5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25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25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253"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254" name="Image" descr="Image">
            <a:hlinkClick r:id="rId3" invalidUrl="" action="" tgtFrame="" tooltip="" history="1" highlightClick="0" endSnd="0"/>
          </p:cNvPr>
          <p:cNvPicPr>
            <a:picLocks noChangeAspect="1"/>
          </p:cNvPicPr>
          <p:nvPr/>
        </p:nvPicPr>
        <p:blipFill>
          <a:blip r:embed="rId4">
            <a:extLst/>
          </a:blip>
          <a:srcRect l="0" t="21227" r="0" b="28642"/>
          <a:stretch>
            <a:fillRect/>
          </a:stretch>
        </p:blipFill>
        <p:spPr>
          <a:xfrm>
            <a:off x="-1" y="-11177"/>
            <a:ext cx="12192001" cy="3262602"/>
          </a:xfrm>
          <a:prstGeom prst="rect">
            <a:avLst/>
          </a:prstGeom>
          <a:ln w="12700">
            <a:miter lim="400000"/>
          </a:ln>
        </p:spPr>
      </p:pic>
      <p:sp>
        <p:nvSpPr>
          <p:cNvPr id="1255" name="Source : Quand l’entreprise prend soin de ses salariés, les Echos, 2017">
            <a:hlinkClick r:id="rId3" invalidUrl="" action="" tgtFrame="" tooltip="" history="1" highlightClick="0" endSnd="0"/>
          </p:cNvPr>
          <p:cNvSpPr txBox="1"/>
          <p:nvPr/>
        </p:nvSpPr>
        <p:spPr>
          <a:xfrm>
            <a:off x="126875" y="6254851"/>
            <a:ext cx="2885208"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defTabSz="457200">
              <a:defRPr b="0" sz="700"/>
            </a:pPr>
            <a:r>
              <a:t>Source : </a:t>
            </a:r>
            <a:r>
              <a:rPr i="1"/>
              <a:t>Quand l’entreprise prend soin de ses salariés</a:t>
            </a:r>
            <a:r>
              <a:t>, les Echos, 2017</a:t>
            </a:r>
          </a:p>
        </p:txBody>
      </p:sp>
      <p:pic>
        <p:nvPicPr>
          <p:cNvPr id="1256" name="Image" descr="Image">
            <a:hlinkClick r:id="rId5" invalidUrl="" action="" tgtFrame="" tooltip="" history="1" highlightClick="0" endSnd="0"/>
          </p:cNvPr>
          <p:cNvPicPr>
            <a:picLocks noChangeAspect="1"/>
          </p:cNvPicPr>
          <p:nvPr/>
        </p:nvPicPr>
        <p:blipFill>
          <a:blip r:embed="rId6">
            <a:extLst/>
          </a:blip>
          <a:stretch>
            <a:fillRect/>
          </a:stretch>
        </p:blipFill>
        <p:spPr>
          <a:xfrm>
            <a:off x="8856302" y="3628281"/>
            <a:ext cx="3065071" cy="2437048"/>
          </a:xfrm>
          <a:prstGeom prst="rect">
            <a:avLst/>
          </a:prstGeom>
          <a:ln w="12700">
            <a:miter lim="400000"/>
          </a:ln>
        </p:spPr>
      </p:pic>
      <p:sp>
        <p:nvSpPr>
          <p:cNvPr id="1257" name="Rounded Rectangle"/>
          <p:cNvSpPr/>
          <p:nvPr/>
        </p:nvSpPr>
        <p:spPr>
          <a:xfrm>
            <a:off x="5139138" y="3516597"/>
            <a:ext cx="3581221" cy="2660416"/>
          </a:xfrm>
          <a:prstGeom prst="roundRect">
            <a:avLst>
              <a:gd name="adj" fmla="val 13741"/>
            </a:avLst>
          </a:prstGeom>
          <a:solidFill>
            <a:srgbClr val="FFBE0D"/>
          </a:solidFill>
          <a:ln w="12700">
            <a:miter lim="400000"/>
          </a:ln>
        </p:spPr>
        <p:txBody>
          <a:bodyPr lIns="0" tIns="0" rIns="0" bIns="0" anchor="ctr"/>
          <a:lstStyle/>
          <a:p>
            <a:pPr/>
          </a:p>
        </p:txBody>
      </p:sp>
      <p:sp>
        <p:nvSpPr>
          <p:cNvPr id="1258" name="Gymlib, the new restaurant voucher for sport?"/>
          <p:cNvSpPr txBox="1"/>
          <p:nvPr/>
        </p:nvSpPr>
        <p:spPr>
          <a:xfrm>
            <a:off x="5298872" y="3653406"/>
            <a:ext cx="2500696" cy="4763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sz="1500">
                <a:solidFill>
                  <a:srgbClr val="FFFFFF"/>
                </a:solidFill>
              </a:defRPr>
            </a:lvl1pPr>
          </a:lstStyle>
          <a:p>
            <a:pPr/>
            <a:r>
              <a:t>Gymlib, the new restaurant voucher for sport?</a:t>
            </a:r>
          </a:p>
        </p:txBody>
      </p:sp>
      <p:sp>
        <p:nvSpPr>
          <p:cNvPr id="1259"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sp>
        <p:nvSpPr>
          <p:cNvPr id="1260" name="Yoga, méditation matinale, luminothérapie, activités ludiques au déjeuner, mur d’escalade, espaces multi-sensoriels, cabines de sommeil, potager au milieu de l’open-space, ou piano en libre-service : les entreprises regorgent d’idées pour soigner et fidéliser leurs employés."/>
          <p:cNvSpPr txBox="1"/>
          <p:nvPr/>
        </p:nvSpPr>
        <p:spPr>
          <a:xfrm>
            <a:off x="376761" y="4149373"/>
            <a:ext cx="4335831" cy="15558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b="0" sz="1500"/>
            </a:pPr>
            <a:r>
              <a:t>Yoga, m</a:t>
            </a:r>
            <a:r>
              <a:t>orning me</a:t>
            </a:r>
            <a:r>
              <a:t>ditation, luminoth</a:t>
            </a:r>
            <a:r>
              <a:t>e</a:t>
            </a:r>
            <a:r>
              <a:t>rap</a:t>
            </a:r>
            <a:r>
              <a:t>y</a:t>
            </a:r>
            <a:r>
              <a:t>, </a:t>
            </a:r>
            <a:r>
              <a:t>fun lunchtime </a:t>
            </a:r>
            <a:r>
              <a:t>activit</a:t>
            </a:r>
            <a:r>
              <a:t>ie</a:t>
            </a:r>
            <a:r>
              <a:t>s, </a:t>
            </a:r>
            <a:r>
              <a:t>climbing walls</a:t>
            </a:r>
            <a:r>
              <a:t>, </a:t>
            </a:r>
            <a:r>
              <a:rPr b="1"/>
              <a:t>multi-sensory spaces</a:t>
            </a:r>
            <a:r>
              <a:t>, </a:t>
            </a:r>
            <a:r>
              <a:t>sleep cabins</a:t>
            </a:r>
            <a:r>
              <a:t>, </a:t>
            </a:r>
            <a:r>
              <a:rPr b="1"/>
              <a:t>an allotment in the middle of an open space working area</a:t>
            </a:r>
            <a:r>
              <a:t>, o</a:t>
            </a:r>
            <a:r>
              <a:t>r even a self-service</a:t>
            </a:r>
            <a:r>
              <a:t> piano: </a:t>
            </a:r>
            <a:r>
              <a:t>companies are overflowing with ideas to look after their employees and create loyalty.</a:t>
            </a:r>
          </a:p>
        </p:txBody>
      </p:sp>
      <p:sp>
        <p:nvSpPr>
          <p:cNvPr id="1261" name="Quelles innovations futures ?"/>
          <p:cNvSpPr txBox="1"/>
          <p:nvPr/>
        </p:nvSpPr>
        <p:spPr>
          <a:xfrm>
            <a:off x="383447" y="3429000"/>
            <a:ext cx="4587625" cy="62184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normAutofit fontScale="100000" lnSpcReduction="0"/>
          </a:bodyPr>
          <a:lstStyle>
            <a:lvl1pPr algn="l" defTabSz="367347">
              <a:defRPr sz="2225">
                <a:solidFill>
                  <a:srgbClr val="FFBD0D"/>
                </a:solidFill>
              </a:defRPr>
            </a:lvl1pPr>
          </a:lstStyle>
          <a:p>
            <a:pPr/>
            <a:r>
              <a:t>What is the Future of Innovation?</a:t>
            </a:r>
          </a:p>
        </p:txBody>
      </p:sp>
      <p:sp>
        <p:nvSpPr>
          <p:cNvPr id="1262" name="Gymlib.com est un site internet permettant au grand public d’accéder sans engagement, à la carte et au meilleur prix à un large réseau de salles de sport partout en France.…"/>
          <p:cNvSpPr txBox="1"/>
          <p:nvPr/>
        </p:nvSpPr>
        <p:spPr>
          <a:xfrm>
            <a:off x="5298871" y="4177793"/>
            <a:ext cx="3261753" cy="172304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just" defTabSz="457200">
              <a:defRPr b="0" sz="1000">
                <a:solidFill>
                  <a:srgbClr val="535353"/>
                </a:solidFill>
              </a:defRPr>
            </a:pPr>
            <a:r>
              <a:t>Gymlib.com </a:t>
            </a:r>
            <a:r>
              <a:t>is a website that allows the general public to access a wide large network of gyms all over France, without obligation, as and when they want, and at the best prices. </a:t>
            </a:r>
          </a:p>
          <a:p>
            <a:pPr algn="just" defTabSz="457200">
              <a:defRPr b="0" sz="1000">
                <a:solidFill>
                  <a:srgbClr val="535353"/>
                </a:solidFill>
              </a:defRPr>
            </a:pPr>
            <a:r>
              <a:t>After observing a deeply-rooted trend for well being at work, including sports and health, the start-up launched </a:t>
            </a:r>
            <a:r>
              <a:rPr u="sng">
                <a:solidFill>
                  <a:srgbClr val="0000FF"/>
                </a:solidFill>
                <a:uFill>
                  <a:solidFill>
                    <a:srgbClr val="0000FF"/>
                  </a:solidFill>
                </a:uFill>
                <a:hlinkClick r:id="rId7" invalidUrl="" action="" tgtFrame="" tooltip="" history="1" highlightClick="0" endSnd="0"/>
              </a:rPr>
              <a:t>Gymlib </a:t>
            </a:r>
            <a:r>
              <a:rPr u="sng">
                <a:solidFill>
                  <a:srgbClr val="0000FF"/>
                </a:solidFill>
                <a:uFill>
                  <a:solidFill>
                    <a:srgbClr val="0000FF"/>
                  </a:solidFill>
                </a:uFill>
                <a:hlinkClick r:id="rId7" invalidUrl="" action="" tgtFrame="" tooltip="" history="1" highlightClick="0" endSnd="0"/>
              </a:rPr>
              <a:t>Corporate</a:t>
            </a:r>
            <a:r>
              <a:t> last year. This solution is aimed at companies that want to encourage their employees to take part in physical activities. It comes in the form of a sports Card that gives unlimited access to 200 sporting activities offered by a whole network of partners and associated services.</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264" name="Image" descr="Image">
            <a:hlinkClick r:id="rId2" invalidUrl="" action="" tgtFrame="" tooltip="" history="1" highlightClick="0" endSnd="0"/>
          </p:cNvPr>
          <p:cNvPicPr>
            <a:picLocks noChangeAspect="1"/>
          </p:cNvPicPr>
          <p:nvPr/>
        </p:nvPicPr>
        <p:blipFill>
          <a:blip r:embed="rId3">
            <a:extLst/>
          </a:blip>
          <a:srcRect l="4317" t="0" r="4317" b="0"/>
          <a:stretch>
            <a:fillRect/>
          </a:stretch>
        </p:blipFill>
        <p:spPr>
          <a:xfrm>
            <a:off x="-388" y="-114300"/>
            <a:ext cx="3935762" cy="6858001"/>
          </a:xfrm>
          <a:prstGeom prst="rect">
            <a:avLst/>
          </a:prstGeom>
          <a:ln w="12700">
            <a:miter lim="400000"/>
          </a:ln>
        </p:spPr>
      </p:pic>
      <p:sp>
        <p:nvSpPr>
          <p:cNvPr id="126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26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26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268"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269" name="Rectangle"/>
          <p:cNvSpPr/>
          <p:nvPr/>
        </p:nvSpPr>
        <p:spPr>
          <a:xfrm>
            <a:off x="-12700" y="5840114"/>
            <a:ext cx="3961111" cy="596902"/>
          </a:xfrm>
          <a:prstGeom prst="rect">
            <a:avLst/>
          </a:prstGeom>
          <a:solidFill>
            <a:srgbClr val="FFFFFF">
              <a:alpha val="89879"/>
            </a:srgbClr>
          </a:solidFill>
          <a:ln w="12700">
            <a:miter lim="400000"/>
          </a:ln>
        </p:spPr>
        <p:txBody>
          <a:bodyPr lIns="0" tIns="0" rIns="0" bIns="0" anchor="ctr"/>
          <a:lstStyle/>
          <a:p>
            <a:pPr>
              <a:defRPr sz="1600"/>
            </a:pPr>
          </a:p>
        </p:txBody>
      </p:sp>
      <p:sp>
        <p:nvSpPr>
          <p:cNvPr id="1270" name="Circle">
            <a:hlinkClick r:id="rId2" invalidUrl="" action="" tgtFrame="" tooltip="" history="1" highlightClick="0" endSnd="0"/>
          </p:cNvPr>
          <p:cNvSpPr/>
          <p:nvPr/>
        </p:nvSpPr>
        <p:spPr>
          <a:xfrm>
            <a:off x="10997658" y="238482"/>
            <a:ext cx="737683" cy="737681"/>
          </a:xfrm>
          <a:prstGeom prst="ellipse">
            <a:avLst/>
          </a:prstGeom>
          <a:solidFill>
            <a:srgbClr val="FFBD0D"/>
          </a:solidFill>
          <a:ln w="12700">
            <a:miter lim="400000"/>
          </a:ln>
        </p:spPr>
        <p:txBody>
          <a:bodyPr lIns="0" tIns="0" rIns="0" bIns="0" anchor="ctr"/>
          <a:lstStyle/>
          <a:p>
            <a:pPr>
              <a:defRPr sz="1600">
                <a:solidFill>
                  <a:srgbClr val="FFFFFF"/>
                </a:solidFill>
              </a:defRPr>
            </a:pPr>
          </a:p>
        </p:txBody>
      </p:sp>
      <p:sp>
        <p:nvSpPr>
          <p:cNvPr id="1271"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272" name="Image" descr="Image">
            <a:hlinkClick r:id="rId5" invalidUrl="" action="" tgtFrame="" tooltip="" history="1" highlightClick="0" endSnd="0"/>
          </p:cNvPr>
          <p:cNvPicPr>
            <a:picLocks noChangeAspect="1"/>
          </p:cNvPicPr>
          <p:nvPr/>
        </p:nvPicPr>
        <p:blipFill>
          <a:blip r:embed="rId6">
            <a:extLst/>
          </a:blip>
          <a:stretch>
            <a:fillRect/>
          </a:stretch>
        </p:blipFill>
        <p:spPr>
          <a:xfrm>
            <a:off x="1587989" y="5906325"/>
            <a:ext cx="783442" cy="523466"/>
          </a:xfrm>
          <a:prstGeom prst="rect">
            <a:avLst/>
          </a:prstGeom>
          <a:ln w="12700">
            <a:miter lim="400000"/>
          </a:ln>
        </p:spPr>
      </p:pic>
      <p:pic>
        <p:nvPicPr>
          <p:cNvPr id="1273" name="noun_727762_cc.png" descr="noun_727762_cc.png"/>
          <p:cNvPicPr>
            <a:picLocks noChangeAspect="1"/>
          </p:cNvPicPr>
          <p:nvPr/>
        </p:nvPicPr>
        <p:blipFill>
          <a:blip r:embed="rId7">
            <a:extLst/>
          </a:blip>
          <a:srcRect l="11904" t="3951" r="11904" b="18389"/>
          <a:stretch>
            <a:fillRect/>
          </a:stretch>
        </p:blipFill>
        <p:spPr>
          <a:xfrm>
            <a:off x="4490516" y="2126422"/>
            <a:ext cx="585491" cy="596775"/>
          </a:xfrm>
          <a:prstGeom prst="rect">
            <a:avLst/>
          </a:prstGeom>
          <a:ln w="12700">
            <a:miter lim="400000"/>
          </a:ln>
        </p:spPr>
      </p:pic>
      <p:pic>
        <p:nvPicPr>
          <p:cNvPr id="1274" name="noun_1045096_cc.png" descr="noun_1045096_cc.png"/>
          <p:cNvPicPr>
            <a:picLocks noChangeAspect="1"/>
          </p:cNvPicPr>
          <p:nvPr/>
        </p:nvPicPr>
        <p:blipFill>
          <a:blip r:embed="rId8">
            <a:extLst/>
          </a:blip>
          <a:srcRect l="0" t="0" r="0" b="14858"/>
          <a:stretch>
            <a:fillRect/>
          </a:stretch>
        </p:blipFill>
        <p:spPr>
          <a:xfrm>
            <a:off x="4446163" y="4556387"/>
            <a:ext cx="700987" cy="596832"/>
          </a:xfrm>
          <a:prstGeom prst="rect">
            <a:avLst/>
          </a:prstGeom>
          <a:ln w="12700">
            <a:miter lim="400000"/>
          </a:ln>
        </p:spPr>
      </p:pic>
      <p:pic>
        <p:nvPicPr>
          <p:cNvPr id="1275" name="noun_648400_cc.png" descr="noun_648400_cc.png"/>
          <p:cNvPicPr>
            <a:picLocks noChangeAspect="1"/>
          </p:cNvPicPr>
          <p:nvPr/>
        </p:nvPicPr>
        <p:blipFill>
          <a:blip r:embed="rId9">
            <a:extLst/>
          </a:blip>
          <a:srcRect l="14673" t="0" r="14673" b="20967"/>
          <a:stretch>
            <a:fillRect/>
          </a:stretch>
        </p:blipFill>
        <p:spPr>
          <a:xfrm>
            <a:off x="4484166" y="3381809"/>
            <a:ext cx="585457" cy="654887"/>
          </a:xfrm>
          <a:prstGeom prst="rect">
            <a:avLst/>
          </a:prstGeom>
          <a:ln w="12700">
            <a:miter lim="400000"/>
          </a:ln>
        </p:spPr>
      </p:pic>
      <p:pic>
        <p:nvPicPr>
          <p:cNvPr id="1276" name="Image" descr="Image"/>
          <p:cNvPicPr>
            <a:picLocks noChangeAspect="1"/>
          </p:cNvPicPr>
          <p:nvPr/>
        </p:nvPicPr>
        <p:blipFill>
          <a:blip r:embed="rId10">
            <a:extLst/>
          </a:blip>
          <a:stretch>
            <a:fillRect/>
          </a:stretch>
        </p:blipFill>
        <p:spPr>
          <a:xfrm>
            <a:off x="11473485" y="169222"/>
            <a:ext cx="448015" cy="389773"/>
          </a:xfrm>
          <a:prstGeom prst="rect">
            <a:avLst/>
          </a:prstGeom>
          <a:ln w="12700">
            <a:miter lim="400000"/>
          </a:ln>
        </p:spPr>
      </p:pic>
      <p:sp>
        <p:nvSpPr>
          <p:cNvPr id="1277"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sp>
        <p:nvSpPr>
          <p:cNvPr id="1278" name="CAS PRATIQUE 9 :…"/>
          <p:cNvSpPr txBox="1"/>
          <p:nvPr/>
        </p:nvSpPr>
        <p:spPr>
          <a:xfrm>
            <a:off x="4361569" y="454097"/>
            <a:ext cx="6210280"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FFBD0D"/>
                </a:solidFill>
              </a:defRPr>
            </a:pPr>
            <a:r>
              <a:t>CASE STUDY N°11:</a:t>
            </a:r>
          </a:p>
          <a:p>
            <a:pPr algn="l">
              <a:defRPr sz="2500">
                <a:solidFill>
                  <a:srgbClr val="FFBD0D"/>
                </a:solidFill>
              </a:defRPr>
            </a:pPr>
            <a:r>
              <a:t>Sport for OVH’s Employees</a:t>
            </a:r>
          </a:p>
        </p:txBody>
      </p:sp>
      <p:sp>
        <p:nvSpPr>
          <p:cNvPr id="1279" name="QUOI ?…"/>
          <p:cNvSpPr txBox="1"/>
          <p:nvPr/>
        </p:nvSpPr>
        <p:spPr>
          <a:xfrm>
            <a:off x="5372100" y="1775294"/>
            <a:ext cx="6312000"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WHAT? </a:t>
            </a:r>
          </a:p>
          <a:p>
            <a:pPr algn="l" defTabSz="457200">
              <a:defRPr b="0"/>
            </a:pPr>
            <a:r>
              <a:t>OVH now offers its employees a </a:t>
            </a:r>
            <a:r>
              <a:rPr b="1"/>
              <a:t>multi-sports gym with totally free access</a:t>
            </a:r>
            <a:r>
              <a:t>, a personal trainer, yoga classes, group sports, a osteopath and physio, and sporting challenges devised by the personal trainer in collaboration with HR and managers.</a:t>
            </a:r>
          </a:p>
        </p:txBody>
      </p:sp>
      <p:sp>
        <p:nvSpPr>
          <p:cNvPr id="1280" name="L’INTÉRÊT ?…"/>
          <p:cNvSpPr txBox="1"/>
          <p:nvPr/>
        </p:nvSpPr>
        <p:spPr>
          <a:xfrm>
            <a:off x="5372100" y="3134763"/>
            <a:ext cx="6312000"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WHY?</a:t>
            </a:r>
          </a:p>
          <a:p>
            <a:pPr algn="just" defTabSz="457200">
              <a:defRPr b="0"/>
            </a:pPr>
            <a:r>
              <a:t>These investments let the company help </a:t>
            </a:r>
            <a:r>
              <a:rPr b="1"/>
              <a:t>improve quality of life at work</a:t>
            </a:r>
            <a:r>
              <a:t> and employees’ health, as well as </a:t>
            </a:r>
            <a:r>
              <a:rPr b="1"/>
              <a:t>reinforcing team spirit</a:t>
            </a:r>
            <a:r>
              <a:t> and a sense of belonging to a group: the sports facilities encourage meetings, making links, informal exchanges </a:t>
            </a:r>
            <a:r>
              <a:t>–</a:t>
            </a:r>
            <a:r>
              <a:t> </a:t>
            </a:r>
            <a:r>
              <a:rPr b="1"/>
              <a:t>a sharing of ‘something else’</a:t>
            </a:r>
            <a:r>
              <a:t>. </a:t>
            </a:r>
          </a:p>
        </p:txBody>
      </p:sp>
      <p:sp>
        <p:nvSpPr>
          <p:cNvPr id="1281" name="ET AUSSI……"/>
          <p:cNvSpPr txBox="1"/>
          <p:nvPr/>
        </p:nvSpPr>
        <p:spPr>
          <a:xfrm>
            <a:off x="5385492" y="4514846"/>
            <a:ext cx="6312001" cy="6799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AND, ALSO…</a:t>
            </a:r>
          </a:p>
          <a:p>
            <a:pPr algn="l" defTabSz="457200">
              <a:defRPr b="0"/>
            </a:pPr>
            <a:r>
              <a:t>A </a:t>
            </a:r>
            <a:r>
              <a:rPr b="1"/>
              <a:t>company crèche </a:t>
            </a:r>
            <a:r>
              <a:t>and a mini-club for children aged 3 to 6 during the school holidays makes their parents’ lives easier.</a:t>
            </a:r>
          </a:p>
        </p:txBody>
      </p:sp>
      <p:sp>
        <p:nvSpPr>
          <p:cNvPr id="1282" name="ZoneTexte 1">
            <a:hlinkClick r:id="rId2" invalidUrl="" action="" tgtFrame="" tooltip="" history="1" highlightClick="0" endSnd="0"/>
          </p:cNvPr>
          <p:cNvSpPr txBox="1"/>
          <p:nvPr/>
        </p:nvSpPr>
        <p:spPr>
          <a:xfrm>
            <a:off x="6255327" y="6225128"/>
            <a:ext cx="5793898"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defTabSz="457200">
              <a:defRPr b="0" sz="700"/>
            </a:pPr>
            <a:r>
              <a:t>Source: OVH soigne ses salariés</a:t>
            </a:r>
            <a:r>
              <a:t> (</a:t>
            </a:r>
            <a:r>
              <a:rPr i="1"/>
              <a:t>‘OVH Takes Care of its Employees’</a:t>
            </a:r>
            <a:r>
              <a:t>)</a:t>
            </a:r>
            <a:r>
              <a:t>, les Echos,  2017</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8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28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286"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287"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288" name="L’importance du bien-être des employés et l’importance du rôle de manager dans leur motivation"/>
          <p:cNvSpPr txBox="1"/>
          <p:nvPr/>
        </p:nvSpPr>
        <p:spPr>
          <a:xfrm>
            <a:off x="631569" y="339053"/>
            <a:ext cx="8306832" cy="7770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FBD0D"/>
                </a:solidFill>
              </a:defRPr>
            </a:lvl1pPr>
          </a:lstStyle>
          <a:p>
            <a:pPr/>
            <a:r>
              <a:t>The importance of employee well being and the importance of the manager’s role in motivating them</a:t>
            </a:r>
          </a:p>
        </p:txBody>
      </p:sp>
      <p:sp>
        <p:nvSpPr>
          <p:cNvPr id="1289" name="Source : Pyramide de la motivation, Axa, 2016">
            <a:hlinkClick r:id="rId3" invalidUrl="" action="" tgtFrame="" tooltip="" history="1" highlightClick="0" endSnd="0"/>
          </p:cNvPr>
          <p:cNvSpPr txBox="1"/>
          <p:nvPr/>
        </p:nvSpPr>
        <p:spPr>
          <a:xfrm>
            <a:off x="10193039" y="6231675"/>
            <a:ext cx="1886949"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defTabSz="457200">
              <a:defRPr b="0" sz="700"/>
            </a:lvl1pPr>
          </a:lstStyle>
          <a:p>
            <a:pPr/>
            <a:r>
              <a:t>Source : Pyramide de la motivation, Axa, 2016</a:t>
            </a:r>
          </a:p>
        </p:txBody>
      </p:sp>
      <p:sp>
        <p:nvSpPr>
          <p:cNvPr id="1290"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pic>
        <p:nvPicPr>
          <p:cNvPr id="1291" name="OIHEI70.jpeg" descr="OIHEI70.jpeg"/>
          <p:cNvPicPr>
            <a:picLocks noChangeAspect="1"/>
          </p:cNvPicPr>
          <p:nvPr/>
        </p:nvPicPr>
        <p:blipFill>
          <a:blip r:embed="rId4">
            <a:extLst/>
          </a:blip>
          <a:stretch>
            <a:fillRect/>
          </a:stretch>
        </p:blipFill>
        <p:spPr>
          <a:xfrm>
            <a:off x="661541" y="1314000"/>
            <a:ext cx="3420456" cy="2160243"/>
          </a:xfrm>
          <a:prstGeom prst="rect">
            <a:avLst/>
          </a:prstGeom>
          <a:ln w="12700">
            <a:miter lim="400000"/>
          </a:ln>
        </p:spPr>
      </p:pic>
      <p:pic>
        <p:nvPicPr>
          <p:cNvPr id="1292" name="129.jpeg" descr="129.jpeg"/>
          <p:cNvPicPr>
            <a:picLocks noChangeAspect="1"/>
          </p:cNvPicPr>
          <p:nvPr/>
        </p:nvPicPr>
        <p:blipFill>
          <a:blip r:embed="rId5">
            <a:extLst/>
          </a:blip>
          <a:stretch>
            <a:fillRect/>
          </a:stretch>
        </p:blipFill>
        <p:spPr>
          <a:xfrm>
            <a:off x="4207971" y="1314000"/>
            <a:ext cx="3420458" cy="2160243"/>
          </a:xfrm>
          <a:prstGeom prst="rect">
            <a:avLst/>
          </a:prstGeom>
          <a:ln w="12700">
            <a:miter lim="400000"/>
          </a:ln>
        </p:spPr>
      </p:pic>
      <p:pic>
        <p:nvPicPr>
          <p:cNvPr id="1293" name="business_9.jpeg" descr="business_9.jpeg"/>
          <p:cNvPicPr>
            <a:picLocks noChangeAspect="1"/>
          </p:cNvPicPr>
          <p:nvPr/>
        </p:nvPicPr>
        <p:blipFill>
          <a:blip r:embed="rId6">
            <a:extLst/>
          </a:blip>
          <a:stretch>
            <a:fillRect/>
          </a:stretch>
        </p:blipFill>
        <p:spPr>
          <a:xfrm>
            <a:off x="7754404" y="1314162"/>
            <a:ext cx="3420458" cy="2160081"/>
          </a:xfrm>
          <a:prstGeom prst="rect">
            <a:avLst/>
          </a:prstGeom>
          <a:ln w="12700">
            <a:miter lim="400000"/>
          </a:ln>
        </p:spPr>
      </p:pic>
      <p:pic>
        <p:nvPicPr>
          <p:cNvPr id="1294" name="ON40SE0.jpeg" descr="ON40SE0.jpeg"/>
          <p:cNvPicPr>
            <a:picLocks noChangeAspect="1"/>
          </p:cNvPicPr>
          <p:nvPr/>
        </p:nvPicPr>
        <p:blipFill>
          <a:blip r:embed="rId7">
            <a:extLst/>
          </a:blip>
          <a:stretch>
            <a:fillRect/>
          </a:stretch>
        </p:blipFill>
        <p:spPr>
          <a:xfrm>
            <a:off x="7754404" y="3582415"/>
            <a:ext cx="3420458" cy="2160081"/>
          </a:xfrm>
          <a:prstGeom prst="rect">
            <a:avLst/>
          </a:prstGeom>
          <a:ln w="12700">
            <a:miter lim="400000"/>
          </a:ln>
        </p:spPr>
      </p:pic>
      <p:pic>
        <p:nvPicPr>
          <p:cNvPr id="1295" name="04 150p-01.jpeg" descr="04 150p-01.jpeg"/>
          <p:cNvPicPr>
            <a:picLocks noChangeAspect="1"/>
          </p:cNvPicPr>
          <p:nvPr/>
        </p:nvPicPr>
        <p:blipFill>
          <a:blip r:embed="rId8">
            <a:extLst/>
          </a:blip>
          <a:stretch>
            <a:fillRect/>
          </a:stretch>
        </p:blipFill>
        <p:spPr>
          <a:xfrm>
            <a:off x="4207971" y="3582253"/>
            <a:ext cx="3420458" cy="2160242"/>
          </a:xfrm>
          <a:prstGeom prst="rect">
            <a:avLst/>
          </a:prstGeom>
          <a:ln w="12700">
            <a:miter lim="400000"/>
          </a:ln>
        </p:spPr>
      </p:pic>
      <p:pic>
        <p:nvPicPr>
          <p:cNvPr id="1296" name="17216-NR2T7A.jpeg" descr="17216-NR2T7A.jpeg"/>
          <p:cNvPicPr>
            <a:picLocks noChangeAspect="1"/>
          </p:cNvPicPr>
          <p:nvPr/>
        </p:nvPicPr>
        <p:blipFill>
          <a:blip r:embed="rId9">
            <a:extLst/>
          </a:blip>
          <a:stretch>
            <a:fillRect/>
          </a:stretch>
        </p:blipFill>
        <p:spPr>
          <a:xfrm>
            <a:off x="661541" y="3582253"/>
            <a:ext cx="3420456" cy="2160243"/>
          </a:xfrm>
          <a:prstGeom prst="rect">
            <a:avLst/>
          </a:prstGeom>
          <a:ln w="12700">
            <a:miter lim="400000"/>
          </a:ln>
        </p:spPr>
      </p:pic>
      <p:grpSp>
        <p:nvGrpSpPr>
          <p:cNvPr id="1299" name="Inspirer et donner de l’énergie…"/>
          <p:cNvGrpSpPr/>
          <p:nvPr/>
        </p:nvGrpSpPr>
        <p:grpSpPr>
          <a:xfrm>
            <a:off x="660397" y="2881012"/>
            <a:ext cx="3422557" cy="596905"/>
            <a:chOff x="0" y="0"/>
            <a:chExt cx="3422555" cy="596904"/>
          </a:xfrm>
        </p:grpSpPr>
        <p:sp>
          <p:nvSpPr>
            <p:cNvPr id="1297" name="Rectangle"/>
            <p:cNvSpPr/>
            <p:nvPr/>
          </p:nvSpPr>
          <p:spPr>
            <a:xfrm>
              <a:off x="-1" y="-1"/>
              <a:ext cx="3422557" cy="596906"/>
            </a:xfrm>
            <a:prstGeom prst="rect">
              <a:avLst/>
            </a:prstGeom>
            <a:solidFill>
              <a:srgbClr val="FFFFFF">
                <a:alpha val="66375"/>
              </a:srgbClr>
            </a:solidFill>
            <a:ln w="12700" cap="flat">
              <a:noFill/>
              <a:miter lim="400000"/>
            </a:ln>
            <a:effectLst/>
          </p:spPr>
          <p:txBody>
            <a:bodyPr wrap="square" lIns="0" tIns="0" rIns="0" bIns="0" numCol="1" anchor="ctr">
              <a:noAutofit/>
            </a:bodyPr>
            <a:lstStyle/>
            <a:p>
              <a:pPr/>
            </a:p>
          </p:txBody>
        </p:sp>
        <p:sp>
          <p:nvSpPr>
            <p:cNvPr id="1298" name="Inspirer et donner de l’énergie…"/>
            <p:cNvSpPr txBox="1"/>
            <p:nvPr/>
          </p:nvSpPr>
          <p:spPr>
            <a:xfrm>
              <a:off x="-1" y="98160"/>
              <a:ext cx="3422557" cy="4005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r>
                <a:t>Inspir</a:t>
              </a:r>
              <a:r>
                <a:t>ing and creating energy by being an example of it</a:t>
              </a:r>
            </a:p>
          </p:txBody>
        </p:sp>
      </p:grpSp>
      <p:grpSp>
        <p:nvGrpSpPr>
          <p:cNvPr id="1302" name="Instaurer un climat de confiance en faisant preuve d’équité"/>
          <p:cNvGrpSpPr/>
          <p:nvPr/>
        </p:nvGrpSpPr>
        <p:grpSpPr>
          <a:xfrm>
            <a:off x="4206830" y="2881012"/>
            <a:ext cx="3422554" cy="596905"/>
            <a:chOff x="0" y="0"/>
            <a:chExt cx="3422553" cy="596904"/>
          </a:xfrm>
        </p:grpSpPr>
        <p:sp>
          <p:nvSpPr>
            <p:cNvPr id="1300" name="Rectangle"/>
            <p:cNvSpPr/>
            <p:nvPr/>
          </p:nvSpPr>
          <p:spPr>
            <a:xfrm>
              <a:off x="0" y="-1"/>
              <a:ext cx="3422554" cy="596906"/>
            </a:xfrm>
            <a:prstGeom prst="rect">
              <a:avLst/>
            </a:prstGeom>
            <a:solidFill>
              <a:srgbClr val="FFFFFF">
                <a:alpha val="66375"/>
              </a:srgbClr>
            </a:solidFill>
            <a:ln w="12700" cap="flat">
              <a:noFill/>
              <a:miter lim="400000"/>
            </a:ln>
            <a:effectLst/>
          </p:spPr>
          <p:txBody>
            <a:bodyPr wrap="square" lIns="0" tIns="0" rIns="0" bIns="0" numCol="1" anchor="ctr">
              <a:noAutofit/>
            </a:bodyPr>
            <a:lstStyle/>
            <a:p>
              <a:pPr/>
            </a:p>
          </p:txBody>
        </p:sp>
        <p:sp>
          <p:nvSpPr>
            <p:cNvPr id="1301" name="Instaurer un climat de confiance en faisant preuve d’équité"/>
            <p:cNvSpPr txBox="1"/>
            <p:nvPr/>
          </p:nvSpPr>
          <p:spPr>
            <a:xfrm>
              <a:off x="0" y="98160"/>
              <a:ext cx="3422554" cy="4005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r>
                <a:t>Creating a climate of trust by proving how fair they are</a:t>
              </a:r>
            </a:p>
          </p:txBody>
        </p:sp>
      </p:grpSp>
      <p:grpSp>
        <p:nvGrpSpPr>
          <p:cNvPr id="1305" name="Être positif et bienveillant"/>
          <p:cNvGrpSpPr/>
          <p:nvPr/>
        </p:nvGrpSpPr>
        <p:grpSpPr>
          <a:xfrm>
            <a:off x="7754402" y="2881012"/>
            <a:ext cx="3422555" cy="596905"/>
            <a:chOff x="0" y="0"/>
            <a:chExt cx="3422553" cy="596904"/>
          </a:xfrm>
        </p:grpSpPr>
        <p:sp>
          <p:nvSpPr>
            <p:cNvPr id="1303" name="Rectangle"/>
            <p:cNvSpPr/>
            <p:nvPr/>
          </p:nvSpPr>
          <p:spPr>
            <a:xfrm>
              <a:off x="0" y="-1"/>
              <a:ext cx="3422554" cy="596906"/>
            </a:xfrm>
            <a:prstGeom prst="rect">
              <a:avLst/>
            </a:prstGeom>
            <a:solidFill>
              <a:srgbClr val="FFFFFF">
                <a:alpha val="66375"/>
              </a:srgbClr>
            </a:solidFill>
            <a:ln w="12700" cap="flat">
              <a:noFill/>
              <a:miter lim="400000"/>
            </a:ln>
            <a:effectLst/>
          </p:spPr>
          <p:txBody>
            <a:bodyPr wrap="square" lIns="0" tIns="0" rIns="0" bIns="0" numCol="1" anchor="ctr">
              <a:noAutofit/>
            </a:bodyPr>
            <a:lstStyle/>
            <a:p>
              <a:pPr/>
            </a:p>
          </p:txBody>
        </p:sp>
        <p:sp>
          <p:nvSpPr>
            <p:cNvPr id="1304" name="Être positif et bienveillant"/>
            <p:cNvSpPr txBox="1"/>
            <p:nvPr/>
          </p:nvSpPr>
          <p:spPr>
            <a:xfrm>
              <a:off x="0" y="199760"/>
              <a:ext cx="3422554" cy="1973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r>
                <a:t>Being positive and caring</a:t>
              </a:r>
            </a:p>
          </p:txBody>
        </p:sp>
      </p:grpSp>
      <p:grpSp>
        <p:nvGrpSpPr>
          <p:cNvPr id="1308" name="Donner de l’autonomie aux collaborateurs et accepter leurs erreurs"/>
          <p:cNvGrpSpPr/>
          <p:nvPr/>
        </p:nvGrpSpPr>
        <p:grpSpPr>
          <a:xfrm>
            <a:off x="659257" y="5034258"/>
            <a:ext cx="3422554" cy="704260"/>
            <a:chOff x="0" y="0"/>
            <a:chExt cx="3422553" cy="704258"/>
          </a:xfrm>
        </p:grpSpPr>
        <p:sp>
          <p:nvSpPr>
            <p:cNvPr id="1306" name="Rectangle"/>
            <p:cNvSpPr/>
            <p:nvPr/>
          </p:nvSpPr>
          <p:spPr>
            <a:xfrm>
              <a:off x="0" y="-1"/>
              <a:ext cx="3422554" cy="704260"/>
            </a:xfrm>
            <a:prstGeom prst="rect">
              <a:avLst/>
            </a:prstGeom>
            <a:solidFill>
              <a:srgbClr val="FFFFFF">
                <a:alpha val="66375"/>
              </a:srgbClr>
            </a:solidFill>
            <a:ln w="12700" cap="flat">
              <a:noFill/>
              <a:miter lim="400000"/>
            </a:ln>
            <a:effectLst/>
          </p:spPr>
          <p:txBody>
            <a:bodyPr wrap="square" lIns="0" tIns="0" rIns="0" bIns="0" numCol="1" anchor="ctr">
              <a:noAutofit/>
            </a:bodyPr>
            <a:lstStyle/>
            <a:p>
              <a:pPr/>
            </a:p>
          </p:txBody>
        </p:sp>
        <p:sp>
          <p:nvSpPr>
            <p:cNvPr id="1307" name="Donner de l’autonomie aux collaborateurs et accepter leurs erreurs"/>
            <p:cNvSpPr txBox="1"/>
            <p:nvPr/>
          </p:nvSpPr>
          <p:spPr>
            <a:xfrm>
              <a:off x="0" y="151837"/>
              <a:ext cx="3422554" cy="4005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r>
                <a:t>Giving independence to collaborators and accepting their mistakes</a:t>
              </a:r>
            </a:p>
          </p:txBody>
        </p:sp>
      </p:grpSp>
      <p:grpSp>
        <p:nvGrpSpPr>
          <p:cNvPr id="1311" name="Connaitre chacun de ses collaborateurs et leur apporter un management personnalisé"/>
          <p:cNvGrpSpPr/>
          <p:nvPr/>
        </p:nvGrpSpPr>
        <p:grpSpPr>
          <a:xfrm>
            <a:off x="4206830" y="4983458"/>
            <a:ext cx="3422554" cy="805860"/>
            <a:chOff x="0" y="0"/>
            <a:chExt cx="3422553" cy="805858"/>
          </a:xfrm>
        </p:grpSpPr>
        <p:sp>
          <p:nvSpPr>
            <p:cNvPr id="1309" name="Rectangle"/>
            <p:cNvSpPr/>
            <p:nvPr/>
          </p:nvSpPr>
          <p:spPr>
            <a:xfrm>
              <a:off x="0" y="-1"/>
              <a:ext cx="3422554" cy="805860"/>
            </a:xfrm>
            <a:prstGeom prst="rect">
              <a:avLst/>
            </a:prstGeom>
            <a:solidFill>
              <a:srgbClr val="FFFFFF">
                <a:alpha val="83205"/>
              </a:srgbClr>
            </a:solidFill>
            <a:ln w="12700" cap="flat">
              <a:noFill/>
              <a:miter lim="400000"/>
            </a:ln>
            <a:effectLst/>
          </p:spPr>
          <p:txBody>
            <a:bodyPr wrap="square" lIns="0" tIns="0" rIns="0" bIns="0" numCol="1" anchor="ctr">
              <a:noAutofit/>
            </a:bodyPr>
            <a:lstStyle/>
            <a:p>
              <a:pPr/>
            </a:p>
          </p:txBody>
        </p:sp>
        <p:sp>
          <p:nvSpPr>
            <p:cNvPr id="1310" name="Connaître chacun de ses collaborateurs et leur apporter un management personnalisé"/>
            <p:cNvSpPr txBox="1"/>
            <p:nvPr/>
          </p:nvSpPr>
          <p:spPr>
            <a:xfrm>
              <a:off x="0" y="101037"/>
              <a:ext cx="3422554" cy="6037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r>
                <a:t>Knowing each of their collaborators and providing them with personalised management</a:t>
              </a:r>
            </a:p>
          </p:txBody>
        </p:sp>
      </p:grpSp>
      <p:sp>
        <p:nvSpPr>
          <p:cNvPr id="1312" name="Rectangle"/>
          <p:cNvSpPr/>
          <p:nvPr/>
        </p:nvSpPr>
        <p:spPr>
          <a:xfrm>
            <a:off x="7753263" y="5037137"/>
            <a:ext cx="3422553" cy="698503"/>
          </a:xfrm>
          <a:prstGeom prst="rect">
            <a:avLst/>
          </a:prstGeom>
          <a:solidFill>
            <a:srgbClr val="FFFFFF">
              <a:alpha val="92527"/>
            </a:srgbClr>
          </a:solidFill>
          <a:ln w="12700">
            <a:miter lim="400000"/>
          </a:ln>
        </p:spPr>
        <p:txBody>
          <a:bodyPr lIns="0" tIns="0" rIns="0" bIns="0" anchor="ctr"/>
          <a:lstStyle/>
          <a:p>
            <a:pPr/>
          </a:p>
        </p:txBody>
      </p:sp>
      <p:sp>
        <p:nvSpPr>
          <p:cNvPr id="1313" name="Donner du sens, avoir une vision concrète et mettre en perspective…"/>
          <p:cNvSpPr txBox="1"/>
          <p:nvPr/>
        </p:nvSpPr>
        <p:spPr>
          <a:xfrm>
            <a:off x="7753263" y="5084495"/>
            <a:ext cx="3422553" cy="603785"/>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pPr/>
            <a:r>
              <a:t>Giving meaning, having a tangible vision and putting each person’s role into perspective</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315" name="Image" descr="Image"/>
          <p:cNvPicPr>
            <a:picLocks noChangeAspect="1"/>
          </p:cNvPicPr>
          <p:nvPr/>
        </p:nvPicPr>
        <p:blipFill>
          <a:blip r:embed="rId2">
            <a:extLst/>
          </a:blip>
          <a:srcRect l="9698" t="0" r="9698" b="0"/>
          <a:stretch>
            <a:fillRect/>
          </a:stretch>
        </p:blipFill>
        <p:spPr>
          <a:xfrm>
            <a:off x="7276208" y="0"/>
            <a:ext cx="4988934" cy="6858001"/>
          </a:xfrm>
          <a:prstGeom prst="rect">
            <a:avLst/>
          </a:prstGeom>
          <a:ln w="12700">
            <a:miter lim="400000"/>
          </a:ln>
        </p:spPr>
      </p:pic>
      <p:sp>
        <p:nvSpPr>
          <p:cNvPr id="131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31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318"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319"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1320"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sp>
        <p:nvSpPr>
          <p:cNvPr id="1321" name="Le manager de demain"/>
          <p:cNvSpPr txBox="1"/>
          <p:nvPr/>
        </p:nvSpPr>
        <p:spPr>
          <a:xfrm>
            <a:off x="669668" y="470441"/>
            <a:ext cx="7165321" cy="4087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FBD0D"/>
                </a:solidFill>
              </a:defRPr>
            </a:lvl1pPr>
          </a:lstStyle>
          <a:p>
            <a:pPr/>
            <a:r>
              <a:t>The Manager of Tomorrow</a:t>
            </a:r>
          </a:p>
        </p:txBody>
      </p:sp>
      <p:sp>
        <p:nvSpPr>
          <p:cNvPr id="1322" name="« Être dirigeant c’est donner du sens »"/>
          <p:cNvSpPr txBox="1"/>
          <p:nvPr/>
        </p:nvSpPr>
        <p:spPr>
          <a:xfrm>
            <a:off x="856956" y="1196752"/>
            <a:ext cx="4182004" cy="2727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marL="211666" indent="-211666" algn="l" defTabSz="457200">
              <a:buClr>
                <a:srgbClr val="FFBD0D"/>
              </a:buClr>
              <a:buSzPct val="125000"/>
              <a:buChar char="•"/>
              <a:defRPr sz="1600"/>
            </a:lvl1pPr>
          </a:lstStyle>
          <a:p>
            <a:pPr/>
            <a:r>
              <a:t>‘Being a director means giving meaning’</a:t>
            </a:r>
          </a:p>
        </p:txBody>
      </p:sp>
      <p:sp>
        <p:nvSpPr>
          <p:cNvPr id="1323" name="Il y a de plus en plus de formations de management agile. Insertion de la notion de « développement personnel » dans le milieu professionnel."/>
          <p:cNvSpPr txBox="1"/>
          <p:nvPr/>
        </p:nvSpPr>
        <p:spPr>
          <a:xfrm>
            <a:off x="856955" y="1557105"/>
            <a:ext cx="5819780" cy="7299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b="0" sz="1600"/>
            </a:lvl1pPr>
          </a:lstStyle>
          <a:p>
            <a:pPr/>
            <a:r>
              <a:t>A bigger and bigger range of agile management training is available. The notion of ‘personal development’ is becoming more important in the professional world.</a:t>
            </a:r>
          </a:p>
        </p:txBody>
      </p:sp>
      <p:sp>
        <p:nvSpPr>
          <p:cNvPr id="1324" name="La questions des émotions tend à s’inviter dans le management :"/>
          <p:cNvSpPr txBox="1"/>
          <p:nvPr/>
        </p:nvSpPr>
        <p:spPr>
          <a:xfrm>
            <a:off x="856955" y="2529914"/>
            <a:ext cx="5819780" cy="5013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lvl="2" marL="211666" indent="-211666" algn="l" defTabSz="457200">
              <a:buClr>
                <a:srgbClr val="FFBD0D"/>
              </a:buClr>
              <a:buSzPct val="125000"/>
              <a:buChar char="•"/>
              <a:defRPr sz="1600"/>
            </a:pPr>
            <a:r>
              <a:t>Managing emotions is becoming a more important part of the role: </a:t>
            </a:r>
          </a:p>
        </p:txBody>
      </p:sp>
      <p:sp>
        <p:nvSpPr>
          <p:cNvPr id="1325" name="Le quotient émotionnel intégré comme mesure de recrutement des candidats."/>
          <p:cNvSpPr txBox="1"/>
          <p:nvPr/>
        </p:nvSpPr>
        <p:spPr>
          <a:xfrm>
            <a:off x="856955" y="3143671"/>
            <a:ext cx="5819780" cy="5013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b="0" sz="1600"/>
            </a:lvl1pPr>
          </a:lstStyle>
          <a:p>
            <a:pPr/>
            <a:r>
              <a:t>Emotional intelligence is now being taken into account in the recruitment process.</a:t>
            </a:r>
          </a:p>
        </p:txBody>
      </p:sp>
      <p:sp>
        <p:nvSpPr>
          <p:cNvPr id="1326" name="L’équilibre vie pro - vie perso :"/>
          <p:cNvSpPr txBox="1"/>
          <p:nvPr/>
        </p:nvSpPr>
        <p:spPr>
          <a:xfrm>
            <a:off x="856955" y="3839393"/>
            <a:ext cx="5819780" cy="2727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marL="211666" indent="-211666" algn="l" defTabSz="457200">
              <a:buClr>
                <a:srgbClr val="FFBD0D"/>
              </a:buClr>
              <a:buSzPct val="125000"/>
              <a:buChar char="•"/>
              <a:defRPr sz="1600"/>
            </a:lvl1pPr>
          </a:lstStyle>
          <a:p>
            <a:pPr/>
            <a:r>
              <a:t>Work-life balance:</a:t>
            </a:r>
          </a:p>
        </p:txBody>
      </p:sp>
      <p:sp>
        <p:nvSpPr>
          <p:cNvPr id="1327" name="Le home office, de plus en plus répandu, inspiration des pays nordiques où il n’y a pas la culture du présentéisme."/>
          <p:cNvSpPr txBox="1"/>
          <p:nvPr/>
        </p:nvSpPr>
        <p:spPr>
          <a:xfrm>
            <a:off x="856955" y="4067199"/>
            <a:ext cx="5819780" cy="7299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b="0" sz="1600"/>
            </a:lvl1pPr>
          </a:lstStyle>
          <a:p>
            <a:pPr/>
            <a:r>
              <a:t>The 'home office', which is becoming more and more widespread, is inspired by Scandinavian countries which don’t have a culture of presenteeism. </a:t>
            </a:r>
          </a:p>
        </p:txBody>
      </p:sp>
      <p:sp>
        <p:nvSpPr>
          <p:cNvPr id="1328" name="L’ère est au « vulnerability management » :"/>
          <p:cNvSpPr txBox="1"/>
          <p:nvPr/>
        </p:nvSpPr>
        <p:spPr>
          <a:xfrm>
            <a:off x="856956" y="4956446"/>
            <a:ext cx="3981979" cy="2727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marL="211666" indent="-211666" algn="l" defTabSz="457200">
              <a:buClr>
                <a:srgbClr val="FFBD0D"/>
              </a:buClr>
              <a:buSzPct val="125000"/>
              <a:buChar char="•"/>
              <a:defRPr sz="1600"/>
            </a:lvl1pPr>
          </a:lstStyle>
          <a:p>
            <a:pPr/>
            <a:r>
              <a:t>The era of ‘vulnerability management':</a:t>
            </a:r>
          </a:p>
        </p:txBody>
      </p:sp>
      <p:sp>
        <p:nvSpPr>
          <p:cNvPr id="1329" name="On ose parler de soi, on fait tomber le masque de la figure indestructible et froide, on montre qui on est vraiment en osant parler de ses faiblesses et de ses échecs."/>
          <p:cNvSpPr txBox="1"/>
          <p:nvPr/>
        </p:nvSpPr>
        <p:spPr>
          <a:xfrm>
            <a:off x="856956" y="5261947"/>
            <a:ext cx="5804930" cy="7299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b="0" sz="1600"/>
            </a:lvl1pPr>
          </a:lstStyle>
          <a:p>
            <a:pPr/>
            <a:r>
              <a:t>Daring to speak about yourself, showing what’s behind the professional ‘mask’, showing who you really are - by daring to talk about our weaknesses and failures.</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331" name="28.jpeg" descr="28.jpeg"/>
          <p:cNvPicPr>
            <a:picLocks noChangeAspect="1"/>
          </p:cNvPicPr>
          <p:nvPr/>
        </p:nvPicPr>
        <p:blipFill>
          <a:blip r:embed="rId2">
            <a:extLst/>
          </a:blip>
          <a:srcRect l="16067" t="0" r="16067" b="5412"/>
          <a:stretch>
            <a:fillRect/>
          </a:stretch>
        </p:blipFill>
        <p:spPr>
          <a:xfrm>
            <a:off x="-13876" y="4166"/>
            <a:ext cx="4914474" cy="6849535"/>
          </a:xfrm>
          <a:prstGeom prst="rect">
            <a:avLst/>
          </a:prstGeom>
          <a:ln w="12700">
            <a:miter lim="400000"/>
          </a:ln>
        </p:spPr>
      </p:pic>
      <p:sp>
        <p:nvSpPr>
          <p:cNvPr id="133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33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33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335"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1336" name="Source : Management Post Moderne">
            <a:hlinkClick r:id="rId4" invalidUrl="" action="" tgtFrame="" tooltip="" history="1" highlightClick="0" endSnd="0"/>
          </p:cNvPr>
          <p:cNvSpPr txBox="1"/>
          <p:nvPr/>
        </p:nvSpPr>
        <p:spPr>
          <a:xfrm>
            <a:off x="10576089" y="6195444"/>
            <a:ext cx="1526140"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defTabSz="457200">
              <a:defRPr b="0" sz="700"/>
            </a:pPr>
            <a:r>
              <a:t>Source : Management</a:t>
            </a:r>
            <a:r>
              <a:t>-</a:t>
            </a:r>
            <a:r>
              <a:t>Post</a:t>
            </a:r>
            <a:r>
              <a:t>-</a:t>
            </a:r>
            <a:r>
              <a:t>Moderne</a:t>
            </a:r>
          </a:p>
        </p:txBody>
      </p:sp>
      <p:sp>
        <p:nvSpPr>
          <p:cNvPr id="1337"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sp>
        <p:nvSpPr>
          <p:cNvPr id="1338" name="Management de demain"/>
          <p:cNvSpPr txBox="1"/>
          <p:nvPr/>
        </p:nvSpPr>
        <p:spPr>
          <a:xfrm>
            <a:off x="5318864" y="283981"/>
            <a:ext cx="4181109" cy="4087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FBD0D"/>
                </a:solidFill>
              </a:defRPr>
            </a:lvl1pPr>
          </a:lstStyle>
          <a:p>
            <a:pPr/>
            <a:r>
              <a:t>Management of Tomorrow</a:t>
            </a:r>
          </a:p>
        </p:txBody>
      </p:sp>
      <p:graphicFrame>
        <p:nvGraphicFramePr>
          <p:cNvPr id="1339" name="Table"/>
          <p:cNvGraphicFramePr/>
          <p:nvPr/>
        </p:nvGraphicFramePr>
        <p:xfrm>
          <a:off x="5318864" y="908720"/>
          <a:ext cx="6461543" cy="4687952"/>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3230771"/>
                <a:gridCol w="3230771"/>
              </a:tblGrid>
              <a:tr h="292997">
                <a:tc>
                  <a:txBody>
                    <a:bodyPr/>
                    <a:lstStyle/>
                    <a:p>
                      <a:pPr defTabSz="914400">
                        <a:tabLst>
                          <a:tab pos="825500" algn="l"/>
                        </a:tabLst>
                        <a:defRPr b="0" sz="1800">
                          <a:solidFill>
                            <a:srgbClr val="000000"/>
                          </a:solidFill>
                        </a:defRPr>
                      </a:pPr>
                      <a:r>
                        <a:rPr b="1" sz="1400">
                          <a:solidFill>
                            <a:srgbClr val="FFFFFF"/>
                          </a:solidFill>
                        </a:rPr>
                        <a:t>YESTERDAY</a:t>
                      </a:r>
                    </a:p>
                  </a:txBody>
                  <a:tcPr marL="50800" marR="50800" marT="50800" marB="50800" anchor="ctr" anchorCtr="0" horzOverflow="overflow">
                    <a:solidFill>
                      <a:srgbClr val="F7BA01"/>
                    </a:solidFill>
                  </a:tcPr>
                </a:tc>
                <a:tc>
                  <a:txBody>
                    <a:bodyPr/>
                    <a:lstStyle/>
                    <a:p>
                      <a:pPr defTabSz="914400">
                        <a:tabLst>
                          <a:tab pos="825500" algn="l"/>
                        </a:tabLst>
                        <a:defRPr b="0" sz="1800">
                          <a:solidFill>
                            <a:srgbClr val="000000"/>
                          </a:solidFill>
                        </a:defRPr>
                      </a:pPr>
                      <a:r>
                        <a:rPr b="1" sz="1400">
                          <a:solidFill>
                            <a:srgbClr val="FFFFFF"/>
                          </a:solidFill>
                        </a:rPr>
                        <a:t>TOMORROW</a:t>
                      </a:r>
                    </a:p>
                  </a:txBody>
                  <a:tcPr marL="50800" marR="50800" marT="50800" marB="50800" anchor="ctr" anchorCtr="0" horzOverflow="overflow">
                    <a:solidFill>
                      <a:srgbClr val="F7BA01"/>
                    </a:solidFill>
                  </a:tcPr>
                </a:tc>
              </a:tr>
              <a:tr h="292997">
                <a:tc>
                  <a:txBody>
                    <a:bodyPr/>
                    <a:lstStyle/>
                    <a:p>
                      <a:pPr defTabSz="914400">
                        <a:defRPr sz="1400"/>
                      </a:pPr>
                      <a:r>
                        <a:t>Contra</a:t>
                      </a:r>
                      <a:r>
                        <a:t>c</a:t>
                      </a:r>
                      <a:r>
                        <a:t>t</a:t>
                      </a:r>
                    </a:p>
                  </a:txBody>
                  <a:tcPr marL="50800" marR="50800" marT="50800" marB="50800" anchor="ctr" anchorCtr="0" horzOverflow="overflow">
                    <a:lnL w="3175">
                      <a:solidFill>
                        <a:srgbClr val="5D5D5D"/>
                      </a:solidFill>
                      <a:miter lim="400000"/>
                    </a:lnL>
                  </a:tcPr>
                </a:tc>
                <a:tc>
                  <a:txBody>
                    <a:bodyPr/>
                    <a:lstStyle/>
                    <a:p>
                      <a:pPr defTabSz="914400">
                        <a:defRPr sz="1800"/>
                      </a:pPr>
                      <a:r>
                        <a:rPr sz="1400"/>
                        <a:t>Pact</a:t>
                      </a:r>
                    </a:p>
                  </a:txBody>
                  <a:tcPr marL="50800" marR="50800" marT="50800" marB="50800" anchor="ctr" anchorCtr="0" horzOverflow="overflow">
                    <a:lnR w="3175">
                      <a:solidFill>
                        <a:srgbClr val="5D5D5D"/>
                      </a:solidFill>
                      <a:miter lim="400000"/>
                    </a:lnR>
                  </a:tcPr>
                </a:tc>
              </a:tr>
              <a:tr h="292997">
                <a:tc>
                  <a:txBody>
                    <a:bodyPr/>
                    <a:lstStyle/>
                    <a:p>
                      <a:pPr defTabSz="914400">
                        <a:defRPr sz="1400"/>
                      </a:pPr>
                      <a:r>
                        <a:t>R</a:t>
                      </a:r>
                      <a:r>
                        <a:t>ea</a:t>
                      </a:r>
                      <a:r>
                        <a:t>son</a:t>
                      </a:r>
                    </a:p>
                  </a:txBody>
                  <a:tcPr marL="50800" marR="50800" marT="50800" marB="50800" anchor="ctr" anchorCtr="0" horzOverflow="overflow">
                    <a:lnL w="3175">
                      <a:solidFill>
                        <a:srgbClr val="5D5D5D"/>
                      </a:solidFill>
                      <a:miter lim="400000"/>
                    </a:lnL>
                  </a:tcPr>
                </a:tc>
                <a:tc>
                  <a:txBody>
                    <a:bodyPr/>
                    <a:lstStyle/>
                    <a:p>
                      <a:pPr defTabSz="914400">
                        <a:defRPr sz="1800"/>
                      </a:pPr>
                      <a:r>
                        <a:rPr sz="1400"/>
                        <a:t>Instinct</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Straight path</a:t>
                      </a:r>
                    </a:p>
                  </a:txBody>
                  <a:tcPr marL="50800" marR="50800" marT="50800" marB="50800" anchor="ctr" anchorCtr="0" horzOverflow="overflow">
                    <a:lnL w="3175">
                      <a:solidFill>
                        <a:srgbClr val="5D5D5D"/>
                      </a:solidFill>
                      <a:miter lim="400000"/>
                    </a:lnL>
                  </a:tcPr>
                </a:tc>
                <a:tc>
                  <a:txBody>
                    <a:bodyPr/>
                    <a:lstStyle/>
                    <a:p>
                      <a:pPr defTabSz="914400">
                        <a:defRPr sz="1800"/>
                      </a:pPr>
                      <a:r>
                        <a:rPr sz="1400"/>
                        <a:t>A winding road</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Knowing how to live</a:t>
                      </a:r>
                    </a:p>
                  </a:txBody>
                  <a:tcPr marL="50800" marR="50800" marT="50800" marB="50800" anchor="ctr" anchorCtr="0" horzOverflow="overflow">
                    <a:lnL w="3175">
                      <a:solidFill>
                        <a:srgbClr val="5D5D5D"/>
                      </a:solidFill>
                      <a:miter lim="400000"/>
                    </a:lnL>
                  </a:tcPr>
                </a:tc>
                <a:tc>
                  <a:txBody>
                    <a:bodyPr/>
                    <a:lstStyle/>
                    <a:p>
                      <a:pPr defTabSz="914400">
                        <a:defRPr sz="1800"/>
                      </a:pPr>
                      <a:r>
                        <a:rPr sz="1400"/>
                        <a:t>Wanting to live</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Need for freedom</a:t>
                      </a:r>
                    </a:p>
                  </a:txBody>
                  <a:tcPr marL="50800" marR="50800" marT="50800" marB="50800" anchor="ctr" anchorCtr="0" horzOverflow="overflow">
                    <a:lnL w="3175">
                      <a:solidFill>
                        <a:srgbClr val="5D5D5D"/>
                      </a:solidFill>
                      <a:miter lim="400000"/>
                    </a:lnL>
                  </a:tcPr>
                </a:tc>
                <a:tc>
                  <a:txBody>
                    <a:bodyPr/>
                    <a:lstStyle/>
                    <a:p>
                      <a:pPr defTabSz="914400">
                        <a:defRPr sz="1800"/>
                      </a:pPr>
                      <a:r>
                        <a:rPr sz="1400"/>
                        <a:t>Need for belonging</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Communication</a:t>
                      </a:r>
                    </a:p>
                  </a:txBody>
                  <a:tcPr marL="50800" marR="50800" marT="50800" marB="50800" anchor="ctr" anchorCtr="0" horzOverflow="overflow">
                    <a:lnL w="3175">
                      <a:solidFill>
                        <a:srgbClr val="5D5D5D"/>
                      </a:solidFill>
                      <a:miter lim="400000"/>
                    </a:lnL>
                  </a:tcPr>
                </a:tc>
                <a:tc>
                  <a:txBody>
                    <a:bodyPr/>
                    <a:lstStyle/>
                    <a:p>
                      <a:pPr defTabSz="914400">
                        <a:defRPr sz="1400"/>
                      </a:pPr>
                      <a:r>
                        <a:t>Conne</a:t>
                      </a:r>
                      <a:r>
                        <a:t>ct</a:t>
                      </a:r>
                      <a:r>
                        <a:t>ion</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Homogenisation</a:t>
                      </a:r>
                    </a:p>
                  </a:txBody>
                  <a:tcPr marL="50800" marR="50800" marT="50800" marB="50800" anchor="ctr" anchorCtr="0" horzOverflow="overflow">
                    <a:lnL w="3175">
                      <a:solidFill>
                        <a:srgbClr val="5D5D5D"/>
                      </a:solidFill>
                      <a:miter lim="400000"/>
                    </a:lnL>
                  </a:tcPr>
                </a:tc>
                <a:tc>
                  <a:txBody>
                    <a:bodyPr/>
                    <a:lstStyle/>
                    <a:p>
                      <a:pPr defTabSz="914400">
                        <a:defRPr sz="1800"/>
                      </a:pPr>
                      <a:r>
                        <a:rPr sz="1400"/>
                        <a:t>Fragmentation</a:t>
                      </a:r>
                    </a:p>
                  </a:txBody>
                  <a:tcPr marL="50800" marR="50800" marT="50800" marB="50800" anchor="ctr" anchorCtr="0" horzOverflow="overflow">
                    <a:lnR w="3175">
                      <a:solidFill>
                        <a:srgbClr val="5D5D5D"/>
                      </a:solidFill>
                      <a:miter lim="400000"/>
                    </a:lnR>
                  </a:tcPr>
                </a:tc>
              </a:tr>
              <a:tr h="292997">
                <a:tc>
                  <a:txBody>
                    <a:bodyPr/>
                    <a:lstStyle/>
                    <a:p>
                      <a:pPr defTabSz="914400">
                        <a:defRPr sz="1400"/>
                      </a:pPr>
                      <a:r>
                        <a:t>Universalit</a:t>
                      </a:r>
                      <a:r>
                        <a:t>y</a:t>
                      </a:r>
                    </a:p>
                  </a:txBody>
                  <a:tcPr marL="50800" marR="50800" marT="50800" marB="50800" anchor="ctr" anchorCtr="0" horzOverflow="overflow">
                    <a:lnL w="3175">
                      <a:solidFill>
                        <a:srgbClr val="5D5D5D"/>
                      </a:solidFill>
                      <a:miter lim="400000"/>
                    </a:lnL>
                  </a:tcPr>
                </a:tc>
                <a:tc>
                  <a:txBody>
                    <a:bodyPr/>
                    <a:lstStyle/>
                    <a:p>
                      <a:pPr defTabSz="914400">
                        <a:defRPr sz="1400"/>
                      </a:pPr>
                      <a:r>
                        <a:t>Sp</a:t>
                      </a:r>
                      <a:r>
                        <a:t>e</a:t>
                      </a:r>
                      <a:r>
                        <a:t>cificit</a:t>
                      </a:r>
                      <a:r>
                        <a:t>y</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Standardisation</a:t>
                      </a:r>
                    </a:p>
                  </a:txBody>
                  <a:tcPr marL="50800" marR="50800" marT="50800" marB="50800" anchor="ctr" anchorCtr="0" horzOverflow="overflow">
                    <a:lnL w="3175">
                      <a:solidFill>
                        <a:srgbClr val="5D5D5D"/>
                      </a:solidFill>
                      <a:miter lim="400000"/>
                    </a:lnL>
                  </a:tcPr>
                </a:tc>
                <a:tc>
                  <a:txBody>
                    <a:bodyPr/>
                    <a:lstStyle/>
                    <a:p>
                      <a:pPr defTabSz="914400">
                        <a:defRPr sz="1800"/>
                      </a:pPr>
                      <a:r>
                        <a:rPr sz="1400"/>
                        <a:t>Fine crafting</a:t>
                      </a:r>
                    </a:p>
                  </a:txBody>
                  <a:tcPr marL="50800" marR="50800" marT="50800" marB="50800" anchor="ctr" anchorCtr="0" horzOverflow="overflow">
                    <a:lnR w="3175">
                      <a:solidFill>
                        <a:srgbClr val="5D5D5D"/>
                      </a:solidFill>
                      <a:miter lim="400000"/>
                    </a:lnR>
                  </a:tcPr>
                </a:tc>
              </a:tr>
              <a:tr h="292997">
                <a:tc>
                  <a:txBody>
                    <a:bodyPr/>
                    <a:lstStyle/>
                    <a:p>
                      <a:pPr defTabSz="914400">
                        <a:defRPr sz="1400"/>
                      </a:pPr>
                      <a:r>
                        <a:t>Productivit</a:t>
                      </a:r>
                      <a:r>
                        <a:t>y</a:t>
                      </a:r>
                    </a:p>
                  </a:txBody>
                  <a:tcPr marL="50800" marR="50800" marT="50800" marB="50800" anchor="ctr" anchorCtr="0" horzOverflow="overflow">
                    <a:lnL w="3175">
                      <a:solidFill>
                        <a:srgbClr val="5D5D5D"/>
                      </a:solidFill>
                      <a:miter lim="400000"/>
                    </a:lnL>
                  </a:tcPr>
                </a:tc>
                <a:tc>
                  <a:txBody>
                    <a:bodyPr/>
                    <a:lstStyle/>
                    <a:p>
                      <a:pPr defTabSz="914400">
                        <a:defRPr sz="1400"/>
                      </a:pPr>
                      <a:r>
                        <a:t>Effectiv</a:t>
                      </a:r>
                      <a:r>
                        <a:t>eness</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Obedience</a:t>
                      </a:r>
                    </a:p>
                  </a:txBody>
                  <a:tcPr marL="50800" marR="50800" marT="50800" marB="50800" anchor="ctr" anchorCtr="0" horzOverflow="overflow">
                    <a:lnL w="3175">
                      <a:solidFill>
                        <a:srgbClr val="5D5D5D"/>
                      </a:solidFill>
                      <a:miter lim="400000"/>
                    </a:lnL>
                  </a:tcPr>
                </a:tc>
                <a:tc>
                  <a:txBody>
                    <a:bodyPr/>
                    <a:lstStyle/>
                    <a:p>
                      <a:pPr defTabSz="914400">
                        <a:defRPr sz="1800"/>
                      </a:pPr>
                      <a:r>
                        <a:rPr sz="1400"/>
                        <a:t>Need for understanding</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Duration</a:t>
                      </a:r>
                    </a:p>
                  </a:txBody>
                  <a:tcPr marL="50800" marR="50800" marT="50800" marB="50800" anchor="ctr" anchorCtr="0" horzOverflow="overflow">
                    <a:lnL w="3175">
                      <a:solidFill>
                        <a:srgbClr val="5D5D5D"/>
                      </a:solidFill>
                      <a:miter lim="400000"/>
                    </a:lnL>
                  </a:tcPr>
                </a:tc>
                <a:tc>
                  <a:txBody>
                    <a:bodyPr/>
                    <a:lstStyle/>
                    <a:p>
                      <a:pPr defTabSz="914400">
                        <a:defRPr sz="1400"/>
                      </a:pPr>
                      <a:r>
                        <a:t>Intensit</a:t>
                      </a:r>
                      <a:r>
                        <a:t>y</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Individual distinction</a:t>
                      </a:r>
                    </a:p>
                  </a:txBody>
                  <a:tcPr marL="50800" marR="50800" marT="50800" marB="50800" anchor="ctr" anchorCtr="0" horzOverflow="overflow">
                    <a:lnL w="3175">
                      <a:solidFill>
                        <a:srgbClr val="5D5D5D"/>
                      </a:solidFill>
                      <a:miter lim="400000"/>
                    </a:lnL>
                  </a:tcPr>
                </a:tc>
                <a:tc>
                  <a:txBody>
                    <a:bodyPr/>
                    <a:lstStyle/>
                    <a:p>
                      <a:pPr defTabSz="914400">
                        <a:defRPr sz="1800"/>
                      </a:pPr>
                      <a:r>
                        <a:rPr sz="1400"/>
                        <a:t>Collective integration</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Managerial coolness</a:t>
                      </a:r>
                    </a:p>
                  </a:txBody>
                  <a:tcPr marL="50800" marR="50800" marT="50800" marB="50800" anchor="ctr" anchorCtr="0" horzOverflow="overflow">
                    <a:lnL w="3175">
                      <a:solidFill>
                        <a:srgbClr val="5D5D5D"/>
                      </a:solidFill>
                      <a:miter lim="400000"/>
                    </a:lnL>
                  </a:tcPr>
                </a:tc>
                <a:tc>
                  <a:txBody>
                    <a:bodyPr/>
                    <a:lstStyle/>
                    <a:p>
                      <a:pPr defTabSz="914400">
                        <a:defRPr sz="1400"/>
                      </a:pPr>
                      <a:r>
                        <a:t>Empath</a:t>
                      </a:r>
                      <a:r>
                        <a:t>y</a:t>
                      </a:r>
                    </a:p>
                  </a:txBody>
                  <a:tcPr marL="50800" marR="50800" marT="50800" marB="50800" anchor="ctr" anchorCtr="0" horzOverflow="overflow">
                    <a:lnR w="3175">
                      <a:solidFill>
                        <a:srgbClr val="5D5D5D"/>
                      </a:solidFill>
                      <a:miter lim="400000"/>
                    </a:lnR>
                  </a:tcPr>
                </a:tc>
              </a:tr>
              <a:tr h="292997">
                <a:tc>
                  <a:txBody>
                    <a:bodyPr/>
                    <a:lstStyle/>
                    <a:p>
                      <a:pPr defTabSz="914400">
                        <a:defRPr sz="1800"/>
                      </a:pPr>
                      <a:r>
                        <a:rPr sz="1400"/>
                        <a:t>Perfection</a:t>
                      </a:r>
                    </a:p>
                  </a:txBody>
                  <a:tcPr marL="50800" marR="50800" marT="50800" marB="50800" anchor="ctr" anchorCtr="0" horzOverflow="overflow">
                    <a:lnL w="3175">
                      <a:solidFill>
                        <a:srgbClr val="5D5D5D"/>
                      </a:solidFill>
                      <a:miter lim="400000"/>
                    </a:lnL>
                    <a:lnB w="3175">
                      <a:solidFill>
                        <a:srgbClr val="606060"/>
                      </a:solidFill>
                      <a:miter lim="400000"/>
                    </a:lnB>
                  </a:tcPr>
                </a:tc>
                <a:tc>
                  <a:txBody>
                    <a:bodyPr/>
                    <a:lstStyle/>
                    <a:p>
                      <a:pPr defTabSz="914400">
                        <a:defRPr sz="1800"/>
                      </a:pPr>
                      <a:r>
                        <a:rPr sz="1400"/>
                        <a:t>The right to make mistakes</a:t>
                      </a:r>
                    </a:p>
                  </a:txBody>
                  <a:tcPr marL="50800" marR="50800" marT="50800" marB="50800" anchor="ctr" anchorCtr="0" horzOverflow="overflow">
                    <a:lnR w="3175">
                      <a:solidFill>
                        <a:srgbClr val="5D5D5D"/>
                      </a:solidFill>
                      <a:miter lim="400000"/>
                    </a:lnR>
                    <a:lnB w="3175">
                      <a:solidFill>
                        <a:srgbClr val="606060"/>
                      </a:solidFill>
                      <a:miter lim="400000"/>
                    </a:lnB>
                  </a:tcPr>
                </a:tc>
              </a:tr>
            </a:tbl>
          </a:graphicData>
        </a:graphic>
      </p:graphicFrame>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F19A28"/>
        </a:solidFill>
      </p:bgPr>
    </p:bg>
    <p:spTree>
      <p:nvGrpSpPr>
        <p:cNvPr id="1" name=""/>
        <p:cNvGrpSpPr/>
        <p:nvPr/>
      </p:nvGrpSpPr>
      <p:grpSpPr>
        <a:xfrm>
          <a:off x="0" y="0"/>
          <a:ext cx="0" cy="0"/>
          <a:chOff x="0" y="0"/>
          <a:chExt cx="0" cy="0"/>
        </a:xfrm>
      </p:grpSpPr>
      <p:grpSp>
        <p:nvGrpSpPr>
          <p:cNvPr id="351" name="Group"/>
          <p:cNvGrpSpPr/>
          <p:nvPr/>
        </p:nvGrpSpPr>
        <p:grpSpPr>
          <a:xfrm>
            <a:off x="-4823129" y="-5243681"/>
            <a:ext cx="19462914" cy="15825648"/>
            <a:chOff x="1" y="0"/>
            <a:chExt cx="19462913" cy="15825646"/>
          </a:xfrm>
        </p:grpSpPr>
        <p:sp>
          <p:nvSpPr>
            <p:cNvPr id="348" name="Triangle"/>
            <p:cNvSpPr/>
            <p:nvPr/>
          </p:nvSpPr>
          <p:spPr>
            <a:xfrm rot="18944897">
              <a:off x="5848143" y="2417013"/>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1DEB6">
                <a:alpha val="22696"/>
              </a:srgbClr>
            </a:solidFill>
            <a:ln w="3175" cap="flat">
              <a:noFill/>
              <a:miter lim="400000"/>
            </a:ln>
            <a:effectLst/>
          </p:spPr>
          <p:txBody>
            <a:bodyPr wrap="square" lIns="0" tIns="0" rIns="0" bIns="0" numCol="1" anchor="ctr">
              <a:noAutofit/>
            </a:bodyPr>
            <a:lstStyle/>
            <a:p>
              <a:pPr>
                <a:defRPr sz="1600">
                  <a:solidFill>
                    <a:srgbClr val="FFFFFF"/>
                  </a:solidFill>
                </a:defRPr>
              </a:pPr>
            </a:p>
          </p:txBody>
        </p:sp>
        <p:sp>
          <p:nvSpPr>
            <p:cNvPr id="349" name="Triangle"/>
            <p:cNvSpPr/>
            <p:nvPr/>
          </p:nvSpPr>
          <p:spPr>
            <a:xfrm rot="16480801">
              <a:off x="244198" y="3133307"/>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FBE7D">
                <a:alpha val="34480"/>
              </a:srgbClr>
            </a:solidFill>
            <a:ln w="3175" cap="flat">
              <a:noFill/>
              <a:miter lim="400000"/>
            </a:ln>
            <a:effectLst/>
          </p:spPr>
          <p:txBody>
            <a:bodyPr wrap="square" lIns="0" tIns="0" rIns="0" bIns="0" numCol="1" anchor="ctr">
              <a:noAutofit/>
            </a:bodyPr>
            <a:lstStyle/>
            <a:p>
              <a:pPr>
                <a:defRPr sz="1600">
                  <a:solidFill>
                    <a:srgbClr val="FFFFFF"/>
                  </a:solidFill>
                </a:defRPr>
              </a:pPr>
            </a:p>
          </p:txBody>
        </p:sp>
        <p:sp>
          <p:nvSpPr>
            <p:cNvPr id="350" name="Triangle"/>
            <p:cNvSpPr/>
            <p:nvPr/>
          </p:nvSpPr>
          <p:spPr>
            <a:xfrm rot="20605182">
              <a:off x="7333202" y="4137727"/>
              <a:ext cx="9841632" cy="82310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E19028">
                <a:alpha val="37890"/>
              </a:srgbClr>
            </a:solidFill>
            <a:ln w="3175" cap="flat">
              <a:noFill/>
              <a:miter lim="400000"/>
            </a:ln>
            <a:effectLst/>
          </p:spPr>
          <p:txBody>
            <a:bodyPr wrap="square" lIns="0" tIns="0" rIns="0" bIns="0" numCol="1" anchor="ctr">
              <a:noAutofit/>
            </a:bodyPr>
            <a:lstStyle/>
            <a:p>
              <a:pPr>
                <a:defRPr sz="1600">
                  <a:solidFill>
                    <a:srgbClr val="FFFFFF"/>
                  </a:solidFill>
                </a:defRPr>
              </a:pPr>
            </a:p>
          </p:txBody>
        </p:sp>
      </p:grpSp>
      <p:sp>
        <p:nvSpPr>
          <p:cNvPr id="35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353" name="Slide Number"/>
          <p:cNvSpPr txBox="1"/>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5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355"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356"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p>
        </p:txBody>
      </p:sp>
      <p:sp>
        <p:nvSpPr>
          <p:cNvPr id="357" name="1"/>
          <p:cNvSpPr txBox="1"/>
          <p:nvPr>
            <p:ph type="body" idx="13"/>
          </p:nvPr>
        </p:nvSpPr>
        <p:spPr>
          <a:prstGeom prst="rect">
            <a:avLst/>
          </a:prstGeom>
        </p:spPr>
        <p:txBody>
          <a:bodyPr/>
          <a:lstStyle>
            <a:lvl1pPr>
              <a:defRPr>
                <a:solidFill>
                  <a:srgbClr val="F19A28"/>
                </a:solidFill>
              </a:defRPr>
            </a:lvl1pPr>
          </a:lstStyle>
          <a:p>
            <a:pPr/>
            <a:r>
              <a:t>1</a:t>
            </a:r>
          </a:p>
        </p:txBody>
      </p:sp>
      <p:sp>
        <p:nvSpPr>
          <p:cNvPr id="358"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p>
        </p:txBody>
      </p:sp>
      <p:pic>
        <p:nvPicPr>
          <p:cNvPr id="359"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360" name="how automation is changing the job market"/>
          <p:cNvSpPr txBox="1"/>
          <p:nvPr>
            <p:ph type="title"/>
          </p:nvPr>
        </p:nvSpPr>
        <p:spPr>
          <a:xfrm>
            <a:off x="4183741" y="2440821"/>
            <a:ext cx="5279580" cy="1728550"/>
          </a:xfrm>
          <a:prstGeom prst="rect">
            <a:avLst/>
          </a:prstGeom>
        </p:spPr>
        <p:txBody>
          <a:bodyPr/>
          <a:lstStyle/>
          <a:p>
            <a:pPr/>
            <a:r>
              <a:t>how automation is changing the job market</a:t>
            </a: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41" name="Rectangle"/>
          <p:cNvSpPr/>
          <p:nvPr/>
        </p:nvSpPr>
        <p:spPr>
          <a:xfrm>
            <a:off x="-2" y="-1"/>
            <a:ext cx="3791748" cy="6858001"/>
          </a:xfrm>
          <a:prstGeom prst="rect">
            <a:avLst/>
          </a:prstGeom>
          <a:solidFill>
            <a:srgbClr val="FFBD0D"/>
          </a:solidFill>
          <a:ln w="12700">
            <a:miter lim="400000"/>
          </a:ln>
        </p:spPr>
        <p:txBody>
          <a:bodyPr lIns="0" tIns="0" rIns="0" bIns="0"/>
          <a:lstStyle/>
          <a:p>
            <a:pPr defTabSz="1219168">
              <a:defRPr b="0" sz="2400">
                <a:solidFill>
                  <a:srgbClr val="FFBD0D"/>
                </a:solidFill>
              </a:defRPr>
            </a:pPr>
          </a:p>
        </p:txBody>
      </p:sp>
      <p:pic>
        <p:nvPicPr>
          <p:cNvPr id="1342" name="OIUH890.jpeg" descr="OIUH890.jpeg"/>
          <p:cNvPicPr>
            <a:picLocks noChangeAspect="1"/>
          </p:cNvPicPr>
          <p:nvPr/>
        </p:nvPicPr>
        <p:blipFill>
          <a:blip r:embed="rId2">
            <a:extLst/>
          </a:blip>
          <a:srcRect l="27358" t="226" r="27358" b="8012"/>
          <a:stretch>
            <a:fillRect/>
          </a:stretch>
        </p:blipFill>
        <p:spPr>
          <a:xfrm>
            <a:off x="3791744" y="0"/>
            <a:ext cx="3384378" cy="6858001"/>
          </a:xfrm>
          <a:prstGeom prst="rect">
            <a:avLst/>
          </a:prstGeom>
          <a:ln w="12700">
            <a:miter lim="400000"/>
          </a:ln>
        </p:spPr>
      </p:pic>
      <p:sp>
        <p:nvSpPr>
          <p:cNvPr id="134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34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345"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346"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1347"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sp>
        <p:nvSpPr>
          <p:cNvPr id="1348" name="Gérer les résistances au changement"/>
          <p:cNvSpPr txBox="1"/>
          <p:nvPr/>
        </p:nvSpPr>
        <p:spPr>
          <a:xfrm>
            <a:off x="305053" y="394520"/>
            <a:ext cx="3181637" cy="14176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lnSpc>
                <a:spcPct val="110000"/>
              </a:lnSpc>
              <a:defRPr sz="3000">
                <a:solidFill>
                  <a:srgbClr val="FFFFFF"/>
                </a:solidFill>
              </a:defRPr>
            </a:lvl1pPr>
          </a:lstStyle>
          <a:p>
            <a:pPr/>
            <a:r>
              <a:t>Managing Resistance to Change</a:t>
            </a:r>
          </a:p>
        </p:txBody>
      </p:sp>
      <p:sp>
        <p:nvSpPr>
          <p:cNvPr id="1349" name="Bien –être en entreprise : Le coaching en entreprise et l’intérêt pour les sciences cognitives et les neurosciences connaissent un essor."/>
          <p:cNvSpPr txBox="1"/>
          <p:nvPr/>
        </p:nvSpPr>
        <p:spPr>
          <a:xfrm>
            <a:off x="192345" y="2307861"/>
            <a:ext cx="3312206" cy="9585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b="0" sz="1600">
                <a:solidFill>
                  <a:srgbClr val="424242"/>
                </a:solidFill>
              </a:defRPr>
            </a:pPr>
            <a:r>
              <a:t>In-company well being: </a:t>
            </a:r>
            <a:r>
              <a:rPr b="1"/>
              <a:t>in-company coaching </a:t>
            </a:r>
            <a:r>
              <a:t>and an interest in </a:t>
            </a:r>
            <a:r>
              <a:rPr b="1"/>
              <a:t>cognitive sciences </a:t>
            </a:r>
            <a:r>
              <a:t>and </a:t>
            </a:r>
            <a:r>
              <a:rPr b="1"/>
              <a:t>neuro-sciences</a:t>
            </a:r>
            <a:r>
              <a:t> are booming. </a:t>
            </a:r>
          </a:p>
        </p:txBody>
      </p:sp>
      <p:sp>
        <p:nvSpPr>
          <p:cNvPr id="1350" name="Utilisé à mauvais escient, le mode mental automatique génère du stress.…"/>
          <p:cNvSpPr txBox="1"/>
          <p:nvPr/>
        </p:nvSpPr>
        <p:spPr>
          <a:xfrm>
            <a:off x="203596" y="3762152"/>
            <a:ext cx="3384552" cy="18729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424242"/>
                </a:solidFill>
              </a:defRPr>
            </a:pPr>
            <a:r>
              <a:t>Neurocognitivism: </a:t>
            </a:r>
            <a:endParaRPr b="0"/>
          </a:p>
          <a:p>
            <a:pPr algn="just" defTabSz="457200">
              <a:defRPr b="0" sz="1600">
                <a:solidFill>
                  <a:srgbClr val="424242"/>
                </a:solidFill>
              </a:defRPr>
            </a:pPr>
            <a:r>
              <a:t>When used unwisely, the </a:t>
            </a:r>
            <a:r>
              <a:rPr b="1"/>
              <a:t>automatic mental mode</a:t>
            </a:r>
            <a:r>
              <a:t> creates stress.  </a:t>
            </a:r>
          </a:p>
          <a:p>
            <a:pPr algn="just" defTabSz="457200">
              <a:defRPr b="0" sz="1600">
                <a:solidFill>
                  <a:srgbClr val="424242"/>
                </a:solidFill>
              </a:defRPr>
            </a:pPr>
            <a:r>
              <a:t>So succeeding in meeting the challenge of moving into the </a:t>
            </a:r>
            <a:r>
              <a:rPr b="1"/>
              <a:t>adaptive mental mode</a:t>
            </a:r>
            <a:r>
              <a:t> can help you and your collaborators to accept and integrate change.</a:t>
            </a:r>
          </a:p>
        </p:txBody>
      </p:sp>
      <p:sp>
        <p:nvSpPr>
          <p:cNvPr id="1351" name="MODE MENTAL AUTOMATIQUE"/>
          <p:cNvSpPr txBox="1"/>
          <p:nvPr/>
        </p:nvSpPr>
        <p:spPr>
          <a:xfrm>
            <a:off x="7886774" y="704771"/>
            <a:ext cx="3501679" cy="334591"/>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457200">
              <a:defRPr sz="2000">
                <a:solidFill>
                  <a:srgbClr val="FFCA00"/>
                </a:solidFill>
              </a:defRPr>
            </a:lvl1pPr>
          </a:lstStyle>
          <a:p>
            <a:pPr/>
            <a:r>
              <a:t>AUTOMATIC MENTAL MODE</a:t>
            </a:r>
          </a:p>
        </p:txBody>
      </p:sp>
      <p:sp>
        <p:nvSpPr>
          <p:cNvPr id="1352" name="Utilisé pour gérer les situations connues / Maîtrisées (ou que l’on croit maîtriser)…"/>
          <p:cNvSpPr txBox="1"/>
          <p:nvPr/>
        </p:nvSpPr>
        <p:spPr>
          <a:xfrm>
            <a:off x="7513363" y="1084010"/>
            <a:ext cx="4248496" cy="142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indent="182879" defTabSz="457200">
              <a:defRPr b="0" sz="1800"/>
            </a:pPr>
            <a:r>
              <a:t>Used for managing known or mastered situations (or ones that we think we master)</a:t>
            </a:r>
          </a:p>
          <a:p>
            <a:pPr indent="182879" defTabSz="457200">
              <a:defRPr cap="small" sz="2000"/>
            </a:pPr>
            <a:r>
              <a:t>Automati</a:t>
            </a:r>
            <a:r>
              <a:t>c</a:t>
            </a:r>
          </a:p>
          <a:p>
            <a:pPr indent="182879" defTabSz="457200">
              <a:defRPr cap="small" sz="2000"/>
            </a:pPr>
            <a:r>
              <a:t>Programm</a:t>
            </a:r>
            <a:r>
              <a:t>ed</a:t>
            </a:r>
          </a:p>
        </p:txBody>
      </p:sp>
      <p:sp>
        <p:nvSpPr>
          <p:cNvPr id="1353" name="MODE MENTAL ADAPTATIF"/>
          <p:cNvSpPr txBox="1"/>
          <p:nvPr/>
        </p:nvSpPr>
        <p:spPr>
          <a:xfrm>
            <a:off x="7994797" y="3575031"/>
            <a:ext cx="3285630" cy="334591"/>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457200">
              <a:defRPr sz="2000">
                <a:solidFill>
                  <a:srgbClr val="FFCA00"/>
                </a:solidFill>
              </a:defRPr>
            </a:lvl1pPr>
          </a:lstStyle>
          <a:p>
            <a:pPr/>
            <a:r>
              <a:t>ADAPTIVE MENTAL MODE</a:t>
            </a:r>
          </a:p>
        </p:txBody>
      </p:sp>
      <p:sp>
        <p:nvSpPr>
          <p:cNvPr id="1354" name="Utilisé pour gérer les situations nouvelles, inconnues…"/>
          <p:cNvSpPr txBox="1"/>
          <p:nvPr/>
        </p:nvSpPr>
        <p:spPr>
          <a:xfrm>
            <a:off x="7610709" y="3976037"/>
            <a:ext cx="4153010" cy="137682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b="0" sz="1800"/>
            </a:pPr>
            <a:r>
              <a:t>Used for managing new or unknown situations  </a:t>
            </a:r>
          </a:p>
          <a:p>
            <a:pPr defTabSz="457200">
              <a:defRPr cap="small" sz="1800"/>
            </a:pPr>
            <a:r>
              <a:t>Creator</a:t>
            </a:r>
          </a:p>
          <a:p>
            <a:pPr defTabSz="457200">
              <a:defRPr cap="small" sz="1800"/>
            </a:pPr>
            <a:r>
              <a:t>Adapta</a:t>
            </a:r>
            <a:r>
              <a:t>ble</a:t>
            </a:r>
          </a:p>
          <a:p>
            <a:pPr defTabSz="457200">
              <a:defRPr cap="small" sz="1800"/>
            </a:pPr>
            <a:r>
              <a:t>Programmer </a:t>
            </a:r>
          </a:p>
        </p:txBody>
      </p:sp>
      <p:pic>
        <p:nvPicPr>
          <p:cNvPr id="1355" name="noun_1150161_cc.png" descr="noun_1150161_cc.png"/>
          <p:cNvPicPr>
            <a:picLocks noChangeAspect="1"/>
          </p:cNvPicPr>
          <p:nvPr/>
        </p:nvPicPr>
        <p:blipFill>
          <a:blip r:embed="rId4">
            <a:extLst/>
          </a:blip>
          <a:stretch>
            <a:fillRect/>
          </a:stretch>
        </p:blipFill>
        <p:spPr>
          <a:xfrm rot="10800000">
            <a:off x="9376350" y="2594467"/>
            <a:ext cx="522408" cy="787915"/>
          </a:xfrm>
          <a:prstGeom prst="rect">
            <a:avLst/>
          </a:prstGeom>
          <a:ln w="12700">
            <a:miter lim="400000"/>
          </a:ln>
        </p:spPr>
      </p:pic>
      <p:sp>
        <p:nvSpPr>
          <p:cNvPr id="1356" name="Source : P. Moorkens, Institut de neurocognitivisme / HUBKLUB RH &amp; Leadership du Hub Institute">
            <a:hlinkClick r:id="rId5" invalidUrl="" action="" tgtFrame="" tooltip="" history="1" highlightClick="0" endSnd="0"/>
          </p:cNvPr>
          <p:cNvSpPr txBox="1"/>
          <p:nvPr/>
        </p:nvSpPr>
        <p:spPr>
          <a:xfrm>
            <a:off x="7849735" y="6225815"/>
            <a:ext cx="4248495"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defTabSz="457200">
              <a:defRPr b="0" sz="700"/>
            </a:pPr>
            <a:r>
              <a:t>Source: P. Moorkens, Institut</a:t>
            </a:r>
            <a:r>
              <a:t>e of</a:t>
            </a:r>
            <a:r>
              <a:t> neurocognitivism / HUBKLUB H</a:t>
            </a:r>
            <a:r>
              <a:t>R</a:t>
            </a:r>
            <a:r>
              <a:t> &amp; Leadership </a:t>
            </a:r>
            <a:r>
              <a:t>of</a:t>
            </a:r>
            <a:r>
              <a:t> Hub Institute </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5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35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360" name="Capture d’écran 2017-11-27 à 16.19.38.png" descr="Capture d’écran 2017-11-27 à 16.19.38.png">
            <a:hlinkClick r:id="rId2" invalidUrl="" action="" tgtFrame="" tooltip="" history="1" highlightClick="0" endSnd="0"/>
          </p:cNvPr>
          <p:cNvPicPr>
            <a:picLocks noChangeAspect="1"/>
          </p:cNvPicPr>
          <p:nvPr/>
        </p:nvPicPr>
        <p:blipFill>
          <a:blip r:embed="rId3">
            <a:extLst/>
          </a:blip>
          <a:srcRect l="18305" t="0" r="18305" b="0"/>
          <a:stretch>
            <a:fillRect/>
          </a:stretch>
        </p:blipFill>
        <p:spPr>
          <a:xfrm>
            <a:off x="-19243" y="-24527"/>
            <a:ext cx="4014256" cy="6486388"/>
          </a:xfrm>
          <a:prstGeom prst="rect">
            <a:avLst/>
          </a:prstGeom>
          <a:ln w="12700">
            <a:miter lim="400000"/>
          </a:ln>
        </p:spPr>
      </p:pic>
      <p:sp>
        <p:nvSpPr>
          <p:cNvPr id="136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362"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363" name="Circle">
            <a:hlinkClick r:id="rId2" invalidUrl="" action="" tgtFrame="" tooltip="" history="1" highlightClick="0" endSnd="0"/>
          </p:cNvPr>
          <p:cNvSpPr/>
          <p:nvPr/>
        </p:nvSpPr>
        <p:spPr>
          <a:xfrm>
            <a:off x="10997658" y="238482"/>
            <a:ext cx="737683" cy="737681"/>
          </a:xfrm>
          <a:prstGeom prst="ellipse">
            <a:avLst/>
          </a:prstGeom>
          <a:solidFill>
            <a:srgbClr val="FFBD0D"/>
          </a:solidFill>
          <a:ln w="12700">
            <a:miter lim="400000"/>
          </a:ln>
        </p:spPr>
        <p:txBody>
          <a:bodyPr lIns="0" tIns="0" rIns="0" bIns="0" anchor="ctr"/>
          <a:lstStyle/>
          <a:p>
            <a:pPr>
              <a:defRPr sz="1600">
                <a:solidFill>
                  <a:srgbClr val="FFFFFF"/>
                </a:solidFill>
              </a:defRPr>
            </a:pPr>
          </a:p>
        </p:txBody>
      </p:sp>
      <p:sp>
        <p:nvSpPr>
          <p:cNvPr id="1364"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365" name="noun_727762_cc.png" descr="noun_727762_cc.png"/>
          <p:cNvPicPr>
            <a:picLocks noChangeAspect="1"/>
          </p:cNvPicPr>
          <p:nvPr/>
        </p:nvPicPr>
        <p:blipFill>
          <a:blip r:embed="rId5">
            <a:extLst/>
          </a:blip>
          <a:srcRect l="11904" t="3951" r="11904" b="18389"/>
          <a:stretch>
            <a:fillRect/>
          </a:stretch>
        </p:blipFill>
        <p:spPr>
          <a:xfrm>
            <a:off x="4490516" y="2126422"/>
            <a:ext cx="585491" cy="596775"/>
          </a:xfrm>
          <a:prstGeom prst="rect">
            <a:avLst/>
          </a:prstGeom>
          <a:ln w="12700">
            <a:miter lim="400000"/>
          </a:ln>
        </p:spPr>
      </p:pic>
      <p:pic>
        <p:nvPicPr>
          <p:cNvPr id="1366" name="noun_1045096_cc.png" descr="noun_1045096_cc.png"/>
          <p:cNvPicPr>
            <a:picLocks noChangeAspect="1"/>
          </p:cNvPicPr>
          <p:nvPr/>
        </p:nvPicPr>
        <p:blipFill>
          <a:blip r:embed="rId6">
            <a:extLst/>
          </a:blip>
          <a:srcRect l="0" t="0" r="0" b="14858"/>
          <a:stretch>
            <a:fillRect/>
          </a:stretch>
        </p:blipFill>
        <p:spPr>
          <a:xfrm>
            <a:off x="4432770" y="5038987"/>
            <a:ext cx="700987" cy="596832"/>
          </a:xfrm>
          <a:prstGeom prst="rect">
            <a:avLst/>
          </a:prstGeom>
          <a:ln w="12700">
            <a:miter lim="400000"/>
          </a:ln>
        </p:spPr>
      </p:pic>
      <p:pic>
        <p:nvPicPr>
          <p:cNvPr id="1367" name="noun_648400_cc.png" descr="noun_648400_cc.png"/>
          <p:cNvPicPr>
            <a:picLocks noChangeAspect="1"/>
          </p:cNvPicPr>
          <p:nvPr/>
        </p:nvPicPr>
        <p:blipFill>
          <a:blip r:embed="rId7">
            <a:extLst/>
          </a:blip>
          <a:srcRect l="14673" t="0" r="14673" b="20967"/>
          <a:stretch>
            <a:fillRect/>
          </a:stretch>
        </p:blipFill>
        <p:spPr>
          <a:xfrm>
            <a:off x="4484166" y="3585009"/>
            <a:ext cx="585457" cy="654887"/>
          </a:xfrm>
          <a:prstGeom prst="rect">
            <a:avLst/>
          </a:prstGeom>
          <a:ln w="12700">
            <a:miter lim="400000"/>
          </a:ln>
        </p:spPr>
      </p:pic>
      <p:pic>
        <p:nvPicPr>
          <p:cNvPr id="1368" name="Image" descr="Image"/>
          <p:cNvPicPr>
            <a:picLocks noChangeAspect="1"/>
          </p:cNvPicPr>
          <p:nvPr/>
        </p:nvPicPr>
        <p:blipFill>
          <a:blip r:embed="rId8">
            <a:extLst/>
          </a:blip>
          <a:stretch>
            <a:fillRect/>
          </a:stretch>
        </p:blipFill>
        <p:spPr>
          <a:xfrm>
            <a:off x="11473485" y="169222"/>
            <a:ext cx="448015" cy="389773"/>
          </a:xfrm>
          <a:prstGeom prst="rect">
            <a:avLst/>
          </a:prstGeom>
          <a:ln w="12700">
            <a:miter lim="400000"/>
          </a:ln>
        </p:spPr>
      </p:pic>
      <p:sp>
        <p:nvSpPr>
          <p:cNvPr id="1369" name="Humanising the workplace"/>
          <p:cNvSpPr txBox="1"/>
          <p:nvPr/>
        </p:nvSpPr>
        <p:spPr>
          <a:xfrm>
            <a:off x="10007537" y="6582988"/>
            <a:ext cx="1619697"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Humanising the workplace</a:t>
            </a:r>
          </a:p>
        </p:txBody>
      </p:sp>
      <p:sp>
        <p:nvSpPr>
          <p:cNvPr id="1370" name="CAS PRATIQUE N°12 :…"/>
          <p:cNvSpPr txBox="1"/>
          <p:nvPr/>
        </p:nvSpPr>
        <p:spPr>
          <a:xfrm>
            <a:off x="4361570" y="288789"/>
            <a:ext cx="5999814" cy="11076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400">
                <a:solidFill>
                  <a:srgbClr val="FFBD0D"/>
                </a:solidFill>
              </a:defRPr>
            </a:pPr>
            <a:r>
              <a:t>CAS</a:t>
            </a:r>
            <a:r>
              <a:t>E</a:t>
            </a:r>
            <a:r>
              <a:t> </a:t>
            </a:r>
            <a:r>
              <a:t>STUDY</a:t>
            </a:r>
            <a:r>
              <a:t> N°12:</a:t>
            </a:r>
          </a:p>
          <a:p>
            <a:pPr algn="l">
              <a:defRPr sz="2400">
                <a:solidFill>
                  <a:srgbClr val="FFBD0D"/>
                </a:solidFill>
              </a:defRPr>
            </a:pPr>
            <a:r>
              <a:t>The 'HUBKLUB HR &amp; LEADERSHIP’ sets human energy free</a:t>
            </a:r>
          </a:p>
        </p:txBody>
      </p:sp>
      <p:sp>
        <p:nvSpPr>
          <p:cNvPr id="1371" name="QUOI ?…"/>
          <p:cNvSpPr txBox="1"/>
          <p:nvPr/>
        </p:nvSpPr>
        <p:spPr>
          <a:xfrm>
            <a:off x="5272454" y="1494940"/>
            <a:ext cx="6312003" cy="1695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WHAT? </a:t>
            </a:r>
            <a:endParaRPr>
              <a:solidFill>
                <a:srgbClr val="754EB3"/>
              </a:solidFill>
            </a:endParaRPr>
          </a:p>
          <a:p>
            <a:pPr algn="just" defTabSz="457200">
              <a:defRPr b="0"/>
            </a:pPr>
            <a:r>
              <a:t>As a motor for change, the digital transformation isn’t like the others. We are going to need to </a:t>
            </a:r>
            <a:r>
              <a:rPr b="1"/>
              <a:t>experiment with new rules and goalposts </a:t>
            </a:r>
            <a:r>
              <a:t>for living in a world of perpetual change. The trinity of </a:t>
            </a:r>
            <a:r>
              <a:rPr b="1"/>
              <a:t>HR, Management </a:t>
            </a:r>
            <a:r>
              <a:t>and</a:t>
            </a:r>
            <a:r>
              <a:rPr b="1"/>
              <a:t> CDO </a:t>
            </a:r>
            <a:r>
              <a:t>has an essential role supporting the evolution of different professions, talents and skills. Our experts </a:t>
            </a:r>
            <a:r>
              <a:rPr b="1"/>
              <a:t>Caroline Loisel</a:t>
            </a:r>
            <a:r>
              <a:t>, director at conseil Be Birds, and </a:t>
            </a:r>
            <a:r>
              <a:rPr b="1"/>
              <a:t>Emmanuel Vivier</a:t>
            </a:r>
            <a:r>
              <a:t>, co-founder of HUB Institute, decided to bring them together in a circle of genuine, thoughtful exchange.</a:t>
            </a:r>
          </a:p>
        </p:txBody>
      </p:sp>
      <p:sp>
        <p:nvSpPr>
          <p:cNvPr id="1372" name="L’INTÉRÊT ?…"/>
          <p:cNvSpPr txBox="1"/>
          <p:nvPr/>
        </p:nvSpPr>
        <p:spPr>
          <a:xfrm>
            <a:off x="5272454" y="3344911"/>
            <a:ext cx="6312001"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WHY?</a:t>
            </a:r>
            <a:endParaRPr>
              <a:solidFill>
                <a:srgbClr val="754EB3"/>
              </a:solidFill>
            </a:endParaRPr>
          </a:p>
          <a:p>
            <a:pPr algn="just" defTabSz="228600">
              <a:defRPr b="0"/>
            </a:pPr>
            <a:r>
              <a:t>Membership </a:t>
            </a:r>
            <a:r>
              <a:t>offers help for individuals and helps the group as a collective to make the move to a </a:t>
            </a:r>
            <a:r>
              <a:rPr b="1"/>
              <a:t>more agile, innovative and collaborative digital culture</a:t>
            </a:r>
            <a:r>
              <a:t>. </a:t>
            </a:r>
            <a:r>
              <a:t>The </a:t>
            </a:r>
            <a:r>
              <a:t>HUBKLUB</a:t>
            </a:r>
            <a:r>
              <a:t> community facilitates sharing of best practices and gives access to different interdisciplinary viewpoints</a:t>
            </a:r>
            <a:r>
              <a:t> (neuroscien</a:t>
            </a:r>
            <a:r>
              <a:t>tific</a:t>
            </a:r>
            <a:r>
              <a:t>, philosoph</a:t>
            </a:r>
            <a:r>
              <a:t>ical</a:t>
            </a:r>
            <a:r>
              <a:t>, manag</a:t>
            </a:r>
            <a:r>
              <a:t>erial</a:t>
            </a:r>
            <a:r>
              <a:t>, etc</a:t>
            </a:r>
            <a:r>
              <a:t>.</a:t>
            </a:r>
            <a:r>
              <a:t>).</a:t>
            </a:r>
          </a:p>
        </p:txBody>
      </p:sp>
      <p:sp>
        <p:nvSpPr>
          <p:cNvPr id="1373" name="ET AUSSI……"/>
          <p:cNvSpPr txBox="1"/>
          <p:nvPr/>
        </p:nvSpPr>
        <p:spPr>
          <a:xfrm>
            <a:off x="5272454" y="4745561"/>
            <a:ext cx="6312002"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AND, ALSO…</a:t>
            </a:r>
            <a:endParaRPr>
              <a:solidFill>
                <a:srgbClr val="754EB3"/>
              </a:solidFill>
            </a:endParaRPr>
          </a:p>
          <a:p>
            <a:pPr algn="just" defTabSz="457200">
              <a:defRPr b="0"/>
            </a:pPr>
            <a:r>
              <a:t>Membership gives access to exclusive opportunities for interaction and sharing (breakfasts, keynotes, round tables, feedback on experiments, workshops), </a:t>
            </a:r>
            <a:r>
              <a:rPr b="1"/>
              <a:t>company visits </a:t>
            </a:r>
            <a:r>
              <a:t>and </a:t>
            </a:r>
            <a:r>
              <a:rPr b="1"/>
              <a:t>digital learning modules about the digital transformation</a:t>
            </a:r>
            <a:r>
              <a:t>.</a:t>
            </a:r>
          </a:p>
        </p:txBody>
      </p:sp>
      <p:grpSp>
        <p:nvGrpSpPr>
          <p:cNvPr id="1376" name="POUR EN SAVOIR PLUS">
            <a:hlinkClick r:id="rId2" invalidUrl="" action="" tgtFrame="" tooltip="" history="1" highlightClick="0" endSnd="0"/>
          </p:cNvPr>
          <p:cNvGrpSpPr/>
          <p:nvPr/>
        </p:nvGrpSpPr>
        <p:grpSpPr>
          <a:xfrm>
            <a:off x="8928117" y="5812664"/>
            <a:ext cx="3019044" cy="464775"/>
            <a:chOff x="0" y="0"/>
            <a:chExt cx="3019043" cy="464774"/>
          </a:xfrm>
        </p:grpSpPr>
        <p:sp>
          <p:nvSpPr>
            <p:cNvPr id="1374" name="Rounded Rectangle"/>
            <p:cNvSpPr/>
            <p:nvPr/>
          </p:nvSpPr>
          <p:spPr>
            <a:xfrm>
              <a:off x="0" y="0"/>
              <a:ext cx="3019044" cy="464775"/>
            </a:xfrm>
            <a:prstGeom prst="roundRect">
              <a:avLst>
                <a:gd name="adj" fmla="val 15000"/>
              </a:avLst>
            </a:prstGeom>
            <a:solidFill>
              <a:srgbClr val="FFBD0D"/>
            </a:solidFill>
            <a:ln w="12700" cap="flat">
              <a:noFill/>
              <a:miter lim="400000"/>
            </a:ln>
            <a:effectLst/>
          </p:spPr>
          <p:txBody>
            <a:bodyPr wrap="square" lIns="0" tIns="0" rIns="0" bIns="0" numCol="1" anchor="ctr">
              <a:noAutofit/>
            </a:bodyPr>
            <a:lstStyle/>
            <a:p>
              <a:pPr>
                <a:defRPr sz="1600">
                  <a:solidFill>
                    <a:srgbClr val="FFFFFF"/>
                  </a:solidFill>
                </a:defRPr>
              </a:pPr>
            </a:p>
          </p:txBody>
        </p:sp>
        <p:sp>
          <p:nvSpPr>
            <p:cNvPr id="1375" name="FIND OUT MORE"/>
            <p:cNvSpPr txBox="1"/>
            <p:nvPr/>
          </p:nvSpPr>
          <p:spPr>
            <a:xfrm>
              <a:off x="20418" y="121410"/>
              <a:ext cx="2978207" cy="2219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FFFFFF"/>
                  </a:solidFill>
                </a:defRPr>
              </a:lvl1pPr>
            </a:lstStyle>
            <a:p>
              <a:pPr/>
              <a:r>
                <a:t>FIND OUT MORE</a:t>
              </a:r>
            </a:p>
          </p:txBody>
        </p:sp>
      </p:gr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53A2EF"/>
        </a:solidFill>
      </p:bgPr>
    </p:bg>
    <p:spTree>
      <p:nvGrpSpPr>
        <p:cNvPr id="1" name=""/>
        <p:cNvGrpSpPr/>
        <p:nvPr/>
      </p:nvGrpSpPr>
      <p:grpSpPr>
        <a:xfrm>
          <a:off x="0" y="0"/>
          <a:ext cx="0" cy="0"/>
          <a:chOff x="0" y="0"/>
          <a:chExt cx="0" cy="0"/>
        </a:xfrm>
      </p:grpSpPr>
      <p:sp>
        <p:nvSpPr>
          <p:cNvPr id="1378"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61D2C2">
              <a:alpha val="34480"/>
            </a:srgbClr>
          </a:solidFill>
          <a:ln w="3175">
            <a:miter lim="400000"/>
          </a:ln>
        </p:spPr>
        <p:txBody>
          <a:bodyPr lIns="0" tIns="0" rIns="0" bIns="0" anchor="ctr"/>
          <a:lstStyle/>
          <a:p>
            <a:pPr>
              <a:defRPr sz="1600">
                <a:solidFill>
                  <a:srgbClr val="FFFFFF"/>
                </a:solidFill>
              </a:defRPr>
            </a:pPr>
          </a:p>
        </p:txBody>
      </p:sp>
      <p:sp>
        <p:nvSpPr>
          <p:cNvPr id="1379"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53A2EF">
              <a:alpha val="37890"/>
            </a:srgbClr>
          </a:solidFill>
          <a:ln w="3175">
            <a:miter lim="400000"/>
          </a:ln>
        </p:spPr>
        <p:txBody>
          <a:bodyPr lIns="0" tIns="0" rIns="0" bIns="0" anchor="ctr"/>
          <a:lstStyle/>
          <a:p>
            <a:pPr>
              <a:defRPr sz="1600">
                <a:solidFill>
                  <a:srgbClr val="FFFFFF"/>
                </a:solidFill>
              </a:defRPr>
            </a:pPr>
          </a:p>
        </p:txBody>
      </p:sp>
      <p:sp>
        <p:nvSpPr>
          <p:cNvPr id="1380"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6BE8D6">
              <a:alpha val="22696"/>
            </a:srgbClr>
          </a:solidFill>
          <a:ln w="3175">
            <a:miter lim="400000"/>
          </a:ln>
        </p:spPr>
        <p:txBody>
          <a:bodyPr lIns="0" tIns="0" rIns="0" bIns="0" anchor="ctr"/>
          <a:lstStyle/>
          <a:p>
            <a:pPr>
              <a:defRPr sz="1600">
                <a:solidFill>
                  <a:srgbClr val="FFFFFF"/>
                </a:solidFill>
              </a:defRPr>
            </a:pPr>
          </a:p>
        </p:txBody>
      </p:sp>
      <p:sp>
        <p:nvSpPr>
          <p:cNvPr id="138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38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38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384"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385"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p>
        </p:txBody>
      </p:sp>
      <p:sp>
        <p:nvSpPr>
          <p:cNvPr id="1386" name="6"/>
          <p:cNvSpPr txBox="1"/>
          <p:nvPr>
            <p:ph type="body" idx="13"/>
          </p:nvPr>
        </p:nvSpPr>
        <p:spPr>
          <a:prstGeom prst="rect">
            <a:avLst/>
          </a:prstGeom>
        </p:spPr>
        <p:txBody>
          <a:bodyPr/>
          <a:lstStyle>
            <a:lvl1pPr>
              <a:defRPr>
                <a:solidFill>
                  <a:srgbClr val="53A2EF"/>
                </a:solidFill>
              </a:defRPr>
            </a:lvl1pPr>
          </a:lstStyle>
          <a:p>
            <a:pPr/>
            <a:r>
              <a:t>6</a:t>
            </a:r>
          </a:p>
        </p:txBody>
      </p:sp>
      <p:sp>
        <p:nvSpPr>
          <p:cNvPr id="1387"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p>
        </p:txBody>
      </p:sp>
      <p:pic>
        <p:nvPicPr>
          <p:cNvPr id="1388"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1389" name="IMPROVING PERFORMANCE"/>
          <p:cNvSpPr txBox="1"/>
          <p:nvPr>
            <p:ph type="title"/>
          </p:nvPr>
        </p:nvSpPr>
        <p:spPr>
          <a:xfrm>
            <a:off x="4064482" y="2440821"/>
            <a:ext cx="5518099" cy="1728550"/>
          </a:xfrm>
          <a:prstGeom prst="rect">
            <a:avLst/>
          </a:prstGeom>
        </p:spPr>
        <p:txBody>
          <a:bodyPr/>
          <a:lstStyle/>
          <a:p>
            <a:pPr/>
            <a:r>
              <a:t>IMPROVING PERFORMANCE</a:t>
            </a:r>
          </a:p>
        </p:txBody>
      </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9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39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393" name="Image" descr="Image"/>
          <p:cNvPicPr>
            <a:picLocks noChangeAspect="1"/>
          </p:cNvPicPr>
          <p:nvPr/>
        </p:nvPicPr>
        <p:blipFill>
          <a:blip r:embed="rId2">
            <a:extLst/>
          </a:blip>
          <a:srcRect l="4403" t="23096" r="13010" b="23096"/>
          <a:stretch>
            <a:fillRect/>
          </a:stretch>
        </p:blipFill>
        <p:spPr>
          <a:xfrm>
            <a:off x="6159998" y="-41089"/>
            <a:ext cx="6062292" cy="3949611"/>
          </a:xfrm>
          <a:prstGeom prst="rect">
            <a:avLst/>
          </a:prstGeom>
          <a:ln w="12700">
            <a:miter lim="400000"/>
          </a:ln>
        </p:spPr>
      </p:pic>
      <p:sp>
        <p:nvSpPr>
          <p:cNvPr id="139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395"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1396" name="Rectangle"/>
          <p:cNvSpPr/>
          <p:nvPr/>
        </p:nvSpPr>
        <p:spPr>
          <a:xfrm>
            <a:off x="6188200" y="4220445"/>
            <a:ext cx="5487390" cy="749385"/>
          </a:xfrm>
          <a:prstGeom prst="rect">
            <a:avLst/>
          </a:prstGeom>
          <a:solidFill>
            <a:srgbClr val="FFFFFF"/>
          </a:solidFill>
          <a:ln w="25400">
            <a:solidFill>
              <a:srgbClr val="53A3F0"/>
            </a:solidFill>
            <a:miter lim="400000"/>
          </a:ln>
        </p:spPr>
        <p:txBody>
          <a:bodyPr lIns="0" tIns="0" rIns="0" bIns="0" anchor="ctr"/>
          <a:lstStyle/>
          <a:p>
            <a:pPr>
              <a:defRPr sz="1600">
                <a:solidFill>
                  <a:srgbClr val="FFFFFF"/>
                </a:solidFill>
              </a:defRPr>
            </a:pPr>
          </a:p>
        </p:txBody>
      </p:sp>
      <p:sp>
        <p:nvSpPr>
          <p:cNvPr id="1397" name="Rectangle"/>
          <p:cNvSpPr/>
          <p:nvPr/>
        </p:nvSpPr>
        <p:spPr>
          <a:xfrm>
            <a:off x="6189416" y="4970369"/>
            <a:ext cx="5484959" cy="1283458"/>
          </a:xfrm>
          <a:prstGeom prst="rect">
            <a:avLst/>
          </a:prstGeom>
          <a:solidFill>
            <a:srgbClr val="FFFFFF"/>
          </a:solidFill>
          <a:ln w="25400">
            <a:solidFill>
              <a:srgbClr val="53A3F0"/>
            </a:solidFill>
            <a:miter lim="400000"/>
          </a:ln>
        </p:spPr>
        <p:txBody>
          <a:bodyPr lIns="0" tIns="0" rIns="0" bIns="0" anchor="ctr"/>
          <a:lstStyle/>
          <a:p>
            <a:pPr>
              <a:defRPr sz="1600">
                <a:solidFill>
                  <a:srgbClr val="FFFFFF"/>
                </a:solidFill>
              </a:defRPr>
            </a:pPr>
          </a:p>
        </p:txBody>
      </p:sp>
      <p:pic>
        <p:nvPicPr>
          <p:cNvPr id="1398" name="Image" descr="Image"/>
          <p:cNvPicPr>
            <a:picLocks noChangeAspect="1"/>
          </p:cNvPicPr>
          <p:nvPr/>
        </p:nvPicPr>
        <p:blipFill>
          <a:blip r:embed="rId4">
            <a:extLst/>
          </a:blip>
          <a:srcRect l="16667" t="0" r="16653" b="0"/>
          <a:stretch>
            <a:fillRect/>
          </a:stretch>
        </p:blipFill>
        <p:spPr>
          <a:xfrm>
            <a:off x="6902672" y="4325460"/>
            <a:ext cx="539344" cy="539250"/>
          </a:xfrm>
          <a:custGeom>
            <a:avLst/>
            <a:gdLst/>
            <a:ahLst/>
            <a:cxnLst>
              <a:cxn ang="0">
                <a:pos x="wd2" y="hd2"/>
              </a:cxn>
              <a:cxn ang="5400000">
                <a:pos x="wd2" y="hd2"/>
              </a:cxn>
              <a:cxn ang="10800000">
                <a:pos x="wd2" y="hd2"/>
              </a:cxn>
              <a:cxn ang="16200000">
                <a:pos x="wd2" y="hd2"/>
              </a:cxn>
            </a:cxnLst>
            <a:rect l="0" t="0" r="r" b="b"/>
            <a:pathLst>
              <a:path w="19679" h="21600" fill="norm" stroke="1" extrusionOk="0">
                <a:moveTo>
                  <a:pt x="9833" y="0"/>
                </a:moveTo>
                <a:cubicBezTo>
                  <a:pt x="7315" y="0"/>
                  <a:pt x="4803" y="1054"/>
                  <a:pt x="2882" y="3163"/>
                </a:cubicBezTo>
                <a:cubicBezTo>
                  <a:pt x="-960" y="7379"/>
                  <a:pt x="-960" y="14221"/>
                  <a:pt x="2882" y="18437"/>
                </a:cubicBezTo>
                <a:cubicBezTo>
                  <a:pt x="4803" y="20546"/>
                  <a:pt x="7315" y="21600"/>
                  <a:pt x="9833" y="21600"/>
                </a:cubicBezTo>
                <a:cubicBezTo>
                  <a:pt x="12350" y="21600"/>
                  <a:pt x="14877" y="20546"/>
                  <a:pt x="16798" y="18437"/>
                </a:cubicBezTo>
                <a:cubicBezTo>
                  <a:pt x="20640" y="14221"/>
                  <a:pt x="20640" y="7379"/>
                  <a:pt x="16798" y="3163"/>
                </a:cubicBezTo>
                <a:cubicBezTo>
                  <a:pt x="14877" y="1054"/>
                  <a:pt x="12350" y="0"/>
                  <a:pt x="9833" y="0"/>
                </a:cubicBezTo>
                <a:close/>
              </a:path>
            </a:pathLst>
          </a:custGeom>
          <a:ln w="12700">
            <a:miter lim="400000"/>
          </a:ln>
        </p:spPr>
      </p:pic>
      <p:sp>
        <p:nvSpPr>
          <p:cNvPr id="1399" name="‘‘"/>
          <p:cNvSpPr txBox="1"/>
          <p:nvPr/>
        </p:nvSpPr>
        <p:spPr>
          <a:xfrm>
            <a:off x="6145303" y="4895896"/>
            <a:ext cx="465226" cy="91445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6100">
                <a:solidFill>
                  <a:srgbClr val="53A3F0"/>
                </a:solidFill>
              </a:defRPr>
            </a:lvl1pPr>
          </a:lstStyle>
          <a:p>
            <a:pPr/>
            <a:r>
              <a:t>‘‘</a:t>
            </a:r>
          </a:p>
        </p:txBody>
      </p:sp>
      <p:sp>
        <p:nvSpPr>
          <p:cNvPr id="1400" name="’’"/>
          <p:cNvSpPr txBox="1"/>
          <p:nvPr/>
        </p:nvSpPr>
        <p:spPr>
          <a:xfrm>
            <a:off x="11264544" y="5918111"/>
            <a:ext cx="353270" cy="667520"/>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4400">
                <a:solidFill>
                  <a:srgbClr val="53A3F0"/>
                </a:solidFill>
              </a:defRPr>
            </a:lvl1pPr>
          </a:lstStyle>
          <a:p>
            <a:pPr/>
            <a:r>
              <a:t>’’</a:t>
            </a:r>
          </a:p>
        </p:txBody>
      </p:sp>
      <p:sp>
        <p:nvSpPr>
          <p:cNvPr id="1401" name="Circle">
            <a:hlinkClick r:id="rId5" invalidUrl="" action="" tgtFrame="" tooltip="" history="1" highlightClick="0" endSnd="0"/>
          </p:cNvPr>
          <p:cNvSpPr/>
          <p:nvPr/>
        </p:nvSpPr>
        <p:spPr>
          <a:xfrm>
            <a:off x="5257334" y="272475"/>
            <a:ext cx="539059" cy="539058"/>
          </a:xfrm>
          <a:prstGeom prst="ellipse">
            <a:avLst/>
          </a:prstGeom>
          <a:solidFill>
            <a:srgbClr val="53A3F0"/>
          </a:solidFill>
          <a:ln w="12700">
            <a:miter lim="400000"/>
          </a:ln>
        </p:spPr>
        <p:txBody>
          <a:bodyPr lIns="0" tIns="0" rIns="0" bIns="0" anchor="ctr"/>
          <a:lstStyle/>
          <a:p>
            <a:pPr>
              <a:defRPr sz="1600">
                <a:solidFill>
                  <a:srgbClr val="FFFFFF"/>
                </a:solidFill>
              </a:defRPr>
            </a:pPr>
          </a:p>
        </p:txBody>
      </p:sp>
      <p:pic>
        <p:nvPicPr>
          <p:cNvPr id="1402" name="Image" descr="Image"/>
          <p:cNvPicPr>
            <a:picLocks noChangeAspect="1"/>
          </p:cNvPicPr>
          <p:nvPr/>
        </p:nvPicPr>
        <p:blipFill>
          <a:blip r:embed="rId6">
            <a:extLst/>
          </a:blip>
          <a:stretch>
            <a:fillRect/>
          </a:stretch>
        </p:blipFill>
        <p:spPr>
          <a:xfrm>
            <a:off x="5329204" y="376414"/>
            <a:ext cx="387794" cy="336827"/>
          </a:xfrm>
          <a:prstGeom prst="rect">
            <a:avLst/>
          </a:prstGeom>
          <a:ln w="12700">
            <a:miter lim="400000"/>
          </a:ln>
        </p:spPr>
      </p:pic>
      <p:pic>
        <p:nvPicPr>
          <p:cNvPr id="1403" name="Image" descr="Image"/>
          <p:cNvPicPr>
            <a:picLocks noChangeAspect="1"/>
          </p:cNvPicPr>
          <p:nvPr/>
        </p:nvPicPr>
        <p:blipFill>
          <a:blip r:embed="rId7">
            <a:extLst/>
          </a:blip>
          <a:stretch>
            <a:fillRect/>
          </a:stretch>
        </p:blipFill>
        <p:spPr>
          <a:xfrm>
            <a:off x="5531887" y="179787"/>
            <a:ext cx="376917" cy="327918"/>
          </a:xfrm>
          <a:prstGeom prst="rect">
            <a:avLst/>
          </a:prstGeom>
          <a:ln w="12700">
            <a:miter lim="400000"/>
          </a:ln>
        </p:spPr>
      </p:pic>
      <p:sp>
        <p:nvSpPr>
          <p:cNvPr id="1404" name="ZoneTexte 11"/>
          <p:cNvSpPr txBox="1"/>
          <p:nvPr/>
        </p:nvSpPr>
        <p:spPr>
          <a:xfrm>
            <a:off x="385797" y="1610659"/>
            <a:ext cx="5165820" cy="3753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500"/>
            </a:pPr>
            <a:r>
              <a:t>With the development of AI (Machine Learning), huge quantities of data can now be exploited and have a real impact on decision making.</a:t>
            </a:r>
          </a:p>
          <a:p>
            <a:pPr algn="just">
              <a:defRPr sz="1500"/>
            </a:pPr>
          </a:p>
          <a:p>
            <a:pPr algn="just">
              <a:defRPr b="0"/>
            </a:pPr>
            <a:r>
              <a:t>Although it requires investment in software and statistical skills (and this entails costs), </a:t>
            </a:r>
            <a:r>
              <a:rPr b="1"/>
              <a:t>HR analytics </a:t>
            </a:r>
            <a:r>
              <a:t>has been proven to give added value to companies. In contrast with HR steering, which is more informative, analytics is a ‘decision maker’ that is useful in ‘the present’.</a:t>
            </a:r>
          </a:p>
          <a:p>
            <a:pPr algn="just">
              <a:defRPr b="0"/>
            </a:pPr>
          </a:p>
          <a:p>
            <a:pPr algn="just">
              <a:defRPr b="0"/>
            </a:pPr>
            <a:r>
              <a:t>It gives a clear view of the opposition between </a:t>
            </a:r>
            <a:r>
              <a:rPr b="1"/>
              <a:t>facts and figures </a:t>
            </a:r>
            <a:r>
              <a:t>and ideas and perceptions, on social issues that are sometimes complex.</a:t>
            </a:r>
          </a:p>
          <a:p>
            <a:pPr algn="just">
              <a:defRPr b="0"/>
            </a:pPr>
          </a:p>
          <a:p>
            <a:pPr algn="just">
              <a:defRPr b="0"/>
            </a:pPr>
            <a:r>
              <a:t>Absent</a:t>
            </a:r>
            <a:r>
              <a:t>ee</a:t>
            </a:r>
            <a:r>
              <a:t>ism, pr</a:t>
            </a:r>
            <a:r>
              <a:t>e</a:t>
            </a:r>
            <a:r>
              <a:t>sent</a:t>
            </a:r>
            <a:r>
              <a:t>ee</a:t>
            </a:r>
            <a:r>
              <a:t>ism, turnover, </a:t>
            </a:r>
            <a:r>
              <a:t>professional equality</a:t>
            </a:r>
            <a:r>
              <a:t>, </a:t>
            </a:r>
            <a:r>
              <a:t>age management</a:t>
            </a:r>
            <a:r>
              <a:t>, r</a:t>
            </a:r>
            <a:r>
              <a:t>e</a:t>
            </a:r>
            <a:r>
              <a:t>mun</a:t>
            </a:r>
            <a:r>
              <a:t>e</a:t>
            </a:r>
            <a:r>
              <a:t>ration, etc., </a:t>
            </a:r>
            <a:r>
              <a:t>are amongst the factors that can now be analysed thanks to </a:t>
            </a:r>
            <a:r>
              <a:rPr b="1"/>
              <a:t>higher and higher performing new tools</a:t>
            </a:r>
            <a:r>
              <a:t> which combine analyses of multiple factors.</a:t>
            </a:r>
          </a:p>
        </p:txBody>
      </p:sp>
      <p:sp>
        <p:nvSpPr>
          <p:cNvPr id="1405" name="Analytique des Ressources Humaines"/>
          <p:cNvSpPr txBox="1"/>
          <p:nvPr/>
        </p:nvSpPr>
        <p:spPr>
          <a:xfrm>
            <a:off x="416333" y="998309"/>
            <a:ext cx="4868187" cy="33459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000">
                <a:solidFill>
                  <a:srgbClr val="53A3F0"/>
                </a:solidFill>
              </a:defRPr>
            </a:lvl1pPr>
          </a:lstStyle>
          <a:p>
            <a:pPr/>
            <a:r>
              <a:t>Human Resources Analytics</a:t>
            </a:r>
          </a:p>
        </p:txBody>
      </p:sp>
      <p:sp>
        <p:nvSpPr>
          <p:cNvPr id="1406" name="Shape 974">
            <a:hlinkClick r:id="rId8" invalidUrl="" action="" tgtFrame="" tooltip="" history="1" highlightClick="0" endSnd="0"/>
          </p:cNvPr>
          <p:cNvSpPr txBox="1"/>
          <p:nvPr/>
        </p:nvSpPr>
        <p:spPr>
          <a:xfrm>
            <a:off x="95247" y="6163154"/>
            <a:ext cx="5280301" cy="17742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b="0" sz="700"/>
            </a:pPr>
            <a:r>
              <a:t>Source</a:t>
            </a:r>
            <a:r>
              <a:t>:</a:t>
            </a:r>
            <a:r>
              <a:t> L’Analytique RH, formidable outil de dialogue social</a:t>
            </a:r>
            <a:r>
              <a:t> (</a:t>
            </a:r>
            <a:r>
              <a:rPr i="1"/>
              <a:t>HR Analytics, a formidable social dialogue tool</a:t>
            </a:r>
            <a:r>
              <a:t>)</a:t>
            </a:r>
            <a:r>
              <a:t>, RHInfo.com, 2017</a:t>
            </a:r>
          </a:p>
        </p:txBody>
      </p:sp>
      <p:sp>
        <p:nvSpPr>
          <p:cNvPr id="1407" name="Jean-Baptiste Audrerie…"/>
          <p:cNvSpPr txBox="1"/>
          <p:nvPr/>
        </p:nvSpPr>
        <p:spPr>
          <a:xfrm>
            <a:off x="7685598" y="4381937"/>
            <a:ext cx="2100809" cy="426400"/>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1300">
                <a:solidFill>
                  <a:srgbClr val="53A3F0"/>
                </a:solidFill>
              </a:defRPr>
            </a:pPr>
            <a:r>
              <a:t>Jean-Baptiste Audrerie</a:t>
            </a:r>
            <a:endParaRPr b="0"/>
          </a:p>
          <a:p>
            <a:pPr>
              <a:defRPr b="0" sz="1300">
                <a:solidFill>
                  <a:srgbClr val="53A3F0"/>
                </a:solidFill>
              </a:defRPr>
            </a:pPr>
            <a:r>
              <a:t>Organisational Psychologist</a:t>
            </a:r>
          </a:p>
        </p:txBody>
      </p:sp>
      <p:sp>
        <p:nvSpPr>
          <p:cNvPr id="1408" name="L’analytique RH promet d’exploiter les données pour résoudre les nombreux problèmes de gestion de la main d’œuvre. On pense au recrutement prédictif, à la gestion préventive des départs, à la réduction des comportements à risque au travail… L’arrivée fulgurante de l’intelligence artificielle (IA) va transformer radicalement l’analytique RH."/>
          <p:cNvSpPr txBox="1"/>
          <p:nvPr/>
        </p:nvSpPr>
        <p:spPr>
          <a:xfrm>
            <a:off x="6659167" y="5017898"/>
            <a:ext cx="4723253" cy="11884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a:defRPr b="0" i="1" sz="1300"/>
            </a:lvl1pPr>
          </a:lstStyle>
          <a:p>
            <a:pPr/>
            <a:r>
              <a:t>HR analytics offers the promise of being able to use data to solve numerous workforce management problems. For example, predictive recruitment, preventative management (against resignations), reduction of risky behaviour at work, etc. Artificial intelligence (AI)’s explosive arrival is going to radically transform HR analytics.</a:t>
            </a:r>
          </a:p>
        </p:txBody>
      </p:sp>
      <p:sp>
        <p:nvSpPr>
          <p:cNvPr id="1409" name="Improving performance"/>
          <p:cNvSpPr txBox="1"/>
          <p:nvPr/>
        </p:nvSpPr>
        <p:spPr>
          <a:xfrm>
            <a:off x="10163806" y="6582988"/>
            <a:ext cx="1463428"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Improving performance</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1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41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413"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414"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415" name="Image" descr="Image"/>
          <p:cNvPicPr>
            <a:picLocks noChangeAspect="1"/>
          </p:cNvPicPr>
          <p:nvPr/>
        </p:nvPicPr>
        <p:blipFill>
          <a:blip r:embed="rId3">
            <a:extLst/>
          </a:blip>
          <a:stretch>
            <a:fillRect/>
          </a:stretch>
        </p:blipFill>
        <p:spPr>
          <a:xfrm>
            <a:off x="6809081" y="1185775"/>
            <a:ext cx="5218312" cy="5218312"/>
          </a:xfrm>
          <a:prstGeom prst="rect">
            <a:avLst/>
          </a:prstGeom>
          <a:ln w="12700">
            <a:miter lim="400000"/>
          </a:ln>
        </p:spPr>
      </p:pic>
      <p:sp>
        <p:nvSpPr>
          <p:cNvPr id="1416" name="Circle">
            <a:hlinkClick r:id="rId4" invalidUrl="" action="" tgtFrame="" tooltip="" history="1" highlightClick="0" endSnd="0"/>
          </p:cNvPr>
          <p:cNvSpPr/>
          <p:nvPr/>
        </p:nvSpPr>
        <p:spPr>
          <a:xfrm>
            <a:off x="10969970" y="323275"/>
            <a:ext cx="539059" cy="539058"/>
          </a:xfrm>
          <a:prstGeom prst="ellipse">
            <a:avLst/>
          </a:prstGeom>
          <a:solidFill>
            <a:srgbClr val="53A3F0"/>
          </a:solidFill>
          <a:ln w="12700">
            <a:miter lim="400000"/>
          </a:ln>
        </p:spPr>
        <p:txBody>
          <a:bodyPr lIns="0" tIns="0" rIns="0" bIns="0" anchor="ctr"/>
          <a:lstStyle/>
          <a:p>
            <a:pPr>
              <a:defRPr sz="1600">
                <a:solidFill>
                  <a:srgbClr val="FFFFFF"/>
                </a:solidFill>
              </a:defRPr>
            </a:pPr>
          </a:p>
        </p:txBody>
      </p:sp>
      <p:pic>
        <p:nvPicPr>
          <p:cNvPr id="1417" name="Image" descr="Image"/>
          <p:cNvPicPr>
            <a:picLocks noChangeAspect="1"/>
          </p:cNvPicPr>
          <p:nvPr/>
        </p:nvPicPr>
        <p:blipFill>
          <a:blip r:embed="rId5">
            <a:extLst/>
          </a:blip>
          <a:stretch>
            <a:fillRect/>
          </a:stretch>
        </p:blipFill>
        <p:spPr>
          <a:xfrm>
            <a:off x="11042834" y="426127"/>
            <a:ext cx="387794" cy="336827"/>
          </a:xfrm>
          <a:prstGeom prst="rect">
            <a:avLst/>
          </a:prstGeom>
          <a:ln w="12700">
            <a:miter lim="400000"/>
          </a:ln>
        </p:spPr>
      </p:pic>
      <p:pic>
        <p:nvPicPr>
          <p:cNvPr id="1418" name="Image" descr="Image"/>
          <p:cNvPicPr>
            <a:picLocks noChangeAspect="1"/>
          </p:cNvPicPr>
          <p:nvPr/>
        </p:nvPicPr>
        <p:blipFill>
          <a:blip r:embed="rId6">
            <a:extLst/>
          </a:blip>
          <a:stretch>
            <a:fillRect/>
          </a:stretch>
        </p:blipFill>
        <p:spPr>
          <a:xfrm>
            <a:off x="11245518" y="229500"/>
            <a:ext cx="376916" cy="327918"/>
          </a:xfrm>
          <a:prstGeom prst="rect">
            <a:avLst/>
          </a:prstGeom>
          <a:ln w="12700">
            <a:miter lim="400000"/>
          </a:ln>
        </p:spPr>
      </p:pic>
      <p:sp>
        <p:nvSpPr>
          <p:cNvPr id="1419" name="People analytics ou comment gagner la « guerre des talents »"/>
          <p:cNvSpPr txBox="1"/>
          <p:nvPr/>
        </p:nvSpPr>
        <p:spPr>
          <a:xfrm>
            <a:off x="467133" y="706208"/>
            <a:ext cx="6131071" cy="33459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000">
                <a:solidFill>
                  <a:srgbClr val="53A3F0"/>
                </a:solidFill>
              </a:defRPr>
            </a:pPr>
            <a:r>
              <a:t>People </a:t>
            </a:r>
            <a:r>
              <a:t>A</a:t>
            </a:r>
            <a:r>
              <a:t>nalytics</a:t>
            </a:r>
            <a:r>
              <a:t>,</a:t>
            </a:r>
            <a:r>
              <a:t> o</a:t>
            </a:r>
            <a:r>
              <a:t>r How to Win the ‘Talent War’</a:t>
            </a:r>
          </a:p>
        </p:txBody>
      </p:sp>
      <p:sp>
        <p:nvSpPr>
          <p:cNvPr id="1420" name="Pour mettre en place une démarche analytique,…"/>
          <p:cNvSpPr txBox="1"/>
          <p:nvPr/>
        </p:nvSpPr>
        <p:spPr>
          <a:xfrm>
            <a:off x="795867" y="1617151"/>
            <a:ext cx="4190796" cy="55173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just">
              <a:defRPr sz="1700"/>
            </a:pPr>
            <a:r>
              <a:t>In order to set up an analytics process, </a:t>
            </a:r>
          </a:p>
          <a:p>
            <a:pPr algn="just">
              <a:defRPr sz="1700"/>
            </a:pPr>
            <a:r>
              <a:t>4 </a:t>
            </a:r>
            <a:r>
              <a:t>challenges need to be addressed</a:t>
            </a:r>
            <a:r>
              <a:t>:</a:t>
            </a:r>
          </a:p>
        </p:txBody>
      </p:sp>
      <p:sp>
        <p:nvSpPr>
          <p:cNvPr id="1421" name="ZoneTexte 11"/>
          <p:cNvSpPr txBox="1"/>
          <p:nvPr/>
        </p:nvSpPr>
        <p:spPr>
          <a:xfrm>
            <a:off x="795867" y="2507707"/>
            <a:ext cx="5030190" cy="3092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Data and tools in disconnected silos:</a:t>
            </a:r>
            <a:r>
              <a:rPr b="0"/>
              <a:t> masses of data and tools that aren’t integrated with one another.</a:t>
            </a:r>
            <a:endParaRPr b="0"/>
          </a:p>
          <a:p>
            <a:pPr algn="just">
              <a:defRPr b="0"/>
            </a:pPr>
          </a:p>
          <a:p>
            <a:pPr algn="just"/>
            <a:r>
              <a:t>Lack of optimisation:</a:t>
            </a:r>
            <a:r>
              <a:rPr b="0"/>
              <a:t> sort out and create a hierarchy of relevant information in order to optimise the different stages of managing the talent lifecycle.</a:t>
            </a:r>
            <a:endParaRPr b="0"/>
          </a:p>
          <a:p>
            <a:pPr algn="just">
              <a:defRPr b="0"/>
            </a:pPr>
          </a:p>
          <a:p>
            <a:pPr algn="just"/>
            <a:r>
              <a:t>Analytics expertise:</a:t>
            </a:r>
            <a:r>
              <a:rPr b="0"/>
              <a:t> a lack of necessary resources for transforming data that has been obtained into truly operational results.</a:t>
            </a:r>
            <a:endParaRPr b="0"/>
          </a:p>
          <a:p>
            <a:pPr algn="just">
              <a:defRPr b="0"/>
            </a:pPr>
          </a:p>
          <a:p>
            <a:pPr algn="just"/>
            <a:r>
              <a:t>Predictive data analysis:</a:t>
            </a:r>
            <a:r>
              <a:rPr b="0"/>
              <a:t> even if there is a wealth of data, critical distance and interpretation are necessary to determine trends and thus anticipate new employees’ behaviour and organisational needs. </a:t>
            </a:r>
          </a:p>
        </p:txBody>
      </p:sp>
      <p:sp>
        <p:nvSpPr>
          <p:cNvPr id="1422" name="Gear"/>
          <p:cNvSpPr/>
          <p:nvPr/>
        </p:nvSpPr>
        <p:spPr>
          <a:xfrm>
            <a:off x="471182" y="2460388"/>
            <a:ext cx="227976" cy="226981"/>
          </a:xfrm>
          <a:custGeom>
            <a:avLst/>
            <a:gdLst/>
            <a:ahLst/>
            <a:cxnLst>
              <a:cxn ang="0">
                <a:pos x="wd2" y="hd2"/>
              </a:cxn>
              <a:cxn ang="5400000">
                <a:pos x="wd2" y="hd2"/>
              </a:cxn>
              <a:cxn ang="10800000">
                <a:pos x="wd2" y="hd2"/>
              </a:cxn>
              <a:cxn ang="16200000">
                <a:pos x="wd2" y="hd2"/>
              </a:cxn>
            </a:cxnLst>
            <a:rect l="0" t="0" r="r" b="b"/>
            <a:pathLst>
              <a:path w="21600" h="21599" fill="norm" stroke="1"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000000"/>
          </a:solidFill>
          <a:ln w="12700">
            <a:miter lim="400000"/>
          </a:ln>
        </p:spPr>
        <p:txBody>
          <a:bodyPr lIns="0" tIns="0" rIns="0" bIns="0" anchor="ctr"/>
          <a:lstStyle/>
          <a:p>
            <a:pPr>
              <a:defRPr sz="1600">
                <a:solidFill>
                  <a:srgbClr val="FFFFFF"/>
                </a:solidFill>
              </a:defRPr>
            </a:pPr>
          </a:p>
        </p:txBody>
      </p:sp>
      <p:sp>
        <p:nvSpPr>
          <p:cNvPr id="1423" name="Gear"/>
          <p:cNvSpPr/>
          <p:nvPr/>
        </p:nvSpPr>
        <p:spPr>
          <a:xfrm>
            <a:off x="471182" y="3073520"/>
            <a:ext cx="227976" cy="226981"/>
          </a:xfrm>
          <a:custGeom>
            <a:avLst/>
            <a:gdLst/>
            <a:ahLst/>
            <a:cxnLst>
              <a:cxn ang="0">
                <a:pos x="wd2" y="hd2"/>
              </a:cxn>
              <a:cxn ang="5400000">
                <a:pos x="wd2" y="hd2"/>
              </a:cxn>
              <a:cxn ang="10800000">
                <a:pos x="wd2" y="hd2"/>
              </a:cxn>
              <a:cxn ang="16200000">
                <a:pos x="wd2" y="hd2"/>
              </a:cxn>
            </a:cxnLst>
            <a:rect l="0" t="0" r="r" b="b"/>
            <a:pathLst>
              <a:path w="21600" h="21599" fill="norm" stroke="1"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000000"/>
          </a:solidFill>
          <a:ln w="12700">
            <a:miter lim="400000"/>
          </a:ln>
        </p:spPr>
        <p:txBody>
          <a:bodyPr lIns="0" tIns="0" rIns="0" bIns="0" anchor="ctr"/>
          <a:lstStyle/>
          <a:p>
            <a:pPr>
              <a:defRPr sz="1600">
                <a:solidFill>
                  <a:srgbClr val="FFFFFF"/>
                </a:solidFill>
              </a:defRPr>
            </a:pPr>
          </a:p>
        </p:txBody>
      </p:sp>
      <p:sp>
        <p:nvSpPr>
          <p:cNvPr id="1424" name="Gear"/>
          <p:cNvSpPr/>
          <p:nvPr/>
        </p:nvSpPr>
        <p:spPr>
          <a:xfrm>
            <a:off x="471182" y="3884187"/>
            <a:ext cx="227976" cy="226981"/>
          </a:xfrm>
          <a:custGeom>
            <a:avLst/>
            <a:gdLst/>
            <a:ahLst/>
            <a:cxnLst>
              <a:cxn ang="0">
                <a:pos x="wd2" y="hd2"/>
              </a:cxn>
              <a:cxn ang="5400000">
                <a:pos x="wd2" y="hd2"/>
              </a:cxn>
              <a:cxn ang="10800000">
                <a:pos x="wd2" y="hd2"/>
              </a:cxn>
              <a:cxn ang="16200000">
                <a:pos x="wd2" y="hd2"/>
              </a:cxn>
            </a:cxnLst>
            <a:rect l="0" t="0" r="r" b="b"/>
            <a:pathLst>
              <a:path w="21600" h="21599" fill="norm" stroke="1"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000000"/>
          </a:solidFill>
          <a:ln w="12700">
            <a:miter lim="400000"/>
          </a:ln>
        </p:spPr>
        <p:txBody>
          <a:bodyPr lIns="0" tIns="0" rIns="0" bIns="0" anchor="ctr"/>
          <a:lstStyle/>
          <a:p>
            <a:pPr>
              <a:defRPr sz="1600">
                <a:solidFill>
                  <a:srgbClr val="FFFFFF"/>
                </a:solidFill>
              </a:defRPr>
            </a:pPr>
          </a:p>
        </p:txBody>
      </p:sp>
      <p:sp>
        <p:nvSpPr>
          <p:cNvPr id="1425" name="Gear"/>
          <p:cNvSpPr/>
          <p:nvPr/>
        </p:nvSpPr>
        <p:spPr>
          <a:xfrm>
            <a:off x="471520" y="4770060"/>
            <a:ext cx="227639" cy="226982"/>
          </a:xfrm>
          <a:custGeom>
            <a:avLst/>
            <a:gdLst/>
            <a:ahLst/>
            <a:cxnLst>
              <a:cxn ang="0">
                <a:pos x="wd2" y="hd2"/>
              </a:cxn>
              <a:cxn ang="5400000">
                <a:pos x="wd2" y="hd2"/>
              </a:cxn>
              <a:cxn ang="10800000">
                <a:pos x="wd2" y="hd2"/>
              </a:cxn>
              <a:cxn ang="16200000">
                <a:pos x="wd2" y="hd2"/>
              </a:cxn>
            </a:cxnLst>
            <a:rect l="0" t="0" r="r" b="b"/>
            <a:pathLst>
              <a:path w="21600" h="21599" fill="norm" stroke="1"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000000"/>
          </a:solidFill>
          <a:ln w="12700">
            <a:miter lim="400000"/>
          </a:ln>
        </p:spPr>
        <p:txBody>
          <a:bodyPr lIns="0" tIns="0" rIns="0" bIns="0" anchor="ctr"/>
          <a:lstStyle/>
          <a:p>
            <a:pPr>
              <a:defRPr sz="1600">
                <a:solidFill>
                  <a:srgbClr val="FFFFFF"/>
                </a:solidFill>
              </a:defRPr>
            </a:pPr>
          </a:p>
        </p:txBody>
      </p:sp>
      <p:sp>
        <p:nvSpPr>
          <p:cNvPr id="1426" name="Découvrez ici les 7 piliers pour mettre en marche la démarche">
            <a:hlinkClick r:id="rId4" invalidUrl="" action="" tgtFrame="" tooltip="" history="1" highlightClick="0" endSnd="0"/>
          </p:cNvPr>
          <p:cNvSpPr txBox="1"/>
          <p:nvPr/>
        </p:nvSpPr>
        <p:spPr>
          <a:xfrm>
            <a:off x="8259516" y="698009"/>
            <a:ext cx="2721673" cy="32604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sz="1000"/>
            </a:lvl1pPr>
          </a:lstStyle>
          <a:p>
            <a:pPr/>
            <a:r>
              <a:t>Click here to discover the 7 pillars of setting up the process</a:t>
            </a:r>
          </a:p>
        </p:txBody>
      </p:sp>
      <p:sp>
        <p:nvSpPr>
          <p:cNvPr id="1427" name="Improving performance"/>
          <p:cNvSpPr txBox="1"/>
          <p:nvPr/>
        </p:nvSpPr>
        <p:spPr>
          <a:xfrm>
            <a:off x="10163806" y="6582988"/>
            <a:ext cx="1463428"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Improving performance</a:t>
            </a:r>
          </a:p>
        </p:txBody>
      </p:sp>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431" name="Picture 2">
            <a:hlinkClick r:id="rId2" invalidUrl="" action="" tgtFrame="" tooltip="" history="1" highlightClick="0" endSnd="0"/>
          </p:cNvPr>
          <p:cNvGrpSpPr/>
          <p:nvPr/>
        </p:nvGrpSpPr>
        <p:grpSpPr>
          <a:xfrm>
            <a:off x="0" y="-16273"/>
            <a:ext cx="3981450" cy="6458350"/>
            <a:chOff x="0" y="0"/>
            <a:chExt cx="3981450" cy="6458348"/>
          </a:xfrm>
        </p:grpSpPr>
        <p:sp>
          <p:nvSpPr>
            <p:cNvPr id="1429" name="Rectangle"/>
            <p:cNvSpPr/>
            <p:nvPr/>
          </p:nvSpPr>
          <p:spPr>
            <a:xfrm>
              <a:off x="0" y="0"/>
              <a:ext cx="3981450" cy="6458349"/>
            </a:xfrm>
            <a:prstGeom prst="rect">
              <a:avLst/>
            </a:prstGeom>
            <a:solidFill>
              <a:srgbClr val="0F2094"/>
            </a:solidFill>
            <a:ln w="12700" cap="flat">
              <a:noFill/>
              <a:miter lim="400000"/>
            </a:ln>
            <a:effectLst/>
          </p:spPr>
          <p:txBody>
            <a:bodyPr wrap="square" lIns="0" tIns="0" rIns="0" bIns="0" numCol="1" anchor="ctr">
              <a:noAutofit/>
            </a:bodyPr>
            <a:lstStyle/>
            <a:p>
              <a:pPr/>
            </a:p>
          </p:txBody>
        </p:sp>
        <p:pic>
          <p:nvPicPr>
            <p:cNvPr id="1430" name="AAEAAQAAAAAAAAfzAAAAJDlkMGM0NjRhLTYzNzUtNGFiMi1hZWUzLTA1ZjJhYjEzNTBjYQ.jpg" descr="AAEAAQAAAAAAAAfzAAAAJDlkMGM0NjRhLTYzNzUtNGFiMi1hZWUzLTA1ZjJhYjEzNTBjYQ.jpg"/>
            <p:cNvPicPr>
              <a:picLocks noChangeAspect="1"/>
            </p:cNvPicPr>
            <p:nvPr/>
          </p:nvPicPr>
          <p:blipFill>
            <a:blip r:embed="rId3">
              <a:extLst/>
            </a:blip>
            <a:srcRect l="25525" t="5355" r="48237" b="12167"/>
            <a:stretch>
              <a:fillRect/>
            </a:stretch>
          </p:blipFill>
          <p:spPr>
            <a:xfrm>
              <a:off x="0" y="0"/>
              <a:ext cx="3981450" cy="6458349"/>
            </a:xfrm>
            <a:prstGeom prst="rect">
              <a:avLst/>
            </a:prstGeom>
            <a:ln w="9525" cap="flat">
              <a:solidFill>
                <a:srgbClr val="000000"/>
              </a:solidFill>
              <a:prstDash val="solid"/>
              <a:round/>
            </a:ln>
            <a:effectLst/>
          </p:spPr>
        </p:pic>
      </p:grpSp>
      <p:sp>
        <p:nvSpPr>
          <p:cNvPr id="1432" name="Rectangle"/>
          <p:cNvSpPr/>
          <p:nvPr/>
        </p:nvSpPr>
        <p:spPr>
          <a:xfrm>
            <a:off x="-24680" y="5856435"/>
            <a:ext cx="4006130" cy="596902"/>
          </a:xfrm>
          <a:prstGeom prst="rect">
            <a:avLst/>
          </a:prstGeom>
          <a:solidFill>
            <a:srgbClr val="FFFFFF">
              <a:alpha val="66886"/>
            </a:srgbClr>
          </a:solidFill>
          <a:ln w="12700">
            <a:miter lim="400000"/>
          </a:ln>
        </p:spPr>
        <p:txBody>
          <a:bodyPr lIns="0" tIns="0" rIns="0" bIns="0" anchor="ctr"/>
          <a:lstStyle/>
          <a:p>
            <a:pPr>
              <a:defRPr sz="1600"/>
            </a:pPr>
          </a:p>
        </p:txBody>
      </p:sp>
      <p:pic>
        <p:nvPicPr>
          <p:cNvPr id="1433" name="Image" descr="Image">
            <a:hlinkClick r:id="rId2" invalidUrl="" action="" tgtFrame="" tooltip="" history="1" highlightClick="0" endSnd="0"/>
          </p:cNvPr>
          <p:cNvPicPr>
            <a:picLocks noChangeAspect="1"/>
          </p:cNvPicPr>
          <p:nvPr/>
        </p:nvPicPr>
        <p:blipFill>
          <a:blip r:embed="rId4">
            <a:extLst/>
          </a:blip>
          <a:stretch>
            <a:fillRect/>
          </a:stretch>
        </p:blipFill>
        <p:spPr>
          <a:xfrm>
            <a:off x="746125" y="5075385"/>
            <a:ext cx="2489200" cy="2159001"/>
          </a:xfrm>
          <a:prstGeom prst="rect">
            <a:avLst/>
          </a:prstGeom>
          <a:ln w="12700">
            <a:miter lim="400000"/>
          </a:ln>
        </p:spPr>
      </p:pic>
      <p:sp>
        <p:nvSpPr>
          <p:cNvPr id="143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43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436"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437" name="image25.png" descr="image25.png"/>
          <p:cNvPicPr>
            <a:picLocks noChangeAspect="1"/>
          </p:cNvPicPr>
          <p:nvPr/>
        </p:nvPicPr>
        <p:blipFill>
          <a:blip r:embed="rId5">
            <a:extLst/>
          </a:blip>
          <a:stretch>
            <a:fillRect/>
          </a:stretch>
        </p:blipFill>
        <p:spPr>
          <a:xfrm>
            <a:off x="55531" y="6499917"/>
            <a:ext cx="327917" cy="327918"/>
          </a:xfrm>
          <a:prstGeom prst="rect">
            <a:avLst/>
          </a:prstGeom>
          <a:ln w="12700">
            <a:miter lim="400000"/>
          </a:ln>
        </p:spPr>
      </p:pic>
      <p:sp>
        <p:nvSpPr>
          <p:cNvPr id="1438" name="Circle">
            <a:hlinkClick r:id="rId6" invalidUrl="" action="" tgtFrame="" tooltip="" history="1" highlightClick="0" endSnd="0"/>
          </p:cNvPr>
          <p:cNvSpPr/>
          <p:nvPr/>
        </p:nvSpPr>
        <p:spPr>
          <a:xfrm>
            <a:off x="10997658" y="238482"/>
            <a:ext cx="737683" cy="737681"/>
          </a:xfrm>
          <a:prstGeom prst="ellipse">
            <a:avLst/>
          </a:prstGeom>
          <a:solidFill>
            <a:srgbClr val="53A3F0"/>
          </a:solidFill>
          <a:ln w="12700">
            <a:miter lim="400000"/>
          </a:ln>
        </p:spPr>
        <p:txBody>
          <a:bodyPr lIns="0" tIns="0" rIns="0" bIns="0" anchor="ctr"/>
          <a:lstStyle/>
          <a:p>
            <a:pPr>
              <a:defRPr sz="1600">
                <a:solidFill>
                  <a:srgbClr val="FFFFFF"/>
                </a:solidFill>
              </a:defRPr>
            </a:pPr>
          </a:p>
        </p:txBody>
      </p:sp>
      <p:sp>
        <p:nvSpPr>
          <p:cNvPr id="1439"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440" name="noun_727762_cc.png" descr="noun_727762_cc.png"/>
          <p:cNvPicPr>
            <a:picLocks noChangeAspect="1"/>
          </p:cNvPicPr>
          <p:nvPr/>
        </p:nvPicPr>
        <p:blipFill>
          <a:blip r:embed="rId7">
            <a:extLst/>
          </a:blip>
          <a:srcRect l="11904" t="3951" r="11904" b="18389"/>
          <a:stretch>
            <a:fillRect/>
          </a:stretch>
        </p:blipFill>
        <p:spPr>
          <a:xfrm>
            <a:off x="4490516" y="2126422"/>
            <a:ext cx="585491" cy="596775"/>
          </a:xfrm>
          <a:prstGeom prst="rect">
            <a:avLst/>
          </a:prstGeom>
          <a:ln w="12700">
            <a:miter lim="400000"/>
          </a:ln>
        </p:spPr>
      </p:pic>
      <p:pic>
        <p:nvPicPr>
          <p:cNvPr id="1441" name="noun_1045096_cc.png" descr="noun_1045096_cc.png"/>
          <p:cNvPicPr>
            <a:picLocks noChangeAspect="1"/>
          </p:cNvPicPr>
          <p:nvPr/>
        </p:nvPicPr>
        <p:blipFill>
          <a:blip r:embed="rId8">
            <a:extLst/>
          </a:blip>
          <a:srcRect l="0" t="0" r="0" b="14858"/>
          <a:stretch>
            <a:fillRect/>
          </a:stretch>
        </p:blipFill>
        <p:spPr>
          <a:xfrm>
            <a:off x="4432770" y="5038987"/>
            <a:ext cx="700987" cy="596832"/>
          </a:xfrm>
          <a:prstGeom prst="rect">
            <a:avLst/>
          </a:prstGeom>
          <a:ln w="12700">
            <a:miter lim="400000"/>
          </a:ln>
        </p:spPr>
      </p:pic>
      <p:pic>
        <p:nvPicPr>
          <p:cNvPr id="1442" name="noun_648400_cc.png" descr="noun_648400_cc.png"/>
          <p:cNvPicPr>
            <a:picLocks noChangeAspect="1"/>
          </p:cNvPicPr>
          <p:nvPr/>
        </p:nvPicPr>
        <p:blipFill>
          <a:blip r:embed="rId9">
            <a:extLst/>
          </a:blip>
          <a:srcRect l="14673" t="0" r="14673" b="20967"/>
          <a:stretch>
            <a:fillRect/>
          </a:stretch>
        </p:blipFill>
        <p:spPr>
          <a:xfrm>
            <a:off x="4484166" y="3585009"/>
            <a:ext cx="585457" cy="654887"/>
          </a:xfrm>
          <a:prstGeom prst="rect">
            <a:avLst/>
          </a:prstGeom>
          <a:ln w="12700">
            <a:miter lim="400000"/>
          </a:ln>
        </p:spPr>
      </p:pic>
      <p:pic>
        <p:nvPicPr>
          <p:cNvPr id="1443" name="Image" descr="Image"/>
          <p:cNvPicPr>
            <a:picLocks noChangeAspect="1"/>
          </p:cNvPicPr>
          <p:nvPr/>
        </p:nvPicPr>
        <p:blipFill>
          <a:blip r:embed="rId10">
            <a:extLst/>
          </a:blip>
          <a:stretch>
            <a:fillRect/>
          </a:stretch>
        </p:blipFill>
        <p:spPr>
          <a:xfrm>
            <a:off x="11473485" y="169222"/>
            <a:ext cx="448015" cy="389773"/>
          </a:xfrm>
          <a:prstGeom prst="rect">
            <a:avLst/>
          </a:prstGeom>
          <a:ln w="12700">
            <a:miter lim="400000"/>
          </a:ln>
        </p:spPr>
      </p:pic>
      <p:sp>
        <p:nvSpPr>
          <p:cNvPr id="1444" name="CAS PRATIQUE 14 :…"/>
          <p:cNvSpPr txBox="1"/>
          <p:nvPr/>
        </p:nvSpPr>
        <p:spPr>
          <a:xfrm>
            <a:off x="4361569" y="454097"/>
            <a:ext cx="5999815"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53A3F0"/>
                </a:solidFill>
              </a:defRPr>
            </a:pPr>
            <a:r>
              <a:t>CAS</a:t>
            </a:r>
            <a:r>
              <a:t>E STUDY</a:t>
            </a:r>
            <a:r>
              <a:t> N°13: </a:t>
            </a:r>
          </a:p>
          <a:p>
            <a:pPr algn="l">
              <a:defRPr sz="2500">
                <a:solidFill>
                  <a:srgbClr val="53A3F0"/>
                </a:solidFill>
              </a:defRPr>
            </a:pPr>
            <a:r>
              <a:t>People Analytics </a:t>
            </a:r>
            <a:r>
              <a:t>by</a:t>
            </a:r>
            <a:r>
              <a:t> Jubiwee</a:t>
            </a:r>
          </a:p>
        </p:txBody>
      </p:sp>
      <p:sp>
        <p:nvSpPr>
          <p:cNvPr id="1445" name="QUOI ?…"/>
          <p:cNvSpPr txBox="1"/>
          <p:nvPr/>
        </p:nvSpPr>
        <p:spPr>
          <a:xfrm>
            <a:off x="5272454" y="1906119"/>
            <a:ext cx="6312003"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WHAT?</a:t>
            </a:r>
            <a:r>
              <a:rPr>
                <a:solidFill>
                  <a:srgbClr val="09209A"/>
                </a:solidFill>
              </a:rPr>
              <a:t> </a:t>
            </a:r>
            <a:endParaRPr>
              <a:solidFill>
                <a:srgbClr val="754EB3"/>
              </a:solidFill>
            </a:endParaRPr>
          </a:p>
          <a:p>
            <a:pPr lvl="1" algn="just" defTabSz="457200">
              <a:defRPr b="0"/>
            </a:pPr>
            <a:r>
              <a:t>Jubiwee</a:t>
            </a:r>
            <a:r>
              <a:t> allows you to personalise and </a:t>
            </a:r>
            <a:r>
              <a:rPr b="1"/>
              <a:t>improve employee experience, thanks to </a:t>
            </a:r>
            <a:r>
              <a:rPr b="1"/>
              <a:t>Big Data</a:t>
            </a:r>
            <a:r>
              <a:t>. </a:t>
            </a:r>
            <a:r>
              <a:t>The platform allows you to gather different employee opinions via short questionnaires, to </a:t>
            </a:r>
            <a:r>
              <a:rPr b="1"/>
              <a:t>organise </a:t>
            </a:r>
            <a:r>
              <a:rPr b="1"/>
              <a:t>this </a:t>
            </a:r>
            <a:r>
              <a:rPr b="1"/>
              <a:t>information </a:t>
            </a:r>
            <a:r>
              <a:rPr b="1"/>
              <a:t>into a dashboard</a:t>
            </a:r>
            <a:r>
              <a:t> </a:t>
            </a:r>
            <a:r>
              <a:t>and to prioritise tasks by providing a clear, practical roadmap.</a:t>
            </a:r>
          </a:p>
        </p:txBody>
      </p:sp>
      <p:sp>
        <p:nvSpPr>
          <p:cNvPr id="1446" name="L’INTÉRÊT ?…"/>
          <p:cNvSpPr txBox="1"/>
          <p:nvPr/>
        </p:nvSpPr>
        <p:spPr>
          <a:xfrm>
            <a:off x="5272454" y="3481109"/>
            <a:ext cx="6312002"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WHY?</a:t>
            </a:r>
            <a:endParaRPr>
              <a:solidFill>
                <a:srgbClr val="754EB3"/>
              </a:solidFill>
            </a:endParaRPr>
          </a:p>
          <a:p>
            <a:pPr algn="just" defTabSz="457200">
              <a:defRPr b="0"/>
            </a:pPr>
            <a:r>
              <a:t>Its objective is to help companies to </a:t>
            </a:r>
            <a:r>
              <a:rPr b="1"/>
              <a:t>identify employee expectations </a:t>
            </a:r>
            <a:r>
              <a:t>and to </a:t>
            </a:r>
            <a:r>
              <a:rPr b="1"/>
              <a:t>turn them into clear action points</a:t>
            </a:r>
            <a:r>
              <a:t>. The central idea is to </a:t>
            </a:r>
            <a:r>
              <a:rPr b="1"/>
              <a:t>be pro-active rather than corrective</a:t>
            </a:r>
            <a:r>
              <a:t>.</a:t>
            </a:r>
          </a:p>
        </p:txBody>
      </p:sp>
      <p:sp>
        <p:nvSpPr>
          <p:cNvPr id="1447" name="ET AUSSI……"/>
          <p:cNvSpPr txBox="1"/>
          <p:nvPr/>
        </p:nvSpPr>
        <p:spPr>
          <a:xfrm>
            <a:off x="5272454" y="4818686"/>
            <a:ext cx="6312002"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AND, ALSO…</a:t>
            </a:r>
            <a:endParaRPr>
              <a:solidFill>
                <a:srgbClr val="754EB3"/>
              </a:solidFill>
            </a:endParaRPr>
          </a:p>
          <a:p>
            <a:pPr algn="just" defTabSz="457200">
              <a:defRPr b="0"/>
            </a:pPr>
            <a:r>
              <a:t>Jubiwee</a:t>
            </a:r>
            <a:r>
              <a:t> wants to be one of the major players in the employee-employer relationship evolution</a:t>
            </a:r>
            <a:r>
              <a:t>. </a:t>
            </a:r>
            <a:r>
              <a:t>The long term objective is to </a:t>
            </a:r>
            <a:r>
              <a:rPr b="1"/>
              <a:t>create employee loyalty by improving the quality of their work,</a:t>
            </a:r>
            <a:r>
              <a:t> </a:t>
            </a:r>
            <a:r>
              <a:t>particularly with freelancers and entrepreneurs, since more and more of them will be present in companies. </a:t>
            </a:r>
          </a:p>
        </p:txBody>
      </p:sp>
      <p:sp>
        <p:nvSpPr>
          <p:cNvPr id="1448" name="ZoneTexte 18">
            <a:hlinkClick r:id="rId6" invalidUrl="" action="" tgtFrame="" tooltip="" history="1" highlightClick="0" endSnd="0"/>
          </p:cNvPr>
          <p:cNvSpPr txBox="1"/>
          <p:nvPr/>
        </p:nvSpPr>
        <p:spPr>
          <a:xfrm>
            <a:off x="5706764" y="6233423"/>
            <a:ext cx="6365902"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Utiliser le people analytics pour prendre les meilleures décisions</a:t>
            </a:r>
            <a:r>
              <a:t> (</a:t>
            </a:r>
            <a:r>
              <a:rPr i="1"/>
              <a:t>Using people analytics to make better decisions</a:t>
            </a:r>
            <a:r>
              <a:t>)</a:t>
            </a:r>
            <a:r>
              <a:t>, Le blog du modérateur, 2017</a:t>
            </a:r>
          </a:p>
        </p:txBody>
      </p:sp>
      <p:sp>
        <p:nvSpPr>
          <p:cNvPr id="1449" name="Improving performance"/>
          <p:cNvSpPr txBox="1"/>
          <p:nvPr/>
        </p:nvSpPr>
        <p:spPr>
          <a:xfrm>
            <a:off x="10163806" y="6582988"/>
            <a:ext cx="1463428"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Improving performance</a:t>
            </a:r>
          </a:p>
        </p:txBody>
      </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51" name="Image" descr="Image"/>
          <p:cNvPicPr>
            <a:picLocks noChangeAspect="1"/>
          </p:cNvPicPr>
          <p:nvPr/>
        </p:nvPicPr>
        <p:blipFill>
          <a:blip r:embed="rId2">
            <a:extLst/>
          </a:blip>
          <a:srcRect l="9981" t="0" r="18689" b="0"/>
          <a:stretch>
            <a:fillRect/>
          </a:stretch>
        </p:blipFill>
        <p:spPr>
          <a:xfrm>
            <a:off x="7311646" y="-30958"/>
            <a:ext cx="4891765" cy="6858002"/>
          </a:xfrm>
          <a:prstGeom prst="rect">
            <a:avLst/>
          </a:prstGeom>
          <a:ln w="12700">
            <a:miter lim="400000"/>
          </a:ln>
        </p:spPr>
      </p:pic>
      <p:sp>
        <p:nvSpPr>
          <p:cNvPr id="145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45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45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455"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1456" name="De salarié à Intrapreneur"/>
          <p:cNvSpPr txBox="1"/>
          <p:nvPr/>
        </p:nvSpPr>
        <p:spPr>
          <a:xfrm>
            <a:off x="467133" y="675289"/>
            <a:ext cx="5436441" cy="3964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400">
                <a:solidFill>
                  <a:srgbClr val="53A3F0"/>
                </a:solidFill>
              </a:defRPr>
            </a:lvl1pPr>
          </a:lstStyle>
          <a:p>
            <a:pPr/>
            <a:r>
              <a:t>From Employee to Intrapreneur</a:t>
            </a:r>
          </a:p>
        </p:txBody>
      </p:sp>
      <p:sp>
        <p:nvSpPr>
          <p:cNvPr id="1457" name="ZoneTexte 8"/>
          <p:cNvSpPr txBox="1"/>
          <p:nvPr/>
        </p:nvSpPr>
        <p:spPr>
          <a:xfrm>
            <a:off x="524225" y="1220456"/>
            <a:ext cx="5537786"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b="0"/>
            </a:pPr>
            <a:r>
              <a:t>A contraction of the words ‘internal’ and ‘entrepreneurship’:</a:t>
            </a:r>
          </a:p>
          <a:p>
            <a:pPr algn="just">
              <a:defRPr b="0"/>
            </a:pPr>
            <a:r>
              <a:t>Intrapreneurship is the development of an innovative project, </a:t>
            </a:r>
            <a:r>
              <a:rPr b="1"/>
              <a:t>undertaken by an employee in a company</a:t>
            </a:r>
            <a:r>
              <a:t>, in agreement with management and with their full support.</a:t>
            </a:r>
          </a:p>
        </p:txBody>
      </p:sp>
      <p:sp>
        <p:nvSpPr>
          <p:cNvPr id="1458" name="ZoneTexte 9"/>
          <p:cNvSpPr txBox="1"/>
          <p:nvPr/>
        </p:nvSpPr>
        <p:spPr>
          <a:xfrm>
            <a:off x="413133" y="2413017"/>
            <a:ext cx="5544442" cy="3694283"/>
          </a:xfrm>
          <a:prstGeom prst="rect">
            <a:avLst/>
          </a:prstGeom>
          <a:ln w="12700">
            <a:miter lim="400000"/>
          </a:ln>
          <a:extLst>
            <a:ext uri="{C572A759-6A51-4108-AA02-DFA0A04FC94B}">
              <ma14:wrappingTextBoxFlag xmlns:ma14="http://schemas.microsoft.com/office/mac/drawingml/2011/main" val="1"/>
            </a:ext>
          </a:extLst>
        </p:spPr>
        <p:txBody>
          <a:bodyPr lIns="179999" tIns="179999" rIns="179999" bIns="179999" anchor="ctr">
            <a:spAutoFit/>
          </a:bodyPr>
          <a:lstStyle/>
          <a:p>
            <a:pPr algn="l">
              <a:defRPr sz="2000">
                <a:solidFill>
                  <a:srgbClr val="53A3F0"/>
                </a:solidFill>
              </a:defRPr>
            </a:pPr>
            <a:r>
              <a:t>What are the advantages?   </a:t>
            </a:r>
            <a:endParaRPr sz="1600">
              <a:solidFill>
                <a:srgbClr val="8D4FD1"/>
              </a:solidFill>
            </a:endParaRPr>
          </a:p>
          <a:p>
            <a:pPr marL="285750" indent="-285750" algn="l">
              <a:spcBef>
                <a:spcPts val="600"/>
              </a:spcBef>
              <a:buSzPct val="100000"/>
              <a:buFont typeface="Arial"/>
              <a:buChar char="▪"/>
              <a:defRPr b="0"/>
            </a:pPr>
            <a:r>
              <a:t>It allows </a:t>
            </a:r>
            <a:r>
              <a:rPr b="1"/>
              <a:t>talents to be revealed</a:t>
            </a:r>
            <a:endParaRPr b="1"/>
          </a:p>
          <a:p>
            <a:pPr marL="285750" indent="-285750" algn="l">
              <a:spcBef>
                <a:spcPts val="600"/>
              </a:spcBef>
              <a:buSzPct val="100000"/>
              <a:buFont typeface="Arial"/>
              <a:buChar char="▪"/>
              <a:defRPr b="0"/>
            </a:pPr>
            <a:r>
              <a:t>It responds to employees' desires for autonomy and taking action</a:t>
            </a:r>
          </a:p>
          <a:p>
            <a:pPr marL="285750" indent="-285750" algn="l">
              <a:spcBef>
                <a:spcPts val="600"/>
              </a:spcBef>
              <a:buSzPct val="100000"/>
              <a:buFont typeface="Arial"/>
              <a:buChar char="▪"/>
              <a:defRPr b="0"/>
            </a:pPr>
            <a:r>
              <a:t>It nurtures in-company innovation</a:t>
            </a:r>
          </a:p>
          <a:p>
            <a:pPr marL="285750" indent="-285750" algn="l">
              <a:spcBef>
                <a:spcPts val="600"/>
              </a:spcBef>
              <a:buSzPct val="100000"/>
              <a:buFont typeface="Arial"/>
              <a:buChar char="▪"/>
              <a:defRPr b="0"/>
            </a:pPr>
            <a:r>
              <a:t>The company is an actor in its own added value by providing professional support and </a:t>
            </a:r>
            <a:r>
              <a:rPr b="1"/>
              <a:t>financial means </a:t>
            </a:r>
            <a:r>
              <a:t>for projects</a:t>
            </a:r>
          </a:p>
          <a:p>
            <a:pPr marL="285750" indent="-285750" algn="l">
              <a:spcBef>
                <a:spcPts val="600"/>
              </a:spcBef>
              <a:buSzPct val="100000"/>
              <a:buFont typeface="Arial"/>
              <a:buChar char="▪"/>
              <a:defRPr b="0"/>
            </a:pPr>
            <a:r>
              <a:t>It </a:t>
            </a:r>
            <a:r>
              <a:rPr b="1"/>
              <a:t>rejuvenates employer’s brand </a:t>
            </a:r>
            <a:r>
              <a:t>with a touch of ‘start-up’ magic, thus making it more attractive</a:t>
            </a:r>
          </a:p>
          <a:p>
            <a:pPr marL="285750" indent="-285750" algn="l">
              <a:spcBef>
                <a:spcPts val="600"/>
              </a:spcBef>
              <a:buSzPct val="100000"/>
              <a:buFont typeface="Arial"/>
              <a:buChar char="▪"/>
              <a:defRPr b="0"/>
            </a:pPr>
            <a:r>
              <a:t>It creates hope thanks to its open, democratic nature</a:t>
            </a:r>
          </a:p>
          <a:p>
            <a:pPr marL="285750" indent="-285750" algn="l">
              <a:spcBef>
                <a:spcPts val="600"/>
              </a:spcBef>
              <a:buSzPct val="100000"/>
              <a:buFont typeface="Arial"/>
              <a:buChar char="▪"/>
              <a:defRPr b="0"/>
            </a:pPr>
            <a:r>
              <a:t>It increases the company’s performance</a:t>
            </a:r>
          </a:p>
          <a:p>
            <a:pPr marL="285750" indent="-285750" algn="l">
              <a:spcBef>
                <a:spcPts val="600"/>
              </a:spcBef>
              <a:buSzPct val="100000"/>
              <a:buFont typeface="Arial"/>
              <a:buChar char="▪"/>
              <a:defRPr b="0"/>
            </a:pPr>
            <a:r>
              <a:t>Its results can include </a:t>
            </a:r>
            <a:r>
              <a:rPr b="1"/>
              <a:t>new products</a:t>
            </a:r>
            <a:r>
              <a:t>, services, improved internal functioning, etc.</a:t>
            </a:r>
          </a:p>
        </p:txBody>
      </p:sp>
      <p:sp>
        <p:nvSpPr>
          <p:cNvPr id="1459" name="Shape 974">
            <a:hlinkClick r:id="rId4" invalidUrl="" action="" tgtFrame="" tooltip="" history="1" highlightClick="0" endSnd="0"/>
          </p:cNvPr>
          <p:cNvSpPr txBox="1"/>
          <p:nvPr/>
        </p:nvSpPr>
        <p:spPr>
          <a:xfrm>
            <a:off x="2223018" y="6214323"/>
            <a:ext cx="4939688" cy="17742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b="0" sz="700"/>
            </a:pPr>
            <a:r>
              <a:t>Source: Intrapreneuriat, la clef du succès,</a:t>
            </a:r>
            <a:r>
              <a:t>(</a:t>
            </a:r>
            <a:r>
              <a:rPr i="1"/>
              <a:t>Intrapreneurship, the key to success</a:t>
            </a:r>
            <a:r>
              <a:t>),</a:t>
            </a:r>
            <a:r>
              <a:t> lemonde-apres.com  </a:t>
            </a:r>
          </a:p>
        </p:txBody>
      </p:sp>
      <p:sp>
        <p:nvSpPr>
          <p:cNvPr id="1460" name="Improving performance"/>
          <p:cNvSpPr txBox="1"/>
          <p:nvPr/>
        </p:nvSpPr>
        <p:spPr>
          <a:xfrm>
            <a:off x="10163806" y="6582988"/>
            <a:ext cx="1463428"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Improving performance</a:t>
            </a:r>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62" name="Image" descr="Image">
            <a:hlinkClick r:id="rId2" invalidUrl="" action="" tgtFrame="" tooltip="" history="1" highlightClick="0" endSnd="0"/>
          </p:cNvPr>
          <p:cNvPicPr>
            <a:picLocks noChangeAspect="1"/>
          </p:cNvPicPr>
          <p:nvPr/>
        </p:nvPicPr>
        <p:blipFill>
          <a:blip r:embed="rId3">
            <a:extLst/>
          </a:blip>
          <a:srcRect l="33859" t="0" r="33859" b="0"/>
          <a:stretch>
            <a:fillRect/>
          </a:stretch>
        </p:blipFill>
        <p:spPr>
          <a:xfrm>
            <a:off x="-51" y="-25400"/>
            <a:ext cx="3935761" cy="6858001"/>
          </a:xfrm>
          <a:prstGeom prst="rect">
            <a:avLst/>
          </a:prstGeom>
          <a:ln w="12700">
            <a:miter lim="400000"/>
          </a:ln>
        </p:spPr>
      </p:pic>
      <p:sp>
        <p:nvSpPr>
          <p:cNvPr id="146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46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465"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466"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467" name="Rectangle"/>
          <p:cNvSpPr/>
          <p:nvPr/>
        </p:nvSpPr>
        <p:spPr>
          <a:xfrm>
            <a:off x="-12700" y="5840114"/>
            <a:ext cx="3961111" cy="596902"/>
          </a:xfrm>
          <a:prstGeom prst="rect">
            <a:avLst/>
          </a:prstGeom>
          <a:solidFill>
            <a:srgbClr val="FFFFFF">
              <a:alpha val="66886"/>
            </a:srgbClr>
          </a:solidFill>
          <a:ln w="12700">
            <a:miter lim="400000"/>
          </a:ln>
        </p:spPr>
        <p:txBody>
          <a:bodyPr lIns="0" tIns="0" rIns="0" bIns="0" anchor="ctr"/>
          <a:lstStyle/>
          <a:p>
            <a:pPr>
              <a:defRPr sz="1600"/>
            </a:pPr>
          </a:p>
        </p:txBody>
      </p:sp>
      <p:sp>
        <p:nvSpPr>
          <p:cNvPr id="1468" name="Circle">
            <a:hlinkClick r:id="rId5" invalidUrl="" action="" tgtFrame="" tooltip="" history="1" highlightClick="0" endSnd="0"/>
          </p:cNvPr>
          <p:cNvSpPr/>
          <p:nvPr/>
        </p:nvSpPr>
        <p:spPr>
          <a:xfrm>
            <a:off x="10997658" y="238482"/>
            <a:ext cx="737683" cy="737681"/>
          </a:xfrm>
          <a:prstGeom prst="ellipse">
            <a:avLst/>
          </a:prstGeom>
          <a:solidFill>
            <a:srgbClr val="53A3F0"/>
          </a:solidFill>
          <a:ln w="12700">
            <a:miter lim="400000"/>
          </a:ln>
        </p:spPr>
        <p:txBody>
          <a:bodyPr lIns="0" tIns="0" rIns="0" bIns="0" anchor="ctr"/>
          <a:lstStyle/>
          <a:p>
            <a:pPr>
              <a:defRPr sz="1600">
                <a:solidFill>
                  <a:srgbClr val="FFFFFF"/>
                </a:solidFill>
              </a:defRPr>
            </a:pPr>
          </a:p>
        </p:txBody>
      </p:sp>
      <p:sp>
        <p:nvSpPr>
          <p:cNvPr id="1469"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sp>
        <p:nvSpPr>
          <p:cNvPr id="1470" name="ZoneTexte 18">
            <a:hlinkClick r:id="rId5" invalidUrl="" action="" tgtFrame="" tooltip="" history="1" highlightClick="0" endSnd="0"/>
          </p:cNvPr>
          <p:cNvSpPr txBox="1"/>
          <p:nvPr/>
        </p:nvSpPr>
        <p:spPr>
          <a:xfrm>
            <a:off x="8756525" y="6233423"/>
            <a:ext cx="331614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b="0" sz="700"/>
            </a:lvl1pPr>
          </a:lstStyle>
          <a:p>
            <a:pPr/>
            <a:r>
              <a:t>Source : Groupe La Poste 2017</a:t>
            </a:r>
          </a:p>
        </p:txBody>
      </p:sp>
      <p:pic>
        <p:nvPicPr>
          <p:cNvPr id="1471" name="Image" descr="Image">
            <a:hlinkClick r:id="rId5" invalidUrl="" action="" tgtFrame="" tooltip="" history="1" highlightClick="0" endSnd="0"/>
          </p:cNvPr>
          <p:cNvPicPr>
            <a:picLocks noChangeAspect="1"/>
          </p:cNvPicPr>
          <p:nvPr/>
        </p:nvPicPr>
        <p:blipFill>
          <a:blip r:embed="rId6">
            <a:extLst/>
          </a:blip>
          <a:stretch>
            <a:fillRect/>
          </a:stretch>
        </p:blipFill>
        <p:spPr>
          <a:xfrm>
            <a:off x="2811552" y="5876831"/>
            <a:ext cx="854076" cy="523466"/>
          </a:xfrm>
          <a:prstGeom prst="rect">
            <a:avLst/>
          </a:prstGeom>
          <a:ln w="12700">
            <a:miter lim="400000"/>
          </a:ln>
        </p:spPr>
      </p:pic>
      <p:sp>
        <p:nvSpPr>
          <p:cNvPr id="1472" name="Circle">
            <a:hlinkClick r:id="rId7" invalidUrl="" action="" tgtFrame="" tooltip="" history="1" highlightClick="0" endSnd="0"/>
          </p:cNvPr>
          <p:cNvSpPr/>
          <p:nvPr/>
        </p:nvSpPr>
        <p:spPr>
          <a:xfrm>
            <a:off x="7005537" y="3365792"/>
            <a:ext cx="375418" cy="375418"/>
          </a:xfrm>
          <a:prstGeom prst="ellipse">
            <a:avLst/>
          </a:prstGeom>
          <a:solidFill>
            <a:srgbClr val="53A3F0"/>
          </a:solidFill>
          <a:ln w="12700">
            <a:miter lim="400000"/>
          </a:ln>
        </p:spPr>
        <p:txBody>
          <a:bodyPr lIns="0" tIns="0" rIns="0" bIns="0" anchor="ctr"/>
          <a:lstStyle/>
          <a:p>
            <a:pPr>
              <a:defRPr sz="1600">
                <a:solidFill>
                  <a:srgbClr val="FFFFFF"/>
                </a:solidFill>
              </a:defRPr>
            </a:pPr>
          </a:p>
        </p:txBody>
      </p:sp>
      <p:sp>
        <p:nvSpPr>
          <p:cNvPr id="1473" name="Video"/>
          <p:cNvSpPr/>
          <p:nvPr/>
        </p:nvSpPr>
        <p:spPr>
          <a:xfrm>
            <a:off x="7058516" y="3478055"/>
            <a:ext cx="269461" cy="1508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12700">
            <a:solidFill>
              <a:srgbClr val="000000"/>
            </a:solidFill>
            <a:miter lim="400000"/>
          </a:ln>
        </p:spPr>
        <p:txBody>
          <a:bodyPr lIns="0" tIns="0" rIns="0" bIns="0" anchor="ctr"/>
          <a:lstStyle/>
          <a:p>
            <a:pPr>
              <a:defRPr sz="1600"/>
            </a:pPr>
          </a:p>
        </p:txBody>
      </p:sp>
      <p:pic>
        <p:nvPicPr>
          <p:cNvPr id="1474" name="noun_727762_cc.png" descr="noun_727762_cc.png"/>
          <p:cNvPicPr>
            <a:picLocks noChangeAspect="1"/>
          </p:cNvPicPr>
          <p:nvPr/>
        </p:nvPicPr>
        <p:blipFill>
          <a:blip r:embed="rId8">
            <a:extLst/>
          </a:blip>
          <a:srcRect l="11904" t="3951" r="11904" b="18389"/>
          <a:stretch>
            <a:fillRect/>
          </a:stretch>
        </p:blipFill>
        <p:spPr>
          <a:xfrm>
            <a:off x="4490516" y="2126422"/>
            <a:ext cx="585491" cy="596775"/>
          </a:xfrm>
          <a:prstGeom prst="rect">
            <a:avLst/>
          </a:prstGeom>
          <a:ln w="12700">
            <a:miter lim="400000"/>
          </a:ln>
        </p:spPr>
      </p:pic>
      <p:pic>
        <p:nvPicPr>
          <p:cNvPr id="1475" name="noun_1045096_cc.png" descr="noun_1045096_cc.png"/>
          <p:cNvPicPr>
            <a:picLocks noChangeAspect="1"/>
          </p:cNvPicPr>
          <p:nvPr/>
        </p:nvPicPr>
        <p:blipFill>
          <a:blip r:embed="rId9">
            <a:extLst/>
          </a:blip>
          <a:srcRect l="0" t="0" r="0" b="14858"/>
          <a:stretch>
            <a:fillRect/>
          </a:stretch>
        </p:blipFill>
        <p:spPr>
          <a:xfrm>
            <a:off x="4432770" y="5038987"/>
            <a:ext cx="700987" cy="596832"/>
          </a:xfrm>
          <a:prstGeom prst="rect">
            <a:avLst/>
          </a:prstGeom>
          <a:ln w="12700">
            <a:miter lim="400000"/>
          </a:ln>
        </p:spPr>
      </p:pic>
      <p:pic>
        <p:nvPicPr>
          <p:cNvPr id="1476" name="noun_648400_cc.png" descr="noun_648400_cc.png"/>
          <p:cNvPicPr>
            <a:picLocks noChangeAspect="1"/>
          </p:cNvPicPr>
          <p:nvPr/>
        </p:nvPicPr>
        <p:blipFill>
          <a:blip r:embed="rId10">
            <a:extLst/>
          </a:blip>
          <a:srcRect l="14673" t="0" r="14673" b="20967"/>
          <a:stretch>
            <a:fillRect/>
          </a:stretch>
        </p:blipFill>
        <p:spPr>
          <a:xfrm>
            <a:off x="4484166" y="3585009"/>
            <a:ext cx="585457" cy="654887"/>
          </a:xfrm>
          <a:prstGeom prst="rect">
            <a:avLst/>
          </a:prstGeom>
          <a:ln w="12700">
            <a:miter lim="400000"/>
          </a:ln>
        </p:spPr>
      </p:pic>
      <p:pic>
        <p:nvPicPr>
          <p:cNvPr id="1477" name="Image" descr="Image"/>
          <p:cNvPicPr>
            <a:picLocks noChangeAspect="1"/>
          </p:cNvPicPr>
          <p:nvPr/>
        </p:nvPicPr>
        <p:blipFill>
          <a:blip r:embed="rId11">
            <a:extLst/>
          </a:blip>
          <a:stretch>
            <a:fillRect/>
          </a:stretch>
        </p:blipFill>
        <p:spPr>
          <a:xfrm>
            <a:off x="11473485" y="169222"/>
            <a:ext cx="448015" cy="389773"/>
          </a:xfrm>
          <a:prstGeom prst="rect">
            <a:avLst/>
          </a:prstGeom>
          <a:ln w="12700">
            <a:miter lim="400000"/>
          </a:ln>
        </p:spPr>
      </p:pic>
      <p:pic>
        <p:nvPicPr>
          <p:cNvPr id="1478" name="Image" descr="Image"/>
          <p:cNvPicPr>
            <a:picLocks noChangeAspect="1"/>
          </p:cNvPicPr>
          <p:nvPr/>
        </p:nvPicPr>
        <p:blipFill>
          <a:blip r:embed="rId11">
            <a:extLst/>
          </a:blip>
          <a:stretch>
            <a:fillRect/>
          </a:stretch>
        </p:blipFill>
        <p:spPr>
          <a:xfrm>
            <a:off x="7201486" y="3267009"/>
            <a:ext cx="257028" cy="223615"/>
          </a:xfrm>
          <a:prstGeom prst="rect">
            <a:avLst/>
          </a:prstGeom>
          <a:ln w="12700">
            <a:miter lim="400000"/>
          </a:ln>
        </p:spPr>
      </p:pic>
      <p:sp>
        <p:nvSpPr>
          <p:cNvPr id="1479" name="CAS PRATIQUE 10 :…"/>
          <p:cNvSpPr txBox="1"/>
          <p:nvPr/>
        </p:nvSpPr>
        <p:spPr>
          <a:xfrm>
            <a:off x="4466804" y="168602"/>
            <a:ext cx="5850435" cy="15136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53A3F0"/>
                </a:solidFill>
              </a:defRPr>
            </a:pPr>
            <a:r>
              <a:t>CAS</a:t>
            </a:r>
            <a:r>
              <a:t>E STUDY </a:t>
            </a:r>
            <a:r>
              <a:t>N°14:</a:t>
            </a:r>
          </a:p>
          <a:p>
            <a:pPr algn="l">
              <a:defRPr sz="2500">
                <a:solidFill>
                  <a:srgbClr val="53A3F0"/>
                </a:solidFill>
              </a:defRPr>
            </a:pPr>
            <a:r>
              <a:t>Faced with the digital revolution, </a:t>
            </a:r>
          </a:p>
          <a:p>
            <a:pPr algn="l">
              <a:defRPr sz="2500">
                <a:solidFill>
                  <a:srgbClr val="53A3F0"/>
                </a:solidFill>
              </a:defRPr>
            </a:pPr>
            <a:r>
              <a:t>La Poste </a:t>
            </a:r>
            <a:r>
              <a:t>reinvents itself</a:t>
            </a:r>
          </a:p>
          <a:p>
            <a:pPr algn="l">
              <a:defRPr sz="2500">
                <a:solidFill>
                  <a:srgbClr val="53A3F0"/>
                </a:solidFill>
              </a:defRPr>
            </a:pPr>
            <a:r>
              <a:t>w</a:t>
            </a:r>
            <a:r>
              <a:t>ith</a:t>
            </a:r>
            <a:r>
              <a:t> intrapreneur</a:t>
            </a:r>
            <a:r>
              <a:t>ship</a:t>
            </a:r>
          </a:p>
        </p:txBody>
      </p:sp>
      <p:sp>
        <p:nvSpPr>
          <p:cNvPr id="1480" name="L’INTÉRÊT ?…"/>
          <p:cNvSpPr txBox="1"/>
          <p:nvPr/>
        </p:nvSpPr>
        <p:spPr>
          <a:xfrm>
            <a:off x="5372100" y="3383326"/>
            <a:ext cx="6312000"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WHY?</a:t>
            </a:r>
            <a:endParaRPr>
              <a:solidFill>
                <a:srgbClr val="754EB3"/>
              </a:solidFill>
            </a:endParaRPr>
          </a:p>
          <a:p>
            <a:pPr algn="just" defTabSz="457200">
              <a:defRPr b="0"/>
            </a:pPr>
            <a:r>
              <a:t>After seeing postal service turnover declining month after month, La Poste knows it needs to reinvent itself and </a:t>
            </a:r>
            <a:r>
              <a:rPr b="1"/>
              <a:t>change its business model</a:t>
            </a:r>
            <a:r>
              <a:t> to face up to the digital revolution. It is promoting </a:t>
            </a:r>
            <a:r>
              <a:rPr b="1"/>
              <a:t>cooperation</a:t>
            </a:r>
            <a:r>
              <a:t> and </a:t>
            </a:r>
            <a:r>
              <a:rPr b="1"/>
              <a:t>collaborative methods</a:t>
            </a:r>
            <a:r>
              <a:t>, encouraging the development of an enterprising spirit at the heart of the company.</a:t>
            </a:r>
          </a:p>
        </p:txBody>
      </p:sp>
      <p:sp>
        <p:nvSpPr>
          <p:cNvPr id="1481" name="ET AUSSI……"/>
          <p:cNvSpPr txBox="1"/>
          <p:nvPr/>
        </p:nvSpPr>
        <p:spPr>
          <a:xfrm>
            <a:off x="5372100" y="5025703"/>
            <a:ext cx="6312000"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AND, ALSO…</a:t>
            </a:r>
            <a:endParaRPr>
              <a:solidFill>
                <a:srgbClr val="754EB3"/>
              </a:solidFill>
            </a:endParaRPr>
          </a:p>
          <a:p>
            <a:pPr algn="just" defTabSz="457200">
              <a:defRPr b="0"/>
            </a:pPr>
            <a:r>
              <a:t>Each team selected is </a:t>
            </a:r>
            <a:r>
              <a:rPr b="1"/>
              <a:t>supported by an external expert </a:t>
            </a:r>
            <a:r>
              <a:t>and </a:t>
            </a:r>
            <a:r>
              <a:rPr b="1"/>
              <a:t>coached by company bosses</a:t>
            </a:r>
            <a:r>
              <a:t>. The winning projects will be tested for viability for several months, with support from a sponsor on the Executive Committee.</a:t>
            </a:r>
          </a:p>
        </p:txBody>
      </p:sp>
      <p:sp>
        <p:nvSpPr>
          <p:cNvPr id="1482" name="QUOI ?…"/>
          <p:cNvSpPr txBox="1"/>
          <p:nvPr/>
        </p:nvSpPr>
        <p:spPr>
          <a:xfrm>
            <a:off x="5372100" y="1905152"/>
            <a:ext cx="6312000"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WHAT? </a:t>
            </a:r>
            <a:endParaRPr>
              <a:solidFill>
                <a:srgbClr val="754EB3"/>
              </a:solidFill>
            </a:endParaRPr>
          </a:p>
          <a:p>
            <a:pPr algn="just" defTabSz="457200">
              <a:defRPr b="0"/>
            </a:pPr>
            <a:r>
              <a:t>The competition '20 projects for 2020': La Poste (the French Post Office) launched a  </a:t>
            </a:r>
            <a:r>
              <a:rPr b="1"/>
              <a:t>transformation programme</a:t>
            </a:r>
            <a:r>
              <a:t> open to all postmen and women. Over several stages, collaborators were invited to develop and propose innovative, ambitious projects as teams, selected by a jury.</a:t>
            </a:r>
          </a:p>
        </p:txBody>
      </p:sp>
      <p:sp>
        <p:nvSpPr>
          <p:cNvPr id="1483" name="ZoneTexte 3">
            <a:hlinkClick r:id="rId2" invalidUrl="" action="" tgtFrame="" tooltip="" history="1" highlightClick="0" endSnd="0"/>
          </p:cNvPr>
          <p:cNvSpPr txBox="1"/>
          <p:nvPr/>
        </p:nvSpPr>
        <p:spPr>
          <a:xfrm>
            <a:off x="174057" y="5937856"/>
            <a:ext cx="2507054" cy="40141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sz="1200"/>
            </a:pPr>
            <a:r>
              <a:t>Ohmykeys</a:t>
            </a:r>
            <a:r>
              <a:rPr b="0"/>
              <a:t>, </a:t>
            </a:r>
            <a:r>
              <a:rPr b="0"/>
              <a:t>a</a:t>
            </a:r>
            <a:r>
              <a:rPr b="0"/>
              <a:t> service invent</a:t>
            </a:r>
            <a:r>
              <a:rPr b="0"/>
              <a:t>ed</a:t>
            </a:r>
            <a:r>
              <a:rPr b="0"/>
              <a:t> </a:t>
            </a:r>
            <a:r>
              <a:rPr b="0"/>
              <a:t>by an employee of the </a:t>
            </a:r>
            <a:r>
              <a:rPr b="0"/>
              <a:t>La Poste</a:t>
            </a:r>
            <a:r>
              <a:rPr b="0"/>
              <a:t> group</a:t>
            </a:r>
          </a:p>
        </p:txBody>
      </p:sp>
      <p:sp>
        <p:nvSpPr>
          <p:cNvPr id="1484" name="Improving performance"/>
          <p:cNvSpPr txBox="1"/>
          <p:nvPr/>
        </p:nvSpPr>
        <p:spPr>
          <a:xfrm>
            <a:off x="10163806" y="6582988"/>
            <a:ext cx="1463428"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Improving performance</a:t>
            </a:r>
          </a:p>
        </p:txBody>
      </p:sp>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86" name="Picture 2" descr="Picture 2">
            <a:hlinkClick r:id="rId2" invalidUrl="" action="" tgtFrame="" tooltip="" history="1" highlightClick="0" endSnd="0"/>
          </p:cNvPr>
          <p:cNvPicPr>
            <a:picLocks noChangeAspect="1"/>
          </p:cNvPicPr>
          <p:nvPr/>
        </p:nvPicPr>
        <p:blipFill>
          <a:blip r:embed="rId3">
            <a:extLst/>
          </a:blip>
          <a:srcRect l="27342" t="0" r="32945" b="0"/>
          <a:stretch>
            <a:fillRect/>
          </a:stretch>
        </p:blipFill>
        <p:spPr>
          <a:xfrm>
            <a:off x="0" y="-99394"/>
            <a:ext cx="3938977" cy="6612699"/>
          </a:xfrm>
          <a:prstGeom prst="rect">
            <a:avLst/>
          </a:prstGeom>
          <a:ln w="12700">
            <a:miter lim="400000"/>
          </a:ln>
        </p:spPr>
      </p:pic>
      <p:sp>
        <p:nvSpPr>
          <p:cNvPr id="148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48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489" name="Picture 4" descr="Picture 4"/>
          <p:cNvPicPr>
            <a:picLocks noChangeAspect="1"/>
          </p:cNvPicPr>
          <p:nvPr/>
        </p:nvPicPr>
        <p:blipFill>
          <a:blip r:embed="rId4">
            <a:extLst/>
          </a:blip>
          <a:srcRect l="20011" t="0" r="44856" b="40965"/>
          <a:stretch>
            <a:fillRect/>
          </a:stretch>
        </p:blipFill>
        <p:spPr>
          <a:xfrm>
            <a:off x="-20891" y="-99392"/>
            <a:ext cx="1944400" cy="1242240"/>
          </a:xfrm>
          <a:prstGeom prst="rect">
            <a:avLst/>
          </a:prstGeom>
          <a:ln w="12700">
            <a:miter lim="400000"/>
          </a:ln>
        </p:spPr>
      </p:pic>
      <p:sp>
        <p:nvSpPr>
          <p:cNvPr id="149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491" name="image25.png" descr="image25.png"/>
          <p:cNvPicPr>
            <a:picLocks noChangeAspect="1"/>
          </p:cNvPicPr>
          <p:nvPr/>
        </p:nvPicPr>
        <p:blipFill>
          <a:blip r:embed="rId5">
            <a:extLst/>
          </a:blip>
          <a:stretch>
            <a:fillRect/>
          </a:stretch>
        </p:blipFill>
        <p:spPr>
          <a:xfrm>
            <a:off x="55531" y="6499917"/>
            <a:ext cx="327917" cy="327918"/>
          </a:xfrm>
          <a:prstGeom prst="rect">
            <a:avLst/>
          </a:prstGeom>
          <a:ln w="12700">
            <a:miter lim="400000"/>
          </a:ln>
        </p:spPr>
      </p:pic>
      <p:sp>
        <p:nvSpPr>
          <p:cNvPr id="1492" name="Rectangle"/>
          <p:cNvSpPr/>
          <p:nvPr/>
        </p:nvSpPr>
        <p:spPr>
          <a:xfrm>
            <a:off x="-12700" y="5840114"/>
            <a:ext cx="3961111" cy="596902"/>
          </a:xfrm>
          <a:prstGeom prst="rect">
            <a:avLst/>
          </a:prstGeom>
          <a:solidFill>
            <a:srgbClr val="FFFFFF">
              <a:alpha val="66886"/>
            </a:srgbClr>
          </a:solidFill>
          <a:ln w="12700">
            <a:miter lim="400000"/>
          </a:ln>
        </p:spPr>
        <p:txBody>
          <a:bodyPr lIns="0" tIns="0" rIns="0" bIns="0" anchor="ctr"/>
          <a:lstStyle/>
          <a:p>
            <a:pPr>
              <a:defRPr sz="1600"/>
            </a:pPr>
          </a:p>
        </p:txBody>
      </p:sp>
      <p:sp>
        <p:nvSpPr>
          <p:cNvPr id="1493" name="Circle">
            <a:hlinkClick r:id="rId6" invalidUrl="" action="" tgtFrame="" tooltip="" history="1" highlightClick="0" endSnd="0"/>
          </p:cNvPr>
          <p:cNvSpPr/>
          <p:nvPr/>
        </p:nvSpPr>
        <p:spPr>
          <a:xfrm>
            <a:off x="10997658" y="238482"/>
            <a:ext cx="737683" cy="737681"/>
          </a:xfrm>
          <a:prstGeom prst="ellipse">
            <a:avLst/>
          </a:prstGeom>
          <a:solidFill>
            <a:srgbClr val="53A3F0"/>
          </a:solidFill>
          <a:ln w="12700">
            <a:miter lim="400000"/>
          </a:ln>
        </p:spPr>
        <p:txBody>
          <a:bodyPr lIns="0" tIns="0" rIns="0" bIns="0" anchor="ctr"/>
          <a:lstStyle/>
          <a:p>
            <a:pPr>
              <a:defRPr sz="1600">
                <a:solidFill>
                  <a:srgbClr val="FFFFFF"/>
                </a:solidFill>
              </a:defRPr>
            </a:pPr>
          </a:p>
        </p:txBody>
      </p:sp>
      <p:sp>
        <p:nvSpPr>
          <p:cNvPr id="1494"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495" name="Image" descr="Image">
            <a:hlinkClick r:id="rId2" invalidUrl="" action="" tgtFrame="" tooltip="" history="1" highlightClick="0" endSnd="0"/>
          </p:cNvPr>
          <p:cNvPicPr>
            <a:picLocks noChangeAspect="1"/>
          </p:cNvPicPr>
          <p:nvPr/>
        </p:nvPicPr>
        <p:blipFill>
          <a:blip r:embed="rId7">
            <a:extLst/>
          </a:blip>
          <a:stretch>
            <a:fillRect/>
          </a:stretch>
        </p:blipFill>
        <p:spPr>
          <a:xfrm>
            <a:off x="1598775" y="5915207"/>
            <a:ext cx="741436" cy="446716"/>
          </a:xfrm>
          <a:prstGeom prst="rect">
            <a:avLst/>
          </a:prstGeom>
          <a:ln w="12700">
            <a:miter lim="400000"/>
          </a:ln>
        </p:spPr>
      </p:pic>
      <p:pic>
        <p:nvPicPr>
          <p:cNvPr id="1496" name="noun_727762_cc.png" descr="noun_727762_cc.png"/>
          <p:cNvPicPr>
            <a:picLocks noChangeAspect="1"/>
          </p:cNvPicPr>
          <p:nvPr/>
        </p:nvPicPr>
        <p:blipFill>
          <a:blip r:embed="rId8">
            <a:extLst/>
          </a:blip>
          <a:srcRect l="11904" t="3951" r="11904" b="18389"/>
          <a:stretch>
            <a:fillRect/>
          </a:stretch>
        </p:blipFill>
        <p:spPr>
          <a:xfrm>
            <a:off x="4490516" y="2323951"/>
            <a:ext cx="585491" cy="596775"/>
          </a:xfrm>
          <a:prstGeom prst="rect">
            <a:avLst/>
          </a:prstGeom>
          <a:ln w="12700">
            <a:miter lim="400000"/>
          </a:ln>
        </p:spPr>
      </p:pic>
      <p:pic>
        <p:nvPicPr>
          <p:cNvPr id="1497" name="noun_1045096_cc.png" descr="noun_1045096_cc.png"/>
          <p:cNvPicPr>
            <a:picLocks noChangeAspect="1"/>
          </p:cNvPicPr>
          <p:nvPr/>
        </p:nvPicPr>
        <p:blipFill>
          <a:blip r:embed="rId9">
            <a:extLst/>
          </a:blip>
          <a:srcRect l="0" t="0" r="0" b="14858"/>
          <a:stretch>
            <a:fillRect/>
          </a:stretch>
        </p:blipFill>
        <p:spPr>
          <a:xfrm>
            <a:off x="4445470" y="5115187"/>
            <a:ext cx="700987" cy="596832"/>
          </a:xfrm>
          <a:prstGeom prst="rect">
            <a:avLst/>
          </a:prstGeom>
          <a:ln w="12700">
            <a:miter lim="400000"/>
          </a:ln>
        </p:spPr>
      </p:pic>
      <p:pic>
        <p:nvPicPr>
          <p:cNvPr id="1498" name="noun_648400_cc.png" descr="noun_648400_cc.png"/>
          <p:cNvPicPr>
            <a:picLocks noChangeAspect="1"/>
          </p:cNvPicPr>
          <p:nvPr/>
        </p:nvPicPr>
        <p:blipFill>
          <a:blip r:embed="rId10">
            <a:extLst/>
          </a:blip>
          <a:srcRect l="14673" t="0" r="14673" b="20967"/>
          <a:stretch>
            <a:fillRect/>
          </a:stretch>
        </p:blipFill>
        <p:spPr>
          <a:xfrm>
            <a:off x="4490516" y="3943711"/>
            <a:ext cx="585457" cy="654887"/>
          </a:xfrm>
          <a:prstGeom prst="rect">
            <a:avLst/>
          </a:prstGeom>
          <a:ln w="12700">
            <a:miter lim="400000"/>
          </a:ln>
        </p:spPr>
      </p:pic>
      <p:pic>
        <p:nvPicPr>
          <p:cNvPr id="1499" name="Image" descr="Image"/>
          <p:cNvPicPr>
            <a:picLocks noChangeAspect="1"/>
          </p:cNvPicPr>
          <p:nvPr/>
        </p:nvPicPr>
        <p:blipFill>
          <a:blip r:embed="rId11">
            <a:extLst/>
          </a:blip>
          <a:stretch>
            <a:fillRect/>
          </a:stretch>
        </p:blipFill>
        <p:spPr>
          <a:xfrm>
            <a:off x="11473485" y="169222"/>
            <a:ext cx="448015" cy="389773"/>
          </a:xfrm>
          <a:prstGeom prst="rect">
            <a:avLst/>
          </a:prstGeom>
          <a:ln w="12700">
            <a:miter lim="400000"/>
          </a:ln>
        </p:spPr>
      </p:pic>
      <p:sp>
        <p:nvSpPr>
          <p:cNvPr id="1500" name="CAS PRATIQUE 11 :…"/>
          <p:cNvSpPr txBox="1"/>
          <p:nvPr/>
        </p:nvSpPr>
        <p:spPr>
          <a:xfrm>
            <a:off x="4361569" y="269947"/>
            <a:ext cx="5999815"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53A3F0"/>
                </a:solidFill>
              </a:defRPr>
            </a:pPr>
            <a:r>
              <a:t>CAS</a:t>
            </a:r>
            <a:r>
              <a:t>E STUDY</a:t>
            </a:r>
            <a:r>
              <a:t> N°15:</a:t>
            </a:r>
          </a:p>
          <a:p>
            <a:pPr algn="l">
              <a:defRPr sz="2500">
                <a:solidFill>
                  <a:srgbClr val="53A3F0"/>
                </a:solidFill>
              </a:defRPr>
            </a:pPr>
            <a:r>
              <a:t>Leroy Merlin</a:t>
            </a:r>
            <a:r>
              <a:t>’s latest innovations are the products of</a:t>
            </a:r>
            <a:r>
              <a:t> </a:t>
            </a:r>
            <a:r>
              <a:t>intrapreneurship</a:t>
            </a:r>
          </a:p>
        </p:txBody>
      </p:sp>
      <p:sp>
        <p:nvSpPr>
          <p:cNvPr id="1501" name="QUOI ?…"/>
          <p:cNvSpPr txBox="1"/>
          <p:nvPr/>
        </p:nvSpPr>
        <p:spPr>
          <a:xfrm>
            <a:off x="5282805" y="1672809"/>
            <a:ext cx="6312002" cy="1899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WHAT? </a:t>
            </a:r>
            <a:endParaRPr>
              <a:solidFill>
                <a:srgbClr val="754EB3"/>
              </a:solidFill>
            </a:endParaRPr>
          </a:p>
          <a:p>
            <a:pPr algn="just" defTabSz="457200"/>
            <a:r>
              <a:t>L’Appart By Leroy Merlin</a:t>
            </a:r>
            <a:r>
              <a:rPr b="0"/>
              <a:t>, </a:t>
            </a:r>
            <a:r>
              <a:t>Mon Coach Déco</a:t>
            </a:r>
            <a:r>
              <a:t> (</a:t>
            </a:r>
            <a:r>
              <a:rPr i="1"/>
              <a:t>My Décor Coach</a:t>
            </a:r>
            <a:r>
              <a:t>)</a:t>
            </a:r>
            <a:r>
              <a:rPr b="0"/>
              <a:t> </a:t>
            </a:r>
            <a:r>
              <a:rPr b="0"/>
              <a:t>and</a:t>
            </a:r>
            <a:r>
              <a:rPr b="0"/>
              <a:t> </a:t>
            </a:r>
            <a:r>
              <a:t>Permettez-Moi de Construire</a:t>
            </a:r>
            <a:r>
              <a:t> (</a:t>
            </a:r>
            <a:r>
              <a:rPr i="1"/>
              <a:t>Let </a:t>
            </a:r>
            <a:r>
              <a:rPr b="0" i="1"/>
              <a:t>M</a:t>
            </a:r>
            <a:r>
              <a:rPr i="1"/>
              <a:t>e Build</a:t>
            </a:r>
            <a:r>
              <a:t>)</a:t>
            </a:r>
            <a:r>
              <a:rPr b="0"/>
              <a:t>, </a:t>
            </a:r>
            <a:r>
              <a:rPr b="0"/>
              <a:t>are, respectively, </a:t>
            </a:r>
            <a:r>
              <a:t>a living room with open kitchen</a:t>
            </a:r>
            <a:r>
              <a:rPr b="0"/>
              <a:t> </a:t>
            </a:r>
            <a:r>
              <a:rPr b="0"/>
              <a:t>complete with sales representatives - renamed ‘flatmates’, an </a:t>
            </a:r>
            <a:r>
              <a:t>app</a:t>
            </a:r>
            <a:r>
              <a:rPr b="0"/>
              <a:t> </a:t>
            </a:r>
            <a:r>
              <a:rPr b="0"/>
              <a:t>that helps you to find decoration ideas for the interior of your home, and a</a:t>
            </a:r>
            <a:r>
              <a:rPr b="0"/>
              <a:t> </a:t>
            </a:r>
            <a:r>
              <a:t>platform</a:t>
            </a:r>
            <a:r>
              <a:rPr b="0"/>
              <a:t> </a:t>
            </a:r>
            <a:r>
              <a:rPr b="0"/>
              <a:t>that allows you to digitalise the planning permission application process. All of these projects came out of intrapreneurship, here being practiced by the ‘Start’ Team, created in 2015, composed of 4 employees, and led by the Head of innovation and entrepreneurship at Leroy Merlin.</a:t>
            </a:r>
          </a:p>
        </p:txBody>
      </p:sp>
      <p:sp>
        <p:nvSpPr>
          <p:cNvPr id="1502" name="L’INTÉRÊT ?…"/>
          <p:cNvSpPr txBox="1"/>
          <p:nvPr/>
        </p:nvSpPr>
        <p:spPr>
          <a:xfrm>
            <a:off x="5282805" y="3829541"/>
            <a:ext cx="6312002"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WHY?</a:t>
            </a:r>
            <a:endParaRPr>
              <a:solidFill>
                <a:srgbClr val="754EB3"/>
              </a:solidFill>
            </a:endParaRPr>
          </a:p>
          <a:p>
            <a:pPr algn="just" defTabSz="457200">
              <a:defRPr b="0"/>
            </a:pPr>
            <a:r>
              <a:t>To reach out to Millennials, to bridge the gap between inspiration taken from social networks and the difficult process of turning it into reality, </a:t>
            </a:r>
            <a:r>
              <a:rPr b="1"/>
              <a:t>to identify prospects much sooner</a:t>
            </a:r>
            <a:r>
              <a:t> and to give them targeted offers.</a:t>
            </a:r>
          </a:p>
        </p:txBody>
      </p:sp>
      <p:sp>
        <p:nvSpPr>
          <p:cNvPr id="1503" name="ET AUSSI……"/>
          <p:cNvSpPr txBox="1"/>
          <p:nvPr/>
        </p:nvSpPr>
        <p:spPr>
          <a:xfrm>
            <a:off x="5292499" y="5019646"/>
            <a:ext cx="6312002"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AND, ALSO…</a:t>
            </a:r>
            <a:endParaRPr>
              <a:solidFill>
                <a:srgbClr val="754EB3"/>
              </a:solidFill>
            </a:endParaRPr>
          </a:p>
          <a:p>
            <a:pPr algn="just" defTabSz="457200">
              <a:defRPr b="0"/>
            </a:pPr>
            <a:r>
              <a:t>The intrapreneurs are accompanied over three months and </a:t>
            </a:r>
            <a:r>
              <a:rPr b="1"/>
              <a:t>immersed in start-up accelerators</a:t>
            </a:r>
            <a:r>
              <a:t> (Numa and Euratechnonologies) so that they can have the full start-up experience.</a:t>
            </a:r>
          </a:p>
        </p:txBody>
      </p:sp>
      <p:sp>
        <p:nvSpPr>
          <p:cNvPr id="1504" name="ZoneTexte 18">
            <a:hlinkClick r:id="rId6" invalidUrl="" action="" tgtFrame="" tooltip="" history="1" highlightClick="0" endSnd="0"/>
          </p:cNvPr>
          <p:cNvSpPr txBox="1"/>
          <p:nvPr/>
        </p:nvSpPr>
        <p:spPr>
          <a:xfrm>
            <a:off x="4490515" y="6233423"/>
            <a:ext cx="7582150"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 Pour se transformer, Leroy Merlin pratique l’innovation sous contrainte</a:t>
            </a:r>
            <a:r>
              <a:t> (</a:t>
            </a:r>
            <a:r>
              <a:rPr i="1"/>
              <a:t>In order to transform itself, Leroy Merlin is practicing innovation with constraints</a:t>
            </a:r>
            <a:r>
              <a:t>)</a:t>
            </a:r>
            <a:r>
              <a:t>, Usine Digitale, 2017</a:t>
            </a:r>
          </a:p>
        </p:txBody>
      </p:sp>
      <p:sp>
        <p:nvSpPr>
          <p:cNvPr id="1505" name="Improving performance"/>
          <p:cNvSpPr txBox="1"/>
          <p:nvPr/>
        </p:nvSpPr>
        <p:spPr>
          <a:xfrm>
            <a:off x="10163806" y="6582988"/>
            <a:ext cx="1463428"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Improving performance</a:t>
            </a:r>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0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50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50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510"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511" name="pasted-image.png" descr="pasted-image.png">
            <a:hlinkClick r:id="rId3" invalidUrl="" action="" tgtFrame="" tooltip="" history="1" highlightClick="0" endSnd="0"/>
          </p:cNvPr>
          <p:cNvPicPr>
            <a:picLocks noChangeAspect="1"/>
          </p:cNvPicPr>
          <p:nvPr/>
        </p:nvPicPr>
        <p:blipFill>
          <a:blip r:embed="rId4">
            <a:extLst/>
          </a:blip>
          <a:stretch>
            <a:fillRect/>
          </a:stretch>
        </p:blipFill>
        <p:spPr>
          <a:xfrm>
            <a:off x="1652868" y="2079549"/>
            <a:ext cx="1457118" cy="1276767"/>
          </a:xfrm>
          <a:prstGeom prst="rect">
            <a:avLst/>
          </a:prstGeom>
          <a:ln w="12700">
            <a:miter lim="400000"/>
          </a:ln>
        </p:spPr>
      </p:pic>
      <p:pic>
        <p:nvPicPr>
          <p:cNvPr id="1512" name="Picture 4" descr="Picture 4">
            <a:hlinkClick r:id="rId5" invalidUrl="" action="" tgtFrame="" tooltip="" history="1" highlightClick="0" endSnd="0"/>
          </p:cNvPr>
          <p:cNvPicPr>
            <a:picLocks noChangeAspect="1"/>
          </p:cNvPicPr>
          <p:nvPr/>
        </p:nvPicPr>
        <p:blipFill>
          <a:blip r:embed="rId6">
            <a:extLst/>
          </a:blip>
          <a:stretch>
            <a:fillRect/>
          </a:stretch>
        </p:blipFill>
        <p:spPr>
          <a:xfrm>
            <a:off x="4032519" y="2548868"/>
            <a:ext cx="3819137" cy="962424"/>
          </a:xfrm>
          <a:prstGeom prst="rect">
            <a:avLst/>
          </a:prstGeom>
          <a:ln w="12700">
            <a:miter lim="400000"/>
          </a:ln>
        </p:spPr>
      </p:pic>
      <p:pic>
        <p:nvPicPr>
          <p:cNvPr id="1513" name="Picture 10" descr="Picture 10">
            <a:hlinkClick r:id="rId7" invalidUrl="" action="" tgtFrame="" tooltip="" history="1" highlightClick="0" endSnd="0"/>
          </p:cNvPr>
          <p:cNvPicPr>
            <a:picLocks noChangeAspect="1"/>
          </p:cNvPicPr>
          <p:nvPr/>
        </p:nvPicPr>
        <p:blipFill>
          <a:blip r:embed="rId8">
            <a:extLst/>
          </a:blip>
          <a:stretch>
            <a:fillRect/>
          </a:stretch>
        </p:blipFill>
        <p:spPr>
          <a:xfrm>
            <a:off x="394312" y="3971547"/>
            <a:ext cx="1552844" cy="1552845"/>
          </a:xfrm>
          <a:prstGeom prst="rect">
            <a:avLst/>
          </a:prstGeom>
          <a:ln w="12700">
            <a:miter lim="400000"/>
          </a:ln>
        </p:spPr>
      </p:pic>
      <p:pic>
        <p:nvPicPr>
          <p:cNvPr id="1514" name="Picture 11" descr="Picture 11">
            <a:hlinkClick r:id="rId7" invalidUrl="" action="" tgtFrame="" tooltip="" history="1" highlightClick="0" endSnd="0"/>
          </p:cNvPr>
          <p:cNvPicPr>
            <a:picLocks noChangeAspect="1"/>
          </p:cNvPicPr>
          <p:nvPr/>
        </p:nvPicPr>
        <p:blipFill>
          <a:blip r:embed="rId9">
            <a:extLst/>
          </a:blip>
          <a:stretch>
            <a:fillRect/>
          </a:stretch>
        </p:blipFill>
        <p:spPr>
          <a:xfrm>
            <a:off x="1926544" y="3821128"/>
            <a:ext cx="1601830" cy="1703265"/>
          </a:xfrm>
          <a:prstGeom prst="rect">
            <a:avLst/>
          </a:prstGeom>
          <a:ln w="12700">
            <a:miter lim="400000"/>
          </a:ln>
        </p:spPr>
      </p:pic>
      <p:sp>
        <p:nvSpPr>
          <p:cNvPr id="1515" name="ZoneTexte 25"/>
          <p:cNvSpPr txBox="1"/>
          <p:nvPr/>
        </p:nvSpPr>
        <p:spPr>
          <a:xfrm>
            <a:off x="1402269" y="3383120"/>
            <a:ext cx="1958315"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r>
              <a:t>From Brainlinks</a:t>
            </a:r>
          </a:p>
        </p:txBody>
      </p:sp>
      <p:sp>
        <p:nvSpPr>
          <p:cNvPr id="1516" name="Circle">
            <a:hlinkClick r:id="rId10" invalidUrl="" action="ppaction://hlinksldjump" tgtFrame="" tooltip="" history="1" highlightClick="0" endSnd="0"/>
          </p:cNvPr>
          <p:cNvSpPr/>
          <p:nvPr/>
        </p:nvSpPr>
        <p:spPr>
          <a:xfrm>
            <a:off x="11302345" y="5495206"/>
            <a:ext cx="539059" cy="539059"/>
          </a:xfrm>
          <a:prstGeom prst="ellipse">
            <a:avLst/>
          </a:prstGeom>
          <a:solidFill>
            <a:srgbClr val="53A3F0"/>
          </a:solidFill>
          <a:ln w="12700">
            <a:miter lim="400000"/>
          </a:ln>
        </p:spPr>
        <p:txBody>
          <a:bodyPr lIns="0" tIns="0" rIns="0" bIns="0" anchor="ctr"/>
          <a:lstStyle/>
          <a:p>
            <a:pPr>
              <a:defRPr sz="1600">
                <a:solidFill>
                  <a:srgbClr val="FFFFFF"/>
                </a:solidFill>
              </a:defRPr>
            </a:pPr>
          </a:p>
        </p:txBody>
      </p:sp>
      <p:pic>
        <p:nvPicPr>
          <p:cNvPr id="1517" name="Image" descr="Image">
            <a:hlinkClick r:id="rId11" invalidUrl="" action="" tgtFrame="" tooltip="" history="1" highlightClick="0" endSnd="0"/>
          </p:cNvPr>
          <p:cNvPicPr>
            <a:picLocks noChangeAspect="1"/>
          </p:cNvPicPr>
          <p:nvPr/>
        </p:nvPicPr>
        <p:blipFill>
          <a:blip r:embed="rId12">
            <a:extLst/>
          </a:blip>
          <a:stretch>
            <a:fillRect/>
          </a:stretch>
        </p:blipFill>
        <p:spPr>
          <a:xfrm>
            <a:off x="8287794" y="4368652"/>
            <a:ext cx="2379645" cy="608217"/>
          </a:xfrm>
          <a:prstGeom prst="rect">
            <a:avLst/>
          </a:prstGeom>
          <a:ln w="12700">
            <a:miter lim="400000"/>
          </a:ln>
        </p:spPr>
      </p:pic>
      <p:pic>
        <p:nvPicPr>
          <p:cNvPr id="1518" name="Image" descr="Image">
            <a:hlinkClick r:id="rId13" invalidUrl="" action="" tgtFrame="" tooltip="" history="1" highlightClick="0" endSnd="0"/>
          </p:cNvPr>
          <p:cNvPicPr>
            <a:picLocks noChangeAspect="1"/>
          </p:cNvPicPr>
          <p:nvPr/>
        </p:nvPicPr>
        <p:blipFill>
          <a:blip r:embed="rId14">
            <a:extLst/>
          </a:blip>
          <a:stretch>
            <a:fillRect/>
          </a:stretch>
        </p:blipFill>
        <p:spPr>
          <a:xfrm>
            <a:off x="8438924" y="2696614"/>
            <a:ext cx="2858273" cy="666931"/>
          </a:xfrm>
          <a:prstGeom prst="rect">
            <a:avLst/>
          </a:prstGeom>
          <a:ln w="12700">
            <a:miter lim="400000"/>
          </a:ln>
        </p:spPr>
      </p:pic>
      <p:pic>
        <p:nvPicPr>
          <p:cNvPr id="1519" name="Image" descr="Image">
            <a:hlinkClick r:id="rId15" invalidUrl="" action="" tgtFrame="" tooltip="" history="1" highlightClick="0" endSnd="0"/>
          </p:cNvPr>
          <p:cNvPicPr>
            <a:picLocks noChangeAspect="1"/>
          </p:cNvPicPr>
          <p:nvPr/>
        </p:nvPicPr>
        <p:blipFill>
          <a:blip r:embed="rId16">
            <a:extLst/>
          </a:blip>
          <a:stretch>
            <a:fillRect/>
          </a:stretch>
        </p:blipFill>
        <p:spPr>
          <a:xfrm>
            <a:off x="4777869" y="4547737"/>
            <a:ext cx="2032483" cy="792669"/>
          </a:xfrm>
          <a:prstGeom prst="rect">
            <a:avLst/>
          </a:prstGeom>
          <a:ln w="12700">
            <a:miter lim="400000"/>
          </a:ln>
        </p:spPr>
      </p:pic>
      <p:pic>
        <p:nvPicPr>
          <p:cNvPr id="1520" name="Image" descr="Image"/>
          <p:cNvPicPr>
            <a:picLocks noChangeAspect="1"/>
          </p:cNvPicPr>
          <p:nvPr/>
        </p:nvPicPr>
        <p:blipFill>
          <a:blip r:embed="rId17">
            <a:extLst/>
          </a:blip>
          <a:stretch>
            <a:fillRect/>
          </a:stretch>
        </p:blipFill>
        <p:spPr>
          <a:xfrm>
            <a:off x="11374319" y="5593795"/>
            <a:ext cx="387795" cy="336828"/>
          </a:xfrm>
          <a:prstGeom prst="rect">
            <a:avLst/>
          </a:prstGeom>
          <a:ln w="12700">
            <a:miter lim="400000"/>
          </a:ln>
        </p:spPr>
      </p:pic>
      <p:pic>
        <p:nvPicPr>
          <p:cNvPr id="1521" name="Image" descr="Image"/>
          <p:cNvPicPr>
            <a:picLocks noChangeAspect="1"/>
          </p:cNvPicPr>
          <p:nvPr/>
        </p:nvPicPr>
        <p:blipFill>
          <a:blip r:embed="rId18">
            <a:extLst/>
          </a:blip>
          <a:stretch>
            <a:fillRect/>
          </a:stretch>
        </p:blipFill>
        <p:spPr>
          <a:xfrm>
            <a:off x="11577003" y="5397169"/>
            <a:ext cx="376916" cy="327917"/>
          </a:xfrm>
          <a:prstGeom prst="rect">
            <a:avLst/>
          </a:prstGeom>
          <a:ln w="12700">
            <a:miter lim="400000"/>
          </a:ln>
        </p:spPr>
      </p:pic>
      <p:sp>
        <p:nvSpPr>
          <p:cNvPr id="1522" name="Shape 811"/>
          <p:cNvSpPr txBox="1"/>
          <p:nvPr/>
        </p:nvSpPr>
        <p:spPr>
          <a:xfrm>
            <a:off x="454399" y="363571"/>
            <a:ext cx="10369193" cy="79266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2400">
                <a:solidFill>
                  <a:srgbClr val="53A3F0"/>
                </a:solidFill>
              </a:defRPr>
            </a:pPr>
            <a:r>
              <a:t>Feedback Culture: developing sites and applications </a:t>
            </a:r>
          </a:p>
          <a:p>
            <a:pPr algn="l">
              <a:defRPr sz="2400">
                <a:solidFill>
                  <a:srgbClr val="53A3F0"/>
                </a:solidFill>
              </a:defRPr>
            </a:pPr>
            <a:r>
              <a:t>that boost team engagement and collaboration</a:t>
            </a:r>
          </a:p>
        </p:txBody>
      </p:sp>
      <p:sp>
        <p:nvSpPr>
          <p:cNvPr id="1523" name="ZoneTexte 8">
            <a:hlinkClick r:id="rId7" invalidUrl="" action="" tgtFrame="" tooltip="" history="1" highlightClick="0" endSnd="0"/>
          </p:cNvPr>
          <p:cNvSpPr txBox="1"/>
          <p:nvPr/>
        </p:nvSpPr>
        <p:spPr>
          <a:xfrm>
            <a:off x="767406" y="5544940"/>
            <a:ext cx="1958315" cy="7180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sz="1800"/>
            </a:pPr>
            <a:r>
              <a:t>SpeakUp </a:t>
            </a:r>
          </a:p>
          <a:p>
            <a:pPr/>
            <a:r>
              <a:t>From Human Predictive Intelligence</a:t>
            </a:r>
          </a:p>
        </p:txBody>
      </p:sp>
      <p:sp>
        <p:nvSpPr>
          <p:cNvPr id="1524" name="Voir aussi Digital, nouveau levier du recrutement"/>
          <p:cNvSpPr txBox="1"/>
          <p:nvPr/>
        </p:nvSpPr>
        <p:spPr>
          <a:xfrm>
            <a:off x="8591891" y="5869940"/>
            <a:ext cx="2721673" cy="32604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sz="1000"/>
            </a:lvl1pPr>
          </a:lstStyle>
          <a:p>
            <a:pPr/>
            <a:r>
              <a:t>See further: Digital, the new catalyst for recruitment</a:t>
            </a:r>
          </a:p>
        </p:txBody>
      </p:sp>
      <p:sp>
        <p:nvSpPr>
          <p:cNvPr id="1525" name="Improving performance"/>
          <p:cNvSpPr txBox="1"/>
          <p:nvPr/>
        </p:nvSpPr>
        <p:spPr>
          <a:xfrm>
            <a:off x="10163806" y="6582988"/>
            <a:ext cx="1463428"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Improving performance</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2" name="Rectangle"/>
          <p:cNvSpPr/>
          <p:nvPr/>
        </p:nvSpPr>
        <p:spPr>
          <a:xfrm>
            <a:off x="6134875" y="-110520"/>
            <a:ext cx="6096003" cy="6823718"/>
          </a:xfrm>
          <a:prstGeom prst="rect">
            <a:avLst/>
          </a:prstGeom>
          <a:solidFill>
            <a:srgbClr val="6A6A6A"/>
          </a:solidFill>
          <a:ln w="12700">
            <a:miter lim="400000"/>
          </a:ln>
        </p:spPr>
        <p:txBody>
          <a:bodyPr lIns="0" tIns="0" rIns="0" bIns="0" anchor="ctr"/>
          <a:lstStyle/>
          <a:p>
            <a:pPr>
              <a:defRPr sz="1600">
                <a:solidFill>
                  <a:srgbClr val="FFFFFF"/>
                </a:solidFill>
              </a:defRPr>
            </a:pPr>
          </a:p>
        </p:txBody>
      </p:sp>
      <p:sp>
        <p:nvSpPr>
          <p:cNvPr id="36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36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graphicFrame>
        <p:nvGraphicFramePr>
          <p:cNvPr id="365" name="2D Pie Chart"/>
          <p:cNvGraphicFramePr/>
          <p:nvPr/>
        </p:nvGraphicFramePr>
        <p:xfrm>
          <a:off x="9570911" y="923663"/>
          <a:ext cx="1891020" cy="1891020"/>
        </p:xfrm>
        <a:graphic xmlns:a="http://schemas.openxmlformats.org/drawingml/2006/main">
          <a:graphicData uri="http://schemas.openxmlformats.org/drawingml/2006/chart">
            <c:chart xmlns:c="http://schemas.openxmlformats.org/drawingml/2006/chart" r:id="rId2"/>
          </a:graphicData>
        </a:graphic>
      </p:graphicFrame>
      <p:sp>
        <p:nvSpPr>
          <p:cNvPr id="366" name="Group"/>
          <p:cNvSpPr/>
          <p:nvPr/>
        </p:nvSpPr>
        <p:spPr>
          <a:xfrm>
            <a:off x="6580672" y="3486334"/>
            <a:ext cx="1953863" cy="1953863"/>
          </a:xfrm>
          <a:prstGeom prst="ellipse">
            <a:avLst/>
          </a:prstGeom>
          <a:solidFill>
            <a:srgbClr val="B0CD63"/>
          </a:solidFill>
          <a:ln w="12700">
            <a:miter lim="400000"/>
          </a:ln>
        </p:spPr>
        <p:txBody>
          <a:bodyPr lIns="0" tIns="0" rIns="0" bIns="0" anchor="ctr"/>
          <a:lstStyle/>
          <a:p>
            <a:pPr defTabSz="825500">
              <a:defRPr b="0" sz="5600">
                <a:solidFill>
                  <a:srgbClr val="FFFFFF"/>
                </a:solidFill>
                <a:effectLst>
                  <a:outerShdw sx="100000" sy="100000" kx="0" ky="0" algn="b" rotWithShape="0" blurRad="38100" dist="12700" dir="5400000">
                    <a:srgbClr val="000000">
                      <a:alpha val="50000"/>
                    </a:srgbClr>
                  </a:outerShdw>
                </a:effectLst>
              </a:defRPr>
            </a:pPr>
          </a:p>
        </p:txBody>
      </p:sp>
      <p:pic>
        <p:nvPicPr>
          <p:cNvPr id="367" name="Image" descr="Image"/>
          <p:cNvPicPr>
            <a:picLocks noChangeAspect="1"/>
          </p:cNvPicPr>
          <p:nvPr/>
        </p:nvPicPr>
        <p:blipFill>
          <a:blip r:embed="rId3">
            <a:extLst/>
          </a:blip>
          <a:stretch>
            <a:fillRect/>
          </a:stretch>
        </p:blipFill>
        <p:spPr>
          <a:xfrm>
            <a:off x="6373678" y="3514059"/>
            <a:ext cx="2207279" cy="1781591"/>
          </a:xfrm>
          <a:prstGeom prst="rect">
            <a:avLst/>
          </a:prstGeom>
          <a:ln w="12700">
            <a:miter lim="400000"/>
          </a:ln>
        </p:spPr>
      </p:pic>
      <p:sp>
        <p:nvSpPr>
          <p:cNvPr id="368" name="Circle"/>
          <p:cNvSpPr/>
          <p:nvPr/>
        </p:nvSpPr>
        <p:spPr>
          <a:xfrm>
            <a:off x="6570633" y="904949"/>
            <a:ext cx="1973943" cy="1973944"/>
          </a:xfrm>
          <a:prstGeom prst="ellipse">
            <a:avLst/>
          </a:prstGeom>
          <a:solidFill>
            <a:srgbClr val="11B3FF"/>
          </a:solidFill>
          <a:ln w="12700">
            <a:miter lim="400000"/>
          </a:ln>
        </p:spPr>
        <p:txBody>
          <a:bodyPr lIns="0" tIns="0" rIns="0" bIns="0" anchor="ctr"/>
          <a:lstStyle/>
          <a:p>
            <a:pPr defTabSz="825500">
              <a:defRPr b="0" sz="5600">
                <a:solidFill>
                  <a:srgbClr val="FFFFFF"/>
                </a:solidFill>
                <a:effectLst>
                  <a:outerShdw sx="100000" sy="100000" kx="0" ky="0" algn="b" rotWithShape="0" blurRad="38100" dist="12700" dir="5400000">
                    <a:srgbClr val="000000">
                      <a:alpha val="50000"/>
                    </a:srgbClr>
                  </a:outerShdw>
                </a:effectLst>
              </a:defRPr>
            </a:pPr>
          </a:p>
        </p:txBody>
      </p:sp>
      <p:sp>
        <p:nvSpPr>
          <p:cNvPr id="369" name="x4"/>
          <p:cNvSpPr txBox="1"/>
          <p:nvPr/>
        </p:nvSpPr>
        <p:spPr>
          <a:xfrm>
            <a:off x="6820005" y="1271844"/>
            <a:ext cx="1475198" cy="69250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4500"/>
            </a:pPr>
            <a:r>
              <a:t>67</a:t>
            </a:r>
            <a:r>
              <a:rPr sz="2000"/>
              <a:t>Billion</a:t>
            </a:r>
          </a:p>
        </p:txBody>
      </p:sp>
      <p:sp>
        <p:nvSpPr>
          <p:cNvPr id="370" name="Circle">
            <a:hlinkClick r:id="rId4" invalidUrl="" action="" tgtFrame="" tooltip="" history="1" highlightClick="0" endSnd="0"/>
          </p:cNvPr>
          <p:cNvSpPr/>
          <p:nvPr/>
        </p:nvSpPr>
        <p:spPr>
          <a:xfrm>
            <a:off x="9539489" y="3486336"/>
            <a:ext cx="1953862" cy="1953862"/>
          </a:xfrm>
          <a:prstGeom prst="ellipse">
            <a:avLst/>
          </a:prstGeom>
          <a:solidFill>
            <a:srgbClr val="E7B627">
              <a:alpha val="80000"/>
            </a:srgbClr>
          </a:solidFill>
          <a:ln w="12700">
            <a:miter lim="400000"/>
          </a:ln>
        </p:spPr>
        <p:txBody>
          <a:bodyPr lIns="0" tIns="0" rIns="0" bIns="0" anchor="ctr"/>
          <a:lstStyle/>
          <a:p>
            <a:pPr defTabSz="825500">
              <a:defRPr b="0" sz="5600">
                <a:solidFill>
                  <a:srgbClr val="FFFFFF"/>
                </a:solidFill>
                <a:effectLst>
                  <a:outerShdw sx="100000" sy="100000" kx="0" ky="0" algn="b" rotWithShape="0" blurRad="38100" dist="12700" dir="5400000">
                    <a:srgbClr val="000000">
                      <a:alpha val="50000"/>
                    </a:srgbClr>
                  </a:outerShdw>
                </a:effectLst>
              </a:defRPr>
            </a:pPr>
          </a:p>
        </p:txBody>
      </p:sp>
      <p:sp>
        <p:nvSpPr>
          <p:cNvPr id="371" name="3M"/>
          <p:cNvSpPr txBox="1"/>
          <p:nvPr/>
        </p:nvSpPr>
        <p:spPr>
          <a:xfrm>
            <a:off x="7128901" y="4117013"/>
            <a:ext cx="857406" cy="69250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4500">
                <a:solidFill>
                  <a:srgbClr val="FFFFFF"/>
                </a:solidFill>
              </a:defRPr>
            </a:lvl1pPr>
          </a:lstStyle>
          <a:p>
            <a:pPr/>
            <a:r>
              <a:t>3M</a:t>
            </a:r>
          </a:p>
        </p:txBody>
      </p:sp>
      <p:sp>
        <p:nvSpPr>
          <p:cNvPr id="372" name="2/3"/>
          <p:cNvSpPr txBox="1"/>
          <p:nvPr/>
        </p:nvSpPr>
        <p:spPr>
          <a:xfrm>
            <a:off x="10087438" y="3837986"/>
            <a:ext cx="857964" cy="69250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4500"/>
            </a:lvl1pPr>
          </a:lstStyle>
          <a:p>
            <a:pPr/>
            <a:r>
              <a:t>2/3</a:t>
            </a:r>
          </a:p>
        </p:txBody>
      </p:sp>
      <p:sp>
        <p:nvSpPr>
          <p:cNvPr id="373" name="Circle"/>
          <p:cNvSpPr/>
          <p:nvPr/>
        </p:nvSpPr>
        <p:spPr>
          <a:xfrm>
            <a:off x="9693440" y="1044318"/>
            <a:ext cx="1654499" cy="1654499"/>
          </a:xfrm>
          <a:prstGeom prst="ellipse">
            <a:avLst/>
          </a:prstGeom>
          <a:solidFill>
            <a:srgbClr val="46C1A4"/>
          </a:solidFill>
          <a:ln w="12700">
            <a:solidFill>
              <a:srgbClr val="000000">
                <a:alpha val="0"/>
              </a:srgbClr>
            </a:solidFill>
            <a:miter lim="400000"/>
          </a:ln>
        </p:spPr>
        <p:txBody>
          <a:bodyPr lIns="0" tIns="0" rIns="0" bIns="0" anchor="ctr"/>
          <a:lstStyle/>
          <a:p>
            <a:pPr defTabSz="292100">
              <a:defRPr sz="2000">
                <a:solidFill>
                  <a:srgbClr val="FFFFFF"/>
                </a:solidFill>
                <a:effectLst>
                  <a:outerShdw sx="100000" sy="100000" kx="0" ky="0" algn="b" rotWithShape="0" blurRad="38100" dist="12700" dir="5400000">
                    <a:srgbClr val="000000">
                      <a:alpha val="50000"/>
                    </a:srgbClr>
                  </a:outerShdw>
                </a:effectLst>
              </a:defRPr>
            </a:pPr>
          </a:p>
        </p:txBody>
      </p:sp>
      <p:sp>
        <p:nvSpPr>
          <p:cNvPr id="374" name="20%"/>
          <p:cNvSpPr txBox="1"/>
          <p:nvPr/>
        </p:nvSpPr>
        <p:spPr>
          <a:xfrm>
            <a:off x="9802565" y="1395855"/>
            <a:ext cx="1541022" cy="69250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lvl1pPr>
          </a:lstStyle>
          <a:p>
            <a:pPr/>
            <a:r>
              <a:t>25%</a:t>
            </a:r>
          </a:p>
        </p:txBody>
      </p:sp>
      <p:sp>
        <p:nvSpPr>
          <p:cNvPr id="375" name="Suitcase"/>
          <p:cNvSpPr/>
          <p:nvPr/>
        </p:nvSpPr>
        <p:spPr>
          <a:xfrm>
            <a:off x="9920840" y="4671895"/>
            <a:ext cx="300759" cy="2576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487" y="0"/>
                </a:moveTo>
                <a:lnTo>
                  <a:pt x="6487" y="2989"/>
                </a:lnTo>
                <a:lnTo>
                  <a:pt x="4591" y="2989"/>
                </a:lnTo>
                <a:lnTo>
                  <a:pt x="4591" y="2214"/>
                </a:lnTo>
                <a:lnTo>
                  <a:pt x="2409" y="2214"/>
                </a:lnTo>
                <a:lnTo>
                  <a:pt x="2409" y="2989"/>
                </a:lnTo>
                <a:cubicBezTo>
                  <a:pt x="1080" y="2995"/>
                  <a:pt x="0" y="4263"/>
                  <a:pt x="0" y="5808"/>
                </a:cubicBezTo>
                <a:lnTo>
                  <a:pt x="0" y="18781"/>
                </a:lnTo>
                <a:cubicBezTo>
                  <a:pt x="0" y="20332"/>
                  <a:pt x="1085" y="21600"/>
                  <a:pt x="2414" y="21600"/>
                </a:cubicBezTo>
                <a:lnTo>
                  <a:pt x="19185" y="21600"/>
                </a:lnTo>
                <a:cubicBezTo>
                  <a:pt x="20513" y="21600"/>
                  <a:pt x="21600" y="20332"/>
                  <a:pt x="21600" y="18781"/>
                </a:cubicBezTo>
                <a:lnTo>
                  <a:pt x="21600" y="5808"/>
                </a:lnTo>
                <a:cubicBezTo>
                  <a:pt x="21600" y="4257"/>
                  <a:pt x="20515" y="2989"/>
                  <a:pt x="19191" y="2989"/>
                </a:cubicBezTo>
                <a:lnTo>
                  <a:pt x="19191" y="2214"/>
                </a:lnTo>
                <a:lnTo>
                  <a:pt x="17009" y="2214"/>
                </a:lnTo>
                <a:lnTo>
                  <a:pt x="17009" y="2989"/>
                </a:lnTo>
                <a:lnTo>
                  <a:pt x="15113" y="2989"/>
                </a:lnTo>
                <a:lnTo>
                  <a:pt x="15113" y="0"/>
                </a:lnTo>
                <a:lnTo>
                  <a:pt x="6487" y="0"/>
                </a:lnTo>
                <a:close/>
                <a:moveTo>
                  <a:pt x="7940" y="1690"/>
                </a:moveTo>
                <a:lnTo>
                  <a:pt x="13660" y="1690"/>
                </a:lnTo>
                <a:lnTo>
                  <a:pt x="13660" y="2983"/>
                </a:lnTo>
                <a:lnTo>
                  <a:pt x="7940" y="2983"/>
                </a:lnTo>
                <a:lnTo>
                  <a:pt x="7940" y="1690"/>
                </a:ln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376" name="Suitcase"/>
          <p:cNvSpPr/>
          <p:nvPr/>
        </p:nvSpPr>
        <p:spPr>
          <a:xfrm>
            <a:off x="10366040" y="4671895"/>
            <a:ext cx="300759" cy="2576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487" y="0"/>
                </a:moveTo>
                <a:lnTo>
                  <a:pt x="6487" y="2989"/>
                </a:lnTo>
                <a:lnTo>
                  <a:pt x="4591" y="2989"/>
                </a:lnTo>
                <a:lnTo>
                  <a:pt x="4591" y="2214"/>
                </a:lnTo>
                <a:lnTo>
                  <a:pt x="2409" y="2214"/>
                </a:lnTo>
                <a:lnTo>
                  <a:pt x="2409" y="2989"/>
                </a:lnTo>
                <a:cubicBezTo>
                  <a:pt x="1080" y="2995"/>
                  <a:pt x="0" y="4263"/>
                  <a:pt x="0" y="5808"/>
                </a:cubicBezTo>
                <a:lnTo>
                  <a:pt x="0" y="18781"/>
                </a:lnTo>
                <a:cubicBezTo>
                  <a:pt x="0" y="20332"/>
                  <a:pt x="1085" y="21600"/>
                  <a:pt x="2414" y="21600"/>
                </a:cubicBezTo>
                <a:lnTo>
                  <a:pt x="19185" y="21600"/>
                </a:lnTo>
                <a:cubicBezTo>
                  <a:pt x="20513" y="21600"/>
                  <a:pt x="21600" y="20332"/>
                  <a:pt x="21600" y="18781"/>
                </a:cubicBezTo>
                <a:lnTo>
                  <a:pt x="21600" y="5808"/>
                </a:lnTo>
                <a:cubicBezTo>
                  <a:pt x="21600" y="4257"/>
                  <a:pt x="20515" y="2989"/>
                  <a:pt x="19191" y="2989"/>
                </a:cubicBezTo>
                <a:lnTo>
                  <a:pt x="19191" y="2214"/>
                </a:lnTo>
                <a:lnTo>
                  <a:pt x="17009" y="2214"/>
                </a:lnTo>
                <a:lnTo>
                  <a:pt x="17009" y="2989"/>
                </a:lnTo>
                <a:lnTo>
                  <a:pt x="15113" y="2989"/>
                </a:lnTo>
                <a:lnTo>
                  <a:pt x="15113" y="0"/>
                </a:lnTo>
                <a:lnTo>
                  <a:pt x="6487" y="0"/>
                </a:lnTo>
                <a:close/>
                <a:moveTo>
                  <a:pt x="7940" y="1690"/>
                </a:moveTo>
                <a:lnTo>
                  <a:pt x="13660" y="1690"/>
                </a:lnTo>
                <a:lnTo>
                  <a:pt x="13660" y="2983"/>
                </a:lnTo>
                <a:lnTo>
                  <a:pt x="7940" y="2983"/>
                </a:lnTo>
                <a:lnTo>
                  <a:pt x="7940" y="1690"/>
                </a:ln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377" name="Suitcase"/>
          <p:cNvSpPr/>
          <p:nvPr/>
        </p:nvSpPr>
        <p:spPr>
          <a:xfrm>
            <a:off x="10811240" y="4671895"/>
            <a:ext cx="300759" cy="2576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487" y="0"/>
                </a:moveTo>
                <a:lnTo>
                  <a:pt x="6487" y="2989"/>
                </a:lnTo>
                <a:lnTo>
                  <a:pt x="4591" y="2989"/>
                </a:lnTo>
                <a:lnTo>
                  <a:pt x="4591" y="2214"/>
                </a:lnTo>
                <a:lnTo>
                  <a:pt x="2409" y="2214"/>
                </a:lnTo>
                <a:lnTo>
                  <a:pt x="2409" y="2989"/>
                </a:lnTo>
                <a:cubicBezTo>
                  <a:pt x="1080" y="2995"/>
                  <a:pt x="0" y="4263"/>
                  <a:pt x="0" y="5808"/>
                </a:cubicBezTo>
                <a:lnTo>
                  <a:pt x="0" y="18781"/>
                </a:lnTo>
                <a:cubicBezTo>
                  <a:pt x="0" y="20332"/>
                  <a:pt x="1085" y="21600"/>
                  <a:pt x="2414" y="21600"/>
                </a:cubicBezTo>
                <a:lnTo>
                  <a:pt x="19185" y="21600"/>
                </a:lnTo>
                <a:cubicBezTo>
                  <a:pt x="20513" y="21600"/>
                  <a:pt x="21600" y="20332"/>
                  <a:pt x="21600" y="18781"/>
                </a:cubicBezTo>
                <a:lnTo>
                  <a:pt x="21600" y="5808"/>
                </a:lnTo>
                <a:cubicBezTo>
                  <a:pt x="21600" y="4257"/>
                  <a:pt x="20515" y="2989"/>
                  <a:pt x="19191" y="2989"/>
                </a:cubicBezTo>
                <a:lnTo>
                  <a:pt x="19191" y="2214"/>
                </a:lnTo>
                <a:lnTo>
                  <a:pt x="17009" y="2214"/>
                </a:lnTo>
                <a:lnTo>
                  <a:pt x="17009" y="2989"/>
                </a:lnTo>
                <a:lnTo>
                  <a:pt x="15113" y="2989"/>
                </a:lnTo>
                <a:lnTo>
                  <a:pt x="15113" y="0"/>
                </a:lnTo>
                <a:lnTo>
                  <a:pt x="6487" y="0"/>
                </a:lnTo>
                <a:close/>
                <a:moveTo>
                  <a:pt x="7940" y="1690"/>
                </a:moveTo>
                <a:lnTo>
                  <a:pt x="13660" y="1690"/>
                </a:lnTo>
                <a:lnTo>
                  <a:pt x="13660" y="2983"/>
                </a:lnTo>
                <a:lnTo>
                  <a:pt x="7940" y="2983"/>
                </a:lnTo>
                <a:lnTo>
                  <a:pt x="7940" y="1690"/>
                </a:lnTo>
                <a:close/>
              </a:path>
            </a:pathLst>
          </a:custGeom>
          <a:solidFill>
            <a:srgbClr val="000000"/>
          </a:solidFill>
          <a:ln w="12700">
            <a:miter lim="400000"/>
          </a:ln>
        </p:spPr>
        <p:txBody>
          <a:bodyPr lIns="0" tIns="0" rIns="0" bIns="0" anchor="ctr"/>
          <a:lstStyle/>
          <a:p>
            <a:pPr>
              <a:defRPr sz="1600">
                <a:solidFill>
                  <a:srgbClr val="FFFFFF"/>
                </a:solidFill>
              </a:defRPr>
            </a:pPr>
          </a:p>
        </p:txBody>
      </p:sp>
      <p:sp>
        <p:nvSpPr>
          <p:cNvPr id="378" name="Robot"/>
          <p:cNvSpPr/>
          <p:nvPr/>
        </p:nvSpPr>
        <p:spPr>
          <a:xfrm>
            <a:off x="6897819" y="2066408"/>
            <a:ext cx="302059" cy="451385"/>
          </a:xfrm>
          <a:custGeom>
            <a:avLst/>
            <a:gdLst/>
            <a:ahLst/>
            <a:cxnLst>
              <a:cxn ang="0">
                <a:pos x="wd2" y="hd2"/>
              </a:cxn>
              <a:cxn ang="5400000">
                <a:pos x="wd2" y="hd2"/>
              </a:cxn>
              <a:cxn ang="10800000">
                <a:pos x="wd2" y="hd2"/>
              </a:cxn>
              <a:cxn ang="16200000">
                <a:pos x="wd2" y="hd2"/>
              </a:cxn>
            </a:cxnLst>
            <a:rect l="0" t="0" r="r" b="b"/>
            <a:pathLst>
              <a:path w="21547" h="21600" fill="norm" stroke="1" extrusionOk="0">
                <a:moveTo>
                  <a:pt x="7636" y="0"/>
                </a:moveTo>
                <a:cubicBezTo>
                  <a:pt x="7308" y="0"/>
                  <a:pt x="7042" y="178"/>
                  <a:pt x="7042" y="398"/>
                </a:cubicBezTo>
                <a:lnTo>
                  <a:pt x="7042" y="1269"/>
                </a:lnTo>
                <a:cubicBezTo>
                  <a:pt x="7042" y="1360"/>
                  <a:pt x="6932" y="1434"/>
                  <a:pt x="6796" y="1434"/>
                </a:cubicBezTo>
                <a:lnTo>
                  <a:pt x="6444" y="1434"/>
                </a:lnTo>
                <a:cubicBezTo>
                  <a:pt x="6308" y="1434"/>
                  <a:pt x="6197" y="1509"/>
                  <a:pt x="6197" y="1600"/>
                </a:cubicBezTo>
                <a:lnTo>
                  <a:pt x="6197" y="2450"/>
                </a:lnTo>
                <a:cubicBezTo>
                  <a:pt x="6197" y="2541"/>
                  <a:pt x="6308" y="2614"/>
                  <a:pt x="6444" y="2614"/>
                </a:cubicBezTo>
                <a:lnTo>
                  <a:pt x="6796" y="2614"/>
                </a:lnTo>
                <a:cubicBezTo>
                  <a:pt x="6932" y="2614"/>
                  <a:pt x="7042" y="2688"/>
                  <a:pt x="7042" y="2779"/>
                </a:cubicBezTo>
                <a:lnTo>
                  <a:pt x="7042" y="4048"/>
                </a:lnTo>
                <a:lnTo>
                  <a:pt x="4708" y="4048"/>
                </a:lnTo>
                <a:cubicBezTo>
                  <a:pt x="4373" y="4048"/>
                  <a:pt x="4102" y="4230"/>
                  <a:pt x="4102" y="4455"/>
                </a:cubicBezTo>
                <a:lnTo>
                  <a:pt x="4102" y="5592"/>
                </a:lnTo>
                <a:lnTo>
                  <a:pt x="3470" y="5592"/>
                </a:lnTo>
                <a:lnTo>
                  <a:pt x="3470" y="5197"/>
                </a:lnTo>
                <a:cubicBezTo>
                  <a:pt x="3470" y="5006"/>
                  <a:pt x="3238" y="4850"/>
                  <a:pt x="2952" y="4850"/>
                </a:cubicBezTo>
                <a:lnTo>
                  <a:pt x="575" y="4850"/>
                </a:lnTo>
                <a:cubicBezTo>
                  <a:pt x="289" y="4850"/>
                  <a:pt x="57" y="5006"/>
                  <a:pt x="57" y="5197"/>
                </a:cubicBezTo>
                <a:lnTo>
                  <a:pt x="57" y="9364"/>
                </a:lnTo>
                <a:cubicBezTo>
                  <a:pt x="57" y="9530"/>
                  <a:pt x="233" y="9669"/>
                  <a:pt x="464" y="9703"/>
                </a:cubicBezTo>
                <a:lnTo>
                  <a:pt x="464" y="10395"/>
                </a:lnTo>
                <a:cubicBezTo>
                  <a:pt x="233" y="10429"/>
                  <a:pt x="57" y="10568"/>
                  <a:pt x="57" y="10734"/>
                </a:cubicBezTo>
                <a:lnTo>
                  <a:pt x="57" y="13326"/>
                </a:lnTo>
                <a:cubicBezTo>
                  <a:pt x="57" y="13518"/>
                  <a:pt x="290" y="13672"/>
                  <a:pt x="575" y="13672"/>
                </a:cubicBezTo>
                <a:lnTo>
                  <a:pt x="771" y="13672"/>
                </a:lnTo>
                <a:lnTo>
                  <a:pt x="117" y="14205"/>
                </a:lnTo>
                <a:cubicBezTo>
                  <a:pt x="10" y="14293"/>
                  <a:pt x="-27" y="14412"/>
                  <a:pt x="19" y="14521"/>
                </a:cubicBezTo>
                <a:lnTo>
                  <a:pt x="480" y="15614"/>
                </a:lnTo>
                <a:cubicBezTo>
                  <a:pt x="506" y="15676"/>
                  <a:pt x="590" y="15719"/>
                  <a:pt x="686" y="15719"/>
                </a:cubicBezTo>
                <a:lnTo>
                  <a:pt x="1020" y="15719"/>
                </a:lnTo>
                <a:cubicBezTo>
                  <a:pt x="1138" y="15719"/>
                  <a:pt x="1234" y="15655"/>
                  <a:pt x="1234" y="15576"/>
                </a:cubicBezTo>
                <a:lnTo>
                  <a:pt x="1234" y="14788"/>
                </a:lnTo>
                <a:cubicBezTo>
                  <a:pt x="1234" y="14591"/>
                  <a:pt x="1472" y="14431"/>
                  <a:pt x="1765" y="14431"/>
                </a:cubicBezTo>
                <a:cubicBezTo>
                  <a:pt x="2058" y="14431"/>
                  <a:pt x="2293" y="14591"/>
                  <a:pt x="2293" y="14788"/>
                </a:cubicBezTo>
                <a:lnTo>
                  <a:pt x="2293" y="15576"/>
                </a:lnTo>
                <a:cubicBezTo>
                  <a:pt x="2293" y="15655"/>
                  <a:pt x="2389" y="15719"/>
                  <a:pt x="2507" y="15719"/>
                </a:cubicBezTo>
                <a:lnTo>
                  <a:pt x="2842" y="15719"/>
                </a:lnTo>
                <a:cubicBezTo>
                  <a:pt x="2937" y="15719"/>
                  <a:pt x="3022" y="15676"/>
                  <a:pt x="3048" y="15614"/>
                </a:cubicBezTo>
                <a:lnTo>
                  <a:pt x="3508" y="14521"/>
                </a:lnTo>
                <a:cubicBezTo>
                  <a:pt x="3554" y="14412"/>
                  <a:pt x="3518" y="14293"/>
                  <a:pt x="3410" y="14205"/>
                </a:cubicBezTo>
                <a:lnTo>
                  <a:pt x="2756" y="13672"/>
                </a:lnTo>
                <a:lnTo>
                  <a:pt x="2952" y="13672"/>
                </a:lnTo>
                <a:cubicBezTo>
                  <a:pt x="3238" y="13672"/>
                  <a:pt x="3470" y="13518"/>
                  <a:pt x="3470" y="13326"/>
                </a:cubicBezTo>
                <a:lnTo>
                  <a:pt x="3470" y="10734"/>
                </a:lnTo>
                <a:cubicBezTo>
                  <a:pt x="3470" y="10568"/>
                  <a:pt x="3297" y="10429"/>
                  <a:pt x="3065" y="10395"/>
                </a:cubicBezTo>
                <a:lnTo>
                  <a:pt x="3065" y="9703"/>
                </a:lnTo>
                <a:cubicBezTo>
                  <a:pt x="3297" y="9669"/>
                  <a:pt x="3470" y="9530"/>
                  <a:pt x="3470" y="9364"/>
                </a:cubicBezTo>
                <a:lnTo>
                  <a:pt x="3470" y="7843"/>
                </a:lnTo>
                <a:lnTo>
                  <a:pt x="4102" y="7843"/>
                </a:lnTo>
                <a:lnTo>
                  <a:pt x="4102" y="13265"/>
                </a:lnTo>
                <a:cubicBezTo>
                  <a:pt x="4102" y="13490"/>
                  <a:pt x="4373" y="13672"/>
                  <a:pt x="4708" y="13672"/>
                </a:cubicBezTo>
                <a:lnTo>
                  <a:pt x="5367" y="13672"/>
                </a:lnTo>
                <a:lnTo>
                  <a:pt x="5367" y="19636"/>
                </a:lnTo>
                <a:cubicBezTo>
                  <a:pt x="5367" y="19764"/>
                  <a:pt x="5302" y="19890"/>
                  <a:pt x="5186" y="19992"/>
                </a:cubicBezTo>
                <a:lnTo>
                  <a:pt x="4326" y="20751"/>
                </a:lnTo>
                <a:cubicBezTo>
                  <a:pt x="4210" y="20853"/>
                  <a:pt x="4145" y="20979"/>
                  <a:pt x="4145" y="21107"/>
                </a:cubicBezTo>
                <a:lnTo>
                  <a:pt x="4145" y="21327"/>
                </a:lnTo>
                <a:cubicBezTo>
                  <a:pt x="4145" y="21477"/>
                  <a:pt x="4328" y="21600"/>
                  <a:pt x="4552" y="21600"/>
                </a:cubicBezTo>
                <a:lnTo>
                  <a:pt x="9040" y="21600"/>
                </a:lnTo>
                <a:cubicBezTo>
                  <a:pt x="9264" y="21600"/>
                  <a:pt x="9447" y="21477"/>
                  <a:pt x="9447" y="21327"/>
                </a:cubicBezTo>
                <a:lnTo>
                  <a:pt x="9447" y="13672"/>
                </a:lnTo>
                <a:lnTo>
                  <a:pt x="12099" y="13672"/>
                </a:lnTo>
                <a:lnTo>
                  <a:pt x="12099" y="21327"/>
                </a:lnTo>
                <a:cubicBezTo>
                  <a:pt x="12099" y="21477"/>
                  <a:pt x="12282" y="21600"/>
                  <a:pt x="12506" y="21600"/>
                </a:cubicBezTo>
                <a:lnTo>
                  <a:pt x="16994" y="21600"/>
                </a:lnTo>
                <a:cubicBezTo>
                  <a:pt x="17218" y="21600"/>
                  <a:pt x="17399" y="21477"/>
                  <a:pt x="17399" y="21327"/>
                </a:cubicBezTo>
                <a:lnTo>
                  <a:pt x="17399" y="21107"/>
                </a:lnTo>
                <a:cubicBezTo>
                  <a:pt x="17399" y="20979"/>
                  <a:pt x="17336" y="20853"/>
                  <a:pt x="17220" y="20751"/>
                </a:cubicBezTo>
                <a:lnTo>
                  <a:pt x="16357" y="19992"/>
                </a:lnTo>
                <a:cubicBezTo>
                  <a:pt x="16241" y="19890"/>
                  <a:pt x="16179" y="19764"/>
                  <a:pt x="16179" y="19636"/>
                </a:cubicBezTo>
                <a:lnTo>
                  <a:pt x="16179" y="13672"/>
                </a:lnTo>
                <a:lnTo>
                  <a:pt x="16838" y="13672"/>
                </a:lnTo>
                <a:cubicBezTo>
                  <a:pt x="17173" y="13672"/>
                  <a:pt x="17444" y="13490"/>
                  <a:pt x="17444" y="13265"/>
                </a:cubicBezTo>
                <a:lnTo>
                  <a:pt x="17444" y="7843"/>
                </a:lnTo>
                <a:lnTo>
                  <a:pt x="18075" y="7843"/>
                </a:lnTo>
                <a:lnTo>
                  <a:pt x="18075" y="9364"/>
                </a:lnTo>
                <a:cubicBezTo>
                  <a:pt x="18075" y="9530"/>
                  <a:pt x="18249" y="9669"/>
                  <a:pt x="18480" y="9703"/>
                </a:cubicBezTo>
                <a:lnTo>
                  <a:pt x="18480" y="10395"/>
                </a:lnTo>
                <a:cubicBezTo>
                  <a:pt x="18249" y="10429"/>
                  <a:pt x="18075" y="10568"/>
                  <a:pt x="18075" y="10734"/>
                </a:cubicBezTo>
                <a:lnTo>
                  <a:pt x="18075" y="13326"/>
                </a:lnTo>
                <a:cubicBezTo>
                  <a:pt x="18075" y="13518"/>
                  <a:pt x="18308" y="13672"/>
                  <a:pt x="18594" y="13672"/>
                </a:cubicBezTo>
                <a:lnTo>
                  <a:pt x="18790" y="13672"/>
                </a:lnTo>
                <a:lnTo>
                  <a:pt x="18136" y="14205"/>
                </a:lnTo>
                <a:cubicBezTo>
                  <a:pt x="18028" y="14293"/>
                  <a:pt x="17991" y="14412"/>
                  <a:pt x="18038" y="14521"/>
                </a:cubicBezTo>
                <a:lnTo>
                  <a:pt x="18498" y="15614"/>
                </a:lnTo>
                <a:cubicBezTo>
                  <a:pt x="18524" y="15676"/>
                  <a:pt x="18609" y="15719"/>
                  <a:pt x="18704" y="15719"/>
                </a:cubicBezTo>
                <a:lnTo>
                  <a:pt x="19039" y="15719"/>
                </a:lnTo>
                <a:cubicBezTo>
                  <a:pt x="19157" y="15719"/>
                  <a:pt x="19250" y="15655"/>
                  <a:pt x="19250" y="15576"/>
                </a:cubicBezTo>
                <a:lnTo>
                  <a:pt x="19250" y="14788"/>
                </a:lnTo>
                <a:cubicBezTo>
                  <a:pt x="19250" y="14591"/>
                  <a:pt x="19488" y="14431"/>
                  <a:pt x="19781" y="14431"/>
                </a:cubicBezTo>
                <a:cubicBezTo>
                  <a:pt x="20074" y="14431"/>
                  <a:pt x="20312" y="14591"/>
                  <a:pt x="20312" y="14788"/>
                </a:cubicBezTo>
                <a:lnTo>
                  <a:pt x="20312" y="15576"/>
                </a:lnTo>
                <a:cubicBezTo>
                  <a:pt x="20312" y="15655"/>
                  <a:pt x="20408" y="15719"/>
                  <a:pt x="20525" y="15719"/>
                </a:cubicBezTo>
                <a:lnTo>
                  <a:pt x="20860" y="15719"/>
                </a:lnTo>
                <a:cubicBezTo>
                  <a:pt x="20955" y="15719"/>
                  <a:pt x="21038" y="15676"/>
                  <a:pt x="21064" y="15614"/>
                </a:cubicBezTo>
                <a:lnTo>
                  <a:pt x="21527" y="14521"/>
                </a:lnTo>
                <a:cubicBezTo>
                  <a:pt x="21573" y="14412"/>
                  <a:pt x="21536" y="14293"/>
                  <a:pt x="21429" y="14205"/>
                </a:cubicBezTo>
                <a:lnTo>
                  <a:pt x="20775" y="13672"/>
                </a:lnTo>
                <a:lnTo>
                  <a:pt x="20971" y="13672"/>
                </a:lnTo>
                <a:cubicBezTo>
                  <a:pt x="21256" y="13672"/>
                  <a:pt x="21489" y="13518"/>
                  <a:pt x="21489" y="13326"/>
                </a:cubicBezTo>
                <a:lnTo>
                  <a:pt x="21489" y="10734"/>
                </a:lnTo>
                <a:cubicBezTo>
                  <a:pt x="21489" y="10568"/>
                  <a:pt x="21313" y="10429"/>
                  <a:pt x="21081" y="10395"/>
                </a:cubicBezTo>
                <a:lnTo>
                  <a:pt x="21081" y="9703"/>
                </a:lnTo>
                <a:cubicBezTo>
                  <a:pt x="21313" y="9669"/>
                  <a:pt x="21489" y="9530"/>
                  <a:pt x="21489" y="9364"/>
                </a:cubicBezTo>
                <a:lnTo>
                  <a:pt x="21489" y="5197"/>
                </a:lnTo>
                <a:cubicBezTo>
                  <a:pt x="21489" y="5006"/>
                  <a:pt x="21256" y="4850"/>
                  <a:pt x="20971" y="4850"/>
                </a:cubicBezTo>
                <a:lnTo>
                  <a:pt x="18594" y="4850"/>
                </a:lnTo>
                <a:cubicBezTo>
                  <a:pt x="18308" y="4850"/>
                  <a:pt x="18075" y="5006"/>
                  <a:pt x="18075" y="5197"/>
                </a:cubicBezTo>
                <a:lnTo>
                  <a:pt x="18075" y="5592"/>
                </a:lnTo>
                <a:lnTo>
                  <a:pt x="17444" y="5592"/>
                </a:lnTo>
                <a:lnTo>
                  <a:pt x="17444" y="4455"/>
                </a:lnTo>
                <a:cubicBezTo>
                  <a:pt x="17444" y="4230"/>
                  <a:pt x="17173" y="4048"/>
                  <a:pt x="16838" y="4048"/>
                </a:cubicBezTo>
                <a:lnTo>
                  <a:pt x="14503" y="4048"/>
                </a:lnTo>
                <a:lnTo>
                  <a:pt x="14503" y="2779"/>
                </a:lnTo>
                <a:cubicBezTo>
                  <a:pt x="14503" y="2688"/>
                  <a:pt x="14614" y="2614"/>
                  <a:pt x="14750" y="2614"/>
                </a:cubicBezTo>
                <a:lnTo>
                  <a:pt x="15102" y="2614"/>
                </a:lnTo>
                <a:cubicBezTo>
                  <a:pt x="15238" y="2614"/>
                  <a:pt x="15349" y="2541"/>
                  <a:pt x="15349" y="2450"/>
                </a:cubicBezTo>
                <a:lnTo>
                  <a:pt x="15349" y="1600"/>
                </a:lnTo>
                <a:cubicBezTo>
                  <a:pt x="15349" y="1509"/>
                  <a:pt x="15238" y="1434"/>
                  <a:pt x="15102" y="1434"/>
                </a:cubicBezTo>
                <a:lnTo>
                  <a:pt x="14750" y="1434"/>
                </a:lnTo>
                <a:cubicBezTo>
                  <a:pt x="14614" y="1434"/>
                  <a:pt x="14503" y="1360"/>
                  <a:pt x="14503" y="1269"/>
                </a:cubicBezTo>
                <a:lnTo>
                  <a:pt x="14503" y="398"/>
                </a:lnTo>
                <a:cubicBezTo>
                  <a:pt x="14503" y="178"/>
                  <a:pt x="14238" y="0"/>
                  <a:pt x="13910" y="0"/>
                </a:cubicBezTo>
                <a:lnTo>
                  <a:pt x="7636" y="0"/>
                </a:lnTo>
                <a:close/>
                <a:moveTo>
                  <a:pt x="9228" y="1434"/>
                </a:moveTo>
                <a:cubicBezTo>
                  <a:pt x="9713" y="1434"/>
                  <a:pt x="10106" y="1700"/>
                  <a:pt x="10106" y="2025"/>
                </a:cubicBezTo>
                <a:cubicBezTo>
                  <a:pt x="10106" y="2350"/>
                  <a:pt x="9713" y="2614"/>
                  <a:pt x="9228" y="2614"/>
                </a:cubicBezTo>
                <a:cubicBezTo>
                  <a:pt x="8743" y="2614"/>
                  <a:pt x="8351" y="2350"/>
                  <a:pt x="8351" y="2025"/>
                </a:cubicBezTo>
                <a:cubicBezTo>
                  <a:pt x="8351" y="1700"/>
                  <a:pt x="8743" y="1434"/>
                  <a:pt x="9228" y="1434"/>
                </a:cubicBezTo>
                <a:close/>
                <a:moveTo>
                  <a:pt x="12317" y="1434"/>
                </a:moveTo>
                <a:cubicBezTo>
                  <a:pt x="12802" y="1434"/>
                  <a:pt x="13195" y="1700"/>
                  <a:pt x="13195" y="2025"/>
                </a:cubicBezTo>
                <a:cubicBezTo>
                  <a:pt x="13195" y="2350"/>
                  <a:pt x="12802" y="2614"/>
                  <a:pt x="12317" y="2614"/>
                </a:cubicBezTo>
                <a:cubicBezTo>
                  <a:pt x="11832" y="2614"/>
                  <a:pt x="11440" y="2350"/>
                  <a:pt x="11440" y="2025"/>
                </a:cubicBezTo>
                <a:cubicBezTo>
                  <a:pt x="11440" y="1700"/>
                  <a:pt x="11832" y="1434"/>
                  <a:pt x="12317" y="1434"/>
                </a:cubicBezTo>
                <a:close/>
                <a:moveTo>
                  <a:pt x="8091" y="5474"/>
                </a:moveTo>
                <a:lnTo>
                  <a:pt x="13454" y="5474"/>
                </a:lnTo>
                <a:lnTo>
                  <a:pt x="13454" y="7795"/>
                </a:lnTo>
                <a:lnTo>
                  <a:pt x="8091" y="7795"/>
                </a:lnTo>
                <a:lnTo>
                  <a:pt x="8091" y="5474"/>
                </a:lnTo>
                <a:close/>
                <a:moveTo>
                  <a:pt x="8688" y="8716"/>
                </a:moveTo>
                <a:cubicBezTo>
                  <a:pt x="9016" y="8716"/>
                  <a:pt x="9281" y="8895"/>
                  <a:pt x="9281" y="9116"/>
                </a:cubicBezTo>
                <a:cubicBezTo>
                  <a:pt x="9281" y="9336"/>
                  <a:pt x="9016" y="9514"/>
                  <a:pt x="8688" y="9514"/>
                </a:cubicBezTo>
                <a:cubicBezTo>
                  <a:pt x="8359" y="9514"/>
                  <a:pt x="8091" y="9336"/>
                  <a:pt x="8091" y="9116"/>
                </a:cubicBezTo>
                <a:cubicBezTo>
                  <a:pt x="8091" y="8895"/>
                  <a:pt x="8359" y="8716"/>
                  <a:pt x="8688" y="8716"/>
                </a:cubicBezTo>
                <a:close/>
                <a:moveTo>
                  <a:pt x="10773" y="8716"/>
                </a:moveTo>
                <a:cubicBezTo>
                  <a:pt x="11102" y="8716"/>
                  <a:pt x="11369" y="8895"/>
                  <a:pt x="11369" y="9116"/>
                </a:cubicBezTo>
                <a:cubicBezTo>
                  <a:pt x="11369" y="9336"/>
                  <a:pt x="11102" y="9514"/>
                  <a:pt x="10773" y="9514"/>
                </a:cubicBezTo>
                <a:cubicBezTo>
                  <a:pt x="10444" y="9514"/>
                  <a:pt x="10177" y="9336"/>
                  <a:pt x="10177" y="9116"/>
                </a:cubicBezTo>
                <a:cubicBezTo>
                  <a:pt x="10177" y="8895"/>
                  <a:pt x="10444" y="8716"/>
                  <a:pt x="10773" y="8716"/>
                </a:cubicBezTo>
                <a:close/>
                <a:moveTo>
                  <a:pt x="12858" y="8716"/>
                </a:moveTo>
                <a:cubicBezTo>
                  <a:pt x="13187" y="8716"/>
                  <a:pt x="13454" y="8895"/>
                  <a:pt x="13454" y="9116"/>
                </a:cubicBezTo>
                <a:cubicBezTo>
                  <a:pt x="13454" y="9336"/>
                  <a:pt x="13187" y="9514"/>
                  <a:pt x="12858" y="9514"/>
                </a:cubicBezTo>
                <a:cubicBezTo>
                  <a:pt x="12530" y="9514"/>
                  <a:pt x="12265" y="9336"/>
                  <a:pt x="12265" y="9116"/>
                </a:cubicBezTo>
                <a:cubicBezTo>
                  <a:pt x="12265" y="8895"/>
                  <a:pt x="12530" y="8716"/>
                  <a:pt x="12858" y="8716"/>
                </a:cubicBezTo>
                <a:close/>
                <a:moveTo>
                  <a:pt x="10773" y="10277"/>
                </a:moveTo>
                <a:cubicBezTo>
                  <a:pt x="11801" y="10277"/>
                  <a:pt x="12768" y="10545"/>
                  <a:pt x="13495" y="11033"/>
                </a:cubicBezTo>
                <a:lnTo>
                  <a:pt x="11917" y="12093"/>
                </a:lnTo>
                <a:cubicBezTo>
                  <a:pt x="11612" y="11888"/>
                  <a:pt x="11205" y="11774"/>
                  <a:pt x="10773" y="11774"/>
                </a:cubicBezTo>
                <a:cubicBezTo>
                  <a:pt x="10341" y="11774"/>
                  <a:pt x="9934" y="11888"/>
                  <a:pt x="9628" y="12093"/>
                </a:cubicBezTo>
                <a:lnTo>
                  <a:pt x="8051" y="11033"/>
                </a:lnTo>
                <a:cubicBezTo>
                  <a:pt x="8778" y="10545"/>
                  <a:pt x="9745" y="10277"/>
                  <a:pt x="10773" y="10277"/>
                </a:cubicBez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379" name="Robot"/>
          <p:cNvSpPr/>
          <p:nvPr/>
        </p:nvSpPr>
        <p:spPr>
          <a:xfrm>
            <a:off x="7237569" y="2066408"/>
            <a:ext cx="302060" cy="451385"/>
          </a:xfrm>
          <a:custGeom>
            <a:avLst/>
            <a:gdLst/>
            <a:ahLst/>
            <a:cxnLst>
              <a:cxn ang="0">
                <a:pos x="wd2" y="hd2"/>
              </a:cxn>
              <a:cxn ang="5400000">
                <a:pos x="wd2" y="hd2"/>
              </a:cxn>
              <a:cxn ang="10800000">
                <a:pos x="wd2" y="hd2"/>
              </a:cxn>
              <a:cxn ang="16200000">
                <a:pos x="wd2" y="hd2"/>
              </a:cxn>
            </a:cxnLst>
            <a:rect l="0" t="0" r="r" b="b"/>
            <a:pathLst>
              <a:path w="21547" h="21600" fill="norm" stroke="1" extrusionOk="0">
                <a:moveTo>
                  <a:pt x="7636" y="0"/>
                </a:moveTo>
                <a:cubicBezTo>
                  <a:pt x="7308" y="0"/>
                  <a:pt x="7042" y="178"/>
                  <a:pt x="7042" y="398"/>
                </a:cubicBezTo>
                <a:lnTo>
                  <a:pt x="7042" y="1269"/>
                </a:lnTo>
                <a:cubicBezTo>
                  <a:pt x="7042" y="1360"/>
                  <a:pt x="6932" y="1434"/>
                  <a:pt x="6796" y="1434"/>
                </a:cubicBezTo>
                <a:lnTo>
                  <a:pt x="6444" y="1434"/>
                </a:lnTo>
                <a:cubicBezTo>
                  <a:pt x="6308" y="1434"/>
                  <a:pt x="6197" y="1509"/>
                  <a:pt x="6197" y="1600"/>
                </a:cubicBezTo>
                <a:lnTo>
                  <a:pt x="6197" y="2450"/>
                </a:lnTo>
                <a:cubicBezTo>
                  <a:pt x="6197" y="2541"/>
                  <a:pt x="6308" y="2614"/>
                  <a:pt x="6444" y="2614"/>
                </a:cubicBezTo>
                <a:lnTo>
                  <a:pt x="6796" y="2614"/>
                </a:lnTo>
                <a:cubicBezTo>
                  <a:pt x="6932" y="2614"/>
                  <a:pt x="7042" y="2688"/>
                  <a:pt x="7042" y="2779"/>
                </a:cubicBezTo>
                <a:lnTo>
                  <a:pt x="7042" y="4048"/>
                </a:lnTo>
                <a:lnTo>
                  <a:pt x="4708" y="4048"/>
                </a:lnTo>
                <a:cubicBezTo>
                  <a:pt x="4373" y="4048"/>
                  <a:pt x="4102" y="4230"/>
                  <a:pt x="4102" y="4455"/>
                </a:cubicBezTo>
                <a:lnTo>
                  <a:pt x="4102" y="5592"/>
                </a:lnTo>
                <a:lnTo>
                  <a:pt x="3470" y="5592"/>
                </a:lnTo>
                <a:lnTo>
                  <a:pt x="3470" y="5197"/>
                </a:lnTo>
                <a:cubicBezTo>
                  <a:pt x="3470" y="5006"/>
                  <a:pt x="3238" y="4850"/>
                  <a:pt x="2952" y="4850"/>
                </a:cubicBezTo>
                <a:lnTo>
                  <a:pt x="575" y="4850"/>
                </a:lnTo>
                <a:cubicBezTo>
                  <a:pt x="289" y="4850"/>
                  <a:pt x="57" y="5006"/>
                  <a:pt x="57" y="5197"/>
                </a:cubicBezTo>
                <a:lnTo>
                  <a:pt x="57" y="9364"/>
                </a:lnTo>
                <a:cubicBezTo>
                  <a:pt x="57" y="9530"/>
                  <a:pt x="233" y="9669"/>
                  <a:pt x="464" y="9703"/>
                </a:cubicBezTo>
                <a:lnTo>
                  <a:pt x="464" y="10395"/>
                </a:lnTo>
                <a:cubicBezTo>
                  <a:pt x="233" y="10429"/>
                  <a:pt x="57" y="10568"/>
                  <a:pt x="57" y="10734"/>
                </a:cubicBezTo>
                <a:lnTo>
                  <a:pt x="57" y="13326"/>
                </a:lnTo>
                <a:cubicBezTo>
                  <a:pt x="57" y="13518"/>
                  <a:pt x="290" y="13672"/>
                  <a:pt x="575" y="13672"/>
                </a:cubicBezTo>
                <a:lnTo>
                  <a:pt x="771" y="13672"/>
                </a:lnTo>
                <a:lnTo>
                  <a:pt x="117" y="14205"/>
                </a:lnTo>
                <a:cubicBezTo>
                  <a:pt x="10" y="14293"/>
                  <a:pt x="-27" y="14412"/>
                  <a:pt x="19" y="14521"/>
                </a:cubicBezTo>
                <a:lnTo>
                  <a:pt x="480" y="15614"/>
                </a:lnTo>
                <a:cubicBezTo>
                  <a:pt x="506" y="15676"/>
                  <a:pt x="590" y="15719"/>
                  <a:pt x="686" y="15719"/>
                </a:cubicBezTo>
                <a:lnTo>
                  <a:pt x="1020" y="15719"/>
                </a:lnTo>
                <a:cubicBezTo>
                  <a:pt x="1138" y="15719"/>
                  <a:pt x="1234" y="15655"/>
                  <a:pt x="1234" y="15576"/>
                </a:cubicBezTo>
                <a:lnTo>
                  <a:pt x="1234" y="14788"/>
                </a:lnTo>
                <a:cubicBezTo>
                  <a:pt x="1234" y="14591"/>
                  <a:pt x="1472" y="14431"/>
                  <a:pt x="1765" y="14431"/>
                </a:cubicBezTo>
                <a:cubicBezTo>
                  <a:pt x="2058" y="14431"/>
                  <a:pt x="2293" y="14591"/>
                  <a:pt x="2293" y="14788"/>
                </a:cubicBezTo>
                <a:lnTo>
                  <a:pt x="2293" y="15576"/>
                </a:lnTo>
                <a:cubicBezTo>
                  <a:pt x="2293" y="15655"/>
                  <a:pt x="2389" y="15719"/>
                  <a:pt x="2507" y="15719"/>
                </a:cubicBezTo>
                <a:lnTo>
                  <a:pt x="2842" y="15719"/>
                </a:lnTo>
                <a:cubicBezTo>
                  <a:pt x="2937" y="15719"/>
                  <a:pt x="3022" y="15676"/>
                  <a:pt x="3048" y="15614"/>
                </a:cubicBezTo>
                <a:lnTo>
                  <a:pt x="3508" y="14521"/>
                </a:lnTo>
                <a:cubicBezTo>
                  <a:pt x="3554" y="14412"/>
                  <a:pt x="3518" y="14293"/>
                  <a:pt x="3410" y="14205"/>
                </a:cubicBezTo>
                <a:lnTo>
                  <a:pt x="2756" y="13672"/>
                </a:lnTo>
                <a:lnTo>
                  <a:pt x="2952" y="13672"/>
                </a:lnTo>
                <a:cubicBezTo>
                  <a:pt x="3238" y="13672"/>
                  <a:pt x="3470" y="13518"/>
                  <a:pt x="3470" y="13326"/>
                </a:cubicBezTo>
                <a:lnTo>
                  <a:pt x="3470" y="10734"/>
                </a:lnTo>
                <a:cubicBezTo>
                  <a:pt x="3470" y="10568"/>
                  <a:pt x="3297" y="10429"/>
                  <a:pt x="3065" y="10395"/>
                </a:cubicBezTo>
                <a:lnTo>
                  <a:pt x="3065" y="9703"/>
                </a:lnTo>
                <a:cubicBezTo>
                  <a:pt x="3297" y="9669"/>
                  <a:pt x="3470" y="9530"/>
                  <a:pt x="3470" y="9364"/>
                </a:cubicBezTo>
                <a:lnTo>
                  <a:pt x="3470" y="7843"/>
                </a:lnTo>
                <a:lnTo>
                  <a:pt x="4102" y="7843"/>
                </a:lnTo>
                <a:lnTo>
                  <a:pt x="4102" y="13265"/>
                </a:lnTo>
                <a:cubicBezTo>
                  <a:pt x="4102" y="13490"/>
                  <a:pt x="4373" y="13672"/>
                  <a:pt x="4708" y="13672"/>
                </a:cubicBezTo>
                <a:lnTo>
                  <a:pt x="5367" y="13672"/>
                </a:lnTo>
                <a:lnTo>
                  <a:pt x="5367" y="19636"/>
                </a:lnTo>
                <a:cubicBezTo>
                  <a:pt x="5367" y="19764"/>
                  <a:pt x="5302" y="19890"/>
                  <a:pt x="5186" y="19992"/>
                </a:cubicBezTo>
                <a:lnTo>
                  <a:pt x="4326" y="20751"/>
                </a:lnTo>
                <a:cubicBezTo>
                  <a:pt x="4210" y="20853"/>
                  <a:pt x="4145" y="20979"/>
                  <a:pt x="4145" y="21107"/>
                </a:cubicBezTo>
                <a:lnTo>
                  <a:pt x="4145" y="21327"/>
                </a:lnTo>
                <a:cubicBezTo>
                  <a:pt x="4145" y="21477"/>
                  <a:pt x="4328" y="21600"/>
                  <a:pt x="4552" y="21600"/>
                </a:cubicBezTo>
                <a:lnTo>
                  <a:pt x="9040" y="21600"/>
                </a:lnTo>
                <a:cubicBezTo>
                  <a:pt x="9264" y="21600"/>
                  <a:pt x="9447" y="21477"/>
                  <a:pt x="9447" y="21327"/>
                </a:cubicBezTo>
                <a:lnTo>
                  <a:pt x="9447" y="13672"/>
                </a:lnTo>
                <a:lnTo>
                  <a:pt x="12099" y="13672"/>
                </a:lnTo>
                <a:lnTo>
                  <a:pt x="12099" y="21327"/>
                </a:lnTo>
                <a:cubicBezTo>
                  <a:pt x="12099" y="21477"/>
                  <a:pt x="12282" y="21600"/>
                  <a:pt x="12506" y="21600"/>
                </a:cubicBezTo>
                <a:lnTo>
                  <a:pt x="16994" y="21600"/>
                </a:lnTo>
                <a:cubicBezTo>
                  <a:pt x="17218" y="21600"/>
                  <a:pt x="17399" y="21477"/>
                  <a:pt x="17399" y="21327"/>
                </a:cubicBezTo>
                <a:lnTo>
                  <a:pt x="17399" y="21107"/>
                </a:lnTo>
                <a:cubicBezTo>
                  <a:pt x="17399" y="20979"/>
                  <a:pt x="17336" y="20853"/>
                  <a:pt x="17220" y="20751"/>
                </a:cubicBezTo>
                <a:lnTo>
                  <a:pt x="16357" y="19992"/>
                </a:lnTo>
                <a:cubicBezTo>
                  <a:pt x="16241" y="19890"/>
                  <a:pt x="16179" y="19764"/>
                  <a:pt x="16179" y="19636"/>
                </a:cubicBezTo>
                <a:lnTo>
                  <a:pt x="16179" y="13672"/>
                </a:lnTo>
                <a:lnTo>
                  <a:pt x="16838" y="13672"/>
                </a:lnTo>
                <a:cubicBezTo>
                  <a:pt x="17173" y="13672"/>
                  <a:pt x="17444" y="13490"/>
                  <a:pt x="17444" y="13265"/>
                </a:cubicBezTo>
                <a:lnTo>
                  <a:pt x="17444" y="7843"/>
                </a:lnTo>
                <a:lnTo>
                  <a:pt x="18075" y="7843"/>
                </a:lnTo>
                <a:lnTo>
                  <a:pt x="18075" y="9364"/>
                </a:lnTo>
                <a:cubicBezTo>
                  <a:pt x="18075" y="9530"/>
                  <a:pt x="18249" y="9669"/>
                  <a:pt x="18480" y="9703"/>
                </a:cubicBezTo>
                <a:lnTo>
                  <a:pt x="18480" y="10395"/>
                </a:lnTo>
                <a:cubicBezTo>
                  <a:pt x="18249" y="10429"/>
                  <a:pt x="18075" y="10568"/>
                  <a:pt x="18075" y="10734"/>
                </a:cubicBezTo>
                <a:lnTo>
                  <a:pt x="18075" y="13326"/>
                </a:lnTo>
                <a:cubicBezTo>
                  <a:pt x="18075" y="13518"/>
                  <a:pt x="18308" y="13672"/>
                  <a:pt x="18594" y="13672"/>
                </a:cubicBezTo>
                <a:lnTo>
                  <a:pt x="18790" y="13672"/>
                </a:lnTo>
                <a:lnTo>
                  <a:pt x="18136" y="14205"/>
                </a:lnTo>
                <a:cubicBezTo>
                  <a:pt x="18028" y="14293"/>
                  <a:pt x="17991" y="14412"/>
                  <a:pt x="18038" y="14521"/>
                </a:cubicBezTo>
                <a:lnTo>
                  <a:pt x="18498" y="15614"/>
                </a:lnTo>
                <a:cubicBezTo>
                  <a:pt x="18524" y="15676"/>
                  <a:pt x="18609" y="15719"/>
                  <a:pt x="18704" y="15719"/>
                </a:cubicBezTo>
                <a:lnTo>
                  <a:pt x="19039" y="15719"/>
                </a:lnTo>
                <a:cubicBezTo>
                  <a:pt x="19157" y="15719"/>
                  <a:pt x="19250" y="15655"/>
                  <a:pt x="19250" y="15576"/>
                </a:cubicBezTo>
                <a:lnTo>
                  <a:pt x="19250" y="14788"/>
                </a:lnTo>
                <a:cubicBezTo>
                  <a:pt x="19250" y="14591"/>
                  <a:pt x="19488" y="14431"/>
                  <a:pt x="19781" y="14431"/>
                </a:cubicBezTo>
                <a:cubicBezTo>
                  <a:pt x="20074" y="14431"/>
                  <a:pt x="20312" y="14591"/>
                  <a:pt x="20312" y="14788"/>
                </a:cubicBezTo>
                <a:lnTo>
                  <a:pt x="20312" y="15576"/>
                </a:lnTo>
                <a:cubicBezTo>
                  <a:pt x="20312" y="15655"/>
                  <a:pt x="20408" y="15719"/>
                  <a:pt x="20525" y="15719"/>
                </a:cubicBezTo>
                <a:lnTo>
                  <a:pt x="20860" y="15719"/>
                </a:lnTo>
                <a:cubicBezTo>
                  <a:pt x="20955" y="15719"/>
                  <a:pt x="21038" y="15676"/>
                  <a:pt x="21064" y="15614"/>
                </a:cubicBezTo>
                <a:lnTo>
                  <a:pt x="21527" y="14521"/>
                </a:lnTo>
                <a:cubicBezTo>
                  <a:pt x="21573" y="14412"/>
                  <a:pt x="21536" y="14293"/>
                  <a:pt x="21429" y="14205"/>
                </a:cubicBezTo>
                <a:lnTo>
                  <a:pt x="20775" y="13672"/>
                </a:lnTo>
                <a:lnTo>
                  <a:pt x="20971" y="13672"/>
                </a:lnTo>
                <a:cubicBezTo>
                  <a:pt x="21256" y="13672"/>
                  <a:pt x="21489" y="13518"/>
                  <a:pt x="21489" y="13326"/>
                </a:cubicBezTo>
                <a:lnTo>
                  <a:pt x="21489" y="10734"/>
                </a:lnTo>
                <a:cubicBezTo>
                  <a:pt x="21489" y="10568"/>
                  <a:pt x="21313" y="10429"/>
                  <a:pt x="21081" y="10395"/>
                </a:cubicBezTo>
                <a:lnTo>
                  <a:pt x="21081" y="9703"/>
                </a:lnTo>
                <a:cubicBezTo>
                  <a:pt x="21313" y="9669"/>
                  <a:pt x="21489" y="9530"/>
                  <a:pt x="21489" y="9364"/>
                </a:cubicBezTo>
                <a:lnTo>
                  <a:pt x="21489" y="5197"/>
                </a:lnTo>
                <a:cubicBezTo>
                  <a:pt x="21489" y="5006"/>
                  <a:pt x="21256" y="4850"/>
                  <a:pt x="20971" y="4850"/>
                </a:cubicBezTo>
                <a:lnTo>
                  <a:pt x="18594" y="4850"/>
                </a:lnTo>
                <a:cubicBezTo>
                  <a:pt x="18308" y="4850"/>
                  <a:pt x="18075" y="5006"/>
                  <a:pt x="18075" y="5197"/>
                </a:cubicBezTo>
                <a:lnTo>
                  <a:pt x="18075" y="5592"/>
                </a:lnTo>
                <a:lnTo>
                  <a:pt x="17444" y="5592"/>
                </a:lnTo>
                <a:lnTo>
                  <a:pt x="17444" y="4455"/>
                </a:lnTo>
                <a:cubicBezTo>
                  <a:pt x="17444" y="4230"/>
                  <a:pt x="17173" y="4048"/>
                  <a:pt x="16838" y="4048"/>
                </a:cubicBezTo>
                <a:lnTo>
                  <a:pt x="14503" y="4048"/>
                </a:lnTo>
                <a:lnTo>
                  <a:pt x="14503" y="2779"/>
                </a:lnTo>
                <a:cubicBezTo>
                  <a:pt x="14503" y="2688"/>
                  <a:pt x="14614" y="2614"/>
                  <a:pt x="14750" y="2614"/>
                </a:cubicBezTo>
                <a:lnTo>
                  <a:pt x="15102" y="2614"/>
                </a:lnTo>
                <a:cubicBezTo>
                  <a:pt x="15238" y="2614"/>
                  <a:pt x="15349" y="2541"/>
                  <a:pt x="15349" y="2450"/>
                </a:cubicBezTo>
                <a:lnTo>
                  <a:pt x="15349" y="1600"/>
                </a:lnTo>
                <a:cubicBezTo>
                  <a:pt x="15349" y="1509"/>
                  <a:pt x="15238" y="1434"/>
                  <a:pt x="15102" y="1434"/>
                </a:cubicBezTo>
                <a:lnTo>
                  <a:pt x="14750" y="1434"/>
                </a:lnTo>
                <a:cubicBezTo>
                  <a:pt x="14614" y="1434"/>
                  <a:pt x="14503" y="1360"/>
                  <a:pt x="14503" y="1269"/>
                </a:cubicBezTo>
                <a:lnTo>
                  <a:pt x="14503" y="398"/>
                </a:lnTo>
                <a:cubicBezTo>
                  <a:pt x="14503" y="178"/>
                  <a:pt x="14238" y="0"/>
                  <a:pt x="13910" y="0"/>
                </a:cubicBezTo>
                <a:lnTo>
                  <a:pt x="7636" y="0"/>
                </a:lnTo>
                <a:close/>
                <a:moveTo>
                  <a:pt x="9228" y="1434"/>
                </a:moveTo>
                <a:cubicBezTo>
                  <a:pt x="9713" y="1434"/>
                  <a:pt x="10106" y="1700"/>
                  <a:pt x="10106" y="2025"/>
                </a:cubicBezTo>
                <a:cubicBezTo>
                  <a:pt x="10106" y="2350"/>
                  <a:pt x="9713" y="2614"/>
                  <a:pt x="9228" y="2614"/>
                </a:cubicBezTo>
                <a:cubicBezTo>
                  <a:pt x="8743" y="2614"/>
                  <a:pt x="8351" y="2350"/>
                  <a:pt x="8351" y="2025"/>
                </a:cubicBezTo>
                <a:cubicBezTo>
                  <a:pt x="8351" y="1700"/>
                  <a:pt x="8743" y="1434"/>
                  <a:pt x="9228" y="1434"/>
                </a:cubicBezTo>
                <a:close/>
                <a:moveTo>
                  <a:pt x="12317" y="1434"/>
                </a:moveTo>
                <a:cubicBezTo>
                  <a:pt x="12802" y="1434"/>
                  <a:pt x="13195" y="1700"/>
                  <a:pt x="13195" y="2025"/>
                </a:cubicBezTo>
                <a:cubicBezTo>
                  <a:pt x="13195" y="2350"/>
                  <a:pt x="12802" y="2614"/>
                  <a:pt x="12317" y="2614"/>
                </a:cubicBezTo>
                <a:cubicBezTo>
                  <a:pt x="11832" y="2614"/>
                  <a:pt x="11440" y="2350"/>
                  <a:pt x="11440" y="2025"/>
                </a:cubicBezTo>
                <a:cubicBezTo>
                  <a:pt x="11440" y="1700"/>
                  <a:pt x="11832" y="1434"/>
                  <a:pt x="12317" y="1434"/>
                </a:cubicBezTo>
                <a:close/>
                <a:moveTo>
                  <a:pt x="8091" y="5474"/>
                </a:moveTo>
                <a:lnTo>
                  <a:pt x="13454" y="5474"/>
                </a:lnTo>
                <a:lnTo>
                  <a:pt x="13454" y="7795"/>
                </a:lnTo>
                <a:lnTo>
                  <a:pt x="8091" y="7795"/>
                </a:lnTo>
                <a:lnTo>
                  <a:pt x="8091" y="5474"/>
                </a:lnTo>
                <a:close/>
                <a:moveTo>
                  <a:pt x="8688" y="8716"/>
                </a:moveTo>
                <a:cubicBezTo>
                  <a:pt x="9016" y="8716"/>
                  <a:pt x="9281" y="8895"/>
                  <a:pt x="9281" y="9116"/>
                </a:cubicBezTo>
                <a:cubicBezTo>
                  <a:pt x="9281" y="9336"/>
                  <a:pt x="9016" y="9514"/>
                  <a:pt x="8688" y="9514"/>
                </a:cubicBezTo>
                <a:cubicBezTo>
                  <a:pt x="8359" y="9514"/>
                  <a:pt x="8091" y="9336"/>
                  <a:pt x="8091" y="9116"/>
                </a:cubicBezTo>
                <a:cubicBezTo>
                  <a:pt x="8091" y="8895"/>
                  <a:pt x="8359" y="8716"/>
                  <a:pt x="8688" y="8716"/>
                </a:cubicBezTo>
                <a:close/>
                <a:moveTo>
                  <a:pt x="10773" y="8716"/>
                </a:moveTo>
                <a:cubicBezTo>
                  <a:pt x="11102" y="8716"/>
                  <a:pt x="11369" y="8895"/>
                  <a:pt x="11369" y="9116"/>
                </a:cubicBezTo>
                <a:cubicBezTo>
                  <a:pt x="11369" y="9336"/>
                  <a:pt x="11102" y="9514"/>
                  <a:pt x="10773" y="9514"/>
                </a:cubicBezTo>
                <a:cubicBezTo>
                  <a:pt x="10444" y="9514"/>
                  <a:pt x="10177" y="9336"/>
                  <a:pt x="10177" y="9116"/>
                </a:cubicBezTo>
                <a:cubicBezTo>
                  <a:pt x="10177" y="8895"/>
                  <a:pt x="10444" y="8716"/>
                  <a:pt x="10773" y="8716"/>
                </a:cubicBezTo>
                <a:close/>
                <a:moveTo>
                  <a:pt x="12858" y="8716"/>
                </a:moveTo>
                <a:cubicBezTo>
                  <a:pt x="13187" y="8716"/>
                  <a:pt x="13454" y="8895"/>
                  <a:pt x="13454" y="9116"/>
                </a:cubicBezTo>
                <a:cubicBezTo>
                  <a:pt x="13454" y="9336"/>
                  <a:pt x="13187" y="9514"/>
                  <a:pt x="12858" y="9514"/>
                </a:cubicBezTo>
                <a:cubicBezTo>
                  <a:pt x="12530" y="9514"/>
                  <a:pt x="12265" y="9336"/>
                  <a:pt x="12265" y="9116"/>
                </a:cubicBezTo>
                <a:cubicBezTo>
                  <a:pt x="12265" y="8895"/>
                  <a:pt x="12530" y="8716"/>
                  <a:pt x="12858" y="8716"/>
                </a:cubicBezTo>
                <a:close/>
                <a:moveTo>
                  <a:pt x="10773" y="10277"/>
                </a:moveTo>
                <a:cubicBezTo>
                  <a:pt x="11801" y="10277"/>
                  <a:pt x="12768" y="10545"/>
                  <a:pt x="13495" y="11033"/>
                </a:cubicBezTo>
                <a:lnTo>
                  <a:pt x="11917" y="12093"/>
                </a:lnTo>
                <a:cubicBezTo>
                  <a:pt x="11612" y="11888"/>
                  <a:pt x="11205" y="11774"/>
                  <a:pt x="10773" y="11774"/>
                </a:cubicBezTo>
                <a:cubicBezTo>
                  <a:pt x="10341" y="11774"/>
                  <a:pt x="9934" y="11888"/>
                  <a:pt x="9628" y="12093"/>
                </a:cubicBezTo>
                <a:lnTo>
                  <a:pt x="8051" y="11033"/>
                </a:lnTo>
                <a:cubicBezTo>
                  <a:pt x="8778" y="10545"/>
                  <a:pt x="9745" y="10277"/>
                  <a:pt x="10773" y="10277"/>
                </a:cubicBez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380" name="Robot"/>
          <p:cNvSpPr/>
          <p:nvPr/>
        </p:nvSpPr>
        <p:spPr>
          <a:xfrm>
            <a:off x="7577319" y="2066408"/>
            <a:ext cx="302060" cy="451385"/>
          </a:xfrm>
          <a:custGeom>
            <a:avLst/>
            <a:gdLst/>
            <a:ahLst/>
            <a:cxnLst>
              <a:cxn ang="0">
                <a:pos x="wd2" y="hd2"/>
              </a:cxn>
              <a:cxn ang="5400000">
                <a:pos x="wd2" y="hd2"/>
              </a:cxn>
              <a:cxn ang="10800000">
                <a:pos x="wd2" y="hd2"/>
              </a:cxn>
              <a:cxn ang="16200000">
                <a:pos x="wd2" y="hd2"/>
              </a:cxn>
            </a:cxnLst>
            <a:rect l="0" t="0" r="r" b="b"/>
            <a:pathLst>
              <a:path w="21547" h="21600" fill="norm" stroke="1" extrusionOk="0">
                <a:moveTo>
                  <a:pt x="7636" y="0"/>
                </a:moveTo>
                <a:cubicBezTo>
                  <a:pt x="7308" y="0"/>
                  <a:pt x="7042" y="178"/>
                  <a:pt x="7042" y="398"/>
                </a:cubicBezTo>
                <a:lnTo>
                  <a:pt x="7042" y="1269"/>
                </a:lnTo>
                <a:cubicBezTo>
                  <a:pt x="7042" y="1360"/>
                  <a:pt x="6932" y="1434"/>
                  <a:pt x="6796" y="1434"/>
                </a:cubicBezTo>
                <a:lnTo>
                  <a:pt x="6444" y="1434"/>
                </a:lnTo>
                <a:cubicBezTo>
                  <a:pt x="6308" y="1434"/>
                  <a:pt x="6197" y="1509"/>
                  <a:pt x="6197" y="1600"/>
                </a:cubicBezTo>
                <a:lnTo>
                  <a:pt x="6197" y="2450"/>
                </a:lnTo>
                <a:cubicBezTo>
                  <a:pt x="6197" y="2541"/>
                  <a:pt x="6308" y="2614"/>
                  <a:pt x="6444" y="2614"/>
                </a:cubicBezTo>
                <a:lnTo>
                  <a:pt x="6796" y="2614"/>
                </a:lnTo>
                <a:cubicBezTo>
                  <a:pt x="6932" y="2614"/>
                  <a:pt x="7042" y="2688"/>
                  <a:pt x="7042" y="2779"/>
                </a:cubicBezTo>
                <a:lnTo>
                  <a:pt x="7042" y="4048"/>
                </a:lnTo>
                <a:lnTo>
                  <a:pt x="4708" y="4048"/>
                </a:lnTo>
                <a:cubicBezTo>
                  <a:pt x="4373" y="4048"/>
                  <a:pt x="4102" y="4230"/>
                  <a:pt x="4102" y="4455"/>
                </a:cubicBezTo>
                <a:lnTo>
                  <a:pt x="4102" y="5592"/>
                </a:lnTo>
                <a:lnTo>
                  <a:pt x="3470" y="5592"/>
                </a:lnTo>
                <a:lnTo>
                  <a:pt x="3470" y="5197"/>
                </a:lnTo>
                <a:cubicBezTo>
                  <a:pt x="3470" y="5006"/>
                  <a:pt x="3238" y="4850"/>
                  <a:pt x="2952" y="4850"/>
                </a:cubicBezTo>
                <a:lnTo>
                  <a:pt x="575" y="4850"/>
                </a:lnTo>
                <a:cubicBezTo>
                  <a:pt x="289" y="4850"/>
                  <a:pt x="57" y="5006"/>
                  <a:pt x="57" y="5197"/>
                </a:cubicBezTo>
                <a:lnTo>
                  <a:pt x="57" y="9364"/>
                </a:lnTo>
                <a:cubicBezTo>
                  <a:pt x="57" y="9530"/>
                  <a:pt x="233" y="9669"/>
                  <a:pt x="464" y="9703"/>
                </a:cubicBezTo>
                <a:lnTo>
                  <a:pt x="464" y="10395"/>
                </a:lnTo>
                <a:cubicBezTo>
                  <a:pt x="233" y="10429"/>
                  <a:pt x="57" y="10568"/>
                  <a:pt x="57" y="10734"/>
                </a:cubicBezTo>
                <a:lnTo>
                  <a:pt x="57" y="13326"/>
                </a:lnTo>
                <a:cubicBezTo>
                  <a:pt x="57" y="13518"/>
                  <a:pt x="290" y="13672"/>
                  <a:pt x="575" y="13672"/>
                </a:cubicBezTo>
                <a:lnTo>
                  <a:pt x="771" y="13672"/>
                </a:lnTo>
                <a:lnTo>
                  <a:pt x="117" y="14205"/>
                </a:lnTo>
                <a:cubicBezTo>
                  <a:pt x="10" y="14293"/>
                  <a:pt x="-27" y="14412"/>
                  <a:pt x="19" y="14521"/>
                </a:cubicBezTo>
                <a:lnTo>
                  <a:pt x="480" y="15614"/>
                </a:lnTo>
                <a:cubicBezTo>
                  <a:pt x="506" y="15676"/>
                  <a:pt x="590" y="15719"/>
                  <a:pt x="686" y="15719"/>
                </a:cubicBezTo>
                <a:lnTo>
                  <a:pt x="1020" y="15719"/>
                </a:lnTo>
                <a:cubicBezTo>
                  <a:pt x="1138" y="15719"/>
                  <a:pt x="1234" y="15655"/>
                  <a:pt x="1234" y="15576"/>
                </a:cubicBezTo>
                <a:lnTo>
                  <a:pt x="1234" y="14788"/>
                </a:lnTo>
                <a:cubicBezTo>
                  <a:pt x="1234" y="14591"/>
                  <a:pt x="1472" y="14431"/>
                  <a:pt x="1765" y="14431"/>
                </a:cubicBezTo>
                <a:cubicBezTo>
                  <a:pt x="2058" y="14431"/>
                  <a:pt x="2293" y="14591"/>
                  <a:pt x="2293" y="14788"/>
                </a:cubicBezTo>
                <a:lnTo>
                  <a:pt x="2293" y="15576"/>
                </a:lnTo>
                <a:cubicBezTo>
                  <a:pt x="2293" y="15655"/>
                  <a:pt x="2389" y="15719"/>
                  <a:pt x="2507" y="15719"/>
                </a:cubicBezTo>
                <a:lnTo>
                  <a:pt x="2842" y="15719"/>
                </a:lnTo>
                <a:cubicBezTo>
                  <a:pt x="2937" y="15719"/>
                  <a:pt x="3022" y="15676"/>
                  <a:pt x="3048" y="15614"/>
                </a:cubicBezTo>
                <a:lnTo>
                  <a:pt x="3508" y="14521"/>
                </a:lnTo>
                <a:cubicBezTo>
                  <a:pt x="3554" y="14412"/>
                  <a:pt x="3518" y="14293"/>
                  <a:pt x="3410" y="14205"/>
                </a:cubicBezTo>
                <a:lnTo>
                  <a:pt x="2756" y="13672"/>
                </a:lnTo>
                <a:lnTo>
                  <a:pt x="2952" y="13672"/>
                </a:lnTo>
                <a:cubicBezTo>
                  <a:pt x="3238" y="13672"/>
                  <a:pt x="3470" y="13518"/>
                  <a:pt x="3470" y="13326"/>
                </a:cubicBezTo>
                <a:lnTo>
                  <a:pt x="3470" y="10734"/>
                </a:lnTo>
                <a:cubicBezTo>
                  <a:pt x="3470" y="10568"/>
                  <a:pt x="3297" y="10429"/>
                  <a:pt x="3065" y="10395"/>
                </a:cubicBezTo>
                <a:lnTo>
                  <a:pt x="3065" y="9703"/>
                </a:lnTo>
                <a:cubicBezTo>
                  <a:pt x="3297" y="9669"/>
                  <a:pt x="3470" y="9530"/>
                  <a:pt x="3470" y="9364"/>
                </a:cubicBezTo>
                <a:lnTo>
                  <a:pt x="3470" y="7843"/>
                </a:lnTo>
                <a:lnTo>
                  <a:pt x="4102" y="7843"/>
                </a:lnTo>
                <a:lnTo>
                  <a:pt x="4102" y="13265"/>
                </a:lnTo>
                <a:cubicBezTo>
                  <a:pt x="4102" y="13490"/>
                  <a:pt x="4373" y="13672"/>
                  <a:pt x="4708" y="13672"/>
                </a:cubicBezTo>
                <a:lnTo>
                  <a:pt x="5367" y="13672"/>
                </a:lnTo>
                <a:lnTo>
                  <a:pt x="5367" y="19636"/>
                </a:lnTo>
                <a:cubicBezTo>
                  <a:pt x="5367" y="19764"/>
                  <a:pt x="5302" y="19890"/>
                  <a:pt x="5186" y="19992"/>
                </a:cubicBezTo>
                <a:lnTo>
                  <a:pt x="4326" y="20751"/>
                </a:lnTo>
                <a:cubicBezTo>
                  <a:pt x="4210" y="20853"/>
                  <a:pt x="4145" y="20979"/>
                  <a:pt x="4145" y="21107"/>
                </a:cubicBezTo>
                <a:lnTo>
                  <a:pt x="4145" y="21327"/>
                </a:lnTo>
                <a:cubicBezTo>
                  <a:pt x="4145" y="21477"/>
                  <a:pt x="4328" y="21600"/>
                  <a:pt x="4552" y="21600"/>
                </a:cubicBezTo>
                <a:lnTo>
                  <a:pt x="9040" y="21600"/>
                </a:lnTo>
                <a:cubicBezTo>
                  <a:pt x="9264" y="21600"/>
                  <a:pt x="9447" y="21477"/>
                  <a:pt x="9447" y="21327"/>
                </a:cubicBezTo>
                <a:lnTo>
                  <a:pt x="9447" y="13672"/>
                </a:lnTo>
                <a:lnTo>
                  <a:pt x="12099" y="13672"/>
                </a:lnTo>
                <a:lnTo>
                  <a:pt x="12099" y="21327"/>
                </a:lnTo>
                <a:cubicBezTo>
                  <a:pt x="12099" y="21477"/>
                  <a:pt x="12282" y="21600"/>
                  <a:pt x="12506" y="21600"/>
                </a:cubicBezTo>
                <a:lnTo>
                  <a:pt x="16994" y="21600"/>
                </a:lnTo>
                <a:cubicBezTo>
                  <a:pt x="17218" y="21600"/>
                  <a:pt x="17399" y="21477"/>
                  <a:pt x="17399" y="21327"/>
                </a:cubicBezTo>
                <a:lnTo>
                  <a:pt x="17399" y="21107"/>
                </a:lnTo>
                <a:cubicBezTo>
                  <a:pt x="17399" y="20979"/>
                  <a:pt x="17336" y="20853"/>
                  <a:pt x="17220" y="20751"/>
                </a:cubicBezTo>
                <a:lnTo>
                  <a:pt x="16357" y="19992"/>
                </a:lnTo>
                <a:cubicBezTo>
                  <a:pt x="16241" y="19890"/>
                  <a:pt x="16179" y="19764"/>
                  <a:pt x="16179" y="19636"/>
                </a:cubicBezTo>
                <a:lnTo>
                  <a:pt x="16179" y="13672"/>
                </a:lnTo>
                <a:lnTo>
                  <a:pt x="16838" y="13672"/>
                </a:lnTo>
                <a:cubicBezTo>
                  <a:pt x="17173" y="13672"/>
                  <a:pt x="17444" y="13490"/>
                  <a:pt x="17444" y="13265"/>
                </a:cubicBezTo>
                <a:lnTo>
                  <a:pt x="17444" y="7843"/>
                </a:lnTo>
                <a:lnTo>
                  <a:pt x="18075" y="7843"/>
                </a:lnTo>
                <a:lnTo>
                  <a:pt x="18075" y="9364"/>
                </a:lnTo>
                <a:cubicBezTo>
                  <a:pt x="18075" y="9530"/>
                  <a:pt x="18249" y="9669"/>
                  <a:pt x="18480" y="9703"/>
                </a:cubicBezTo>
                <a:lnTo>
                  <a:pt x="18480" y="10395"/>
                </a:lnTo>
                <a:cubicBezTo>
                  <a:pt x="18249" y="10429"/>
                  <a:pt x="18075" y="10568"/>
                  <a:pt x="18075" y="10734"/>
                </a:cubicBezTo>
                <a:lnTo>
                  <a:pt x="18075" y="13326"/>
                </a:lnTo>
                <a:cubicBezTo>
                  <a:pt x="18075" y="13518"/>
                  <a:pt x="18308" y="13672"/>
                  <a:pt x="18594" y="13672"/>
                </a:cubicBezTo>
                <a:lnTo>
                  <a:pt x="18790" y="13672"/>
                </a:lnTo>
                <a:lnTo>
                  <a:pt x="18136" y="14205"/>
                </a:lnTo>
                <a:cubicBezTo>
                  <a:pt x="18028" y="14293"/>
                  <a:pt x="17991" y="14412"/>
                  <a:pt x="18038" y="14521"/>
                </a:cubicBezTo>
                <a:lnTo>
                  <a:pt x="18498" y="15614"/>
                </a:lnTo>
                <a:cubicBezTo>
                  <a:pt x="18524" y="15676"/>
                  <a:pt x="18609" y="15719"/>
                  <a:pt x="18704" y="15719"/>
                </a:cubicBezTo>
                <a:lnTo>
                  <a:pt x="19039" y="15719"/>
                </a:lnTo>
                <a:cubicBezTo>
                  <a:pt x="19157" y="15719"/>
                  <a:pt x="19250" y="15655"/>
                  <a:pt x="19250" y="15576"/>
                </a:cubicBezTo>
                <a:lnTo>
                  <a:pt x="19250" y="14788"/>
                </a:lnTo>
                <a:cubicBezTo>
                  <a:pt x="19250" y="14591"/>
                  <a:pt x="19488" y="14431"/>
                  <a:pt x="19781" y="14431"/>
                </a:cubicBezTo>
                <a:cubicBezTo>
                  <a:pt x="20074" y="14431"/>
                  <a:pt x="20312" y="14591"/>
                  <a:pt x="20312" y="14788"/>
                </a:cubicBezTo>
                <a:lnTo>
                  <a:pt x="20312" y="15576"/>
                </a:lnTo>
                <a:cubicBezTo>
                  <a:pt x="20312" y="15655"/>
                  <a:pt x="20408" y="15719"/>
                  <a:pt x="20525" y="15719"/>
                </a:cubicBezTo>
                <a:lnTo>
                  <a:pt x="20860" y="15719"/>
                </a:lnTo>
                <a:cubicBezTo>
                  <a:pt x="20955" y="15719"/>
                  <a:pt x="21038" y="15676"/>
                  <a:pt x="21064" y="15614"/>
                </a:cubicBezTo>
                <a:lnTo>
                  <a:pt x="21527" y="14521"/>
                </a:lnTo>
                <a:cubicBezTo>
                  <a:pt x="21573" y="14412"/>
                  <a:pt x="21536" y="14293"/>
                  <a:pt x="21429" y="14205"/>
                </a:cubicBezTo>
                <a:lnTo>
                  <a:pt x="20775" y="13672"/>
                </a:lnTo>
                <a:lnTo>
                  <a:pt x="20971" y="13672"/>
                </a:lnTo>
                <a:cubicBezTo>
                  <a:pt x="21256" y="13672"/>
                  <a:pt x="21489" y="13518"/>
                  <a:pt x="21489" y="13326"/>
                </a:cubicBezTo>
                <a:lnTo>
                  <a:pt x="21489" y="10734"/>
                </a:lnTo>
                <a:cubicBezTo>
                  <a:pt x="21489" y="10568"/>
                  <a:pt x="21313" y="10429"/>
                  <a:pt x="21081" y="10395"/>
                </a:cubicBezTo>
                <a:lnTo>
                  <a:pt x="21081" y="9703"/>
                </a:lnTo>
                <a:cubicBezTo>
                  <a:pt x="21313" y="9669"/>
                  <a:pt x="21489" y="9530"/>
                  <a:pt x="21489" y="9364"/>
                </a:cubicBezTo>
                <a:lnTo>
                  <a:pt x="21489" y="5197"/>
                </a:lnTo>
                <a:cubicBezTo>
                  <a:pt x="21489" y="5006"/>
                  <a:pt x="21256" y="4850"/>
                  <a:pt x="20971" y="4850"/>
                </a:cubicBezTo>
                <a:lnTo>
                  <a:pt x="18594" y="4850"/>
                </a:lnTo>
                <a:cubicBezTo>
                  <a:pt x="18308" y="4850"/>
                  <a:pt x="18075" y="5006"/>
                  <a:pt x="18075" y="5197"/>
                </a:cubicBezTo>
                <a:lnTo>
                  <a:pt x="18075" y="5592"/>
                </a:lnTo>
                <a:lnTo>
                  <a:pt x="17444" y="5592"/>
                </a:lnTo>
                <a:lnTo>
                  <a:pt x="17444" y="4455"/>
                </a:lnTo>
                <a:cubicBezTo>
                  <a:pt x="17444" y="4230"/>
                  <a:pt x="17173" y="4048"/>
                  <a:pt x="16838" y="4048"/>
                </a:cubicBezTo>
                <a:lnTo>
                  <a:pt x="14503" y="4048"/>
                </a:lnTo>
                <a:lnTo>
                  <a:pt x="14503" y="2779"/>
                </a:lnTo>
                <a:cubicBezTo>
                  <a:pt x="14503" y="2688"/>
                  <a:pt x="14614" y="2614"/>
                  <a:pt x="14750" y="2614"/>
                </a:cubicBezTo>
                <a:lnTo>
                  <a:pt x="15102" y="2614"/>
                </a:lnTo>
                <a:cubicBezTo>
                  <a:pt x="15238" y="2614"/>
                  <a:pt x="15349" y="2541"/>
                  <a:pt x="15349" y="2450"/>
                </a:cubicBezTo>
                <a:lnTo>
                  <a:pt x="15349" y="1600"/>
                </a:lnTo>
                <a:cubicBezTo>
                  <a:pt x="15349" y="1509"/>
                  <a:pt x="15238" y="1434"/>
                  <a:pt x="15102" y="1434"/>
                </a:cubicBezTo>
                <a:lnTo>
                  <a:pt x="14750" y="1434"/>
                </a:lnTo>
                <a:cubicBezTo>
                  <a:pt x="14614" y="1434"/>
                  <a:pt x="14503" y="1360"/>
                  <a:pt x="14503" y="1269"/>
                </a:cubicBezTo>
                <a:lnTo>
                  <a:pt x="14503" y="398"/>
                </a:lnTo>
                <a:cubicBezTo>
                  <a:pt x="14503" y="178"/>
                  <a:pt x="14238" y="0"/>
                  <a:pt x="13910" y="0"/>
                </a:cubicBezTo>
                <a:lnTo>
                  <a:pt x="7636" y="0"/>
                </a:lnTo>
                <a:close/>
                <a:moveTo>
                  <a:pt x="9228" y="1434"/>
                </a:moveTo>
                <a:cubicBezTo>
                  <a:pt x="9713" y="1434"/>
                  <a:pt x="10106" y="1700"/>
                  <a:pt x="10106" y="2025"/>
                </a:cubicBezTo>
                <a:cubicBezTo>
                  <a:pt x="10106" y="2350"/>
                  <a:pt x="9713" y="2614"/>
                  <a:pt x="9228" y="2614"/>
                </a:cubicBezTo>
                <a:cubicBezTo>
                  <a:pt x="8743" y="2614"/>
                  <a:pt x="8351" y="2350"/>
                  <a:pt x="8351" y="2025"/>
                </a:cubicBezTo>
                <a:cubicBezTo>
                  <a:pt x="8351" y="1700"/>
                  <a:pt x="8743" y="1434"/>
                  <a:pt x="9228" y="1434"/>
                </a:cubicBezTo>
                <a:close/>
                <a:moveTo>
                  <a:pt x="12317" y="1434"/>
                </a:moveTo>
                <a:cubicBezTo>
                  <a:pt x="12802" y="1434"/>
                  <a:pt x="13195" y="1700"/>
                  <a:pt x="13195" y="2025"/>
                </a:cubicBezTo>
                <a:cubicBezTo>
                  <a:pt x="13195" y="2350"/>
                  <a:pt x="12802" y="2614"/>
                  <a:pt x="12317" y="2614"/>
                </a:cubicBezTo>
                <a:cubicBezTo>
                  <a:pt x="11832" y="2614"/>
                  <a:pt x="11440" y="2350"/>
                  <a:pt x="11440" y="2025"/>
                </a:cubicBezTo>
                <a:cubicBezTo>
                  <a:pt x="11440" y="1700"/>
                  <a:pt x="11832" y="1434"/>
                  <a:pt x="12317" y="1434"/>
                </a:cubicBezTo>
                <a:close/>
                <a:moveTo>
                  <a:pt x="8091" y="5474"/>
                </a:moveTo>
                <a:lnTo>
                  <a:pt x="13454" y="5474"/>
                </a:lnTo>
                <a:lnTo>
                  <a:pt x="13454" y="7795"/>
                </a:lnTo>
                <a:lnTo>
                  <a:pt x="8091" y="7795"/>
                </a:lnTo>
                <a:lnTo>
                  <a:pt x="8091" y="5474"/>
                </a:lnTo>
                <a:close/>
                <a:moveTo>
                  <a:pt x="8688" y="8716"/>
                </a:moveTo>
                <a:cubicBezTo>
                  <a:pt x="9016" y="8716"/>
                  <a:pt x="9281" y="8895"/>
                  <a:pt x="9281" y="9116"/>
                </a:cubicBezTo>
                <a:cubicBezTo>
                  <a:pt x="9281" y="9336"/>
                  <a:pt x="9016" y="9514"/>
                  <a:pt x="8688" y="9514"/>
                </a:cubicBezTo>
                <a:cubicBezTo>
                  <a:pt x="8359" y="9514"/>
                  <a:pt x="8091" y="9336"/>
                  <a:pt x="8091" y="9116"/>
                </a:cubicBezTo>
                <a:cubicBezTo>
                  <a:pt x="8091" y="8895"/>
                  <a:pt x="8359" y="8716"/>
                  <a:pt x="8688" y="8716"/>
                </a:cubicBezTo>
                <a:close/>
                <a:moveTo>
                  <a:pt x="10773" y="8716"/>
                </a:moveTo>
                <a:cubicBezTo>
                  <a:pt x="11102" y="8716"/>
                  <a:pt x="11369" y="8895"/>
                  <a:pt x="11369" y="9116"/>
                </a:cubicBezTo>
                <a:cubicBezTo>
                  <a:pt x="11369" y="9336"/>
                  <a:pt x="11102" y="9514"/>
                  <a:pt x="10773" y="9514"/>
                </a:cubicBezTo>
                <a:cubicBezTo>
                  <a:pt x="10444" y="9514"/>
                  <a:pt x="10177" y="9336"/>
                  <a:pt x="10177" y="9116"/>
                </a:cubicBezTo>
                <a:cubicBezTo>
                  <a:pt x="10177" y="8895"/>
                  <a:pt x="10444" y="8716"/>
                  <a:pt x="10773" y="8716"/>
                </a:cubicBezTo>
                <a:close/>
                <a:moveTo>
                  <a:pt x="12858" y="8716"/>
                </a:moveTo>
                <a:cubicBezTo>
                  <a:pt x="13187" y="8716"/>
                  <a:pt x="13454" y="8895"/>
                  <a:pt x="13454" y="9116"/>
                </a:cubicBezTo>
                <a:cubicBezTo>
                  <a:pt x="13454" y="9336"/>
                  <a:pt x="13187" y="9514"/>
                  <a:pt x="12858" y="9514"/>
                </a:cubicBezTo>
                <a:cubicBezTo>
                  <a:pt x="12530" y="9514"/>
                  <a:pt x="12265" y="9336"/>
                  <a:pt x="12265" y="9116"/>
                </a:cubicBezTo>
                <a:cubicBezTo>
                  <a:pt x="12265" y="8895"/>
                  <a:pt x="12530" y="8716"/>
                  <a:pt x="12858" y="8716"/>
                </a:cubicBezTo>
                <a:close/>
                <a:moveTo>
                  <a:pt x="10773" y="10277"/>
                </a:moveTo>
                <a:cubicBezTo>
                  <a:pt x="11801" y="10277"/>
                  <a:pt x="12768" y="10545"/>
                  <a:pt x="13495" y="11033"/>
                </a:cubicBezTo>
                <a:lnTo>
                  <a:pt x="11917" y="12093"/>
                </a:lnTo>
                <a:cubicBezTo>
                  <a:pt x="11612" y="11888"/>
                  <a:pt x="11205" y="11774"/>
                  <a:pt x="10773" y="11774"/>
                </a:cubicBezTo>
                <a:cubicBezTo>
                  <a:pt x="10341" y="11774"/>
                  <a:pt x="9934" y="11888"/>
                  <a:pt x="9628" y="12093"/>
                </a:cubicBezTo>
                <a:lnTo>
                  <a:pt x="8051" y="11033"/>
                </a:lnTo>
                <a:cubicBezTo>
                  <a:pt x="8778" y="10545"/>
                  <a:pt x="9745" y="10277"/>
                  <a:pt x="10773" y="10277"/>
                </a:cubicBez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381" name="Robot"/>
          <p:cNvSpPr/>
          <p:nvPr/>
        </p:nvSpPr>
        <p:spPr>
          <a:xfrm>
            <a:off x="7915316" y="2054848"/>
            <a:ext cx="302060" cy="451385"/>
          </a:xfrm>
          <a:custGeom>
            <a:avLst/>
            <a:gdLst/>
            <a:ahLst/>
            <a:cxnLst>
              <a:cxn ang="0">
                <a:pos x="wd2" y="hd2"/>
              </a:cxn>
              <a:cxn ang="5400000">
                <a:pos x="wd2" y="hd2"/>
              </a:cxn>
              <a:cxn ang="10800000">
                <a:pos x="wd2" y="hd2"/>
              </a:cxn>
              <a:cxn ang="16200000">
                <a:pos x="wd2" y="hd2"/>
              </a:cxn>
            </a:cxnLst>
            <a:rect l="0" t="0" r="r" b="b"/>
            <a:pathLst>
              <a:path w="21547" h="21600" fill="norm" stroke="1" extrusionOk="0">
                <a:moveTo>
                  <a:pt x="7636" y="0"/>
                </a:moveTo>
                <a:cubicBezTo>
                  <a:pt x="7308" y="0"/>
                  <a:pt x="7042" y="178"/>
                  <a:pt x="7042" y="398"/>
                </a:cubicBezTo>
                <a:lnTo>
                  <a:pt x="7042" y="1269"/>
                </a:lnTo>
                <a:cubicBezTo>
                  <a:pt x="7042" y="1360"/>
                  <a:pt x="6932" y="1434"/>
                  <a:pt x="6796" y="1434"/>
                </a:cubicBezTo>
                <a:lnTo>
                  <a:pt x="6444" y="1434"/>
                </a:lnTo>
                <a:cubicBezTo>
                  <a:pt x="6308" y="1434"/>
                  <a:pt x="6197" y="1509"/>
                  <a:pt x="6197" y="1600"/>
                </a:cubicBezTo>
                <a:lnTo>
                  <a:pt x="6197" y="2450"/>
                </a:lnTo>
                <a:cubicBezTo>
                  <a:pt x="6197" y="2541"/>
                  <a:pt x="6308" y="2614"/>
                  <a:pt x="6444" y="2614"/>
                </a:cubicBezTo>
                <a:lnTo>
                  <a:pt x="6796" y="2614"/>
                </a:lnTo>
                <a:cubicBezTo>
                  <a:pt x="6932" y="2614"/>
                  <a:pt x="7042" y="2688"/>
                  <a:pt x="7042" y="2779"/>
                </a:cubicBezTo>
                <a:lnTo>
                  <a:pt x="7042" y="4048"/>
                </a:lnTo>
                <a:lnTo>
                  <a:pt x="4708" y="4048"/>
                </a:lnTo>
                <a:cubicBezTo>
                  <a:pt x="4373" y="4048"/>
                  <a:pt x="4102" y="4230"/>
                  <a:pt x="4102" y="4455"/>
                </a:cubicBezTo>
                <a:lnTo>
                  <a:pt x="4102" y="5592"/>
                </a:lnTo>
                <a:lnTo>
                  <a:pt x="3470" y="5592"/>
                </a:lnTo>
                <a:lnTo>
                  <a:pt x="3470" y="5197"/>
                </a:lnTo>
                <a:cubicBezTo>
                  <a:pt x="3470" y="5006"/>
                  <a:pt x="3238" y="4850"/>
                  <a:pt x="2952" y="4850"/>
                </a:cubicBezTo>
                <a:lnTo>
                  <a:pt x="575" y="4850"/>
                </a:lnTo>
                <a:cubicBezTo>
                  <a:pt x="289" y="4850"/>
                  <a:pt x="57" y="5006"/>
                  <a:pt x="57" y="5197"/>
                </a:cubicBezTo>
                <a:lnTo>
                  <a:pt x="57" y="9364"/>
                </a:lnTo>
                <a:cubicBezTo>
                  <a:pt x="57" y="9530"/>
                  <a:pt x="233" y="9669"/>
                  <a:pt x="464" y="9703"/>
                </a:cubicBezTo>
                <a:lnTo>
                  <a:pt x="464" y="10395"/>
                </a:lnTo>
                <a:cubicBezTo>
                  <a:pt x="233" y="10429"/>
                  <a:pt x="57" y="10568"/>
                  <a:pt x="57" y="10734"/>
                </a:cubicBezTo>
                <a:lnTo>
                  <a:pt x="57" y="13326"/>
                </a:lnTo>
                <a:cubicBezTo>
                  <a:pt x="57" y="13518"/>
                  <a:pt x="290" y="13672"/>
                  <a:pt x="575" y="13672"/>
                </a:cubicBezTo>
                <a:lnTo>
                  <a:pt x="771" y="13672"/>
                </a:lnTo>
                <a:lnTo>
                  <a:pt x="117" y="14205"/>
                </a:lnTo>
                <a:cubicBezTo>
                  <a:pt x="10" y="14293"/>
                  <a:pt x="-27" y="14412"/>
                  <a:pt x="19" y="14521"/>
                </a:cubicBezTo>
                <a:lnTo>
                  <a:pt x="480" y="15614"/>
                </a:lnTo>
                <a:cubicBezTo>
                  <a:pt x="506" y="15676"/>
                  <a:pt x="590" y="15719"/>
                  <a:pt x="686" y="15719"/>
                </a:cubicBezTo>
                <a:lnTo>
                  <a:pt x="1020" y="15719"/>
                </a:lnTo>
                <a:cubicBezTo>
                  <a:pt x="1138" y="15719"/>
                  <a:pt x="1234" y="15655"/>
                  <a:pt x="1234" y="15576"/>
                </a:cubicBezTo>
                <a:lnTo>
                  <a:pt x="1234" y="14788"/>
                </a:lnTo>
                <a:cubicBezTo>
                  <a:pt x="1234" y="14591"/>
                  <a:pt x="1472" y="14431"/>
                  <a:pt x="1765" y="14431"/>
                </a:cubicBezTo>
                <a:cubicBezTo>
                  <a:pt x="2058" y="14431"/>
                  <a:pt x="2293" y="14591"/>
                  <a:pt x="2293" y="14788"/>
                </a:cubicBezTo>
                <a:lnTo>
                  <a:pt x="2293" y="15576"/>
                </a:lnTo>
                <a:cubicBezTo>
                  <a:pt x="2293" y="15655"/>
                  <a:pt x="2389" y="15719"/>
                  <a:pt x="2507" y="15719"/>
                </a:cubicBezTo>
                <a:lnTo>
                  <a:pt x="2842" y="15719"/>
                </a:lnTo>
                <a:cubicBezTo>
                  <a:pt x="2937" y="15719"/>
                  <a:pt x="3022" y="15676"/>
                  <a:pt x="3048" y="15614"/>
                </a:cubicBezTo>
                <a:lnTo>
                  <a:pt x="3508" y="14521"/>
                </a:lnTo>
                <a:cubicBezTo>
                  <a:pt x="3554" y="14412"/>
                  <a:pt x="3518" y="14293"/>
                  <a:pt x="3410" y="14205"/>
                </a:cubicBezTo>
                <a:lnTo>
                  <a:pt x="2756" y="13672"/>
                </a:lnTo>
                <a:lnTo>
                  <a:pt x="2952" y="13672"/>
                </a:lnTo>
                <a:cubicBezTo>
                  <a:pt x="3238" y="13672"/>
                  <a:pt x="3470" y="13518"/>
                  <a:pt x="3470" y="13326"/>
                </a:cubicBezTo>
                <a:lnTo>
                  <a:pt x="3470" y="10734"/>
                </a:lnTo>
                <a:cubicBezTo>
                  <a:pt x="3470" y="10568"/>
                  <a:pt x="3297" y="10429"/>
                  <a:pt x="3065" y="10395"/>
                </a:cubicBezTo>
                <a:lnTo>
                  <a:pt x="3065" y="9703"/>
                </a:lnTo>
                <a:cubicBezTo>
                  <a:pt x="3297" y="9669"/>
                  <a:pt x="3470" y="9530"/>
                  <a:pt x="3470" y="9364"/>
                </a:cubicBezTo>
                <a:lnTo>
                  <a:pt x="3470" y="7843"/>
                </a:lnTo>
                <a:lnTo>
                  <a:pt x="4102" y="7843"/>
                </a:lnTo>
                <a:lnTo>
                  <a:pt x="4102" y="13265"/>
                </a:lnTo>
                <a:cubicBezTo>
                  <a:pt x="4102" y="13490"/>
                  <a:pt x="4373" y="13672"/>
                  <a:pt x="4708" y="13672"/>
                </a:cubicBezTo>
                <a:lnTo>
                  <a:pt x="5367" y="13672"/>
                </a:lnTo>
                <a:lnTo>
                  <a:pt x="5367" y="19636"/>
                </a:lnTo>
                <a:cubicBezTo>
                  <a:pt x="5367" y="19764"/>
                  <a:pt x="5302" y="19890"/>
                  <a:pt x="5186" y="19992"/>
                </a:cubicBezTo>
                <a:lnTo>
                  <a:pt x="4326" y="20751"/>
                </a:lnTo>
                <a:cubicBezTo>
                  <a:pt x="4210" y="20853"/>
                  <a:pt x="4145" y="20979"/>
                  <a:pt x="4145" y="21107"/>
                </a:cubicBezTo>
                <a:lnTo>
                  <a:pt x="4145" y="21327"/>
                </a:lnTo>
                <a:cubicBezTo>
                  <a:pt x="4145" y="21477"/>
                  <a:pt x="4328" y="21600"/>
                  <a:pt x="4552" y="21600"/>
                </a:cubicBezTo>
                <a:lnTo>
                  <a:pt x="9040" y="21600"/>
                </a:lnTo>
                <a:cubicBezTo>
                  <a:pt x="9264" y="21600"/>
                  <a:pt x="9447" y="21477"/>
                  <a:pt x="9447" y="21327"/>
                </a:cubicBezTo>
                <a:lnTo>
                  <a:pt x="9447" y="13672"/>
                </a:lnTo>
                <a:lnTo>
                  <a:pt x="12099" y="13672"/>
                </a:lnTo>
                <a:lnTo>
                  <a:pt x="12099" y="21327"/>
                </a:lnTo>
                <a:cubicBezTo>
                  <a:pt x="12099" y="21477"/>
                  <a:pt x="12282" y="21600"/>
                  <a:pt x="12506" y="21600"/>
                </a:cubicBezTo>
                <a:lnTo>
                  <a:pt x="16994" y="21600"/>
                </a:lnTo>
                <a:cubicBezTo>
                  <a:pt x="17218" y="21600"/>
                  <a:pt x="17399" y="21477"/>
                  <a:pt x="17399" y="21327"/>
                </a:cubicBezTo>
                <a:lnTo>
                  <a:pt x="17399" y="21107"/>
                </a:lnTo>
                <a:cubicBezTo>
                  <a:pt x="17399" y="20979"/>
                  <a:pt x="17336" y="20853"/>
                  <a:pt x="17220" y="20751"/>
                </a:cubicBezTo>
                <a:lnTo>
                  <a:pt x="16357" y="19992"/>
                </a:lnTo>
                <a:cubicBezTo>
                  <a:pt x="16241" y="19890"/>
                  <a:pt x="16179" y="19764"/>
                  <a:pt x="16179" y="19636"/>
                </a:cubicBezTo>
                <a:lnTo>
                  <a:pt x="16179" y="13672"/>
                </a:lnTo>
                <a:lnTo>
                  <a:pt x="16838" y="13672"/>
                </a:lnTo>
                <a:cubicBezTo>
                  <a:pt x="17173" y="13672"/>
                  <a:pt x="17444" y="13490"/>
                  <a:pt x="17444" y="13265"/>
                </a:cubicBezTo>
                <a:lnTo>
                  <a:pt x="17444" y="7843"/>
                </a:lnTo>
                <a:lnTo>
                  <a:pt x="18075" y="7843"/>
                </a:lnTo>
                <a:lnTo>
                  <a:pt x="18075" y="9364"/>
                </a:lnTo>
                <a:cubicBezTo>
                  <a:pt x="18075" y="9530"/>
                  <a:pt x="18249" y="9669"/>
                  <a:pt x="18480" y="9703"/>
                </a:cubicBezTo>
                <a:lnTo>
                  <a:pt x="18480" y="10395"/>
                </a:lnTo>
                <a:cubicBezTo>
                  <a:pt x="18249" y="10429"/>
                  <a:pt x="18075" y="10568"/>
                  <a:pt x="18075" y="10734"/>
                </a:cubicBezTo>
                <a:lnTo>
                  <a:pt x="18075" y="13326"/>
                </a:lnTo>
                <a:cubicBezTo>
                  <a:pt x="18075" y="13518"/>
                  <a:pt x="18308" y="13672"/>
                  <a:pt x="18594" y="13672"/>
                </a:cubicBezTo>
                <a:lnTo>
                  <a:pt x="18790" y="13672"/>
                </a:lnTo>
                <a:lnTo>
                  <a:pt x="18136" y="14205"/>
                </a:lnTo>
                <a:cubicBezTo>
                  <a:pt x="18028" y="14293"/>
                  <a:pt x="17991" y="14412"/>
                  <a:pt x="18038" y="14521"/>
                </a:cubicBezTo>
                <a:lnTo>
                  <a:pt x="18498" y="15614"/>
                </a:lnTo>
                <a:cubicBezTo>
                  <a:pt x="18524" y="15676"/>
                  <a:pt x="18609" y="15719"/>
                  <a:pt x="18704" y="15719"/>
                </a:cubicBezTo>
                <a:lnTo>
                  <a:pt x="19039" y="15719"/>
                </a:lnTo>
                <a:cubicBezTo>
                  <a:pt x="19157" y="15719"/>
                  <a:pt x="19250" y="15655"/>
                  <a:pt x="19250" y="15576"/>
                </a:cubicBezTo>
                <a:lnTo>
                  <a:pt x="19250" y="14788"/>
                </a:lnTo>
                <a:cubicBezTo>
                  <a:pt x="19250" y="14591"/>
                  <a:pt x="19488" y="14431"/>
                  <a:pt x="19781" y="14431"/>
                </a:cubicBezTo>
                <a:cubicBezTo>
                  <a:pt x="20074" y="14431"/>
                  <a:pt x="20312" y="14591"/>
                  <a:pt x="20312" y="14788"/>
                </a:cubicBezTo>
                <a:lnTo>
                  <a:pt x="20312" y="15576"/>
                </a:lnTo>
                <a:cubicBezTo>
                  <a:pt x="20312" y="15655"/>
                  <a:pt x="20408" y="15719"/>
                  <a:pt x="20525" y="15719"/>
                </a:cubicBezTo>
                <a:lnTo>
                  <a:pt x="20860" y="15719"/>
                </a:lnTo>
                <a:cubicBezTo>
                  <a:pt x="20955" y="15719"/>
                  <a:pt x="21038" y="15676"/>
                  <a:pt x="21064" y="15614"/>
                </a:cubicBezTo>
                <a:lnTo>
                  <a:pt x="21527" y="14521"/>
                </a:lnTo>
                <a:cubicBezTo>
                  <a:pt x="21573" y="14412"/>
                  <a:pt x="21536" y="14293"/>
                  <a:pt x="21429" y="14205"/>
                </a:cubicBezTo>
                <a:lnTo>
                  <a:pt x="20775" y="13672"/>
                </a:lnTo>
                <a:lnTo>
                  <a:pt x="20971" y="13672"/>
                </a:lnTo>
                <a:cubicBezTo>
                  <a:pt x="21256" y="13672"/>
                  <a:pt x="21489" y="13518"/>
                  <a:pt x="21489" y="13326"/>
                </a:cubicBezTo>
                <a:lnTo>
                  <a:pt x="21489" y="10734"/>
                </a:lnTo>
                <a:cubicBezTo>
                  <a:pt x="21489" y="10568"/>
                  <a:pt x="21313" y="10429"/>
                  <a:pt x="21081" y="10395"/>
                </a:cubicBezTo>
                <a:lnTo>
                  <a:pt x="21081" y="9703"/>
                </a:lnTo>
                <a:cubicBezTo>
                  <a:pt x="21313" y="9669"/>
                  <a:pt x="21489" y="9530"/>
                  <a:pt x="21489" y="9364"/>
                </a:cubicBezTo>
                <a:lnTo>
                  <a:pt x="21489" y="5197"/>
                </a:lnTo>
                <a:cubicBezTo>
                  <a:pt x="21489" y="5006"/>
                  <a:pt x="21256" y="4850"/>
                  <a:pt x="20971" y="4850"/>
                </a:cubicBezTo>
                <a:lnTo>
                  <a:pt x="18594" y="4850"/>
                </a:lnTo>
                <a:cubicBezTo>
                  <a:pt x="18308" y="4850"/>
                  <a:pt x="18075" y="5006"/>
                  <a:pt x="18075" y="5197"/>
                </a:cubicBezTo>
                <a:lnTo>
                  <a:pt x="18075" y="5592"/>
                </a:lnTo>
                <a:lnTo>
                  <a:pt x="17444" y="5592"/>
                </a:lnTo>
                <a:lnTo>
                  <a:pt x="17444" y="4455"/>
                </a:lnTo>
                <a:cubicBezTo>
                  <a:pt x="17444" y="4230"/>
                  <a:pt x="17173" y="4048"/>
                  <a:pt x="16838" y="4048"/>
                </a:cubicBezTo>
                <a:lnTo>
                  <a:pt x="14503" y="4048"/>
                </a:lnTo>
                <a:lnTo>
                  <a:pt x="14503" y="2779"/>
                </a:lnTo>
                <a:cubicBezTo>
                  <a:pt x="14503" y="2688"/>
                  <a:pt x="14614" y="2614"/>
                  <a:pt x="14750" y="2614"/>
                </a:cubicBezTo>
                <a:lnTo>
                  <a:pt x="15102" y="2614"/>
                </a:lnTo>
                <a:cubicBezTo>
                  <a:pt x="15238" y="2614"/>
                  <a:pt x="15349" y="2541"/>
                  <a:pt x="15349" y="2450"/>
                </a:cubicBezTo>
                <a:lnTo>
                  <a:pt x="15349" y="1600"/>
                </a:lnTo>
                <a:cubicBezTo>
                  <a:pt x="15349" y="1509"/>
                  <a:pt x="15238" y="1434"/>
                  <a:pt x="15102" y="1434"/>
                </a:cubicBezTo>
                <a:lnTo>
                  <a:pt x="14750" y="1434"/>
                </a:lnTo>
                <a:cubicBezTo>
                  <a:pt x="14614" y="1434"/>
                  <a:pt x="14503" y="1360"/>
                  <a:pt x="14503" y="1269"/>
                </a:cubicBezTo>
                <a:lnTo>
                  <a:pt x="14503" y="398"/>
                </a:lnTo>
                <a:cubicBezTo>
                  <a:pt x="14503" y="178"/>
                  <a:pt x="14238" y="0"/>
                  <a:pt x="13910" y="0"/>
                </a:cubicBezTo>
                <a:lnTo>
                  <a:pt x="7636" y="0"/>
                </a:lnTo>
                <a:close/>
                <a:moveTo>
                  <a:pt x="9228" y="1434"/>
                </a:moveTo>
                <a:cubicBezTo>
                  <a:pt x="9713" y="1434"/>
                  <a:pt x="10106" y="1700"/>
                  <a:pt x="10106" y="2025"/>
                </a:cubicBezTo>
                <a:cubicBezTo>
                  <a:pt x="10106" y="2350"/>
                  <a:pt x="9713" y="2614"/>
                  <a:pt x="9228" y="2614"/>
                </a:cubicBezTo>
                <a:cubicBezTo>
                  <a:pt x="8743" y="2614"/>
                  <a:pt x="8351" y="2350"/>
                  <a:pt x="8351" y="2025"/>
                </a:cubicBezTo>
                <a:cubicBezTo>
                  <a:pt x="8351" y="1700"/>
                  <a:pt x="8743" y="1434"/>
                  <a:pt x="9228" y="1434"/>
                </a:cubicBezTo>
                <a:close/>
                <a:moveTo>
                  <a:pt x="12317" y="1434"/>
                </a:moveTo>
                <a:cubicBezTo>
                  <a:pt x="12802" y="1434"/>
                  <a:pt x="13195" y="1700"/>
                  <a:pt x="13195" y="2025"/>
                </a:cubicBezTo>
                <a:cubicBezTo>
                  <a:pt x="13195" y="2350"/>
                  <a:pt x="12802" y="2614"/>
                  <a:pt x="12317" y="2614"/>
                </a:cubicBezTo>
                <a:cubicBezTo>
                  <a:pt x="11832" y="2614"/>
                  <a:pt x="11440" y="2350"/>
                  <a:pt x="11440" y="2025"/>
                </a:cubicBezTo>
                <a:cubicBezTo>
                  <a:pt x="11440" y="1700"/>
                  <a:pt x="11832" y="1434"/>
                  <a:pt x="12317" y="1434"/>
                </a:cubicBezTo>
                <a:close/>
                <a:moveTo>
                  <a:pt x="8091" y="5474"/>
                </a:moveTo>
                <a:lnTo>
                  <a:pt x="13454" y="5474"/>
                </a:lnTo>
                <a:lnTo>
                  <a:pt x="13454" y="7795"/>
                </a:lnTo>
                <a:lnTo>
                  <a:pt x="8091" y="7795"/>
                </a:lnTo>
                <a:lnTo>
                  <a:pt x="8091" y="5474"/>
                </a:lnTo>
                <a:close/>
                <a:moveTo>
                  <a:pt x="8688" y="8716"/>
                </a:moveTo>
                <a:cubicBezTo>
                  <a:pt x="9016" y="8716"/>
                  <a:pt x="9281" y="8895"/>
                  <a:pt x="9281" y="9116"/>
                </a:cubicBezTo>
                <a:cubicBezTo>
                  <a:pt x="9281" y="9336"/>
                  <a:pt x="9016" y="9514"/>
                  <a:pt x="8688" y="9514"/>
                </a:cubicBezTo>
                <a:cubicBezTo>
                  <a:pt x="8359" y="9514"/>
                  <a:pt x="8091" y="9336"/>
                  <a:pt x="8091" y="9116"/>
                </a:cubicBezTo>
                <a:cubicBezTo>
                  <a:pt x="8091" y="8895"/>
                  <a:pt x="8359" y="8716"/>
                  <a:pt x="8688" y="8716"/>
                </a:cubicBezTo>
                <a:close/>
                <a:moveTo>
                  <a:pt x="10773" y="8716"/>
                </a:moveTo>
                <a:cubicBezTo>
                  <a:pt x="11102" y="8716"/>
                  <a:pt x="11369" y="8895"/>
                  <a:pt x="11369" y="9116"/>
                </a:cubicBezTo>
                <a:cubicBezTo>
                  <a:pt x="11369" y="9336"/>
                  <a:pt x="11102" y="9514"/>
                  <a:pt x="10773" y="9514"/>
                </a:cubicBezTo>
                <a:cubicBezTo>
                  <a:pt x="10444" y="9514"/>
                  <a:pt x="10177" y="9336"/>
                  <a:pt x="10177" y="9116"/>
                </a:cubicBezTo>
                <a:cubicBezTo>
                  <a:pt x="10177" y="8895"/>
                  <a:pt x="10444" y="8716"/>
                  <a:pt x="10773" y="8716"/>
                </a:cubicBezTo>
                <a:close/>
                <a:moveTo>
                  <a:pt x="12858" y="8716"/>
                </a:moveTo>
                <a:cubicBezTo>
                  <a:pt x="13187" y="8716"/>
                  <a:pt x="13454" y="8895"/>
                  <a:pt x="13454" y="9116"/>
                </a:cubicBezTo>
                <a:cubicBezTo>
                  <a:pt x="13454" y="9336"/>
                  <a:pt x="13187" y="9514"/>
                  <a:pt x="12858" y="9514"/>
                </a:cubicBezTo>
                <a:cubicBezTo>
                  <a:pt x="12530" y="9514"/>
                  <a:pt x="12265" y="9336"/>
                  <a:pt x="12265" y="9116"/>
                </a:cubicBezTo>
                <a:cubicBezTo>
                  <a:pt x="12265" y="8895"/>
                  <a:pt x="12530" y="8716"/>
                  <a:pt x="12858" y="8716"/>
                </a:cubicBezTo>
                <a:close/>
                <a:moveTo>
                  <a:pt x="10773" y="10277"/>
                </a:moveTo>
                <a:cubicBezTo>
                  <a:pt x="11801" y="10277"/>
                  <a:pt x="12768" y="10545"/>
                  <a:pt x="13495" y="11033"/>
                </a:cubicBezTo>
                <a:lnTo>
                  <a:pt x="11917" y="12093"/>
                </a:lnTo>
                <a:cubicBezTo>
                  <a:pt x="11612" y="11888"/>
                  <a:pt x="11205" y="11774"/>
                  <a:pt x="10773" y="11774"/>
                </a:cubicBezTo>
                <a:cubicBezTo>
                  <a:pt x="10341" y="11774"/>
                  <a:pt x="9934" y="11888"/>
                  <a:pt x="9628" y="12093"/>
                </a:cubicBezTo>
                <a:lnTo>
                  <a:pt x="8051" y="11033"/>
                </a:lnTo>
                <a:cubicBezTo>
                  <a:pt x="8778" y="10545"/>
                  <a:pt x="9745" y="10277"/>
                  <a:pt x="10773" y="10277"/>
                </a:cubicBez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382" name="Wrench"/>
          <p:cNvSpPr/>
          <p:nvPr/>
        </p:nvSpPr>
        <p:spPr>
          <a:xfrm rot="5250945">
            <a:off x="10389735" y="1875994"/>
            <a:ext cx="255163" cy="891780"/>
          </a:xfrm>
          <a:custGeom>
            <a:avLst/>
            <a:gdLst/>
            <a:ahLst/>
            <a:cxnLst>
              <a:cxn ang="0">
                <a:pos x="wd2" y="hd2"/>
              </a:cxn>
              <a:cxn ang="5400000">
                <a:pos x="wd2" y="hd2"/>
              </a:cxn>
              <a:cxn ang="10800000">
                <a:pos x="wd2" y="hd2"/>
              </a:cxn>
              <a:cxn ang="16200000">
                <a:pos x="wd2" y="hd2"/>
              </a:cxn>
            </a:cxnLst>
            <a:rect l="0" t="0" r="r" b="b"/>
            <a:pathLst>
              <a:path w="21351" h="21089" fill="norm" stroke="1" extrusionOk="0">
                <a:moveTo>
                  <a:pt x="10495" y="1"/>
                </a:moveTo>
                <a:cubicBezTo>
                  <a:pt x="5537" y="237"/>
                  <a:pt x="2663" y="1178"/>
                  <a:pt x="1749" y="2267"/>
                </a:cubicBezTo>
                <a:cubicBezTo>
                  <a:pt x="1263" y="2301"/>
                  <a:pt x="679" y="2339"/>
                  <a:pt x="433" y="2354"/>
                </a:cubicBezTo>
                <a:cubicBezTo>
                  <a:pt x="-23" y="2381"/>
                  <a:pt x="-170" y="2869"/>
                  <a:pt x="241" y="2922"/>
                </a:cubicBezTo>
                <a:cubicBezTo>
                  <a:pt x="457" y="2950"/>
                  <a:pt x="979" y="3018"/>
                  <a:pt x="1429" y="3077"/>
                </a:cubicBezTo>
                <a:cubicBezTo>
                  <a:pt x="1447" y="3792"/>
                  <a:pt x="2245" y="4513"/>
                  <a:pt x="3787" y="5096"/>
                </a:cubicBezTo>
                <a:cubicBezTo>
                  <a:pt x="6520" y="6130"/>
                  <a:pt x="7537" y="7410"/>
                  <a:pt x="7537" y="8611"/>
                </a:cubicBezTo>
                <a:cubicBezTo>
                  <a:pt x="7537" y="9390"/>
                  <a:pt x="5738" y="18573"/>
                  <a:pt x="5738" y="19703"/>
                </a:cubicBezTo>
                <a:cubicBezTo>
                  <a:pt x="5738" y="21590"/>
                  <a:pt x="15503" y="21512"/>
                  <a:pt x="15503" y="19703"/>
                </a:cubicBezTo>
                <a:cubicBezTo>
                  <a:pt x="15503" y="18645"/>
                  <a:pt x="14559" y="11348"/>
                  <a:pt x="14559" y="8655"/>
                </a:cubicBezTo>
                <a:cubicBezTo>
                  <a:pt x="14559" y="6354"/>
                  <a:pt x="19684" y="4736"/>
                  <a:pt x="21238" y="4314"/>
                </a:cubicBezTo>
                <a:cubicBezTo>
                  <a:pt x="21430" y="4262"/>
                  <a:pt x="21367" y="4172"/>
                  <a:pt x="21122" y="4143"/>
                </a:cubicBezTo>
                <a:lnTo>
                  <a:pt x="8981" y="2738"/>
                </a:lnTo>
                <a:lnTo>
                  <a:pt x="7956" y="2069"/>
                </a:lnTo>
                <a:cubicBezTo>
                  <a:pt x="7956" y="2069"/>
                  <a:pt x="9739" y="792"/>
                  <a:pt x="10809" y="114"/>
                </a:cubicBezTo>
                <a:cubicBezTo>
                  <a:pt x="10903" y="55"/>
                  <a:pt x="10723" y="-10"/>
                  <a:pt x="10495" y="1"/>
                </a:cubicBezTo>
                <a:close/>
                <a:moveTo>
                  <a:pt x="15555" y="549"/>
                </a:moveTo>
                <a:cubicBezTo>
                  <a:pt x="15455" y="559"/>
                  <a:pt x="15369" y="582"/>
                  <a:pt x="15322" y="611"/>
                </a:cubicBezTo>
                <a:cubicBezTo>
                  <a:pt x="14260" y="1278"/>
                  <a:pt x="12673" y="2415"/>
                  <a:pt x="12673" y="2415"/>
                </a:cubicBezTo>
                <a:lnTo>
                  <a:pt x="13511" y="3001"/>
                </a:lnTo>
                <a:lnTo>
                  <a:pt x="17977" y="3519"/>
                </a:lnTo>
                <a:cubicBezTo>
                  <a:pt x="18982" y="1431"/>
                  <a:pt x="16932" y="699"/>
                  <a:pt x="15869" y="554"/>
                </a:cubicBezTo>
                <a:cubicBezTo>
                  <a:pt x="15765" y="540"/>
                  <a:pt x="15655" y="539"/>
                  <a:pt x="15555" y="549"/>
                </a:cubicBezTo>
                <a:close/>
                <a:moveTo>
                  <a:pt x="8899" y="4831"/>
                </a:moveTo>
                <a:cubicBezTo>
                  <a:pt x="8932" y="4832"/>
                  <a:pt x="8962" y="4838"/>
                  <a:pt x="8969" y="4849"/>
                </a:cubicBezTo>
                <a:lnTo>
                  <a:pt x="9190" y="5208"/>
                </a:lnTo>
                <a:cubicBezTo>
                  <a:pt x="9224" y="5263"/>
                  <a:pt x="9450" y="5291"/>
                  <a:pt x="9610" y="5257"/>
                </a:cubicBezTo>
                <a:lnTo>
                  <a:pt x="10553" y="5058"/>
                </a:lnTo>
                <a:cubicBezTo>
                  <a:pt x="10713" y="5025"/>
                  <a:pt x="10944" y="5050"/>
                  <a:pt x="10978" y="5106"/>
                </a:cubicBezTo>
                <a:lnTo>
                  <a:pt x="11176" y="5433"/>
                </a:lnTo>
                <a:cubicBezTo>
                  <a:pt x="11210" y="5489"/>
                  <a:pt x="11442" y="5514"/>
                  <a:pt x="11601" y="5481"/>
                </a:cubicBezTo>
                <a:lnTo>
                  <a:pt x="12544" y="5283"/>
                </a:lnTo>
                <a:cubicBezTo>
                  <a:pt x="12704" y="5250"/>
                  <a:pt x="12930" y="5276"/>
                  <a:pt x="12964" y="5331"/>
                </a:cubicBezTo>
                <a:lnTo>
                  <a:pt x="13168" y="5659"/>
                </a:lnTo>
                <a:cubicBezTo>
                  <a:pt x="13201" y="5714"/>
                  <a:pt x="13427" y="5740"/>
                  <a:pt x="13587" y="5706"/>
                </a:cubicBezTo>
                <a:lnTo>
                  <a:pt x="14623" y="5489"/>
                </a:lnTo>
                <a:cubicBezTo>
                  <a:pt x="14688" y="5476"/>
                  <a:pt x="14776" y="5494"/>
                  <a:pt x="14746" y="5516"/>
                </a:cubicBezTo>
                <a:lnTo>
                  <a:pt x="14134" y="5948"/>
                </a:lnTo>
                <a:cubicBezTo>
                  <a:pt x="14053" y="6006"/>
                  <a:pt x="13820" y="6034"/>
                  <a:pt x="13616" y="6011"/>
                </a:cubicBezTo>
                <a:lnTo>
                  <a:pt x="8422" y="5423"/>
                </a:lnTo>
                <a:cubicBezTo>
                  <a:pt x="8218" y="5400"/>
                  <a:pt x="8119" y="5335"/>
                  <a:pt x="8201" y="5277"/>
                </a:cubicBezTo>
                <a:lnTo>
                  <a:pt x="8818" y="4844"/>
                </a:lnTo>
                <a:cubicBezTo>
                  <a:pt x="8833" y="4833"/>
                  <a:pt x="8866" y="4830"/>
                  <a:pt x="8899" y="4831"/>
                </a:cubicBezTo>
                <a:close/>
                <a:moveTo>
                  <a:pt x="10576" y="18867"/>
                </a:moveTo>
                <a:cubicBezTo>
                  <a:pt x="12209" y="18867"/>
                  <a:pt x="13529" y="19241"/>
                  <a:pt x="13529" y="19703"/>
                </a:cubicBezTo>
                <a:cubicBezTo>
                  <a:pt x="13529" y="20164"/>
                  <a:pt x="12209" y="20539"/>
                  <a:pt x="10576" y="20539"/>
                </a:cubicBezTo>
                <a:cubicBezTo>
                  <a:pt x="8944" y="20539"/>
                  <a:pt x="7618" y="20164"/>
                  <a:pt x="7618" y="19703"/>
                </a:cubicBezTo>
                <a:cubicBezTo>
                  <a:pt x="7618" y="19241"/>
                  <a:pt x="8944" y="18867"/>
                  <a:pt x="10576" y="18867"/>
                </a:cubicBezTo>
                <a:close/>
              </a:path>
            </a:pathLst>
          </a:custGeom>
          <a:solidFill>
            <a:srgbClr val="FFFFFF"/>
          </a:solidFill>
          <a:ln w="12700">
            <a:miter lim="400000"/>
          </a:ln>
        </p:spPr>
        <p:txBody>
          <a:bodyPr lIns="0" tIns="0" rIns="0" bIns="0" anchor="ctr"/>
          <a:lstStyle/>
          <a:p>
            <a:pPr>
              <a:defRPr sz="1600">
                <a:solidFill>
                  <a:srgbClr val="FFFFFF"/>
                </a:solidFill>
              </a:defRPr>
            </a:pPr>
          </a:p>
        </p:txBody>
      </p:sp>
      <p:sp>
        <p:nvSpPr>
          <p:cNvPr id="383" name="Source: *Étude Rolland Berger / Infographie Robotisation, Statista, 2017">
            <a:hlinkClick r:id="rId5" invalidUrl="" action="" tgtFrame="" tooltip="" history="1" highlightClick="0" endSnd="0"/>
          </p:cNvPr>
          <p:cNvSpPr txBox="1"/>
          <p:nvPr/>
        </p:nvSpPr>
        <p:spPr>
          <a:xfrm>
            <a:off x="7902198" y="6256091"/>
            <a:ext cx="4259208"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sz="700">
                <a:solidFill>
                  <a:srgbClr val="FFFFFF"/>
                </a:solidFill>
              </a:defRPr>
            </a:lvl1pPr>
          </a:lstStyle>
          <a:p>
            <a:pPr/>
            <a:r>
              <a:t>Source : *Étude Rolland Berger / Étude Boston Consulting Group / Infographie Robotisation, Statista, 2017</a:t>
            </a:r>
          </a:p>
        </p:txBody>
      </p:sp>
      <p:sp>
        <p:nvSpPr>
          <p:cNvPr id="384" name="Circle">
            <a:hlinkClick r:id="rId6" invalidUrl="" action="" tgtFrame="" tooltip="" history="1" highlightClick="0" endSnd="0"/>
          </p:cNvPr>
          <p:cNvSpPr/>
          <p:nvPr/>
        </p:nvSpPr>
        <p:spPr>
          <a:xfrm>
            <a:off x="11257339" y="303705"/>
            <a:ext cx="539059" cy="539058"/>
          </a:xfrm>
          <a:prstGeom prst="ellipse">
            <a:avLst/>
          </a:prstGeom>
          <a:solidFill>
            <a:srgbClr val="F19A28"/>
          </a:solidFill>
          <a:ln w="12700">
            <a:miter lim="400000"/>
          </a:ln>
        </p:spPr>
        <p:txBody>
          <a:bodyPr lIns="0" tIns="0" rIns="0" bIns="0" anchor="ctr"/>
          <a:lstStyle/>
          <a:p>
            <a:pPr>
              <a:defRPr sz="1600">
                <a:solidFill>
                  <a:srgbClr val="FFFFFF"/>
                </a:solidFill>
              </a:defRPr>
            </a:pPr>
          </a:p>
        </p:txBody>
      </p:sp>
      <p:sp>
        <p:nvSpPr>
          <p:cNvPr id="385" name="Slide Number"/>
          <p:cNvSpPr txBox="1"/>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86" name="image25.png" descr="image25.png"/>
          <p:cNvPicPr>
            <a:picLocks noChangeAspect="1"/>
          </p:cNvPicPr>
          <p:nvPr/>
        </p:nvPicPr>
        <p:blipFill>
          <a:blip r:embed="rId7">
            <a:extLst/>
          </a:blip>
          <a:stretch>
            <a:fillRect/>
          </a:stretch>
        </p:blipFill>
        <p:spPr>
          <a:xfrm>
            <a:off x="55531" y="6499917"/>
            <a:ext cx="327917" cy="327918"/>
          </a:xfrm>
          <a:prstGeom prst="rect">
            <a:avLst/>
          </a:prstGeom>
          <a:ln w="12700">
            <a:miter lim="400000"/>
          </a:ln>
        </p:spPr>
      </p:pic>
      <p:sp>
        <p:nvSpPr>
          <p:cNvPr id="387" name="Circle">
            <a:hlinkClick r:id="rId8" invalidUrl="" action="" tgtFrame="" tooltip="" history="1" highlightClick="0" endSnd="0"/>
          </p:cNvPr>
          <p:cNvSpPr/>
          <p:nvPr/>
        </p:nvSpPr>
        <p:spPr>
          <a:xfrm>
            <a:off x="5347072" y="1796692"/>
            <a:ext cx="539059" cy="539059"/>
          </a:xfrm>
          <a:prstGeom prst="ellipse">
            <a:avLst/>
          </a:prstGeom>
          <a:solidFill>
            <a:srgbClr val="F19A28"/>
          </a:solidFill>
          <a:ln w="12700">
            <a:miter lim="400000"/>
          </a:ln>
        </p:spPr>
        <p:txBody>
          <a:bodyPr lIns="0" tIns="0" rIns="0" bIns="0" anchor="ctr"/>
          <a:lstStyle/>
          <a:p>
            <a:pPr>
              <a:defRPr sz="1600">
                <a:solidFill>
                  <a:srgbClr val="FFFFFF"/>
                </a:solidFill>
              </a:defRPr>
            </a:pPr>
          </a:p>
        </p:txBody>
      </p:sp>
      <p:pic>
        <p:nvPicPr>
          <p:cNvPr id="388" name="Image" descr="Image"/>
          <p:cNvPicPr>
            <a:picLocks noChangeAspect="1"/>
          </p:cNvPicPr>
          <p:nvPr/>
        </p:nvPicPr>
        <p:blipFill>
          <a:blip r:embed="rId9">
            <a:extLst/>
          </a:blip>
          <a:stretch>
            <a:fillRect/>
          </a:stretch>
        </p:blipFill>
        <p:spPr>
          <a:xfrm>
            <a:off x="5427888" y="1902849"/>
            <a:ext cx="387794" cy="336827"/>
          </a:xfrm>
          <a:prstGeom prst="rect">
            <a:avLst/>
          </a:prstGeom>
          <a:ln w="12700">
            <a:miter lim="400000"/>
          </a:ln>
        </p:spPr>
      </p:pic>
      <p:pic>
        <p:nvPicPr>
          <p:cNvPr id="389" name="Image" descr="Image"/>
          <p:cNvPicPr>
            <a:picLocks noChangeAspect="1"/>
          </p:cNvPicPr>
          <p:nvPr/>
        </p:nvPicPr>
        <p:blipFill>
          <a:blip r:embed="rId10">
            <a:extLst/>
          </a:blip>
          <a:stretch>
            <a:fillRect/>
          </a:stretch>
        </p:blipFill>
        <p:spPr>
          <a:xfrm>
            <a:off x="5630571" y="1706222"/>
            <a:ext cx="376917" cy="327918"/>
          </a:xfrm>
          <a:prstGeom prst="rect">
            <a:avLst/>
          </a:prstGeom>
          <a:ln w="12700">
            <a:miter lim="400000"/>
          </a:ln>
        </p:spPr>
      </p:pic>
      <p:pic>
        <p:nvPicPr>
          <p:cNvPr id="390" name="Image" descr="Image"/>
          <p:cNvPicPr>
            <a:picLocks noChangeAspect="1"/>
          </p:cNvPicPr>
          <p:nvPr/>
        </p:nvPicPr>
        <p:blipFill>
          <a:blip r:embed="rId9">
            <a:extLst/>
          </a:blip>
          <a:stretch>
            <a:fillRect/>
          </a:stretch>
        </p:blipFill>
        <p:spPr>
          <a:xfrm>
            <a:off x="11312656" y="415282"/>
            <a:ext cx="387795" cy="336827"/>
          </a:xfrm>
          <a:prstGeom prst="rect">
            <a:avLst/>
          </a:prstGeom>
          <a:ln w="12700">
            <a:miter lim="400000"/>
          </a:ln>
        </p:spPr>
      </p:pic>
      <p:pic>
        <p:nvPicPr>
          <p:cNvPr id="391" name="Image" descr="Image"/>
          <p:cNvPicPr>
            <a:picLocks noChangeAspect="1"/>
          </p:cNvPicPr>
          <p:nvPr/>
        </p:nvPicPr>
        <p:blipFill>
          <a:blip r:embed="rId10">
            <a:extLst/>
          </a:blip>
          <a:stretch>
            <a:fillRect/>
          </a:stretch>
        </p:blipFill>
        <p:spPr>
          <a:xfrm>
            <a:off x="11515340" y="218655"/>
            <a:ext cx="376916" cy="327918"/>
          </a:xfrm>
          <a:prstGeom prst="rect">
            <a:avLst/>
          </a:prstGeom>
          <a:ln w="12700">
            <a:miter lim="400000"/>
          </a:ln>
        </p:spPr>
      </p:pic>
      <p:sp>
        <p:nvSpPr>
          <p:cNvPr id="392" name="Job automation &amp; work transformation"/>
          <p:cNvSpPr txBox="1"/>
          <p:nvPr/>
        </p:nvSpPr>
        <p:spPr>
          <a:xfrm>
            <a:off x="9262553" y="6582988"/>
            <a:ext cx="236468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Job automation &amp; work transformation</a:t>
            </a:r>
          </a:p>
        </p:txBody>
      </p:sp>
      <p:sp>
        <p:nvSpPr>
          <p:cNvPr id="393" name="La transformation du marché du travail s’accélère"/>
          <p:cNvSpPr txBox="1"/>
          <p:nvPr/>
        </p:nvSpPr>
        <p:spPr>
          <a:xfrm>
            <a:off x="382705" y="617949"/>
            <a:ext cx="5173562"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19A28"/>
                </a:solidFill>
              </a:defRPr>
            </a:lvl1pPr>
          </a:lstStyle>
          <a:p>
            <a:pPr/>
            <a:r>
              <a:t>The Transformation of the Job Market Is Accelerating</a:t>
            </a:r>
          </a:p>
        </p:txBody>
      </p:sp>
      <p:sp>
        <p:nvSpPr>
          <p:cNvPr id="394" name="Mais qui est concerné ?…"/>
          <p:cNvSpPr txBox="1"/>
          <p:nvPr/>
        </p:nvSpPr>
        <p:spPr>
          <a:xfrm>
            <a:off x="227562" y="5003431"/>
            <a:ext cx="5171022" cy="65292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spcBef>
                <a:spcPts val="600"/>
              </a:spcBef>
              <a:defRPr sz="1800">
                <a:solidFill>
                  <a:srgbClr val="F19A28"/>
                </a:solidFill>
              </a:defRPr>
            </a:pPr>
            <a:r>
              <a:t>But who does this concern?</a:t>
            </a:r>
          </a:p>
          <a:p>
            <a:pPr>
              <a:spcBef>
                <a:spcPts val="600"/>
              </a:spcBef>
              <a:defRPr sz="1800">
                <a:solidFill>
                  <a:srgbClr val="F19A28"/>
                </a:solidFill>
              </a:defRPr>
            </a:pPr>
            <a:r>
              <a:t>And how is the world of work adapting?</a:t>
            </a:r>
            <a:r>
              <a:rPr>
                <a:solidFill>
                  <a:srgbClr val="AFB3FF"/>
                </a:solidFill>
              </a:rPr>
              <a:t> </a:t>
            </a:r>
          </a:p>
        </p:txBody>
      </p:sp>
      <p:sp>
        <p:nvSpPr>
          <p:cNvPr id="395" name="ZoneTexte 12"/>
          <p:cNvSpPr txBox="1"/>
          <p:nvPr/>
        </p:nvSpPr>
        <p:spPr>
          <a:xfrm>
            <a:off x="383975" y="1785784"/>
            <a:ext cx="4810393" cy="28796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spcBef>
                <a:spcPts val="600"/>
              </a:spcBef>
            </a:pPr>
            <a:r>
              <a:t>10% </a:t>
            </a:r>
            <a:r>
              <a:t>per year</a:t>
            </a:r>
            <a:r>
              <a:rPr b="0"/>
              <a:t>: </a:t>
            </a:r>
            <a:r>
              <a:rPr b="0"/>
              <a:t>this is the potential increase in </a:t>
            </a:r>
            <a:r>
              <a:t>investment in advanced robotics </a:t>
            </a:r>
            <a:r>
              <a:rPr b="0"/>
              <a:t>until</a:t>
            </a:r>
            <a:r>
              <a:rPr b="0"/>
              <a:t> 2025,</a:t>
            </a:r>
            <a:r>
              <a:rPr b="0"/>
              <a:t> when the figure will reach 67 billion dollars, according to </a:t>
            </a:r>
            <a:r>
              <a:rPr b="0"/>
              <a:t>Boston Consulting Group</a:t>
            </a:r>
            <a:r>
              <a:rPr b="0"/>
              <a:t>’s projection</a:t>
            </a:r>
            <a:r>
              <a:rPr b="0"/>
              <a:t>.</a:t>
            </a:r>
            <a:endParaRPr b="0"/>
          </a:p>
          <a:p>
            <a:pPr algn="just">
              <a:spcBef>
                <a:spcPts val="600"/>
              </a:spcBef>
              <a:defRPr b="0"/>
            </a:pPr>
            <a:r>
              <a:t>And the figures are showing that this trend is accelerating: automation of 20% of tasks will lead to </a:t>
            </a:r>
            <a:r>
              <a:rPr b="1"/>
              <a:t>the cutting of 3 million jobs in France</a:t>
            </a:r>
            <a:r>
              <a:t> by 2025*. The OECD, for their part, are talking about the possibility of 9% of French jobs being under threat.</a:t>
            </a:r>
          </a:p>
          <a:p>
            <a:pPr algn="just">
              <a:spcBef>
                <a:spcPts val="600"/>
              </a:spcBef>
              <a:defRPr b="0"/>
            </a:pPr>
            <a:r>
              <a:t>And France is not alone: </a:t>
            </a:r>
            <a:r>
              <a:rPr b="1"/>
              <a:t>2/3 of jobs in developing countries could become obsolete </a:t>
            </a:r>
            <a:r>
              <a:t>because of task automation, according to the director of the World Bank, Jim Yong Kim.</a:t>
            </a:r>
          </a:p>
        </p:txBody>
      </p:sp>
      <p:sp>
        <p:nvSpPr>
          <p:cNvPr id="396" name="nombre de robots sur le marché du travail"/>
          <p:cNvSpPr txBox="1"/>
          <p:nvPr/>
        </p:nvSpPr>
        <p:spPr>
          <a:xfrm>
            <a:off x="6300127" y="2938686"/>
            <a:ext cx="2514952"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cap="all">
                <a:solidFill>
                  <a:srgbClr val="FFFFFF"/>
                </a:solidFill>
              </a:defRPr>
            </a:pPr>
            <a:r>
              <a:t>dollars invest</a:t>
            </a:r>
            <a:r>
              <a:t>ED IN ROBOTICS</a:t>
            </a:r>
            <a:r>
              <a:t> </a:t>
            </a:r>
            <a:r>
              <a:t>IN </a:t>
            </a:r>
            <a:r>
              <a:t>2025</a:t>
            </a:r>
          </a:p>
        </p:txBody>
      </p:sp>
      <p:sp>
        <p:nvSpPr>
          <p:cNvPr id="397" name="des tâches seront automatisées"/>
          <p:cNvSpPr txBox="1"/>
          <p:nvPr/>
        </p:nvSpPr>
        <p:spPr>
          <a:xfrm>
            <a:off x="9258944" y="2938686"/>
            <a:ext cx="2514952"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a:solidFill>
                  <a:srgbClr val="FFFFFF"/>
                </a:solidFill>
              </a:defRPr>
            </a:lvl1pPr>
          </a:lstStyle>
          <a:p>
            <a:pPr/>
            <a:r>
              <a:t>OF TASKS WILL BE HANDLED BY ROBOTS</a:t>
            </a:r>
          </a:p>
        </p:txBody>
      </p:sp>
      <p:sp>
        <p:nvSpPr>
          <p:cNvPr id="398" name="d’emplois vont disparaître en France"/>
          <p:cNvSpPr txBox="1"/>
          <p:nvPr/>
        </p:nvSpPr>
        <p:spPr>
          <a:xfrm>
            <a:off x="6368779" y="5532804"/>
            <a:ext cx="2377649"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a:solidFill>
                  <a:srgbClr val="FFFFFF"/>
                </a:solidFill>
              </a:defRPr>
            </a:lvl1pPr>
          </a:lstStyle>
          <a:p>
            <a:pPr/>
            <a:r>
              <a:t>JOBS WILL BE DESTROYED IN FRANCE</a:t>
            </a:r>
          </a:p>
        </p:txBody>
      </p:sp>
      <p:sp>
        <p:nvSpPr>
          <p:cNvPr id="399" name="des emplois vont disparaitre dans le monde"/>
          <p:cNvSpPr txBox="1"/>
          <p:nvPr/>
        </p:nvSpPr>
        <p:spPr>
          <a:xfrm>
            <a:off x="9074069" y="5587883"/>
            <a:ext cx="2884705"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a:solidFill>
                  <a:srgbClr val="FFFFFF"/>
                </a:solidFill>
              </a:defRPr>
            </a:lvl1pPr>
          </a:lstStyle>
          <a:p>
            <a:pPr/>
            <a:r>
              <a:t>JOBS WILL BE DESTROYED IN DEVELOPING COUNTRIES</a:t>
            </a:r>
          </a:p>
        </p:txBody>
      </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2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52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52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530"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531" name="Line"/>
          <p:cNvSpPr/>
          <p:nvPr/>
        </p:nvSpPr>
        <p:spPr>
          <a:xfrm flipV="1">
            <a:off x="3967027" y="1155753"/>
            <a:ext cx="2" cy="4608964"/>
          </a:xfrm>
          <a:prstGeom prst="line">
            <a:avLst/>
          </a:prstGeom>
          <a:ln w="12700">
            <a:solidFill>
              <a:srgbClr val="53A3F0"/>
            </a:solidFill>
            <a:miter lim="400000"/>
          </a:ln>
        </p:spPr>
        <p:txBody>
          <a:bodyPr lIns="45718" tIns="45718" rIns="45718" bIns="45718"/>
          <a:lstStyle/>
          <a:p>
            <a:pPr/>
          </a:p>
        </p:txBody>
      </p:sp>
      <p:pic>
        <p:nvPicPr>
          <p:cNvPr id="1532" name="Image 7" descr="Image 7"/>
          <p:cNvPicPr>
            <a:picLocks noChangeAspect="1"/>
          </p:cNvPicPr>
          <p:nvPr/>
        </p:nvPicPr>
        <p:blipFill>
          <a:blip r:embed="rId3">
            <a:extLst/>
          </a:blip>
          <a:srcRect l="1879" t="7039" r="1879" b="14330"/>
          <a:stretch>
            <a:fillRect/>
          </a:stretch>
        </p:blipFill>
        <p:spPr>
          <a:xfrm>
            <a:off x="1391929" y="1931191"/>
            <a:ext cx="1386682" cy="14751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4837"/>
                  <a:pt x="0" y="10803"/>
                </a:cubicBezTo>
                <a:cubicBezTo>
                  <a:pt x="0" y="16768"/>
                  <a:pt x="4835" y="21600"/>
                  <a:pt x="10800" y="21600"/>
                </a:cubicBezTo>
                <a:cubicBezTo>
                  <a:pt x="16765" y="21600"/>
                  <a:pt x="21600" y="16768"/>
                  <a:pt x="21600" y="10803"/>
                </a:cubicBezTo>
                <a:cubicBezTo>
                  <a:pt x="21600" y="4837"/>
                  <a:pt x="16765" y="0"/>
                  <a:pt x="10800" y="0"/>
                </a:cubicBezTo>
                <a:close/>
              </a:path>
            </a:pathLst>
          </a:custGeom>
          <a:ln w="12700">
            <a:miter lim="400000"/>
          </a:ln>
        </p:spPr>
      </p:pic>
      <p:pic>
        <p:nvPicPr>
          <p:cNvPr id="1533" name="Image 15" descr="Image 15">
            <a:hlinkClick r:id="rId4" invalidUrl="" action="" tgtFrame="" tooltip="" history="1" highlightClick="0" endSnd="0"/>
          </p:cNvPr>
          <p:cNvPicPr>
            <a:picLocks noChangeAspect="1"/>
          </p:cNvPicPr>
          <p:nvPr/>
        </p:nvPicPr>
        <p:blipFill>
          <a:blip r:embed="rId5">
            <a:extLst/>
          </a:blip>
          <a:stretch>
            <a:fillRect/>
          </a:stretch>
        </p:blipFill>
        <p:spPr>
          <a:xfrm>
            <a:off x="480807" y="3653859"/>
            <a:ext cx="2295122" cy="510737"/>
          </a:xfrm>
          <a:prstGeom prst="rect">
            <a:avLst/>
          </a:prstGeom>
          <a:ln w="12700">
            <a:miter lim="400000"/>
          </a:ln>
        </p:spPr>
      </p:pic>
      <p:sp>
        <p:nvSpPr>
          <p:cNvPr id="1534" name="Flèche droite 14"/>
          <p:cNvSpPr/>
          <p:nvPr/>
        </p:nvSpPr>
        <p:spPr>
          <a:xfrm>
            <a:off x="11179650" y="6071815"/>
            <a:ext cx="890179" cy="288034"/>
          </a:xfrm>
          <a:prstGeom prst="rightArrow">
            <a:avLst>
              <a:gd name="adj1" fmla="val 50000"/>
              <a:gd name="adj2" fmla="val 50000"/>
            </a:avLst>
          </a:prstGeom>
          <a:solidFill>
            <a:srgbClr val="3530B3"/>
          </a:solidFill>
          <a:ln w="12700">
            <a:miter lim="400000"/>
          </a:ln>
        </p:spPr>
        <p:txBody>
          <a:bodyPr lIns="0" tIns="0" rIns="0" bIns="0" anchor="ctr"/>
          <a:lstStyle/>
          <a:p>
            <a:pPr>
              <a:defRPr sz="1600">
                <a:solidFill>
                  <a:srgbClr val="FFFFFF"/>
                </a:solidFill>
              </a:defRPr>
            </a:pPr>
          </a:p>
        </p:txBody>
      </p:sp>
      <p:sp>
        <p:nvSpPr>
          <p:cNvPr id="1535" name="Rectangle 10"/>
          <p:cNvSpPr txBox="1"/>
          <p:nvPr/>
        </p:nvSpPr>
        <p:spPr>
          <a:xfrm>
            <a:off x="322490" y="4412076"/>
            <a:ext cx="3525560" cy="97545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b="0" sz="1200"/>
            </a:pPr>
            <a:r>
              <a:t>Johan Gautier, CEO &amp; </a:t>
            </a:r>
            <a:r>
              <a:t>c</a:t>
            </a:r>
            <a:r>
              <a:t>o-founder </a:t>
            </a:r>
            <a:r>
              <a:t>of</a:t>
            </a:r>
            <a:r>
              <a:t> Brainlinks, </a:t>
            </a:r>
            <a:r>
              <a:t>has created a mobile </a:t>
            </a:r>
            <a:r>
              <a:t>application (</a:t>
            </a:r>
            <a:r>
              <a:rPr b="1"/>
              <a:t>Toguna</a:t>
            </a:r>
            <a:r>
              <a:t>) </a:t>
            </a:r>
            <a:r>
              <a:t>for companies that want to work on engaging collaborators in the company’s projects by helping everyone to be involved in collective storytelling.</a:t>
            </a:r>
          </a:p>
        </p:txBody>
      </p:sp>
      <p:sp>
        <p:nvSpPr>
          <p:cNvPr id="1536" name="ZoneTexte 1"/>
          <p:cNvSpPr txBox="1"/>
          <p:nvPr/>
        </p:nvSpPr>
        <p:spPr>
          <a:xfrm>
            <a:off x="4208079" y="1263904"/>
            <a:ext cx="7598707" cy="417585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2" spcCol="379934"/>
          <a:lstStyle/>
          <a:p>
            <a:pPr algn="just">
              <a:defRPr i="1" sz="1200"/>
            </a:pPr>
            <a:r>
              <a:t>How can a participative management tool be useful to a company today, in your opinion? </a:t>
            </a:r>
          </a:p>
          <a:p>
            <a:pPr algn="just">
              <a:defRPr b="0" sz="1200"/>
            </a:pPr>
            <a:r>
              <a:t>In the 1990s and into the 2000s, companies worked hard on telling their stories to consumers. This   storytelling was then fairly frequently reused  internally, addressed as follows: “Dear collaborators, here is our company’s story, buy into it!”. It was the era when companies stuck their grand values on their office walls, but they weren’t recognised by anyone in their daily experience. </a:t>
            </a:r>
          </a:p>
          <a:p>
            <a:pPr algn="just">
              <a:defRPr b="0" sz="1200"/>
            </a:pPr>
            <a:r>
              <a:t>Since then, management has moved on and is continuing to evolve, giving more independence and responsibility to collaborators - not in terms of company strategy, which remains in the hands of management, but in terms of strategy imple-mentation, reaching goals and constructing  corporate culture.</a:t>
            </a:r>
          </a:p>
          <a:p>
            <a:pPr algn="just">
              <a:defRPr b="0" sz="1200"/>
            </a:pPr>
            <a:r>
              <a:t>From a methodological viewpoint, this leads to a structured, broadened-out dialogue that is co-constructed and allows all collaborators to interact and participate so that they can take on the company’s ambitions for themselves. </a:t>
            </a:r>
          </a:p>
          <a:p>
            <a:pPr algn="just">
              <a:defRPr b="0" sz="1200"/>
            </a:pPr>
            <a:r>
              <a:t>In this way, a</a:t>
            </a:r>
            <a:r>
              <a:t> participative management tool promotes more engaging storytelling: “Dear collaborators, this is our ambition, let’s build the story together!”</a:t>
            </a:r>
          </a:p>
          <a:p>
            <a:pPr algn="just">
              <a:defRPr b="0" sz="1200"/>
            </a:pPr>
          </a:p>
          <a:p>
            <a:pPr algn="just">
              <a:defRPr i="1" sz="1200"/>
            </a:pPr>
            <a:r>
              <a:t>Collective intelligence seems to be at the heart of your process: how would you describe it to a company head? </a:t>
            </a:r>
          </a:p>
          <a:p>
            <a:pPr algn="just">
              <a:defRPr b="0" sz="1200"/>
            </a:pPr>
            <a:r>
              <a:t>If sometimes, either as a director or a manager, you think ‘I can see that my company’s/my team’s performance is infinitely better when the teams feel involved,’ collective intelligence is probably the answer.</a:t>
            </a:r>
          </a:p>
          <a:p>
            <a:pPr algn="just">
              <a:defRPr b="0" sz="1200"/>
            </a:pPr>
            <a:r>
              <a:t>However, you must therefore accept the possibility that employees sometimes know better than you what the real criteria of success on the ground are.</a:t>
            </a:r>
          </a:p>
          <a:p>
            <a:pPr algn="just">
              <a:defRPr b="0" sz="1200"/>
            </a:pPr>
            <a:r>
              <a:t>Know how to let go on the ‘how’ aspect, trust your employees to take this one, in order to better concentrate on the mission and its meaning! This is what a lot of our clients do with great success </a:t>
            </a:r>
            <a:r>
              <a:t>–</a:t>
            </a:r>
            <a:r>
              <a:t> for example, Saint-Gobain/Pum Plastiques, BNP, and Hopscotch.</a:t>
            </a:r>
          </a:p>
        </p:txBody>
      </p:sp>
      <p:sp>
        <p:nvSpPr>
          <p:cNvPr id="1537" name="CAS PRATIQUE 1 :…"/>
          <p:cNvSpPr txBox="1"/>
          <p:nvPr/>
        </p:nvSpPr>
        <p:spPr>
          <a:xfrm>
            <a:off x="304797" y="298268"/>
            <a:ext cx="11536021"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53A3F0"/>
                </a:solidFill>
              </a:defRPr>
            </a:pPr>
            <a:r>
              <a:t>INTERVIEW: </a:t>
            </a:r>
            <a:r>
              <a:rPr sz="2000"/>
              <a:t>Johan Gautier, participative management through a dedicated application</a:t>
            </a:r>
          </a:p>
        </p:txBody>
      </p:sp>
      <p:sp>
        <p:nvSpPr>
          <p:cNvPr id="1538" name="Improving performance"/>
          <p:cNvSpPr txBox="1"/>
          <p:nvPr/>
        </p:nvSpPr>
        <p:spPr>
          <a:xfrm>
            <a:off x="10163806" y="6582988"/>
            <a:ext cx="1463428"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Improving performance</a:t>
            </a:r>
          </a:p>
        </p:txBody>
      </p:sp>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4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54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54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543"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544" name="pasted-image.png" descr="pasted-image.png">
            <a:hlinkClick r:id="rId3" invalidUrl="" action="" tgtFrame="" tooltip="" history="1" highlightClick="0" endSnd="0"/>
          </p:cNvPr>
          <p:cNvPicPr>
            <a:picLocks noChangeAspect="1"/>
          </p:cNvPicPr>
          <p:nvPr/>
        </p:nvPicPr>
        <p:blipFill>
          <a:blip r:embed="rId4">
            <a:extLst/>
          </a:blip>
          <a:stretch>
            <a:fillRect/>
          </a:stretch>
        </p:blipFill>
        <p:spPr>
          <a:xfrm>
            <a:off x="3071664" y="2954222"/>
            <a:ext cx="1168089" cy="1023511"/>
          </a:xfrm>
          <a:prstGeom prst="rect">
            <a:avLst/>
          </a:prstGeom>
          <a:ln w="12700">
            <a:miter lim="400000"/>
          </a:ln>
        </p:spPr>
      </p:pic>
      <p:pic>
        <p:nvPicPr>
          <p:cNvPr id="1545" name="pasted-image.png" descr="pasted-image.png">
            <a:hlinkClick r:id="rId3" invalidUrl="" action="" tgtFrame="" tooltip="" history="1" highlightClick="0" endSnd="0"/>
          </p:cNvPr>
          <p:cNvPicPr>
            <a:picLocks noChangeAspect="1"/>
          </p:cNvPicPr>
          <p:nvPr/>
        </p:nvPicPr>
        <p:blipFill>
          <a:blip r:embed="rId5">
            <a:extLst/>
          </a:blip>
          <a:stretch>
            <a:fillRect/>
          </a:stretch>
        </p:blipFill>
        <p:spPr>
          <a:xfrm>
            <a:off x="664775" y="1529963"/>
            <a:ext cx="2113347" cy="4235146"/>
          </a:xfrm>
          <a:prstGeom prst="rect">
            <a:avLst/>
          </a:prstGeom>
          <a:ln w="12700">
            <a:miter lim="400000"/>
          </a:ln>
        </p:spPr>
      </p:pic>
      <p:sp>
        <p:nvSpPr>
          <p:cNvPr id="1546" name="ZoneTexte 1"/>
          <p:cNvSpPr txBox="1"/>
          <p:nvPr/>
        </p:nvSpPr>
        <p:spPr>
          <a:xfrm>
            <a:off x="4378959" y="1031101"/>
            <a:ext cx="7329356" cy="524265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2" spcCol="366467"/>
          <a:lstStyle/>
          <a:p>
            <a:pPr algn="just">
              <a:defRPr i="1" sz="1200"/>
            </a:pPr>
            <a:r>
              <a:t>How do clients make use of an application like yours? Why?</a:t>
            </a:r>
          </a:p>
          <a:p>
            <a:pPr algn="just">
              <a:defRPr b="0" sz="1200"/>
            </a:pPr>
            <a:r>
              <a:t>By t</a:t>
            </a:r>
            <a:r>
              <a:t>aking a step back, we’ve been able to note three main uses: </a:t>
            </a:r>
          </a:p>
          <a:p>
            <a:pPr algn="just">
              <a:defRPr b="0" sz="1200"/>
            </a:pPr>
          </a:p>
          <a:p>
            <a:pPr algn="just">
              <a:defRPr b="0" sz="1200"/>
            </a:pPr>
            <a:r>
              <a:rPr b="1"/>
              <a:t>C</a:t>
            </a:r>
            <a:r>
              <a:rPr b="1"/>
              <a:t>o-creation of a delicate, strategic or controversial subject</a:t>
            </a:r>
            <a:r>
              <a:t>. In this case, it isn’t good ideas that the application nurtures, but powerful ones. Those which are agreed upon and which the directors can rely on. For example, one of our  clients modified their pricing model, inspired by Amazon Prime, as this suggestion was met with a general agreement. </a:t>
            </a:r>
          </a:p>
          <a:p>
            <a:pPr algn="just">
              <a:defRPr b="0" sz="1200"/>
            </a:pPr>
          </a:p>
          <a:p>
            <a:pPr algn="just">
              <a:defRPr b="0" sz="1200"/>
            </a:pPr>
            <a:r>
              <a:t>I</a:t>
            </a:r>
            <a:r>
              <a:rPr b="1"/>
              <a:t>nnovation, which is</a:t>
            </a:r>
            <a:r>
              <a:t> </a:t>
            </a:r>
            <a:r>
              <a:rPr b="1"/>
              <a:t>often associated with working on individual perception and change. </a:t>
            </a:r>
            <a:r>
              <a:t>For example, a major industrial company whose sales teams only seemed to sell the same products </a:t>
            </a:r>
            <a:r>
              <a:t>–</a:t>
            </a:r>
            <a:r>
              <a:t> which they had felt comfortable with for years </a:t>
            </a:r>
            <a:r>
              <a:t>–</a:t>
            </a:r>
            <a:r>
              <a:t> thus putting work on marketing and innovation on latest releases in peril. By asking these teams to co-create the new products’ name and characteristics, they allowed everyone to make them their own, with immediate results in terms of sales!</a:t>
            </a:r>
          </a:p>
          <a:p>
            <a:pPr algn="just">
              <a:defRPr b="0" sz="1200"/>
            </a:pPr>
          </a:p>
          <a:p>
            <a:pPr algn="just">
              <a:defRPr b="0" sz="1200"/>
            </a:pPr>
          </a:p>
          <a:p>
            <a:pPr algn="just">
              <a:defRPr b="0" sz="1200"/>
            </a:pPr>
          </a:p>
          <a:p>
            <a:pPr algn="just">
              <a:defRPr b="0" sz="1200"/>
            </a:pPr>
          </a:p>
          <a:p>
            <a:pPr algn="just">
              <a:defRPr b="0" sz="1200"/>
            </a:pPr>
            <a:r>
              <a:t>The</a:t>
            </a:r>
            <a:r>
              <a:rPr b="1"/>
              <a:t> culture, the DNA, the signature,</a:t>
            </a:r>
            <a:r>
              <a:t> the foundations of a company’s evolution. Some of our clients work on collective awareness of a different future (industries threatened by closures, for example), and others work on the expansion of their culture into new professions or branches, to support management innovation sites.</a:t>
            </a:r>
          </a:p>
          <a:p>
            <a:pPr marL="171450" indent="-171450" algn="just">
              <a:buSzPct val="100000"/>
              <a:buChar char="-"/>
              <a:defRPr i="1" sz="1200"/>
            </a:pPr>
          </a:p>
          <a:p>
            <a:pPr algn="just">
              <a:defRPr i="1" sz="1200"/>
            </a:pPr>
            <a:r>
              <a:t>Don’t these participative management help tools run the risk of preventing in-person dialogue? </a:t>
            </a:r>
          </a:p>
          <a:p>
            <a:pPr algn="just">
              <a:defRPr b="0" sz="1200"/>
            </a:pPr>
            <a:r>
              <a:t>Absolu</a:t>
            </a:r>
            <a:r>
              <a:t>tely not</a:t>
            </a:r>
            <a:r>
              <a:t>!</a:t>
            </a:r>
            <a:r>
              <a:t> And there’s no question of replacing in-person dialogue, which remains by far the best way of co-creating a story and sharing an ambition.</a:t>
            </a:r>
            <a:r>
              <a:t> </a:t>
            </a:r>
            <a:r>
              <a:t>This is the reason why Toguna isn’t used by companies with less than 50 to 100 people, as under this size, it is possible to keep dialogue going, but over it, the problem of individuals being able to feel ownership of the company story starts to be raised. Moreover, an important sector of our clientele comes from our consultancy partners, who have been using in-person dialogue methodology for the first managerial circle, but are looking to extend this out to their tens of thousands of collaborators.</a:t>
            </a:r>
            <a:br/>
          </a:p>
        </p:txBody>
      </p:sp>
      <p:sp>
        <p:nvSpPr>
          <p:cNvPr id="1547" name="CAS PRATIQUE 1 :…"/>
          <p:cNvSpPr txBox="1"/>
          <p:nvPr/>
        </p:nvSpPr>
        <p:spPr>
          <a:xfrm>
            <a:off x="304797" y="298268"/>
            <a:ext cx="11536021"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53A3F0"/>
                </a:solidFill>
              </a:defRPr>
            </a:pPr>
            <a:r>
              <a:t>INTERVIEW: </a:t>
            </a:r>
            <a:r>
              <a:rPr sz="2000"/>
              <a:t>Johan Gautier, participative management through a dedicated application</a:t>
            </a:r>
          </a:p>
        </p:txBody>
      </p:sp>
      <p:sp>
        <p:nvSpPr>
          <p:cNvPr id="1548" name="Improving performance"/>
          <p:cNvSpPr txBox="1"/>
          <p:nvPr/>
        </p:nvSpPr>
        <p:spPr>
          <a:xfrm>
            <a:off x="10163806" y="6582988"/>
            <a:ext cx="1463428"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Improving performance</a:t>
            </a:r>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99195E"/>
        </a:solidFill>
      </p:bgPr>
    </p:bg>
    <p:spTree>
      <p:nvGrpSpPr>
        <p:cNvPr id="1" name=""/>
        <p:cNvGrpSpPr/>
        <p:nvPr/>
      </p:nvGrpSpPr>
      <p:grpSpPr>
        <a:xfrm>
          <a:off x="0" y="0"/>
          <a:ext cx="0" cy="0"/>
          <a:chOff x="0" y="0"/>
          <a:chExt cx="0" cy="0"/>
        </a:xfrm>
      </p:grpSpPr>
      <p:sp>
        <p:nvSpPr>
          <p:cNvPr id="1550"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DD2D88">
              <a:alpha val="29595"/>
            </a:srgbClr>
          </a:solidFill>
          <a:ln w="3175">
            <a:miter lim="400000"/>
          </a:ln>
        </p:spPr>
        <p:txBody>
          <a:bodyPr lIns="0" tIns="0" rIns="0" bIns="0" anchor="ctr"/>
          <a:lstStyle/>
          <a:p>
            <a:pPr>
              <a:defRPr sz="1600">
                <a:solidFill>
                  <a:srgbClr val="FFFFFF"/>
                </a:solidFill>
              </a:defRPr>
            </a:pPr>
          </a:p>
        </p:txBody>
      </p:sp>
      <p:sp>
        <p:nvSpPr>
          <p:cNvPr id="1551"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D67EB4">
              <a:alpha val="24562"/>
            </a:srgbClr>
          </a:solidFill>
          <a:ln w="3175">
            <a:miter lim="400000"/>
          </a:ln>
        </p:spPr>
        <p:txBody>
          <a:bodyPr lIns="0" tIns="0" rIns="0" bIns="0" anchor="ctr"/>
          <a:lstStyle/>
          <a:p>
            <a:pPr>
              <a:defRPr sz="1600">
                <a:solidFill>
                  <a:srgbClr val="FFFFFF"/>
                </a:solidFill>
              </a:defRPr>
            </a:pPr>
          </a:p>
        </p:txBody>
      </p:sp>
      <p:sp>
        <p:nvSpPr>
          <p:cNvPr id="1552"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CB2A7B">
              <a:alpha val="19190"/>
            </a:srgbClr>
          </a:solidFill>
          <a:ln w="3175">
            <a:miter lim="400000"/>
          </a:ln>
        </p:spPr>
        <p:txBody>
          <a:bodyPr lIns="0" tIns="0" rIns="0" bIns="0" anchor="ctr"/>
          <a:lstStyle/>
          <a:p>
            <a:pPr>
              <a:defRPr sz="1600">
                <a:solidFill>
                  <a:srgbClr val="FFFFFF"/>
                </a:solidFill>
              </a:defRPr>
            </a:pPr>
          </a:p>
        </p:txBody>
      </p:sp>
      <p:sp>
        <p:nvSpPr>
          <p:cNvPr id="155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55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55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556"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557"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p>
        </p:txBody>
      </p:sp>
      <p:sp>
        <p:nvSpPr>
          <p:cNvPr id="1558" name="7"/>
          <p:cNvSpPr txBox="1"/>
          <p:nvPr>
            <p:ph type="body" idx="13"/>
          </p:nvPr>
        </p:nvSpPr>
        <p:spPr>
          <a:prstGeom prst="rect">
            <a:avLst/>
          </a:prstGeom>
        </p:spPr>
        <p:txBody>
          <a:bodyPr/>
          <a:lstStyle>
            <a:lvl1pPr>
              <a:defRPr>
                <a:solidFill>
                  <a:srgbClr val="99195F"/>
                </a:solidFill>
              </a:defRPr>
            </a:lvl1pPr>
          </a:lstStyle>
          <a:p>
            <a:pPr/>
            <a:r>
              <a:t>7</a:t>
            </a:r>
          </a:p>
        </p:txBody>
      </p:sp>
      <p:sp>
        <p:nvSpPr>
          <p:cNvPr id="1559"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p>
        </p:txBody>
      </p:sp>
      <p:pic>
        <p:nvPicPr>
          <p:cNvPr id="1560"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1561" name="THe digital, tHE NEW CATALYST MAKING RECRUITMENT PROCESSES MORE EFFECTIVE"/>
          <p:cNvSpPr txBox="1"/>
          <p:nvPr>
            <p:ph type="title"/>
          </p:nvPr>
        </p:nvSpPr>
        <p:spPr>
          <a:xfrm>
            <a:off x="4064482" y="2440821"/>
            <a:ext cx="5518099" cy="1728550"/>
          </a:xfrm>
          <a:prstGeom prst="rect">
            <a:avLst/>
          </a:prstGeom>
        </p:spPr>
        <p:txBody>
          <a:bodyPr/>
          <a:lstStyle>
            <a:lvl1pPr defTabSz="400367">
              <a:defRPr sz="2910"/>
            </a:lvl1pPr>
          </a:lstStyle>
          <a:p>
            <a:pPr/>
            <a:r>
              <a:t>THe digital, tHE NEW CATALYST MAKING RECRUITMENT PROCESSES MORE EFFECTIVE</a:t>
            </a:r>
          </a:p>
        </p:txBody>
      </p:sp>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563" name="Image" descr="Image"/>
          <p:cNvPicPr>
            <a:picLocks noChangeAspect="1"/>
          </p:cNvPicPr>
          <p:nvPr/>
        </p:nvPicPr>
        <p:blipFill>
          <a:blip r:embed="rId2">
            <a:extLst/>
          </a:blip>
          <a:srcRect l="14356" t="0" r="14356" b="0"/>
          <a:stretch>
            <a:fillRect/>
          </a:stretch>
        </p:blipFill>
        <p:spPr>
          <a:xfrm>
            <a:off x="7311648" y="-30958"/>
            <a:ext cx="4891763" cy="6858002"/>
          </a:xfrm>
          <a:prstGeom prst="rect">
            <a:avLst/>
          </a:prstGeom>
          <a:ln w="12700">
            <a:miter lim="400000"/>
          </a:ln>
        </p:spPr>
      </p:pic>
      <p:sp>
        <p:nvSpPr>
          <p:cNvPr id="156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56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566"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567"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graphicFrame>
        <p:nvGraphicFramePr>
          <p:cNvPr id="1568" name="2D Pie Chart"/>
          <p:cNvGraphicFramePr/>
          <p:nvPr/>
        </p:nvGraphicFramePr>
        <p:xfrm>
          <a:off x="778902" y="1631339"/>
          <a:ext cx="1891020" cy="1891020"/>
        </p:xfrm>
        <a:graphic xmlns:a="http://schemas.openxmlformats.org/drawingml/2006/main">
          <a:graphicData uri="http://schemas.openxmlformats.org/drawingml/2006/chart">
            <c:chart xmlns:c="http://schemas.openxmlformats.org/drawingml/2006/chart" r:id="rId4"/>
          </a:graphicData>
        </a:graphic>
      </p:graphicFrame>
      <p:sp>
        <p:nvSpPr>
          <p:cNvPr id="1569" name="Circle"/>
          <p:cNvSpPr/>
          <p:nvPr/>
        </p:nvSpPr>
        <p:spPr>
          <a:xfrm>
            <a:off x="897162" y="1751994"/>
            <a:ext cx="1654500" cy="1654499"/>
          </a:xfrm>
          <a:prstGeom prst="ellipse">
            <a:avLst/>
          </a:prstGeom>
          <a:solidFill>
            <a:srgbClr val="CB2A7B"/>
          </a:solidFill>
          <a:ln w="12700">
            <a:solidFill>
              <a:srgbClr val="000000">
                <a:alpha val="0"/>
              </a:srgbClr>
            </a:solidFill>
            <a:miter lim="400000"/>
          </a:ln>
        </p:spPr>
        <p:txBody>
          <a:bodyPr lIns="0" tIns="0" rIns="0" bIns="0" anchor="ctr"/>
          <a:lstStyle/>
          <a:p>
            <a:pPr defTabSz="292100">
              <a:defRPr sz="2000">
                <a:solidFill>
                  <a:srgbClr val="53A3F0"/>
                </a:solidFill>
                <a:effectLst>
                  <a:outerShdw sx="100000" sy="100000" kx="0" ky="0" algn="b" rotWithShape="0" blurRad="38100" dist="12700" dir="5400000">
                    <a:srgbClr val="000000">
                      <a:alpha val="50000"/>
                    </a:srgbClr>
                  </a:outerShdw>
                </a:effectLst>
              </a:defRPr>
            </a:pPr>
          </a:p>
        </p:txBody>
      </p:sp>
      <p:sp>
        <p:nvSpPr>
          <p:cNvPr id="1570" name="95%"/>
          <p:cNvSpPr txBox="1"/>
          <p:nvPr/>
        </p:nvSpPr>
        <p:spPr>
          <a:xfrm>
            <a:off x="953900" y="2232991"/>
            <a:ext cx="1541024" cy="6925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pPr/>
            <a:r>
              <a:t>95%</a:t>
            </a:r>
          </a:p>
        </p:txBody>
      </p:sp>
      <p:graphicFrame>
        <p:nvGraphicFramePr>
          <p:cNvPr id="1571" name="2D Pie Chart"/>
          <p:cNvGraphicFramePr/>
          <p:nvPr/>
        </p:nvGraphicFramePr>
        <p:xfrm>
          <a:off x="775938" y="3848709"/>
          <a:ext cx="1891020" cy="1891020"/>
        </p:xfrm>
        <a:graphic xmlns:a="http://schemas.openxmlformats.org/drawingml/2006/main">
          <a:graphicData uri="http://schemas.openxmlformats.org/drawingml/2006/chart">
            <c:chart xmlns:c="http://schemas.openxmlformats.org/drawingml/2006/chart" r:id="rId5"/>
          </a:graphicData>
        </a:graphic>
      </p:graphicFrame>
      <p:sp>
        <p:nvSpPr>
          <p:cNvPr id="1572" name="Circle"/>
          <p:cNvSpPr/>
          <p:nvPr/>
        </p:nvSpPr>
        <p:spPr>
          <a:xfrm>
            <a:off x="894198" y="3969363"/>
            <a:ext cx="1654501" cy="1654499"/>
          </a:xfrm>
          <a:prstGeom prst="ellipse">
            <a:avLst/>
          </a:prstGeom>
          <a:solidFill>
            <a:srgbClr val="99195E"/>
          </a:solidFill>
          <a:ln w="12700">
            <a:solidFill>
              <a:srgbClr val="000000">
                <a:alpha val="0"/>
              </a:srgbClr>
            </a:solidFill>
            <a:miter lim="400000"/>
          </a:ln>
        </p:spPr>
        <p:txBody>
          <a:bodyPr lIns="0" tIns="0" rIns="0" bIns="0" anchor="ctr"/>
          <a:lstStyle/>
          <a:p>
            <a:pPr defTabSz="292100">
              <a:defRPr sz="2000">
                <a:solidFill>
                  <a:srgbClr val="53A3F0"/>
                </a:solidFill>
                <a:effectLst>
                  <a:outerShdw sx="100000" sy="100000" kx="0" ky="0" algn="b" rotWithShape="0" blurRad="38100" dist="12700" dir="5400000">
                    <a:srgbClr val="000000">
                      <a:alpha val="50000"/>
                    </a:srgbClr>
                  </a:outerShdw>
                </a:effectLst>
              </a:defRPr>
            </a:pPr>
          </a:p>
        </p:txBody>
      </p:sp>
      <p:sp>
        <p:nvSpPr>
          <p:cNvPr id="1573" name="91%"/>
          <p:cNvSpPr txBox="1"/>
          <p:nvPr/>
        </p:nvSpPr>
        <p:spPr>
          <a:xfrm>
            <a:off x="950937" y="4450361"/>
            <a:ext cx="1541023" cy="69250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pPr/>
            <a:r>
              <a:t>91%</a:t>
            </a:r>
          </a:p>
        </p:txBody>
      </p:sp>
      <p:sp>
        <p:nvSpPr>
          <p:cNvPr id="1574" name="Rectangle"/>
          <p:cNvSpPr/>
          <p:nvPr/>
        </p:nvSpPr>
        <p:spPr>
          <a:xfrm>
            <a:off x="7948486" y="3418478"/>
            <a:ext cx="3838827" cy="2370983"/>
          </a:xfrm>
          <a:prstGeom prst="rect">
            <a:avLst/>
          </a:prstGeom>
          <a:solidFill>
            <a:srgbClr val="FFFFFF"/>
          </a:solidFill>
          <a:ln w="76200">
            <a:solidFill>
              <a:srgbClr val="99195E"/>
            </a:solidFill>
            <a:miter lim="400000"/>
          </a:ln>
        </p:spPr>
        <p:txBody>
          <a:bodyPr lIns="0" tIns="0" rIns="0" bIns="0" anchor="ctr"/>
          <a:lstStyle/>
          <a:p>
            <a:pPr>
              <a:defRPr sz="1600">
                <a:solidFill>
                  <a:srgbClr val="FFFFFF"/>
                </a:solidFill>
              </a:defRPr>
            </a:pPr>
          </a:p>
        </p:txBody>
      </p:sp>
      <p:sp>
        <p:nvSpPr>
          <p:cNvPr id="1575" name="Circle">
            <a:hlinkClick r:id="rId6" invalidUrl="" action="" tgtFrame="" tooltip="" history="1" highlightClick="0" endSnd="0"/>
          </p:cNvPr>
          <p:cNvSpPr/>
          <p:nvPr/>
        </p:nvSpPr>
        <p:spPr>
          <a:xfrm>
            <a:off x="6010514" y="1237401"/>
            <a:ext cx="737681" cy="737682"/>
          </a:xfrm>
          <a:prstGeom prst="ellipse">
            <a:avLst/>
          </a:prstGeom>
          <a:solidFill>
            <a:srgbClr val="99195E"/>
          </a:solidFill>
          <a:ln w="12700">
            <a:miter lim="400000"/>
          </a:ln>
        </p:spPr>
        <p:txBody>
          <a:bodyPr lIns="0" tIns="0" rIns="0" bIns="0" anchor="ctr"/>
          <a:lstStyle/>
          <a:p>
            <a:pPr>
              <a:defRPr sz="1600">
                <a:solidFill>
                  <a:srgbClr val="FFFFFF"/>
                </a:solidFill>
              </a:defRPr>
            </a:pPr>
          </a:p>
        </p:txBody>
      </p:sp>
      <p:grpSp>
        <p:nvGrpSpPr>
          <p:cNvPr id="1578" name="Group"/>
          <p:cNvGrpSpPr/>
          <p:nvPr/>
        </p:nvGrpSpPr>
        <p:grpSpPr>
          <a:xfrm>
            <a:off x="6099457" y="1126585"/>
            <a:ext cx="793099" cy="729954"/>
            <a:chOff x="0" y="0"/>
            <a:chExt cx="793097" cy="729952"/>
          </a:xfrm>
        </p:grpSpPr>
        <p:pic>
          <p:nvPicPr>
            <p:cNvPr id="1576" name="Image" descr="Image"/>
            <p:cNvPicPr>
              <a:picLocks noChangeAspect="1"/>
            </p:cNvPicPr>
            <p:nvPr/>
          </p:nvPicPr>
          <p:blipFill>
            <a:blip r:embed="rId7">
              <a:extLst/>
            </a:blip>
            <a:stretch>
              <a:fillRect/>
            </a:stretch>
          </p:blipFill>
          <p:spPr>
            <a:xfrm>
              <a:off x="0" y="269055"/>
              <a:ext cx="530640" cy="460898"/>
            </a:xfrm>
            <a:prstGeom prst="rect">
              <a:avLst/>
            </a:prstGeom>
            <a:ln w="12700" cap="flat">
              <a:noFill/>
              <a:miter lim="400000"/>
            </a:ln>
            <a:effectLst/>
          </p:spPr>
        </p:pic>
        <p:pic>
          <p:nvPicPr>
            <p:cNvPr id="1577" name="Image" descr="Image"/>
            <p:cNvPicPr>
              <a:picLocks noChangeAspect="1"/>
            </p:cNvPicPr>
            <p:nvPr/>
          </p:nvPicPr>
          <p:blipFill>
            <a:blip r:embed="rId8">
              <a:extLst/>
            </a:blip>
            <a:stretch>
              <a:fillRect/>
            </a:stretch>
          </p:blipFill>
          <p:spPr>
            <a:xfrm>
              <a:off x="277343" y="0"/>
              <a:ext cx="515755" cy="448707"/>
            </a:xfrm>
            <a:prstGeom prst="rect">
              <a:avLst/>
            </a:prstGeom>
            <a:ln w="12700" cap="flat">
              <a:noFill/>
              <a:miter lim="400000"/>
            </a:ln>
            <a:effectLst/>
          </p:spPr>
        </p:pic>
      </p:grpSp>
      <p:sp>
        <p:nvSpPr>
          <p:cNvPr id="1579" name="Digital recruitment"/>
          <p:cNvSpPr txBox="1"/>
          <p:nvPr/>
        </p:nvSpPr>
        <p:spPr>
          <a:xfrm>
            <a:off x="10412250" y="6582988"/>
            <a:ext cx="1214984"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Digital recruitment</a:t>
            </a:r>
          </a:p>
        </p:txBody>
      </p:sp>
      <p:sp>
        <p:nvSpPr>
          <p:cNvPr id="1580" name="Le marketing RH ou comment développer sa marque employeur pour être plus performant"/>
          <p:cNvSpPr txBox="1"/>
          <p:nvPr/>
        </p:nvSpPr>
        <p:spPr>
          <a:xfrm>
            <a:off x="177098" y="221204"/>
            <a:ext cx="7024955"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defTabSz="457200">
              <a:defRPr sz="2500">
                <a:solidFill>
                  <a:srgbClr val="99195E"/>
                </a:solidFill>
              </a:defRPr>
            </a:lvl1pPr>
          </a:lstStyle>
          <a:p>
            <a:pPr/>
            <a:r>
              <a:t>HR Marketing or How to Develop a Higher Performing Employer Brand</a:t>
            </a:r>
          </a:p>
        </p:txBody>
      </p:sp>
      <p:sp>
        <p:nvSpPr>
          <p:cNvPr id="1581" name="des candidats font des recherches sur le web sur l’entreprise avant de postuler"/>
          <p:cNvSpPr txBox="1"/>
          <p:nvPr/>
        </p:nvSpPr>
        <p:spPr>
          <a:xfrm>
            <a:off x="2833871" y="2328567"/>
            <a:ext cx="3436168" cy="5013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1600"/>
            </a:lvl1pPr>
          </a:lstStyle>
          <a:p>
            <a:pPr/>
            <a:r>
              <a:t>of candidates do online research about a company before applying</a:t>
            </a:r>
          </a:p>
        </p:txBody>
      </p:sp>
      <p:sp>
        <p:nvSpPr>
          <p:cNvPr id="1582" name="postulent suite à des remarques positives lues, mêmes s’ils ne connaissaient pas l’entreprise"/>
          <p:cNvSpPr txBox="1"/>
          <p:nvPr/>
        </p:nvSpPr>
        <p:spPr>
          <a:xfrm>
            <a:off x="2833871" y="4480269"/>
            <a:ext cx="3436168" cy="7299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1600"/>
            </a:lvl1pPr>
          </a:lstStyle>
          <a:p>
            <a:pPr/>
            <a:r>
              <a:t>apply after having read positive comments, even if they didn’t know the company</a:t>
            </a:r>
          </a:p>
        </p:txBody>
      </p:sp>
      <p:sp>
        <p:nvSpPr>
          <p:cNvPr id="1583" name="Shape 814"/>
          <p:cNvSpPr txBox="1"/>
          <p:nvPr/>
        </p:nvSpPr>
        <p:spPr>
          <a:xfrm>
            <a:off x="8257751" y="3600315"/>
            <a:ext cx="3220300" cy="197599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nSpc>
                <a:spcPts val="2500"/>
              </a:lnSpc>
              <a:defRPr sz="1600">
                <a:solidFill>
                  <a:srgbClr val="3630BA"/>
                </a:solidFill>
              </a:defRPr>
            </a:pPr>
            <a:r>
              <a:t>V</a:t>
            </a:r>
            <a:r>
              <a:rPr>
                <a:solidFill>
                  <a:srgbClr val="000000"/>
                </a:solidFill>
              </a:rPr>
              <a:t>AL</a:t>
            </a:r>
            <a:r>
              <a:rPr>
                <a:solidFill>
                  <a:srgbClr val="000000"/>
                </a:solidFill>
              </a:rPr>
              <a:t>UE</a:t>
            </a:r>
            <a:r>
              <a:rPr>
                <a:solidFill>
                  <a:srgbClr val="000000"/>
                </a:solidFill>
              </a:rPr>
              <a:t>S</a:t>
            </a:r>
          </a:p>
          <a:p>
            <a:pPr>
              <a:lnSpc>
                <a:spcPts val="2500"/>
              </a:lnSpc>
              <a:defRPr sz="1600"/>
            </a:pPr>
            <a:r>
              <a:t>MANAGERIAL PRACTICES</a:t>
            </a:r>
          </a:p>
          <a:p>
            <a:pPr>
              <a:lnSpc>
                <a:spcPts val="2500"/>
              </a:lnSpc>
              <a:defRPr sz="1600"/>
            </a:pPr>
            <a:r>
              <a:t>DEVELOPMENT POSSIBILITIES</a:t>
            </a:r>
          </a:p>
          <a:p>
            <a:pPr>
              <a:lnSpc>
                <a:spcPts val="2500"/>
              </a:lnSpc>
              <a:defRPr sz="1600"/>
            </a:pPr>
            <a:r>
              <a:t>INTERNAL COMMUNICATION </a:t>
            </a:r>
          </a:p>
          <a:p>
            <a:pPr>
              <a:lnSpc>
                <a:spcPts val="2500"/>
              </a:lnSpc>
              <a:defRPr sz="1600"/>
            </a:pPr>
            <a:r>
              <a:t>CORPORATE CULTURE</a:t>
            </a:r>
          </a:p>
          <a:p>
            <a:pPr>
              <a:lnSpc>
                <a:spcPts val="2500"/>
              </a:lnSpc>
              <a:defRPr sz="1600"/>
            </a:pPr>
            <a:r>
              <a:t>COMPANY REPUTATION</a:t>
            </a:r>
          </a:p>
        </p:txBody>
      </p:sp>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8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58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58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588"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589" name="Image 3" descr="Image 3"/>
          <p:cNvPicPr>
            <a:picLocks noChangeAspect="1"/>
          </p:cNvPicPr>
          <p:nvPr/>
        </p:nvPicPr>
        <p:blipFill>
          <a:blip r:embed="rId3">
            <a:extLst/>
          </a:blip>
          <a:stretch>
            <a:fillRect/>
          </a:stretch>
        </p:blipFill>
        <p:spPr>
          <a:xfrm>
            <a:off x="591456" y="1952581"/>
            <a:ext cx="6709627" cy="1616990"/>
          </a:xfrm>
          <a:prstGeom prst="rect">
            <a:avLst/>
          </a:prstGeom>
          <a:ln w="12700">
            <a:miter lim="400000"/>
          </a:ln>
        </p:spPr>
      </p:pic>
      <p:pic>
        <p:nvPicPr>
          <p:cNvPr id="1590" name="Image 2" descr="Image 2"/>
          <p:cNvPicPr>
            <a:picLocks noChangeAspect="1"/>
          </p:cNvPicPr>
          <p:nvPr/>
        </p:nvPicPr>
        <p:blipFill>
          <a:blip r:embed="rId4">
            <a:extLst/>
          </a:blip>
          <a:stretch>
            <a:fillRect/>
          </a:stretch>
        </p:blipFill>
        <p:spPr>
          <a:xfrm>
            <a:off x="794656" y="3816131"/>
            <a:ext cx="6709627" cy="1582586"/>
          </a:xfrm>
          <a:prstGeom prst="rect">
            <a:avLst/>
          </a:prstGeom>
          <a:ln w="12700">
            <a:miter lim="400000"/>
          </a:ln>
        </p:spPr>
      </p:pic>
      <p:sp>
        <p:nvSpPr>
          <p:cNvPr id="1591" name="Rectangle"/>
          <p:cNvSpPr/>
          <p:nvPr/>
        </p:nvSpPr>
        <p:spPr>
          <a:xfrm>
            <a:off x="628538" y="1907840"/>
            <a:ext cx="6910497" cy="3661422"/>
          </a:xfrm>
          <a:prstGeom prst="rect">
            <a:avLst/>
          </a:prstGeom>
          <a:ln w="76200">
            <a:solidFill>
              <a:srgbClr val="99195E"/>
            </a:solidFill>
            <a:miter lim="400000"/>
          </a:ln>
        </p:spPr>
        <p:txBody>
          <a:bodyPr lIns="0" tIns="0" rIns="0" bIns="0"/>
          <a:lstStyle/>
          <a:p>
            <a:pPr defTabSz="1219168">
              <a:defRPr b="0" sz="2400">
                <a:solidFill>
                  <a:srgbClr val="27282D"/>
                </a:solidFill>
              </a:defRPr>
            </a:pPr>
          </a:p>
        </p:txBody>
      </p:sp>
      <p:sp>
        <p:nvSpPr>
          <p:cNvPr id="1592" name="Circle">
            <a:hlinkClick r:id="rId5" invalidUrl="" action="ppaction://hlinksldjump" tgtFrame="" tooltip="" history="1" highlightClick="0" endSnd="0"/>
          </p:cNvPr>
          <p:cNvSpPr/>
          <p:nvPr/>
        </p:nvSpPr>
        <p:spPr>
          <a:xfrm>
            <a:off x="10823830" y="4741417"/>
            <a:ext cx="548089" cy="548089"/>
          </a:xfrm>
          <a:prstGeom prst="ellipse">
            <a:avLst/>
          </a:prstGeom>
          <a:solidFill>
            <a:srgbClr val="99195E"/>
          </a:solidFill>
          <a:ln w="12700">
            <a:miter lim="400000"/>
          </a:ln>
        </p:spPr>
        <p:txBody>
          <a:bodyPr lIns="0" tIns="0" rIns="0" bIns="0" anchor="ctr"/>
          <a:lstStyle/>
          <a:p>
            <a:pPr defTabSz="825500">
              <a:defRPr sz="3200">
                <a:solidFill>
                  <a:srgbClr val="FFFFFF"/>
                </a:solidFill>
              </a:defRPr>
            </a:pPr>
          </a:p>
        </p:txBody>
      </p:sp>
      <p:grpSp>
        <p:nvGrpSpPr>
          <p:cNvPr id="1595" name="Group"/>
          <p:cNvGrpSpPr/>
          <p:nvPr/>
        </p:nvGrpSpPr>
        <p:grpSpPr>
          <a:xfrm>
            <a:off x="10904163" y="4637701"/>
            <a:ext cx="595502" cy="548089"/>
            <a:chOff x="0" y="0"/>
            <a:chExt cx="595500" cy="548087"/>
          </a:xfrm>
        </p:grpSpPr>
        <p:pic>
          <p:nvPicPr>
            <p:cNvPr id="1593" name="Image" descr="Image"/>
            <p:cNvPicPr>
              <a:picLocks noChangeAspect="1"/>
            </p:cNvPicPr>
            <p:nvPr/>
          </p:nvPicPr>
          <p:blipFill>
            <a:blip r:embed="rId6">
              <a:extLst/>
            </a:blip>
            <a:stretch>
              <a:fillRect/>
            </a:stretch>
          </p:blipFill>
          <p:spPr>
            <a:xfrm>
              <a:off x="0" y="202020"/>
              <a:ext cx="398433" cy="346068"/>
            </a:xfrm>
            <a:prstGeom prst="rect">
              <a:avLst/>
            </a:prstGeom>
            <a:ln w="12700" cap="flat">
              <a:noFill/>
              <a:miter lim="400000"/>
            </a:ln>
            <a:effectLst/>
          </p:spPr>
        </p:pic>
        <p:pic>
          <p:nvPicPr>
            <p:cNvPr id="1594" name="Image" descr="Image"/>
            <p:cNvPicPr>
              <a:picLocks noChangeAspect="1"/>
            </p:cNvPicPr>
            <p:nvPr/>
          </p:nvPicPr>
          <p:blipFill>
            <a:blip r:embed="rId7">
              <a:extLst/>
            </a:blip>
            <a:stretch>
              <a:fillRect/>
            </a:stretch>
          </p:blipFill>
          <p:spPr>
            <a:xfrm>
              <a:off x="208244" y="0"/>
              <a:ext cx="387257" cy="336913"/>
            </a:xfrm>
            <a:prstGeom prst="rect">
              <a:avLst/>
            </a:prstGeom>
            <a:ln w="12700" cap="flat">
              <a:noFill/>
              <a:miter lim="400000"/>
            </a:ln>
            <a:effectLst/>
          </p:spPr>
        </p:pic>
      </p:grpSp>
      <p:sp>
        <p:nvSpPr>
          <p:cNvPr id="1596" name="Digital recruitment"/>
          <p:cNvSpPr txBox="1"/>
          <p:nvPr/>
        </p:nvSpPr>
        <p:spPr>
          <a:xfrm>
            <a:off x="10412250" y="6582988"/>
            <a:ext cx="1214984"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Digital recruitment</a:t>
            </a:r>
          </a:p>
        </p:txBody>
      </p:sp>
      <p:sp>
        <p:nvSpPr>
          <p:cNvPr id="1597" name="Les sites de notation des employeurs font partie intégrante du processus de recrutement ?"/>
          <p:cNvSpPr txBox="1"/>
          <p:nvPr/>
        </p:nvSpPr>
        <p:spPr>
          <a:xfrm>
            <a:off x="634267" y="562813"/>
            <a:ext cx="7578519"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99195E"/>
                </a:solidFill>
              </a:defRPr>
            </a:lvl1pPr>
          </a:lstStyle>
          <a:p>
            <a:pPr/>
            <a:r>
              <a:t>Employer Review Sites are now an Integral Part of the Recruitment Process</a:t>
            </a:r>
          </a:p>
        </p:txBody>
      </p:sp>
      <p:sp>
        <p:nvSpPr>
          <p:cNvPr id="1598" name="ZoneTexte 6"/>
          <p:cNvSpPr txBox="1"/>
          <p:nvPr/>
        </p:nvSpPr>
        <p:spPr>
          <a:xfrm>
            <a:off x="7952068" y="2611730"/>
            <a:ext cx="3613366"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a:defRPr b="0"/>
            </a:lvl1pPr>
          </a:lstStyle>
          <a:p>
            <a:pPr/>
            <a:r>
              <a:t>The employer’s brand is a catalyst for recruitment and candidates acknowledge that they use these sites to inform themselves about companies. </a:t>
            </a:r>
          </a:p>
        </p:txBody>
      </p:sp>
      <p:sp>
        <p:nvSpPr>
          <p:cNvPr id="1599" name="Rectangle 12"/>
          <p:cNvSpPr txBox="1"/>
          <p:nvPr/>
        </p:nvSpPr>
        <p:spPr>
          <a:xfrm>
            <a:off x="7952068" y="3598648"/>
            <a:ext cx="3613366" cy="10635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4000">
                <a:solidFill>
                  <a:srgbClr val="99195E"/>
                </a:solidFill>
              </a:defRPr>
            </a:pPr>
            <a:r>
              <a:t>70% </a:t>
            </a:r>
            <a:r>
              <a:rPr b="0" sz="1400">
                <a:solidFill>
                  <a:srgbClr val="000000"/>
                </a:solidFill>
              </a:rPr>
              <a:t>of</a:t>
            </a:r>
            <a:r>
              <a:rPr b="0" sz="1400">
                <a:solidFill>
                  <a:srgbClr val="000000"/>
                </a:solidFill>
              </a:rPr>
              <a:t> CAC 40 </a:t>
            </a:r>
            <a:r>
              <a:rPr b="0" sz="1400">
                <a:solidFill>
                  <a:srgbClr val="000000"/>
                </a:solidFill>
              </a:rPr>
              <a:t>companies are responding to these new stakes by creating their own career page on these review sites. </a:t>
            </a:r>
          </a:p>
        </p:txBody>
      </p:sp>
      <p:sp>
        <p:nvSpPr>
          <p:cNvPr id="1600" name="Voir notre partie ‘Améliorer les performances’"/>
          <p:cNvSpPr txBox="1"/>
          <p:nvPr/>
        </p:nvSpPr>
        <p:spPr>
          <a:xfrm>
            <a:off x="9447258" y="5413928"/>
            <a:ext cx="1975632" cy="27607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defTabSz="457200">
              <a:defRPr sz="800"/>
            </a:lvl1pPr>
          </a:lstStyle>
          <a:p>
            <a:pPr/>
            <a:r>
              <a:t>See our section ‘Improving Performance’</a:t>
            </a:r>
          </a:p>
        </p:txBody>
      </p:sp>
      <p:sp>
        <p:nvSpPr>
          <p:cNvPr id="1601" name="ZoneTexte 13">
            <a:hlinkClick r:id="rId8" invalidUrl="" action="" tgtFrame="" tooltip="" history="1" highlightClick="0" endSnd="0"/>
          </p:cNvPr>
          <p:cNvSpPr txBox="1"/>
          <p:nvPr/>
        </p:nvSpPr>
        <p:spPr>
          <a:xfrm>
            <a:off x="6240016" y="6210340"/>
            <a:ext cx="585311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La marque employeur aux mains des salariés</a:t>
            </a:r>
            <a:r>
              <a:t> (</a:t>
            </a:r>
            <a:r>
              <a:rPr i="1"/>
              <a:t>Employer Brands in the Hands of Employees</a:t>
            </a:r>
            <a:r>
              <a:t>)</a:t>
            </a:r>
            <a:r>
              <a:t>, lesechos.fr, 2016</a:t>
            </a:r>
          </a:p>
        </p:txBody>
      </p:sp>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0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60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605"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606"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607" name="Picture 5" descr="Picture 5"/>
          <p:cNvPicPr>
            <a:picLocks noChangeAspect="1"/>
          </p:cNvPicPr>
          <p:nvPr/>
        </p:nvPicPr>
        <p:blipFill>
          <a:blip r:embed="rId3">
            <a:extLst/>
          </a:blip>
          <a:srcRect l="0" t="0" r="46925" b="16029"/>
          <a:stretch>
            <a:fillRect/>
          </a:stretch>
        </p:blipFill>
        <p:spPr>
          <a:xfrm>
            <a:off x="-79962" y="-721726"/>
            <a:ext cx="5053436" cy="5330225"/>
          </a:xfrm>
          <a:prstGeom prst="rect">
            <a:avLst/>
          </a:prstGeom>
          <a:ln w="12700">
            <a:miter lim="400000"/>
          </a:ln>
        </p:spPr>
      </p:pic>
      <p:sp>
        <p:nvSpPr>
          <p:cNvPr id="1608" name="Digital recruitment"/>
          <p:cNvSpPr txBox="1"/>
          <p:nvPr/>
        </p:nvSpPr>
        <p:spPr>
          <a:xfrm>
            <a:off x="10412250" y="6582988"/>
            <a:ext cx="1214984"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Digital recruitment</a:t>
            </a:r>
          </a:p>
        </p:txBody>
      </p:sp>
      <p:sp>
        <p:nvSpPr>
          <p:cNvPr id="1609" name="Shape 811"/>
          <p:cNvSpPr txBox="1"/>
          <p:nvPr/>
        </p:nvSpPr>
        <p:spPr>
          <a:xfrm>
            <a:off x="5326414" y="1156770"/>
            <a:ext cx="4678427" cy="43706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400">
                <a:solidFill>
                  <a:srgbClr val="99195E"/>
                </a:solidFill>
              </a:defRPr>
            </a:lvl1pPr>
          </a:lstStyle>
          <a:p>
            <a:pPr/>
            <a:r>
              <a:t>Using Social Networks</a:t>
            </a:r>
          </a:p>
        </p:txBody>
      </p:sp>
      <p:sp>
        <p:nvSpPr>
          <p:cNvPr id="1610" name="1/3 des recruteurs utilisaient les réseaux sociaux en juin 2016 (APEC).…"/>
          <p:cNvSpPr txBox="1"/>
          <p:nvPr/>
        </p:nvSpPr>
        <p:spPr>
          <a:xfrm>
            <a:off x="5973193" y="2340772"/>
            <a:ext cx="4557864" cy="16045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600"/>
            </a:pPr>
            <a:r>
              <a:t>1/3 </a:t>
            </a:r>
            <a:r>
              <a:t>of</a:t>
            </a:r>
            <a:r>
              <a:t> recru</a:t>
            </a:r>
            <a:r>
              <a:t>i</a:t>
            </a:r>
            <a:r>
              <a:t>ters </a:t>
            </a:r>
            <a:r>
              <a:t>used social networks in</a:t>
            </a:r>
            <a:r>
              <a:t> </a:t>
            </a:r>
            <a:r>
              <a:t>Ju</a:t>
            </a:r>
            <a:r>
              <a:t>n</a:t>
            </a:r>
            <a:r>
              <a:t>e</a:t>
            </a:r>
            <a:r>
              <a:t> 2016 (APEC).</a:t>
            </a:r>
          </a:p>
          <a:p>
            <a:pPr algn="just">
              <a:defRPr sz="1600"/>
            </a:pPr>
          </a:p>
          <a:p>
            <a:pPr algn="just">
              <a:defRPr sz="1600"/>
            </a:pPr>
            <a:r>
              <a:t>In 2016, LinkedIn was the most used, by </a:t>
            </a:r>
            <a:r>
              <a:rPr sz="2000">
                <a:solidFill>
                  <a:srgbClr val="99195E"/>
                </a:solidFill>
              </a:rPr>
              <a:t>79%</a:t>
            </a:r>
            <a:r>
              <a:t>, followed by Facebook, by </a:t>
            </a:r>
            <a:r>
              <a:rPr sz="2000">
                <a:solidFill>
                  <a:srgbClr val="99195E"/>
                </a:solidFill>
              </a:rPr>
              <a:t>26%</a:t>
            </a:r>
            <a:r>
              <a:t> and Twitter, by </a:t>
            </a:r>
            <a:r>
              <a:rPr sz="2000">
                <a:solidFill>
                  <a:srgbClr val="99195E"/>
                </a:solidFill>
              </a:rPr>
              <a:t>14%</a:t>
            </a:r>
            <a:r>
              <a:t>.</a:t>
            </a:r>
          </a:p>
        </p:txBody>
      </p:sp>
      <p:sp>
        <p:nvSpPr>
          <p:cNvPr id="1611" name="Rectangle"/>
          <p:cNvSpPr/>
          <p:nvPr/>
        </p:nvSpPr>
        <p:spPr>
          <a:xfrm>
            <a:off x="5363671" y="2019064"/>
            <a:ext cx="5776910" cy="2248006"/>
          </a:xfrm>
          <a:prstGeom prst="rect">
            <a:avLst/>
          </a:prstGeom>
          <a:ln w="76200">
            <a:solidFill>
              <a:srgbClr val="99195E"/>
            </a:solidFill>
            <a:miter lim="400000"/>
          </a:ln>
        </p:spPr>
        <p:txBody>
          <a:bodyPr lIns="0" tIns="0" rIns="0" bIns="0"/>
          <a:lstStyle/>
          <a:p>
            <a:pPr defTabSz="1219168">
              <a:defRPr b="0" sz="2400">
                <a:solidFill>
                  <a:srgbClr val="27282D"/>
                </a:solidFill>
              </a:defRPr>
            </a:pPr>
          </a:p>
        </p:txBody>
      </p:sp>
      <p:pic>
        <p:nvPicPr>
          <p:cNvPr id="1612" name="Image 16" descr="Image 16"/>
          <p:cNvPicPr>
            <a:picLocks noChangeAspect="1"/>
          </p:cNvPicPr>
          <p:nvPr/>
        </p:nvPicPr>
        <p:blipFill>
          <a:blip r:embed="rId4">
            <a:extLst/>
          </a:blip>
          <a:stretch>
            <a:fillRect/>
          </a:stretch>
        </p:blipFill>
        <p:spPr>
          <a:xfrm>
            <a:off x="1067174" y="5188334"/>
            <a:ext cx="437069" cy="437069"/>
          </a:xfrm>
          <a:prstGeom prst="rect">
            <a:avLst/>
          </a:prstGeom>
          <a:ln w="12700">
            <a:miter lim="400000"/>
          </a:ln>
        </p:spPr>
      </p:pic>
      <p:sp>
        <p:nvSpPr>
          <p:cNvPr id="1613" name="Shape 811"/>
          <p:cNvSpPr txBox="1"/>
          <p:nvPr/>
        </p:nvSpPr>
        <p:spPr>
          <a:xfrm>
            <a:off x="998354" y="4694296"/>
            <a:ext cx="1649429" cy="3133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solidFill>
                  <a:srgbClr val="99195E"/>
                </a:solidFill>
              </a:defRPr>
            </a:lvl1pPr>
          </a:lstStyle>
          <a:p>
            <a:pPr/>
            <a:r>
              <a:t>Advantages</a:t>
            </a:r>
          </a:p>
        </p:txBody>
      </p:sp>
      <p:pic>
        <p:nvPicPr>
          <p:cNvPr id="1614" name="Image 17" descr="Image 17"/>
          <p:cNvPicPr>
            <a:picLocks noChangeAspect="1"/>
          </p:cNvPicPr>
          <p:nvPr/>
        </p:nvPicPr>
        <p:blipFill>
          <a:blip r:embed="rId5">
            <a:extLst/>
          </a:blip>
          <a:stretch>
            <a:fillRect/>
          </a:stretch>
        </p:blipFill>
        <p:spPr>
          <a:xfrm>
            <a:off x="980688" y="5806049"/>
            <a:ext cx="508441" cy="508440"/>
          </a:xfrm>
          <a:prstGeom prst="rect">
            <a:avLst/>
          </a:prstGeom>
          <a:ln w="12700">
            <a:miter lim="400000"/>
          </a:ln>
        </p:spPr>
      </p:pic>
      <p:pic>
        <p:nvPicPr>
          <p:cNvPr id="1615" name="Image 22" descr="Image 22"/>
          <p:cNvPicPr>
            <a:picLocks noChangeAspect="1"/>
          </p:cNvPicPr>
          <p:nvPr/>
        </p:nvPicPr>
        <p:blipFill>
          <a:blip r:embed="rId6">
            <a:extLst/>
          </a:blip>
          <a:stretch>
            <a:fillRect/>
          </a:stretch>
        </p:blipFill>
        <p:spPr>
          <a:xfrm>
            <a:off x="5404584" y="5648493"/>
            <a:ext cx="508440" cy="508441"/>
          </a:xfrm>
          <a:prstGeom prst="rect">
            <a:avLst/>
          </a:prstGeom>
          <a:ln w="12700">
            <a:miter lim="400000"/>
          </a:ln>
        </p:spPr>
      </p:pic>
      <p:sp>
        <p:nvSpPr>
          <p:cNvPr id="1616" name="ZoneTexte 18"/>
          <p:cNvSpPr txBox="1"/>
          <p:nvPr/>
        </p:nvSpPr>
        <p:spPr>
          <a:xfrm>
            <a:off x="1545937" y="5282775"/>
            <a:ext cx="1852411"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b="0"/>
            </a:lvl1pPr>
          </a:lstStyle>
          <a:p>
            <a:pPr/>
            <a:r>
              <a:t>TIME SAVED</a:t>
            </a:r>
          </a:p>
        </p:txBody>
      </p:sp>
      <p:sp>
        <p:nvSpPr>
          <p:cNvPr id="1617" name="ZoneTexte 19"/>
          <p:cNvSpPr txBox="1"/>
          <p:nvPr/>
        </p:nvSpPr>
        <p:spPr>
          <a:xfrm>
            <a:off x="1527147" y="5936176"/>
            <a:ext cx="3829124"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b="0"/>
            </a:lvl1pPr>
          </a:lstStyle>
          <a:p>
            <a:pPr/>
            <a:r>
              <a:t>LOWER RECRUITMENT BUDGET</a:t>
            </a:r>
          </a:p>
        </p:txBody>
      </p:sp>
      <p:sp>
        <p:nvSpPr>
          <p:cNvPr id="1618" name="ZoneTexte 21"/>
          <p:cNvSpPr txBox="1"/>
          <p:nvPr/>
        </p:nvSpPr>
        <p:spPr>
          <a:xfrm>
            <a:off x="6260856" y="5115165"/>
            <a:ext cx="2421935"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b="0"/>
            </a:pPr>
            <a:r>
              <a:t>SOURCING </a:t>
            </a:r>
            <a:r>
              <a:t>MADE EASIER</a:t>
            </a:r>
          </a:p>
        </p:txBody>
      </p:sp>
      <p:sp>
        <p:nvSpPr>
          <p:cNvPr id="1619" name="ZoneTexte 23"/>
          <p:cNvSpPr txBox="1"/>
          <p:nvPr/>
        </p:nvSpPr>
        <p:spPr>
          <a:xfrm>
            <a:off x="6261829" y="5778622"/>
            <a:ext cx="3743012"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b="0"/>
            </a:lvl1pPr>
          </a:lstStyle>
          <a:p>
            <a:pPr/>
            <a:r>
              <a:t>A DIRECT, PREFERENTIAL RELATIONSHIP </a:t>
            </a:r>
          </a:p>
        </p:txBody>
      </p:sp>
      <p:sp>
        <p:nvSpPr>
          <p:cNvPr id="1620" name="ZoneTexte 7">
            <a:hlinkClick r:id="rId7" invalidUrl="" action="" tgtFrame="" tooltip="" history="1" highlightClick="0" endSnd="0"/>
          </p:cNvPr>
          <p:cNvSpPr txBox="1"/>
          <p:nvPr/>
        </p:nvSpPr>
        <p:spPr>
          <a:xfrm>
            <a:off x="6260088" y="6257969"/>
            <a:ext cx="5853111"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 Les réseaux sociaux outils indispensables</a:t>
            </a:r>
            <a:r>
              <a:t> (</a:t>
            </a:r>
            <a:r>
              <a:rPr i="1"/>
              <a:t>Social Networks: Essential Tools</a:t>
            </a:r>
            <a:r>
              <a:t>)</a:t>
            </a:r>
            <a:r>
              <a:t>, FranceInter, 2017</a:t>
            </a:r>
          </a:p>
        </p:txBody>
      </p:sp>
      <p:pic>
        <p:nvPicPr>
          <p:cNvPr id="1621" name="Image" descr="Image"/>
          <p:cNvPicPr>
            <a:picLocks noChangeAspect="1"/>
          </p:cNvPicPr>
          <p:nvPr/>
        </p:nvPicPr>
        <p:blipFill>
          <a:blip r:embed="rId8">
            <a:extLst/>
          </a:blip>
          <a:stretch>
            <a:fillRect/>
          </a:stretch>
        </p:blipFill>
        <p:spPr>
          <a:xfrm>
            <a:off x="5469187" y="4987478"/>
            <a:ext cx="379235" cy="503560"/>
          </a:xfrm>
          <a:prstGeom prst="rect">
            <a:avLst/>
          </a:prstGeom>
          <a:ln w="12700">
            <a:miter lim="400000"/>
          </a:ln>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2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62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625"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626"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627" name="Digital recruitment"/>
          <p:cNvSpPr txBox="1"/>
          <p:nvPr/>
        </p:nvSpPr>
        <p:spPr>
          <a:xfrm>
            <a:off x="10412250" y="6582988"/>
            <a:ext cx="1214984"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Digital recruitment</a:t>
            </a:r>
          </a:p>
        </p:txBody>
      </p:sp>
      <p:sp>
        <p:nvSpPr>
          <p:cNvPr id="1628" name="Shape 811"/>
          <p:cNvSpPr txBox="1"/>
          <p:nvPr/>
        </p:nvSpPr>
        <p:spPr>
          <a:xfrm>
            <a:off x="466271" y="506027"/>
            <a:ext cx="9404513" cy="43706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400">
                <a:solidFill>
                  <a:srgbClr val="99195E"/>
                </a:solidFill>
              </a:defRPr>
            </a:lvl1pPr>
          </a:lstStyle>
          <a:p>
            <a:pPr/>
            <a:r>
              <a:t>Artificial Intelligence: it all began with ATS </a:t>
            </a:r>
          </a:p>
        </p:txBody>
      </p:sp>
      <p:sp>
        <p:nvSpPr>
          <p:cNvPr id="1629" name="ZoneTexte 3"/>
          <p:cNvSpPr txBox="1"/>
          <p:nvPr/>
        </p:nvSpPr>
        <p:spPr>
          <a:xfrm>
            <a:off x="665090" y="1535868"/>
            <a:ext cx="5765493" cy="1060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Over the last few years, </a:t>
            </a:r>
            <a:r>
              <a:rPr b="1"/>
              <a:t>Applicant Tracking Systems (ATS) </a:t>
            </a:r>
            <a:r>
              <a:t>have been allowing companies to make the recruitment processes automatic. CVs are read automatically and analysed by algorithms, which allow them to be sorted through. </a:t>
            </a:r>
          </a:p>
          <a:p>
            <a:pPr algn="just"/>
            <a:r>
              <a:t>Are we moving towards robotisation of recruitment? </a:t>
            </a:r>
          </a:p>
        </p:txBody>
      </p:sp>
      <p:graphicFrame>
        <p:nvGraphicFramePr>
          <p:cNvPr id="1630" name="2D Pie Chart"/>
          <p:cNvGraphicFramePr/>
          <p:nvPr/>
        </p:nvGraphicFramePr>
        <p:xfrm>
          <a:off x="1151867" y="2994727"/>
          <a:ext cx="1844044" cy="1844044"/>
        </p:xfrm>
        <a:graphic xmlns:a="http://schemas.openxmlformats.org/drawingml/2006/main">
          <a:graphicData uri="http://schemas.openxmlformats.org/drawingml/2006/chart">
            <c:chart xmlns:c="http://schemas.openxmlformats.org/drawingml/2006/chart" r:id="rId3"/>
          </a:graphicData>
        </a:graphic>
      </p:graphicFrame>
      <p:sp>
        <p:nvSpPr>
          <p:cNvPr id="1631" name="Circle"/>
          <p:cNvSpPr/>
          <p:nvPr/>
        </p:nvSpPr>
        <p:spPr>
          <a:xfrm>
            <a:off x="1246638" y="3096591"/>
            <a:ext cx="1654504" cy="1654503"/>
          </a:xfrm>
          <a:prstGeom prst="ellipse">
            <a:avLst/>
          </a:prstGeom>
          <a:solidFill>
            <a:srgbClr val="53585F"/>
          </a:solidFill>
          <a:ln w="12700">
            <a:solidFill>
              <a:srgbClr val="000000">
                <a:alpha val="0"/>
              </a:srgbClr>
            </a:solidFill>
            <a:miter lim="400000"/>
          </a:ln>
        </p:spPr>
        <p:txBody>
          <a:bodyPr lIns="0" tIns="0" rIns="0" bIns="0" anchor="ctr"/>
          <a:lstStyle/>
          <a:p>
            <a:pPr defTabSz="292100">
              <a:defRPr sz="2000">
                <a:solidFill>
                  <a:srgbClr val="FFFFFF"/>
                </a:solidFill>
                <a:effectLst>
                  <a:outerShdw sx="100000" sy="100000" kx="0" ky="0" algn="b" rotWithShape="0" blurRad="38100" dist="12700" dir="5400000">
                    <a:srgbClr val="000000">
                      <a:alpha val="50000"/>
                    </a:srgbClr>
                  </a:outerShdw>
                </a:effectLst>
              </a:defRPr>
            </a:pPr>
          </a:p>
        </p:txBody>
      </p:sp>
      <p:sp>
        <p:nvSpPr>
          <p:cNvPr id="1632" name="ZoneTexte 15"/>
          <p:cNvSpPr txBox="1"/>
          <p:nvPr/>
        </p:nvSpPr>
        <p:spPr>
          <a:xfrm>
            <a:off x="1390656" y="3581253"/>
            <a:ext cx="1459440" cy="6925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pPr/>
            <a:r>
              <a:t>95 %</a:t>
            </a:r>
          </a:p>
        </p:txBody>
      </p:sp>
      <p:graphicFrame>
        <p:nvGraphicFramePr>
          <p:cNvPr id="1633" name="2D Pie Chart"/>
          <p:cNvGraphicFramePr/>
          <p:nvPr/>
        </p:nvGraphicFramePr>
        <p:xfrm>
          <a:off x="3930359" y="2994727"/>
          <a:ext cx="1844044" cy="1844044"/>
        </p:xfrm>
        <a:graphic xmlns:a="http://schemas.openxmlformats.org/drawingml/2006/main">
          <a:graphicData uri="http://schemas.openxmlformats.org/drawingml/2006/chart">
            <c:chart xmlns:c="http://schemas.openxmlformats.org/drawingml/2006/chart" r:id="rId4"/>
          </a:graphicData>
        </a:graphic>
      </p:graphicFrame>
      <p:sp>
        <p:nvSpPr>
          <p:cNvPr id="1634" name="Circle"/>
          <p:cNvSpPr/>
          <p:nvPr/>
        </p:nvSpPr>
        <p:spPr>
          <a:xfrm>
            <a:off x="4025131" y="3096591"/>
            <a:ext cx="1654503" cy="1654503"/>
          </a:xfrm>
          <a:prstGeom prst="ellipse">
            <a:avLst/>
          </a:prstGeom>
          <a:solidFill>
            <a:srgbClr val="11AD9B"/>
          </a:solidFill>
          <a:ln w="12700">
            <a:solidFill>
              <a:srgbClr val="000000">
                <a:alpha val="0"/>
              </a:srgbClr>
            </a:solidFill>
            <a:miter lim="400000"/>
          </a:ln>
        </p:spPr>
        <p:txBody>
          <a:bodyPr lIns="0" tIns="0" rIns="0" bIns="0" anchor="ctr"/>
          <a:lstStyle/>
          <a:p>
            <a:pPr defTabSz="292100">
              <a:defRPr sz="2000">
                <a:solidFill>
                  <a:srgbClr val="FFFFFF"/>
                </a:solidFill>
                <a:effectLst>
                  <a:outerShdw sx="100000" sy="100000" kx="0" ky="0" algn="b" rotWithShape="0" blurRad="38100" dist="12700" dir="5400000">
                    <a:srgbClr val="000000">
                      <a:alpha val="50000"/>
                    </a:srgbClr>
                  </a:outerShdw>
                </a:effectLst>
              </a:defRPr>
            </a:pPr>
          </a:p>
        </p:txBody>
      </p:sp>
      <p:sp>
        <p:nvSpPr>
          <p:cNvPr id="1635" name="ZoneTexte 18"/>
          <p:cNvSpPr txBox="1"/>
          <p:nvPr/>
        </p:nvSpPr>
        <p:spPr>
          <a:xfrm>
            <a:off x="4122661" y="3581253"/>
            <a:ext cx="1459441" cy="6925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pPr/>
            <a:r>
              <a:t>50 %</a:t>
            </a:r>
          </a:p>
        </p:txBody>
      </p:sp>
      <p:sp>
        <p:nvSpPr>
          <p:cNvPr id="1636" name="ZoneTexte 19"/>
          <p:cNvSpPr txBox="1"/>
          <p:nvPr/>
        </p:nvSpPr>
        <p:spPr>
          <a:xfrm>
            <a:off x="1067067" y="5083395"/>
            <a:ext cx="2013644"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b="0"/>
            </a:lvl1pPr>
          </a:lstStyle>
          <a:p>
            <a:pPr/>
            <a:r>
              <a:t>of major corporations have an ATS</a:t>
            </a:r>
          </a:p>
        </p:txBody>
      </p:sp>
      <p:sp>
        <p:nvSpPr>
          <p:cNvPr id="1637" name="ZoneTexte 21"/>
          <p:cNvSpPr txBox="1"/>
          <p:nvPr/>
        </p:nvSpPr>
        <p:spPr>
          <a:xfrm>
            <a:off x="4060292" y="4880196"/>
            <a:ext cx="1584179"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b="0"/>
            </a:lvl1pPr>
          </a:lstStyle>
          <a:p>
            <a:pPr/>
            <a:r>
              <a:t>of small-and-medium-sized companies have an ATS</a:t>
            </a:r>
          </a:p>
        </p:txBody>
      </p:sp>
      <p:sp>
        <p:nvSpPr>
          <p:cNvPr id="1638" name="Rectangle 11">
            <a:hlinkClick r:id="rId5" invalidUrl="" action="" tgtFrame="" tooltip="" history="1" highlightClick="0" endSnd="0"/>
          </p:cNvPr>
          <p:cNvSpPr txBox="1"/>
          <p:nvPr/>
        </p:nvSpPr>
        <p:spPr>
          <a:xfrm>
            <a:off x="6953680" y="3747582"/>
            <a:ext cx="3417044" cy="17112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b="0"/>
            </a:pPr>
            <a:r>
              <a:t>The company </a:t>
            </a:r>
            <a:r>
              <a:rPr b="1">
                <a:solidFill>
                  <a:srgbClr val="99195E"/>
                </a:solidFill>
              </a:rPr>
              <a:t>Joberate</a:t>
            </a:r>
            <a:r>
              <a:t> has developed software which analyses publicly available employee data from social networks (or by buying such information from specialised companies). They then establish a ‘</a:t>
            </a:r>
            <a:r>
              <a:rPr b="1"/>
              <a:t>J-score</a:t>
            </a:r>
            <a:r>
              <a:t>', which allows them to determine whether the employee is on their ‘way out’ or not.</a:t>
            </a:r>
          </a:p>
        </p:txBody>
      </p:sp>
      <p:pic>
        <p:nvPicPr>
          <p:cNvPr id="1639" name="Picture 2" descr="Picture 2">
            <a:hlinkClick r:id="rId5" invalidUrl="" action="" tgtFrame="" tooltip="" history="1" highlightClick="0" endSnd="0"/>
          </p:cNvPr>
          <p:cNvPicPr>
            <a:picLocks noChangeAspect="1"/>
          </p:cNvPicPr>
          <p:nvPr/>
        </p:nvPicPr>
        <p:blipFill>
          <a:blip r:embed="rId6">
            <a:extLst/>
          </a:blip>
          <a:stretch>
            <a:fillRect/>
          </a:stretch>
        </p:blipFill>
        <p:spPr>
          <a:xfrm>
            <a:off x="6486530" y="1371774"/>
            <a:ext cx="4351407" cy="2201243"/>
          </a:xfrm>
          <a:prstGeom prst="rect">
            <a:avLst/>
          </a:prstGeom>
          <a:ln w="12700">
            <a:miter lim="400000"/>
          </a:ln>
        </p:spPr>
      </p:pic>
      <p:sp>
        <p:nvSpPr>
          <p:cNvPr id="1640" name="ZoneTexte 18">
            <a:hlinkClick r:id="rId7" invalidUrl="" action="" tgtFrame="" tooltip="" history="1" highlightClick="0" endSnd="0"/>
          </p:cNvPr>
          <p:cNvSpPr txBox="1"/>
          <p:nvPr/>
        </p:nvSpPr>
        <p:spPr>
          <a:xfrm>
            <a:off x="7454227" y="6233423"/>
            <a:ext cx="4618439"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a:t>
            </a:r>
            <a:r>
              <a:t>:</a:t>
            </a:r>
            <a:r>
              <a:t> Comment nous sommes recrutés par des robots</a:t>
            </a:r>
            <a:r>
              <a:t> (</a:t>
            </a:r>
            <a:r>
              <a:rPr i="1"/>
              <a:t>How We Are Recruited by Robots</a:t>
            </a:r>
            <a:r>
              <a:t>)</a:t>
            </a:r>
            <a:r>
              <a:t>, Le Figaro, 2014</a:t>
            </a:r>
          </a:p>
        </p:txBody>
      </p:sp>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4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64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64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645"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646" name="Circle">
            <a:hlinkClick r:id="rId3" invalidUrl="" action="" tgtFrame="" tooltip="" history="1" highlightClick="0" endSnd="0"/>
          </p:cNvPr>
          <p:cNvSpPr/>
          <p:nvPr/>
        </p:nvSpPr>
        <p:spPr>
          <a:xfrm>
            <a:off x="10146086" y="3585534"/>
            <a:ext cx="1688481" cy="1688481"/>
          </a:xfrm>
          <a:prstGeom prst="ellipse">
            <a:avLst/>
          </a:prstGeom>
          <a:solidFill>
            <a:srgbClr val="52A3EF">
              <a:alpha val="77855"/>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647" name="Circle">
            <a:hlinkClick r:id="rId4" invalidUrl="" action="" tgtFrame="" tooltip="" history="1" highlightClick="0" endSnd="0"/>
          </p:cNvPr>
          <p:cNvSpPr/>
          <p:nvPr/>
        </p:nvSpPr>
        <p:spPr>
          <a:xfrm>
            <a:off x="9285614" y="2141441"/>
            <a:ext cx="1970717" cy="1970717"/>
          </a:xfrm>
          <a:prstGeom prst="ellipse">
            <a:avLst/>
          </a:prstGeom>
          <a:solidFill>
            <a:srgbClr val="F28C58"/>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648" name="Circle">
            <a:hlinkClick r:id="rId5" invalidUrl="" action="" tgtFrame="" tooltip="" history="1" highlightClick="0" endSnd="0"/>
          </p:cNvPr>
          <p:cNvSpPr/>
          <p:nvPr/>
        </p:nvSpPr>
        <p:spPr>
          <a:xfrm>
            <a:off x="6967373" y="1960641"/>
            <a:ext cx="2332315" cy="2332317"/>
          </a:xfrm>
          <a:prstGeom prst="ellipse">
            <a:avLst/>
          </a:prstGeom>
          <a:solidFill>
            <a:srgbClr val="B0CD63">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649" name="Circle">
            <a:hlinkClick r:id="rId6" invalidUrl="" action="" tgtFrame="" tooltip="" history="1" highlightClick="0" endSnd="0"/>
          </p:cNvPr>
          <p:cNvSpPr/>
          <p:nvPr/>
        </p:nvSpPr>
        <p:spPr>
          <a:xfrm>
            <a:off x="8468828" y="1228066"/>
            <a:ext cx="1820051" cy="1820050"/>
          </a:xfrm>
          <a:prstGeom prst="ellipse">
            <a:avLst/>
          </a:prstGeom>
          <a:solidFill>
            <a:srgbClr val="F0C42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650" name="Circle">
            <a:hlinkClick r:id="rId7" invalidUrl="" action="" tgtFrame="" tooltip="" history="1" highlightClick="0" endSnd="0"/>
          </p:cNvPr>
          <p:cNvSpPr/>
          <p:nvPr/>
        </p:nvSpPr>
        <p:spPr>
          <a:xfrm>
            <a:off x="7444125" y="3830195"/>
            <a:ext cx="1820051" cy="1820051"/>
          </a:xfrm>
          <a:prstGeom prst="ellipse">
            <a:avLst/>
          </a:prstGeom>
          <a:solidFill>
            <a:srgbClr val="46C1A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1651" name="Picture 10" descr="Picture 10"/>
          <p:cNvPicPr>
            <a:picLocks noChangeAspect="1"/>
          </p:cNvPicPr>
          <p:nvPr/>
        </p:nvPicPr>
        <p:blipFill>
          <a:blip r:embed="rId8">
            <a:extLst/>
          </a:blip>
          <a:srcRect l="5685" t="19501" r="5665" b="16319"/>
          <a:stretch>
            <a:fillRect/>
          </a:stretch>
        </p:blipFill>
        <p:spPr>
          <a:xfrm>
            <a:off x="7478846" y="2794311"/>
            <a:ext cx="1256281" cy="909526"/>
          </a:xfrm>
          <a:custGeom>
            <a:avLst/>
            <a:gdLst/>
            <a:ahLst/>
            <a:cxnLst>
              <a:cxn ang="0">
                <a:pos x="wd2" y="hd2"/>
              </a:cxn>
              <a:cxn ang="5400000">
                <a:pos x="wd2" y="hd2"/>
              </a:cxn>
              <a:cxn ang="10800000">
                <a:pos x="wd2" y="hd2"/>
              </a:cxn>
              <a:cxn ang="16200000">
                <a:pos x="wd2" y="hd2"/>
              </a:cxn>
            </a:cxnLst>
            <a:rect l="0" t="0" r="r" b="b"/>
            <a:pathLst>
              <a:path w="21299" h="21131" fill="norm" stroke="1" extrusionOk="0">
                <a:moveTo>
                  <a:pt x="5181" y="0"/>
                </a:moveTo>
                <a:cubicBezTo>
                  <a:pt x="4376" y="0"/>
                  <a:pt x="3489" y="111"/>
                  <a:pt x="3210" y="249"/>
                </a:cubicBezTo>
                <a:cubicBezTo>
                  <a:pt x="2807" y="449"/>
                  <a:pt x="2637" y="447"/>
                  <a:pt x="2395" y="240"/>
                </a:cubicBezTo>
                <a:cubicBezTo>
                  <a:pt x="1783" y="-283"/>
                  <a:pt x="1157" y="542"/>
                  <a:pt x="1729" y="1116"/>
                </a:cubicBezTo>
                <a:cubicBezTo>
                  <a:pt x="1928" y="1315"/>
                  <a:pt x="1897" y="1451"/>
                  <a:pt x="1500" y="2112"/>
                </a:cubicBezTo>
                <a:cubicBezTo>
                  <a:pt x="812" y="3254"/>
                  <a:pt x="599" y="4156"/>
                  <a:pt x="599" y="5855"/>
                </a:cubicBezTo>
                <a:cubicBezTo>
                  <a:pt x="599" y="7856"/>
                  <a:pt x="1079" y="8990"/>
                  <a:pt x="2281" y="9820"/>
                </a:cubicBezTo>
                <a:cubicBezTo>
                  <a:pt x="3074" y="10368"/>
                  <a:pt x="3140" y="10375"/>
                  <a:pt x="5356" y="10300"/>
                </a:cubicBezTo>
                <a:cubicBezTo>
                  <a:pt x="7865" y="10215"/>
                  <a:pt x="8229" y="10066"/>
                  <a:pt x="9037" y="8806"/>
                </a:cubicBezTo>
                <a:cubicBezTo>
                  <a:pt x="9636" y="7872"/>
                  <a:pt x="9864" y="6825"/>
                  <a:pt x="9783" y="5413"/>
                </a:cubicBezTo>
                <a:cubicBezTo>
                  <a:pt x="9659" y="3265"/>
                  <a:pt x="8688" y="1313"/>
                  <a:pt x="7294" y="415"/>
                </a:cubicBezTo>
                <a:cubicBezTo>
                  <a:pt x="6785" y="87"/>
                  <a:pt x="6333" y="0"/>
                  <a:pt x="5181" y="0"/>
                </a:cubicBezTo>
                <a:close/>
                <a:moveTo>
                  <a:pt x="15563" y="0"/>
                </a:moveTo>
                <a:cubicBezTo>
                  <a:pt x="13648" y="0"/>
                  <a:pt x="12783" y="467"/>
                  <a:pt x="11741" y="2056"/>
                </a:cubicBezTo>
                <a:cubicBezTo>
                  <a:pt x="10773" y="3531"/>
                  <a:pt x="10446" y="4955"/>
                  <a:pt x="10692" y="6565"/>
                </a:cubicBezTo>
                <a:cubicBezTo>
                  <a:pt x="10978" y="8437"/>
                  <a:pt x="11695" y="9522"/>
                  <a:pt x="13067" y="10180"/>
                </a:cubicBezTo>
                <a:cubicBezTo>
                  <a:pt x="13234" y="10260"/>
                  <a:pt x="14455" y="10301"/>
                  <a:pt x="15785" y="10272"/>
                </a:cubicBezTo>
                <a:cubicBezTo>
                  <a:pt x="17782" y="10230"/>
                  <a:pt x="18290" y="10157"/>
                  <a:pt x="18706" y="9848"/>
                </a:cubicBezTo>
                <a:cubicBezTo>
                  <a:pt x="20200" y="8738"/>
                  <a:pt x="20859" y="6545"/>
                  <a:pt x="20368" y="4297"/>
                </a:cubicBezTo>
                <a:cubicBezTo>
                  <a:pt x="20211" y="3579"/>
                  <a:pt x="20219" y="3432"/>
                  <a:pt x="20442" y="3209"/>
                </a:cubicBezTo>
                <a:cubicBezTo>
                  <a:pt x="20871" y="2779"/>
                  <a:pt x="20763" y="2278"/>
                  <a:pt x="20240" y="2278"/>
                </a:cubicBezTo>
                <a:cubicBezTo>
                  <a:pt x="19939" y="2278"/>
                  <a:pt x="19487" y="1982"/>
                  <a:pt x="18941" y="1429"/>
                </a:cubicBezTo>
                <a:cubicBezTo>
                  <a:pt x="17701" y="174"/>
                  <a:pt x="17278" y="0"/>
                  <a:pt x="15563" y="0"/>
                </a:cubicBezTo>
                <a:close/>
                <a:moveTo>
                  <a:pt x="7839" y="2665"/>
                </a:moveTo>
                <a:cubicBezTo>
                  <a:pt x="8153" y="2707"/>
                  <a:pt x="8480" y="2906"/>
                  <a:pt x="8788" y="3283"/>
                </a:cubicBezTo>
                <a:cubicBezTo>
                  <a:pt x="9230" y="3825"/>
                  <a:pt x="9279" y="3997"/>
                  <a:pt x="9279" y="5072"/>
                </a:cubicBezTo>
                <a:cubicBezTo>
                  <a:pt x="9279" y="6174"/>
                  <a:pt x="9234" y="6309"/>
                  <a:pt x="8714" y="6962"/>
                </a:cubicBezTo>
                <a:cubicBezTo>
                  <a:pt x="7956" y="7914"/>
                  <a:pt x="7425" y="7897"/>
                  <a:pt x="6702" y="6907"/>
                </a:cubicBezTo>
                <a:cubicBezTo>
                  <a:pt x="6179" y="6190"/>
                  <a:pt x="6160" y="6092"/>
                  <a:pt x="6224" y="5035"/>
                </a:cubicBezTo>
                <a:cubicBezTo>
                  <a:pt x="6307" y="3673"/>
                  <a:pt x="6858" y="2815"/>
                  <a:pt x="7529" y="2683"/>
                </a:cubicBezTo>
                <a:cubicBezTo>
                  <a:pt x="7629" y="2664"/>
                  <a:pt x="7734" y="2651"/>
                  <a:pt x="7839" y="2665"/>
                </a:cubicBezTo>
                <a:close/>
                <a:moveTo>
                  <a:pt x="16391" y="2683"/>
                </a:moveTo>
                <a:cubicBezTo>
                  <a:pt x="17021" y="2717"/>
                  <a:pt x="17620" y="3312"/>
                  <a:pt x="17817" y="4316"/>
                </a:cubicBezTo>
                <a:cubicBezTo>
                  <a:pt x="18023" y="5363"/>
                  <a:pt x="17785" y="6459"/>
                  <a:pt x="17205" y="7128"/>
                </a:cubicBezTo>
                <a:cubicBezTo>
                  <a:pt x="16559" y="7873"/>
                  <a:pt x="15953" y="7831"/>
                  <a:pt x="15355" y="6990"/>
                </a:cubicBezTo>
                <a:lnTo>
                  <a:pt x="14877" y="6316"/>
                </a:lnTo>
                <a:lnTo>
                  <a:pt x="14399" y="6990"/>
                </a:lnTo>
                <a:cubicBezTo>
                  <a:pt x="13802" y="7834"/>
                  <a:pt x="13201" y="7880"/>
                  <a:pt x="12549" y="7128"/>
                </a:cubicBezTo>
                <a:cubicBezTo>
                  <a:pt x="12014" y="6511"/>
                  <a:pt x="11951" y="6012"/>
                  <a:pt x="12387" y="5855"/>
                </a:cubicBezTo>
                <a:cubicBezTo>
                  <a:pt x="12554" y="5796"/>
                  <a:pt x="12683" y="5572"/>
                  <a:pt x="12683" y="5357"/>
                </a:cubicBezTo>
                <a:cubicBezTo>
                  <a:pt x="12683" y="4811"/>
                  <a:pt x="12286" y="4870"/>
                  <a:pt x="12179" y="5431"/>
                </a:cubicBezTo>
                <a:cubicBezTo>
                  <a:pt x="12111" y="5786"/>
                  <a:pt x="12052" y="5840"/>
                  <a:pt x="11916" y="5653"/>
                </a:cubicBezTo>
                <a:cubicBezTo>
                  <a:pt x="11649" y="5287"/>
                  <a:pt x="12035" y="3602"/>
                  <a:pt x="12502" y="3098"/>
                </a:cubicBezTo>
                <a:cubicBezTo>
                  <a:pt x="13061" y="2496"/>
                  <a:pt x="13877" y="2568"/>
                  <a:pt x="14426" y="3264"/>
                </a:cubicBezTo>
                <a:lnTo>
                  <a:pt x="14870" y="3827"/>
                </a:lnTo>
                <a:lnTo>
                  <a:pt x="15308" y="3264"/>
                </a:lnTo>
                <a:cubicBezTo>
                  <a:pt x="15627" y="2846"/>
                  <a:pt x="16014" y="2663"/>
                  <a:pt x="16391" y="2683"/>
                </a:cubicBezTo>
                <a:close/>
                <a:moveTo>
                  <a:pt x="8532" y="4970"/>
                </a:moveTo>
                <a:cubicBezTo>
                  <a:pt x="8302" y="4970"/>
                  <a:pt x="8220" y="5410"/>
                  <a:pt x="8404" y="5662"/>
                </a:cubicBezTo>
                <a:cubicBezTo>
                  <a:pt x="8596" y="5924"/>
                  <a:pt x="8761" y="5798"/>
                  <a:pt x="8761" y="5385"/>
                </a:cubicBezTo>
                <a:cubicBezTo>
                  <a:pt x="8761" y="5155"/>
                  <a:pt x="8658" y="4970"/>
                  <a:pt x="8532" y="4970"/>
                </a:cubicBezTo>
                <a:close/>
                <a:moveTo>
                  <a:pt x="15341" y="4970"/>
                </a:moveTo>
                <a:cubicBezTo>
                  <a:pt x="15200" y="4970"/>
                  <a:pt x="15106" y="5149"/>
                  <a:pt x="15106" y="5404"/>
                </a:cubicBezTo>
                <a:cubicBezTo>
                  <a:pt x="15106" y="5908"/>
                  <a:pt x="15456" y="5831"/>
                  <a:pt x="15530" y="5311"/>
                </a:cubicBezTo>
                <a:cubicBezTo>
                  <a:pt x="15559" y="5107"/>
                  <a:pt x="15481" y="4970"/>
                  <a:pt x="15341" y="4970"/>
                </a:cubicBezTo>
                <a:close/>
                <a:moveTo>
                  <a:pt x="17757" y="13250"/>
                </a:moveTo>
                <a:cubicBezTo>
                  <a:pt x="17609" y="13250"/>
                  <a:pt x="17525" y="13537"/>
                  <a:pt x="17494" y="14136"/>
                </a:cubicBezTo>
                <a:lnTo>
                  <a:pt x="17447" y="15011"/>
                </a:lnTo>
                <a:lnTo>
                  <a:pt x="16768" y="15067"/>
                </a:lnTo>
                <a:cubicBezTo>
                  <a:pt x="15562" y="15164"/>
                  <a:pt x="15413" y="15272"/>
                  <a:pt x="15099" y="16275"/>
                </a:cubicBezTo>
                <a:cubicBezTo>
                  <a:pt x="14809" y="17203"/>
                  <a:pt x="14500" y="17340"/>
                  <a:pt x="14500" y="16542"/>
                </a:cubicBezTo>
                <a:cubicBezTo>
                  <a:pt x="14500" y="16316"/>
                  <a:pt x="14335" y="15901"/>
                  <a:pt x="14130" y="15620"/>
                </a:cubicBezTo>
                <a:cubicBezTo>
                  <a:pt x="13804" y="15173"/>
                  <a:pt x="13635" y="15115"/>
                  <a:pt x="12771" y="15141"/>
                </a:cubicBezTo>
                <a:cubicBezTo>
                  <a:pt x="11800" y="15170"/>
                  <a:pt x="11782" y="15180"/>
                  <a:pt x="11782" y="15740"/>
                </a:cubicBezTo>
                <a:cubicBezTo>
                  <a:pt x="11782" y="16053"/>
                  <a:pt x="11683" y="16421"/>
                  <a:pt x="11560" y="16561"/>
                </a:cubicBezTo>
                <a:cubicBezTo>
                  <a:pt x="11375" y="16772"/>
                  <a:pt x="11309" y="16723"/>
                  <a:pt x="11190" y="16293"/>
                </a:cubicBezTo>
                <a:cubicBezTo>
                  <a:pt x="10981" y="15542"/>
                  <a:pt x="10441" y="15113"/>
                  <a:pt x="9716" y="15113"/>
                </a:cubicBezTo>
                <a:cubicBezTo>
                  <a:pt x="9195" y="15113"/>
                  <a:pt x="9015" y="15233"/>
                  <a:pt x="8693" y="15758"/>
                </a:cubicBezTo>
                <a:cubicBezTo>
                  <a:pt x="8131" y="16672"/>
                  <a:pt x="8156" y="17843"/>
                  <a:pt x="8747" y="18654"/>
                </a:cubicBezTo>
                <a:cubicBezTo>
                  <a:pt x="9165" y="19226"/>
                  <a:pt x="9247" y="19256"/>
                  <a:pt x="10234" y="19188"/>
                </a:cubicBezTo>
                <a:cubicBezTo>
                  <a:pt x="10810" y="19148"/>
                  <a:pt x="11355" y="19052"/>
                  <a:pt x="11445" y="18976"/>
                </a:cubicBezTo>
                <a:cubicBezTo>
                  <a:pt x="11535" y="18899"/>
                  <a:pt x="11649" y="18925"/>
                  <a:pt x="11701" y="19041"/>
                </a:cubicBezTo>
                <a:cubicBezTo>
                  <a:pt x="11935" y="19560"/>
                  <a:pt x="12071" y="19147"/>
                  <a:pt x="12112" y="17778"/>
                </a:cubicBezTo>
                <a:cubicBezTo>
                  <a:pt x="12151" y="16465"/>
                  <a:pt x="12197" y="16249"/>
                  <a:pt x="12542" y="15897"/>
                </a:cubicBezTo>
                <a:cubicBezTo>
                  <a:pt x="13415" y="15006"/>
                  <a:pt x="14197" y="16052"/>
                  <a:pt x="14197" y="18110"/>
                </a:cubicBezTo>
                <a:cubicBezTo>
                  <a:pt x="14197" y="19454"/>
                  <a:pt x="14459" y="19666"/>
                  <a:pt x="14527" y="18377"/>
                </a:cubicBezTo>
                <a:cubicBezTo>
                  <a:pt x="14581" y="17369"/>
                  <a:pt x="14792" y="17252"/>
                  <a:pt x="15079" y="18073"/>
                </a:cubicBezTo>
                <a:cubicBezTo>
                  <a:pt x="15387" y="18954"/>
                  <a:pt x="15908" y="19325"/>
                  <a:pt x="16653" y="19188"/>
                </a:cubicBezTo>
                <a:cubicBezTo>
                  <a:pt x="17272" y="19074"/>
                  <a:pt x="17636" y="18692"/>
                  <a:pt x="18066" y="17685"/>
                </a:cubicBezTo>
                <a:cubicBezTo>
                  <a:pt x="18216" y="17332"/>
                  <a:pt x="18255" y="17359"/>
                  <a:pt x="18490" y="18036"/>
                </a:cubicBezTo>
                <a:cubicBezTo>
                  <a:pt x="18853" y="19084"/>
                  <a:pt x="19569" y="19472"/>
                  <a:pt x="20516" y="19124"/>
                </a:cubicBezTo>
                <a:cubicBezTo>
                  <a:pt x="21319" y="18829"/>
                  <a:pt x="21587" y="16525"/>
                  <a:pt x="20926" y="15620"/>
                </a:cubicBezTo>
                <a:cubicBezTo>
                  <a:pt x="20639" y="15227"/>
                  <a:pt x="20397" y="15113"/>
                  <a:pt x="19856" y="15113"/>
                </a:cubicBezTo>
                <a:cubicBezTo>
                  <a:pt x="19247" y="15113"/>
                  <a:pt x="19102" y="15209"/>
                  <a:pt x="18699" y="15832"/>
                </a:cubicBezTo>
                <a:cubicBezTo>
                  <a:pt x="18444" y="16227"/>
                  <a:pt x="18171" y="16501"/>
                  <a:pt x="18100" y="16441"/>
                </a:cubicBezTo>
                <a:cubicBezTo>
                  <a:pt x="18030" y="16381"/>
                  <a:pt x="17972" y="15638"/>
                  <a:pt x="17972" y="14790"/>
                </a:cubicBezTo>
                <a:cubicBezTo>
                  <a:pt x="17972" y="13586"/>
                  <a:pt x="17928" y="13250"/>
                  <a:pt x="17757" y="13250"/>
                </a:cubicBezTo>
                <a:close/>
                <a:moveTo>
                  <a:pt x="1198" y="13665"/>
                </a:moveTo>
                <a:cubicBezTo>
                  <a:pt x="1115" y="13665"/>
                  <a:pt x="1050" y="13808"/>
                  <a:pt x="1050" y="13979"/>
                </a:cubicBezTo>
                <a:cubicBezTo>
                  <a:pt x="1050" y="14150"/>
                  <a:pt x="1115" y="14292"/>
                  <a:pt x="1198" y="14292"/>
                </a:cubicBezTo>
                <a:cubicBezTo>
                  <a:pt x="1281" y="14292"/>
                  <a:pt x="1352" y="14150"/>
                  <a:pt x="1352" y="13979"/>
                </a:cubicBezTo>
                <a:cubicBezTo>
                  <a:pt x="1352" y="13808"/>
                  <a:pt x="1281" y="13665"/>
                  <a:pt x="1198" y="13665"/>
                </a:cubicBezTo>
                <a:close/>
                <a:moveTo>
                  <a:pt x="3203" y="15085"/>
                </a:moveTo>
                <a:cubicBezTo>
                  <a:pt x="2556" y="15160"/>
                  <a:pt x="1960" y="15775"/>
                  <a:pt x="1864" y="16874"/>
                </a:cubicBezTo>
                <a:cubicBezTo>
                  <a:pt x="1779" y="17851"/>
                  <a:pt x="2035" y="18629"/>
                  <a:pt x="2564" y="18995"/>
                </a:cubicBezTo>
                <a:cubicBezTo>
                  <a:pt x="3028" y="19317"/>
                  <a:pt x="3545" y="19329"/>
                  <a:pt x="3950" y="19032"/>
                </a:cubicBezTo>
                <a:cubicBezTo>
                  <a:pt x="4173" y="18868"/>
                  <a:pt x="4301" y="18868"/>
                  <a:pt x="4421" y="19032"/>
                </a:cubicBezTo>
                <a:cubicBezTo>
                  <a:pt x="4707" y="19425"/>
                  <a:pt x="4824" y="19278"/>
                  <a:pt x="4824" y="18543"/>
                </a:cubicBezTo>
                <a:cubicBezTo>
                  <a:pt x="4824" y="17551"/>
                  <a:pt x="5026" y="17477"/>
                  <a:pt x="5491" y="18312"/>
                </a:cubicBezTo>
                <a:cubicBezTo>
                  <a:pt x="5936" y="19112"/>
                  <a:pt x="6659" y="19422"/>
                  <a:pt x="7354" y="19105"/>
                </a:cubicBezTo>
                <a:cubicBezTo>
                  <a:pt x="7782" y="18909"/>
                  <a:pt x="7968" y="18254"/>
                  <a:pt x="7550" y="18414"/>
                </a:cubicBezTo>
                <a:cubicBezTo>
                  <a:pt x="6787" y="18707"/>
                  <a:pt x="6247" y="18649"/>
                  <a:pt x="5988" y="18257"/>
                </a:cubicBezTo>
                <a:cubicBezTo>
                  <a:pt x="5562" y="17613"/>
                  <a:pt x="5611" y="16579"/>
                  <a:pt x="6096" y="16007"/>
                </a:cubicBezTo>
                <a:cubicBezTo>
                  <a:pt x="6559" y="15461"/>
                  <a:pt x="6763" y="15424"/>
                  <a:pt x="7314" y="15768"/>
                </a:cubicBezTo>
                <a:cubicBezTo>
                  <a:pt x="7526" y="15900"/>
                  <a:pt x="7750" y="15945"/>
                  <a:pt x="7812" y="15860"/>
                </a:cubicBezTo>
                <a:cubicBezTo>
                  <a:pt x="8022" y="15573"/>
                  <a:pt x="7343" y="15113"/>
                  <a:pt x="6702" y="15113"/>
                </a:cubicBezTo>
                <a:cubicBezTo>
                  <a:pt x="6060" y="15113"/>
                  <a:pt x="5739" y="15450"/>
                  <a:pt x="5188" y="16690"/>
                </a:cubicBezTo>
                <a:cubicBezTo>
                  <a:pt x="5025" y="17056"/>
                  <a:pt x="4999" y="17049"/>
                  <a:pt x="4851" y="16533"/>
                </a:cubicBezTo>
                <a:cubicBezTo>
                  <a:pt x="4550" y="15479"/>
                  <a:pt x="3850" y="15011"/>
                  <a:pt x="3203" y="15085"/>
                </a:cubicBezTo>
                <a:close/>
                <a:moveTo>
                  <a:pt x="1211" y="15141"/>
                </a:moveTo>
                <a:cubicBezTo>
                  <a:pt x="1134" y="15147"/>
                  <a:pt x="1044" y="15950"/>
                  <a:pt x="1016" y="17547"/>
                </a:cubicBezTo>
                <a:lnTo>
                  <a:pt x="976" y="19972"/>
                </a:lnTo>
                <a:lnTo>
                  <a:pt x="491" y="20396"/>
                </a:lnTo>
                <a:cubicBezTo>
                  <a:pt x="224" y="20626"/>
                  <a:pt x="3" y="20883"/>
                  <a:pt x="0" y="20968"/>
                </a:cubicBezTo>
                <a:cubicBezTo>
                  <a:pt x="-13" y="21317"/>
                  <a:pt x="440" y="21079"/>
                  <a:pt x="881" y="20516"/>
                </a:cubicBezTo>
                <a:lnTo>
                  <a:pt x="1352" y="19917"/>
                </a:lnTo>
                <a:lnTo>
                  <a:pt x="1352" y="17519"/>
                </a:lnTo>
                <a:cubicBezTo>
                  <a:pt x="1352" y="15924"/>
                  <a:pt x="1288" y="15135"/>
                  <a:pt x="1211" y="15141"/>
                </a:cubicBezTo>
                <a:close/>
                <a:moveTo>
                  <a:pt x="3384" y="15528"/>
                </a:moveTo>
                <a:cubicBezTo>
                  <a:pt x="4419" y="15528"/>
                  <a:pt x="4904" y="17309"/>
                  <a:pt x="4152" y="18340"/>
                </a:cubicBezTo>
                <a:cubicBezTo>
                  <a:pt x="3611" y="19081"/>
                  <a:pt x="2611" y="18915"/>
                  <a:pt x="2268" y="18036"/>
                </a:cubicBezTo>
                <a:cubicBezTo>
                  <a:pt x="1801" y="16840"/>
                  <a:pt x="2385" y="15528"/>
                  <a:pt x="3384" y="15528"/>
                </a:cubicBezTo>
                <a:close/>
                <a:moveTo>
                  <a:pt x="9770" y="15592"/>
                </a:moveTo>
                <a:cubicBezTo>
                  <a:pt x="9994" y="15628"/>
                  <a:pt x="10223" y="15783"/>
                  <a:pt x="10436" y="16063"/>
                </a:cubicBezTo>
                <a:cubicBezTo>
                  <a:pt x="10974" y="16768"/>
                  <a:pt x="11005" y="17563"/>
                  <a:pt x="10524" y="18183"/>
                </a:cubicBezTo>
                <a:cubicBezTo>
                  <a:pt x="9585" y="19392"/>
                  <a:pt x="8227" y="17959"/>
                  <a:pt x="8821" y="16385"/>
                </a:cubicBezTo>
                <a:cubicBezTo>
                  <a:pt x="9040" y="15804"/>
                  <a:pt x="9398" y="15531"/>
                  <a:pt x="9770" y="15592"/>
                </a:cubicBezTo>
                <a:close/>
                <a:moveTo>
                  <a:pt x="19836" y="15721"/>
                </a:moveTo>
                <a:cubicBezTo>
                  <a:pt x="20133" y="15709"/>
                  <a:pt x="20438" y="15880"/>
                  <a:pt x="20670" y="16219"/>
                </a:cubicBezTo>
                <a:cubicBezTo>
                  <a:pt x="21082" y="16820"/>
                  <a:pt x="21086" y="17392"/>
                  <a:pt x="20684" y="18091"/>
                </a:cubicBezTo>
                <a:cubicBezTo>
                  <a:pt x="20275" y="18805"/>
                  <a:pt x="19608" y="18820"/>
                  <a:pt x="19103" y="18128"/>
                </a:cubicBezTo>
                <a:cubicBezTo>
                  <a:pt x="18650" y="17507"/>
                  <a:pt x="18631" y="17001"/>
                  <a:pt x="19042" y="16284"/>
                </a:cubicBezTo>
                <a:cubicBezTo>
                  <a:pt x="19247" y="15928"/>
                  <a:pt x="19539" y="15733"/>
                  <a:pt x="19836" y="15721"/>
                </a:cubicBezTo>
                <a:close/>
                <a:moveTo>
                  <a:pt x="16492" y="15758"/>
                </a:moveTo>
                <a:cubicBezTo>
                  <a:pt x="16743" y="15763"/>
                  <a:pt x="16986" y="15918"/>
                  <a:pt x="17192" y="16219"/>
                </a:cubicBezTo>
                <a:cubicBezTo>
                  <a:pt x="17622" y="16847"/>
                  <a:pt x="17609" y="17500"/>
                  <a:pt x="17151" y="18128"/>
                </a:cubicBezTo>
                <a:cubicBezTo>
                  <a:pt x="16698" y="18749"/>
                  <a:pt x="16329" y="18766"/>
                  <a:pt x="15806" y="18202"/>
                </a:cubicBezTo>
                <a:cubicBezTo>
                  <a:pt x="15301" y="17658"/>
                  <a:pt x="15280" y="16796"/>
                  <a:pt x="15758" y="16182"/>
                </a:cubicBezTo>
                <a:cubicBezTo>
                  <a:pt x="15985" y="15890"/>
                  <a:pt x="16241" y="15753"/>
                  <a:pt x="16492" y="15758"/>
                </a:cubicBezTo>
                <a:close/>
              </a:path>
            </a:pathLst>
          </a:custGeom>
          <a:ln w="12700">
            <a:miter lim="400000"/>
          </a:ln>
        </p:spPr>
      </p:pic>
      <p:pic>
        <p:nvPicPr>
          <p:cNvPr id="1652" name="Picture 6" descr="Picture 6"/>
          <p:cNvPicPr>
            <a:picLocks noChangeAspect="1"/>
          </p:cNvPicPr>
          <p:nvPr/>
        </p:nvPicPr>
        <p:blipFill>
          <a:blip r:embed="rId9">
            <a:extLst/>
          </a:blip>
          <a:stretch>
            <a:fillRect/>
          </a:stretch>
        </p:blipFill>
        <p:spPr>
          <a:xfrm>
            <a:off x="10205520" y="4228171"/>
            <a:ext cx="1569615" cy="403206"/>
          </a:xfrm>
          <a:prstGeom prst="rect">
            <a:avLst/>
          </a:prstGeom>
          <a:ln w="12700">
            <a:miter lim="400000"/>
          </a:ln>
        </p:spPr>
      </p:pic>
      <p:pic>
        <p:nvPicPr>
          <p:cNvPr id="1653" name="Picture 8" descr="Picture 8"/>
          <p:cNvPicPr>
            <a:picLocks noChangeAspect="1"/>
          </p:cNvPicPr>
          <p:nvPr/>
        </p:nvPicPr>
        <p:blipFill>
          <a:blip r:embed="rId10">
            <a:extLst/>
          </a:blip>
          <a:stretch>
            <a:fillRect/>
          </a:stretch>
        </p:blipFill>
        <p:spPr>
          <a:xfrm>
            <a:off x="7594917" y="4538617"/>
            <a:ext cx="1518465" cy="403206"/>
          </a:xfrm>
          <a:prstGeom prst="rect">
            <a:avLst/>
          </a:prstGeom>
          <a:ln w="12700">
            <a:miter lim="400000"/>
          </a:ln>
        </p:spPr>
      </p:pic>
      <p:pic>
        <p:nvPicPr>
          <p:cNvPr id="1654" name="Image" descr="Image"/>
          <p:cNvPicPr>
            <a:picLocks noChangeAspect="1"/>
          </p:cNvPicPr>
          <p:nvPr/>
        </p:nvPicPr>
        <p:blipFill>
          <a:blip r:embed="rId11">
            <a:extLst/>
          </a:blip>
          <a:stretch>
            <a:fillRect/>
          </a:stretch>
        </p:blipFill>
        <p:spPr>
          <a:xfrm>
            <a:off x="8795208" y="1949063"/>
            <a:ext cx="1167292" cy="373899"/>
          </a:xfrm>
          <a:prstGeom prst="rect">
            <a:avLst/>
          </a:prstGeom>
          <a:ln w="12700">
            <a:miter lim="400000"/>
          </a:ln>
        </p:spPr>
      </p:pic>
      <p:pic>
        <p:nvPicPr>
          <p:cNvPr id="1655" name="Image" descr="Image"/>
          <p:cNvPicPr>
            <a:picLocks noChangeAspect="1"/>
          </p:cNvPicPr>
          <p:nvPr/>
        </p:nvPicPr>
        <p:blipFill>
          <a:blip r:embed="rId12">
            <a:extLst/>
          </a:blip>
          <a:stretch>
            <a:fillRect/>
          </a:stretch>
        </p:blipFill>
        <p:spPr>
          <a:xfrm>
            <a:off x="9480847" y="2871142"/>
            <a:ext cx="1557352" cy="551017"/>
          </a:xfrm>
          <a:prstGeom prst="rect">
            <a:avLst/>
          </a:prstGeom>
          <a:ln w="12700">
            <a:miter lim="400000"/>
          </a:ln>
        </p:spPr>
      </p:pic>
      <p:pic>
        <p:nvPicPr>
          <p:cNvPr id="1656" name="Image 26" descr="Image 26"/>
          <p:cNvPicPr>
            <a:picLocks noChangeAspect="1"/>
          </p:cNvPicPr>
          <p:nvPr/>
        </p:nvPicPr>
        <p:blipFill>
          <a:blip r:embed="rId13">
            <a:extLst/>
          </a:blip>
          <a:stretch>
            <a:fillRect/>
          </a:stretch>
        </p:blipFill>
        <p:spPr>
          <a:xfrm>
            <a:off x="651769" y="4923697"/>
            <a:ext cx="428810" cy="428810"/>
          </a:xfrm>
          <a:prstGeom prst="rect">
            <a:avLst/>
          </a:prstGeom>
          <a:ln w="12700">
            <a:miter lim="400000"/>
          </a:ln>
        </p:spPr>
      </p:pic>
      <p:pic>
        <p:nvPicPr>
          <p:cNvPr id="1657" name="Image" descr="Image"/>
          <p:cNvPicPr>
            <a:picLocks noChangeAspect="1"/>
          </p:cNvPicPr>
          <p:nvPr/>
        </p:nvPicPr>
        <p:blipFill>
          <a:blip r:embed="rId14">
            <a:extLst/>
          </a:blip>
          <a:stretch>
            <a:fillRect/>
          </a:stretch>
        </p:blipFill>
        <p:spPr>
          <a:xfrm>
            <a:off x="562871" y="5510608"/>
            <a:ext cx="606606" cy="524281"/>
          </a:xfrm>
          <a:prstGeom prst="rect">
            <a:avLst/>
          </a:prstGeom>
          <a:ln w="12700">
            <a:miter lim="400000"/>
          </a:ln>
        </p:spPr>
      </p:pic>
      <p:sp>
        <p:nvSpPr>
          <p:cNvPr id="1658" name="Digital recruitment"/>
          <p:cNvSpPr txBox="1"/>
          <p:nvPr/>
        </p:nvSpPr>
        <p:spPr>
          <a:xfrm>
            <a:off x="10412250" y="6582988"/>
            <a:ext cx="1214984"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Digital recruitment</a:t>
            </a:r>
          </a:p>
        </p:txBody>
      </p:sp>
      <p:sp>
        <p:nvSpPr>
          <p:cNvPr id="1659" name="Shape 811"/>
          <p:cNvSpPr txBox="1"/>
          <p:nvPr/>
        </p:nvSpPr>
        <p:spPr>
          <a:xfrm>
            <a:off x="466271" y="506027"/>
            <a:ext cx="9404513" cy="43706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2400">
                <a:solidFill>
                  <a:srgbClr val="99195E"/>
                </a:solidFill>
              </a:defRPr>
            </a:pPr>
            <a:r>
              <a:t>A</a:t>
            </a:r>
            <a:r>
              <a:t>I and recruitment by affinity: the matchmaking platform</a:t>
            </a:r>
          </a:p>
        </p:txBody>
      </p:sp>
      <p:sp>
        <p:nvSpPr>
          <p:cNvPr id="1660" name="ZoneTexte 1"/>
          <p:cNvSpPr txBox="1"/>
          <p:nvPr/>
        </p:nvSpPr>
        <p:spPr>
          <a:xfrm>
            <a:off x="670915" y="1431566"/>
            <a:ext cx="6172667" cy="13048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r>
              <a:t>Professional matchmaking </a:t>
            </a:r>
            <a:r>
              <a:rPr b="0"/>
              <a:t>(or </a:t>
            </a:r>
            <a:r>
              <a:t>matching</a:t>
            </a:r>
            <a:r>
              <a:rPr b="0"/>
              <a:t>) connects an individual with a company or a position, by making use of an algorithm, which most often deals with affinities, skills, values, etc.</a:t>
            </a:r>
            <a:endParaRPr b="0"/>
          </a:p>
          <a:p>
            <a:pPr algn="just">
              <a:defRPr b="0"/>
            </a:pPr>
            <a:r>
              <a:t>These tools can analyse CVs, social networks, cover letters, or carry out personality tests, in order to propose a ‘meeting’ that has better statistical chances of success (both for candidates and recruiters).</a:t>
            </a:r>
          </a:p>
        </p:txBody>
      </p:sp>
      <p:sp>
        <p:nvSpPr>
          <p:cNvPr id="1661" name="Shape 811"/>
          <p:cNvSpPr txBox="1"/>
          <p:nvPr/>
        </p:nvSpPr>
        <p:spPr>
          <a:xfrm>
            <a:off x="415469" y="3282460"/>
            <a:ext cx="5359301" cy="3133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solidFill>
                  <a:srgbClr val="99195E"/>
                </a:solidFill>
              </a:defRPr>
            </a:lvl1pPr>
          </a:lstStyle>
          <a:p>
            <a:pPr/>
            <a:r>
              <a:t>Why Predictive Recruitment? </a:t>
            </a:r>
          </a:p>
        </p:txBody>
      </p:sp>
      <p:sp>
        <p:nvSpPr>
          <p:cNvPr id="1662" name="Rectangle 2"/>
          <p:cNvSpPr txBox="1"/>
          <p:nvPr/>
        </p:nvSpPr>
        <p:spPr>
          <a:xfrm>
            <a:off x="539913" y="3789040"/>
            <a:ext cx="6096005" cy="8984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285750" indent="-285750" algn="l">
              <a:buSzPct val="100000"/>
              <a:buFont typeface="Arial"/>
              <a:buChar char="•"/>
              <a:defRPr b="0"/>
            </a:pPr>
            <a:r>
              <a:t>Easy, detailed analysis of applications</a:t>
            </a:r>
          </a:p>
          <a:p>
            <a:pPr marL="285750" indent="-285750" algn="l">
              <a:buSzPct val="100000"/>
              <a:buFont typeface="Arial"/>
              <a:buChar char="•"/>
              <a:defRPr b="0"/>
            </a:pPr>
            <a:r>
              <a:t>Evaluation of whether a profile is suited to a position</a:t>
            </a:r>
          </a:p>
          <a:p>
            <a:pPr marL="285750" indent="-285750" algn="l">
              <a:buSzPct val="100000"/>
              <a:buFont typeface="Arial"/>
              <a:buChar char="•"/>
              <a:defRPr b="0"/>
            </a:pPr>
            <a:r>
              <a:t>Int</a:t>
            </a:r>
            <a:r>
              <a:t>egration of specific criteria, particularly</a:t>
            </a:r>
            <a:r>
              <a:t> soft skills (</a:t>
            </a:r>
            <a:r>
              <a:t>emotional </a:t>
            </a:r>
            <a:r>
              <a:t>intelligence, </a:t>
            </a:r>
            <a:r>
              <a:t>communication skills</a:t>
            </a:r>
            <a:r>
              <a:t>, v</a:t>
            </a:r>
            <a:r>
              <a:t>alues, etc.</a:t>
            </a:r>
            <a:r>
              <a:t>)</a:t>
            </a:r>
          </a:p>
        </p:txBody>
      </p:sp>
      <p:sp>
        <p:nvSpPr>
          <p:cNvPr id="1663" name="ZoneTexte 27"/>
          <p:cNvSpPr txBox="1"/>
          <p:nvPr/>
        </p:nvSpPr>
        <p:spPr>
          <a:xfrm>
            <a:off x="1439775" y="5014010"/>
            <a:ext cx="1815227"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a:solidFill>
                  <a:srgbClr val="99195E"/>
                </a:solidFill>
              </a:defRPr>
            </a:lvl1pPr>
          </a:lstStyle>
          <a:p>
            <a:pPr/>
            <a:r>
              <a:t>TIME SAVED</a:t>
            </a:r>
          </a:p>
        </p:txBody>
      </p:sp>
      <p:sp>
        <p:nvSpPr>
          <p:cNvPr id="1664" name="ZoneTexte 29"/>
          <p:cNvSpPr txBox="1"/>
          <p:nvPr/>
        </p:nvSpPr>
        <p:spPr>
          <a:xfrm>
            <a:off x="1443115" y="5648656"/>
            <a:ext cx="4298717"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a:solidFill>
                  <a:srgbClr val="99195E"/>
                </a:solidFill>
              </a:defRPr>
            </a:lvl1pPr>
          </a:lstStyle>
          <a:p>
            <a:pPr/>
            <a:r>
              <a:t>RECRUITER-CANDIDATE MATCHING</a:t>
            </a:r>
          </a:p>
        </p:txBody>
      </p:sp>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6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66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668"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669"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670" name="Picture 2" descr="Picture 2"/>
          <p:cNvPicPr>
            <a:picLocks noChangeAspect="1"/>
          </p:cNvPicPr>
          <p:nvPr/>
        </p:nvPicPr>
        <p:blipFill>
          <a:blip r:embed="rId3">
            <a:extLst/>
          </a:blip>
          <a:stretch>
            <a:fillRect/>
          </a:stretch>
        </p:blipFill>
        <p:spPr>
          <a:xfrm>
            <a:off x="2553839" y="1917090"/>
            <a:ext cx="4094904" cy="4094903"/>
          </a:xfrm>
          <a:prstGeom prst="rect">
            <a:avLst/>
          </a:prstGeom>
          <a:ln w="12700">
            <a:miter lim="400000"/>
          </a:ln>
        </p:spPr>
      </p:pic>
      <p:sp>
        <p:nvSpPr>
          <p:cNvPr id="1671" name="Rectangle 25"/>
          <p:cNvSpPr/>
          <p:nvPr/>
        </p:nvSpPr>
        <p:spPr>
          <a:xfrm>
            <a:off x="-672753" y="2348880"/>
            <a:ext cx="4464499" cy="2520282"/>
          </a:xfrm>
          <a:prstGeom prst="rect">
            <a:avLst/>
          </a:prstGeom>
          <a:solidFill>
            <a:srgbClr val="98195F"/>
          </a:solidFill>
          <a:ln w="12700">
            <a:miter lim="400000"/>
          </a:ln>
        </p:spPr>
        <p:txBody>
          <a:bodyPr lIns="0" tIns="0" rIns="0" bIns="0" anchor="ctr"/>
          <a:lstStyle/>
          <a:p>
            <a:pPr>
              <a:defRPr sz="1600">
                <a:solidFill>
                  <a:srgbClr val="FFFFFF"/>
                </a:solidFill>
              </a:defRPr>
            </a:pPr>
          </a:p>
        </p:txBody>
      </p:sp>
      <p:sp>
        <p:nvSpPr>
          <p:cNvPr id="1672" name="ZoneTexte 24">
            <a:hlinkClick r:id="rId4" invalidUrl="" action="" tgtFrame="" tooltip="" history="1" highlightClick="0" endSnd="0"/>
          </p:cNvPr>
          <p:cNvSpPr txBox="1"/>
          <p:nvPr/>
        </p:nvSpPr>
        <p:spPr>
          <a:xfrm>
            <a:off x="119334" y="6202645"/>
            <a:ext cx="2736307"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b="0" sz="700"/>
            </a:pPr>
            <a:r>
              <a:t>Source : </a:t>
            </a:r>
            <a:r>
              <a:rPr i="1"/>
              <a:t>17 innovations et tendances RH</a:t>
            </a:r>
            <a:r>
              <a:t>, nousrecrutons.fr, 2017</a:t>
            </a:r>
          </a:p>
        </p:txBody>
      </p:sp>
      <p:sp>
        <p:nvSpPr>
          <p:cNvPr id="1673" name="Circle">
            <a:hlinkClick r:id="rId5" invalidUrl="" action="ppaction://hlinksldjump" tgtFrame="" tooltip="" history="1" highlightClick="0" endSnd="0"/>
          </p:cNvPr>
          <p:cNvSpPr/>
          <p:nvPr/>
        </p:nvSpPr>
        <p:spPr>
          <a:xfrm>
            <a:off x="2568070" y="1529641"/>
            <a:ext cx="737683" cy="737683"/>
          </a:xfrm>
          <a:prstGeom prst="ellipse">
            <a:avLst/>
          </a:prstGeom>
          <a:solidFill>
            <a:srgbClr val="99195E"/>
          </a:solidFill>
          <a:ln w="12700">
            <a:miter lim="400000"/>
          </a:ln>
        </p:spPr>
        <p:txBody>
          <a:bodyPr lIns="0" tIns="0" rIns="0" bIns="0" anchor="ctr"/>
          <a:lstStyle/>
          <a:p>
            <a:pPr>
              <a:defRPr sz="1600">
                <a:solidFill>
                  <a:srgbClr val="FFFFFF"/>
                </a:solidFill>
              </a:defRPr>
            </a:pPr>
          </a:p>
        </p:txBody>
      </p:sp>
      <p:sp>
        <p:nvSpPr>
          <p:cNvPr id="1674" name="Light Bulb"/>
          <p:cNvSpPr/>
          <p:nvPr/>
        </p:nvSpPr>
        <p:spPr>
          <a:xfrm>
            <a:off x="2796950" y="1669155"/>
            <a:ext cx="279922" cy="4853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675" name="Image" descr="Image"/>
          <p:cNvPicPr>
            <a:picLocks noChangeAspect="1"/>
          </p:cNvPicPr>
          <p:nvPr/>
        </p:nvPicPr>
        <p:blipFill>
          <a:blip r:embed="rId6">
            <a:extLst/>
          </a:blip>
          <a:stretch>
            <a:fillRect/>
          </a:stretch>
        </p:blipFill>
        <p:spPr>
          <a:xfrm>
            <a:off x="3005906" y="1432589"/>
            <a:ext cx="387257" cy="336914"/>
          </a:xfrm>
          <a:prstGeom prst="rect">
            <a:avLst/>
          </a:prstGeom>
          <a:ln w="12700">
            <a:miter lim="400000"/>
          </a:ln>
        </p:spPr>
      </p:pic>
      <p:sp>
        <p:nvSpPr>
          <p:cNvPr id="1676" name="Digital recruitment"/>
          <p:cNvSpPr txBox="1"/>
          <p:nvPr/>
        </p:nvSpPr>
        <p:spPr>
          <a:xfrm>
            <a:off x="10412250" y="6582988"/>
            <a:ext cx="1214984"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Digital recruitment</a:t>
            </a:r>
          </a:p>
        </p:txBody>
      </p:sp>
      <p:sp>
        <p:nvSpPr>
          <p:cNvPr id="1677" name="Rectangle 22"/>
          <p:cNvSpPr txBox="1"/>
          <p:nvPr/>
        </p:nvSpPr>
        <p:spPr>
          <a:xfrm>
            <a:off x="191344" y="2564901"/>
            <a:ext cx="3360167" cy="145639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b="0" sz="1600">
                <a:solidFill>
                  <a:srgbClr val="FFFFFF"/>
                </a:solidFill>
              </a:defRPr>
            </a:pPr>
            <a:r>
              <a:rPr b="1"/>
              <a:t>G</a:t>
            </a:r>
            <a:r>
              <a:rPr b="1"/>
              <a:t>amification’s</a:t>
            </a:r>
            <a:r>
              <a:t> time has come. The playful elements of these tests allow for relevant, efficient evaluation of candidates. With Serious Games in particular, selection solutions can be offered to HR managers.</a:t>
            </a:r>
          </a:p>
        </p:txBody>
      </p:sp>
      <p:sp>
        <p:nvSpPr>
          <p:cNvPr id="1678" name="Shape 811"/>
          <p:cNvSpPr txBox="1"/>
          <p:nvPr/>
        </p:nvSpPr>
        <p:spPr>
          <a:xfrm>
            <a:off x="466271" y="366328"/>
            <a:ext cx="9404513" cy="43706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400">
                <a:solidFill>
                  <a:srgbClr val="99195E"/>
                </a:solidFill>
              </a:defRPr>
            </a:lvl1pPr>
          </a:lstStyle>
          <a:p>
            <a:pPr/>
            <a:r>
              <a:t>Skills Tests, Challenges, Games</a:t>
            </a:r>
          </a:p>
        </p:txBody>
      </p:sp>
      <p:pic>
        <p:nvPicPr>
          <p:cNvPr id="1679" name="Picture 2" descr="Picture 2">
            <a:hlinkClick r:id="rId7" invalidUrl="" action="" tgtFrame="" tooltip="" history="1" highlightClick="0" endSnd="0"/>
          </p:cNvPr>
          <p:cNvPicPr>
            <a:picLocks noChangeAspect="1"/>
          </p:cNvPicPr>
          <p:nvPr/>
        </p:nvPicPr>
        <p:blipFill>
          <a:blip r:embed="rId8">
            <a:extLst/>
          </a:blip>
          <a:stretch>
            <a:fillRect/>
          </a:stretch>
        </p:blipFill>
        <p:spPr>
          <a:xfrm>
            <a:off x="6434011" y="3423284"/>
            <a:ext cx="2420984" cy="645101"/>
          </a:xfrm>
          <a:prstGeom prst="rect">
            <a:avLst/>
          </a:prstGeom>
          <a:ln w="12700">
            <a:miter lim="400000"/>
          </a:ln>
        </p:spPr>
      </p:pic>
      <p:pic>
        <p:nvPicPr>
          <p:cNvPr id="1680" name="Picture 4" descr="Picture 4">
            <a:hlinkClick r:id="rId9" invalidUrl="" action="" tgtFrame="" tooltip="" history="1" highlightClick="0" endSnd="0"/>
          </p:cNvPr>
          <p:cNvPicPr>
            <a:picLocks noChangeAspect="1"/>
          </p:cNvPicPr>
          <p:nvPr/>
        </p:nvPicPr>
        <p:blipFill>
          <a:blip r:embed="rId10">
            <a:extLst/>
          </a:blip>
          <a:stretch>
            <a:fillRect/>
          </a:stretch>
        </p:blipFill>
        <p:spPr>
          <a:xfrm>
            <a:off x="6431755" y="1596575"/>
            <a:ext cx="2490851" cy="704109"/>
          </a:xfrm>
          <a:prstGeom prst="rect">
            <a:avLst/>
          </a:prstGeom>
          <a:ln w="12700">
            <a:miter lim="400000"/>
          </a:ln>
        </p:spPr>
      </p:pic>
      <p:pic>
        <p:nvPicPr>
          <p:cNvPr id="1681" name="Image 6" descr="Image 6">
            <a:hlinkClick r:id="rId11" invalidUrl="" action="" tgtFrame="" tooltip="" history="1" highlightClick="0" endSnd="0"/>
          </p:cNvPr>
          <p:cNvPicPr>
            <a:picLocks noChangeAspect="1"/>
          </p:cNvPicPr>
          <p:nvPr/>
        </p:nvPicPr>
        <p:blipFill>
          <a:blip r:embed="rId12">
            <a:extLst/>
          </a:blip>
          <a:stretch>
            <a:fillRect/>
          </a:stretch>
        </p:blipFill>
        <p:spPr>
          <a:xfrm>
            <a:off x="6538221" y="4621689"/>
            <a:ext cx="2277918" cy="1335187"/>
          </a:xfrm>
          <a:prstGeom prst="rect">
            <a:avLst/>
          </a:prstGeom>
          <a:ln w="12700">
            <a:miter lim="400000"/>
          </a:ln>
        </p:spPr>
      </p:pic>
      <p:sp>
        <p:nvSpPr>
          <p:cNvPr id="1682" name="ZoneTexte 8"/>
          <p:cNvSpPr txBox="1"/>
          <p:nvPr/>
        </p:nvSpPr>
        <p:spPr>
          <a:xfrm>
            <a:off x="8969943" y="3113743"/>
            <a:ext cx="2877255" cy="1264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This solution allows for large volumes of applications to be treated. In this way, profiles are selected according to specific skills and interpersonal qualities.</a:t>
            </a:r>
          </a:p>
          <a:p>
            <a:pPr algn="just">
              <a:defRPr b="0" i="1"/>
            </a:pPr>
            <a:r>
              <a:rPr u="sng">
                <a:solidFill>
                  <a:srgbClr val="0000FF"/>
                </a:solidFill>
                <a:uFill>
                  <a:solidFill>
                    <a:srgbClr val="0000FF"/>
                  </a:solidFill>
                </a:uFill>
                <a:hlinkClick r:id="rId7" invalidUrl="" action="" tgtFrame="" tooltip="" history="1" highlightClick="0" endSnd="0"/>
              </a:rPr>
              <a:t>http</a:t>
            </a:r>
            <a:r>
              <a:rPr u="sng">
                <a:solidFill>
                  <a:srgbClr val="0000FF"/>
                </a:solidFill>
                <a:uFill>
                  <a:solidFill>
                    <a:srgbClr val="0000FF"/>
                  </a:solidFill>
                </a:uFill>
                <a:hlinkClick r:id="rId7" invalidUrl="" action="" tgtFrame="" tooltip="" history="1" highlightClick="0" endSnd="0"/>
              </a:rPr>
              <a:t>://www.goshaba.com/</a:t>
            </a:r>
          </a:p>
        </p:txBody>
      </p:sp>
      <p:sp>
        <p:nvSpPr>
          <p:cNvPr id="1683" name="Rectangle 10"/>
          <p:cNvSpPr txBox="1"/>
          <p:nvPr/>
        </p:nvSpPr>
        <p:spPr>
          <a:xfrm>
            <a:off x="9028168" y="1318691"/>
            <a:ext cx="2819030" cy="11016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b="0"/>
            </a:pPr>
            <a:r>
              <a:t>Propos</a:t>
            </a:r>
            <a:r>
              <a:t>ing a recruitment solution that works via challenges allows Coxibiz to evaluate candidates’ skills through</a:t>
            </a:r>
            <a:r>
              <a:t> </a:t>
            </a:r>
            <a:r>
              <a:t>online scenarios</a:t>
            </a:r>
            <a:r>
              <a:t>. </a:t>
            </a:r>
            <a:r>
              <a:rPr i="1" u="sng">
                <a:solidFill>
                  <a:srgbClr val="0000FF"/>
                </a:solidFill>
                <a:uFill>
                  <a:solidFill>
                    <a:srgbClr val="0000FF"/>
                  </a:solidFill>
                </a:uFill>
                <a:hlinkClick r:id="rId9" invalidUrl="" action="" tgtFrame="" tooltip="" history="1" highlightClick="0" endSnd="0"/>
              </a:rPr>
              <a:t>http://coxibiz.com/</a:t>
            </a:r>
          </a:p>
        </p:txBody>
      </p:sp>
      <p:sp>
        <p:nvSpPr>
          <p:cNvPr id="1684" name="Rectangle 11"/>
          <p:cNvSpPr txBox="1"/>
          <p:nvPr/>
        </p:nvSpPr>
        <p:spPr>
          <a:xfrm>
            <a:off x="9030127" y="4636873"/>
            <a:ext cx="2880788" cy="15080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b="0" i="1"/>
            </a:pPr>
          </a:p>
          <a:p>
            <a:pPr algn="just">
              <a:defRPr b="0"/>
            </a:pPr>
            <a:r>
              <a:t>Identification</a:t>
            </a:r>
            <a:r>
              <a:t> of the key skills required for a position</a:t>
            </a:r>
            <a:r>
              <a:t>, and pr</a:t>
            </a:r>
            <a:r>
              <a:t>ese</a:t>
            </a:r>
            <a:r>
              <a:t>lection </a:t>
            </a:r>
            <a:r>
              <a:t>of</a:t>
            </a:r>
            <a:r>
              <a:t> candidat</a:t>
            </a:r>
            <a:r>
              <a:t>e</a:t>
            </a:r>
            <a:r>
              <a:t>s </a:t>
            </a:r>
            <a:r>
              <a:t>after evaluating their skills with a bespoke online test. </a:t>
            </a:r>
          </a:p>
          <a:p>
            <a:pPr algn="just">
              <a:defRPr b="0"/>
            </a:pPr>
            <a:r>
              <a:rPr i="1" u="sng">
                <a:solidFill>
                  <a:srgbClr val="0000FF"/>
                </a:solidFill>
                <a:uFill>
                  <a:solidFill>
                    <a:srgbClr val="0000FF"/>
                  </a:solidFill>
                </a:uFill>
                <a:hlinkClick r:id="rId11" invalidUrl="" action="" tgtFrame="" tooltip="" history="1" highlightClick="0" endSnd="0"/>
              </a:rPr>
              <a:t>https</a:t>
            </a:r>
            <a:r>
              <a:rPr i="1" u="sng">
                <a:solidFill>
                  <a:srgbClr val="0000FF"/>
                </a:solidFill>
                <a:uFill>
                  <a:solidFill>
                    <a:srgbClr val="0000FF"/>
                  </a:solidFill>
                </a:uFill>
                <a:hlinkClick r:id="rId11" invalidUrl="" action="" tgtFrame="" tooltip="" history="1" highlightClick="0" endSnd="0"/>
              </a:rPr>
              <a:t>://www.people-in.fr/</a:t>
            </a:r>
          </a:p>
        </p:txBody>
      </p:sp>
      <p:sp>
        <p:nvSpPr>
          <p:cNvPr id="1685" name="Shape 811"/>
          <p:cNvSpPr txBox="1"/>
          <p:nvPr/>
        </p:nvSpPr>
        <p:spPr>
          <a:xfrm>
            <a:off x="6509524" y="736202"/>
            <a:ext cx="5359300" cy="33837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r">
              <a:defRPr sz="1700">
                <a:solidFill>
                  <a:srgbClr val="99195E"/>
                </a:solidFill>
              </a:defRPr>
            </a:lvl1pPr>
          </a:lstStyle>
          <a:p>
            <a:pPr/>
            <a:r>
              <a:t>Start-ups that offer skills testing</a:t>
            </a:r>
          </a:p>
        </p:txBody>
      </p:sp>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687" name="Picture 2" descr="Picture 2">
            <a:hlinkClick r:id="rId2" invalidUrl="" action="" tgtFrame="" tooltip="" history="1" highlightClick="0" endSnd="0"/>
          </p:cNvPr>
          <p:cNvPicPr>
            <a:picLocks noChangeAspect="1"/>
          </p:cNvPicPr>
          <p:nvPr/>
        </p:nvPicPr>
        <p:blipFill>
          <a:blip r:embed="rId3">
            <a:extLst/>
          </a:blip>
          <a:stretch>
            <a:fillRect/>
          </a:stretch>
        </p:blipFill>
        <p:spPr>
          <a:xfrm>
            <a:off x="-29813" y="-34344"/>
            <a:ext cx="4189685" cy="6546382"/>
          </a:xfrm>
          <a:prstGeom prst="rect">
            <a:avLst/>
          </a:prstGeom>
          <a:ln w="12700">
            <a:miter lim="400000"/>
          </a:ln>
        </p:spPr>
      </p:pic>
      <p:sp>
        <p:nvSpPr>
          <p:cNvPr id="168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68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69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691"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692" name="Circle">
            <a:hlinkClick r:id="rId2" invalidUrl="" action="" tgtFrame="" tooltip="" history="1" highlightClick="0" endSnd="0"/>
          </p:cNvPr>
          <p:cNvSpPr/>
          <p:nvPr/>
        </p:nvSpPr>
        <p:spPr>
          <a:xfrm>
            <a:off x="10997658" y="238482"/>
            <a:ext cx="737683" cy="737681"/>
          </a:xfrm>
          <a:prstGeom prst="ellipse">
            <a:avLst/>
          </a:prstGeom>
          <a:solidFill>
            <a:srgbClr val="8B275D"/>
          </a:solidFill>
          <a:ln w="12700">
            <a:miter lim="400000"/>
          </a:ln>
        </p:spPr>
        <p:txBody>
          <a:bodyPr lIns="0" tIns="0" rIns="0" bIns="0" anchor="ctr"/>
          <a:lstStyle/>
          <a:p>
            <a:pPr>
              <a:defRPr sz="1600">
                <a:solidFill>
                  <a:srgbClr val="FFFFFF"/>
                </a:solidFill>
              </a:defRPr>
            </a:pPr>
          </a:p>
        </p:txBody>
      </p:sp>
      <p:sp>
        <p:nvSpPr>
          <p:cNvPr id="1693"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694" name="noun_727762_cc.png" descr="noun_727762_cc.png"/>
          <p:cNvPicPr>
            <a:picLocks noChangeAspect="1"/>
          </p:cNvPicPr>
          <p:nvPr/>
        </p:nvPicPr>
        <p:blipFill>
          <a:blip r:embed="rId5">
            <a:extLst/>
          </a:blip>
          <a:srcRect l="11904" t="3951" r="11904" b="18389"/>
          <a:stretch>
            <a:fillRect/>
          </a:stretch>
        </p:blipFill>
        <p:spPr>
          <a:xfrm>
            <a:off x="4490516" y="2126422"/>
            <a:ext cx="585491" cy="596775"/>
          </a:xfrm>
          <a:prstGeom prst="rect">
            <a:avLst/>
          </a:prstGeom>
          <a:ln w="12700">
            <a:miter lim="400000"/>
          </a:ln>
        </p:spPr>
      </p:pic>
      <p:pic>
        <p:nvPicPr>
          <p:cNvPr id="1695" name="noun_1045096_cc.png" descr="noun_1045096_cc.png"/>
          <p:cNvPicPr>
            <a:picLocks noChangeAspect="1"/>
          </p:cNvPicPr>
          <p:nvPr/>
        </p:nvPicPr>
        <p:blipFill>
          <a:blip r:embed="rId6">
            <a:extLst/>
          </a:blip>
          <a:srcRect l="0" t="0" r="0" b="14858"/>
          <a:stretch>
            <a:fillRect/>
          </a:stretch>
        </p:blipFill>
        <p:spPr>
          <a:xfrm>
            <a:off x="4432770" y="5038987"/>
            <a:ext cx="700987" cy="596832"/>
          </a:xfrm>
          <a:prstGeom prst="rect">
            <a:avLst/>
          </a:prstGeom>
          <a:ln w="12700">
            <a:miter lim="400000"/>
          </a:ln>
        </p:spPr>
      </p:pic>
      <p:pic>
        <p:nvPicPr>
          <p:cNvPr id="1696" name="noun_648400_cc.png" descr="noun_648400_cc.png"/>
          <p:cNvPicPr>
            <a:picLocks noChangeAspect="1"/>
          </p:cNvPicPr>
          <p:nvPr/>
        </p:nvPicPr>
        <p:blipFill>
          <a:blip r:embed="rId7">
            <a:extLst/>
          </a:blip>
          <a:srcRect l="14673" t="0" r="14673" b="20967"/>
          <a:stretch>
            <a:fillRect/>
          </a:stretch>
        </p:blipFill>
        <p:spPr>
          <a:xfrm>
            <a:off x="4484166" y="3585009"/>
            <a:ext cx="585457" cy="654887"/>
          </a:xfrm>
          <a:prstGeom prst="rect">
            <a:avLst/>
          </a:prstGeom>
          <a:ln w="12700">
            <a:miter lim="400000"/>
          </a:ln>
        </p:spPr>
      </p:pic>
      <p:pic>
        <p:nvPicPr>
          <p:cNvPr id="1697" name="Image" descr="Image"/>
          <p:cNvPicPr>
            <a:picLocks noChangeAspect="1"/>
          </p:cNvPicPr>
          <p:nvPr/>
        </p:nvPicPr>
        <p:blipFill>
          <a:blip r:embed="rId8">
            <a:extLst/>
          </a:blip>
          <a:stretch>
            <a:fillRect/>
          </a:stretch>
        </p:blipFill>
        <p:spPr>
          <a:xfrm>
            <a:off x="11473485" y="169222"/>
            <a:ext cx="448015" cy="389773"/>
          </a:xfrm>
          <a:prstGeom prst="rect">
            <a:avLst/>
          </a:prstGeom>
          <a:ln w="12700">
            <a:miter lim="400000"/>
          </a:ln>
        </p:spPr>
      </p:pic>
      <p:sp>
        <p:nvSpPr>
          <p:cNvPr id="1698" name="Digital recruitment"/>
          <p:cNvSpPr txBox="1"/>
          <p:nvPr/>
        </p:nvSpPr>
        <p:spPr>
          <a:xfrm>
            <a:off x="10412250" y="6582988"/>
            <a:ext cx="1214984"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Digital recruitment</a:t>
            </a:r>
          </a:p>
        </p:txBody>
      </p:sp>
      <p:sp>
        <p:nvSpPr>
          <p:cNvPr id="1699" name="CAS PRATIQUE 12 :…"/>
          <p:cNvSpPr txBox="1"/>
          <p:nvPr/>
        </p:nvSpPr>
        <p:spPr>
          <a:xfrm>
            <a:off x="4466804" y="536902"/>
            <a:ext cx="5999814"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8B275D"/>
                </a:solidFill>
              </a:defRPr>
            </a:pPr>
            <a:r>
              <a:t>CAS</a:t>
            </a:r>
            <a:r>
              <a:t>E STUDY</a:t>
            </a:r>
            <a:r>
              <a:t> </a:t>
            </a:r>
            <a:r>
              <a:t>N°</a:t>
            </a:r>
            <a:r>
              <a:t>16:</a:t>
            </a:r>
          </a:p>
          <a:p>
            <a:pPr algn="l">
              <a:defRPr sz="2500">
                <a:solidFill>
                  <a:srgbClr val="8B275D"/>
                </a:solidFill>
              </a:defRPr>
            </a:pPr>
            <a:r>
              <a:t>Off-the-wall recruitment at Undiz</a:t>
            </a:r>
          </a:p>
        </p:txBody>
      </p:sp>
      <p:sp>
        <p:nvSpPr>
          <p:cNvPr id="1700" name="QUOI ?…"/>
          <p:cNvSpPr txBox="1"/>
          <p:nvPr/>
        </p:nvSpPr>
        <p:spPr>
          <a:xfrm>
            <a:off x="5372100" y="1701952"/>
            <a:ext cx="6312000" cy="1492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WHAT? </a:t>
            </a:r>
            <a:endParaRPr>
              <a:solidFill>
                <a:srgbClr val="754EB3"/>
              </a:solidFill>
            </a:endParaRPr>
          </a:p>
          <a:p>
            <a:pPr algn="just" defTabSz="457200">
              <a:defRPr b="0"/>
            </a:pPr>
            <a:r>
              <a:t>To recruit project managers for an e-commerce site, Undiz launched a </a:t>
            </a:r>
            <a:r>
              <a:rPr b="1"/>
              <a:t>digital recruitment campaign</a:t>
            </a:r>
            <a:r>
              <a:t>, along the lines of a hackathon, during which candidates had to produce a </a:t>
            </a:r>
            <a:r>
              <a:rPr b="1"/>
              <a:t>one minute video</a:t>
            </a:r>
            <a:r>
              <a:t> to convince Undiz to let them participate in the project. They then spent several days on Undiz’s premises, creating ‘stories’ on social media, before having to </a:t>
            </a:r>
            <a:r>
              <a:rPr b="1"/>
              <a:t>rearrange the layout of a store in Paris as a team</a:t>
            </a:r>
            <a:r>
              <a:t>.</a:t>
            </a:r>
          </a:p>
        </p:txBody>
      </p:sp>
      <p:sp>
        <p:nvSpPr>
          <p:cNvPr id="1701" name="L’INTÉRÊT ?…"/>
          <p:cNvSpPr txBox="1"/>
          <p:nvPr/>
        </p:nvSpPr>
        <p:spPr>
          <a:xfrm>
            <a:off x="5372100" y="3586526"/>
            <a:ext cx="6312000"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WHY?</a:t>
            </a:r>
            <a:endParaRPr>
              <a:solidFill>
                <a:srgbClr val="754EB3"/>
              </a:solidFill>
            </a:endParaRPr>
          </a:p>
          <a:p>
            <a:pPr algn="just" defTabSz="457200">
              <a:defRPr b="0"/>
            </a:pPr>
            <a:r>
              <a:t>Candidates were </a:t>
            </a:r>
            <a:r>
              <a:rPr b="1"/>
              <a:t>tested on the skills </a:t>
            </a:r>
            <a:r>
              <a:t>that were directly linked to the job’s expectations. In total, </a:t>
            </a:r>
            <a:r>
              <a:rPr b="1"/>
              <a:t>7 people</a:t>
            </a:r>
            <a:r>
              <a:t> were hired by Undiz or the group’s other brands. Beyond this, the operation enhanced Undiz’s entire employer brand. </a:t>
            </a:r>
          </a:p>
        </p:txBody>
      </p:sp>
      <p:sp>
        <p:nvSpPr>
          <p:cNvPr id="1702" name="ET AUSSI……"/>
          <p:cNvSpPr txBox="1"/>
          <p:nvPr/>
        </p:nvSpPr>
        <p:spPr>
          <a:xfrm>
            <a:off x="5372100" y="4867616"/>
            <a:ext cx="6312000" cy="6799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AND, ALSO…</a:t>
            </a:r>
            <a:endParaRPr>
              <a:solidFill>
                <a:srgbClr val="754EB3"/>
              </a:solidFill>
            </a:endParaRPr>
          </a:p>
          <a:p>
            <a:pPr algn="just" defTabSz="457200">
              <a:defRPr b="0"/>
            </a:pPr>
            <a:r>
              <a:t>Before the final round of the challenge (‘E-strategy Pitch'), the chosen candidates </a:t>
            </a:r>
            <a:r>
              <a:rPr b="1"/>
              <a:t>travelled to Dublin</a:t>
            </a:r>
            <a:r>
              <a:t> to discover the company’s e-strategy.</a:t>
            </a:r>
          </a:p>
        </p:txBody>
      </p:sp>
      <p:sp>
        <p:nvSpPr>
          <p:cNvPr id="1703" name="ZoneTexte 18">
            <a:hlinkClick r:id="rId2" invalidUrl="" action="" tgtFrame="" tooltip="" history="1" highlightClick="0" endSnd="0"/>
          </p:cNvPr>
          <p:cNvSpPr txBox="1"/>
          <p:nvPr/>
        </p:nvSpPr>
        <p:spPr>
          <a:xfrm>
            <a:off x="7741986" y="6233423"/>
            <a:ext cx="4330680"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Dans les coulisses de la Undiz Academy</a:t>
            </a:r>
            <a:r>
              <a:t> (</a:t>
            </a:r>
            <a:r>
              <a:rPr i="1"/>
              <a:t>Behind the scenes at Undiz Academy</a:t>
            </a:r>
            <a:r>
              <a:t>)</a:t>
            </a:r>
            <a:r>
              <a:t>, Neoblog, 2017</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401" name="Image" descr="Image"/>
          <p:cNvPicPr>
            <a:picLocks noChangeAspect="1"/>
          </p:cNvPicPr>
          <p:nvPr/>
        </p:nvPicPr>
        <p:blipFill>
          <a:blip r:embed="rId2">
            <a:extLst/>
          </a:blip>
          <a:srcRect l="0" t="5556" r="0" b="0"/>
          <a:stretch>
            <a:fillRect/>
          </a:stretch>
        </p:blipFill>
        <p:spPr>
          <a:xfrm>
            <a:off x="-19608" y="-17135"/>
            <a:ext cx="5026809" cy="6476942"/>
          </a:xfrm>
          <a:prstGeom prst="rect">
            <a:avLst/>
          </a:prstGeom>
          <a:ln w="12700">
            <a:miter lim="400000"/>
          </a:ln>
        </p:spPr>
      </p:pic>
      <p:sp>
        <p:nvSpPr>
          <p:cNvPr id="40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40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404" name="Slide Number"/>
          <p:cNvSpPr txBox="1"/>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05"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406" name="Rectangle 5"/>
          <p:cNvSpPr txBox="1"/>
          <p:nvPr/>
        </p:nvSpPr>
        <p:spPr>
          <a:xfrm>
            <a:off x="5487768" y="3734122"/>
            <a:ext cx="5686100" cy="14699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1600">
                <a:solidFill>
                  <a:srgbClr val="F19A28"/>
                </a:solidFill>
              </a:defRPr>
            </a:pPr>
            <a:r>
              <a:t>Professions at risk of disappearing:</a:t>
            </a:r>
          </a:p>
          <a:p>
            <a:pPr algn="l">
              <a:defRPr sz="1000">
                <a:solidFill>
                  <a:srgbClr val="0126D4"/>
                </a:solidFill>
              </a:defRPr>
            </a:pPr>
          </a:p>
          <a:p>
            <a:pPr marL="211666" indent="-211666" algn="l">
              <a:buSzPct val="125000"/>
              <a:buChar char="•"/>
              <a:defRPr b="0"/>
            </a:pPr>
            <a:r>
              <a:t>Labourers (both qualified and non-qualified)</a:t>
            </a:r>
          </a:p>
          <a:p>
            <a:pPr marL="211666" indent="-211666" algn="l">
              <a:buSzPct val="125000"/>
              <a:buChar char="•"/>
              <a:defRPr b="0"/>
            </a:pPr>
            <a:r>
              <a:t>Office workers</a:t>
            </a:r>
          </a:p>
          <a:p>
            <a:pPr marL="211666" indent="-211666" algn="l">
              <a:buSzPct val="125000"/>
              <a:buChar char="•"/>
              <a:defRPr b="0"/>
            </a:pPr>
            <a:r>
              <a:t>Administrative functions (public)</a:t>
            </a:r>
          </a:p>
          <a:p>
            <a:pPr marL="211666" indent="-211666" algn="l">
              <a:buSzPct val="125000"/>
              <a:buChar char="•"/>
              <a:defRPr b="0"/>
            </a:pPr>
            <a:r>
              <a:t>Business services</a:t>
            </a:r>
          </a:p>
          <a:p>
            <a:pPr marL="211666" indent="-211666" algn="l">
              <a:buSzPct val="125000"/>
              <a:buChar char="•"/>
              <a:defRPr b="0"/>
            </a:pPr>
            <a:r>
              <a:t>Some intellectual professions (accountants, legal experts) </a:t>
            </a:r>
          </a:p>
        </p:txBody>
      </p:sp>
      <p:sp>
        <p:nvSpPr>
          <p:cNvPr id="407" name="Des emplois en déclin face au…"/>
          <p:cNvSpPr txBox="1"/>
          <p:nvPr/>
        </p:nvSpPr>
        <p:spPr>
          <a:xfrm>
            <a:off x="5526831" y="640839"/>
            <a:ext cx="6326375" cy="77701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defRPr sz="2500">
                <a:solidFill>
                  <a:srgbClr val="F19A28"/>
                </a:solidFill>
              </a:defRPr>
            </a:pPr>
            <a:r>
              <a:t>Jobs at risk, faced with competition from</a:t>
            </a:r>
          </a:p>
          <a:p>
            <a:pPr algn="l">
              <a:defRPr sz="2500">
                <a:solidFill>
                  <a:srgbClr val="F19A28"/>
                </a:solidFill>
              </a:defRPr>
            </a:pPr>
            <a:r>
              <a:t>D</a:t>
            </a:r>
            <a:r>
              <a:t>eep Learning &amp; Machine Learning</a:t>
            </a:r>
          </a:p>
        </p:txBody>
      </p:sp>
      <p:sp>
        <p:nvSpPr>
          <p:cNvPr id="408" name="Les tâches pour lesquelles la question à résoudre est précise et les données pour apprendre sont nombreuses sont menacées par l’Intelligence Artificielle (l’apprentissage automatique – Deep Learning – qui synthétise des modèles de données)…"/>
          <p:cNvSpPr txBox="1"/>
          <p:nvPr/>
        </p:nvSpPr>
        <p:spPr>
          <a:xfrm>
            <a:off x="5539673" y="1740695"/>
            <a:ext cx="5686100" cy="1670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Tasks which entail </a:t>
            </a:r>
            <a:r>
              <a:rPr b="1"/>
              <a:t>solving precise questions </a:t>
            </a:r>
            <a:r>
              <a:t>and </a:t>
            </a:r>
            <a:r>
              <a:rPr b="1"/>
              <a:t>learning large amounts of data </a:t>
            </a:r>
            <a:r>
              <a:t>are threatened by artificial intelligence (and, in particular, automatic learning – Deep Learning – which synthesises data models).</a:t>
            </a:r>
          </a:p>
          <a:p>
            <a:pPr algn="just">
              <a:defRPr b="0"/>
            </a:pPr>
          </a:p>
          <a:p>
            <a:pPr algn="just">
              <a:defRPr b="0"/>
            </a:pPr>
            <a:r>
              <a:t>This has a particular impact for </a:t>
            </a:r>
            <a:r>
              <a:rPr b="1"/>
              <a:t>jobs requiring expertise </a:t>
            </a:r>
            <a:r>
              <a:t>about well-defined questions or subjects and those which handle a considerable volume of data.</a:t>
            </a:r>
          </a:p>
        </p:txBody>
      </p:sp>
      <p:sp>
        <p:nvSpPr>
          <p:cNvPr id="409" name="Job automation &amp; work transformation"/>
          <p:cNvSpPr txBox="1"/>
          <p:nvPr/>
        </p:nvSpPr>
        <p:spPr>
          <a:xfrm>
            <a:off x="9262553" y="6582988"/>
            <a:ext cx="236468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Job automation &amp; work transformation</a:t>
            </a:r>
          </a:p>
        </p:txBody>
      </p:sp>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70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70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708"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709" name="Capture d’écran 2017-11-27 à 11.50.36.png" descr="Capture d’écran 2017-11-27 à 11.50.36.png">
            <a:hlinkClick r:id="rId3" invalidUrl="" action="" tgtFrame="" tooltip="" history="1" highlightClick="0" endSnd="0"/>
          </p:cNvPr>
          <p:cNvPicPr>
            <a:picLocks noChangeAspect="1"/>
          </p:cNvPicPr>
          <p:nvPr/>
        </p:nvPicPr>
        <p:blipFill>
          <a:blip r:embed="rId4">
            <a:extLst/>
          </a:blip>
          <a:srcRect l="0" t="13356" r="984" b="12370"/>
          <a:stretch>
            <a:fillRect/>
          </a:stretch>
        </p:blipFill>
        <p:spPr>
          <a:xfrm>
            <a:off x="-2" y="-11177"/>
            <a:ext cx="12192002" cy="3262603"/>
          </a:xfrm>
          <a:prstGeom prst="rect">
            <a:avLst/>
          </a:prstGeom>
          <a:ln w="12700">
            <a:miter lim="400000"/>
          </a:ln>
        </p:spPr>
      </p:pic>
      <p:pic>
        <p:nvPicPr>
          <p:cNvPr id="1710" name="Picture 4" descr="Picture 4"/>
          <p:cNvPicPr>
            <a:picLocks noChangeAspect="1"/>
          </p:cNvPicPr>
          <p:nvPr/>
        </p:nvPicPr>
        <p:blipFill>
          <a:blip r:embed="rId5">
            <a:extLst/>
          </a:blip>
          <a:stretch>
            <a:fillRect/>
          </a:stretch>
        </p:blipFill>
        <p:spPr>
          <a:xfrm>
            <a:off x="50788" y="-19742"/>
            <a:ext cx="2109384" cy="1028327"/>
          </a:xfrm>
          <a:prstGeom prst="rect">
            <a:avLst/>
          </a:prstGeom>
          <a:ln w="12700">
            <a:miter lim="400000"/>
          </a:ln>
        </p:spPr>
      </p:pic>
      <p:pic>
        <p:nvPicPr>
          <p:cNvPr id="1711" name="Picture 6" descr="Picture 6">
            <a:hlinkClick r:id="rId3" invalidUrl="" action="" tgtFrame="" tooltip="" history="1" highlightClick="0" endSnd="0"/>
          </p:cNvPr>
          <p:cNvPicPr>
            <a:picLocks noChangeAspect="1"/>
          </p:cNvPicPr>
          <p:nvPr/>
        </p:nvPicPr>
        <p:blipFill>
          <a:blip r:embed="rId6">
            <a:extLst/>
          </a:blip>
          <a:srcRect l="0" t="15412" r="0" b="0"/>
          <a:stretch>
            <a:fillRect/>
          </a:stretch>
        </p:blipFill>
        <p:spPr>
          <a:xfrm>
            <a:off x="7051344" y="4448638"/>
            <a:ext cx="1591802" cy="1346468"/>
          </a:xfrm>
          <a:prstGeom prst="rect">
            <a:avLst/>
          </a:prstGeom>
          <a:ln w="12700">
            <a:miter lim="400000"/>
          </a:ln>
        </p:spPr>
      </p:pic>
      <p:sp>
        <p:nvSpPr>
          <p:cNvPr id="1712" name="Circle">
            <a:hlinkClick r:id="rId7" invalidUrl="" action="ppaction://hlinksldjump" tgtFrame="" tooltip="" history="1" highlightClick="0" endSnd="0"/>
          </p:cNvPr>
          <p:cNvSpPr/>
          <p:nvPr/>
        </p:nvSpPr>
        <p:spPr>
          <a:xfrm>
            <a:off x="10997658" y="238482"/>
            <a:ext cx="737683" cy="737681"/>
          </a:xfrm>
          <a:prstGeom prst="ellipse">
            <a:avLst/>
          </a:prstGeom>
          <a:solidFill>
            <a:srgbClr val="8B275D"/>
          </a:solidFill>
          <a:ln w="12700">
            <a:miter lim="400000"/>
          </a:ln>
        </p:spPr>
        <p:txBody>
          <a:bodyPr lIns="0" tIns="0" rIns="0" bIns="0" anchor="ctr"/>
          <a:lstStyle/>
          <a:p>
            <a:pPr>
              <a:defRPr sz="1600">
                <a:solidFill>
                  <a:srgbClr val="FFFFFF"/>
                </a:solidFill>
              </a:defRPr>
            </a:pPr>
          </a:p>
        </p:txBody>
      </p:sp>
      <p:sp>
        <p:nvSpPr>
          <p:cNvPr id="1713"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pic>
        <p:nvPicPr>
          <p:cNvPr id="1714" name="Image" descr="Image"/>
          <p:cNvPicPr>
            <a:picLocks noChangeAspect="1"/>
          </p:cNvPicPr>
          <p:nvPr/>
        </p:nvPicPr>
        <p:blipFill>
          <a:blip r:embed="rId8">
            <a:extLst/>
          </a:blip>
          <a:stretch>
            <a:fillRect/>
          </a:stretch>
        </p:blipFill>
        <p:spPr>
          <a:xfrm>
            <a:off x="11473485" y="169222"/>
            <a:ext cx="448015" cy="389773"/>
          </a:xfrm>
          <a:prstGeom prst="rect">
            <a:avLst/>
          </a:prstGeom>
          <a:ln w="12700">
            <a:miter lim="400000"/>
          </a:ln>
        </p:spPr>
      </p:pic>
      <p:sp>
        <p:nvSpPr>
          <p:cNvPr id="1715" name="Digital recruitment"/>
          <p:cNvSpPr txBox="1"/>
          <p:nvPr/>
        </p:nvSpPr>
        <p:spPr>
          <a:xfrm>
            <a:off x="10412250" y="6582988"/>
            <a:ext cx="1214984"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Digital recruitment</a:t>
            </a:r>
          </a:p>
        </p:txBody>
      </p:sp>
      <p:sp>
        <p:nvSpPr>
          <p:cNvPr id="1716" name="Essor des plateformes de recrutement virtuelles"/>
          <p:cNvSpPr txBox="1"/>
          <p:nvPr/>
        </p:nvSpPr>
        <p:spPr>
          <a:xfrm>
            <a:off x="2429198" y="3794962"/>
            <a:ext cx="6002829" cy="40871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500">
                <a:solidFill>
                  <a:srgbClr val="99195E"/>
                </a:solidFill>
              </a:defRPr>
            </a:lvl1pPr>
          </a:lstStyle>
          <a:p>
            <a:pPr/>
            <a:r>
              <a:t>The Virtual Recruitment Platform Boom</a:t>
            </a:r>
          </a:p>
        </p:txBody>
      </p:sp>
      <p:sp>
        <p:nvSpPr>
          <p:cNvPr id="1717" name="ZoneTexte 2"/>
          <p:cNvSpPr txBox="1"/>
          <p:nvPr/>
        </p:nvSpPr>
        <p:spPr>
          <a:xfrm>
            <a:off x="3362519" y="4528363"/>
            <a:ext cx="3688824" cy="11871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600"/>
            </a:pPr>
            <a:r>
              <a:t>The principle</a:t>
            </a:r>
            <a:r>
              <a:rPr b="0"/>
              <a:t>: candidates connect to an interactive platform in order to get to know a company better, to send them their CV, to speak to a representative, to discuss via a chat service, or to apply.</a:t>
            </a:r>
          </a:p>
        </p:txBody>
      </p:sp>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1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72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721" name="Picture 2" descr="Picture 2">
            <a:hlinkClick r:id="rId2" invalidUrl="" action="" tgtFrame="" tooltip="" history="1" highlightClick="0" endSnd="0"/>
          </p:cNvPr>
          <p:cNvPicPr>
            <a:picLocks noChangeAspect="1"/>
          </p:cNvPicPr>
          <p:nvPr/>
        </p:nvPicPr>
        <p:blipFill>
          <a:blip r:embed="rId3">
            <a:extLst/>
          </a:blip>
          <a:srcRect l="42611" t="0" r="23508" b="0"/>
          <a:stretch>
            <a:fillRect/>
          </a:stretch>
        </p:blipFill>
        <p:spPr>
          <a:xfrm>
            <a:off x="-29813" y="-7245"/>
            <a:ext cx="4189686" cy="4460184"/>
          </a:xfrm>
          <a:prstGeom prst="rect">
            <a:avLst/>
          </a:prstGeom>
          <a:ln w="12700">
            <a:miter lim="400000"/>
          </a:ln>
        </p:spPr>
      </p:pic>
      <p:sp>
        <p:nvSpPr>
          <p:cNvPr id="172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723"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724" name="Circle">
            <a:hlinkClick r:id="rId2" invalidUrl="" action="" tgtFrame="" tooltip="" history="1" highlightClick="0" endSnd="0"/>
          </p:cNvPr>
          <p:cNvSpPr/>
          <p:nvPr/>
        </p:nvSpPr>
        <p:spPr>
          <a:xfrm>
            <a:off x="10997658" y="238482"/>
            <a:ext cx="737683" cy="737681"/>
          </a:xfrm>
          <a:prstGeom prst="ellipse">
            <a:avLst/>
          </a:prstGeom>
          <a:solidFill>
            <a:srgbClr val="8B275D"/>
          </a:solidFill>
          <a:ln w="12700">
            <a:miter lim="400000"/>
          </a:ln>
        </p:spPr>
        <p:txBody>
          <a:bodyPr lIns="0" tIns="0" rIns="0" bIns="0" anchor="ctr"/>
          <a:lstStyle/>
          <a:p>
            <a:pPr>
              <a:defRPr sz="1600">
                <a:solidFill>
                  <a:srgbClr val="FFFFFF"/>
                </a:solidFill>
              </a:defRPr>
            </a:pPr>
          </a:p>
        </p:txBody>
      </p:sp>
      <p:sp>
        <p:nvSpPr>
          <p:cNvPr id="1725"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p>
        </p:txBody>
      </p:sp>
      <p:sp>
        <p:nvSpPr>
          <p:cNvPr id="1726" name="ZoneTexte 18">
            <a:hlinkClick r:id="rId2" invalidUrl="" action="" tgtFrame="" tooltip="" history="1" highlightClick="0" endSnd="0"/>
          </p:cNvPr>
          <p:cNvSpPr txBox="1"/>
          <p:nvPr/>
        </p:nvSpPr>
        <p:spPr>
          <a:xfrm>
            <a:off x="8756525" y="6233423"/>
            <a:ext cx="331614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 </a:t>
            </a:r>
            <a:r>
              <a:rPr i="1"/>
              <a:t>Salons virtuels à Lorient</a:t>
            </a:r>
            <a:r>
              <a:t>, Ouest France, 2017</a:t>
            </a:r>
          </a:p>
        </p:txBody>
      </p:sp>
      <p:pic>
        <p:nvPicPr>
          <p:cNvPr id="1727" name="Image" descr="Image">
            <a:hlinkClick r:id="rId2" invalidUrl="" action="" tgtFrame="" tooltip="" history="1" highlightClick="0" endSnd="0"/>
          </p:cNvPr>
          <p:cNvPicPr>
            <a:picLocks noChangeAspect="1"/>
          </p:cNvPicPr>
          <p:nvPr/>
        </p:nvPicPr>
        <p:blipFill>
          <a:blip r:embed="rId5">
            <a:extLst/>
          </a:blip>
          <a:stretch>
            <a:fillRect/>
          </a:stretch>
        </p:blipFill>
        <p:spPr>
          <a:xfrm>
            <a:off x="-29813" y="4094738"/>
            <a:ext cx="4189811" cy="2352741"/>
          </a:xfrm>
          <a:prstGeom prst="rect">
            <a:avLst/>
          </a:prstGeom>
          <a:ln w="12700">
            <a:miter lim="400000"/>
          </a:ln>
        </p:spPr>
      </p:pic>
      <p:pic>
        <p:nvPicPr>
          <p:cNvPr id="1728" name="noun_727762_cc.png" descr="noun_727762_cc.png"/>
          <p:cNvPicPr>
            <a:picLocks noChangeAspect="1"/>
          </p:cNvPicPr>
          <p:nvPr/>
        </p:nvPicPr>
        <p:blipFill>
          <a:blip r:embed="rId6">
            <a:extLst/>
          </a:blip>
          <a:srcRect l="11904" t="3951" r="11904" b="18389"/>
          <a:stretch>
            <a:fillRect/>
          </a:stretch>
        </p:blipFill>
        <p:spPr>
          <a:xfrm>
            <a:off x="4492403" y="2215339"/>
            <a:ext cx="585491" cy="596775"/>
          </a:xfrm>
          <a:prstGeom prst="rect">
            <a:avLst/>
          </a:prstGeom>
          <a:ln w="12700">
            <a:miter lim="400000"/>
          </a:ln>
        </p:spPr>
      </p:pic>
      <p:pic>
        <p:nvPicPr>
          <p:cNvPr id="1729" name="noun_1045096_cc.png" descr="noun_1045096_cc.png"/>
          <p:cNvPicPr>
            <a:picLocks noChangeAspect="1"/>
          </p:cNvPicPr>
          <p:nvPr/>
        </p:nvPicPr>
        <p:blipFill>
          <a:blip r:embed="rId7">
            <a:extLst/>
          </a:blip>
          <a:srcRect l="0" t="0" r="0" b="14858"/>
          <a:stretch>
            <a:fillRect/>
          </a:stretch>
        </p:blipFill>
        <p:spPr>
          <a:xfrm>
            <a:off x="4434658" y="5127904"/>
            <a:ext cx="700986" cy="596832"/>
          </a:xfrm>
          <a:prstGeom prst="rect">
            <a:avLst/>
          </a:prstGeom>
          <a:ln w="12700">
            <a:miter lim="400000"/>
          </a:ln>
        </p:spPr>
      </p:pic>
      <p:pic>
        <p:nvPicPr>
          <p:cNvPr id="1730" name="noun_648400_cc.png" descr="noun_648400_cc.png"/>
          <p:cNvPicPr>
            <a:picLocks noChangeAspect="1"/>
          </p:cNvPicPr>
          <p:nvPr/>
        </p:nvPicPr>
        <p:blipFill>
          <a:blip r:embed="rId8">
            <a:extLst/>
          </a:blip>
          <a:srcRect l="14673" t="0" r="14673" b="20967"/>
          <a:stretch>
            <a:fillRect/>
          </a:stretch>
        </p:blipFill>
        <p:spPr>
          <a:xfrm>
            <a:off x="4486053" y="3673926"/>
            <a:ext cx="585458" cy="654887"/>
          </a:xfrm>
          <a:prstGeom prst="rect">
            <a:avLst/>
          </a:prstGeom>
          <a:ln w="12700">
            <a:miter lim="400000"/>
          </a:ln>
        </p:spPr>
      </p:pic>
      <p:pic>
        <p:nvPicPr>
          <p:cNvPr id="1731" name="Image" descr="Image"/>
          <p:cNvPicPr>
            <a:picLocks noChangeAspect="1"/>
          </p:cNvPicPr>
          <p:nvPr/>
        </p:nvPicPr>
        <p:blipFill>
          <a:blip r:embed="rId9">
            <a:extLst/>
          </a:blip>
          <a:stretch>
            <a:fillRect/>
          </a:stretch>
        </p:blipFill>
        <p:spPr>
          <a:xfrm>
            <a:off x="11473485" y="169222"/>
            <a:ext cx="448015" cy="389773"/>
          </a:xfrm>
          <a:prstGeom prst="rect">
            <a:avLst/>
          </a:prstGeom>
          <a:ln w="12700">
            <a:miter lim="400000"/>
          </a:ln>
        </p:spPr>
      </p:pic>
      <p:sp>
        <p:nvSpPr>
          <p:cNvPr id="1732" name="Digital recruitment"/>
          <p:cNvSpPr txBox="1"/>
          <p:nvPr/>
        </p:nvSpPr>
        <p:spPr>
          <a:xfrm>
            <a:off x="10412250" y="6582988"/>
            <a:ext cx="1214984"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Digital recruitment</a:t>
            </a:r>
          </a:p>
        </p:txBody>
      </p:sp>
      <p:sp>
        <p:nvSpPr>
          <p:cNvPr id="1733" name="CAS PRATIQUE 13 :…"/>
          <p:cNvSpPr txBox="1"/>
          <p:nvPr/>
        </p:nvSpPr>
        <p:spPr>
          <a:xfrm>
            <a:off x="4578921" y="393448"/>
            <a:ext cx="5999814"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8B275D"/>
                </a:solidFill>
              </a:defRPr>
            </a:pPr>
            <a:r>
              <a:t>CAS</a:t>
            </a:r>
            <a:r>
              <a:t>E</a:t>
            </a:r>
            <a:r>
              <a:t> </a:t>
            </a:r>
            <a:r>
              <a:t>STUDY</a:t>
            </a:r>
            <a:r>
              <a:t> N°17:</a:t>
            </a:r>
          </a:p>
          <a:p>
            <a:pPr algn="l">
              <a:defRPr sz="2500">
                <a:solidFill>
                  <a:srgbClr val="8B275D"/>
                </a:solidFill>
              </a:defRPr>
            </a:pPr>
            <a:r>
              <a:t>A Virtual Food Industry Recruitment Fair by Inpôle</a:t>
            </a:r>
          </a:p>
        </p:txBody>
      </p:sp>
      <p:sp>
        <p:nvSpPr>
          <p:cNvPr id="1734" name="QUOI ?…"/>
          <p:cNvSpPr txBox="1"/>
          <p:nvPr/>
        </p:nvSpPr>
        <p:spPr>
          <a:xfrm>
            <a:off x="5384800" y="2032151"/>
            <a:ext cx="6312000"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WHAT? </a:t>
            </a:r>
            <a:endParaRPr>
              <a:solidFill>
                <a:srgbClr val="754EB3"/>
              </a:solidFill>
            </a:endParaRPr>
          </a:p>
          <a:p>
            <a:pPr algn="just" defTabSz="457200">
              <a:defRPr b="0"/>
            </a:pPr>
            <a:r>
              <a:t>Forty companies from the food industry in Brittany and Normandy, representing all different fields of activity, participated in a </a:t>
            </a:r>
            <a:r>
              <a:rPr b="1"/>
              <a:t>virtual recruitment fair organised by Inpôle</a:t>
            </a:r>
            <a:r>
              <a:t>. This recruitment fair was aimed at all categories of employees, operators, technicians, engineers, and candidates could navigate their way around it via virtual stands.</a:t>
            </a:r>
          </a:p>
        </p:txBody>
      </p:sp>
      <p:sp>
        <p:nvSpPr>
          <p:cNvPr id="1735" name="L’INTÉRÊT ?…"/>
          <p:cNvSpPr txBox="1"/>
          <p:nvPr/>
        </p:nvSpPr>
        <p:spPr>
          <a:xfrm>
            <a:off x="5384800" y="3815126"/>
            <a:ext cx="6312000"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WHY?</a:t>
            </a:r>
            <a:endParaRPr>
              <a:solidFill>
                <a:srgbClr val="754EB3"/>
              </a:solidFill>
            </a:endParaRPr>
          </a:p>
          <a:p>
            <a:pPr algn="just" defTabSz="457200">
              <a:defRPr b="0"/>
            </a:pPr>
            <a:r>
              <a:t>Increased efficiency, with </a:t>
            </a:r>
            <a:r>
              <a:rPr b="1"/>
              <a:t>no need to travel and a limited cost </a:t>
            </a:r>
            <a:r>
              <a:t>(no stands to man). Increased visibility through innovation and development of employer brands.</a:t>
            </a:r>
          </a:p>
        </p:txBody>
      </p:sp>
      <p:sp>
        <p:nvSpPr>
          <p:cNvPr id="1736" name="ET AUSSI……"/>
          <p:cNvSpPr txBox="1"/>
          <p:nvPr/>
        </p:nvSpPr>
        <p:spPr>
          <a:xfrm>
            <a:off x="5410200" y="5096216"/>
            <a:ext cx="6312000" cy="6799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AND, ALSO…</a:t>
            </a:r>
            <a:endParaRPr>
              <a:solidFill>
                <a:srgbClr val="754EB3"/>
              </a:solidFill>
            </a:endParaRPr>
          </a:p>
          <a:p>
            <a:pPr algn="just" defTabSz="457200">
              <a:defRPr b="0"/>
            </a:pPr>
            <a:r>
              <a:t>Candidates who didn’t have an Internet connection were able to go to the nearest </a:t>
            </a:r>
            <a:r>
              <a:rPr b="1"/>
              <a:t>Pôle Emploi office</a:t>
            </a:r>
            <a:r>
              <a:t> where a screen was available for them to use.</a:t>
            </a:r>
          </a:p>
        </p:txBody>
      </p:sp>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0D2093"/>
        </a:solidFill>
      </p:bgPr>
    </p:bg>
    <p:spTree>
      <p:nvGrpSpPr>
        <p:cNvPr id="1" name=""/>
        <p:cNvGrpSpPr/>
        <p:nvPr/>
      </p:nvGrpSpPr>
      <p:grpSpPr>
        <a:xfrm>
          <a:off x="0" y="0"/>
          <a:ext cx="0" cy="0"/>
          <a:chOff x="0" y="0"/>
          <a:chExt cx="0" cy="0"/>
        </a:xfrm>
      </p:grpSpPr>
      <p:sp>
        <p:nvSpPr>
          <p:cNvPr id="1738"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0731EE">
              <a:alpha val="34480"/>
            </a:srgbClr>
          </a:solidFill>
          <a:ln w="3175">
            <a:miter lim="400000"/>
          </a:ln>
        </p:spPr>
        <p:txBody>
          <a:bodyPr lIns="0" tIns="0" rIns="0" bIns="0" anchor="ctr"/>
          <a:lstStyle/>
          <a:p>
            <a:pPr>
              <a:defRPr sz="1600">
                <a:solidFill>
                  <a:srgbClr val="FFFFFF"/>
                </a:solidFill>
              </a:defRPr>
            </a:pPr>
          </a:p>
        </p:txBody>
      </p:sp>
      <p:sp>
        <p:nvSpPr>
          <p:cNvPr id="1739"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03176E">
              <a:alpha val="37890"/>
            </a:srgbClr>
          </a:solidFill>
          <a:ln w="3175">
            <a:miter lim="400000"/>
          </a:ln>
        </p:spPr>
        <p:txBody>
          <a:bodyPr lIns="0" tIns="0" rIns="0" bIns="0" anchor="ctr"/>
          <a:lstStyle/>
          <a:p>
            <a:pPr>
              <a:defRPr sz="1600">
                <a:solidFill>
                  <a:srgbClr val="FFFFFF"/>
                </a:solidFill>
              </a:defRPr>
            </a:pPr>
          </a:p>
        </p:txBody>
      </p:sp>
      <p:sp>
        <p:nvSpPr>
          <p:cNvPr id="1740"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0835FF">
              <a:alpha val="22696"/>
            </a:srgbClr>
          </a:solidFill>
          <a:ln w="3175">
            <a:miter lim="400000"/>
          </a:ln>
        </p:spPr>
        <p:txBody>
          <a:bodyPr lIns="0" tIns="0" rIns="0" bIns="0" anchor="ctr"/>
          <a:lstStyle/>
          <a:p>
            <a:pPr>
              <a:defRPr sz="1600">
                <a:solidFill>
                  <a:srgbClr val="FFFFFF"/>
                </a:solidFill>
              </a:defRPr>
            </a:pPr>
          </a:p>
        </p:txBody>
      </p:sp>
      <p:sp>
        <p:nvSpPr>
          <p:cNvPr id="174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74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74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1744"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745"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p>
        </p:txBody>
      </p:sp>
      <p:sp>
        <p:nvSpPr>
          <p:cNvPr id="1746" name="8"/>
          <p:cNvSpPr txBox="1"/>
          <p:nvPr>
            <p:ph type="body" idx="13"/>
          </p:nvPr>
        </p:nvSpPr>
        <p:spPr>
          <a:prstGeom prst="rect">
            <a:avLst/>
          </a:prstGeom>
        </p:spPr>
        <p:txBody>
          <a:bodyPr/>
          <a:lstStyle>
            <a:lvl1pPr>
              <a:defRPr>
                <a:solidFill>
                  <a:srgbClr val="072199"/>
                </a:solidFill>
              </a:defRPr>
            </a:lvl1pPr>
          </a:lstStyle>
          <a:p>
            <a:pPr/>
            <a:r>
              <a:t>8</a:t>
            </a:r>
          </a:p>
        </p:txBody>
      </p:sp>
      <p:sp>
        <p:nvSpPr>
          <p:cNvPr id="1747"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p>
        </p:txBody>
      </p:sp>
      <p:pic>
        <p:nvPicPr>
          <p:cNvPr id="1748"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1749" name="SKILLS ACQUISITION MADE MORE ACCESSIBLE"/>
          <p:cNvSpPr txBox="1"/>
          <p:nvPr>
            <p:ph type="title"/>
          </p:nvPr>
        </p:nvSpPr>
        <p:spPr>
          <a:xfrm>
            <a:off x="4064482" y="2440821"/>
            <a:ext cx="5518099" cy="1728550"/>
          </a:xfrm>
          <a:prstGeom prst="rect">
            <a:avLst/>
          </a:prstGeom>
        </p:spPr>
        <p:txBody>
          <a:bodyPr/>
          <a:lstStyle/>
          <a:p>
            <a:pPr/>
            <a:r>
              <a:t>SKILLS ACQUISITION MADE MORE ACCESSIBLE</a:t>
            </a:r>
          </a:p>
        </p:txBody>
      </p:sp>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51" name="Rectangle"/>
          <p:cNvSpPr/>
          <p:nvPr/>
        </p:nvSpPr>
        <p:spPr>
          <a:xfrm>
            <a:off x="6109656" y="-66099"/>
            <a:ext cx="6096003" cy="6823718"/>
          </a:xfrm>
          <a:prstGeom prst="rect">
            <a:avLst/>
          </a:prstGeom>
          <a:solidFill>
            <a:srgbClr val="09209A"/>
          </a:solidFill>
          <a:ln w="12700">
            <a:miter lim="400000"/>
          </a:ln>
        </p:spPr>
        <p:txBody>
          <a:bodyPr lIns="0" tIns="0" rIns="0" bIns="0" anchor="ctr"/>
          <a:lstStyle/>
          <a:p>
            <a:pPr>
              <a:defRPr sz="1600">
                <a:solidFill>
                  <a:srgbClr val="D9C9F5"/>
                </a:solidFill>
              </a:defRPr>
            </a:pPr>
          </a:p>
        </p:txBody>
      </p:sp>
      <p:sp>
        <p:nvSpPr>
          <p:cNvPr id="175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75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75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755"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756" name="Circle"/>
          <p:cNvSpPr/>
          <p:nvPr/>
        </p:nvSpPr>
        <p:spPr>
          <a:xfrm>
            <a:off x="6734543" y="1521806"/>
            <a:ext cx="1259401" cy="1259401"/>
          </a:xfrm>
          <a:prstGeom prst="ellipse">
            <a:avLst/>
          </a:prstGeom>
          <a:solidFill>
            <a:srgbClr val="0C436D"/>
          </a:solidFill>
          <a:ln w="25400">
            <a:solidFill>
              <a:srgbClr val="FFFFFF"/>
            </a:solidFill>
            <a:bevel/>
          </a:ln>
        </p:spPr>
        <p:txBody>
          <a:bodyPr lIns="0" tIns="0" rIns="0" bIns="0" anchor="ctr"/>
          <a:lstStyle/>
          <a:p>
            <a:pPr defTabSz="457200">
              <a:defRPr b="0" sz="900">
                <a:solidFill>
                  <a:srgbClr val="FFFFFF"/>
                </a:solidFill>
              </a:defRPr>
            </a:pPr>
          </a:p>
        </p:txBody>
      </p:sp>
      <p:sp>
        <p:nvSpPr>
          <p:cNvPr id="1757" name="Circle"/>
          <p:cNvSpPr/>
          <p:nvPr/>
        </p:nvSpPr>
        <p:spPr>
          <a:xfrm>
            <a:off x="6734543" y="3536844"/>
            <a:ext cx="1259401" cy="1259401"/>
          </a:xfrm>
          <a:prstGeom prst="ellipse">
            <a:avLst/>
          </a:prstGeom>
          <a:solidFill>
            <a:srgbClr val="46C1A4"/>
          </a:solidFill>
          <a:ln w="25400">
            <a:solidFill>
              <a:srgbClr val="FFFFFF"/>
            </a:solidFill>
            <a:bevel/>
          </a:ln>
        </p:spPr>
        <p:txBody>
          <a:bodyPr lIns="0" tIns="0" rIns="0" bIns="0" anchor="ctr"/>
          <a:lstStyle/>
          <a:p>
            <a:pPr defTabSz="457200">
              <a:defRPr b="0" sz="900">
                <a:solidFill>
                  <a:srgbClr val="FFFFFF"/>
                </a:solidFill>
              </a:defRPr>
            </a:pPr>
          </a:p>
        </p:txBody>
      </p:sp>
      <p:sp>
        <p:nvSpPr>
          <p:cNvPr id="1758" name="38%"/>
          <p:cNvSpPr txBox="1"/>
          <p:nvPr/>
        </p:nvSpPr>
        <p:spPr>
          <a:xfrm>
            <a:off x="6420468" y="1914356"/>
            <a:ext cx="1983554" cy="4811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defTabSz="323850">
              <a:spcBef>
                <a:spcPts val="800"/>
              </a:spcBef>
              <a:defRPr sz="3400">
                <a:solidFill>
                  <a:srgbClr val="FFFFFF"/>
                </a:solidFill>
              </a:defRPr>
            </a:pPr>
            <a:r>
              <a:t>38</a:t>
            </a:r>
            <a:r>
              <a:rPr b="0" sz="2500"/>
              <a:t>%</a:t>
            </a:r>
          </a:p>
        </p:txBody>
      </p:sp>
      <p:sp>
        <p:nvSpPr>
          <p:cNvPr id="1759" name="+7%"/>
          <p:cNvSpPr txBox="1"/>
          <p:nvPr/>
        </p:nvSpPr>
        <p:spPr>
          <a:xfrm>
            <a:off x="6372466" y="3956298"/>
            <a:ext cx="1983554" cy="4811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defTabSz="323850">
              <a:spcBef>
                <a:spcPts val="800"/>
              </a:spcBef>
              <a:defRPr sz="3400">
                <a:solidFill>
                  <a:srgbClr val="FFFFFF"/>
                </a:solidFill>
              </a:defRPr>
            </a:pPr>
            <a:r>
              <a:t>56</a:t>
            </a:r>
            <a:r>
              <a:rPr b="0" sz="2500"/>
              <a:t>%</a:t>
            </a:r>
          </a:p>
        </p:txBody>
      </p:sp>
      <p:sp>
        <p:nvSpPr>
          <p:cNvPr id="1760" name="ZoneTexte 18">
            <a:hlinkClick r:id="rId3" invalidUrl="" action="" tgtFrame="" tooltip="" history="1" highlightClick="0" endSnd="0"/>
          </p:cNvPr>
          <p:cNvSpPr txBox="1"/>
          <p:nvPr/>
        </p:nvSpPr>
        <p:spPr>
          <a:xfrm>
            <a:off x="7848723" y="6188973"/>
            <a:ext cx="4223942" cy="2256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b="0" sz="700">
                <a:solidFill>
                  <a:srgbClr val="FFFFFF"/>
                </a:solidFill>
              </a:defRPr>
            </a:lvl1pPr>
          </a:lstStyle>
          <a:p>
            <a:pPr/>
            <a:r>
              <a:t>Source : Baromètre 2017 de l'Observatoire Cegos sur 1129 salariés, et 180 responsables des ressources humaines français, travaillant dans des entreprises du secteur privé de plus de 50 salariés.</a:t>
            </a:r>
          </a:p>
        </p:txBody>
      </p:sp>
      <p:sp>
        <p:nvSpPr>
          <p:cNvPr id="1761" name="Circle">
            <a:hlinkClick r:id="rId4" invalidUrl="" action="" tgtFrame="" tooltip="" history="1" highlightClick="0" endSnd="0"/>
          </p:cNvPr>
          <p:cNvSpPr/>
          <p:nvPr/>
        </p:nvSpPr>
        <p:spPr>
          <a:xfrm>
            <a:off x="5015696" y="463581"/>
            <a:ext cx="737683" cy="737683"/>
          </a:xfrm>
          <a:prstGeom prst="ellipse">
            <a:avLst/>
          </a:prstGeom>
          <a:solidFill>
            <a:srgbClr val="09209A"/>
          </a:solidFill>
          <a:ln w="12700">
            <a:miter lim="400000"/>
          </a:ln>
        </p:spPr>
        <p:txBody>
          <a:bodyPr lIns="0" tIns="0" rIns="0" bIns="0" anchor="ctr"/>
          <a:lstStyle/>
          <a:p>
            <a:pPr>
              <a:defRPr sz="1600">
                <a:solidFill>
                  <a:srgbClr val="FFFFFF"/>
                </a:solidFill>
              </a:defRPr>
            </a:pPr>
          </a:p>
        </p:txBody>
      </p:sp>
      <p:pic>
        <p:nvPicPr>
          <p:cNvPr id="1762" name="Image" descr="Image"/>
          <p:cNvPicPr>
            <a:picLocks noChangeAspect="1"/>
          </p:cNvPicPr>
          <p:nvPr/>
        </p:nvPicPr>
        <p:blipFill>
          <a:blip r:embed="rId5">
            <a:extLst/>
          </a:blip>
          <a:stretch>
            <a:fillRect/>
          </a:stretch>
        </p:blipFill>
        <p:spPr>
          <a:xfrm>
            <a:off x="5394019" y="398106"/>
            <a:ext cx="471509" cy="410213"/>
          </a:xfrm>
          <a:prstGeom prst="rect">
            <a:avLst/>
          </a:prstGeom>
          <a:ln w="12700">
            <a:miter lim="400000"/>
          </a:ln>
        </p:spPr>
      </p:pic>
      <p:pic>
        <p:nvPicPr>
          <p:cNvPr id="1763" name="Image" descr="Image"/>
          <p:cNvPicPr>
            <a:picLocks noChangeAspect="1"/>
          </p:cNvPicPr>
          <p:nvPr/>
        </p:nvPicPr>
        <p:blipFill>
          <a:blip r:embed="rId6">
            <a:extLst/>
          </a:blip>
          <a:stretch>
            <a:fillRect/>
          </a:stretch>
        </p:blipFill>
        <p:spPr>
          <a:xfrm>
            <a:off x="5140757" y="638839"/>
            <a:ext cx="443111" cy="410213"/>
          </a:xfrm>
          <a:prstGeom prst="rect">
            <a:avLst/>
          </a:prstGeom>
          <a:ln w="12700">
            <a:miter lim="400000"/>
          </a:ln>
        </p:spPr>
      </p:pic>
      <p:sp>
        <p:nvSpPr>
          <p:cNvPr id="1764"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
        <p:nvSpPr>
          <p:cNvPr id="1765" name="Formation et Digital : Tendances 2017"/>
          <p:cNvSpPr txBox="1"/>
          <p:nvPr/>
        </p:nvSpPr>
        <p:spPr>
          <a:xfrm>
            <a:off x="363103" y="878822"/>
            <a:ext cx="5173561" cy="90193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09209A"/>
                </a:solidFill>
              </a:defRPr>
            </a:lvl1pPr>
          </a:lstStyle>
          <a:p>
            <a:pPr/>
            <a:r>
              <a:t>Training and the Digital realm: Trends in 2017</a:t>
            </a:r>
          </a:p>
        </p:txBody>
      </p:sp>
      <p:sp>
        <p:nvSpPr>
          <p:cNvPr id="1766" name="Shape 901"/>
          <p:cNvSpPr txBox="1"/>
          <p:nvPr/>
        </p:nvSpPr>
        <p:spPr>
          <a:xfrm>
            <a:off x="1449614" y="2398900"/>
            <a:ext cx="3213257" cy="31339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b="0" sz="1600">
                <a:solidFill>
                  <a:srgbClr val="262626"/>
                </a:solidFill>
              </a:defRPr>
            </a:lvl1pPr>
          </a:lstStyle>
          <a:p>
            <a:pPr/>
            <a:r>
              <a:t>Increase in Digital Learning </a:t>
            </a:r>
          </a:p>
        </p:txBody>
      </p:sp>
      <p:sp>
        <p:nvSpPr>
          <p:cNvPr id="1767" name="Shape 901"/>
          <p:cNvSpPr txBox="1"/>
          <p:nvPr/>
        </p:nvSpPr>
        <p:spPr>
          <a:xfrm>
            <a:off x="1407871" y="3281868"/>
            <a:ext cx="4104243" cy="31339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b="0" sz="1600">
                <a:solidFill>
                  <a:srgbClr val="262626"/>
                </a:solidFill>
              </a:defRPr>
            </a:pPr>
            <a:r>
              <a:t>D</a:t>
            </a:r>
            <a:r>
              <a:t>e</a:t>
            </a:r>
            <a:r>
              <a:t>velopment </a:t>
            </a:r>
            <a:r>
              <a:t>of training for '</a:t>
            </a:r>
            <a:r>
              <a:t>soft skills</a:t>
            </a:r>
            <a:r>
              <a:t>'</a:t>
            </a:r>
          </a:p>
        </p:txBody>
      </p:sp>
      <p:sp>
        <p:nvSpPr>
          <p:cNvPr id="1768" name="Shape 901"/>
          <p:cNvSpPr txBox="1"/>
          <p:nvPr/>
        </p:nvSpPr>
        <p:spPr>
          <a:xfrm>
            <a:off x="1399733" y="4023123"/>
            <a:ext cx="6134102" cy="54199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b="0" sz="1600">
                <a:solidFill>
                  <a:srgbClr val="262626"/>
                </a:solidFill>
              </a:defRPr>
            </a:pPr>
            <a:r>
              <a:t>Wide subscription to mixed forms of training:</a:t>
            </a:r>
          </a:p>
          <a:p>
            <a:pPr algn="l">
              <a:defRPr b="0" sz="1600">
                <a:solidFill>
                  <a:srgbClr val="262626"/>
                </a:solidFill>
              </a:defRPr>
            </a:pPr>
            <a:r>
              <a:t>Blend</a:t>
            </a:r>
            <a:r>
              <a:t>ed</a:t>
            </a:r>
            <a:r>
              <a:t> Learning</a:t>
            </a:r>
          </a:p>
        </p:txBody>
      </p:sp>
      <p:sp>
        <p:nvSpPr>
          <p:cNvPr id="1769" name="Shape 901"/>
          <p:cNvSpPr txBox="1"/>
          <p:nvPr/>
        </p:nvSpPr>
        <p:spPr>
          <a:xfrm>
            <a:off x="1409334" y="4908373"/>
            <a:ext cx="4101316" cy="5419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b="0" sz="1600">
                <a:solidFill>
                  <a:srgbClr val="262626"/>
                </a:solidFill>
              </a:defRPr>
            </a:lvl1pPr>
          </a:lstStyle>
          <a:p>
            <a:pPr/>
            <a:r>
              <a:t>Breakthroughs for AI, micro-learning, virtual and augmented reality</a:t>
            </a:r>
          </a:p>
        </p:txBody>
      </p:sp>
      <p:pic>
        <p:nvPicPr>
          <p:cNvPr id="1770" name="Image" descr="Image"/>
          <p:cNvPicPr>
            <a:picLocks noChangeAspect="1"/>
          </p:cNvPicPr>
          <p:nvPr/>
        </p:nvPicPr>
        <p:blipFill>
          <a:blip r:embed="rId7">
            <a:extLst/>
          </a:blip>
          <a:stretch>
            <a:fillRect/>
          </a:stretch>
        </p:blipFill>
        <p:spPr>
          <a:xfrm>
            <a:off x="419346" y="2186756"/>
            <a:ext cx="910719" cy="737682"/>
          </a:xfrm>
          <a:prstGeom prst="rect">
            <a:avLst/>
          </a:prstGeom>
          <a:ln w="12700">
            <a:miter lim="400000"/>
          </a:ln>
        </p:spPr>
      </p:pic>
      <p:pic>
        <p:nvPicPr>
          <p:cNvPr id="1771" name="Image" descr="Image"/>
          <p:cNvPicPr>
            <a:picLocks noChangeAspect="1"/>
          </p:cNvPicPr>
          <p:nvPr/>
        </p:nvPicPr>
        <p:blipFill>
          <a:blip r:embed="rId8">
            <a:extLst/>
          </a:blip>
          <a:stretch>
            <a:fillRect/>
          </a:stretch>
        </p:blipFill>
        <p:spPr>
          <a:xfrm>
            <a:off x="419055" y="3068536"/>
            <a:ext cx="845135" cy="737683"/>
          </a:xfrm>
          <a:prstGeom prst="rect">
            <a:avLst/>
          </a:prstGeom>
          <a:ln w="12700">
            <a:miter lim="400000"/>
          </a:ln>
        </p:spPr>
      </p:pic>
      <p:pic>
        <p:nvPicPr>
          <p:cNvPr id="1772" name="Image" descr="Image"/>
          <p:cNvPicPr>
            <a:picLocks noChangeAspect="1"/>
          </p:cNvPicPr>
          <p:nvPr/>
        </p:nvPicPr>
        <p:blipFill>
          <a:blip r:embed="rId9">
            <a:extLst/>
          </a:blip>
          <a:stretch>
            <a:fillRect/>
          </a:stretch>
        </p:blipFill>
        <p:spPr>
          <a:xfrm>
            <a:off x="505739" y="4141272"/>
            <a:ext cx="671768" cy="464753"/>
          </a:xfrm>
          <a:prstGeom prst="rect">
            <a:avLst/>
          </a:prstGeom>
          <a:ln w="12700">
            <a:miter lim="400000"/>
          </a:ln>
        </p:spPr>
      </p:pic>
      <p:pic>
        <p:nvPicPr>
          <p:cNvPr id="1773" name="Image" descr="Image"/>
          <p:cNvPicPr>
            <a:picLocks noChangeAspect="1"/>
          </p:cNvPicPr>
          <p:nvPr/>
        </p:nvPicPr>
        <p:blipFill>
          <a:blip r:embed="rId10">
            <a:extLst/>
          </a:blip>
          <a:stretch>
            <a:fillRect/>
          </a:stretch>
        </p:blipFill>
        <p:spPr>
          <a:xfrm>
            <a:off x="448246" y="5019734"/>
            <a:ext cx="786754" cy="415928"/>
          </a:xfrm>
          <a:prstGeom prst="rect">
            <a:avLst/>
          </a:prstGeom>
          <a:ln w="12700">
            <a:miter lim="400000"/>
          </a:ln>
        </p:spPr>
      </p:pic>
      <p:sp>
        <p:nvSpPr>
          <p:cNvPr id="1774" name="ZoneTexte 9"/>
          <p:cNvSpPr txBox="1"/>
          <p:nvPr/>
        </p:nvSpPr>
        <p:spPr>
          <a:xfrm>
            <a:off x="8267820" y="1663186"/>
            <a:ext cx="3385747" cy="66732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000">
                <a:solidFill>
                  <a:srgbClr val="FFFFFF"/>
                </a:solidFill>
              </a:defRPr>
            </a:lvl1pPr>
          </a:lstStyle>
          <a:p>
            <a:pPr/>
            <a:r>
              <a:t>of the training offer is digitalised in 2017</a:t>
            </a:r>
          </a:p>
        </p:txBody>
      </p:sp>
      <p:sp>
        <p:nvSpPr>
          <p:cNvPr id="1775" name="ZoneTexte 9"/>
          <p:cNvSpPr txBox="1"/>
          <p:nvPr/>
        </p:nvSpPr>
        <p:spPr>
          <a:xfrm>
            <a:off x="8267820" y="3997227"/>
            <a:ext cx="3385747" cy="66732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000">
                <a:solidFill>
                  <a:srgbClr val="FFFFFF"/>
                </a:solidFill>
              </a:defRPr>
            </a:lvl1pPr>
          </a:lstStyle>
          <a:p>
            <a:pPr/>
            <a:r>
              <a:t>of the training offer will be digitalised by 2020</a:t>
            </a:r>
          </a:p>
        </p:txBody>
      </p:sp>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77" name="Rectangle"/>
          <p:cNvSpPr/>
          <p:nvPr/>
        </p:nvSpPr>
        <p:spPr>
          <a:xfrm>
            <a:off x="6105695" y="-57390"/>
            <a:ext cx="6140376" cy="6762954"/>
          </a:xfrm>
          <a:prstGeom prst="rect">
            <a:avLst/>
          </a:prstGeom>
          <a:solidFill>
            <a:srgbClr val="F7A924"/>
          </a:solidFill>
          <a:ln w="12700">
            <a:miter lim="400000"/>
          </a:ln>
        </p:spPr>
        <p:txBody>
          <a:bodyPr lIns="0" tIns="0" rIns="0" bIns="0" anchor="ctr"/>
          <a:lstStyle/>
          <a:p>
            <a:pPr>
              <a:defRPr sz="1600">
                <a:solidFill>
                  <a:srgbClr val="F7A924"/>
                </a:solidFill>
              </a:defRPr>
            </a:pPr>
          </a:p>
        </p:txBody>
      </p:sp>
      <p:sp>
        <p:nvSpPr>
          <p:cNvPr id="1778" name="Rectangle"/>
          <p:cNvSpPr/>
          <p:nvPr/>
        </p:nvSpPr>
        <p:spPr>
          <a:xfrm>
            <a:off x="-24173" y="-57390"/>
            <a:ext cx="6140377" cy="6762954"/>
          </a:xfrm>
          <a:prstGeom prst="rect">
            <a:avLst/>
          </a:prstGeom>
          <a:solidFill>
            <a:srgbClr val="9FD3DA"/>
          </a:solidFill>
          <a:ln w="12700">
            <a:miter lim="400000"/>
          </a:ln>
        </p:spPr>
        <p:txBody>
          <a:bodyPr lIns="0" tIns="0" rIns="0" bIns="0" anchor="ctr"/>
          <a:lstStyle/>
          <a:p>
            <a:pPr>
              <a:defRPr sz="1600">
                <a:solidFill>
                  <a:srgbClr val="95BAA8"/>
                </a:solidFill>
              </a:defRPr>
            </a:pPr>
          </a:p>
        </p:txBody>
      </p:sp>
      <p:sp>
        <p:nvSpPr>
          <p:cNvPr id="177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78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78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782"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783" name="112927-OOLS03-198.jpg" descr="112927-OOLS03-198.jpg"/>
          <p:cNvPicPr>
            <a:picLocks noChangeAspect="1"/>
          </p:cNvPicPr>
          <p:nvPr/>
        </p:nvPicPr>
        <p:blipFill>
          <a:blip r:embed="rId3">
            <a:extLst/>
          </a:blip>
          <a:srcRect l="0" t="0" r="0" b="7692"/>
          <a:stretch>
            <a:fillRect/>
          </a:stretch>
        </p:blipFill>
        <p:spPr>
          <a:xfrm>
            <a:off x="3884907" y="4523828"/>
            <a:ext cx="2020497" cy="1865052"/>
          </a:xfrm>
          <a:prstGeom prst="rect">
            <a:avLst/>
          </a:prstGeom>
          <a:ln w="12700">
            <a:miter lim="400000"/>
          </a:ln>
        </p:spPr>
      </p:pic>
      <p:pic>
        <p:nvPicPr>
          <p:cNvPr id="1784" name="02.jpg" descr="02.jpg"/>
          <p:cNvPicPr>
            <a:picLocks noChangeAspect="1"/>
          </p:cNvPicPr>
          <p:nvPr/>
        </p:nvPicPr>
        <p:blipFill>
          <a:blip r:embed="rId4">
            <a:extLst/>
          </a:blip>
          <a:srcRect l="0" t="0" r="0" b="5965"/>
          <a:stretch>
            <a:fillRect/>
          </a:stretch>
        </p:blipFill>
        <p:spPr>
          <a:xfrm>
            <a:off x="10094065" y="4601021"/>
            <a:ext cx="1818962" cy="1710453"/>
          </a:xfrm>
          <a:prstGeom prst="rect">
            <a:avLst/>
          </a:prstGeom>
          <a:ln w="12700">
            <a:miter lim="400000"/>
          </a:ln>
        </p:spPr>
      </p:pic>
      <p:sp>
        <p:nvSpPr>
          <p:cNvPr id="1785" name="ZoneTexte 4"/>
          <p:cNvSpPr txBox="1"/>
          <p:nvPr/>
        </p:nvSpPr>
        <p:spPr>
          <a:xfrm>
            <a:off x="7237359" y="6225349"/>
            <a:ext cx="4831308" cy="17743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r">
              <a:defRPr b="0" sz="700">
                <a:solidFill>
                  <a:srgbClr val="FFFFFF"/>
                </a:solidFill>
              </a:defRPr>
            </a:lvl1pPr>
          </a:lstStyle>
          <a:p>
            <a:pPr/>
            <a:r>
              <a:t>Source : Forum Economique de Davos, janvier 2016</a:t>
            </a:r>
          </a:p>
        </p:txBody>
      </p:sp>
      <p:sp>
        <p:nvSpPr>
          <p:cNvPr id="1786"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
        <p:nvSpPr>
          <p:cNvPr id="1787" name="Rectangle 5"/>
          <p:cNvSpPr txBox="1"/>
          <p:nvPr/>
        </p:nvSpPr>
        <p:spPr>
          <a:xfrm>
            <a:off x="763947" y="161241"/>
            <a:ext cx="10664106" cy="449350"/>
          </a:xfrm>
          <a:prstGeom prst="rect">
            <a:avLst/>
          </a:prstGeom>
          <a:solidFill>
            <a:srgbClr val="FFFFFF">
              <a:alpha val="69688"/>
            </a:srgbClr>
          </a:solidFill>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2500"/>
            </a:lvl1pPr>
          </a:lstStyle>
          <a:p>
            <a:pPr/>
            <a:r>
              <a:t>The Socio-Emotional Approach is Now a Condition of Success</a:t>
            </a:r>
          </a:p>
        </p:txBody>
      </p:sp>
      <p:sp>
        <p:nvSpPr>
          <p:cNvPr id="1788" name="ZoneTexte 6"/>
          <p:cNvSpPr txBox="1"/>
          <p:nvPr/>
        </p:nvSpPr>
        <p:spPr>
          <a:xfrm>
            <a:off x="834713" y="2467555"/>
            <a:ext cx="4107980" cy="28034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342900" indent="-342900" algn="l">
              <a:spcBef>
                <a:spcPts val="600"/>
              </a:spcBef>
              <a:buSzPct val="100000"/>
              <a:buAutoNum type="arabicPeriod" startAt="1"/>
              <a:defRPr cap="small"/>
            </a:pPr>
            <a:r>
              <a:t>Complex problem solving</a:t>
            </a:r>
          </a:p>
          <a:p>
            <a:pPr marL="342900" indent="-342900" algn="l">
              <a:spcBef>
                <a:spcPts val="600"/>
              </a:spcBef>
              <a:buSzPct val="100000"/>
              <a:buAutoNum type="arabicPeriod" startAt="1"/>
              <a:defRPr cap="small"/>
            </a:pPr>
            <a:r>
              <a:t>Coordination with others</a:t>
            </a:r>
          </a:p>
          <a:p>
            <a:pPr marL="342900" indent="-342900" algn="l">
              <a:spcBef>
                <a:spcPts val="600"/>
              </a:spcBef>
              <a:buSzPct val="100000"/>
              <a:buAutoNum type="arabicPeriod" startAt="1"/>
              <a:defRPr cap="small"/>
            </a:pPr>
            <a:r>
              <a:t>People Management </a:t>
            </a:r>
          </a:p>
          <a:p>
            <a:pPr marL="342900" indent="-342900" algn="l">
              <a:spcBef>
                <a:spcPts val="600"/>
              </a:spcBef>
              <a:buSzPct val="100000"/>
              <a:buAutoNum type="arabicPeriod" startAt="1"/>
              <a:defRPr cap="small"/>
            </a:pPr>
            <a:r>
              <a:t>Critical thinking</a:t>
            </a:r>
          </a:p>
          <a:p>
            <a:pPr marL="342900" indent="-342900" algn="l">
              <a:spcBef>
                <a:spcPts val="600"/>
              </a:spcBef>
              <a:buSzPct val="100000"/>
              <a:buAutoNum type="arabicPeriod" startAt="1"/>
              <a:defRPr cap="small"/>
            </a:pPr>
            <a:r>
              <a:t>Negotiation</a:t>
            </a:r>
          </a:p>
          <a:p>
            <a:pPr marL="342900" indent="-342900" algn="l">
              <a:spcBef>
                <a:spcPts val="600"/>
              </a:spcBef>
              <a:buSzPct val="100000"/>
              <a:buAutoNum type="arabicPeriod" startAt="1"/>
              <a:defRPr cap="small"/>
            </a:pPr>
            <a:r>
              <a:t>Quality control</a:t>
            </a:r>
          </a:p>
          <a:p>
            <a:pPr marL="342900" indent="-342900" algn="l">
              <a:spcBef>
                <a:spcPts val="600"/>
              </a:spcBef>
              <a:buSzPct val="100000"/>
              <a:buAutoNum type="arabicPeriod" startAt="1"/>
              <a:defRPr cap="small"/>
            </a:pPr>
            <a:r>
              <a:t>Service orientation</a:t>
            </a:r>
          </a:p>
          <a:p>
            <a:pPr marL="342900" indent="-342900" algn="l">
              <a:spcBef>
                <a:spcPts val="600"/>
              </a:spcBef>
              <a:buSzPct val="100000"/>
              <a:buAutoNum type="arabicPeriod" startAt="1"/>
              <a:defRPr cap="small"/>
            </a:pPr>
            <a:r>
              <a:t>Decision making and judgement capacities</a:t>
            </a:r>
          </a:p>
          <a:p>
            <a:pPr marL="342900" indent="-342900" algn="l">
              <a:spcBef>
                <a:spcPts val="600"/>
              </a:spcBef>
              <a:buSzPct val="100000"/>
              <a:buAutoNum type="arabicPeriod" startAt="1"/>
              <a:defRPr cap="small"/>
            </a:pPr>
            <a:r>
              <a:t>Active listening</a:t>
            </a:r>
          </a:p>
          <a:p>
            <a:pPr marL="342900" indent="-342900" algn="l">
              <a:spcBef>
                <a:spcPts val="600"/>
              </a:spcBef>
              <a:buSzPct val="100000"/>
              <a:buAutoNum type="arabicPeriod" startAt="1"/>
              <a:defRPr cap="small"/>
            </a:pPr>
            <a:r>
              <a:t>Emotional intelligence</a:t>
            </a:r>
          </a:p>
        </p:txBody>
      </p:sp>
      <p:sp>
        <p:nvSpPr>
          <p:cNvPr id="1789" name="En 2015"/>
          <p:cNvSpPr txBox="1"/>
          <p:nvPr/>
        </p:nvSpPr>
        <p:spPr>
          <a:xfrm>
            <a:off x="823462" y="1836004"/>
            <a:ext cx="1342902" cy="47013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cap="small" sz="3000"/>
            </a:lvl1pPr>
          </a:lstStyle>
          <a:p>
            <a:pPr/>
            <a:r>
              <a:t>In 2015</a:t>
            </a:r>
          </a:p>
        </p:txBody>
      </p:sp>
      <p:sp>
        <p:nvSpPr>
          <p:cNvPr id="1790" name="En 2020"/>
          <p:cNvSpPr txBox="1"/>
          <p:nvPr/>
        </p:nvSpPr>
        <p:spPr>
          <a:xfrm>
            <a:off x="7406106" y="1836004"/>
            <a:ext cx="1342902" cy="47013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cap="small" sz="3000"/>
            </a:lvl1pPr>
          </a:lstStyle>
          <a:p>
            <a:pPr/>
            <a:r>
              <a:t>In 2020</a:t>
            </a:r>
          </a:p>
        </p:txBody>
      </p:sp>
      <p:sp>
        <p:nvSpPr>
          <p:cNvPr id="1791" name="ZoneTexte 8"/>
          <p:cNvSpPr txBox="1"/>
          <p:nvPr/>
        </p:nvSpPr>
        <p:spPr>
          <a:xfrm>
            <a:off x="7486970" y="2456998"/>
            <a:ext cx="4107979" cy="28034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342900" indent="-342900" algn="l">
              <a:spcBef>
                <a:spcPts val="600"/>
              </a:spcBef>
              <a:buSzPct val="100000"/>
              <a:buAutoNum type="arabicPeriod" startAt="1"/>
              <a:defRPr cap="small"/>
            </a:pPr>
            <a:r>
              <a:t>Complex problem solving</a:t>
            </a:r>
          </a:p>
          <a:p>
            <a:pPr marL="342900" indent="-342900" algn="l">
              <a:spcBef>
                <a:spcPts val="600"/>
              </a:spcBef>
              <a:buSzPct val="100000"/>
              <a:buAutoNum type="arabicPeriod" startAt="1"/>
              <a:defRPr cap="small">
                <a:solidFill>
                  <a:srgbClr val="072199"/>
                </a:solidFill>
              </a:defRPr>
            </a:pPr>
            <a:r>
              <a:t>Critical thinking</a:t>
            </a:r>
          </a:p>
          <a:p>
            <a:pPr marL="342900" indent="-342900" algn="l">
              <a:spcBef>
                <a:spcPts val="600"/>
              </a:spcBef>
              <a:buSzPct val="100000"/>
              <a:buAutoNum type="arabicPeriod" startAt="1"/>
              <a:defRPr cap="small">
                <a:solidFill>
                  <a:srgbClr val="072199"/>
                </a:solidFill>
              </a:defRPr>
            </a:pPr>
            <a:r>
              <a:t>Creativity</a:t>
            </a:r>
          </a:p>
          <a:p>
            <a:pPr marL="342900" indent="-342900" algn="l">
              <a:spcBef>
                <a:spcPts val="600"/>
              </a:spcBef>
              <a:buSzPct val="100000"/>
              <a:buAutoNum type="arabicPeriod" startAt="1"/>
              <a:defRPr cap="small"/>
            </a:pPr>
            <a:r>
              <a:t>People Management </a:t>
            </a:r>
          </a:p>
          <a:p>
            <a:pPr marL="342900" indent="-342900" algn="l">
              <a:spcBef>
                <a:spcPts val="600"/>
              </a:spcBef>
              <a:buSzPct val="100000"/>
              <a:buAutoNum type="arabicPeriod" startAt="1"/>
              <a:defRPr cap="small"/>
            </a:pPr>
            <a:r>
              <a:t>Coordination with others</a:t>
            </a:r>
          </a:p>
          <a:p>
            <a:pPr marL="342900" indent="-342900" algn="l">
              <a:spcBef>
                <a:spcPts val="600"/>
              </a:spcBef>
              <a:buSzPct val="100000"/>
              <a:buAutoNum type="arabicPeriod" startAt="1"/>
              <a:defRPr cap="small">
                <a:solidFill>
                  <a:srgbClr val="072199"/>
                </a:solidFill>
              </a:defRPr>
            </a:pPr>
            <a:r>
              <a:t>Emotional intelligence</a:t>
            </a:r>
          </a:p>
          <a:p>
            <a:pPr marL="342900" indent="-342900" algn="l">
              <a:spcBef>
                <a:spcPts val="600"/>
              </a:spcBef>
              <a:buSzPct val="100000"/>
              <a:buAutoNum type="arabicPeriod" startAt="1"/>
              <a:defRPr cap="small"/>
            </a:pPr>
            <a:r>
              <a:t>Decision making and judgement capacities</a:t>
            </a:r>
          </a:p>
          <a:p>
            <a:pPr marL="342900" indent="-342900" algn="l">
              <a:spcBef>
                <a:spcPts val="600"/>
              </a:spcBef>
              <a:buSzPct val="100000"/>
              <a:buAutoNum type="arabicPeriod" startAt="1"/>
              <a:defRPr cap="small"/>
            </a:pPr>
            <a:r>
              <a:t>Service orientation</a:t>
            </a:r>
          </a:p>
          <a:p>
            <a:pPr marL="342900" indent="-342900" algn="l">
              <a:spcBef>
                <a:spcPts val="600"/>
              </a:spcBef>
              <a:buSzPct val="100000"/>
              <a:buAutoNum type="arabicPeriod" startAt="1"/>
              <a:defRPr cap="small"/>
            </a:pPr>
            <a:r>
              <a:t>Negotiation</a:t>
            </a:r>
          </a:p>
          <a:p>
            <a:pPr marL="342900" indent="-342900" algn="l">
              <a:spcBef>
                <a:spcPts val="600"/>
              </a:spcBef>
              <a:buSzPct val="100000"/>
              <a:buAutoNum type="arabicPeriod" startAt="1"/>
              <a:defRPr cap="small"/>
            </a:pPr>
            <a:r>
              <a:t>Cognitive flexibility</a:t>
            </a:r>
          </a:p>
        </p:txBody>
      </p:sp>
      <p:sp>
        <p:nvSpPr>
          <p:cNvPr id="1792" name="Les compétences recherchées"/>
          <p:cNvSpPr txBox="1"/>
          <p:nvPr/>
        </p:nvSpPr>
        <p:spPr>
          <a:xfrm>
            <a:off x="809155" y="1490494"/>
            <a:ext cx="1644179" cy="334591"/>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000"/>
            </a:lvl1pPr>
          </a:lstStyle>
          <a:p>
            <a:pPr/>
            <a:r>
              <a:t>Skills sought</a:t>
            </a:r>
          </a:p>
        </p:txBody>
      </p:sp>
      <p:sp>
        <p:nvSpPr>
          <p:cNvPr id="1793" name="Les compétences recherchées"/>
          <p:cNvSpPr txBox="1"/>
          <p:nvPr/>
        </p:nvSpPr>
        <p:spPr>
          <a:xfrm>
            <a:off x="7406106" y="1490494"/>
            <a:ext cx="1644180" cy="334591"/>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000"/>
            </a:lvl1pPr>
          </a:lstStyle>
          <a:p>
            <a:pPr/>
            <a:r>
              <a:t>Skills sought</a:t>
            </a:r>
          </a:p>
        </p:txBody>
      </p:sp>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9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79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79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798"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799" name="Circle">
            <a:hlinkClick r:id="rId3" invalidUrl="" action="" tgtFrame="" tooltip="" history="1" highlightClick="0" endSnd="0"/>
          </p:cNvPr>
          <p:cNvSpPr/>
          <p:nvPr/>
        </p:nvSpPr>
        <p:spPr>
          <a:xfrm>
            <a:off x="11031439" y="1611888"/>
            <a:ext cx="737683" cy="737683"/>
          </a:xfrm>
          <a:prstGeom prst="ellipse">
            <a:avLst/>
          </a:prstGeom>
          <a:solidFill>
            <a:srgbClr val="072199"/>
          </a:solidFill>
          <a:ln w="12700">
            <a:miter lim="400000"/>
          </a:ln>
        </p:spPr>
        <p:txBody>
          <a:bodyPr lIns="0" tIns="0" rIns="0" bIns="0" anchor="ctr"/>
          <a:lstStyle/>
          <a:p>
            <a:pPr>
              <a:defRPr sz="1600">
                <a:solidFill>
                  <a:srgbClr val="FFFFFF"/>
                </a:solidFill>
              </a:defRPr>
            </a:pPr>
          </a:p>
        </p:txBody>
      </p:sp>
      <p:pic>
        <p:nvPicPr>
          <p:cNvPr id="1800" name="Image" descr="Image"/>
          <p:cNvPicPr>
            <a:picLocks noChangeAspect="1"/>
          </p:cNvPicPr>
          <p:nvPr/>
        </p:nvPicPr>
        <p:blipFill>
          <a:blip r:embed="rId4">
            <a:extLst/>
          </a:blip>
          <a:stretch>
            <a:fillRect/>
          </a:stretch>
        </p:blipFill>
        <p:spPr>
          <a:xfrm>
            <a:off x="11413545" y="1529364"/>
            <a:ext cx="471510" cy="410214"/>
          </a:xfrm>
          <a:prstGeom prst="rect">
            <a:avLst/>
          </a:prstGeom>
          <a:ln w="12700">
            <a:miter lim="400000"/>
          </a:ln>
        </p:spPr>
      </p:pic>
      <p:pic>
        <p:nvPicPr>
          <p:cNvPr id="1801" name="Image" descr="Image"/>
          <p:cNvPicPr>
            <a:picLocks noChangeAspect="1"/>
          </p:cNvPicPr>
          <p:nvPr/>
        </p:nvPicPr>
        <p:blipFill>
          <a:blip r:embed="rId5">
            <a:extLst/>
          </a:blip>
          <a:stretch>
            <a:fillRect/>
          </a:stretch>
        </p:blipFill>
        <p:spPr>
          <a:xfrm>
            <a:off x="11160283" y="1770097"/>
            <a:ext cx="443111" cy="410213"/>
          </a:xfrm>
          <a:prstGeom prst="rect">
            <a:avLst/>
          </a:prstGeom>
          <a:ln w="12700">
            <a:miter lim="400000"/>
          </a:ln>
        </p:spPr>
      </p:pic>
      <p:sp>
        <p:nvSpPr>
          <p:cNvPr id="1802"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
        <p:nvSpPr>
          <p:cNvPr id="1803" name="Connecteur droit 4"/>
          <p:cNvSpPr/>
          <p:nvPr/>
        </p:nvSpPr>
        <p:spPr>
          <a:xfrm flipH="1">
            <a:off x="1754291" y="497017"/>
            <a:ext cx="1" cy="5531511"/>
          </a:xfrm>
          <a:prstGeom prst="line">
            <a:avLst/>
          </a:prstGeom>
          <a:ln>
            <a:solidFill>
              <a:srgbClr val="404040"/>
            </a:solidFill>
          </a:ln>
        </p:spPr>
        <p:txBody>
          <a:bodyPr lIns="45718" tIns="45718" rIns="45718" bIns="45718"/>
          <a:lstStyle/>
          <a:p>
            <a:pPr/>
          </a:p>
        </p:txBody>
      </p:sp>
      <p:sp>
        <p:nvSpPr>
          <p:cNvPr id="1804" name="Connecteur droit 5"/>
          <p:cNvSpPr/>
          <p:nvPr/>
        </p:nvSpPr>
        <p:spPr>
          <a:xfrm>
            <a:off x="116559" y="3021007"/>
            <a:ext cx="7942999" cy="1"/>
          </a:xfrm>
          <a:prstGeom prst="line">
            <a:avLst/>
          </a:prstGeom>
          <a:ln>
            <a:solidFill>
              <a:srgbClr val="404040"/>
            </a:solidFill>
          </a:ln>
        </p:spPr>
        <p:txBody>
          <a:bodyPr lIns="45718" tIns="45718" rIns="45718" bIns="45718"/>
          <a:lstStyle/>
          <a:p>
            <a:pPr/>
          </a:p>
        </p:txBody>
      </p:sp>
      <p:sp>
        <p:nvSpPr>
          <p:cNvPr id="1805" name="ZoneTexte 6"/>
          <p:cNvSpPr txBox="1"/>
          <p:nvPr/>
        </p:nvSpPr>
        <p:spPr>
          <a:xfrm>
            <a:off x="371531" y="4193316"/>
            <a:ext cx="1137315" cy="35065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800"/>
            </a:lvl1pPr>
          </a:lstStyle>
          <a:p>
            <a:pPr/>
            <a:r>
              <a:t>TOOLS</a:t>
            </a:r>
          </a:p>
        </p:txBody>
      </p:sp>
      <p:sp>
        <p:nvSpPr>
          <p:cNvPr id="1806" name="ZoneTexte 7"/>
          <p:cNvSpPr txBox="1"/>
          <p:nvPr/>
        </p:nvSpPr>
        <p:spPr>
          <a:xfrm>
            <a:off x="121322" y="1020406"/>
            <a:ext cx="1637734" cy="88405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1800">
                <a:solidFill>
                  <a:srgbClr val="262626"/>
                </a:solidFill>
              </a:defRPr>
            </a:pPr>
            <a:r>
              <a:t>CONCEPT</a:t>
            </a:r>
          </a:p>
          <a:p>
            <a:pPr>
              <a:defRPr sz="1800">
                <a:solidFill>
                  <a:srgbClr val="262626"/>
                </a:solidFill>
              </a:defRPr>
            </a:pPr>
            <a:r>
              <a:t> </a:t>
            </a:r>
          </a:p>
          <a:p>
            <a:pPr>
              <a:defRPr sz="1800">
                <a:solidFill>
                  <a:srgbClr val="262626"/>
                </a:solidFill>
              </a:defRPr>
            </a:pPr>
            <a:r>
              <a:t>PROCESS</a:t>
            </a:r>
          </a:p>
        </p:txBody>
      </p:sp>
      <p:grpSp>
        <p:nvGrpSpPr>
          <p:cNvPr id="1809" name="Rectangle 8"/>
          <p:cNvGrpSpPr/>
          <p:nvPr/>
        </p:nvGrpSpPr>
        <p:grpSpPr>
          <a:xfrm>
            <a:off x="4329962" y="798729"/>
            <a:ext cx="2632906" cy="608030"/>
            <a:chOff x="0" y="0"/>
            <a:chExt cx="2632904" cy="608029"/>
          </a:xfrm>
        </p:grpSpPr>
        <p:sp>
          <p:nvSpPr>
            <p:cNvPr id="1807" name="Rectangle"/>
            <p:cNvSpPr/>
            <p:nvPr/>
          </p:nvSpPr>
          <p:spPr>
            <a:xfrm>
              <a:off x="0" y="-1"/>
              <a:ext cx="2632905" cy="608031"/>
            </a:xfrm>
            <a:prstGeom prst="rect">
              <a:avLst/>
            </a:prstGeom>
            <a:solidFill>
              <a:srgbClr val="FFFFFF"/>
            </a:solidFill>
            <a:ln w="25400" cap="flat">
              <a:solidFill>
                <a:srgbClr val="474747"/>
              </a:solidFill>
              <a:prstDash val="solid"/>
              <a:round/>
            </a:ln>
            <a:effectLst/>
          </p:spPr>
          <p:txBody>
            <a:bodyPr wrap="square" lIns="0" tIns="0" rIns="0" bIns="0" numCol="1" anchor="ctr">
              <a:noAutofit/>
            </a:bodyPr>
            <a:lstStyle/>
            <a:p>
              <a:pPr>
                <a:defRPr>
                  <a:solidFill>
                    <a:srgbClr val="FFFFFF"/>
                  </a:solidFill>
                </a:defRPr>
              </a:pPr>
            </a:p>
          </p:txBody>
        </p:sp>
        <p:sp>
          <p:nvSpPr>
            <p:cNvPr id="1808" name="Auto-formation"/>
            <p:cNvSpPr txBox="1"/>
            <p:nvPr/>
          </p:nvSpPr>
          <p:spPr>
            <a:xfrm>
              <a:off x="0" y="147319"/>
              <a:ext cx="2632905" cy="31338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lvl1pPr>
                <a:defRPr sz="1600">
                  <a:solidFill>
                    <a:srgbClr val="262626"/>
                  </a:solidFill>
                </a:defRPr>
              </a:lvl1pPr>
            </a:lstStyle>
            <a:p>
              <a:pPr/>
              <a:r>
                <a:t>Independent learning</a:t>
              </a:r>
            </a:p>
          </p:txBody>
        </p:sp>
      </p:grpSp>
      <p:grpSp>
        <p:nvGrpSpPr>
          <p:cNvPr id="1812" name="Flèche droite 17"/>
          <p:cNvGrpSpPr/>
          <p:nvPr/>
        </p:nvGrpSpPr>
        <p:grpSpPr>
          <a:xfrm>
            <a:off x="6813838" y="493362"/>
            <a:ext cx="4765506" cy="1218766"/>
            <a:chOff x="0" y="0"/>
            <a:chExt cx="4765505" cy="1218764"/>
          </a:xfrm>
        </p:grpSpPr>
        <p:sp>
          <p:nvSpPr>
            <p:cNvPr id="1810" name="Arrow"/>
            <p:cNvSpPr/>
            <p:nvPr/>
          </p:nvSpPr>
          <p:spPr>
            <a:xfrm>
              <a:off x="0" y="-1"/>
              <a:ext cx="4765505" cy="1218766"/>
            </a:xfrm>
            <a:prstGeom prst="rightArrow">
              <a:avLst>
                <a:gd name="adj1" fmla="val 50000"/>
                <a:gd name="adj2" fmla="val 50000"/>
              </a:avLst>
            </a:prstGeom>
            <a:solidFill>
              <a:srgbClr val="FFFFFF"/>
            </a:solidFill>
            <a:ln w="25400" cap="flat">
              <a:solidFill>
                <a:srgbClr val="474747"/>
              </a:solidFill>
              <a:prstDash val="solid"/>
              <a:round/>
            </a:ln>
            <a:effectLst/>
          </p:spPr>
          <p:txBody>
            <a:bodyPr wrap="square" lIns="0" tIns="0" rIns="0" bIns="0" numCol="1" anchor="ctr">
              <a:noAutofit/>
            </a:bodyPr>
            <a:lstStyle/>
            <a:p>
              <a:pPr>
                <a:defRPr>
                  <a:solidFill>
                    <a:srgbClr val="FFFFFF"/>
                  </a:solidFill>
                </a:defRPr>
              </a:pPr>
            </a:p>
          </p:txBody>
        </p:sp>
        <p:sp>
          <p:nvSpPr>
            <p:cNvPr id="1811" name="Vers un Apprentissage pervasif et adaptatif ?"/>
            <p:cNvSpPr txBox="1"/>
            <p:nvPr/>
          </p:nvSpPr>
          <p:spPr>
            <a:xfrm>
              <a:off x="-1" y="452687"/>
              <a:ext cx="4652348" cy="31338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lvl1pPr>
                <a:defRPr sz="1600">
                  <a:solidFill>
                    <a:srgbClr val="262626"/>
                  </a:solidFill>
                </a:defRPr>
              </a:lvl1pPr>
            </a:lstStyle>
            <a:p>
              <a:pPr/>
              <a:r>
                <a:t>Towards adaptive, pervasive learning?</a:t>
              </a:r>
            </a:p>
          </p:txBody>
        </p:sp>
      </p:grpSp>
      <p:sp>
        <p:nvSpPr>
          <p:cNvPr id="1813" name="ZoneTexte 13"/>
          <p:cNvSpPr txBox="1"/>
          <p:nvPr/>
        </p:nvSpPr>
        <p:spPr>
          <a:xfrm>
            <a:off x="8632886" y="2862409"/>
            <a:ext cx="2833298" cy="171122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just">
              <a:defRPr b="0"/>
            </a:lvl1pPr>
          </a:lstStyle>
          <a:p>
            <a:pPr/>
            <a:r>
              <a:t>“Beyond personalisation, gami-fication and micro-learning, Artificial Intelligence (AI) can now allow us to recommend new resources to our collaborators, and has become an essential tool for taking the first step towards personalisation.”</a:t>
            </a:r>
          </a:p>
        </p:txBody>
      </p:sp>
      <p:grpSp>
        <p:nvGrpSpPr>
          <p:cNvPr id="1816" name="Rectangle 18"/>
          <p:cNvGrpSpPr/>
          <p:nvPr/>
        </p:nvGrpSpPr>
        <p:grpSpPr>
          <a:xfrm>
            <a:off x="2299656" y="802024"/>
            <a:ext cx="2211167" cy="608029"/>
            <a:chOff x="0" y="0"/>
            <a:chExt cx="2211166" cy="608028"/>
          </a:xfrm>
        </p:grpSpPr>
        <p:sp>
          <p:nvSpPr>
            <p:cNvPr id="1814" name="Rectangle"/>
            <p:cNvSpPr/>
            <p:nvPr/>
          </p:nvSpPr>
          <p:spPr>
            <a:xfrm>
              <a:off x="-1" y="-1"/>
              <a:ext cx="2211168" cy="608030"/>
            </a:xfrm>
            <a:prstGeom prst="rect">
              <a:avLst/>
            </a:prstGeom>
            <a:solidFill>
              <a:srgbClr val="FFFFFF"/>
            </a:solidFill>
            <a:ln w="25400" cap="flat">
              <a:solidFill>
                <a:srgbClr val="474747"/>
              </a:solidFill>
              <a:prstDash val="solid"/>
              <a:round/>
            </a:ln>
            <a:effectLst/>
          </p:spPr>
          <p:txBody>
            <a:bodyPr wrap="square" lIns="0" tIns="0" rIns="0" bIns="0" numCol="1" anchor="ctr">
              <a:noAutofit/>
            </a:bodyPr>
            <a:lstStyle/>
            <a:p>
              <a:pPr>
                <a:defRPr>
                  <a:solidFill>
                    <a:srgbClr val="FFFFFF"/>
                  </a:solidFill>
                </a:defRPr>
              </a:pPr>
            </a:p>
          </p:txBody>
        </p:sp>
        <p:sp>
          <p:nvSpPr>
            <p:cNvPr id="1815" name="Présentiel…"/>
            <p:cNvSpPr txBox="1"/>
            <p:nvPr/>
          </p:nvSpPr>
          <p:spPr>
            <a:xfrm>
              <a:off x="-1" y="33019"/>
              <a:ext cx="2211168" cy="54198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p>
              <a:pPr>
                <a:defRPr sz="1600">
                  <a:solidFill>
                    <a:srgbClr val="262626"/>
                  </a:solidFill>
                </a:defRPr>
              </a:pPr>
              <a:r>
                <a:t>Face-to-face</a:t>
              </a:r>
              <a:endParaRPr>
                <a:solidFill>
                  <a:srgbClr val="FFFFFF"/>
                </a:solidFill>
              </a:endParaRPr>
            </a:p>
            <a:p>
              <a:pPr>
                <a:defRPr sz="1600">
                  <a:solidFill>
                    <a:srgbClr val="262626"/>
                  </a:solidFill>
                </a:defRPr>
              </a:pPr>
              <a:r>
                <a:t>and Tutoring</a:t>
              </a:r>
            </a:p>
          </p:txBody>
        </p:sp>
      </p:grpSp>
      <p:sp>
        <p:nvSpPr>
          <p:cNvPr id="1817" name="Group"/>
          <p:cNvSpPr/>
          <p:nvPr/>
        </p:nvSpPr>
        <p:spPr>
          <a:xfrm>
            <a:off x="4096427" y="4215700"/>
            <a:ext cx="1681137" cy="1681137"/>
          </a:xfrm>
          <a:prstGeom prst="ellipse">
            <a:avLst/>
          </a:prstGeom>
          <a:solidFill>
            <a:srgbClr val="F28C58"/>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18" name="Group"/>
          <p:cNvSpPr/>
          <p:nvPr/>
        </p:nvSpPr>
        <p:spPr>
          <a:xfrm>
            <a:off x="3328458" y="3152563"/>
            <a:ext cx="1799379" cy="1799379"/>
          </a:xfrm>
          <a:prstGeom prst="ellipse">
            <a:avLst/>
          </a:prstGeom>
          <a:solidFill>
            <a:srgbClr val="1B6AA5">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19" name="Group"/>
          <p:cNvSpPr/>
          <p:nvPr/>
        </p:nvSpPr>
        <p:spPr>
          <a:xfrm>
            <a:off x="2185848" y="3957142"/>
            <a:ext cx="1989599" cy="1989599"/>
          </a:xfrm>
          <a:prstGeom prst="ellipse">
            <a:avLst/>
          </a:prstGeom>
          <a:solidFill>
            <a:srgbClr val="B0CD63">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20" name="Circle"/>
          <p:cNvSpPr/>
          <p:nvPr/>
        </p:nvSpPr>
        <p:spPr>
          <a:xfrm>
            <a:off x="5492736" y="3660902"/>
            <a:ext cx="1552611" cy="1552611"/>
          </a:xfrm>
          <a:prstGeom prst="ellipse">
            <a:avLst/>
          </a:prstGeom>
          <a:solidFill>
            <a:srgbClr val="F0C42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21" name="Circle"/>
          <p:cNvSpPr/>
          <p:nvPr/>
        </p:nvSpPr>
        <p:spPr>
          <a:xfrm>
            <a:off x="6480047" y="4329891"/>
            <a:ext cx="1552611" cy="1552611"/>
          </a:xfrm>
          <a:prstGeom prst="ellipse">
            <a:avLst/>
          </a:prstGeom>
          <a:solidFill>
            <a:srgbClr val="46C1A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22" name="ZoneTexte 3"/>
          <p:cNvSpPr txBox="1"/>
          <p:nvPr/>
        </p:nvSpPr>
        <p:spPr>
          <a:xfrm>
            <a:off x="2614195" y="4837793"/>
            <a:ext cx="1122195"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r>
              <a:t>VIDEOS </a:t>
            </a:r>
          </a:p>
        </p:txBody>
      </p:sp>
      <p:sp>
        <p:nvSpPr>
          <p:cNvPr id="1823" name="ZoneTexte 34"/>
          <p:cNvSpPr txBox="1"/>
          <p:nvPr/>
        </p:nvSpPr>
        <p:spPr>
          <a:xfrm>
            <a:off x="3706450" y="3724961"/>
            <a:ext cx="1122195"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r>
              <a:t>E-LEARNING</a:t>
            </a:r>
          </a:p>
          <a:p>
            <a:pPr/>
            <a:r>
              <a:t>MODULES</a:t>
            </a:r>
          </a:p>
        </p:txBody>
      </p:sp>
      <p:sp>
        <p:nvSpPr>
          <p:cNvPr id="1824" name="ZoneTexte 35"/>
          <p:cNvSpPr txBox="1"/>
          <p:nvPr/>
        </p:nvSpPr>
        <p:spPr>
          <a:xfrm>
            <a:off x="4329569" y="4869562"/>
            <a:ext cx="1249645"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r>
              <a:t>VIRTUAL CLASSES</a:t>
            </a:r>
          </a:p>
        </p:txBody>
      </p:sp>
      <p:sp>
        <p:nvSpPr>
          <p:cNvPr id="1825" name="ZoneTexte 36"/>
          <p:cNvSpPr txBox="1"/>
          <p:nvPr/>
        </p:nvSpPr>
        <p:spPr>
          <a:xfrm>
            <a:off x="5644217" y="4076560"/>
            <a:ext cx="1249645"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r>
              <a:t>MOOC SPOOC COOC</a:t>
            </a:r>
          </a:p>
        </p:txBody>
      </p:sp>
      <p:sp>
        <p:nvSpPr>
          <p:cNvPr id="1826" name="ZoneTexte 37"/>
          <p:cNvSpPr txBox="1"/>
          <p:nvPr/>
        </p:nvSpPr>
        <p:spPr>
          <a:xfrm>
            <a:off x="6643806" y="4843914"/>
            <a:ext cx="1249645"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r>
              <a:t>SOCIAL NETWORKS</a:t>
            </a:r>
          </a:p>
        </p:txBody>
      </p:sp>
      <p:sp>
        <p:nvSpPr>
          <p:cNvPr id="1827" name="Circle"/>
          <p:cNvSpPr/>
          <p:nvPr/>
        </p:nvSpPr>
        <p:spPr>
          <a:xfrm>
            <a:off x="5392570" y="5021800"/>
            <a:ext cx="1552611" cy="1390895"/>
          </a:xfrm>
          <a:prstGeom prst="ellipse">
            <a:avLst/>
          </a:prstGeom>
          <a:solidFill>
            <a:srgbClr val="FEF9D6">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28" name="Circle"/>
          <p:cNvSpPr/>
          <p:nvPr/>
        </p:nvSpPr>
        <p:spPr>
          <a:xfrm>
            <a:off x="6893859" y="3126115"/>
            <a:ext cx="1413407" cy="1451674"/>
          </a:xfrm>
          <a:prstGeom prst="ellipse">
            <a:avLst/>
          </a:prstGeom>
          <a:solidFill>
            <a:srgbClr val="F9BFDC">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29" name="ZoneTexte 41"/>
          <p:cNvSpPr txBox="1"/>
          <p:nvPr/>
        </p:nvSpPr>
        <p:spPr>
          <a:xfrm>
            <a:off x="6945176" y="3590091"/>
            <a:ext cx="1249645"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r>
              <a:t>SERIOUS GAME</a:t>
            </a:r>
            <a:r>
              <a:t>S</a:t>
            </a:r>
          </a:p>
        </p:txBody>
      </p:sp>
      <p:sp>
        <p:nvSpPr>
          <p:cNvPr id="1830" name="L’IA - Intelligence artificielle ?"/>
          <p:cNvSpPr txBox="1"/>
          <p:nvPr/>
        </p:nvSpPr>
        <p:spPr>
          <a:xfrm>
            <a:off x="8616759" y="2401131"/>
            <a:ext cx="3399891" cy="31002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1800">
                <a:solidFill>
                  <a:srgbClr val="072199"/>
                </a:solidFill>
              </a:defRPr>
            </a:pPr>
            <a:r>
              <a:t>AI </a:t>
            </a:r>
            <a:r>
              <a:t>–</a:t>
            </a:r>
            <a:r>
              <a:t> Artificial Intelligence?</a:t>
            </a:r>
          </a:p>
        </p:txBody>
      </p:sp>
      <p:grpSp>
        <p:nvGrpSpPr>
          <p:cNvPr id="1833" name="Blending-learning ou formation mixte"/>
          <p:cNvGrpSpPr/>
          <p:nvPr/>
        </p:nvGrpSpPr>
        <p:grpSpPr>
          <a:xfrm>
            <a:off x="2299658" y="1509577"/>
            <a:ext cx="2833300" cy="617367"/>
            <a:chOff x="0" y="0"/>
            <a:chExt cx="2833298" cy="617365"/>
          </a:xfrm>
        </p:grpSpPr>
        <p:sp>
          <p:nvSpPr>
            <p:cNvPr id="1831" name="Rectangle"/>
            <p:cNvSpPr/>
            <p:nvPr/>
          </p:nvSpPr>
          <p:spPr>
            <a:xfrm>
              <a:off x="0" y="-1"/>
              <a:ext cx="2833300" cy="617366"/>
            </a:xfrm>
            <a:prstGeom prst="rect">
              <a:avLst/>
            </a:prstGeom>
            <a:solidFill>
              <a:srgbClr val="072199"/>
            </a:solidFill>
            <a:ln w="12700" cap="flat">
              <a:noFill/>
              <a:miter lim="400000"/>
            </a:ln>
            <a:effectLst/>
          </p:spPr>
          <p:txBody>
            <a:bodyPr wrap="square" lIns="0" tIns="0" rIns="0" bIns="0" numCol="1" anchor="ctr">
              <a:noAutofit/>
            </a:bodyPr>
            <a:lstStyle/>
            <a:p>
              <a:pPr>
                <a:defRPr sz="1600">
                  <a:solidFill>
                    <a:srgbClr val="FFFFFF"/>
                  </a:solidFill>
                </a:defRPr>
              </a:pPr>
            </a:p>
          </p:txBody>
        </p:sp>
        <p:sp>
          <p:nvSpPr>
            <p:cNvPr id="1832" name="Blending-learning ou formation mixte"/>
            <p:cNvSpPr txBox="1"/>
            <p:nvPr/>
          </p:nvSpPr>
          <p:spPr>
            <a:xfrm>
              <a:off x="0" y="83406"/>
              <a:ext cx="2833300" cy="4505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defRPr sz="1600">
                  <a:solidFill>
                    <a:srgbClr val="FFFFFF"/>
                  </a:solidFill>
                </a:defRPr>
              </a:pPr>
              <a:r>
                <a:t>Blend</a:t>
              </a:r>
              <a:r>
                <a:t>ed</a:t>
              </a:r>
              <a:r>
                <a:t>-learning </a:t>
              </a:r>
              <a:r>
                <a:t>or mixed training types</a:t>
              </a:r>
            </a:p>
          </p:txBody>
        </p:sp>
      </p:grpSp>
      <p:grpSp>
        <p:nvGrpSpPr>
          <p:cNvPr id="1836" name="Micro-learning"/>
          <p:cNvGrpSpPr/>
          <p:nvPr/>
        </p:nvGrpSpPr>
        <p:grpSpPr>
          <a:xfrm>
            <a:off x="6188542" y="2207666"/>
            <a:ext cx="1852687" cy="602912"/>
            <a:chOff x="0" y="0"/>
            <a:chExt cx="1852685" cy="602911"/>
          </a:xfrm>
        </p:grpSpPr>
        <p:sp>
          <p:nvSpPr>
            <p:cNvPr id="1834" name="Rectangle"/>
            <p:cNvSpPr/>
            <p:nvPr/>
          </p:nvSpPr>
          <p:spPr>
            <a:xfrm>
              <a:off x="0" y="-1"/>
              <a:ext cx="1852686" cy="602913"/>
            </a:xfrm>
            <a:prstGeom prst="rect">
              <a:avLst/>
            </a:prstGeom>
            <a:solidFill>
              <a:srgbClr val="072199"/>
            </a:solidFill>
            <a:ln w="12700" cap="flat">
              <a:noFill/>
              <a:miter lim="400000"/>
            </a:ln>
            <a:effectLst/>
          </p:spPr>
          <p:txBody>
            <a:bodyPr wrap="square" lIns="0" tIns="0" rIns="0" bIns="0" numCol="1" anchor="ctr">
              <a:noAutofit/>
            </a:bodyPr>
            <a:lstStyle/>
            <a:p>
              <a:pPr>
                <a:defRPr sz="1600">
                  <a:solidFill>
                    <a:srgbClr val="FFFFFF"/>
                  </a:solidFill>
                </a:defRPr>
              </a:pPr>
            </a:p>
          </p:txBody>
        </p:sp>
        <p:sp>
          <p:nvSpPr>
            <p:cNvPr id="1835" name="Micro-learning"/>
            <p:cNvSpPr txBox="1"/>
            <p:nvPr/>
          </p:nvSpPr>
          <p:spPr>
            <a:xfrm>
              <a:off x="0" y="190478"/>
              <a:ext cx="1852686" cy="2219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FFFFFF"/>
                  </a:solidFill>
                </a:defRPr>
              </a:lvl1pPr>
            </a:lstStyle>
            <a:p>
              <a:pPr/>
              <a:r>
                <a:t>Micro-learning</a:t>
              </a:r>
            </a:p>
          </p:txBody>
        </p:sp>
      </p:grpSp>
      <p:grpSp>
        <p:nvGrpSpPr>
          <p:cNvPr id="1839" name="E-learning"/>
          <p:cNvGrpSpPr/>
          <p:nvPr/>
        </p:nvGrpSpPr>
        <p:grpSpPr>
          <a:xfrm>
            <a:off x="5206428" y="1516177"/>
            <a:ext cx="2833299" cy="617366"/>
            <a:chOff x="0" y="0"/>
            <a:chExt cx="2833298" cy="617365"/>
          </a:xfrm>
        </p:grpSpPr>
        <p:sp>
          <p:nvSpPr>
            <p:cNvPr id="1837" name="Rectangle"/>
            <p:cNvSpPr/>
            <p:nvPr/>
          </p:nvSpPr>
          <p:spPr>
            <a:xfrm>
              <a:off x="-1" y="-1"/>
              <a:ext cx="2833299" cy="617367"/>
            </a:xfrm>
            <a:prstGeom prst="rect">
              <a:avLst/>
            </a:prstGeom>
            <a:solidFill>
              <a:srgbClr val="072199"/>
            </a:solidFill>
            <a:ln w="12700" cap="flat">
              <a:noFill/>
              <a:miter lim="400000"/>
            </a:ln>
            <a:effectLst/>
          </p:spPr>
          <p:txBody>
            <a:bodyPr wrap="square" lIns="0" tIns="0" rIns="0" bIns="0" numCol="1" anchor="ctr">
              <a:noAutofit/>
            </a:bodyPr>
            <a:lstStyle/>
            <a:p>
              <a:pPr>
                <a:defRPr sz="1600">
                  <a:solidFill>
                    <a:srgbClr val="FFFFFF"/>
                  </a:solidFill>
                </a:defRPr>
              </a:pPr>
            </a:p>
          </p:txBody>
        </p:sp>
        <p:sp>
          <p:nvSpPr>
            <p:cNvPr id="1838" name="E-learning"/>
            <p:cNvSpPr txBox="1"/>
            <p:nvPr/>
          </p:nvSpPr>
          <p:spPr>
            <a:xfrm>
              <a:off x="-1" y="197705"/>
              <a:ext cx="2833299" cy="2219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FFFFFF"/>
                  </a:solidFill>
                </a:defRPr>
              </a:lvl1pPr>
            </a:lstStyle>
            <a:p>
              <a:pPr/>
              <a:r>
                <a:t>E-learning</a:t>
              </a:r>
            </a:p>
          </p:txBody>
        </p:sp>
      </p:grpSp>
      <p:sp>
        <p:nvSpPr>
          <p:cNvPr id="1840" name="ZoneTexte 39"/>
          <p:cNvSpPr txBox="1"/>
          <p:nvPr/>
        </p:nvSpPr>
        <p:spPr>
          <a:xfrm>
            <a:off x="5570890" y="5296713"/>
            <a:ext cx="1249645" cy="654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r>
              <a:t>VIRTUAL OR AUGMENTED REALITY</a:t>
            </a:r>
          </a:p>
        </p:txBody>
      </p:sp>
      <p:sp>
        <p:nvSpPr>
          <p:cNvPr id="1841" name="ZoneTexte 15">
            <a:hlinkClick r:id="rId6" invalidUrl="" action="" tgtFrame="" tooltip="" history="1" highlightClick="0" endSnd="0"/>
          </p:cNvPr>
          <p:cNvSpPr txBox="1"/>
          <p:nvPr/>
        </p:nvSpPr>
        <p:spPr>
          <a:xfrm>
            <a:off x="7562887" y="6181480"/>
            <a:ext cx="4526717" cy="17742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b="0" sz="700"/>
            </a:pPr>
            <a:r>
              <a:t>Source: Favoriser l’auto-formation</a:t>
            </a:r>
            <a:r>
              <a:t> (</a:t>
            </a:r>
            <a:r>
              <a:rPr i="1"/>
              <a:t>In Favour of Independent Leaning</a:t>
            </a:r>
            <a:r>
              <a:t>)</a:t>
            </a:r>
            <a:r>
              <a:t>, Journaldunet, 2017</a:t>
            </a:r>
          </a:p>
        </p:txBody>
      </p:sp>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843" name="IMG_1567.jpeg" descr="IMG_1567.jpeg">
            <a:hlinkClick r:id="rId2" invalidUrl="" action="" tgtFrame="" tooltip="" history="1" highlightClick="0" endSnd="0"/>
          </p:cNvPr>
          <p:cNvPicPr>
            <a:picLocks noChangeAspect="1"/>
          </p:cNvPicPr>
          <p:nvPr/>
        </p:nvPicPr>
        <p:blipFill>
          <a:blip r:embed="rId3">
            <a:extLst/>
          </a:blip>
          <a:srcRect l="20713" t="248" r="40830" b="248"/>
          <a:stretch>
            <a:fillRect/>
          </a:stretch>
        </p:blipFill>
        <p:spPr>
          <a:xfrm>
            <a:off x="-37814" y="-377233"/>
            <a:ext cx="3981907" cy="6866951"/>
          </a:xfrm>
          <a:prstGeom prst="rect">
            <a:avLst/>
          </a:prstGeom>
          <a:ln w="12700">
            <a:miter lim="400000"/>
          </a:ln>
        </p:spPr>
      </p:pic>
      <p:sp>
        <p:nvSpPr>
          <p:cNvPr id="184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84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846"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847"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1848" name="Circle">
            <a:hlinkClick r:id="rId2" invalidUrl="" action="" tgtFrame="" tooltip="" history="1" highlightClick="0" endSnd="0"/>
          </p:cNvPr>
          <p:cNvSpPr/>
          <p:nvPr/>
        </p:nvSpPr>
        <p:spPr>
          <a:xfrm>
            <a:off x="10997659" y="238482"/>
            <a:ext cx="737681" cy="737680"/>
          </a:xfrm>
          <a:prstGeom prst="ellipse">
            <a:avLst/>
          </a:prstGeom>
          <a:solidFill>
            <a:srgbClr val="09209A"/>
          </a:solidFill>
          <a:ln w="3175">
            <a:miter lim="400000"/>
          </a:ln>
        </p:spPr>
        <p:txBody>
          <a:bodyPr lIns="0" tIns="0" rIns="0" bIns="0" anchor="ctr"/>
          <a:lstStyle/>
          <a:p>
            <a:pPr>
              <a:defRPr sz="1600">
                <a:solidFill>
                  <a:srgbClr val="FFFFFF"/>
                </a:solidFill>
              </a:defRPr>
            </a:pPr>
          </a:p>
        </p:txBody>
      </p:sp>
      <p:sp>
        <p:nvSpPr>
          <p:cNvPr id="1849" name="Light Bulb"/>
          <p:cNvSpPr/>
          <p:nvPr/>
        </p:nvSpPr>
        <p:spPr>
          <a:xfrm>
            <a:off x="11226540" y="371555"/>
            <a:ext cx="279920" cy="48536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FFFFFF"/>
            </a:solidFill>
            <a:miter lim="400000"/>
          </a:ln>
        </p:spPr>
        <p:txBody>
          <a:bodyPr lIns="0" tIns="0" rIns="0" bIns="0" anchor="ctr"/>
          <a:lstStyle/>
          <a:p>
            <a:pPr>
              <a:defRPr sz="1600">
                <a:solidFill>
                  <a:srgbClr val="FFFFFF"/>
                </a:solidFill>
              </a:defRPr>
            </a:pPr>
          </a:p>
        </p:txBody>
      </p:sp>
      <p:sp>
        <p:nvSpPr>
          <p:cNvPr id="1850" name="Rectangle"/>
          <p:cNvSpPr/>
          <p:nvPr/>
        </p:nvSpPr>
        <p:spPr>
          <a:xfrm>
            <a:off x="-12700" y="5840114"/>
            <a:ext cx="3961111" cy="596901"/>
          </a:xfrm>
          <a:prstGeom prst="rect">
            <a:avLst/>
          </a:prstGeom>
          <a:solidFill>
            <a:srgbClr val="FFFFFF">
              <a:alpha val="89879"/>
            </a:srgbClr>
          </a:solidFill>
          <a:ln w="3175">
            <a:miter lim="400000"/>
          </a:ln>
        </p:spPr>
        <p:txBody>
          <a:bodyPr lIns="0" tIns="0" rIns="0" bIns="0" anchor="ctr"/>
          <a:lstStyle/>
          <a:p>
            <a:pPr>
              <a:defRPr sz="1600"/>
            </a:pPr>
          </a:p>
        </p:txBody>
      </p:sp>
      <p:pic>
        <p:nvPicPr>
          <p:cNvPr id="1851" name="Capture d’écran 2017-10-25 à 14.30.35.png" descr="Capture d’écran 2017-10-25 à 14.30.35.png"/>
          <p:cNvPicPr>
            <a:picLocks noChangeAspect="1"/>
          </p:cNvPicPr>
          <p:nvPr/>
        </p:nvPicPr>
        <p:blipFill>
          <a:blip r:embed="rId5">
            <a:extLst/>
          </a:blip>
          <a:stretch>
            <a:fillRect/>
          </a:stretch>
        </p:blipFill>
        <p:spPr>
          <a:xfrm>
            <a:off x="1516380" y="5876825"/>
            <a:ext cx="2332522" cy="523396"/>
          </a:xfrm>
          <a:prstGeom prst="rect">
            <a:avLst/>
          </a:prstGeom>
          <a:ln w="12700">
            <a:miter lim="400000"/>
          </a:ln>
        </p:spPr>
      </p:pic>
      <p:pic>
        <p:nvPicPr>
          <p:cNvPr id="1852" name="Capture d’écran 2017-10-25 à 14.29.13.png" descr="Capture d’écran 2017-10-25 à 14.29.13.png"/>
          <p:cNvPicPr>
            <a:picLocks noChangeAspect="1"/>
          </p:cNvPicPr>
          <p:nvPr/>
        </p:nvPicPr>
        <p:blipFill>
          <a:blip r:embed="rId6">
            <a:extLst/>
          </a:blip>
          <a:stretch>
            <a:fillRect/>
          </a:stretch>
        </p:blipFill>
        <p:spPr>
          <a:xfrm>
            <a:off x="600762" y="5876825"/>
            <a:ext cx="907362" cy="523479"/>
          </a:xfrm>
          <a:prstGeom prst="rect">
            <a:avLst/>
          </a:prstGeom>
          <a:ln w="12700">
            <a:miter lim="400000"/>
          </a:ln>
        </p:spPr>
      </p:pic>
      <p:pic>
        <p:nvPicPr>
          <p:cNvPr id="1853" name="image25.png" descr="image25.png"/>
          <p:cNvPicPr>
            <a:picLocks noChangeAspect="1"/>
          </p:cNvPicPr>
          <p:nvPr/>
        </p:nvPicPr>
        <p:blipFill>
          <a:blip r:embed="rId7">
            <a:extLst/>
          </a:blip>
          <a:stretch>
            <a:fillRect/>
          </a:stretch>
        </p:blipFill>
        <p:spPr>
          <a:xfrm>
            <a:off x="22768" y="5876825"/>
            <a:ext cx="523479" cy="523479"/>
          </a:xfrm>
          <a:prstGeom prst="rect">
            <a:avLst/>
          </a:prstGeom>
          <a:ln w="12700">
            <a:miter lim="400000"/>
          </a:ln>
        </p:spPr>
      </p:pic>
      <p:pic>
        <p:nvPicPr>
          <p:cNvPr id="1854" name="noun_727762_cc.png" descr="noun_727762_cc.png"/>
          <p:cNvPicPr>
            <a:picLocks noChangeAspect="1"/>
          </p:cNvPicPr>
          <p:nvPr/>
        </p:nvPicPr>
        <p:blipFill>
          <a:blip r:embed="rId8">
            <a:extLst/>
          </a:blip>
          <a:srcRect l="11904" t="3951" r="11904" b="18389"/>
          <a:stretch>
            <a:fillRect/>
          </a:stretch>
        </p:blipFill>
        <p:spPr>
          <a:xfrm>
            <a:off x="4492403" y="2215339"/>
            <a:ext cx="585491" cy="596775"/>
          </a:xfrm>
          <a:prstGeom prst="rect">
            <a:avLst/>
          </a:prstGeom>
          <a:ln w="12700">
            <a:miter lim="400000"/>
          </a:ln>
        </p:spPr>
      </p:pic>
      <p:pic>
        <p:nvPicPr>
          <p:cNvPr id="1855" name="noun_1045096_cc.png" descr="noun_1045096_cc.png"/>
          <p:cNvPicPr>
            <a:picLocks noChangeAspect="1"/>
          </p:cNvPicPr>
          <p:nvPr/>
        </p:nvPicPr>
        <p:blipFill>
          <a:blip r:embed="rId9">
            <a:extLst/>
          </a:blip>
          <a:srcRect l="0" t="0" r="0" b="14858"/>
          <a:stretch>
            <a:fillRect/>
          </a:stretch>
        </p:blipFill>
        <p:spPr>
          <a:xfrm>
            <a:off x="4434658" y="5435179"/>
            <a:ext cx="700986" cy="596832"/>
          </a:xfrm>
          <a:prstGeom prst="rect">
            <a:avLst/>
          </a:prstGeom>
          <a:ln w="12700">
            <a:miter lim="400000"/>
          </a:ln>
        </p:spPr>
      </p:pic>
      <p:pic>
        <p:nvPicPr>
          <p:cNvPr id="1856" name="noun_648400_cc.png" descr="noun_648400_cc.png"/>
          <p:cNvPicPr>
            <a:picLocks noChangeAspect="1"/>
          </p:cNvPicPr>
          <p:nvPr/>
        </p:nvPicPr>
        <p:blipFill>
          <a:blip r:embed="rId10">
            <a:extLst/>
          </a:blip>
          <a:srcRect l="14673" t="0" r="14673" b="20967"/>
          <a:stretch>
            <a:fillRect/>
          </a:stretch>
        </p:blipFill>
        <p:spPr>
          <a:xfrm>
            <a:off x="4492403" y="3892471"/>
            <a:ext cx="585458" cy="654887"/>
          </a:xfrm>
          <a:prstGeom prst="rect">
            <a:avLst/>
          </a:prstGeom>
          <a:ln w="12700">
            <a:miter lim="400000"/>
          </a:ln>
        </p:spPr>
      </p:pic>
      <p:pic>
        <p:nvPicPr>
          <p:cNvPr id="1857" name="Image" descr="Image"/>
          <p:cNvPicPr>
            <a:picLocks noChangeAspect="1"/>
          </p:cNvPicPr>
          <p:nvPr/>
        </p:nvPicPr>
        <p:blipFill>
          <a:blip r:embed="rId11">
            <a:extLst/>
          </a:blip>
          <a:stretch>
            <a:fillRect/>
          </a:stretch>
        </p:blipFill>
        <p:spPr>
          <a:xfrm>
            <a:off x="11473485" y="169222"/>
            <a:ext cx="448015" cy="389773"/>
          </a:xfrm>
          <a:prstGeom prst="rect">
            <a:avLst/>
          </a:prstGeom>
          <a:ln w="12700">
            <a:miter lim="400000"/>
          </a:ln>
        </p:spPr>
      </p:pic>
      <p:sp>
        <p:nvSpPr>
          <p:cNvPr id="1858"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
        <p:nvSpPr>
          <p:cNvPr id="1859" name="CAS PRATIQUE N°18 :…"/>
          <p:cNvSpPr txBox="1"/>
          <p:nvPr/>
        </p:nvSpPr>
        <p:spPr>
          <a:xfrm>
            <a:off x="4361570" y="110989"/>
            <a:ext cx="5999814" cy="14632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400">
                <a:solidFill>
                  <a:srgbClr val="09209A"/>
                </a:solidFill>
              </a:defRPr>
            </a:pPr>
            <a:r>
              <a:t>CAS</a:t>
            </a:r>
            <a:r>
              <a:t>E</a:t>
            </a:r>
            <a:r>
              <a:t> </a:t>
            </a:r>
            <a:r>
              <a:t>STUDY</a:t>
            </a:r>
            <a:r>
              <a:t> N°18:</a:t>
            </a:r>
          </a:p>
          <a:p>
            <a:pPr algn="l">
              <a:defRPr sz="2400">
                <a:solidFill>
                  <a:srgbClr val="09209A"/>
                </a:solidFill>
              </a:defRPr>
            </a:pPr>
            <a:r>
              <a:t>'</a:t>
            </a:r>
            <a:r>
              <a:rPr i="1"/>
              <a:t>Parcours Connect</a:t>
            </a:r>
            <a:r>
              <a:t>', </a:t>
            </a:r>
          </a:p>
          <a:p>
            <a:pPr algn="l">
              <a:defRPr sz="2400">
                <a:solidFill>
                  <a:srgbClr val="09209A"/>
                </a:solidFill>
              </a:defRPr>
            </a:pPr>
            <a:r>
              <a:t>a</a:t>
            </a:r>
            <a:r>
              <a:t> support programme for transformation </a:t>
            </a:r>
            <a:r>
              <a:t>(TF1/HUB Institute)</a:t>
            </a:r>
          </a:p>
        </p:txBody>
      </p:sp>
      <p:sp>
        <p:nvSpPr>
          <p:cNvPr id="1860" name="QUOI ?…"/>
          <p:cNvSpPr txBox="1"/>
          <p:nvPr/>
        </p:nvSpPr>
        <p:spPr>
          <a:xfrm>
            <a:off x="5272454" y="1664262"/>
            <a:ext cx="6312002" cy="192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WHAT? </a:t>
            </a:r>
            <a:endParaRPr>
              <a:solidFill>
                <a:srgbClr val="754EB3"/>
              </a:solidFill>
            </a:endParaRPr>
          </a:p>
          <a:p>
            <a:pPr algn="just" defTabSz="457200">
              <a:defRPr b="0" sz="1600"/>
            </a:pPr>
            <a:r>
              <a:t>The </a:t>
            </a:r>
            <a:r>
              <a:rPr sz="1400"/>
              <a:t>TF1 group has launched 'Parcours Connect’ (</a:t>
            </a:r>
            <a:r>
              <a:rPr i="1" sz="1400"/>
              <a:t>Connect</a:t>
            </a:r>
            <a:r>
              <a:rPr sz="1400"/>
              <a:t> </a:t>
            </a:r>
            <a:r>
              <a:rPr i="1" sz="1400"/>
              <a:t>Experience</a:t>
            </a:r>
            <a:r>
              <a:rPr sz="1400"/>
              <a:t>), a skills development programme which combines</a:t>
            </a:r>
            <a:r>
              <a:rPr b="1" sz="1400"/>
              <a:t> hard skills</a:t>
            </a:r>
            <a:r>
              <a:rPr sz="1400"/>
              <a:t> (data, mobile, etc.) and </a:t>
            </a:r>
            <a:r>
              <a:rPr b="1" sz="1400"/>
              <a:t>softs skills</a:t>
            </a:r>
            <a:r>
              <a:rPr sz="1400"/>
              <a:t> (collaboration, dealing with change, etc.) to support its 2,500 collaborators and create a shared culture between them. </a:t>
            </a:r>
          </a:p>
          <a:p>
            <a:pPr algn="just" defTabSz="457200">
              <a:defRPr b="0"/>
            </a:pPr>
            <a:r>
              <a:t>The 'Parcours Connect’ is made up of </a:t>
            </a:r>
            <a:r>
              <a:rPr b="1"/>
              <a:t>3 days of immersion </a:t>
            </a:r>
            <a:r>
              <a:t>with external guest speakers, experts, group workshops and company visits (SmartVR, Microsoft, My Littleparis, Octo Technology, etc.), organised into sessions with 25 collaborators.</a:t>
            </a:r>
          </a:p>
        </p:txBody>
      </p:sp>
      <p:sp>
        <p:nvSpPr>
          <p:cNvPr id="1861" name="L’INTÉRÊT ?…"/>
          <p:cNvSpPr txBox="1"/>
          <p:nvPr/>
        </p:nvSpPr>
        <p:spPr>
          <a:xfrm>
            <a:off x="5300209" y="3795650"/>
            <a:ext cx="6312001"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WHY?</a:t>
            </a:r>
            <a:endParaRPr>
              <a:solidFill>
                <a:srgbClr val="754EB3"/>
              </a:solidFill>
            </a:endParaRPr>
          </a:p>
          <a:p>
            <a:pPr algn="just" defTabSz="457200">
              <a:defRPr b="0"/>
            </a:pPr>
            <a:r>
              <a:t>’The new digital era’ is forcing companies to rebuild their strategy, their business model, their organisation and </a:t>
            </a:r>
            <a:r>
              <a:rPr b="1"/>
              <a:t>their way of working</a:t>
            </a:r>
            <a:r>
              <a:t>. With the innovative training experience 'Connect', the TF1 group </a:t>
            </a:r>
            <a:r>
              <a:rPr b="1"/>
              <a:t>is supporting </a:t>
            </a:r>
            <a:r>
              <a:t>its talents’</a:t>
            </a:r>
            <a:r>
              <a:rPr b="1"/>
              <a:t> digital transformation </a:t>
            </a:r>
            <a:r>
              <a:t>in a way that has an impact, and is collaborative and creates enthusiasm.</a:t>
            </a:r>
          </a:p>
        </p:txBody>
      </p:sp>
      <p:sp>
        <p:nvSpPr>
          <p:cNvPr id="1862" name="ET AUSSI……"/>
          <p:cNvSpPr txBox="1"/>
          <p:nvPr/>
        </p:nvSpPr>
        <p:spPr>
          <a:xfrm>
            <a:off x="5300209" y="5292038"/>
            <a:ext cx="6312001"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AND, ALSO…</a:t>
            </a:r>
            <a:endParaRPr>
              <a:solidFill>
                <a:srgbClr val="754EB3"/>
              </a:solidFill>
            </a:endParaRPr>
          </a:p>
          <a:p>
            <a:pPr algn="just" defTabSz="457200">
              <a:defRPr b="0"/>
            </a:pPr>
            <a:r>
              <a:t>Run by HUB Institute experts, this certified training programme encourages meeting, sharing and exchanging, unique, productive moments, which are innovative and inspirational. It can be </a:t>
            </a:r>
            <a:r>
              <a:rPr b="1"/>
              <a:t>financed through CPF and OPCA.</a:t>
            </a:r>
          </a:p>
        </p:txBody>
      </p:sp>
    </p:spTree>
  </p:cSld>
  <p:clrMapOvr>
    <a:masterClrMapping/>
  </p:clrMapOvr>
  <p:transition xmlns:p14="http://schemas.microsoft.com/office/powerpoint/2010/main" spd="med" advClick="1"/>
</p:sld>
</file>

<file path=ppt/slides/slide7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6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86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866"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867"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868" name="Circle">
            <a:hlinkClick r:id="rId3" invalidUrl="" action="" tgtFrame="" tooltip="" history="1" highlightClick="0" endSnd="0"/>
          </p:cNvPr>
          <p:cNvSpPr/>
          <p:nvPr/>
        </p:nvSpPr>
        <p:spPr>
          <a:xfrm>
            <a:off x="5122898" y="2101238"/>
            <a:ext cx="1688479" cy="1688481"/>
          </a:xfrm>
          <a:prstGeom prst="ellipse">
            <a:avLst/>
          </a:prstGeom>
          <a:solidFill>
            <a:srgbClr val="52A3EF">
              <a:alpha val="77855"/>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69" name="Plateformes de formation"/>
          <p:cNvSpPr txBox="1"/>
          <p:nvPr/>
        </p:nvSpPr>
        <p:spPr>
          <a:xfrm>
            <a:off x="570443" y="454009"/>
            <a:ext cx="5619422"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09209A"/>
                </a:solidFill>
              </a:defRPr>
            </a:lvl1pPr>
          </a:lstStyle>
          <a:p>
            <a:pPr/>
            <a:r>
              <a:t>Plateformes de formation</a:t>
            </a:r>
          </a:p>
        </p:txBody>
      </p:sp>
      <p:sp>
        <p:nvSpPr>
          <p:cNvPr id="1870" name="Circle">
            <a:hlinkClick r:id="rId4" invalidUrl="" action="" tgtFrame="" tooltip="" history="1" highlightClick="0" endSnd="0"/>
          </p:cNvPr>
          <p:cNvSpPr/>
          <p:nvPr/>
        </p:nvSpPr>
        <p:spPr>
          <a:xfrm>
            <a:off x="2732545" y="2867262"/>
            <a:ext cx="1621081" cy="1621081"/>
          </a:xfrm>
          <a:prstGeom prst="ellipse">
            <a:avLst/>
          </a:prstGeom>
          <a:solidFill>
            <a:srgbClr val="F28C58"/>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71" name="Circle">
            <a:hlinkClick r:id="rId5" invalidUrl="" action="" tgtFrame="" tooltip="" history="1" highlightClick="0" endSnd="0"/>
          </p:cNvPr>
          <p:cNvSpPr/>
          <p:nvPr/>
        </p:nvSpPr>
        <p:spPr>
          <a:xfrm>
            <a:off x="825597" y="2718540"/>
            <a:ext cx="1918525" cy="1918525"/>
          </a:xfrm>
          <a:prstGeom prst="ellipse">
            <a:avLst/>
          </a:prstGeom>
          <a:solidFill>
            <a:srgbClr val="B0CD63">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72" name="Circle">
            <a:hlinkClick r:id="rId6" invalidUrl="" action="" tgtFrame="" tooltip="" history="1" highlightClick="0" endSnd="0"/>
          </p:cNvPr>
          <p:cNvSpPr/>
          <p:nvPr/>
        </p:nvSpPr>
        <p:spPr>
          <a:xfrm>
            <a:off x="2060670" y="2115934"/>
            <a:ext cx="1497145" cy="1497145"/>
          </a:xfrm>
          <a:prstGeom prst="ellipse">
            <a:avLst/>
          </a:prstGeom>
          <a:solidFill>
            <a:srgbClr val="F0C42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1873" name="Picture 11" descr="Picture 11"/>
          <p:cNvPicPr>
            <a:picLocks noChangeAspect="1"/>
          </p:cNvPicPr>
          <p:nvPr/>
        </p:nvPicPr>
        <p:blipFill>
          <a:blip r:embed="rId7">
            <a:extLst/>
          </a:blip>
          <a:stretch>
            <a:fillRect/>
          </a:stretch>
        </p:blipFill>
        <p:spPr>
          <a:xfrm>
            <a:off x="2318393" y="2517648"/>
            <a:ext cx="981698" cy="693718"/>
          </a:xfrm>
          <a:prstGeom prst="rect">
            <a:avLst/>
          </a:prstGeom>
          <a:ln w="12700">
            <a:miter lim="400000"/>
          </a:ln>
        </p:spPr>
      </p:pic>
      <p:pic>
        <p:nvPicPr>
          <p:cNvPr id="1874" name="Picture 2" descr="Picture 2"/>
          <p:cNvPicPr>
            <a:picLocks noChangeAspect="1"/>
          </p:cNvPicPr>
          <p:nvPr/>
        </p:nvPicPr>
        <p:blipFill>
          <a:blip r:embed="rId8">
            <a:extLst/>
          </a:blip>
          <a:stretch>
            <a:fillRect/>
          </a:stretch>
        </p:blipFill>
        <p:spPr>
          <a:xfrm>
            <a:off x="1160328" y="3552452"/>
            <a:ext cx="1249064" cy="250700"/>
          </a:xfrm>
          <a:prstGeom prst="rect">
            <a:avLst/>
          </a:prstGeom>
          <a:ln w="12700">
            <a:miter lim="400000"/>
          </a:ln>
        </p:spPr>
      </p:pic>
      <p:pic>
        <p:nvPicPr>
          <p:cNvPr id="1875" name="Image" descr="Image"/>
          <p:cNvPicPr>
            <a:picLocks noChangeAspect="1"/>
          </p:cNvPicPr>
          <p:nvPr/>
        </p:nvPicPr>
        <p:blipFill>
          <a:blip r:embed="rId9">
            <a:extLst/>
          </a:blip>
          <a:srcRect l="24677" t="0" r="24677" b="0"/>
          <a:stretch>
            <a:fillRect/>
          </a:stretch>
        </p:blipFill>
        <p:spPr>
          <a:xfrm>
            <a:off x="3132557" y="3358796"/>
            <a:ext cx="821001" cy="851068"/>
          </a:xfrm>
          <a:prstGeom prst="rect">
            <a:avLst/>
          </a:prstGeom>
          <a:ln w="12700">
            <a:miter lim="400000"/>
          </a:ln>
        </p:spPr>
      </p:pic>
      <p:pic>
        <p:nvPicPr>
          <p:cNvPr id="1876" name="Image" descr="Image"/>
          <p:cNvPicPr>
            <a:picLocks noChangeAspect="1"/>
          </p:cNvPicPr>
          <p:nvPr/>
        </p:nvPicPr>
        <p:blipFill>
          <a:blip r:embed="rId10">
            <a:extLst/>
          </a:blip>
          <a:stretch>
            <a:fillRect/>
          </a:stretch>
        </p:blipFill>
        <p:spPr>
          <a:xfrm>
            <a:off x="5122898" y="2659719"/>
            <a:ext cx="1688480" cy="737646"/>
          </a:xfrm>
          <a:prstGeom prst="rect">
            <a:avLst/>
          </a:prstGeom>
          <a:ln w="12700">
            <a:miter lim="400000"/>
          </a:ln>
        </p:spPr>
      </p:pic>
      <p:sp>
        <p:nvSpPr>
          <p:cNvPr id="1877" name="Circle">
            <a:hlinkClick r:id="rId11" invalidUrl="" action="" tgtFrame="" tooltip="" history="1" highlightClick="0" endSnd="0"/>
          </p:cNvPr>
          <p:cNvSpPr/>
          <p:nvPr/>
        </p:nvSpPr>
        <p:spPr>
          <a:xfrm>
            <a:off x="5060222" y="3576504"/>
            <a:ext cx="1688479" cy="1688482"/>
          </a:xfrm>
          <a:prstGeom prst="ellipse">
            <a:avLst/>
          </a:prstGeom>
          <a:solidFill>
            <a:srgbClr val="1B6AA5">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78" name="Oval">
            <a:hlinkClick r:id="rId12" invalidUrl="" action="" tgtFrame="" tooltip="" history="1" highlightClick="0" endSnd="0"/>
          </p:cNvPr>
          <p:cNvSpPr/>
          <p:nvPr/>
        </p:nvSpPr>
        <p:spPr>
          <a:xfrm>
            <a:off x="6478099" y="2938690"/>
            <a:ext cx="1418375" cy="1395951"/>
          </a:xfrm>
          <a:prstGeom prst="ellipse">
            <a:avLst/>
          </a:prstGeom>
          <a:solidFill>
            <a:srgbClr val="46C1A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1879" name="Image" descr="Image"/>
          <p:cNvPicPr>
            <a:picLocks noChangeAspect="1"/>
          </p:cNvPicPr>
          <p:nvPr/>
        </p:nvPicPr>
        <p:blipFill>
          <a:blip r:embed="rId13">
            <a:extLst/>
          </a:blip>
          <a:stretch>
            <a:fillRect/>
          </a:stretch>
        </p:blipFill>
        <p:spPr>
          <a:xfrm>
            <a:off x="5272516" y="4225113"/>
            <a:ext cx="1263890" cy="391265"/>
          </a:xfrm>
          <a:prstGeom prst="rect">
            <a:avLst/>
          </a:prstGeom>
          <a:ln w="12700">
            <a:miter lim="400000"/>
          </a:ln>
        </p:spPr>
      </p:pic>
      <p:pic>
        <p:nvPicPr>
          <p:cNvPr id="1880" name="Picture 18" descr="Picture 18"/>
          <p:cNvPicPr>
            <a:picLocks noChangeAspect="1"/>
          </p:cNvPicPr>
          <p:nvPr/>
        </p:nvPicPr>
        <p:blipFill>
          <a:blip r:embed="rId14">
            <a:extLst/>
          </a:blip>
          <a:srcRect l="110" t="157" r="117" b="1484"/>
          <a:stretch>
            <a:fillRect/>
          </a:stretch>
        </p:blipFill>
        <p:spPr>
          <a:xfrm>
            <a:off x="6712673" y="3458715"/>
            <a:ext cx="1103710" cy="2238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83" y="0"/>
                </a:moveTo>
                <a:lnTo>
                  <a:pt x="986" y="1647"/>
                </a:lnTo>
                <a:cubicBezTo>
                  <a:pt x="656" y="2759"/>
                  <a:pt x="409" y="4059"/>
                  <a:pt x="241" y="5553"/>
                </a:cubicBezTo>
                <a:cubicBezTo>
                  <a:pt x="78" y="7007"/>
                  <a:pt x="22" y="7769"/>
                  <a:pt x="0" y="10072"/>
                </a:cubicBezTo>
                <a:cubicBezTo>
                  <a:pt x="26" y="11610"/>
                  <a:pt x="75" y="12494"/>
                  <a:pt x="194" y="13711"/>
                </a:cubicBezTo>
                <a:cubicBezTo>
                  <a:pt x="316" y="14953"/>
                  <a:pt x="547" y="16490"/>
                  <a:pt x="699" y="17119"/>
                </a:cubicBezTo>
                <a:cubicBezTo>
                  <a:pt x="989" y="18316"/>
                  <a:pt x="1750" y="19703"/>
                  <a:pt x="2649" y="20643"/>
                </a:cubicBezTo>
                <a:cubicBezTo>
                  <a:pt x="2940" y="20947"/>
                  <a:pt x="3205" y="21357"/>
                  <a:pt x="3231" y="21562"/>
                </a:cubicBezTo>
                <a:cubicBezTo>
                  <a:pt x="3233" y="21574"/>
                  <a:pt x="3373" y="21588"/>
                  <a:pt x="3402" y="21600"/>
                </a:cubicBezTo>
                <a:lnTo>
                  <a:pt x="3239" y="20106"/>
                </a:lnTo>
                <a:lnTo>
                  <a:pt x="3045" y="18306"/>
                </a:lnTo>
                <a:lnTo>
                  <a:pt x="3270" y="17196"/>
                </a:lnTo>
                <a:lnTo>
                  <a:pt x="3495" y="16085"/>
                </a:lnTo>
                <a:lnTo>
                  <a:pt x="4210" y="17923"/>
                </a:lnTo>
                <a:lnTo>
                  <a:pt x="4917" y="19762"/>
                </a:lnTo>
                <a:lnTo>
                  <a:pt x="4769" y="18038"/>
                </a:lnTo>
                <a:cubicBezTo>
                  <a:pt x="4632" y="16426"/>
                  <a:pt x="4637" y="16295"/>
                  <a:pt x="4792" y="15664"/>
                </a:cubicBezTo>
                <a:cubicBezTo>
                  <a:pt x="5223" y="13910"/>
                  <a:pt x="5367" y="12439"/>
                  <a:pt x="5367" y="9804"/>
                </a:cubicBezTo>
                <a:cubicBezTo>
                  <a:pt x="5367" y="7659"/>
                  <a:pt x="5324" y="6975"/>
                  <a:pt x="5126" y="5821"/>
                </a:cubicBezTo>
                <a:cubicBezTo>
                  <a:pt x="4995" y="5054"/>
                  <a:pt x="4771" y="4114"/>
                  <a:pt x="4629" y="3753"/>
                </a:cubicBezTo>
                <a:cubicBezTo>
                  <a:pt x="4326" y="2985"/>
                  <a:pt x="3762" y="2902"/>
                  <a:pt x="3674" y="3600"/>
                </a:cubicBezTo>
                <a:cubicBezTo>
                  <a:pt x="3635" y="3911"/>
                  <a:pt x="3526" y="3681"/>
                  <a:pt x="3371" y="2987"/>
                </a:cubicBezTo>
                <a:cubicBezTo>
                  <a:pt x="2825" y="535"/>
                  <a:pt x="2534" y="67"/>
                  <a:pt x="1483" y="0"/>
                </a:cubicBezTo>
                <a:close/>
                <a:moveTo>
                  <a:pt x="15332" y="4098"/>
                </a:moveTo>
                <a:cubicBezTo>
                  <a:pt x="15247" y="4321"/>
                  <a:pt x="15236" y="5364"/>
                  <a:pt x="15216" y="9230"/>
                </a:cubicBezTo>
                <a:cubicBezTo>
                  <a:pt x="15200" y="12141"/>
                  <a:pt x="15218" y="14781"/>
                  <a:pt x="15262" y="15089"/>
                </a:cubicBezTo>
                <a:cubicBezTo>
                  <a:pt x="15309" y="15422"/>
                  <a:pt x="15357" y="15577"/>
                  <a:pt x="15402" y="15626"/>
                </a:cubicBezTo>
                <a:cubicBezTo>
                  <a:pt x="15412" y="15633"/>
                  <a:pt x="15423" y="15658"/>
                  <a:pt x="15433" y="15664"/>
                </a:cubicBezTo>
                <a:cubicBezTo>
                  <a:pt x="15575" y="15626"/>
                  <a:pt x="15689" y="14185"/>
                  <a:pt x="15689" y="11949"/>
                </a:cubicBezTo>
                <a:cubicBezTo>
                  <a:pt x="15689" y="9943"/>
                  <a:pt x="15722" y="9293"/>
                  <a:pt x="15837" y="9077"/>
                </a:cubicBezTo>
                <a:cubicBezTo>
                  <a:pt x="16132" y="8521"/>
                  <a:pt x="16278" y="9564"/>
                  <a:pt x="16326" y="12562"/>
                </a:cubicBezTo>
                <a:cubicBezTo>
                  <a:pt x="16366" y="15056"/>
                  <a:pt x="16400" y="15434"/>
                  <a:pt x="16559" y="15434"/>
                </a:cubicBezTo>
                <a:cubicBezTo>
                  <a:pt x="16723" y="15434"/>
                  <a:pt x="16738" y="15087"/>
                  <a:pt x="16761" y="12064"/>
                </a:cubicBezTo>
                <a:cubicBezTo>
                  <a:pt x="16779" y="9743"/>
                  <a:pt x="16755" y="8432"/>
                  <a:pt x="16668" y="7851"/>
                </a:cubicBezTo>
                <a:cubicBezTo>
                  <a:pt x="16549" y="7051"/>
                  <a:pt x="16173" y="6726"/>
                  <a:pt x="15876" y="7162"/>
                </a:cubicBezTo>
                <a:cubicBezTo>
                  <a:pt x="15781" y="7300"/>
                  <a:pt x="15724" y="6889"/>
                  <a:pt x="15689" y="5783"/>
                </a:cubicBezTo>
                <a:cubicBezTo>
                  <a:pt x="15653" y="4603"/>
                  <a:pt x="15591" y="4203"/>
                  <a:pt x="15441" y="4098"/>
                </a:cubicBezTo>
                <a:cubicBezTo>
                  <a:pt x="15392" y="4064"/>
                  <a:pt x="15360" y="4023"/>
                  <a:pt x="15332" y="4098"/>
                </a:cubicBezTo>
                <a:close/>
                <a:moveTo>
                  <a:pt x="3814" y="4328"/>
                </a:moveTo>
                <a:cubicBezTo>
                  <a:pt x="3989" y="4156"/>
                  <a:pt x="4488" y="5325"/>
                  <a:pt x="4753" y="6626"/>
                </a:cubicBezTo>
                <a:cubicBezTo>
                  <a:pt x="5290" y="9260"/>
                  <a:pt x="5058" y="12993"/>
                  <a:pt x="4233" y="15013"/>
                </a:cubicBezTo>
                <a:cubicBezTo>
                  <a:pt x="3756" y="16181"/>
                  <a:pt x="3654" y="15648"/>
                  <a:pt x="3868" y="13136"/>
                </a:cubicBezTo>
                <a:cubicBezTo>
                  <a:pt x="4023" y="11312"/>
                  <a:pt x="3991" y="7441"/>
                  <a:pt x="3806" y="5745"/>
                </a:cubicBezTo>
                <a:cubicBezTo>
                  <a:pt x="3754" y="5273"/>
                  <a:pt x="3732" y="4694"/>
                  <a:pt x="3759" y="4481"/>
                </a:cubicBezTo>
                <a:cubicBezTo>
                  <a:pt x="3770" y="4399"/>
                  <a:pt x="3788" y="4352"/>
                  <a:pt x="3814" y="4328"/>
                </a:cubicBezTo>
                <a:close/>
                <a:moveTo>
                  <a:pt x="8823" y="6855"/>
                </a:moveTo>
                <a:cubicBezTo>
                  <a:pt x="8735" y="6840"/>
                  <a:pt x="8649" y="6928"/>
                  <a:pt x="8575" y="7123"/>
                </a:cubicBezTo>
                <a:cubicBezTo>
                  <a:pt x="8476" y="7383"/>
                  <a:pt x="8271" y="7467"/>
                  <a:pt x="8117" y="7315"/>
                </a:cubicBezTo>
                <a:lnTo>
                  <a:pt x="7829" y="7009"/>
                </a:lnTo>
                <a:lnTo>
                  <a:pt x="7829" y="9421"/>
                </a:lnTo>
                <a:cubicBezTo>
                  <a:pt x="7813" y="15502"/>
                  <a:pt x="7819" y="17433"/>
                  <a:pt x="7876" y="17885"/>
                </a:cubicBezTo>
                <a:cubicBezTo>
                  <a:pt x="7986" y="18760"/>
                  <a:pt x="8152" y="18072"/>
                  <a:pt x="8202" y="16506"/>
                </a:cubicBezTo>
                <a:cubicBezTo>
                  <a:pt x="8236" y="15424"/>
                  <a:pt x="8286" y="15057"/>
                  <a:pt x="8381" y="15204"/>
                </a:cubicBezTo>
                <a:cubicBezTo>
                  <a:pt x="8454" y="15319"/>
                  <a:pt x="8675" y="15400"/>
                  <a:pt x="8870" y="15396"/>
                </a:cubicBezTo>
                <a:cubicBezTo>
                  <a:pt x="9220" y="15388"/>
                  <a:pt x="9352" y="14900"/>
                  <a:pt x="9616" y="12715"/>
                </a:cubicBezTo>
                <a:cubicBezTo>
                  <a:pt x="9702" y="12001"/>
                  <a:pt x="9737" y="12075"/>
                  <a:pt x="9911" y="13519"/>
                </a:cubicBezTo>
                <a:cubicBezTo>
                  <a:pt x="10056" y="14727"/>
                  <a:pt x="10183" y="15213"/>
                  <a:pt x="10423" y="15434"/>
                </a:cubicBezTo>
                <a:cubicBezTo>
                  <a:pt x="10819" y="15799"/>
                  <a:pt x="11245" y="15158"/>
                  <a:pt x="11285" y="14132"/>
                </a:cubicBezTo>
                <a:cubicBezTo>
                  <a:pt x="11312" y="13460"/>
                  <a:pt x="11265" y="13413"/>
                  <a:pt x="10866" y="13672"/>
                </a:cubicBezTo>
                <a:cubicBezTo>
                  <a:pt x="10462" y="13936"/>
                  <a:pt x="10399" y="13870"/>
                  <a:pt x="10307" y="13021"/>
                </a:cubicBezTo>
                <a:cubicBezTo>
                  <a:pt x="10171" y="11772"/>
                  <a:pt x="10286" y="11541"/>
                  <a:pt x="10990" y="11719"/>
                </a:cubicBezTo>
                <a:cubicBezTo>
                  <a:pt x="11501" y="11848"/>
                  <a:pt x="11530" y="11895"/>
                  <a:pt x="11557" y="13060"/>
                </a:cubicBezTo>
                <a:cubicBezTo>
                  <a:pt x="11573" y="13735"/>
                  <a:pt x="11674" y="14602"/>
                  <a:pt x="11783" y="14974"/>
                </a:cubicBezTo>
                <a:cubicBezTo>
                  <a:pt x="11893" y="15355"/>
                  <a:pt x="12062" y="15577"/>
                  <a:pt x="12210" y="15626"/>
                </a:cubicBezTo>
                <a:cubicBezTo>
                  <a:pt x="12212" y="15627"/>
                  <a:pt x="12215" y="15624"/>
                  <a:pt x="12217" y="15626"/>
                </a:cubicBezTo>
                <a:cubicBezTo>
                  <a:pt x="12365" y="15668"/>
                  <a:pt x="12494" y="15539"/>
                  <a:pt x="12536" y="15204"/>
                </a:cubicBezTo>
                <a:cubicBezTo>
                  <a:pt x="12573" y="14907"/>
                  <a:pt x="12656" y="14925"/>
                  <a:pt x="12777" y="15243"/>
                </a:cubicBezTo>
                <a:cubicBezTo>
                  <a:pt x="13098" y="16087"/>
                  <a:pt x="13185" y="15176"/>
                  <a:pt x="13134" y="11413"/>
                </a:cubicBezTo>
                <a:cubicBezTo>
                  <a:pt x="13080" y="7391"/>
                  <a:pt x="13017" y="7075"/>
                  <a:pt x="12311" y="7238"/>
                </a:cubicBezTo>
                <a:cubicBezTo>
                  <a:pt x="11912" y="7331"/>
                  <a:pt x="11800" y="7518"/>
                  <a:pt x="11775" y="8157"/>
                </a:cubicBezTo>
                <a:cubicBezTo>
                  <a:pt x="11748" y="8836"/>
                  <a:pt x="11801" y="8974"/>
                  <a:pt x="12109" y="8885"/>
                </a:cubicBezTo>
                <a:cubicBezTo>
                  <a:pt x="12473" y="8780"/>
                  <a:pt x="12810" y="9584"/>
                  <a:pt x="12715" y="10340"/>
                </a:cubicBezTo>
                <a:cubicBezTo>
                  <a:pt x="12687" y="10559"/>
                  <a:pt x="12496" y="10723"/>
                  <a:pt x="12295" y="10723"/>
                </a:cubicBezTo>
                <a:cubicBezTo>
                  <a:pt x="12094" y="10723"/>
                  <a:pt x="11849" y="10926"/>
                  <a:pt x="11751" y="11183"/>
                </a:cubicBezTo>
                <a:cubicBezTo>
                  <a:pt x="11595" y="11595"/>
                  <a:pt x="11555" y="11401"/>
                  <a:pt x="11402" y="9651"/>
                </a:cubicBezTo>
                <a:cubicBezTo>
                  <a:pt x="11266" y="8092"/>
                  <a:pt x="11155" y="7567"/>
                  <a:pt x="10905" y="7162"/>
                </a:cubicBezTo>
                <a:cubicBezTo>
                  <a:pt x="10461" y="6443"/>
                  <a:pt x="9993" y="7426"/>
                  <a:pt x="9856" y="9345"/>
                </a:cubicBezTo>
                <a:cubicBezTo>
                  <a:pt x="9802" y="10111"/>
                  <a:pt x="9742" y="10723"/>
                  <a:pt x="9717" y="10723"/>
                </a:cubicBezTo>
                <a:cubicBezTo>
                  <a:pt x="9691" y="10723"/>
                  <a:pt x="9597" y="10004"/>
                  <a:pt x="9515" y="9153"/>
                </a:cubicBezTo>
                <a:cubicBezTo>
                  <a:pt x="9383" y="7789"/>
                  <a:pt x="9089" y="6901"/>
                  <a:pt x="8823" y="6855"/>
                </a:cubicBezTo>
                <a:close/>
                <a:moveTo>
                  <a:pt x="14322" y="6894"/>
                </a:moveTo>
                <a:cubicBezTo>
                  <a:pt x="14213" y="6897"/>
                  <a:pt x="14101" y="6953"/>
                  <a:pt x="13996" y="7123"/>
                </a:cubicBezTo>
                <a:cubicBezTo>
                  <a:pt x="13291" y="8265"/>
                  <a:pt x="13207" y="13387"/>
                  <a:pt x="13864" y="15089"/>
                </a:cubicBezTo>
                <a:cubicBezTo>
                  <a:pt x="14285" y="16179"/>
                  <a:pt x="15107" y="15090"/>
                  <a:pt x="14990" y="13596"/>
                </a:cubicBezTo>
                <a:cubicBezTo>
                  <a:pt x="14930" y="12822"/>
                  <a:pt x="14737" y="12780"/>
                  <a:pt x="14509" y="13481"/>
                </a:cubicBezTo>
                <a:cubicBezTo>
                  <a:pt x="14294" y="14139"/>
                  <a:pt x="14092" y="13749"/>
                  <a:pt x="13903" y="12332"/>
                </a:cubicBezTo>
                <a:cubicBezTo>
                  <a:pt x="13788" y="11468"/>
                  <a:pt x="13779" y="11012"/>
                  <a:pt x="13856" y="10302"/>
                </a:cubicBezTo>
                <a:cubicBezTo>
                  <a:pt x="14004" y="8949"/>
                  <a:pt x="14280" y="8363"/>
                  <a:pt x="14493" y="8923"/>
                </a:cubicBezTo>
                <a:cubicBezTo>
                  <a:pt x="14767" y="9641"/>
                  <a:pt x="14959" y="9455"/>
                  <a:pt x="14959" y="8502"/>
                </a:cubicBezTo>
                <a:cubicBezTo>
                  <a:pt x="14959" y="7540"/>
                  <a:pt x="14652" y="6885"/>
                  <a:pt x="14322" y="6894"/>
                </a:cubicBezTo>
                <a:close/>
                <a:moveTo>
                  <a:pt x="6897" y="7047"/>
                </a:moveTo>
                <a:cubicBezTo>
                  <a:pt x="6698" y="7028"/>
                  <a:pt x="6506" y="7240"/>
                  <a:pt x="6392" y="7698"/>
                </a:cubicBezTo>
                <a:cubicBezTo>
                  <a:pt x="6327" y="7961"/>
                  <a:pt x="6284" y="8783"/>
                  <a:pt x="6299" y="9536"/>
                </a:cubicBezTo>
                <a:cubicBezTo>
                  <a:pt x="6326" y="10854"/>
                  <a:pt x="6402" y="11188"/>
                  <a:pt x="6998" y="12485"/>
                </a:cubicBezTo>
                <a:cubicBezTo>
                  <a:pt x="7065" y="12630"/>
                  <a:pt x="7121" y="12928"/>
                  <a:pt x="7130" y="13174"/>
                </a:cubicBezTo>
                <a:cubicBezTo>
                  <a:pt x="7152" y="13803"/>
                  <a:pt x="6644" y="14029"/>
                  <a:pt x="6524" y="13443"/>
                </a:cubicBezTo>
                <a:cubicBezTo>
                  <a:pt x="6368" y="12678"/>
                  <a:pt x="6190" y="12886"/>
                  <a:pt x="6190" y="13826"/>
                </a:cubicBezTo>
                <a:cubicBezTo>
                  <a:pt x="6190" y="14355"/>
                  <a:pt x="6284" y="14850"/>
                  <a:pt x="6439" y="15128"/>
                </a:cubicBezTo>
                <a:cubicBezTo>
                  <a:pt x="7054" y="16230"/>
                  <a:pt x="7557" y="15223"/>
                  <a:pt x="7557" y="12906"/>
                </a:cubicBezTo>
                <a:cubicBezTo>
                  <a:pt x="7557" y="11756"/>
                  <a:pt x="7499" y="11488"/>
                  <a:pt x="7153" y="10762"/>
                </a:cubicBezTo>
                <a:cubicBezTo>
                  <a:pt x="6933" y="10298"/>
                  <a:pt x="6729" y="9690"/>
                  <a:pt x="6695" y="9421"/>
                </a:cubicBezTo>
                <a:cubicBezTo>
                  <a:pt x="6604" y="8694"/>
                  <a:pt x="6899" y="8313"/>
                  <a:pt x="7138" y="8847"/>
                </a:cubicBezTo>
                <a:cubicBezTo>
                  <a:pt x="7268" y="9137"/>
                  <a:pt x="7392" y="9144"/>
                  <a:pt x="7472" y="8885"/>
                </a:cubicBezTo>
                <a:cubicBezTo>
                  <a:pt x="7578" y="8541"/>
                  <a:pt x="7572" y="8363"/>
                  <a:pt x="7425" y="7813"/>
                </a:cubicBezTo>
                <a:cubicBezTo>
                  <a:pt x="7297" y="7332"/>
                  <a:pt x="7096" y="7066"/>
                  <a:pt x="6897" y="7047"/>
                </a:cubicBezTo>
                <a:close/>
                <a:moveTo>
                  <a:pt x="19138" y="7315"/>
                </a:moveTo>
                <a:cubicBezTo>
                  <a:pt x="19074" y="7284"/>
                  <a:pt x="19007" y="7299"/>
                  <a:pt x="18936" y="7353"/>
                </a:cubicBezTo>
                <a:cubicBezTo>
                  <a:pt x="18783" y="7523"/>
                  <a:pt x="18621" y="7942"/>
                  <a:pt x="18579" y="8311"/>
                </a:cubicBezTo>
                <a:cubicBezTo>
                  <a:pt x="18509" y="8922"/>
                  <a:pt x="18486" y="8921"/>
                  <a:pt x="18353" y="8349"/>
                </a:cubicBezTo>
                <a:cubicBezTo>
                  <a:pt x="18245" y="7883"/>
                  <a:pt x="18126" y="7617"/>
                  <a:pt x="18012" y="7468"/>
                </a:cubicBezTo>
                <a:cubicBezTo>
                  <a:pt x="17922" y="7439"/>
                  <a:pt x="17842" y="7416"/>
                  <a:pt x="17724" y="7430"/>
                </a:cubicBezTo>
                <a:cubicBezTo>
                  <a:pt x="17670" y="7500"/>
                  <a:pt x="17618" y="7578"/>
                  <a:pt x="17569" y="7736"/>
                </a:cubicBezTo>
                <a:cubicBezTo>
                  <a:pt x="17411" y="8243"/>
                  <a:pt x="17328" y="8307"/>
                  <a:pt x="17250" y="7928"/>
                </a:cubicBezTo>
                <a:cubicBezTo>
                  <a:pt x="17173" y="7548"/>
                  <a:pt x="17155" y="8421"/>
                  <a:pt x="17165" y="11413"/>
                </a:cubicBezTo>
                <a:lnTo>
                  <a:pt x="17173" y="15319"/>
                </a:lnTo>
                <a:cubicBezTo>
                  <a:pt x="17173" y="15322"/>
                  <a:pt x="17180" y="15316"/>
                  <a:pt x="17181" y="15319"/>
                </a:cubicBezTo>
                <a:lnTo>
                  <a:pt x="17243" y="12332"/>
                </a:lnTo>
                <a:cubicBezTo>
                  <a:pt x="17295" y="9815"/>
                  <a:pt x="17343" y="9104"/>
                  <a:pt x="17522" y="8426"/>
                </a:cubicBezTo>
                <a:cubicBezTo>
                  <a:pt x="17793" y="7406"/>
                  <a:pt x="17878" y="7385"/>
                  <a:pt x="18136" y="8272"/>
                </a:cubicBezTo>
                <a:cubicBezTo>
                  <a:pt x="18313" y="8879"/>
                  <a:pt x="18338" y="9395"/>
                  <a:pt x="18338" y="12102"/>
                </a:cubicBezTo>
                <a:cubicBezTo>
                  <a:pt x="18338" y="13878"/>
                  <a:pt x="18379" y="15204"/>
                  <a:pt x="18431" y="15204"/>
                </a:cubicBezTo>
                <a:cubicBezTo>
                  <a:pt x="18483" y="15204"/>
                  <a:pt x="18517" y="13878"/>
                  <a:pt x="18517" y="12102"/>
                </a:cubicBezTo>
                <a:cubicBezTo>
                  <a:pt x="18517" y="9395"/>
                  <a:pt x="18550" y="8879"/>
                  <a:pt x="18726" y="8272"/>
                </a:cubicBezTo>
                <a:cubicBezTo>
                  <a:pt x="19237" y="6518"/>
                  <a:pt x="19619" y="8456"/>
                  <a:pt x="19619" y="12791"/>
                </a:cubicBezTo>
                <a:cubicBezTo>
                  <a:pt x="19619" y="14341"/>
                  <a:pt x="19634" y="15593"/>
                  <a:pt x="19658" y="15626"/>
                </a:cubicBezTo>
                <a:cubicBezTo>
                  <a:pt x="19659" y="15625"/>
                  <a:pt x="19665" y="15626"/>
                  <a:pt x="19666" y="15626"/>
                </a:cubicBezTo>
                <a:cubicBezTo>
                  <a:pt x="19691" y="15593"/>
                  <a:pt x="19705" y="14202"/>
                  <a:pt x="19705" y="12485"/>
                </a:cubicBezTo>
                <a:cubicBezTo>
                  <a:pt x="19705" y="9693"/>
                  <a:pt x="19679" y="9213"/>
                  <a:pt x="19472" y="8196"/>
                </a:cubicBezTo>
                <a:cubicBezTo>
                  <a:pt x="19395" y="7819"/>
                  <a:pt x="19332" y="7580"/>
                  <a:pt x="19270" y="7430"/>
                </a:cubicBezTo>
                <a:cubicBezTo>
                  <a:pt x="19224" y="7363"/>
                  <a:pt x="19183" y="7337"/>
                  <a:pt x="19138" y="7315"/>
                </a:cubicBezTo>
                <a:close/>
                <a:moveTo>
                  <a:pt x="20722" y="7468"/>
                </a:moveTo>
                <a:cubicBezTo>
                  <a:pt x="20694" y="7468"/>
                  <a:pt x="20678" y="7502"/>
                  <a:pt x="20652" y="7506"/>
                </a:cubicBezTo>
                <a:cubicBezTo>
                  <a:pt x="20625" y="7538"/>
                  <a:pt x="20595" y="7538"/>
                  <a:pt x="20567" y="7583"/>
                </a:cubicBezTo>
                <a:cubicBezTo>
                  <a:pt x="20196" y="8184"/>
                  <a:pt x="20070" y="9178"/>
                  <a:pt x="20070" y="11413"/>
                </a:cubicBezTo>
                <a:cubicBezTo>
                  <a:pt x="20070" y="13421"/>
                  <a:pt x="20204" y="14687"/>
                  <a:pt x="20466" y="15204"/>
                </a:cubicBezTo>
                <a:cubicBezTo>
                  <a:pt x="20766" y="15797"/>
                  <a:pt x="20969" y="15735"/>
                  <a:pt x="21313" y="14936"/>
                </a:cubicBezTo>
                <a:cubicBezTo>
                  <a:pt x="21430" y="14663"/>
                  <a:pt x="21501" y="14450"/>
                  <a:pt x="21546" y="14170"/>
                </a:cubicBezTo>
                <a:cubicBezTo>
                  <a:pt x="21490" y="14126"/>
                  <a:pt x="21353" y="14299"/>
                  <a:pt x="21212" y="14630"/>
                </a:cubicBezTo>
                <a:cubicBezTo>
                  <a:pt x="21030" y="15054"/>
                  <a:pt x="20819" y="15227"/>
                  <a:pt x="20676" y="15051"/>
                </a:cubicBezTo>
                <a:cubicBezTo>
                  <a:pt x="20414" y="14729"/>
                  <a:pt x="20117" y="12800"/>
                  <a:pt x="20210" y="12064"/>
                </a:cubicBezTo>
                <a:cubicBezTo>
                  <a:pt x="20242" y="11806"/>
                  <a:pt x="20574" y="11604"/>
                  <a:pt x="20948" y="11604"/>
                </a:cubicBezTo>
                <a:lnTo>
                  <a:pt x="21600" y="11604"/>
                </a:lnTo>
                <a:cubicBezTo>
                  <a:pt x="21597" y="11334"/>
                  <a:pt x="21594" y="11040"/>
                  <a:pt x="21592" y="10762"/>
                </a:cubicBezTo>
                <a:cubicBezTo>
                  <a:pt x="21518" y="9037"/>
                  <a:pt x="21306" y="7868"/>
                  <a:pt x="21025" y="7506"/>
                </a:cubicBezTo>
                <a:cubicBezTo>
                  <a:pt x="20930" y="7499"/>
                  <a:pt x="20855" y="7469"/>
                  <a:pt x="20722" y="7468"/>
                </a:cubicBezTo>
                <a:close/>
                <a:moveTo>
                  <a:pt x="20800" y="7813"/>
                </a:moveTo>
                <a:cubicBezTo>
                  <a:pt x="20849" y="7796"/>
                  <a:pt x="20902" y="7795"/>
                  <a:pt x="20948" y="7851"/>
                </a:cubicBezTo>
                <a:cubicBezTo>
                  <a:pt x="21207" y="8171"/>
                  <a:pt x="21490" y="9955"/>
                  <a:pt x="21398" y="10685"/>
                </a:cubicBezTo>
                <a:cubicBezTo>
                  <a:pt x="21326" y="11259"/>
                  <a:pt x="20289" y="11328"/>
                  <a:pt x="20217" y="10762"/>
                </a:cubicBezTo>
                <a:cubicBezTo>
                  <a:pt x="20078" y="9651"/>
                  <a:pt x="20457" y="7928"/>
                  <a:pt x="20800" y="7813"/>
                </a:cubicBezTo>
                <a:close/>
                <a:moveTo>
                  <a:pt x="8660" y="8464"/>
                </a:moveTo>
                <a:cubicBezTo>
                  <a:pt x="8713" y="8464"/>
                  <a:pt x="8856" y="8972"/>
                  <a:pt x="8979" y="9574"/>
                </a:cubicBezTo>
                <a:cubicBezTo>
                  <a:pt x="9213" y="10724"/>
                  <a:pt x="9205" y="11587"/>
                  <a:pt x="8948" y="13060"/>
                </a:cubicBezTo>
                <a:cubicBezTo>
                  <a:pt x="8872" y="13491"/>
                  <a:pt x="8751" y="13864"/>
                  <a:pt x="8683" y="13864"/>
                </a:cubicBezTo>
                <a:cubicBezTo>
                  <a:pt x="8499" y="13864"/>
                  <a:pt x="8194" y="12201"/>
                  <a:pt x="8194" y="11183"/>
                </a:cubicBezTo>
                <a:cubicBezTo>
                  <a:pt x="8194" y="10238"/>
                  <a:pt x="8498" y="8464"/>
                  <a:pt x="8660" y="8464"/>
                </a:cubicBezTo>
                <a:close/>
                <a:moveTo>
                  <a:pt x="10617" y="8464"/>
                </a:moveTo>
                <a:cubicBezTo>
                  <a:pt x="10763" y="8464"/>
                  <a:pt x="11044" y="10038"/>
                  <a:pt x="10967" y="10417"/>
                </a:cubicBezTo>
                <a:cubicBezTo>
                  <a:pt x="10933" y="10582"/>
                  <a:pt x="10777" y="10723"/>
                  <a:pt x="10617" y="10723"/>
                </a:cubicBezTo>
                <a:cubicBezTo>
                  <a:pt x="10458" y="10723"/>
                  <a:pt x="10302" y="10582"/>
                  <a:pt x="10268" y="10417"/>
                </a:cubicBezTo>
                <a:cubicBezTo>
                  <a:pt x="10191" y="10038"/>
                  <a:pt x="10472" y="8464"/>
                  <a:pt x="10617" y="8464"/>
                </a:cubicBezTo>
                <a:close/>
                <a:moveTo>
                  <a:pt x="12450" y="11604"/>
                </a:moveTo>
                <a:cubicBezTo>
                  <a:pt x="12741" y="11604"/>
                  <a:pt x="12813" y="12401"/>
                  <a:pt x="12621" y="13443"/>
                </a:cubicBezTo>
                <a:cubicBezTo>
                  <a:pt x="12429" y="14484"/>
                  <a:pt x="12277" y="14540"/>
                  <a:pt x="12124" y="13634"/>
                </a:cubicBezTo>
                <a:cubicBezTo>
                  <a:pt x="11973" y="12740"/>
                  <a:pt x="12155" y="11604"/>
                  <a:pt x="12450" y="11604"/>
                </a:cubicBezTo>
                <a:close/>
              </a:path>
            </a:pathLst>
          </a:custGeom>
          <a:ln w="12700">
            <a:miter lim="400000"/>
          </a:ln>
        </p:spPr>
      </p:pic>
      <p:sp>
        <p:nvSpPr>
          <p:cNvPr id="1881" name="Circle">
            <a:hlinkClick r:id="rId15" invalidUrl="" action="" tgtFrame="" tooltip="" history="1" highlightClick="0" endSnd="0"/>
          </p:cNvPr>
          <p:cNvSpPr/>
          <p:nvPr/>
        </p:nvSpPr>
        <p:spPr>
          <a:xfrm>
            <a:off x="8868054" y="2912674"/>
            <a:ext cx="1918525" cy="1918525"/>
          </a:xfrm>
          <a:prstGeom prst="ellipse">
            <a:avLst/>
          </a:prstGeom>
          <a:solidFill>
            <a:srgbClr val="B0CD63">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sp>
        <p:nvSpPr>
          <p:cNvPr id="1882" name="Circle">
            <a:hlinkClick r:id="rId16" invalidUrl="" action="" tgtFrame="" tooltip="" history="1" highlightClick="0" endSnd="0"/>
          </p:cNvPr>
          <p:cNvSpPr/>
          <p:nvPr/>
        </p:nvSpPr>
        <p:spPr>
          <a:xfrm>
            <a:off x="10103128" y="2310071"/>
            <a:ext cx="1497145" cy="1497144"/>
          </a:xfrm>
          <a:prstGeom prst="ellipse">
            <a:avLst/>
          </a:prstGeom>
          <a:solidFill>
            <a:srgbClr val="F0C424">
              <a:alpha val="80000"/>
            </a:srgbClr>
          </a:solidFill>
          <a:ln w="12700">
            <a:miter lim="400000"/>
          </a:ln>
        </p:spPr>
        <p:txBody>
          <a:bodyPr lIns="0" tIns="0" rIns="0" bIns="0" anchor="ctr"/>
          <a:lstStyle/>
          <a:p>
            <a:pPr>
              <a:defRPr b="0" sz="2800">
                <a:solidFill>
                  <a:srgbClr val="FFFFFF"/>
                </a:solidFill>
                <a:effectLst>
                  <a:outerShdw sx="100000" sy="100000" kx="0" ky="0" algn="b" rotWithShape="0" blurRad="38100" dist="12700" dir="5400000">
                    <a:srgbClr val="000000">
                      <a:alpha val="50000"/>
                    </a:srgbClr>
                  </a:outerShdw>
                </a:effectLst>
              </a:defRPr>
            </a:pPr>
          </a:p>
        </p:txBody>
      </p:sp>
      <p:pic>
        <p:nvPicPr>
          <p:cNvPr id="1883" name="Image" descr="Image"/>
          <p:cNvPicPr>
            <a:picLocks noChangeAspect="1"/>
          </p:cNvPicPr>
          <p:nvPr/>
        </p:nvPicPr>
        <p:blipFill>
          <a:blip r:embed="rId17">
            <a:extLst/>
          </a:blip>
          <a:stretch>
            <a:fillRect/>
          </a:stretch>
        </p:blipFill>
        <p:spPr>
          <a:xfrm>
            <a:off x="9399530" y="3446486"/>
            <a:ext cx="840483" cy="850902"/>
          </a:xfrm>
          <a:prstGeom prst="rect">
            <a:avLst/>
          </a:prstGeom>
          <a:ln w="12700">
            <a:miter lim="400000"/>
          </a:ln>
        </p:spPr>
      </p:pic>
      <p:pic>
        <p:nvPicPr>
          <p:cNvPr id="1884" name="Image" descr="Image"/>
          <p:cNvPicPr>
            <a:picLocks noChangeAspect="1"/>
          </p:cNvPicPr>
          <p:nvPr/>
        </p:nvPicPr>
        <p:blipFill>
          <a:blip r:embed="rId18">
            <a:extLst/>
          </a:blip>
          <a:stretch>
            <a:fillRect/>
          </a:stretch>
        </p:blipFill>
        <p:spPr>
          <a:xfrm>
            <a:off x="10420880" y="2796159"/>
            <a:ext cx="821137" cy="464764"/>
          </a:xfrm>
          <a:prstGeom prst="rect">
            <a:avLst/>
          </a:prstGeom>
          <a:ln w="12700">
            <a:miter lim="400000"/>
          </a:ln>
        </p:spPr>
      </p:pic>
      <p:sp>
        <p:nvSpPr>
          <p:cNvPr id="1885"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
        <p:nvSpPr>
          <p:cNvPr id="1886" name="ZoneTexte 10"/>
          <p:cNvSpPr txBox="1"/>
          <p:nvPr/>
        </p:nvSpPr>
        <p:spPr>
          <a:xfrm>
            <a:off x="1119514" y="1609309"/>
            <a:ext cx="2940195" cy="3133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600"/>
            </a:lvl1pPr>
          </a:lstStyle>
          <a:p>
            <a:pPr/>
            <a:r>
              <a:t>MOOC SPOC COOC</a:t>
            </a:r>
          </a:p>
        </p:txBody>
      </p:sp>
      <p:sp>
        <p:nvSpPr>
          <p:cNvPr id="1887" name="ZoneTexte 11"/>
          <p:cNvSpPr txBox="1"/>
          <p:nvPr/>
        </p:nvSpPr>
        <p:spPr>
          <a:xfrm>
            <a:off x="4911006" y="1609309"/>
            <a:ext cx="2940194" cy="3133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600"/>
            </a:lvl1pPr>
          </a:lstStyle>
          <a:p>
            <a:pPr/>
            <a:r>
              <a:t>Micro-Learning</a:t>
            </a:r>
          </a:p>
        </p:txBody>
      </p:sp>
      <p:sp>
        <p:nvSpPr>
          <p:cNvPr id="1888" name="ZoneTexte 17"/>
          <p:cNvSpPr txBox="1"/>
          <p:nvPr/>
        </p:nvSpPr>
        <p:spPr>
          <a:xfrm>
            <a:off x="8548441" y="1609309"/>
            <a:ext cx="2940194" cy="3133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1600"/>
            </a:pPr>
            <a:r>
              <a:t>Vid</a:t>
            </a:r>
            <a:r>
              <a:t>e</a:t>
            </a:r>
            <a:r>
              <a:t>os </a:t>
            </a:r>
          </a:p>
        </p:txBody>
      </p:sp>
      <p:sp>
        <p:nvSpPr>
          <p:cNvPr id="1889" name="ZoneTexte 21"/>
          <p:cNvSpPr txBox="1"/>
          <p:nvPr/>
        </p:nvSpPr>
        <p:spPr>
          <a:xfrm>
            <a:off x="9255300" y="5123719"/>
            <a:ext cx="2142562" cy="4920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just"/>
          </a:lstStyle>
          <a:p>
            <a:pPr/>
            <a:r>
              <a:t>Private channels and tutorials on YouTube</a:t>
            </a:r>
          </a:p>
        </p:txBody>
      </p:sp>
      <p:sp>
        <p:nvSpPr>
          <p:cNvPr id="1890" name="ZoneTexte 14"/>
          <p:cNvSpPr txBox="1"/>
          <p:nvPr/>
        </p:nvSpPr>
        <p:spPr>
          <a:xfrm>
            <a:off x="983878" y="5908187"/>
            <a:ext cx="2940195" cy="313389"/>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1600"/>
            </a:pPr>
            <a:r>
              <a:t>And many more besides</a:t>
            </a:r>
            <a:r>
              <a:t>…</a:t>
            </a:r>
          </a:p>
        </p:txBody>
      </p:sp>
    </p:spTree>
  </p:cSld>
  <p:clrMapOvr>
    <a:masterClrMapping/>
  </p:clrMapOvr>
  <p:transition xmlns:p14="http://schemas.microsoft.com/office/powerpoint/2010/main" spd="med" advClick="1"/>
</p:sld>
</file>

<file path=ppt/slides/slide7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9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89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89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895"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896" name="5 règles d’or du Micro-Learning"/>
          <p:cNvSpPr txBox="1"/>
          <p:nvPr/>
        </p:nvSpPr>
        <p:spPr>
          <a:xfrm>
            <a:off x="570443" y="454009"/>
            <a:ext cx="8562721"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3000">
                <a:solidFill>
                  <a:srgbClr val="09209A"/>
                </a:solidFill>
              </a:defRPr>
            </a:pPr>
            <a:r>
              <a:t> </a:t>
            </a:r>
            <a:r>
              <a:t>The </a:t>
            </a:r>
            <a:r>
              <a:t>5 </a:t>
            </a:r>
            <a:r>
              <a:t>Golden Rules of ‘</a:t>
            </a:r>
            <a:r>
              <a:t>Micro-Learnin</a:t>
            </a:r>
            <a:r>
              <a:t>g’</a:t>
            </a:r>
          </a:p>
        </p:txBody>
      </p:sp>
      <p:sp>
        <p:nvSpPr>
          <p:cNvPr id="1897" name="Rectangle 7"/>
          <p:cNvSpPr txBox="1"/>
          <p:nvPr/>
        </p:nvSpPr>
        <p:spPr>
          <a:xfrm>
            <a:off x="5222268" y="3740860"/>
            <a:ext cx="1863236" cy="40871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2500">
                <a:solidFill>
                  <a:srgbClr val="072199"/>
                </a:solidFill>
              </a:defRPr>
            </a:pPr>
            <a:r>
              <a:t>A</a:t>
            </a:r>
            <a:r>
              <a:t>d</a:t>
            </a:r>
            <a:r>
              <a:t>vantages</a:t>
            </a:r>
          </a:p>
        </p:txBody>
      </p:sp>
      <p:sp>
        <p:nvSpPr>
          <p:cNvPr id="1898" name="Rectangle"/>
          <p:cNvSpPr/>
          <p:nvPr/>
        </p:nvSpPr>
        <p:spPr>
          <a:xfrm>
            <a:off x="1094980" y="3675898"/>
            <a:ext cx="10002040" cy="1964535"/>
          </a:xfrm>
          <a:prstGeom prst="rect">
            <a:avLst/>
          </a:prstGeom>
          <a:ln w="76200">
            <a:solidFill>
              <a:srgbClr val="072199"/>
            </a:solidFill>
            <a:miter lim="400000"/>
          </a:ln>
        </p:spPr>
        <p:txBody>
          <a:bodyPr lIns="0" tIns="0" rIns="0" bIns="0"/>
          <a:lstStyle/>
          <a:p>
            <a:pPr defTabSz="1219168">
              <a:defRPr b="0" sz="2400">
                <a:solidFill>
                  <a:srgbClr val="27282D"/>
                </a:solidFill>
              </a:defRPr>
            </a:pPr>
          </a:p>
        </p:txBody>
      </p:sp>
      <p:grpSp>
        <p:nvGrpSpPr>
          <p:cNvPr id="1919" name="Group"/>
          <p:cNvGrpSpPr/>
          <p:nvPr/>
        </p:nvGrpSpPr>
        <p:grpSpPr>
          <a:xfrm>
            <a:off x="1046949" y="1488005"/>
            <a:ext cx="10098105" cy="2037416"/>
            <a:chOff x="0" y="0"/>
            <a:chExt cx="10098104" cy="2037415"/>
          </a:xfrm>
        </p:grpSpPr>
        <p:grpSp>
          <p:nvGrpSpPr>
            <p:cNvPr id="1901" name="Proposer la formation au moment du besoin"/>
            <p:cNvGrpSpPr/>
            <p:nvPr/>
          </p:nvGrpSpPr>
          <p:grpSpPr>
            <a:xfrm>
              <a:off x="0" y="0"/>
              <a:ext cx="1940272" cy="2037416"/>
              <a:chOff x="0" y="0"/>
              <a:chExt cx="1940271" cy="2037415"/>
            </a:xfrm>
          </p:grpSpPr>
          <p:sp>
            <p:nvSpPr>
              <p:cNvPr id="1899" name="Rectangle"/>
              <p:cNvSpPr/>
              <p:nvPr/>
            </p:nvSpPr>
            <p:spPr>
              <a:xfrm>
                <a:off x="-1" y="0"/>
                <a:ext cx="1940273" cy="2037416"/>
              </a:xfrm>
              <a:prstGeom prst="rect">
                <a:avLst/>
              </a:prstGeom>
              <a:solidFill>
                <a:srgbClr val="072199"/>
              </a:solidFill>
              <a:ln w="12700" cap="flat">
                <a:noFill/>
                <a:miter lim="400000"/>
              </a:ln>
              <a:effectLst/>
            </p:spPr>
            <p:txBody>
              <a:bodyPr wrap="square" lIns="0" tIns="0" rIns="0" bIns="0" numCol="1" anchor="ctr">
                <a:noAutofit/>
              </a:bodyPr>
              <a:lstStyle/>
              <a:p>
                <a:pPr>
                  <a:defRPr>
                    <a:solidFill>
                      <a:srgbClr val="FFFFFF"/>
                    </a:solidFill>
                  </a:defRPr>
                </a:pPr>
              </a:p>
            </p:txBody>
          </p:sp>
          <p:sp>
            <p:nvSpPr>
              <p:cNvPr id="1900" name="Proposer la formation au moment du besoin"/>
              <p:cNvSpPr txBox="1"/>
              <p:nvPr/>
            </p:nvSpPr>
            <p:spPr>
              <a:xfrm>
                <a:off x="-1" y="818416"/>
                <a:ext cx="1940273" cy="4005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a:solidFill>
                      <a:srgbClr val="FFFFFF"/>
                    </a:solidFill>
                  </a:defRPr>
                </a:lvl1pPr>
              </a:lstStyle>
              <a:p>
                <a:pPr/>
                <a:r>
                  <a:t>Offer training at the time it’s needed</a:t>
                </a:r>
              </a:p>
            </p:txBody>
          </p:sp>
        </p:grpSp>
        <p:grpSp>
          <p:nvGrpSpPr>
            <p:cNvPr id="1904" name="Découper les formations en micro-sujets ciblés"/>
            <p:cNvGrpSpPr/>
            <p:nvPr/>
          </p:nvGrpSpPr>
          <p:grpSpPr>
            <a:xfrm>
              <a:off x="2020730" y="0"/>
              <a:ext cx="1940275" cy="2037416"/>
              <a:chOff x="0" y="0"/>
              <a:chExt cx="1940274" cy="2037415"/>
            </a:xfrm>
          </p:grpSpPr>
          <p:sp>
            <p:nvSpPr>
              <p:cNvPr id="1902" name="Rectangle"/>
              <p:cNvSpPr/>
              <p:nvPr/>
            </p:nvSpPr>
            <p:spPr>
              <a:xfrm>
                <a:off x="-1" y="0"/>
                <a:ext cx="1940276" cy="2037416"/>
              </a:xfrm>
              <a:prstGeom prst="rect">
                <a:avLst/>
              </a:prstGeom>
              <a:solidFill>
                <a:srgbClr val="072199"/>
              </a:solidFill>
              <a:ln w="12700" cap="flat">
                <a:noFill/>
                <a:miter lim="400000"/>
              </a:ln>
              <a:effectLst/>
            </p:spPr>
            <p:txBody>
              <a:bodyPr wrap="square" lIns="0" tIns="0" rIns="0" bIns="0" numCol="1" anchor="ctr">
                <a:noAutofit/>
              </a:bodyPr>
              <a:lstStyle/>
              <a:p>
                <a:pPr>
                  <a:defRPr>
                    <a:solidFill>
                      <a:srgbClr val="FFFFFF"/>
                    </a:solidFill>
                  </a:defRPr>
                </a:pPr>
              </a:p>
            </p:txBody>
          </p:sp>
          <p:sp>
            <p:nvSpPr>
              <p:cNvPr id="1903" name="Découper les formations en micro-sujets ciblés"/>
              <p:cNvSpPr txBox="1"/>
              <p:nvPr/>
            </p:nvSpPr>
            <p:spPr>
              <a:xfrm>
                <a:off x="-1" y="716816"/>
                <a:ext cx="1940276" cy="6037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a:solidFill>
                      <a:srgbClr val="FFFFFF"/>
                    </a:solidFill>
                  </a:defRPr>
                </a:lvl1pPr>
              </a:lstStyle>
              <a:p>
                <a:pPr/>
                <a:r>
                  <a:t>Divide up training into targeted micro-subjects</a:t>
                </a:r>
              </a:p>
            </p:txBody>
          </p:sp>
        </p:grpSp>
        <p:grpSp>
          <p:nvGrpSpPr>
            <p:cNvPr id="1907" name="Démarrer par une histoire, une attache émotionnelle"/>
            <p:cNvGrpSpPr/>
            <p:nvPr/>
          </p:nvGrpSpPr>
          <p:grpSpPr>
            <a:xfrm>
              <a:off x="4040065" y="3008"/>
              <a:ext cx="1940275" cy="2031400"/>
              <a:chOff x="0" y="0"/>
              <a:chExt cx="1940274" cy="2031398"/>
            </a:xfrm>
          </p:grpSpPr>
          <p:sp>
            <p:nvSpPr>
              <p:cNvPr id="1905" name="Rectangle"/>
              <p:cNvSpPr/>
              <p:nvPr/>
            </p:nvSpPr>
            <p:spPr>
              <a:xfrm>
                <a:off x="-1" y="-1"/>
                <a:ext cx="1940276" cy="2031400"/>
              </a:xfrm>
              <a:prstGeom prst="rect">
                <a:avLst/>
              </a:prstGeom>
              <a:solidFill>
                <a:srgbClr val="072199"/>
              </a:solidFill>
              <a:ln w="12700" cap="flat">
                <a:noFill/>
                <a:miter lim="400000"/>
              </a:ln>
              <a:effectLst/>
            </p:spPr>
            <p:txBody>
              <a:bodyPr wrap="square" lIns="0" tIns="0" rIns="0" bIns="0" numCol="1" anchor="ctr">
                <a:noAutofit/>
              </a:bodyPr>
              <a:lstStyle/>
              <a:p>
                <a:pPr>
                  <a:defRPr>
                    <a:solidFill>
                      <a:srgbClr val="FFFFFF"/>
                    </a:solidFill>
                  </a:defRPr>
                </a:pPr>
              </a:p>
            </p:txBody>
          </p:sp>
          <p:sp>
            <p:nvSpPr>
              <p:cNvPr id="1906" name="Démarrer par une histoire, une attache émotionnelle"/>
              <p:cNvSpPr txBox="1"/>
              <p:nvPr/>
            </p:nvSpPr>
            <p:spPr>
              <a:xfrm>
                <a:off x="-1" y="815405"/>
                <a:ext cx="1940276" cy="4005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a:solidFill>
                      <a:srgbClr val="FFFFFF"/>
                    </a:solidFill>
                  </a:defRPr>
                </a:lvl1pPr>
              </a:lstStyle>
              <a:p>
                <a:pPr/>
                <a:r>
                  <a:t>Start with a story, an emotional ‘way in’</a:t>
                </a:r>
              </a:p>
            </p:txBody>
          </p:sp>
        </p:grpSp>
        <p:grpSp>
          <p:nvGrpSpPr>
            <p:cNvPr id="1910" name="Découper les formations en micro-sujets ciblés"/>
            <p:cNvGrpSpPr/>
            <p:nvPr/>
          </p:nvGrpSpPr>
          <p:grpSpPr>
            <a:xfrm>
              <a:off x="6098948" y="0"/>
              <a:ext cx="1940275" cy="2037416"/>
              <a:chOff x="0" y="0"/>
              <a:chExt cx="1940274" cy="2037415"/>
            </a:xfrm>
          </p:grpSpPr>
          <p:sp>
            <p:nvSpPr>
              <p:cNvPr id="1908" name="Rectangle"/>
              <p:cNvSpPr/>
              <p:nvPr/>
            </p:nvSpPr>
            <p:spPr>
              <a:xfrm>
                <a:off x="-1" y="0"/>
                <a:ext cx="1940276" cy="2037416"/>
              </a:xfrm>
              <a:prstGeom prst="rect">
                <a:avLst/>
              </a:prstGeom>
              <a:solidFill>
                <a:srgbClr val="072199"/>
              </a:solidFill>
              <a:ln w="12700" cap="flat">
                <a:noFill/>
                <a:miter lim="400000"/>
              </a:ln>
              <a:effectLst/>
            </p:spPr>
            <p:txBody>
              <a:bodyPr wrap="square" lIns="0" tIns="0" rIns="0" bIns="0" numCol="1" anchor="ctr">
                <a:noAutofit/>
              </a:bodyPr>
              <a:lstStyle/>
              <a:p>
                <a:pPr>
                  <a:defRPr>
                    <a:solidFill>
                      <a:srgbClr val="FFFFFF"/>
                    </a:solidFill>
                  </a:defRPr>
                </a:pPr>
              </a:p>
            </p:txBody>
          </p:sp>
          <p:sp>
            <p:nvSpPr>
              <p:cNvPr id="1909" name="Découper les formations en micro-sujets ciblés"/>
              <p:cNvSpPr txBox="1"/>
              <p:nvPr/>
            </p:nvSpPr>
            <p:spPr>
              <a:xfrm>
                <a:off x="-1" y="716816"/>
                <a:ext cx="1940276" cy="6037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a:solidFill>
                      <a:srgbClr val="FFFFFF"/>
                    </a:solidFill>
                  </a:defRPr>
                </a:lvl1pPr>
              </a:lstStyle>
              <a:p>
                <a:pPr/>
                <a:r>
                  <a:t>End with a call to action or with a practical exercise</a:t>
                </a:r>
              </a:p>
            </p:txBody>
          </p:sp>
        </p:grpSp>
        <p:grpSp>
          <p:nvGrpSpPr>
            <p:cNvPr id="1913" name="Encadrer par des événements, workshop, autres formations, etc."/>
            <p:cNvGrpSpPr/>
            <p:nvPr/>
          </p:nvGrpSpPr>
          <p:grpSpPr>
            <a:xfrm>
              <a:off x="8157830" y="0"/>
              <a:ext cx="1940275" cy="2037416"/>
              <a:chOff x="0" y="0"/>
              <a:chExt cx="1940274" cy="2037415"/>
            </a:xfrm>
          </p:grpSpPr>
          <p:sp>
            <p:nvSpPr>
              <p:cNvPr id="1911" name="Rectangle"/>
              <p:cNvSpPr/>
              <p:nvPr/>
            </p:nvSpPr>
            <p:spPr>
              <a:xfrm>
                <a:off x="-1" y="0"/>
                <a:ext cx="1940276" cy="2037416"/>
              </a:xfrm>
              <a:prstGeom prst="rect">
                <a:avLst/>
              </a:prstGeom>
              <a:solidFill>
                <a:srgbClr val="072199"/>
              </a:solidFill>
              <a:ln w="12700" cap="flat">
                <a:noFill/>
                <a:miter lim="400000"/>
              </a:ln>
              <a:effectLst/>
            </p:spPr>
            <p:txBody>
              <a:bodyPr wrap="square" lIns="0" tIns="0" rIns="0" bIns="0" numCol="1" anchor="ctr">
                <a:noAutofit/>
              </a:bodyPr>
              <a:lstStyle/>
              <a:p>
                <a:pPr>
                  <a:defRPr>
                    <a:solidFill>
                      <a:srgbClr val="FFFFFF"/>
                    </a:solidFill>
                  </a:defRPr>
                </a:pPr>
              </a:p>
            </p:txBody>
          </p:sp>
          <p:sp>
            <p:nvSpPr>
              <p:cNvPr id="1912" name="Encadrer par des événements, workshop, autres formations, etc."/>
              <p:cNvSpPr txBox="1"/>
              <p:nvPr/>
            </p:nvSpPr>
            <p:spPr>
              <a:xfrm>
                <a:off x="-1" y="615217"/>
                <a:ext cx="1940276" cy="8069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a:solidFill>
                      <a:srgbClr val="FFFFFF"/>
                    </a:solidFill>
                  </a:defRPr>
                </a:lvl1pPr>
              </a:lstStyle>
              <a:p>
                <a:pPr/>
                <a:r>
                  <a:t>Create a framework through events, workshops, other courses, etc. </a:t>
                </a:r>
              </a:p>
            </p:txBody>
          </p:sp>
        </p:grpSp>
        <p:sp>
          <p:nvSpPr>
            <p:cNvPr id="1914" name="Rectangle 7"/>
            <p:cNvSpPr txBox="1"/>
            <p:nvPr/>
          </p:nvSpPr>
          <p:spPr>
            <a:xfrm>
              <a:off x="865221" y="64563"/>
              <a:ext cx="209828" cy="4087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5400" tIns="25400" rIns="25400" bIns="25400" numCol="1" anchor="ctr">
              <a:spAutoFit/>
            </a:bodyPr>
            <a:lstStyle>
              <a:lvl1pPr>
                <a:defRPr sz="2500">
                  <a:solidFill>
                    <a:srgbClr val="FFFFFF"/>
                  </a:solidFill>
                </a:defRPr>
              </a:lvl1pPr>
            </a:lstStyle>
            <a:p>
              <a:pPr/>
              <a:r>
                <a:t>1</a:t>
              </a:r>
            </a:p>
          </p:txBody>
        </p:sp>
        <p:sp>
          <p:nvSpPr>
            <p:cNvPr id="1915" name="Rectangle 7"/>
            <p:cNvSpPr txBox="1"/>
            <p:nvPr/>
          </p:nvSpPr>
          <p:spPr>
            <a:xfrm>
              <a:off x="2847106" y="64563"/>
              <a:ext cx="209827" cy="4087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5400" tIns="25400" rIns="25400" bIns="25400" numCol="1" anchor="ctr">
              <a:spAutoFit/>
            </a:bodyPr>
            <a:lstStyle>
              <a:lvl1pPr>
                <a:defRPr sz="2500">
                  <a:solidFill>
                    <a:srgbClr val="FFFFFF"/>
                  </a:solidFill>
                </a:defRPr>
              </a:lvl1pPr>
            </a:lstStyle>
            <a:p>
              <a:pPr/>
              <a:r>
                <a:t>2</a:t>
              </a:r>
            </a:p>
          </p:txBody>
        </p:sp>
        <p:sp>
          <p:nvSpPr>
            <p:cNvPr id="1916" name="Rectangle 7"/>
            <p:cNvSpPr txBox="1"/>
            <p:nvPr/>
          </p:nvSpPr>
          <p:spPr>
            <a:xfrm>
              <a:off x="4944138" y="64563"/>
              <a:ext cx="209827" cy="4087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5400" tIns="25400" rIns="25400" bIns="25400" numCol="1" anchor="ctr">
              <a:spAutoFit/>
            </a:bodyPr>
            <a:lstStyle>
              <a:lvl1pPr>
                <a:defRPr sz="2500">
                  <a:solidFill>
                    <a:srgbClr val="FFFFFF"/>
                  </a:solidFill>
                </a:defRPr>
              </a:lvl1pPr>
            </a:lstStyle>
            <a:p>
              <a:pPr/>
              <a:r>
                <a:t>3</a:t>
              </a:r>
            </a:p>
          </p:txBody>
        </p:sp>
        <p:sp>
          <p:nvSpPr>
            <p:cNvPr id="1917" name="Rectangle 7"/>
            <p:cNvSpPr txBox="1"/>
            <p:nvPr/>
          </p:nvSpPr>
          <p:spPr>
            <a:xfrm>
              <a:off x="6964172" y="64563"/>
              <a:ext cx="209827" cy="4087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5400" tIns="25400" rIns="25400" bIns="25400" numCol="1" anchor="ctr">
              <a:spAutoFit/>
            </a:bodyPr>
            <a:lstStyle>
              <a:lvl1pPr>
                <a:defRPr sz="2500">
                  <a:solidFill>
                    <a:srgbClr val="FFFFFF"/>
                  </a:solidFill>
                </a:defRPr>
              </a:lvl1pPr>
            </a:lstStyle>
            <a:p>
              <a:pPr/>
              <a:r>
                <a:t>4</a:t>
              </a:r>
            </a:p>
          </p:txBody>
        </p:sp>
        <p:sp>
          <p:nvSpPr>
            <p:cNvPr id="1918" name="Rectangle 7"/>
            <p:cNvSpPr txBox="1"/>
            <p:nvPr/>
          </p:nvSpPr>
          <p:spPr>
            <a:xfrm>
              <a:off x="9023054" y="64563"/>
              <a:ext cx="209827" cy="4087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5400" tIns="25400" rIns="25400" bIns="25400" numCol="1" anchor="ctr">
              <a:spAutoFit/>
            </a:bodyPr>
            <a:lstStyle>
              <a:lvl1pPr>
                <a:defRPr sz="2500">
                  <a:solidFill>
                    <a:srgbClr val="FFFFFF"/>
                  </a:solidFill>
                </a:defRPr>
              </a:lvl1pPr>
            </a:lstStyle>
            <a:p>
              <a:pPr/>
              <a:r>
                <a:t>5</a:t>
              </a:r>
            </a:p>
          </p:txBody>
        </p:sp>
      </p:grpSp>
      <p:sp>
        <p:nvSpPr>
          <p:cNvPr id="1920" name="Motivation exacerbée, pic de concentration…"/>
          <p:cNvSpPr txBox="1"/>
          <p:nvPr/>
        </p:nvSpPr>
        <p:spPr>
          <a:xfrm>
            <a:off x="1590749" y="4164760"/>
            <a:ext cx="7774145" cy="1264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marL="285750" indent="-285750" algn="just">
              <a:buSzPct val="100000"/>
              <a:buFont typeface="Arial"/>
              <a:buChar char="•"/>
              <a:defRPr b="0"/>
            </a:pPr>
            <a:r>
              <a:t>Motivation </a:t>
            </a:r>
            <a:r>
              <a:t>is increased</a:t>
            </a:r>
            <a:r>
              <a:t>, concentration</a:t>
            </a:r>
            <a:r>
              <a:t> peaks</a:t>
            </a:r>
          </a:p>
          <a:p>
            <a:pPr marL="285750" indent="-285750" algn="just">
              <a:buSzPct val="100000"/>
              <a:buFont typeface="Arial"/>
              <a:buChar char="•"/>
              <a:defRPr b="0"/>
            </a:pPr>
            <a:r>
              <a:t>Suited to Generation Y </a:t>
            </a:r>
          </a:p>
          <a:p>
            <a:pPr marL="285750" indent="-285750" algn="just">
              <a:buSzPct val="100000"/>
              <a:buFont typeface="Arial"/>
              <a:buChar char="•"/>
              <a:defRPr b="0"/>
            </a:pPr>
            <a:r>
              <a:t>Time saved</a:t>
            </a:r>
          </a:p>
          <a:p>
            <a:pPr marL="285750" indent="-285750" algn="just">
              <a:buSzPct val="100000"/>
              <a:buFont typeface="Arial"/>
              <a:buChar char="•"/>
              <a:defRPr b="0"/>
            </a:pPr>
            <a:r>
              <a:t>Lowered costs</a:t>
            </a:r>
          </a:p>
          <a:p>
            <a:pPr marL="285750" indent="-285750" algn="just">
              <a:buSzPct val="100000"/>
              <a:buFont typeface="Arial"/>
              <a:buChar char="•"/>
              <a:defRPr b="0"/>
            </a:pPr>
            <a:r>
              <a:t>Nomadic form of training</a:t>
            </a:r>
          </a:p>
          <a:p>
            <a:pPr marL="285750" indent="-285750" algn="just">
              <a:buSzPct val="100000"/>
              <a:buFont typeface="Arial"/>
              <a:buChar char="•"/>
              <a:defRPr b="0"/>
            </a:pPr>
            <a:r>
              <a:t>Multiple possible mediums (Videos, Webzine, Snapchat, Quiz, etc.)</a:t>
            </a:r>
          </a:p>
        </p:txBody>
      </p:sp>
      <p:sp>
        <p:nvSpPr>
          <p:cNvPr id="1921" name="ZoneTexte 19">
            <a:hlinkClick r:id="rId3" invalidUrl="" action="" tgtFrame="" tooltip="" history="1" highlightClick="0" endSnd="0"/>
          </p:cNvPr>
          <p:cNvSpPr txBox="1"/>
          <p:nvPr/>
        </p:nvSpPr>
        <p:spPr>
          <a:xfrm>
            <a:off x="6126345" y="6068285"/>
            <a:ext cx="6030424" cy="17742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r">
              <a:defRPr b="0" sz="700"/>
            </a:lvl1pPr>
          </a:lstStyle>
          <a:p>
            <a:pPr/>
            <a:r>
              <a:t>Source: 5 rules for microdevelopment, Association For Talent, 2017</a:t>
            </a:r>
          </a:p>
        </p:txBody>
      </p:sp>
      <p:sp>
        <p:nvSpPr>
          <p:cNvPr id="1922" name="ZoneTexte 20">
            <a:hlinkClick r:id="rId4" invalidUrl="" action="" tgtFrame="" tooltip="" history="1" highlightClick="0" endSnd="0"/>
          </p:cNvPr>
          <p:cNvSpPr txBox="1"/>
          <p:nvPr/>
        </p:nvSpPr>
        <p:spPr>
          <a:xfrm>
            <a:off x="6126345" y="6212189"/>
            <a:ext cx="6030424" cy="17742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b="0" sz="700"/>
            </a:pPr>
            <a:r>
              <a:t>Avantages et limites du micro-apprentissages</a:t>
            </a:r>
            <a:r>
              <a:t> (</a:t>
            </a:r>
            <a:r>
              <a:rPr i="1"/>
              <a:t>Advantages and Limits of Micro-Learning</a:t>
            </a:r>
            <a:r>
              <a:t>)</a:t>
            </a:r>
            <a:r>
              <a:t>, Cursus.edu, 2017</a:t>
            </a:r>
          </a:p>
        </p:txBody>
      </p:sp>
      <p:sp>
        <p:nvSpPr>
          <p:cNvPr id="1923"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Tree>
  </p:cSld>
  <p:clrMapOvr>
    <a:masterClrMapping/>
  </p:clrMapOvr>
  <p:transition xmlns:p14="http://schemas.microsoft.com/office/powerpoint/2010/main" spd="med" advClick="1"/>
</p:sld>
</file>

<file path=ppt/slides/slide7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2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92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927"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928"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929" name="Flèche droite 14"/>
          <p:cNvSpPr/>
          <p:nvPr/>
        </p:nvSpPr>
        <p:spPr>
          <a:xfrm>
            <a:off x="11179650" y="6071815"/>
            <a:ext cx="890179" cy="288034"/>
          </a:xfrm>
          <a:prstGeom prst="rightArrow">
            <a:avLst>
              <a:gd name="adj1" fmla="val 50000"/>
              <a:gd name="adj2" fmla="val 50000"/>
            </a:avLst>
          </a:prstGeom>
          <a:solidFill>
            <a:srgbClr val="3530B3"/>
          </a:solidFill>
          <a:ln w="12700">
            <a:miter lim="400000"/>
          </a:ln>
        </p:spPr>
        <p:txBody>
          <a:bodyPr lIns="0" tIns="0" rIns="0" bIns="0" anchor="ctr"/>
          <a:lstStyle/>
          <a:p>
            <a:pPr>
              <a:defRPr sz="1600">
                <a:solidFill>
                  <a:srgbClr val="FFFFFF"/>
                </a:solidFill>
              </a:defRPr>
            </a:pPr>
          </a:p>
        </p:txBody>
      </p:sp>
      <p:sp>
        <p:nvSpPr>
          <p:cNvPr id="1930" name="Line"/>
          <p:cNvSpPr/>
          <p:nvPr/>
        </p:nvSpPr>
        <p:spPr>
          <a:xfrm flipV="1">
            <a:off x="3501857" y="1486248"/>
            <a:ext cx="2" cy="4164277"/>
          </a:xfrm>
          <a:prstGeom prst="line">
            <a:avLst/>
          </a:prstGeom>
          <a:ln w="12700">
            <a:solidFill>
              <a:srgbClr val="7D4BB9"/>
            </a:solidFill>
            <a:miter lim="400000"/>
          </a:ln>
        </p:spPr>
        <p:txBody>
          <a:bodyPr lIns="45718" tIns="45718" rIns="45718" bIns="45718"/>
          <a:lstStyle/>
          <a:p>
            <a:pPr/>
          </a:p>
        </p:txBody>
      </p:sp>
      <p:pic>
        <p:nvPicPr>
          <p:cNvPr id="1931" name="Picture 2" descr="Picture 2"/>
          <p:cNvPicPr>
            <a:picLocks noChangeAspect="1"/>
          </p:cNvPicPr>
          <p:nvPr/>
        </p:nvPicPr>
        <p:blipFill>
          <a:blip r:embed="rId3">
            <a:extLst/>
          </a:blip>
          <a:stretch>
            <a:fillRect/>
          </a:stretch>
        </p:blipFill>
        <p:spPr>
          <a:xfrm>
            <a:off x="790576" y="1235695"/>
            <a:ext cx="1861620" cy="186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4833" y="0"/>
                  <a:pt x="0" y="4833"/>
                  <a:pt x="0" y="10798"/>
                </a:cubicBezTo>
                <a:cubicBezTo>
                  <a:pt x="0" y="16761"/>
                  <a:pt x="4833" y="21600"/>
                  <a:pt x="10798" y="21600"/>
                </a:cubicBezTo>
                <a:cubicBezTo>
                  <a:pt x="16761" y="21600"/>
                  <a:pt x="21600" y="16761"/>
                  <a:pt x="21600" y="10798"/>
                </a:cubicBezTo>
                <a:cubicBezTo>
                  <a:pt x="21600" y="4833"/>
                  <a:pt x="16761" y="0"/>
                  <a:pt x="10798" y="0"/>
                </a:cubicBezTo>
                <a:close/>
              </a:path>
            </a:pathLst>
          </a:custGeom>
          <a:ln w="12700">
            <a:miter lim="400000"/>
          </a:ln>
        </p:spPr>
      </p:pic>
      <p:pic>
        <p:nvPicPr>
          <p:cNvPr id="1932" name="Image" descr="Image"/>
          <p:cNvPicPr>
            <a:picLocks noChangeAspect="1"/>
          </p:cNvPicPr>
          <p:nvPr/>
        </p:nvPicPr>
        <p:blipFill>
          <a:blip r:embed="rId4">
            <a:extLst/>
          </a:blip>
          <a:stretch>
            <a:fillRect/>
          </a:stretch>
        </p:blipFill>
        <p:spPr>
          <a:xfrm>
            <a:off x="358520" y="3081288"/>
            <a:ext cx="2347773" cy="522748"/>
          </a:xfrm>
          <a:prstGeom prst="rect">
            <a:avLst/>
          </a:prstGeom>
          <a:ln w="12700">
            <a:miter lim="400000"/>
          </a:ln>
        </p:spPr>
      </p:pic>
      <p:sp>
        <p:nvSpPr>
          <p:cNvPr id="1933" name="CAS PRATIQUE 1 :…"/>
          <p:cNvSpPr txBox="1"/>
          <p:nvPr/>
        </p:nvSpPr>
        <p:spPr>
          <a:xfrm>
            <a:off x="227657" y="298268"/>
            <a:ext cx="11736686"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09209A"/>
                </a:solidFill>
              </a:defRPr>
            </a:pPr>
            <a:r>
              <a:t>INTERVIEW: </a:t>
            </a:r>
            <a:r>
              <a:rPr sz="2000"/>
              <a:t>Emad Jelouali, BNP Paribas, </a:t>
            </a:r>
            <a:r>
              <a:rPr sz="2000"/>
              <a:t>designing ‘</a:t>
            </a:r>
            <a:r>
              <a:rPr sz="2000"/>
              <a:t>mobile learnin</a:t>
            </a:r>
            <a:r>
              <a:rPr sz="2000"/>
              <a:t>g’ training courses</a:t>
            </a:r>
          </a:p>
        </p:txBody>
      </p:sp>
      <p:sp>
        <p:nvSpPr>
          <p:cNvPr id="1934" name="Rectangle 13"/>
          <p:cNvSpPr txBox="1"/>
          <p:nvPr/>
        </p:nvSpPr>
        <p:spPr>
          <a:xfrm>
            <a:off x="338242" y="3638436"/>
            <a:ext cx="2766411" cy="239785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b="0" sz="1200"/>
            </a:pPr>
            <a:r>
              <a:t>BNP's </a:t>
            </a:r>
            <a:r>
              <a:rPr b="1"/>
              <a:t>Learning &amp; Development</a:t>
            </a:r>
            <a:r>
              <a:t> department, directed by Emad Jelouali, steps in when requested by the different International Retail Banking services, for all the non-Eurozone countries in which they have a presence, bringing some of them support and advice, and complete training content for others. The </a:t>
            </a:r>
            <a:r>
              <a:rPr b="1"/>
              <a:t>e-Factory</a:t>
            </a:r>
            <a:r>
              <a:t>, </a:t>
            </a:r>
            <a:r>
              <a:rPr b="1"/>
              <a:t>an internal creative studio</a:t>
            </a:r>
            <a:r>
              <a:t>, lets the department bring together all the skills necessary for the creation of digitalised content.</a:t>
            </a:r>
          </a:p>
        </p:txBody>
      </p:sp>
      <p:sp>
        <p:nvSpPr>
          <p:cNvPr id="1935" name="ZoneTexte 1"/>
          <p:cNvSpPr txBox="1"/>
          <p:nvPr/>
        </p:nvSpPr>
        <p:spPr>
          <a:xfrm>
            <a:off x="3636357" y="1791647"/>
            <a:ext cx="8319415" cy="430963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2" spcCol="415970"/>
          <a:lstStyle/>
          <a:p>
            <a:pPr algn="just">
              <a:defRPr sz="1200"/>
            </a:pPr>
            <a:r>
              <a:t>Why has BNP Paribas IRB chosen to create training content internally? </a:t>
            </a:r>
          </a:p>
          <a:p>
            <a:pPr algn="just">
              <a:defRPr sz="1200"/>
            </a:pPr>
          </a:p>
          <a:p>
            <a:pPr algn="just">
              <a:defRPr b="0" sz="1200"/>
            </a:pPr>
            <a:r>
              <a:t>Before 2014, we only had face-to-face training, and I travelled to Africa regularly to run these courses. We wanted to be in step with the dawning digital era, and it allowed us to imagine other options. We could have collaborated with external contractors, but in terms of the specificities of each country that we work in, we would have had to create several different versions of each course, with regular updates. The budget would have been too big. So, we decided to create a small internal structure dedicated to digital content creation, which went form three people in 2014 to eight today, and creates over 50 training programmes (made up of around 200 knowledge capsules)  per year.</a:t>
            </a:r>
          </a:p>
          <a:p>
            <a:pPr algn="just">
              <a:defRPr sz="1200"/>
            </a:pPr>
          </a:p>
          <a:p>
            <a:pPr algn="just">
              <a:defRPr sz="1200"/>
            </a:pPr>
          </a:p>
          <a:p>
            <a:pPr algn="just">
              <a:defRPr sz="1200"/>
            </a:pPr>
          </a:p>
          <a:p>
            <a:pPr algn="just">
              <a:defRPr sz="1200"/>
            </a:pPr>
          </a:p>
          <a:p>
            <a:pPr algn="just">
              <a:defRPr sz="1200"/>
            </a:pPr>
          </a:p>
          <a:p>
            <a:pPr algn="just">
              <a:defRPr sz="1200"/>
            </a:pPr>
          </a:p>
          <a:p>
            <a:pPr algn="just">
              <a:defRPr sz="1200"/>
            </a:pPr>
          </a:p>
          <a:p>
            <a:pPr algn="just">
              <a:defRPr sz="1200"/>
            </a:pPr>
            <a:r>
              <a:t>What time of training modules do you create and which do you recommend?</a:t>
            </a:r>
          </a:p>
          <a:p>
            <a:pPr algn="just">
              <a:defRPr sz="1200"/>
            </a:pPr>
          </a:p>
          <a:p>
            <a:pPr algn="just">
              <a:defRPr b="0" sz="1200"/>
            </a:pPr>
            <a:r>
              <a:t>We create all kinds of training modules, from a simple 3 to 5 minutes video with a pedagogical aim, to a complete e-learning module that lasts 30 minutes. For us, </a:t>
            </a:r>
            <a:r>
              <a:rPr b="1"/>
              <a:t>focusing on micro-learning is the priority,</a:t>
            </a:r>
            <a:r>
              <a:t> as it’s the format of the future, maybe even the format of today! More than ten minutes is long, and we have to break down the learning objectives if we want to keep the learner interested. We also need to create ‘mobile learning’ programmes and even </a:t>
            </a:r>
            <a:r>
              <a:rPr b="1"/>
              <a:t>design them to be used 'mobile first</a:t>
            </a:r>
            <a:r>
              <a:t>'. Today, we connect to our phone to find a solution to all our needs, it’s become a basic reflex. In any case, this is the way we have chosen to take our training application in, and it is now available to download in app stores. With ‘micro-learning', and through ‘mobile learning’, amongst other formats, </a:t>
            </a:r>
            <a:r>
              <a:rPr b="1"/>
              <a:t>the learner can learn and remember an essential objective in three minutes</a:t>
            </a:r>
            <a:r>
              <a:t>. And if they want to, it’s possible to go further, through a fuller e-learning course, at their own rhythm.</a:t>
            </a:r>
          </a:p>
        </p:txBody>
      </p:sp>
      <p:sp>
        <p:nvSpPr>
          <p:cNvPr id="1936"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411" name="Image" descr="Image"/>
          <p:cNvPicPr>
            <a:picLocks noChangeAspect="1"/>
          </p:cNvPicPr>
          <p:nvPr/>
        </p:nvPicPr>
        <p:blipFill>
          <a:blip r:embed="rId2">
            <a:extLst/>
          </a:blip>
          <a:srcRect l="12444" t="0" r="12443" b="7520"/>
          <a:stretch>
            <a:fillRect/>
          </a:stretch>
        </p:blipFill>
        <p:spPr>
          <a:xfrm>
            <a:off x="6914974" y="-66479"/>
            <a:ext cx="5290534" cy="6513944"/>
          </a:xfrm>
          <a:prstGeom prst="rect">
            <a:avLst/>
          </a:prstGeom>
          <a:ln w="12700">
            <a:miter lim="400000"/>
          </a:ln>
        </p:spPr>
      </p:pic>
      <p:sp>
        <p:nvSpPr>
          <p:cNvPr id="41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41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414" name="Slide Number"/>
          <p:cNvSpPr txBox="1"/>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15"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416" name="Les activités liées à la créativité et aux relations interpersonnelles semblent exemptes de robotisation. Par exemple : les psychologues, médecins, kinésithérapeutes et métiers liés aux services à la personne. Les emplois d'utilité collective et des services à la personne connaîtraient même une certaine croissance."/>
          <p:cNvSpPr txBox="1"/>
          <p:nvPr/>
        </p:nvSpPr>
        <p:spPr>
          <a:xfrm>
            <a:off x="749083" y="1181202"/>
            <a:ext cx="4808268" cy="1264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Activities linked to </a:t>
            </a:r>
            <a:r>
              <a:rPr b="1"/>
              <a:t>creativity</a:t>
            </a:r>
            <a:r>
              <a:t> and to </a:t>
            </a:r>
            <a:r>
              <a:rPr b="1"/>
              <a:t>interpersonal relationships</a:t>
            </a:r>
            <a:r>
              <a:t> seem to be exempt from robotisation. For example: psychologists, doctors, physiotherapists and professions linked to people care. Jobs with a collective use and in people care could even go through something of a growth spurt.</a:t>
            </a:r>
          </a:p>
        </p:txBody>
      </p:sp>
      <p:sp>
        <p:nvSpPr>
          <p:cNvPr id="417" name="Rectangle 5"/>
          <p:cNvSpPr txBox="1"/>
          <p:nvPr/>
        </p:nvSpPr>
        <p:spPr>
          <a:xfrm>
            <a:off x="723746" y="2816556"/>
            <a:ext cx="5686101" cy="125402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1500">
                <a:solidFill>
                  <a:srgbClr val="F19A28"/>
                </a:solidFill>
              </a:defRPr>
            </a:pPr>
            <a:r>
              <a:t>The “winning” sectors in terms of work:</a:t>
            </a:r>
          </a:p>
          <a:p>
            <a:pPr algn="l">
              <a:defRPr sz="1000">
                <a:solidFill>
                  <a:srgbClr val="0126D4"/>
                </a:solidFill>
              </a:defRPr>
            </a:pPr>
          </a:p>
          <a:p>
            <a:pPr marL="211666" indent="-211666" algn="l">
              <a:buSzPct val="125000"/>
              <a:buChar char="•"/>
              <a:defRPr b="0"/>
            </a:pPr>
            <a:r>
              <a:t>Advice and assistance</a:t>
            </a:r>
          </a:p>
          <a:p>
            <a:pPr marL="211666" indent="-211666" algn="l">
              <a:buSzPct val="125000"/>
              <a:buChar char="•"/>
              <a:defRPr b="0"/>
            </a:pPr>
            <a:r>
              <a:t>Social work</a:t>
            </a:r>
          </a:p>
          <a:p>
            <a:pPr marL="211666" indent="-211666" algn="l">
              <a:buSzPct val="125000"/>
              <a:buChar char="•"/>
              <a:defRPr b="0"/>
            </a:pPr>
            <a:r>
              <a:t>Personal and domestic services</a:t>
            </a:r>
          </a:p>
          <a:p>
            <a:pPr marL="211666" indent="-211666" algn="l">
              <a:buSzPct val="125000"/>
              <a:buChar char="•"/>
              <a:defRPr b="0"/>
            </a:pPr>
            <a:r>
              <a:t>Recreational, cultural and sporting activities</a:t>
            </a:r>
          </a:p>
        </p:txBody>
      </p:sp>
      <p:sp>
        <p:nvSpPr>
          <p:cNvPr id="418" name="492 000 postes créés dans la finance…"/>
          <p:cNvSpPr txBox="1"/>
          <p:nvPr/>
        </p:nvSpPr>
        <p:spPr>
          <a:xfrm>
            <a:off x="1118555" y="4646102"/>
            <a:ext cx="3694179" cy="9585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marL="264583" indent="-264583" algn="l">
              <a:buSzPct val="50000"/>
              <a:buBlip>
                <a:blip r:embed="rId4"/>
              </a:buBlip>
              <a:defRPr sz="1600"/>
            </a:pPr>
            <a:r>
              <a:t>492,000 </a:t>
            </a:r>
            <a:r>
              <a:rPr b="0"/>
              <a:t>positions created in</a:t>
            </a:r>
            <a:r>
              <a:t> finance</a:t>
            </a:r>
          </a:p>
          <a:p>
            <a:pPr marL="264583" indent="-264583" algn="l">
              <a:buSzPct val="50000"/>
              <a:buBlip>
                <a:blip r:embed="rId4"/>
              </a:buBlip>
              <a:defRPr sz="1600"/>
            </a:pPr>
            <a:r>
              <a:t>416,000 </a:t>
            </a:r>
            <a:r>
              <a:rPr b="0"/>
              <a:t>in</a:t>
            </a:r>
            <a:r>
              <a:t> management</a:t>
            </a:r>
          </a:p>
          <a:p>
            <a:pPr marL="264583" indent="-264583" algn="l">
              <a:buSzPct val="50000"/>
              <a:buBlip>
                <a:blip r:embed="rId4"/>
              </a:buBlip>
              <a:defRPr sz="1600"/>
            </a:pPr>
            <a:r>
              <a:t>339,000 </a:t>
            </a:r>
            <a:r>
              <a:rPr b="0"/>
              <a:t>in</a:t>
            </a:r>
            <a:r>
              <a:t> engineering</a:t>
            </a:r>
          </a:p>
          <a:p>
            <a:pPr marL="264583" indent="-264583" algn="l">
              <a:buSzPct val="50000"/>
              <a:buBlip>
                <a:blip r:embed="rId4"/>
              </a:buBlip>
              <a:defRPr sz="1600"/>
            </a:pPr>
            <a:r>
              <a:t>405,000 </a:t>
            </a:r>
            <a:r>
              <a:rPr b="0"/>
              <a:t>in</a:t>
            </a:r>
            <a:r>
              <a:t> IT</a:t>
            </a:r>
          </a:p>
        </p:txBody>
      </p:sp>
      <p:pic>
        <p:nvPicPr>
          <p:cNvPr id="419" name="Rounded Rectangle" descr="Rounded Rectangle"/>
          <p:cNvPicPr>
            <a:picLocks noChangeAspect="1"/>
          </p:cNvPicPr>
          <p:nvPr/>
        </p:nvPicPr>
        <p:blipFill>
          <a:blip r:embed="rId5">
            <a:extLst/>
          </a:blip>
          <a:stretch>
            <a:fillRect/>
          </a:stretch>
        </p:blipFill>
        <p:spPr>
          <a:xfrm>
            <a:off x="697617" y="4360974"/>
            <a:ext cx="4911202" cy="1528809"/>
          </a:xfrm>
          <a:prstGeom prst="rect">
            <a:avLst/>
          </a:prstGeom>
          <a:ln w="12700">
            <a:miter lim="400000"/>
          </a:ln>
        </p:spPr>
      </p:pic>
      <p:sp>
        <p:nvSpPr>
          <p:cNvPr id="420" name="Des emplois porteurs"/>
          <p:cNvSpPr txBox="1"/>
          <p:nvPr/>
        </p:nvSpPr>
        <p:spPr>
          <a:xfrm>
            <a:off x="723750" y="401314"/>
            <a:ext cx="4474240" cy="40871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500">
                <a:solidFill>
                  <a:srgbClr val="F19A28"/>
                </a:solidFill>
              </a:defRPr>
            </a:lvl1pPr>
          </a:lstStyle>
          <a:p>
            <a:pPr/>
            <a:r>
              <a:t>Professions that are Buoyant</a:t>
            </a:r>
          </a:p>
        </p:txBody>
      </p:sp>
      <p:sp>
        <p:nvSpPr>
          <p:cNvPr id="421" name="Source: The Future of jobs, World Economic Forum / Evolution de l'emploi à l'horizon 2030, Centre d’Analyse Stratégique, 2017">
            <a:hlinkClick r:id="rId6" invalidUrl="" action="" tgtFrame="" tooltip="" history="1" highlightClick="0" endSnd="0"/>
          </p:cNvPr>
          <p:cNvSpPr txBox="1"/>
          <p:nvPr/>
        </p:nvSpPr>
        <p:spPr>
          <a:xfrm>
            <a:off x="-1" y="6266303"/>
            <a:ext cx="6914976"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a:t>
            </a:r>
            <a:r>
              <a:rPr i="1"/>
              <a:t>The Future of </a:t>
            </a:r>
            <a:r>
              <a:rPr i="1"/>
              <a:t>J</a:t>
            </a:r>
            <a:r>
              <a:rPr i="1"/>
              <a:t>obs</a:t>
            </a:r>
            <a:r>
              <a:t>, World Economic Forum / Evolution de l'emploi à l'horizon 2030</a:t>
            </a:r>
            <a:r>
              <a:t> (</a:t>
            </a:r>
            <a:r>
              <a:rPr i="1"/>
              <a:t>Work Evolution towards the Horizon of 2030</a:t>
            </a:r>
            <a:r>
              <a:t>)</a:t>
            </a:r>
            <a:r>
              <a:t>, Centre d’Analyse Stratégique, 2017</a:t>
            </a:r>
          </a:p>
        </p:txBody>
      </p:sp>
      <p:sp>
        <p:nvSpPr>
          <p:cNvPr id="422" name="Job automation &amp; work transformation"/>
          <p:cNvSpPr txBox="1"/>
          <p:nvPr/>
        </p:nvSpPr>
        <p:spPr>
          <a:xfrm>
            <a:off x="9262553" y="6582988"/>
            <a:ext cx="236468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Job automation &amp; work transformation</a:t>
            </a:r>
          </a:p>
        </p:txBody>
      </p:sp>
    </p:spTree>
  </p:cSld>
  <p:clrMapOvr>
    <a:masterClrMapping/>
  </p:clrMapOvr>
  <p:transition xmlns:p14="http://schemas.microsoft.com/office/powerpoint/2010/main" spd="med" advClick="1"/>
</p:sld>
</file>

<file path=ppt/slides/slide8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3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93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94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941"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942" name="Picture 3" descr="Picture 3"/>
          <p:cNvPicPr>
            <a:picLocks noChangeAspect="1"/>
          </p:cNvPicPr>
          <p:nvPr/>
        </p:nvPicPr>
        <p:blipFill>
          <a:blip r:embed="rId3">
            <a:extLst/>
          </a:blip>
          <a:srcRect l="0" t="7408" r="0" b="7516"/>
          <a:stretch>
            <a:fillRect/>
          </a:stretch>
        </p:blipFill>
        <p:spPr>
          <a:xfrm>
            <a:off x="5015879" y="4212798"/>
            <a:ext cx="2428596" cy="2066085"/>
          </a:xfrm>
          <a:prstGeom prst="rect">
            <a:avLst/>
          </a:prstGeom>
          <a:ln w="12700">
            <a:miter lim="400000"/>
          </a:ln>
        </p:spPr>
      </p:pic>
      <p:sp>
        <p:nvSpPr>
          <p:cNvPr id="1943" name="CAS PRATIQUE 1 :…"/>
          <p:cNvSpPr txBox="1"/>
          <p:nvPr/>
        </p:nvSpPr>
        <p:spPr>
          <a:xfrm>
            <a:off x="227657" y="298268"/>
            <a:ext cx="11736686"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09209A"/>
                </a:solidFill>
              </a:defRPr>
            </a:pPr>
            <a:r>
              <a:t>INTERVIEW: </a:t>
            </a:r>
            <a:r>
              <a:rPr sz="2000"/>
              <a:t>Emad Jelouali, BNP Paribas, designing ‘mobile learning’ training courses</a:t>
            </a:r>
          </a:p>
        </p:txBody>
      </p:sp>
      <p:sp>
        <p:nvSpPr>
          <p:cNvPr id="1944" name="ZoneTexte 8"/>
          <p:cNvSpPr txBox="1"/>
          <p:nvPr/>
        </p:nvSpPr>
        <p:spPr>
          <a:xfrm>
            <a:off x="319844" y="1011162"/>
            <a:ext cx="11552312" cy="428554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3" spcCol="577615"/>
          <a:lstStyle/>
          <a:p>
            <a:pPr algn="just">
              <a:defRPr sz="1200"/>
            </a:pPr>
            <a:r>
              <a:t>What kinds of training are unanimously successful today and for which professions?  </a:t>
            </a:r>
          </a:p>
          <a:p>
            <a:pPr algn="just">
              <a:defRPr b="0" sz="1200"/>
            </a:pPr>
            <a:r>
              <a:t> </a:t>
            </a:r>
          </a:p>
          <a:p>
            <a:pPr algn="just">
              <a:defRPr b="0" sz="1200"/>
            </a:pPr>
            <a:r>
              <a:t>Training programmes are not designed by role but by skill. Today, </a:t>
            </a:r>
            <a:r>
              <a:rPr b="1"/>
              <a:t>employees think seriously about their development, their employability and their future interests.</a:t>
            </a:r>
            <a:r>
              <a:t> In short, everything that is linked to the digital realm and to innovation is highly sought-after and a training course on agility or design thinking can be undertaken by a financial worker without it being ‘unsuitable’ - we run a lot of training courses in this field. People also ask us for a lot of data courses, but for now, we still have to call on external contractors for these.</a:t>
            </a:r>
          </a:p>
          <a:p>
            <a:pPr algn="just">
              <a:defRPr b="0" sz="1200"/>
            </a:pPr>
          </a:p>
          <a:p>
            <a:pPr algn="just">
              <a:defRPr b="0" sz="1200"/>
            </a:pPr>
          </a:p>
          <a:p>
            <a:pPr algn="just">
              <a:defRPr sz="1200"/>
            </a:pPr>
          </a:p>
          <a:p>
            <a:pPr algn="just">
              <a:defRPr sz="1200"/>
            </a:pPr>
          </a:p>
          <a:p>
            <a:pPr algn="just">
              <a:defRPr sz="1200"/>
            </a:pPr>
          </a:p>
          <a:p>
            <a:pPr algn="just">
              <a:defRPr sz="1200"/>
            </a:pPr>
          </a:p>
          <a:p>
            <a:pPr algn="just">
              <a:defRPr sz="1200"/>
            </a:pPr>
          </a:p>
          <a:p>
            <a:pPr algn="just">
              <a:defRPr sz="1200"/>
            </a:pPr>
          </a:p>
          <a:p>
            <a:pPr algn="just">
              <a:defRPr sz="1200"/>
            </a:pPr>
          </a:p>
          <a:p>
            <a:pPr algn="just">
              <a:defRPr sz="1200"/>
            </a:pPr>
            <a:r>
              <a:t>What advice would you give to a company that   hasn’t yet digitalised its training?</a:t>
            </a:r>
          </a:p>
          <a:p>
            <a:pPr algn="just">
              <a:defRPr sz="1200"/>
            </a:pPr>
          </a:p>
          <a:p>
            <a:pPr algn="just">
              <a:defRPr b="0" sz="1200"/>
            </a:pPr>
            <a:r>
              <a:t>I would tell them to dare to take the plunge. You have to give yourself the means to do it now or run the risk of it costing a lot more later on: </a:t>
            </a:r>
            <a:r>
              <a:rPr b="1"/>
              <a:t>skills development is a way of improving your business</a:t>
            </a:r>
            <a:r>
              <a:t>. Telling a new arrival that they will be trained on a subject that interests them today next year doesn’t make sense. They will manage to do  it by themselves with YouTube or Google. Everything moves very quickly, you need to be agile and give training managers the tools they need. </a:t>
            </a:r>
          </a:p>
          <a:p>
            <a:pPr algn="just">
              <a:defRPr sz="1200"/>
            </a:pPr>
          </a:p>
          <a:p>
            <a:pPr algn="just">
              <a:defRPr sz="1200"/>
            </a:pPr>
          </a:p>
          <a:p>
            <a:pPr algn="just">
              <a:defRPr sz="1200"/>
            </a:pPr>
          </a:p>
          <a:p>
            <a:pPr algn="just">
              <a:defRPr sz="1200"/>
            </a:pPr>
          </a:p>
          <a:p>
            <a:pPr algn="just">
              <a:defRPr sz="1200"/>
            </a:pPr>
          </a:p>
          <a:p>
            <a:pPr algn="just">
              <a:defRPr sz="1200"/>
            </a:pPr>
          </a:p>
          <a:p>
            <a:pPr algn="just">
              <a:defRPr sz="1200"/>
            </a:pPr>
          </a:p>
          <a:p>
            <a:pPr algn="just">
              <a:defRPr sz="1200"/>
            </a:pPr>
          </a:p>
          <a:p>
            <a:pPr algn="just">
              <a:defRPr sz="1200"/>
            </a:pPr>
          </a:p>
          <a:p>
            <a:pPr algn="just">
              <a:defRPr sz="1200"/>
            </a:pPr>
            <a:r>
              <a:t>Does going ‘all digital’ not run the risk of losing sight of employees’ real issues?</a:t>
            </a:r>
          </a:p>
          <a:p>
            <a:pPr algn="just">
              <a:defRPr b="0" sz="1200"/>
            </a:pPr>
          </a:p>
          <a:p>
            <a:pPr algn="just">
              <a:defRPr b="0" sz="1200"/>
            </a:pPr>
            <a:r>
              <a:t>It’s neither possible nor desirable to go ‘all digital’. Learners are human beings and, at some point, they need to discuss and to have a real, human exchange. </a:t>
            </a:r>
            <a:r>
              <a:rPr b="1"/>
              <a:t>I am an advocate of Blended Learning.</a:t>
            </a:r>
            <a:r>
              <a:t> Doing face-to-face just for the principle of it is pointless, but creating an ‘all digital’ programme or moving towards innovation simply because it seems fun (without a clear learning objective) doesn’t make sense, either. There needs to be value added in both cases, and when it comes to face-to-face, I think that it is teamwork, acting out scenarios and studies that really give an extra something. You need to leave space for the possibility, at the end of a training course (for example, a 3-week SPOC*) to get together as a team and discuss certain situations. At the same time, this can be an opportunity to gain a certification, for example.</a:t>
            </a:r>
          </a:p>
          <a:p>
            <a:pPr algn="just">
              <a:defRPr b="0" sz="1200"/>
            </a:pPr>
          </a:p>
          <a:p>
            <a:pPr algn="r">
              <a:defRPr b="0" sz="700"/>
            </a:pPr>
            <a:r>
              <a:t> *Small Private Online Course</a:t>
            </a:r>
          </a:p>
        </p:txBody>
      </p:sp>
      <p:sp>
        <p:nvSpPr>
          <p:cNvPr id="1945"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Tree>
  </p:cSld>
  <p:clrMapOvr>
    <a:masterClrMapping/>
  </p:clrMapOvr>
  <p:transition xmlns:p14="http://schemas.microsoft.com/office/powerpoint/2010/main" spd="med" advClick="1"/>
</p:sld>
</file>

<file path=ppt/slides/slide8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4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94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949"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950"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1951" name="Circle"/>
          <p:cNvSpPr/>
          <p:nvPr/>
        </p:nvSpPr>
        <p:spPr>
          <a:xfrm rot="21551094">
            <a:off x="6591513" y="3974117"/>
            <a:ext cx="1571639" cy="1571639"/>
          </a:xfrm>
          <a:prstGeom prst="ellipse">
            <a:avLst/>
          </a:prstGeom>
          <a:solidFill>
            <a:srgbClr val="0C436D"/>
          </a:solidFill>
          <a:ln w="25400">
            <a:solidFill>
              <a:srgbClr val="0076BA"/>
            </a:solidFill>
            <a:bevel/>
          </a:ln>
        </p:spPr>
        <p:txBody>
          <a:bodyPr lIns="0" tIns="0" rIns="0" bIns="0" anchor="ctr"/>
          <a:lstStyle/>
          <a:p>
            <a:pPr defTabSz="457200">
              <a:defRPr b="0" sz="900">
                <a:solidFill>
                  <a:srgbClr val="FFFFFF"/>
                </a:solidFill>
              </a:defRPr>
            </a:pPr>
          </a:p>
        </p:txBody>
      </p:sp>
      <p:sp>
        <p:nvSpPr>
          <p:cNvPr id="1952" name="+ 25,5%"/>
          <p:cNvSpPr txBox="1"/>
          <p:nvPr/>
        </p:nvSpPr>
        <p:spPr>
          <a:xfrm>
            <a:off x="6624190" y="4550267"/>
            <a:ext cx="1506285" cy="41933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defTabSz="323850">
              <a:spcBef>
                <a:spcPts val="800"/>
              </a:spcBef>
              <a:defRPr sz="3000">
                <a:solidFill>
                  <a:srgbClr val="FFFFFF"/>
                </a:solidFill>
              </a:defRPr>
            </a:lvl1pPr>
          </a:lstStyle>
          <a:p>
            <a:pPr/>
            <a:r>
              <a:t>+25.5%</a:t>
            </a:r>
          </a:p>
        </p:txBody>
      </p:sp>
      <p:sp>
        <p:nvSpPr>
          <p:cNvPr id="1953" name="Circle">
            <a:hlinkClick r:id="rId3" invalidUrl="" action="" tgtFrame="" tooltip="" history="1" highlightClick="0" endSnd="0"/>
          </p:cNvPr>
          <p:cNvSpPr/>
          <p:nvPr/>
        </p:nvSpPr>
        <p:spPr>
          <a:xfrm>
            <a:off x="5228292" y="119308"/>
            <a:ext cx="737683" cy="737683"/>
          </a:xfrm>
          <a:prstGeom prst="ellipse">
            <a:avLst/>
          </a:prstGeom>
          <a:solidFill>
            <a:srgbClr val="09209A"/>
          </a:solidFill>
          <a:ln w="12700">
            <a:miter lim="400000"/>
          </a:ln>
        </p:spPr>
        <p:txBody>
          <a:bodyPr lIns="0" tIns="0" rIns="0" bIns="0" anchor="ctr"/>
          <a:lstStyle/>
          <a:p>
            <a:pPr>
              <a:defRPr sz="1600">
                <a:solidFill>
                  <a:srgbClr val="FFFFFF"/>
                </a:solidFill>
              </a:defRPr>
            </a:pPr>
          </a:p>
        </p:txBody>
      </p:sp>
      <p:pic>
        <p:nvPicPr>
          <p:cNvPr id="1954" name="Picture 2" descr="Picture 2"/>
          <p:cNvPicPr>
            <a:picLocks noChangeAspect="1"/>
          </p:cNvPicPr>
          <p:nvPr/>
        </p:nvPicPr>
        <p:blipFill>
          <a:blip r:embed="rId4">
            <a:extLst/>
          </a:blip>
          <a:stretch>
            <a:fillRect/>
          </a:stretch>
        </p:blipFill>
        <p:spPr>
          <a:xfrm>
            <a:off x="6078192" y="-107563"/>
            <a:ext cx="6370714" cy="3185357"/>
          </a:xfrm>
          <a:prstGeom prst="rect">
            <a:avLst/>
          </a:prstGeom>
          <a:ln w="12700">
            <a:miter lim="400000"/>
          </a:ln>
        </p:spPr>
      </p:pic>
      <p:pic>
        <p:nvPicPr>
          <p:cNvPr id="1955" name="Image" descr="Image"/>
          <p:cNvPicPr>
            <a:picLocks noChangeAspect="1"/>
          </p:cNvPicPr>
          <p:nvPr/>
        </p:nvPicPr>
        <p:blipFill>
          <a:blip r:embed="rId5">
            <a:extLst/>
          </a:blip>
          <a:stretch>
            <a:fillRect/>
          </a:stretch>
        </p:blipFill>
        <p:spPr>
          <a:xfrm>
            <a:off x="5592543" y="62143"/>
            <a:ext cx="471509" cy="410213"/>
          </a:xfrm>
          <a:prstGeom prst="rect">
            <a:avLst/>
          </a:prstGeom>
          <a:ln w="12700">
            <a:miter lim="400000"/>
          </a:ln>
        </p:spPr>
      </p:pic>
      <p:pic>
        <p:nvPicPr>
          <p:cNvPr id="1956" name="Image" descr="Image"/>
          <p:cNvPicPr>
            <a:picLocks noChangeAspect="1"/>
          </p:cNvPicPr>
          <p:nvPr/>
        </p:nvPicPr>
        <p:blipFill>
          <a:blip r:embed="rId6">
            <a:extLst/>
          </a:blip>
          <a:stretch>
            <a:fillRect/>
          </a:stretch>
        </p:blipFill>
        <p:spPr>
          <a:xfrm>
            <a:off x="5339281" y="302876"/>
            <a:ext cx="443111" cy="410213"/>
          </a:xfrm>
          <a:prstGeom prst="rect">
            <a:avLst/>
          </a:prstGeom>
          <a:ln w="12700">
            <a:miter lim="400000"/>
          </a:ln>
        </p:spPr>
      </p:pic>
      <p:sp>
        <p:nvSpPr>
          <p:cNvPr id="1957" name="Place à la réalité virtuelle…"/>
          <p:cNvSpPr txBox="1"/>
          <p:nvPr/>
        </p:nvSpPr>
        <p:spPr>
          <a:xfrm>
            <a:off x="296004" y="749771"/>
            <a:ext cx="5173561" cy="9019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09209A"/>
                </a:solidFill>
              </a:defRPr>
            </a:lvl1pPr>
          </a:lstStyle>
          <a:p>
            <a:pPr/>
            <a:r>
              <a:t>Virtual reality’s time has come…</a:t>
            </a:r>
          </a:p>
        </p:txBody>
      </p:sp>
      <p:sp>
        <p:nvSpPr>
          <p:cNvPr id="1958" name="Shape 901"/>
          <p:cNvSpPr txBox="1"/>
          <p:nvPr/>
        </p:nvSpPr>
        <p:spPr>
          <a:xfrm>
            <a:off x="284011" y="1678470"/>
            <a:ext cx="4572263" cy="5419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b="0" sz="1600">
                <a:solidFill>
                  <a:srgbClr val="262626"/>
                </a:solidFill>
              </a:defRPr>
            </a:lvl1pPr>
          </a:lstStyle>
          <a:p>
            <a:pPr/>
            <a:r>
              <a:t>This new technology allows us to acquire skills in a virtual, realistic environment.</a:t>
            </a:r>
          </a:p>
        </p:txBody>
      </p:sp>
      <p:sp>
        <p:nvSpPr>
          <p:cNvPr id="1959" name="… et augmentée"/>
          <p:cNvSpPr txBox="1"/>
          <p:nvPr/>
        </p:nvSpPr>
        <p:spPr>
          <a:xfrm>
            <a:off x="290008" y="2516796"/>
            <a:ext cx="5173561" cy="9019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3000">
                <a:solidFill>
                  <a:srgbClr val="09209A"/>
                </a:solidFill>
              </a:defRPr>
            </a:pPr>
            <a:r>
              <a:t>…</a:t>
            </a:r>
            <a:r>
              <a:t>and so has augmented reality’s</a:t>
            </a:r>
          </a:p>
        </p:txBody>
      </p:sp>
      <p:sp>
        <p:nvSpPr>
          <p:cNvPr id="1960" name="Shape 901"/>
          <p:cNvSpPr txBox="1"/>
          <p:nvPr/>
        </p:nvSpPr>
        <p:spPr>
          <a:xfrm>
            <a:off x="301758" y="3455077"/>
            <a:ext cx="5494481" cy="16849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b="0" sz="1600">
                <a:solidFill>
                  <a:srgbClr val="262626"/>
                </a:solidFill>
              </a:defRPr>
            </a:pPr>
            <a:r>
              <a:t>Augmented reality overlays elements of reality and elements that are calculated and created by a live IT system.</a:t>
            </a:r>
          </a:p>
          <a:p>
            <a:pPr algn="l">
              <a:defRPr b="0" sz="1600">
                <a:solidFill>
                  <a:srgbClr val="262626"/>
                </a:solidFill>
              </a:defRPr>
            </a:pPr>
          </a:p>
          <a:p>
            <a:pPr algn="l">
              <a:defRPr b="0" sz="1600">
                <a:solidFill>
                  <a:srgbClr val="262626"/>
                </a:solidFill>
              </a:defRPr>
            </a:pPr>
            <a:r>
              <a:t>These types of technology are being used in fields such as health, real estate, tourism</a:t>
            </a:r>
            <a:r>
              <a:t>…</a:t>
            </a:r>
            <a:r>
              <a:t> and also more generally for professional training.</a:t>
            </a:r>
          </a:p>
        </p:txBody>
      </p:sp>
      <p:sp>
        <p:nvSpPr>
          <p:cNvPr id="1961" name="Voire mixte !"/>
          <p:cNvSpPr txBox="1"/>
          <p:nvPr/>
        </p:nvSpPr>
        <p:spPr>
          <a:xfrm>
            <a:off x="265642" y="5501756"/>
            <a:ext cx="5173562"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3000">
                <a:solidFill>
                  <a:srgbClr val="09209A"/>
                </a:solidFill>
              </a:defRPr>
            </a:lvl1pPr>
          </a:lstStyle>
          <a:p>
            <a:pPr/>
            <a:r>
              <a:t>There’s even mixed reality!</a:t>
            </a:r>
          </a:p>
        </p:txBody>
      </p:sp>
      <p:sp>
        <p:nvSpPr>
          <p:cNvPr id="1962" name="ZoneTexte 9"/>
          <p:cNvSpPr txBox="1"/>
          <p:nvPr/>
        </p:nvSpPr>
        <p:spPr>
          <a:xfrm>
            <a:off x="8398240" y="3988120"/>
            <a:ext cx="3385747" cy="154362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000"/>
            </a:lvl1pPr>
          </a:lstStyle>
          <a:p>
            <a:pPr/>
            <a:r>
              <a:t>Increase in the global augmented reality (AR) and virtual reality (VR) equipment market, compared to 2016</a:t>
            </a:r>
          </a:p>
        </p:txBody>
      </p:sp>
      <p:sp>
        <p:nvSpPr>
          <p:cNvPr id="1963" name="ZoneTexte 18">
            <a:hlinkClick r:id="rId7" invalidUrl="" action="" tgtFrame="" tooltip="" history="1" highlightClick="0" endSnd="0"/>
          </p:cNvPr>
          <p:cNvSpPr txBox="1"/>
          <p:nvPr/>
        </p:nvSpPr>
        <p:spPr>
          <a:xfrm>
            <a:off x="7845135" y="6138451"/>
            <a:ext cx="4223944"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DMEXCO, 5 grandes tendances à retenir</a:t>
            </a:r>
            <a:r>
              <a:t> (</a:t>
            </a:r>
            <a:r>
              <a:rPr i="1"/>
              <a:t>5 Major Trends to Remember</a:t>
            </a:r>
            <a:r>
              <a:t>)</a:t>
            </a:r>
            <a:r>
              <a:t>, HUB Institute, 2017</a:t>
            </a:r>
          </a:p>
        </p:txBody>
      </p:sp>
      <p:sp>
        <p:nvSpPr>
          <p:cNvPr id="1964" name="ZoneTexte 18">
            <a:hlinkClick r:id="rId3" invalidUrl="" action="" tgtFrame="" tooltip="" history="1" highlightClick="0" endSnd="0"/>
          </p:cNvPr>
          <p:cNvSpPr txBox="1"/>
          <p:nvPr/>
        </p:nvSpPr>
        <p:spPr>
          <a:xfrm>
            <a:off x="7845135" y="6253580"/>
            <a:ext cx="4223944"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Réalité virtuelle et augmentée</a:t>
            </a:r>
            <a:r>
              <a:t> (</a:t>
            </a:r>
            <a:r>
              <a:rPr i="1"/>
              <a:t>Virtual and Augmented Reality</a:t>
            </a:r>
            <a:r>
              <a:t>)</a:t>
            </a:r>
            <a:r>
              <a:t>, Usine Digitale, 2017</a:t>
            </a:r>
          </a:p>
        </p:txBody>
      </p:sp>
      <p:sp>
        <p:nvSpPr>
          <p:cNvPr id="1965"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Tree>
  </p:cSld>
  <p:clrMapOvr>
    <a:masterClrMapping/>
  </p:clrMapOvr>
  <p:transition xmlns:p14="http://schemas.microsoft.com/office/powerpoint/2010/main" spd="med" advClick="1"/>
</p:sld>
</file>

<file path=ppt/slides/slide8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6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96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969" name="Shape 871"/>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970"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1971" name="ZoneTexte 14">
            <a:hlinkClick r:id="rId4" invalidUrl="" action="" tgtFrame="" tooltip="" history="1" highlightClick="0" endSnd="0"/>
          </p:cNvPr>
          <p:cNvSpPr txBox="1"/>
          <p:nvPr/>
        </p:nvSpPr>
        <p:spPr>
          <a:xfrm>
            <a:off x="6121400" y="6211306"/>
            <a:ext cx="6030423" cy="17743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b="0" sz="700"/>
            </a:pPr>
            <a:r>
              <a:t>Source :  </a:t>
            </a:r>
            <a:r>
              <a:rPr i="1"/>
              <a:t>10 Chiffres de la Réalité Virtuelle</a:t>
            </a:r>
            <a:r>
              <a:t>, 360natives.com, 2017</a:t>
            </a:r>
          </a:p>
        </p:txBody>
      </p:sp>
      <p:sp>
        <p:nvSpPr>
          <p:cNvPr id="1972" name="ZoneTexte 4"/>
          <p:cNvSpPr txBox="1"/>
          <p:nvPr/>
        </p:nvSpPr>
        <p:spPr>
          <a:xfrm>
            <a:off x="3258404" y="1981167"/>
            <a:ext cx="2594272" cy="5419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lvl1pPr>
          </a:lstStyle>
          <a:p>
            <a:pPr/>
            <a:r>
              <a:t>headsets will be for sale in 2021</a:t>
            </a:r>
          </a:p>
        </p:txBody>
      </p:sp>
      <p:sp>
        <p:nvSpPr>
          <p:cNvPr id="1973" name="ZoneTexte 5"/>
          <p:cNvSpPr txBox="1"/>
          <p:nvPr/>
        </p:nvSpPr>
        <p:spPr>
          <a:xfrm>
            <a:off x="9686877" y="1836192"/>
            <a:ext cx="2265532" cy="99919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lvl1pPr>
          </a:lstStyle>
          <a:p>
            <a:pPr/>
            <a:r>
              <a:t>worth of investments in the virtual and augmented reality markets</a:t>
            </a:r>
          </a:p>
        </p:txBody>
      </p:sp>
      <p:sp>
        <p:nvSpPr>
          <p:cNvPr id="1974" name="ZoneTexte 6"/>
          <p:cNvSpPr txBox="1"/>
          <p:nvPr/>
        </p:nvSpPr>
        <p:spPr>
          <a:xfrm>
            <a:off x="9686877" y="4332647"/>
            <a:ext cx="2265532" cy="7705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lvl1pPr>
          </a:lstStyle>
          <a:p>
            <a:pPr/>
            <a:r>
              <a:t>It’s the price range for a virtual reality headset</a:t>
            </a:r>
          </a:p>
        </p:txBody>
      </p:sp>
      <p:sp>
        <p:nvSpPr>
          <p:cNvPr id="1975" name="ZoneTexte 7"/>
          <p:cNvSpPr txBox="1"/>
          <p:nvPr/>
        </p:nvSpPr>
        <p:spPr>
          <a:xfrm>
            <a:off x="472971" y="1637931"/>
            <a:ext cx="2779870" cy="164380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5400">
                <a:solidFill>
                  <a:srgbClr val="0F2094"/>
                </a:solidFill>
              </a:defRPr>
            </a:lvl1pPr>
          </a:lstStyle>
          <a:p>
            <a:pPr/>
            <a:r>
              <a:t> 100 million</a:t>
            </a:r>
          </a:p>
        </p:txBody>
      </p:sp>
      <p:sp>
        <p:nvSpPr>
          <p:cNvPr id="1976" name="ZoneTexte 8"/>
          <p:cNvSpPr txBox="1"/>
          <p:nvPr/>
        </p:nvSpPr>
        <p:spPr>
          <a:xfrm>
            <a:off x="1198712" y="4182821"/>
            <a:ext cx="1744169" cy="85640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5400">
                <a:solidFill>
                  <a:srgbClr val="0F2094"/>
                </a:solidFill>
              </a:defRPr>
            </a:lvl1pPr>
          </a:lstStyle>
          <a:p>
            <a:pPr/>
            <a:r>
              <a:t>39%</a:t>
            </a:r>
          </a:p>
        </p:txBody>
      </p:sp>
      <p:sp>
        <p:nvSpPr>
          <p:cNvPr id="1977" name="ZoneTexte 9"/>
          <p:cNvSpPr txBox="1"/>
          <p:nvPr/>
        </p:nvSpPr>
        <p:spPr>
          <a:xfrm>
            <a:off x="6736694" y="3789121"/>
            <a:ext cx="2470247" cy="164380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5400">
                <a:solidFill>
                  <a:srgbClr val="0F2094"/>
                </a:solidFill>
              </a:defRPr>
            </a:lvl1pPr>
          </a:lstStyle>
          <a:p>
            <a:pPr/>
            <a:r>
              <a:t> 100 to 1000€</a:t>
            </a:r>
          </a:p>
        </p:txBody>
      </p:sp>
      <p:sp>
        <p:nvSpPr>
          <p:cNvPr id="1978" name="Connecteur droit 11"/>
          <p:cNvSpPr/>
          <p:nvPr/>
        </p:nvSpPr>
        <p:spPr>
          <a:xfrm>
            <a:off x="706074" y="3542630"/>
            <a:ext cx="10140289" cy="1"/>
          </a:xfrm>
          <a:prstGeom prst="line">
            <a:avLst/>
          </a:prstGeom>
          <a:ln w="12700">
            <a:solidFill>
              <a:srgbClr val="000000"/>
            </a:solidFill>
          </a:ln>
        </p:spPr>
        <p:txBody>
          <a:bodyPr lIns="45718" tIns="45718" rIns="45718" bIns="45718"/>
          <a:lstStyle/>
          <a:p>
            <a:pPr/>
          </a:p>
        </p:txBody>
      </p:sp>
      <p:sp>
        <p:nvSpPr>
          <p:cNvPr id="1979" name="Connecteur droit 12"/>
          <p:cNvSpPr/>
          <p:nvPr/>
        </p:nvSpPr>
        <p:spPr>
          <a:xfrm flipH="1">
            <a:off x="6250403" y="2000192"/>
            <a:ext cx="5" cy="3350109"/>
          </a:xfrm>
          <a:prstGeom prst="line">
            <a:avLst/>
          </a:prstGeom>
          <a:ln w="12700">
            <a:solidFill>
              <a:srgbClr val="000000"/>
            </a:solidFill>
          </a:ln>
        </p:spPr>
        <p:txBody>
          <a:bodyPr lIns="45718" tIns="45718" rIns="45718" bIns="45718"/>
          <a:lstStyle/>
          <a:p>
            <a:pPr/>
          </a:p>
        </p:txBody>
      </p:sp>
      <p:pic>
        <p:nvPicPr>
          <p:cNvPr id="1980" name="Picture 2" descr="Picture 2"/>
          <p:cNvPicPr>
            <a:picLocks noChangeAspect="1"/>
          </p:cNvPicPr>
          <p:nvPr/>
        </p:nvPicPr>
        <p:blipFill>
          <a:blip r:embed="rId5">
            <a:extLst/>
          </a:blip>
          <a:stretch>
            <a:fillRect/>
          </a:stretch>
        </p:blipFill>
        <p:spPr>
          <a:xfrm flipH="1">
            <a:off x="5420185" y="2749514"/>
            <a:ext cx="1660438" cy="1656274"/>
          </a:xfrm>
          <a:prstGeom prst="rect">
            <a:avLst/>
          </a:prstGeom>
          <a:ln w="12700">
            <a:miter lim="400000"/>
          </a:ln>
        </p:spPr>
      </p:pic>
      <p:sp>
        <p:nvSpPr>
          <p:cNvPr id="1981" name="ZoneTexte 10"/>
          <p:cNvSpPr txBox="1"/>
          <p:nvPr/>
        </p:nvSpPr>
        <p:spPr>
          <a:xfrm>
            <a:off x="6648135" y="1637931"/>
            <a:ext cx="3193579" cy="164380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5400">
                <a:solidFill>
                  <a:srgbClr val="0F2094"/>
                </a:solidFill>
              </a:defRPr>
            </a:pPr>
            <a:r>
              <a:t>108 </a:t>
            </a:r>
            <a:r>
              <a:t>billion</a:t>
            </a:r>
          </a:p>
        </p:txBody>
      </p:sp>
      <p:sp>
        <p:nvSpPr>
          <p:cNvPr id="1982" name="ZoneTexte 3"/>
          <p:cNvSpPr txBox="1"/>
          <p:nvPr/>
        </p:nvSpPr>
        <p:spPr>
          <a:xfrm>
            <a:off x="3258406" y="4273081"/>
            <a:ext cx="2670126" cy="7705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lvl1pPr>
          </a:lstStyle>
          <a:p>
            <a:pPr/>
            <a:r>
              <a:t>of video game developers are working on virtual or augmented reality</a:t>
            </a:r>
          </a:p>
        </p:txBody>
      </p:sp>
      <p:sp>
        <p:nvSpPr>
          <p:cNvPr id="1983" name="Rectangle 4"/>
          <p:cNvSpPr txBox="1"/>
          <p:nvPr/>
        </p:nvSpPr>
        <p:spPr>
          <a:xfrm>
            <a:off x="613420" y="348775"/>
            <a:ext cx="8162702" cy="51077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3000">
                <a:solidFill>
                  <a:srgbClr val="0F2094"/>
                </a:solidFill>
              </a:defRPr>
            </a:lvl1pPr>
          </a:lstStyle>
          <a:p>
            <a:pPr/>
            <a:r>
              <a:t>AR and VR: Some Key Figures</a:t>
            </a:r>
          </a:p>
        </p:txBody>
      </p:sp>
      <p:sp>
        <p:nvSpPr>
          <p:cNvPr id="1984"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Tree>
  </p:cSld>
  <p:clrMapOvr>
    <a:masterClrMapping/>
  </p:clrMapOvr>
  <p:transition xmlns:p14="http://schemas.microsoft.com/office/powerpoint/2010/main" spd="med" advClick="1"/>
</p:sld>
</file>

<file path=ppt/slides/slide8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8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198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199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991"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1992" name="Picture 2" descr="Picture 2"/>
          <p:cNvPicPr>
            <a:picLocks noChangeAspect="1"/>
          </p:cNvPicPr>
          <p:nvPr/>
        </p:nvPicPr>
        <p:blipFill>
          <a:blip r:embed="rId3">
            <a:extLst/>
          </a:blip>
          <a:stretch>
            <a:fillRect/>
          </a:stretch>
        </p:blipFill>
        <p:spPr>
          <a:xfrm>
            <a:off x="1000100" y="2172580"/>
            <a:ext cx="4207258" cy="2404149"/>
          </a:xfrm>
          <a:prstGeom prst="rect">
            <a:avLst/>
          </a:prstGeom>
          <a:ln w="12700">
            <a:miter lim="400000"/>
          </a:ln>
        </p:spPr>
      </p:pic>
      <p:sp>
        <p:nvSpPr>
          <p:cNvPr id="1993" name="Circle">
            <a:hlinkClick r:id="rId4" invalidUrl="" action="ppaction://hlinksldjump" tgtFrame="" tooltip="" history="1" highlightClick="0" endSnd="0"/>
          </p:cNvPr>
          <p:cNvSpPr/>
          <p:nvPr/>
        </p:nvSpPr>
        <p:spPr>
          <a:xfrm>
            <a:off x="821367" y="2165939"/>
            <a:ext cx="737685" cy="737683"/>
          </a:xfrm>
          <a:prstGeom prst="ellipse">
            <a:avLst/>
          </a:prstGeom>
          <a:solidFill>
            <a:srgbClr val="0F2094"/>
          </a:solidFill>
          <a:ln w="12700">
            <a:miter lim="400000"/>
          </a:ln>
        </p:spPr>
        <p:txBody>
          <a:bodyPr lIns="0" tIns="0" rIns="0" bIns="0" anchor="ctr"/>
          <a:lstStyle/>
          <a:p>
            <a:pPr>
              <a:defRPr sz="1600">
                <a:solidFill>
                  <a:srgbClr val="0F2094"/>
                </a:solidFill>
              </a:defRPr>
            </a:pPr>
          </a:p>
        </p:txBody>
      </p:sp>
      <p:sp>
        <p:nvSpPr>
          <p:cNvPr id="1994" name="Light Bulb"/>
          <p:cNvSpPr/>
          <p:nvPr/>
        </p:nvSpPr>
        <p:spPr>
          <a:xfrm>
            <a:off x="1050249" y="2299011"/>
            <a:ext cx="279922" cy="4853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FFFFFF"/>
            </a:solidFill>
            <a:miter lim="400000"/>
          </a:ln>
        </p:spPr>
        <p:txBody>
          <a:bodyPr lIns="0" tIns="0" rIns="0" bIns="0" anchor="ctr"/>
          <a:lstStyle/>
          <a:p>
            <a:pPr>
              <a:defRPr sz="1600">
                <a:solidFill>
                  <a:srgbClr val="FFFFFF"/>
                </a:solidFill>
              </a:defRPr>
            </a:pPr>
          </a:p>
        </p:txBody>
      </p:sp>
      <p:pic>
        <p:nvPicPr>
          <p:cNvPr id="1995" name="Picture 3" descr="Picture 3">
            <a:hlinkClick r:id="rId5" invalidUrl="" action="" tgtFrame="" tooltip="" history="1" highlightClick="0" endSnd="0"/>
          </p:cNvPr>
          <p:cNvPicPr>
            <a:picLocks noChangeAspect="1"/>
          </p:cNvPicPr>
          <p:nvPr/>
        </p:nvPicPr>
        <p:blipFill>
          <a:blip r:embed="rId6">
            <a:extLst/>
          </a:blip>
          <a:stretch>
            <a:fillRect/>
          </a:stretch>
        </p:blipFill>
        <p:spPr>
          <a:xfrm>
            <a:off x="6571599" y="2127978"/>
            <a:ext cx="4189847" cy="2381142"/>
          </a:xfrm>
          <a:prstGeom prst="rect">
            <a:avLst/>
          </a:prstGeom>
          <a:ln w="12700">
            <a:miter lim="400000"/>
          </a:ln>
        </p:spPr>
      </p:pic>
      <p:sp>
        <p:nvSpPr>
          <p:cNvPr id="1996" name="Shape"/>
          <p:cNvSpPr/>
          <p:nvPr/>
        </p:nvSpPr>
        <p:spPr>
          <a:xfrm>
            <a:off x="6508002" y="2020302"/>
            <a:ext cx="4305895" cy="29684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a:miter lim="400000"/>
          </a:ln>
        </p:spPr>
        <p:txBody>
          <a:bodyPr lIns="0" tIns="0" rIns="0" bIns="0"/>
          <a:lstStyle/>
          <a:p>
            <a:pPr algn="l" defTabSz="914400">
              <a:defRPr b="0" sz="1800">
                <a:uFill>
                  <a:solidFill>
                    <a:srgbClr val="000000"/>
                  </a:solidFill>
                </a:uFill>
              </a:defRPr>
            </a:pPr>
          </a:p>
        </p:txBody>
      </p:sp>
      <p:sp>
        <p:nvSpPr>
          <p:cNvPr id="1997" name="Shape"/>
          <p:cNvSpPr/>
          <p:nvPr/>
        </p:nvSpPr>
        <p:spPr>
          <a:xfrm>
            <a:off x="6508002" y="4600497"/>
            <a:ext cx="4305895" cy="3938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a:miter lim="400000"/>
          </a:ln>
        </p:spPr>
        <p:txBody>
          <a:bodyPr lIns="0" tIns="0" rIns="0" bIns="0"/>
          <a:lstStyle/>
          <a:p>
            <a:pPr algn="l" defTabSz="914400">
              <a:defRPr b="0" sz="1800">
                <a:uFill>
                  <a:solidFill>
                    <a:srgbClr val="000000"/>
                  </a:solidFill>
                </a:uFill>
              </a:defRPr>
            </a:pPr>
          </a:p>
        </p:txBody>
      </p:sp>
      <p:sp>
        <p:nvSpPr>
          <p:cNvPr id="1998" name="Shape"/>
          <p:cNvSpPr/>
          <p:nvPr/>
        </p:nvSpPr>
        <p:spPr>
          <a:xfrm>
            <a:off x="8151969" y="4994307"/>
            <a:ext cx="1017961" cy="3195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867" y="0"/>
                </a:lnTo>
                <a:lnTo>
                  <a:pt x="20812" y="0"/>
                </a:lnTo>
                <a:lnTo>
                  <a:pt x="21600" y="21600"/>
                </a:lnTo>
                <a:close/>
              </a:path>
            </a:pathLst>
          </a:custGeom>
          <a:solidFill>
            <a:srgbClr val="888888"/>
          </a:solidFill>
          <a:ln w="12700">
            <a:miter lim="400000"/>
          </a:ln>
        </p:spPr>
        <p:txBody>
          <a:bodyPr lIns="0" tIns="0" rIns="0" bIns="0"/>
          <a:lstStyle/>
          <a:p>
            <a:pPr algn="l" defTabSz="914400">
              <a:defRPr b="0" sz="1800">
                <a:uFill>
                  <a:solidFill>
                    <a:srgbClr val="000000"/>
                  </a:solidFill>
                </a:uFill>
              </a:defRPr>
            </a:pPr>
          </a:p>
        </p:txBody>
      </p:sp>
      <p:sp>
        <p:nvSpPr>
          <p:cNvPr id="1999" name="Circle"/>
          <p:cNvSpPr/>
          <p:nvPr/>
        </p:nvSpPr>
        <p:spPr>
          <a:xfrm>
            <a:off x="8568070" y="4708237"/>
            <a:ext cx="196907" cy="196909"/>
          </a:xfrm>
          <a:prstGeom prst="ellipse">
            <a:avLst/>
          </a:prstGeom>
          <a:solidFill>
            <a:srgbClr val="666666"/>
          </a:solidFill>
          <a:ln w="12700">
            <a:miter lim="400000"/>
          </a:ln>
        </p:spPr>
        <p:txBody>
          <a:bodyPr lIns="0" tIns="0" rIns="0" bIns="0"/>
          <a:lstStyle/>
          <a:p>
            <a:pPr algn="l" defTabSz="914400">
              <a:defRPr b="0" sz="1800">
                <a:uFill>
                  <a:solidFill>
                    <a:srgbClr val="000000"/>
                  </a:solidFill>
                </a:uFill>
              </a:defRPr>
            </a:pPr>
          </a:p>
        </p:txBody>
      </p:sp>
      <p:sp>
        <p:nvSpPr>
          <p:cNvPr id="2000" name="Circle">
            <a:hlinkClick r:id="rId5" invalidUrl="" action="" tgtFrame="" tooltip="" history="1" highlightClick="0" endSnd="0"/>
          </p:cNvPr>
          <p:cNvSpPr/>
          <p:nvPr/>
        </p:nvSpPr>
        <p:spPr>
          <a:xfrm>
            <a:off x="6248667" y="1770684"/>
            <a:ext cx="732043" cy="732043"/>
          </a:xfrm>
          <a:prstGeom prst="ellipse">
            <a:avLst/>
          </a:prstGeom>
          <a:solidFill>
            <a:srgbClr val="0F2094"/>
          </a:solidFill>
          <a:ln w="12700">
            <a:miter lim="400000"/>
          </a:ln>
        </p:spPr>
        <p:txBody>
          <a:bodyPr lIns="0" tIns="0" rIns="0" bIns="0" anchor="ctr"/>
          <a:lstStyle/>
          <a:p>
            <a:pPr>
              <a:defRPr sz="1600">
                <a:solidFill>
                  <a:srgbClr val="FFFFFF"/>
                </a:solidFill>
              </a:defRPr>
            </a:pPr>
          </a:p>
        </p:txBody>
      </p:sp>
      <p:sp>
        <p:nvSpPr>
          <p:cNvPr id="2001" name="Video"/>
          <p:cNvSpPr/>
          <p:nvPr/>
        </p:nvSpPr>
        <p:spPr>
          <a:xfrm>
            <a:off x="6351971" y="1989592"/>
            <a:ext cx="525434" cy="2942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25400">
            <a:solidFill>
              <a:srgbClr val="FFFFFF"/>
            </a:solidFill>
            <a:miter lim="400000"/>
          </a:ln>
        </p:spPr>
        <p:txBody>
          <a:bodyPr lIns="0" tIns="0" rIns="0" bIns="0" anchor="ctr"/>
          <a:lstStyle/>
          <a:p>
            <a:pPr>
              <a:defRPr sz="1600"/>
            </a:pPr>
          </a:p>
        </p:txBody>
      </p:sp>
      <p:sp>
        <p:nvSpPr>
          <p:cNvPr id="2002" name="Rectangle"/>
          <p:cNvSpPr/>
          <p:nvPr/>
        </p:nvSpPr>
        <p:spPr>
          <a:xfrm>
            <a:off x="7914007" y="5482649"/>
            <a:ext cx="1496921" cy="41915"/>
          </a:xfrm>
          <a:prstGeom prst="rect">
            <a:avLst/>
          </a:prstGeom>
          <a:solidFill>
            <a:srgbClr val="666666"/>
          </a:solidFill>
          <a:ln w="12700">
            <a:miter lim="400000"/>
          </a:ln>
        </p:spPr>
        <p:txBody>
          <a:bodyPr lIns="0" tIns="0" rIns="0" bIns="0"/>
          <a:lstStyle/>
          <a:p>
            <a:pPr algn="l" defTabSz="457200">
              <a:defRPr sz="900">
                <a:uFill>
                  <a:solidFill>
                    <a:srgbClr val="000000"/>
                  </a:solidFill>
                </a:uFill>
              </a:defRPr>
            </a:pPr>
          </a:p>
        </p:txBody>
      </p:sp>
      <p:sp>
        <p:nvSpPr>
          <p:cNvPr id="2003" name="Shape"/>
          <p:cNvSpPr/>
          <p:nvPr/>
        </p:nvSpPr>
        <p:spPr>
          <a:xfrm>
            <a:off x="7917999" y="5307010"/>
            <a:ext cx="1492929" cy="1756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21600"/>
                </a:lnTo>
                <a:lnTo>
                  <a:pt x="2859" y="0"/>
                </a:lnTo>
                <a:lnTo>
                  <a:pt x="18683" y="0"/>
                </a:lnTo>
                <a:lnTo>
                  <a:pt x="21600" y="21600"/>
                </a:lnTo>
                <a:close/>
              </a:path>
            </a:pathLst>
          </a:custGeom>
          <a:solidFill>
            <a:srgbClr val="AAAAAA"/>
          </a:solidFill>
          <a:ln w="12700">
            <a:miter lim="400000"/>
          </a:ln>
        </p:spPr>
        <p:txBody>
          <a:bodyPr lIns="0" tIns="0" rIns="0" bIns="0"/>
          <a:lstStyle/>
          <a:p>
            <a:pPr algn="l" defTabSz="457200">
              <a:defRPr sz="900">
                <a:uFill>
                  <a:solidFill>
                    <a:srgbClr val="000000"/>
                  </a:solidFill>
                </a:uFill>
              </a:defRPr>
            </a:pPr>
          </a:p>
        </p:txBody>
      </p:sp>
      <p:pic>
        <p:nvPicPr>
          <p:cNvPr id="2004" name="Image" descr="Image"/>
          <p:cNvPicPr>
            <a:picLocks noChangeAspect="1"/>
          </p:cNvPicPr>
          <p:nvPr/>
        </p:nvPicPr>
        <p:blipFill>
          <a:blip r:embed="rId7">
            <a:extLst/>
          </a:blip>
          <a:stretch>
            <a:fillRect/>
          </a:stretch>
        </p:blipFill>
        <p:spPr>
          <a:xfrm>
            <a:off x="6604253" y="1631654"/>
            <a:ext cx="448015" cy="389773"/>
          </a:xfrm>
          <a:prstGeom prst="rect">
            <a:avLst/>
          </a:prstGeom>
          <a:ln w="12700">
            <a:miter lim="400000"/>
          </a:ln>
        </p:spPr>
      </p:pic>
      <p:pic>
        <p:nvPicPr>
          <p:cNvPr id="2005" name="Image" descr="Image"/>
          <p:cNvPicPr>
            <a:picLocks noChangeAspect="1"/>
          </p:cNvPicPr>
          <p:nvPr/>
        </p:nvPicPr>
        <p:blipFill>
          <a:blip r:embed="rId7">
            <a:extLst/>
          </a:blip>
          <a:stretch>
            <a:fillRect/>
          </a:stretch>
        </p:blipFill>
        <p:spPr>
          <a:xfrm>
            <a:off x="1263753" y="2024550"/>
            <a:ext cx="448015" cy="389774"/>
          </a:xfrm>
          <a:prstGeom prst="rect">
            <a:avLst/>
          </a:prstGeom>
          <a:ln w="12700">
            <a:miter lim="400000"/>
          </a:ln>
        </p:spPr>
      </p:pic>
      <p:sp>
        <p:nvSpPr>
          <p:cNvPr id="2006" name="Des applications métier concrètes"/>
          <p:cNvSpPr txBox="1"/>
          <p:nvPr/>
        </p:nvSpPr>
        <p:spPr>
          <a:xfrm>
            <a:off x="285675" y="472116"/>
            <a:ext cx="7406834"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09209A"/>
                </a:solidFill>
              </a:defRPr>
            </a:lvl1pPr>
          </a:lstStyle>
          <a:p>
            <a:pPr/>
            <a:r>
              <a:t>Practical Professional Applications</a:t>
            </a:r>
          </a:p>
        </p:txBody>
      </p:sp>
      <p:sp>
        <p:nvSpPr>
          <p:cNvPr id="2007" name="ZoneTexte 7"/>
          <p:cNvSpPr txBox="1"/>
          <p:nvPr/>
        </p:nvSpPr>
        <p:spPr>
          <a:xfrm>
            <a:off x="285675" y="1130031"/>
            <a:ext cx="11847315" cy="5419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lvl1pPr>
          </a:lstStyle>
          <a:p>
            <a:pPr/>
            <a:r>
              <a:t>Total immersion allows learners to be trained relying on the sense that they feel most in tune with: vision, hearing, touch… Everything can be simulated at the same time, if the learner is in the right conditions. </a:t>
            </a:r>
          </a:p>
        </p:txBody>
      </p:sp>
      <p:sp>
        <p:nvSpPr>
          <p:cNvPr id="2008" name="Shape 877"/>
          <p:cNvSpPr txBox="1"/>
          <p:nvPr/>
        </p:nvSpPr>
        <p:spPr>
          <a:xfrm>
            <a:off x="911424" y="4851160"/>
            <a:ext cx="4618507" cy="6952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b="0"/>
            </a:lvl1pPr>
          </a:lstStyle>
          <a:p>
            <a:pPr/>
            <a:r>
              <a:t>With virtual training exercises, connected headsets, 3D virtual worlds, Renault has been a trailblazer in the gamification of its training courses for several years.</a:t>
            </a:r>
          </a:p>
        </p:txBody>
      </p:sp>
      <p:sp>
        <p:nvSpPr>
          <p:cNvPr id="2009" name="Shape 877"/>
          <p:cNvSpPr txBox="1"/>
          <p:nvPr/>
        </p:nvSpPr>
        <p:spPr>
          <a:xfrm>
            <a:off x="6405002" y="5767730"/>
            <a:ext cx="4950377" cy="4920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b="0"/>
            </a:lvl1pPr>
          </a:lstStyle>
          <a:p>
            <a:pPr/>
            <a:r>
              <a:t>Industry development by Gabler, with virtual and augmented reality.</a:t>
            </a:r>
          </a:p>
        </p:txBody>
      </p:sp>
      <p:sp>
        <p:nvSpPr>
          <p:cNvPr id="2010"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Tree>
  </p:cSld>
  <p:clrMapOvr>
    <a:masterClrMapping/>
  </p:clrMapOvr>
  <p:transition xmlns:p14="http://schemas.microsoft.com/office/powerpoint/2010/main" spd="med" advClick="1"/>
</p:sld>
</file>

<file path=ppt/slides/slide8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1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201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201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015"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2016" name="Square"/>
          <p:cNvSpPr/>
          <p:nvPr/>
        </p:nvSpPr>
        <p:spPr>
          <a:xfrm>
            <a:off x="2142913" y="3160474"/>
            <a:ext cx="2867855" cy="2875425"/>
          </a:xfrm>
          <a:prstGeom prst="rect">
            <a:avLst/>
          </a:prstGeom>
          <a:solidFill>
            <a:srgbClr val="0C3EE0"/>
          </a:solidFill>
          <a:ln w="12700">
            <a:miter lim="400000"/>
          </a:ln>
        </p:spPr>
        <p:txBody>
          <a:bodyPr lIns="0" tIns="0" rIns="0" bIns="0" anchor="ctr"/>
          <a:lstStyle/>
          <a:p>
            <a:pPr>
              <a:defRPr sz="1600">
                <a:solidFill>
                  <a:srgbClr val="FFFFFF"/>
                </a:solidFill>
              </a:defRPr>
            </a:pPr>
          </a:p>
        </p:txBody>
      </p:sp>
      <p:sp>
        <p:nvSpPr>
          <p:cNvPr id="2017" name="Rectangle"/>
          <p:cNvSpPr/>
          <p:nvPr/>
        </p:nvSpPr>
        <p:spPr>
          <a:xfrm>
            <a:off x="5424921" y="2504635"/>
            <a:ext cx="2867855" cy="3531263"/>
          </a:xfrm>
          <a:prstGeom prst="rect">
            <a:avLst/>
          </a:prstGeom>
          <a:solidFill>
            <a:srgbClr val="3530B3"/>
          </a:solidFill>
          <a:ln w="12700">
            <a:miter lim="400000"/>
          </a:ln>
        </p:spPr>
        <p:txBody>
          <a:bodyPr lIns="0" tIns="0" rIns="0" bIns="0" anchor="ctr"/>
          <a:lstStyle/>
          <a:p>
            <a:pPr>
              <a:defRPr sz="1600">
                <a:solidFill>
                  <a:srgbClr val="FFFFFF"/>
                </a:solidFill>
              </a:defRPr>
            </a:pPr>
          </a:p>
        </p:txBody>
      </p:sp>
      <p:sp>
        <p:nvSpPr>
          <p:cNvPr id="2018" name="Rectangle"/>
          <p:cNvSpPr/>
          <p:nvPr/>
        </p:nvSpPr>
        <p:spPr>
          <a:xfrm>
            <a:off x="8706929" y="1707213"/>
            <a:ext cx="2867853" cy="4328686"/>
          </a:xfrm>
          <a:prstGeom prst="rect">
            <a:avLst/>
          </a:prstGeom>
          <a:solidFill>
            <a:srgbClr val="4E3EB3"/>
          </a:solidFill>
          <a:ln w="12700">
            <a:miter lim="400000"/>
          </a:ln>
        </p:spPr>
        <p:txBody>
          <a:bodyPr lIns="0" tIns="0" rIns="0" bIns="0" anchor="ctr"/>
          <a:lstStyle/>
          <a:p>
            <a:pPr>
              <a:defRPr sz="1600">
                <a:solidFill>
                  <a:srgbClr val="FFFFFF"/>
                </a:solidFill>
              </a:defRPr>
            </a:pPr>
          </a:p>
        </p:txBody>
      </p:sp>
      <p:pic>
        <p:nvPicPr>
          <p:cNvPr id="2019" name="noun_540079_cc.png" descr="noun_540079_cc.png"/>
          <p:cNvPicPr>
            <a:picLocks noChangeAspect="1"/>
          </p:cNvPicPr>
          <p:nvPr/>
        </p:nvPicPr>
        <p:blipFill>
          <a:blip r:embed="rId3">
            <a:extLst/>
          </a:blip>
          <a:srcRect l="0" t="0" r="0" b="14416"/>
          <a:stretch>
            <a:fillRect/>
          </a:stretch>
        </p:blipFill>
        <p:spPr>
          <a:xfrm>
            <a:off x="2919814" y="4755200"/>
            <a:ext cx="1314120" cy="1124670"/>
          </a:xfrm>
          <a:prstGeom prst="rect">
            <a:avLst/>
          </a:prstGeom>
          <a:ln w="12700">
            <a:miter lim="400000"/>
          </a:ln>
        </p:spPr>
      </p:pic>
      <p:pic>
        <p:nvPicPr>
          <p:cNvPr id="2020" name="noun_229090_cc.png" descr="noun_229090_cc.png"/>
          <p:cNvPicPr>
            <a:picLocks noChangeAspect="1"/>
          </p:cNvPicPr>
          <p:nvPr/>
        </p:nvPicPr>
        <p:blipFill>
          <a:blip r:embed="rId4">
            <a:extLst/>
          </a:blip>
          <a:srcRect l="0" t="0" r="0" b="27540"/>
          <a:stretch>
            <a:fillRect/>
          </a:stretch>
        </p:blipFill>
        <p:spPr>
          <a:xfrm>
            <a:off x="6082758" y="4755200"/>
            <a:ext cx="1552234" cy="1124741"/>
          </a:xfrm>
          <a:prstGeom prst="rect">
            <a:avLst/>
          </a:prstGeom>
          <a:ln w="12700">
            <a:miter lim="400000"/>
          </a:ln>
        </p:spPr>
      </p:pic>
      <p:pic>
        <p:nvPicPr>
          <p:cNvPr id="2021" name="noun_1056231_cc.png" descr="noun_1056231_cc.png"/>
          <p:cNvPicPr>
            <a:picLocks noChangeAspect="1"/>
          </p:cNvPicPr>
          <p:nvPr/>
        </p:nvPicPr>
        <p:blipFill>
          <a:blip r:embed="rId5">
            <a:extLst/>
          </a:blip>
          <a:srcRect l="0" t="0" r="0" b="23647"/>
          <a:stretch>
            <a:fillRect/>
          </a:stretch>
        </p:blipFill>
        <p:spPr>
          <a:xfrm>
            <a:off x="9564986" y="4915106"/>
            <a:ext cx="1352212" cy="1032445"/>
          </a:xfrm>
          <a:prstGeom prst="rect">
            <a:avLst/>
          </a:prstGeom>
          <a:ln w="12700">
            <a:miter lim="400000"/>
          </a:ln>
        </p:spPr>
      </p:pic>
      <p:sp>
        <p:nvSpPr>
          <p:cNvPr id="2022" name="Circle">
            <a:hlinkClick r:id="rId6" invalidUrl="" action="ppaction://hlinksldjump" tgtFrame="" tooltip="" history="1" highlightClick="0" endSnd="0"/>
          </p:cNvPr>
          <p:cNvSpPr/>
          <p:nvPr/>
        </p:nvSpPr>
        <p:spPr>
          <a:xfrm>
            <a:off x="10505888" y="552493"/>
            <a:ext cx="737685" cy="737683"/>
          </a:xfrm>
          <a:prstGeom prst="ellipse">
            <a:avLst/>
          </a:prstGeom>
          <a:solidFill>
            <a:srgbClr val="0F2094"/>
          </a:solidFill>
          <a:ln w="12700">
            <a:miter lim="400000"/>
          </a:ln>
        </p:spPr>
        <p:txBody>
          <a:bodyPr lIns="0" tIns="0" rIns="0" bIns="0" anchor="ctr"/>
          <a:lstStyle/>
          <a:p>
            <a:pPr>
              <a:defRPr sz="1600">
                <a:solidFill>
                  <a:srgbClr val="0F2094"/>
                </a:solidFill>
              </a:defRPr>
            </a:pPr>
          </a:p>
        </p:txBody>
      </p:sp>
      <p:sp>
        <p:nvSpPr>
          <p:cNvPr id="2023" name="Light Bulb"/>
          <p:cNvSpPr/>
          <p:nvPr/>
        </p:nvSpPr>
        <p:spPr>
          <a:xfrm>
            <a:off x="10734771" y="685564"/>
            <a:ext cx="279922" cy="4853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FFFFFF"/>
            </a:solidFill>
            <a:miter lim="400000"/>
          </a:ln>
        </p:spPr>
        <p:txBody>
          <a:bodyPr lIns="0" tIns="0" rIns="0" bIns="0" anchor="ctr"/>
          <a:lstStyle/>
          <a:p>
            <a:pPr>
              <a:defRPr sz="1600">
                <a:solidFill>
                  <a:srgbClr val="FFFFFF"/>
                </a:solidFill>
              </a:defRPr>
            </a:pPr>
          </a:p>
        </p:txBody>
      </p:sp>
      <p:pic>
        <p:nvPicPr>
          <p:cNvPr id="2024" name="Image" descr="Image"/>
          <p:cNvPicPr>
            <a:picLocks noChangeAspect="1"/>
          </p:cNvPicPr>
          <p:nvPr/>
        </p:nvPicPr>
        <p:blipFill>
          <a:blip r:embed="rId7">
            <a:extLst/>
          </a:blip>
          <a:stretch>
            <a:fillRect/>
          </a:stretch>
        </p:blipFill>
        <p:spPr>
          <a:xfrm>
            <a:off x="10941692" y="435119"/>
            <a:ext cx="448015" cy="389773"/>
          </a:xfrm>
          <a:prstGeom prst="rect">
            <a:avLst/>
          </a:prstGeom>
          <a:ln w="12700">
            <a:miter lim="400000"/>
          </a:ln>
        </p:spPr>
      </p:pic>
      <p:sp>
        <p:nvSpPr>
          <p:cNvPr id="2025" name="Rectangle 4"/>
          <p:cNvSpPr txBox="1"/>
          <p:nvPr/>
        </p:nvSpPr>
        <p:spPr>
          <a:xfrm>
            <a:off x="718403" y="348775"/>
            <a:ext cx="9758740" cy="51077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3000">
                <a:solidFill>
                  <a:srgbClr val="0F2094"/>
                </a:solidFill>
              </a:defRPr>
            </a:lvl1pPr>
          </a:lstStyle>
          <a:p>
            <a:pPr/>
            <a:r>
              <a:t>Why should we use VR and AR services?</a:t>
            </a:r>
          </a:p>
        </p:txBody>
      </p:sp>
      <p:sp>
        <p:nvSpPr>
          <p:cNvPr id="2026" name="ZoneTexte 13"/>
          <p:cNvSpPr txBox="1"/>
          <p:nvPr/>
        </p:nvSpPr>
        <p:spPr>
          <a:xfrm>
            <a:off x="621568" y="1098671"/>
            <a:ext cx="8023436" cy="115682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211666" indent="-211666" algn="l">
              <a:lnSpc>
                <a:spcPct val="80000"/>
              </a:lnSpc>
              <a:buSzPct val="125000"/>
              <a:buChar char="•"/>
              <a:defRPr b="0" sz="1700"/>
            </a:pPr>
            <a:r>
              <a:t>They are clearly useful for acquiring </a:t>
            </a:r>
            <a:r>
              <a:rPr b="1"/>
              <a:t>multiple technical skills (particularly industrial ones)</a:t>
            </a:r>
            <a:r>
              <a:t>. </a:t>
            </a:r>
          </a:p>
          <a:p>
            <a:pPr marL="211666" indent="-211666" algn="l">
              <a:lnSpc>
                <a:spcPct val="80000"/>
              </a:lnSpc>
              <a:buSzPct val="125000"/>
              <a:buChar char="•"/>
              <a:defRPr b="0" sz="1700"/>
            </a:pPr>
          </a:p>
          <a:p>
            <a:pPr marL="211666" indent="-211666" algn="l">
              <a:lnSpc>
                <a:spcPct val="80000"/>
              </a:lnSpc>
              <a:buSzPct val="125000"/>
              <a:buChar char="•"/>
              <a:defRPr b="0" sz="1700"/>
            </a:pPr>
            <a:r>
              <a:t>Their usefulness is still </a:t>
            </a:r>
            <a:r>
              <a:rPr b="1"/>
              <a:t>to be demonstrated </a:t>
            </a:r>
            <a:r>
              <a:t>and remains under development </a:t>
            </a:r>
            <a:r>
              <a:rPr b="1"/>
              <a:t>for soft skills</a:t>
            </a:r>
            <a:r>
              <a:t>.</a:t>
            </a:r>
          </a:p>
        </p:txBody>
      </p:sp>
      <p:sp>
        <p:nvSpPr>
          <p:cNvPr id="2027" name="Une solution motivante pour les apprenants"/>
          <p:cNvSpPr txBox="1"/>
          <p:nvPr/>
        </p:nvSpPr>
        <p:spPr>
          <a:xfrm>
            <a:off x="2554876" y="3657813"/>
            <a:ext cx="2043932" cy="84342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sz="1800">
                <a:solidFill>
                  <a:srgbClr val="FFFFFF"/>
                </a:solidFill>
              </a:defRPr>
            </a:lvl1pPr>
          </a:lstStyle>
          <a:p>
            <a:pPr/>
            <a:r>
              <a:t>A MOTIVATIONAL SOLUTION FOR LEARNERS</a:t>
            </a:r>
          </a:p>
        </p:txBody>
      </p:sp>
      <p:sp>
        <p:nvSpPr>
          <p:cNvPr id="2028" name="Des scenarii reproductibles à l’infini"/>
          <p:cNvSpPr txBox="1"/>
          <p:nvPr/>
        </p:nvSpPr>
        <p:spPr>
          <a:xfrm>
            <a:off x="5424920" y="3325541"/>
            <a:ext cx="2863440" cy="84342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sz="1800">
                <a:solidFill>
                  <a:srgbClr val="FFFFFF"/>
                </a:solidFill>
              </a:defRPr>
            </a:lvl1pPr>
          </a:lstStyle>
          <a:p>
            <a:pPr/>
            <a:r>
              <a:t>INFINITELY REPRODUCIBLE SCENARIOS</a:t>
            </a:r>
          </a:p>
        </p:txBody>
      </p:sp>
      <p:sp>
        <p:nvSpPr>
          <p:cNvPr id="2029" name="Un coût limité comparativement aux environnements que l’on peut créer et qui peuvent coûter cher à l’utilisation…"/>
          <p:cNvSpPr txBox="1"/>
          <p:nvPr/>
        </p:nvSpPr>
        <p:spPr>
          <a:xfrm>
            <a:off x="8887689" y="2735620"/>
            <a:ext cx="2506335" cy="17463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cap="all" sz="1700">
                <a:solidFill>
                  <a:srgbClr val="FFFFFF"/>
                </a:solidFill>
              </a:defRPr>
            </a:pPr>
            <a:r>
              <a:t>LIMITED COSTS COMPARED TO BUILT environments WHICH CAN BE EXPENSIVE TO USE </a:t>
            </a:r>
            <a:r>
              <a:rPr b="0" cap="none" sz="1500"/>
              <a:t>(cockpits, cranes, cutting edge machinery)</a:t>
            </a:r>
          </a:p>
        </p:txBody>
      </p:sp>
      <p:sp>
        <p:nvSpPr>
          <p:cNvPr id="2030" name="ZoneTexte 20">
            <a:hlinkClick r:id="rId8" invalidUrl="" action="" tgtFrame="" tooltip="" history="1" highlightClick="0" endSnd="0"/>
          </p:cNvPr>
          <p:cNvSpPr txBox="1"/>
          <p:nvPr/>
        </p:nvSpPr>
        <p:spPr>
          <a:xfrm>
            <a:off x="6096000" y="6204329"/>
            <a:ext cx="6030423" cy="17742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b="0" sz="700"/>
            </a:pPr>
            <a:r>
              <a:t>Source: La réalité augmentée dans la formation</a:t>
            </a:r>
            <a:r>
              <a:t> (</a:t>
            </a:r>
            <a:r>
              <a:rPr i="1"/>
              <a:t>Using Augmented Reality in Training</a:t>
            </a:r>
            <a:r>
              <a:t>)</a:t>
            </a:r>
            <a:r>
              <a:t>, Journal du Net, 2017</a:t>
            </a:r>
          </a:p>
        </p:txBody>
      </p:sp>
      <p:sp>
        <p:nvSpPr>
          <p:cNvPr id="2031"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Tree>
  </p:cSld>
  <p:clrMapOvr>
    <a:masterClrMapping/>
  </p:clrMapOvr>
  <p:transition xmlns:p14="http://schemas.microsoft.com/office/powerpoint/2010/main" spd="med" advClick="1"/>
</p:sld>
</file>

<file path=ppt/slides/slide8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3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203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2035"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036"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sp>
        <p:nvSpPr>
          <p:cNvPr id="2037" name="Flèche droite 14"/>
          <p:cNvSpPr/>
          <p:nvPr/>
        </p:nvSpPr>
        <p:spPr>
          <a:xfrm>
            <a:off x="11179650" y="6071815"/>
            <a:ext cx="890179" cy="288034"/>
          </a:xfrm>
          <a:prstGeom prst="rightArrow">
            <a:avLst>
              <a:gd name="adj1" fmla="val 50000"/>
              <a:gd name="adj2" fmla="val 50000"/>
            </a:avLst>
          </a:prstGeom>
          <a:solidFill>
            <a:srgbClr val="3530B3"/>
          </a:solidFill>
          <a:ln w="12700">
            <a:miter lim="400000"/>
          </a:ln>
        </p:spPr>
        <p:txBody>
          <a:bodyPr lIns="0" tIns="0" rIns="0" bIns="0" anchor="ctr"/>
          <a:lstStyle/>
          <a:p>
            <a:pPr>
              <a:defRPr sz="1600">
                <a:solidFill>
                  <a:srgbClr val="FFFFFF"/>
                </a:solidFill>
              </a:defRPr>
            </a:pPr>
          </a:p>
        </p:txBody>
      </p:sp>
      <p:sp>
        <p:nvSpPr>
          <p:cNvPr id="2038" name="Line"/>
          <p:cNvSpPr/>
          <p:nvPr/>
        </p:nvSpPr>
        <p:spPr>
          <a:xfrm flipV="1">
            <a:off x="4048292" y="1426466"/>
            <a:ext cx="2" cy="4164279"/>
          </a:xfrm>
          <a:prstGeom prst="line">
            <a:avLst/>
          </a:prstGeom>
          <a:ln w="12700">
            <a:solidFill>
              <a:srgbClr val="7D4BB9"/>
            </a:solidFill>
            <a:miter lim="400000"/>
          </a:ln>
        </p:spPr>
        <p:txBody>
          <a:bodyPr lIns="45718" tIns="45718" rIns="45718" bIns="45718"/>
          <a:lstStyle/>
          <a:p>
            <a:pPr/>
          </a:p>
        </p:txBody>
      </p:sp>
      <p:sp>
        <p:nvSpPr>
          <p:cNvPr id="2039" name="Rectangle 13"/>
          <p:cNvSpPr txBox="1"/>
          <p:nvPr/>
        </p:nvSpPr>
        <p:spPr>
          <a:xfrm>
            <a:off x="327147" y="4846673"/>
            <a:ext cx="3525560" cy="150885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defTabSz="457200">
              <a:defRPr b="0" sz="1200"/>
            </a:pPr>
            <a:r>
              <a:t>Florian Pons, CEO of Jungle VR, manages a virtual reality and augmented reality training course development studio. </a:t>
            </a:r>
          </a:p>
          <a:p>
            <a:pPr defTabSz="457200">
              <a:defRPr b="0" sz="1200"/>
            </a:pPr>
            <a:r>
              <a:t>His approach is to offer immersive technology to HR departments, to help the employer’s brand.</a:t>
            </a:r>
            <a:br/>
          </a:p>
          <a:p>
            <a:pPr>
              <a:defRPr sz="1200"/>
            </a:pPr>
            <a:br>
              <a:rPr b="0"/>
            </a:br>
            <a:r>
              <a:rPr b="0"/>
              <a:t> </a:t>
            </a:r>
          </a:p>
        </p:txBody>
      </p:sp>
      <p:pic>
        <p:nvPicPr>
          <p:cNvPr id="2040" name="Picture 2" descr="Picture 2"/>
          <p:cNvPicPr>
            <a:picLocks noChangeAspect="1"/>
          </p:cNvPicPr>
          <p:nvPr/>
        </p:nvPicPr>
        <p:blipFill>
          <a:blip r:embed="rId3">
            <a:extLst/>
          </a:blip>
          <a:stretch>
            <a:fillRect/>
          </a:stretch>
        </p:blipFill>
        <p:spPr>
          <a:xfrm>
            <a:off x="1054140" y="2704933"/>
            <a:ext cx="1861619" cy="186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4833" y="0"/>
                  <a:pt x="0" y="4833"/>
                  <a:pt x="0" y="10798"/>
                </a:cubicBezTo>
                <a:cubicBezTo>
                  <a:pt x="0" y="16761"/>
                  <a:pt x="4833" y="21600"/>
                  <a:pt x="10798" y="21600"/>
                </a:cubicBezTo>
                <a:cubicBezTo>
                  <a:pt x="16761" y="21600"/>
                  <a:pt x="21600" y="16761"/>
                  <a:pt x="21600" y="10798"/>
                </a:cubicBezTo>
                <a:cubicBezTo>
                  <a:pt x="21600" y="4833"/>
                  <a:pt x="16761" y="0"/>
                  <a:pt x="10798" y="0"/>
                </a:cubicBezTo>
                <a:close/>
              </a:path>
            </a:pathLst>
          </a:custGeom>
          <a:ln w="12700">
            <a:miter lim="400000"/>
          </a:ln>
        </p:spPr>
      </p:pic>
      <p:pic>
        <p:nvPicPr>
          <p:cNvPr id="2041" name="Image 18" descr="Image 18">
            <a:hlinkClick r:id="rId4" invalidUrl="" action="" tgtFrame="" tooltip="" history="1" highlightClick="0" endSnd="0"/>
          </p:cNvPr>
          <p:cNvPicPr>
            <a:picLocks noChangeAspect="1"/>
          </p:cNvPicPr>
          <p:nvPr/>
        </p:nvPicPr>
        <p:blipFill>
          <a:blip r:embed="rId5">
            <a:extLst/>
          </a:blip>
          <a:stretch>
            <a:fillRect/>
          </a:stretch>
        </p:blipFill>
        <p:spPr>
          <a:xfrm>
            <a:off x="302321" y="1092964"/>
            <a:ext cx="3365256" cy="1661239"/>
          </a:xfrm>
          <a:prstGeom prst="rect">
            <a:avLst/>
          </a:prstGeom>
          <a:ln w="12700">
            <a:miter lim="400000"/>
          </a:ln>
        </p:spPr>
      </p:pic>
      <p:sp>
        <p:nvSpPr>
          <p:cNvPr id="2042" name="ZoneTexte 1"/>
          <p:cNvSpPr txBox="1"/>
          <p:nvPr/>
        </p:nvSpPr>
        <p:spPr>
          <a:xfrm>
            <a:off x="4243880" y="1689687"/>
            <a:ext cx="7632850" cy="453664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2" spcCol="381642"/>
          <a:lstStyle/>
          <a:p>
            <a:pPr algn="just">
              <a:defRPr i="1" sz="1200"/>
            </a:pPr>
            <a:r>
              <a:t>Why are virtual reality (VR) and augmented reality (AR) suited to a training environment, in your opinion?</a:t>
            </a:r>
          </a:p>
          <a:p>
            <a:pPr algn="just">
              <a:defRPr sz="1200"/>
            </a:pPr>
            <a:r>
              <a:t> </a:t>
            </a:r>
          </a:p>
          <a:p>
            <a:pPr algn="just">
              <a:defRPr b="0" sz="1200"/>
            </a:pPr>
            <a:r>
              <a:t>Virtual and augmented reality are invaluable training aids for several reasons. First of all, </a:t>
            </a:r>
            <a:r>
              <a:rPr b="1"/>
              <a:t>it’s easier to  achieve the learning objective,</a:t>
            </a:r>
            <a:r>
              <a:t> as the learner retains what they have learnt better in virtual reality compared to when they simply watch videos or answer theoretical questions (Google Daydream study, July 2017). Next, learners are happy to be trained using this technology. </a:t>
            </a:r>
            <a:r>
              <a:rPr b="1"/>
              <a:t>Its</a:t>
            </a:r>
            <a:r>
              <a:rPr b="1"/>
              <a:t> playful dimension enables learners to feel more engaged</a:t>
            </a:r>
            <a:r>
              <a:t>, and therefore to train more often, and for longer periods. The third important point to remember is the </a:t>
            </a:r>
            <a:r>
              <a:rPr b="1"/>
              <a:t>savings made </a:t>
            </a:r>
            <a:r>
              <a:t>compared to some face-to-face training programmes: by this, I mean the cost of travelling (transport time and cost) and even the cost of maintaining a production line on pause whilst training takes place.</a:t>
            </a:r>
          </a:p>
          <a:p>
            <a:pPr algn="just">
              <a:defRPr b="0" sz="1200"/>
            </a:pPr>
          </a:p>
          <a:p>
            <a:pPr algn="just">
              <a:defRPr b="0" sz="1200"/>
            </a:pPr>
          </a:p>
          <a:p>
            <a:pPr algn="just">
              <a:defRPr b="0" sz="1200"/>
            </a:pPr>
          </a:p>
          <a:p>
            <a:pPr algn="just">
              <a:defRPr b="0" sz="1200"/>
            </a:pPr>
          </a:p>
          <a:p>
            <a:pPr algn="just">
              <a:defRPr b="0" sz="1200"/>
            </a:pPr>
          </a:p>
          <a:p>
            <a:pPr algn="just">
              <a:defRPr b="0" sz="1200"/>
            </a:pPr>
            <a:r>
              <a:t>With</a:t>
            </a:r>
            <a:r>
              <a:t> face-to-face training, we need to take into account the cost of design and the space necessary for a physical training centre (a fake building site, a fake amphitheatre, a fake shop, a fake factory, etc.) and  of course, the human cost. </a:t>
            </a:r>
          </a:p>
          <a:p>
            <a:pPr algn="just">
              <a:defRPr b="0" sz="1200"/>
            </a:pPr>
            <a:br/>
            <a:r>
              <a:rPr b="1" i="1"/>
              <a:t>Who are the contributors and experts in virtual reality (VR) and augmented reality (AR)</a:t>
            </a:r>
            <a:r>
              <a:rPr b="1" i="1"/>
              <a:t>?</a:t>
            </a:r>
            <a:endParaRPr i="1"/>
          </a:p>
          <a:p>
            <a:pPr algn="just">
              <a:defRPr b="0" i="1" sz="1200"/>
            </a:pPr>
          </a:p>
          <a:p>
            <a:pPr algn="just">
              <a:defRPr b="0" sz="1200"/>
            </a:pPr>
            <a:r>
              <a:t>At Jungle VR, we have a variety of contributors. </a:t>
            </a:r>
            <a:r>
              <a:t>O</a:t>
            </a:r>
            <a:r>
              <a:t>ur teams are made up of pedagogical experts, trainers and scriptwriters who work on our learning objectives, which form the heart of our process. We are also accompanied by specialists from each of the sectors we work with (professional experts) depending on the client’s field: public works, aviation, chemistry, transport, automobile, management, banking, security, etc. On the software development side, our technical team is made up of 3D modellers, developers and virtual and augmented reality experts.</a:t>
            </a:r>
          </a:p>
        </p:txBody>
      </p:sp>
      <p:sp>
        <p:nvSpPr>
          <p:cNvPr id="2043" name="CAS PRATIQUE 1 :…"/>
          <p:cNvSpPr txBox="1"/>
          <p:nvPr/>
        </p:nvSpPr>
        <p:spPr>
          <a:xfrm>
            <a:off x="227657" y="298268"/>
            <a:ext cx="11736686"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09209A"/>
                </a:solidFill>
              </a:defRPr>
            </a:pPr>
            <a:r>
              <a:t>INTERVIEW: </a:t>
            </a:r>
            <a:r>
              <a:rPr sz="2000"/>
              <a:t>Florian Pons, Jungle VR, </a:t>
            </a:r>
            <a:r>
              <a:rPr sz="2000"/>
              <a:t>Efficient Training with the Help of </a:t>
            </a:r>
            <a:r>
              <a:rPr sz="2000"/>
              <a:t>VR </a:t>
            </a:r>
            <a:r>
              <a:rPr sz="2000"/>
              <a:t>and</a:t>
            </a:r>
            <a:r>
              <a:rPr sz="2000"/>
              <a:t> AR</a:t>
            </a:r>
          </a:p>
        </p:txBody>
      </p:sp>
      <p:sp>
        <p:nvSpPr>
          <p:cNvPr id="2044"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Tree>
  </p:cSld>
  <p:clrMapOvr>
    <a:masterClrMapping/>
  </p:clrMapOvr>
  <p:transition xmlns:p14="http://schemas.microsoft.com/office/powerpoint/2010/main" spd="med" advClick="1"/>
</p:sld>
</file>

<file path=ppt/slides/slide8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046" name="Picture 2" descr="Picture 2"/>
          <p:cNvPicPr>
            <a:picLocks noChangeAspect="1"/>
          </p:cNvPicPr>
          <p:nvPr/>
        </p:nvPicPr>
        <p:blipFill>
          <a:blip r:embed="rId2">
            <a:extLst/>
          </a:blip>
          <a:srcRect l="44671" t="12571" r="0" b="0"/>
          <a:stretch>
            <a:fillRect/>
          </a:stretch>
        </p:blipFill>
        <p:spPr>
          <a:xfrm>
            <a:off x="6528047" y="810181"/>
            <a:ext cx="5665946" cy="5631895"/>
          </a:xfrm>
          <a:prstGeom prst="rect">
            <a:avLst/>
          </a:prstGeom>
          <a:ln w="12700">
            <a:miter lim="400000"/>
          </a:ln>
        </p:spPr>
      </p:pic>
      <p:sp>
        <p:nvSpPr>
          <p:cNvPr id="2047" name="Rectangle"/>
          <p:cNvSpPr/>
          <p:nvPr/>
        </p:nvSpPr>
        <p:spPr>
          <a:xfrm>
            <a:off x="-43824" y="1035038"/>
            <a:ext cx="8995800" cy="4787924"/>
          </a:xfrm>
          <a:prstGeom prst="rect">
            <a:avLst/>
          </a:prstGeom>
          <a:solidFill>
            <a:srgbClr val="FFFFFF"/>
          </a:solidFill>
          <a:ln w="12700">
            <a:miter lim="400000"/>
          </a:ln>
        </p:spPr>
        <p:txBody>
          <a:bodyPr lIns="0" tIns="0" rIns="0" bIns="0" anchor="ctr"/>
          <a:lstStyle/>
          <a:p>
            <a:pPr/>
          </a:p>
        </p:txBody>
      </p:sp>
      <p:sp>
        <p:nvSpPr>
          <p:cNvPr id="204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204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205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051" name="image25.png" descr="image25.png"/>
          <p:cNvPicPr>
            <a:picLocks noChangeAspect="1"/>
          </p:cNvPicPr>
          <p:nvPr/>
        </p:nvPicPr>
        <p:blipFill>
          <a:blip r:embed="rId3">
            <a:extLst/>
          </a:blip>
          <a:stretch>
            <a:fillRect/>
          </a:stretch>
        </p:blipFill>
        <p:spPr>
          <a:xfrm>
            <a:off x="55531" y="6499917"/>
            <a:ext cx="327917" cy="327918"/>
          </a:xfrm>
          <a:prstGeom prst="rect">
            <a:avLst/>
          </a:prstGeom>
          <a:ln w="12700">
            <a:miter lim="400000"/>
          </a:ln>
        </p:spPr>
      </p:pic>
      <p:sp>
        <p:nvSpPr>
          <p:cNvPr id="2052" name="ZoneTexte 1"/>
          <p:cNvSpPr txBox="1"/>
          <p:nvPr/>
        </p:nvSpPr>
        <p:spPr>
          <a:xfrm>
            <a:off x="448347" y="1268758"/>
            <a:ext cx="8315674" cy="422798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2" spcCol="415783"/>
          <a:lstStyle/>
          <a:p>
            <a:pPr algn="just">
              <a:defRPr i="1" sz="1200"/>
            </a:pPr>
            <a:r>
              <a:t>What is the most surprising training environment that you have had to design for a client? </a:t>
            </a:r>
          </a:p>
          <a:p>
            <a:pPr algn="just">
              <a:defRPr b="0" i="1" sz="1200"/>
            </a:pPr>
            <a:r>
              <a:t>  </a:t>
            </a:r>
          </a:p>
          <a:p>
            <a:pPr algn="just">
              <a:defRPr b="0" sz="1200"/>
            </a:pPr>
            <a:r>
              <a:t>We developed an </a:t>
            </a:r>
            <a:r>
              <a:rPr b="1"/>
              <a:t>agile "Scrum"</a:t>
            </a:r>
            <a:r>
              <a:t> </a:t>
            </a:r>
            <a:r>
              <a:rPr b="1"/>
              <a:t>training method </a:t>
            </a:r>
            <a:r>
              <a:t>for a client. It was a captivating project, and the client who ordered it was visionary</a:t>
            </a:r>
            <a:r>
              <a:t>…</a:t>
            </a:r>
            <a:r>
              <a:t> Not everyone could have thought of it! Besides this, we were recently asked to </a:t>
            </a:r>
            <a:r>
              <a:rPr b="1"/>
              <a:t>recreate a hotel and beach</a:t>
            </a:r>
            <a:r>
              <a:t> in the Caribbean. The government of an  Asian country also contacted us to help better train their fire department. Lastly, we just finished a project on the city of the future for the Fayat Group, which </a:t>
            </a:r>
            <a:r>
              <a:rPr b="1"/>
              <a:t>we modelled Paris </a:t>
            </a:r>
            <a:r>
              <a:t>and its sewers for. In the model, you can move through the city, repair its lighting, move through the sewers and even fly over Paris in a helicopter. It’s  pretty impressive.</a:t>
            </a:r>
          </a:p>
          <a:p>
            <a:pPr algn="just">
              <a:defRPr b="0" sz="1200"/>
            </a:pPr>
          </a:p>
          <a:p>
            <a:pPr algn="just">
              <a:defRPr i="1" sz="1200"/>
            </a:pPr>
            <a:r>
              <a:t>What are VR and AR’s favoured training programmes and sectors? </a:t>
            </a:r>
          </a:p>
          <a:p>
            <a:pPr algn="just">
              <a:defRPr i="1" sz="1200"/>
            </a:pPr>
          </a:p>
          <a:p>
            <a:pPr algn="just">
              <a:defRPr b="0" sz="1200"/>
            </a:pPr>
            <a:r>
              <a:t>Our qualifying training for in-company </a:t>
            </a:r>
            <a:r>
              <a:rPr b="1"/>
              <a:t>fire safety </a:t>
            </a:r>
            <a:r>
              <a:t>is much more fun than theoretical lessons and seems to be totally suited to VR. We have also a </a:t>
            </a:r>
            <a:r>
              <a:rPr b="1"/>
              <a:t>risk hunt on a building site </a:t>
            </a:r>
            <a:r>
              <a:t>for new buildings (for public works). </a:t>
            </a:r>
          </a:p>
          <a:p>
            <a:pPr algn="just">
              <a:defRPr b="0" sz="1200"/>
            </a:pPr>
            <a:r>
              <a:t>More broadly, virtual and augmented reality is suited to all sectors and that’s what’s wonderful about this technology. The first example that comes to mind, beyond exploring space or walking on the moon, is the creation of a training programme in which </a:t>
            </a:r>
            <a:r>
              <a:rPr b="1"/>
              <a:t>we have modelled an entire offshore oil rig.</a:t>
            </a:r>
            <a:r>
              <a:t> This reduces transport costs as learners previously had to travel by helicopter. The factory of the future in the </a:t>
            </a:r>
            <a:r>
              <a:rPr b="1"/>
              <a:t>automobile sector</a:t>
            </a:r>
            <a:r>
              <a:t> is also an upcoming possibility for us.  </a:t>
            </a:r>
          </a:p>
          <a:p>
            <a:pPr algn="just">
              <a:defRPr b="0" sz="1200"/>
            </a:pPr>
          </a:p>
          <a:p>
            <a:pPr algn="just">
              <a:defRPr i="1" sz="1200"/>
            </a:pPr>
            <a:r>
              <a:t>Do you think that the level of equipment required for this type of training and its cost are obstacles to its development?</a:t>
            </a:r>
          </a:p>
          <a:p>
            <a:pPr algn="just">
              <a:defRPr i="1" sz="1200"/>
            </a:pPr>
          </a:p>
          <a:p>
            <a:pPr algn="just">
              <a:defRPr b="0" sz="1200"/>
            </a:pPr>
            <a:r>
              <a:t>Absolutely not. According to the learning objective that is being targeted, the costs can vary. Some training programmes require 9m² of space and equipment that costs 2500€, whilst others can be carried out at a traditional work post with a 29€ headset which the learner slides their mobile telephone into. For us, today, there are no obstacles to developing virtual and augmented reality training programmes.</a:t>
            </a:r>
          </a:p>
        </p:txBody>
      </p:sp>
      <p:sp>
        <p:nvSpPr>
          <p:cNvPr id="2053"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
        <p:nvSpPr>
          <p:cNvPr id="2054" name="CAS PRATIQUE 1 :…"/>
          <p:cNvSpPr txBox="1"/>
          <p:nvPr/>
        </p:nvSpPr>
        <p:spPr>
          <a:xfrm>
            <a:off x="227657" y="298268"/>
            <a:ext cx="11736686"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09209A"/>
                </a:solidFill>
              </a:defRPr>
            </a:pPr>
            <a:r>
              <a:t>INTERVIEW: </a:t>
            </a:r>
            <a:r>
              <a:rPr sz="2000"/>
              <a:t>Florian Pons, Jungle VR, </a:t>
            </a:r>
            <a:r>
              <a:rPr sz="2000"/>
              <a:t>Efficient Training with the Help of </a:t>
            </a:r>
            <a:r>
              <a:rPr sz="2000"/>
              <a:t>VR </a:t>
            </a:r>
            <a:r>
              <a:rPr sz="2000"/>
              <a:t>and</a:t>
            </a:r>
            <a:r>
              <a:rPr sz="2000"/>
              <a:t> AR</a:t>
            </a:r>
          </a:p>
        </p:txBody>
      </p:sp>
    </p:spTree>
  </p:cSld>
  <p:clrMapOvr>
    <a:masterClrMapping/>
  </p:clrMapOvr>
  <p:transition xmlns:p14="http://schemas.microsoft.com/office/powerpoint/2010/main" spd="med" advClick="1"/>
</p:sld>
</file>

<file path=ppt/slides/slide8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5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205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grpSp>
        <p:nvGrpSpPr>
          <p:cNvPr id="2060" name="Picture 2">
            <a:hlinkClick r:id="rId2" invalidUrl="" action="" tgtFrame="" tooltip="" history="1" highlightClick="0" endSnd="0"/>
          </p:cNvPr>
          <p:cNvGrpSpPr/>
          <p:nvPr/>
        </p:nvGrpSpPr>
        <p:grpSpPr>
          <a:xfrm>
            <a:off x="0" y="-16273"/>
            <a:ext cx="3981450" cy="6458350"/>
            <a:chOff x="0" y="0"/>
            <a:chExt cx="3981450" cy="6458348"/>
          </a:xfrm>
        </p:grpSpPr>
        <p:sp>
          <p:nvSpPr>
            <p:cNvPr id="2058" name="Rectangle"/>
            <p:cNvSpPr/>
            <p:nvPr/>
          </p:nvSpPr>
          <p:spPr>
            <a:xfrm>
              <a:off x="0" y="0"/>
              <a:ext cx="3981450" cy="6458349"/>
            </a:xfrm>
            <a:prstGeom prst="rect">
              <a:avLst/>
            </a:prstGeom>
            <a:solidFill>
              <a:srgbClr val="0F2094"/>
            </a:solidFill>
            <a:ln w="12700" cap="flat">
              <a:noFill/>
              <a:miter lim="400000"/>
            </a:ln>
            <a:effectLst/>
          </p:spPr>
          <p:txBody>
            <a:bodyPr wrap="square" lIns="0" tIns="0" rIns="0" bIns="0" numCol="1" anchor="ctr">
              <a:noAutofit/>
            </a:bodyPr>
            <a:lstStyle/>
            <a:p>
              <a:pPr/>
            </a:p>
          </p:txBody>
        </p:sp>
        <p:pic>
          <p:nvPicPr>
            <p:cNvPr id="2059" name="image195.jpeg" descr="image195.jpeg"/>
            <p:cNvPicPr>
              <a:picLocks noChangeAspect="1"/>
            </p:cNvPicPr>
            <p:nvPr/>
          </p:nvPicPr>
          <p:blipFill>
            <a:blip r:embed="rId3">
              <a:extLst/>
            </a:blip>
            <a:srcRect l="25777" t="0" r="33326" b="173"/>
            <a:stretch>
              <a:fillRect/>
            </a:stretch>
          </p:blipFill>
          <p:spPr>
            <a:xfrm>
              <a:off x="0" y="0"/>
              <a:ext cx="3981450" cy="6458349"/>
            </a:xfrm>
            <a:prstGeom prst="rect">
              <a:avLst/>
            </a:prstGeom>
            <a:ln w="9525" cap="flat">
              <a:solidFill>
                <a:srgbClr val="000000"/>
              </a:solidFill>
              <a:prstDash val="solid"/>
              <a:round/>
            </a:ln>
            <a:effectLst/>
          </p:spPr>
        </p:pic>
      </p:grpSp>
      <p:sp>
        <p:nvSpPr>
          <p:cNvPr id="2061"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062"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2063" name="Circle">
            <a:hlinkClick r:id="rId5" invalidUrl="" action="" tgtFrame="" tooltip="" history="1" highlightClick="0" endSnd="0"/>
          </p:cNvPr>
          <p:cNvSpPr/>
          <p:nvPr/>
        </p:nvSpPr>
        <p:spPr>
          <a:xfrm>
            <a:off x="10997658" y="238482"/>
            <a:ext cx="737683" cy="737681"/>
          </a:xfrm>
          <a:prstGeom prst="ellipse">
            <a:avLst/>
          </a:prstGeom>
          <a:solidFill>
            <a:srgbClr val="09209A"/>
          </a:solidFill>
          <a:ln w="12700">
            <a:miter lim="400000"/>
          </a:ln>
        </p:spPr>
        <p:txBody>
          <a:bodyPr lIns="0" tIns="0" rIns="0" bIns="0" anchor="ctr"/>
          <a:lstStyle/>
          <a:p>
            <a:pPr>
              <a:defRPr sz="1600">
                <a:solidFill>
                  <a:srgbClr val="FFFFFF"/>
                </a:solidFill>
              </a:defRPr>
            </a:pPr>
          </a:p>
        </p:txBody>
      </p:sp>
      <p:sp>
        <p:nvSpPr>
          <p:cNvPr id="2064"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FFFFFF"/>
            </a:solidFill>
            <a:miter lim="400000"/>
          </a:ln>
        </p:spPr>
        <p:txBody>
          <a:bodyPr lIns="0" tIns="0" rIns="0" bIns="0" anchor="ctr"/>
          <a:lstStyle/>
          <a:p>
            <a:pPr>
              <a:defRPr sz="1600">
                <a:solidFill>
                  <a:srgbClr val="FFFFFF"/>
                </a:solidFill>
              </a:defRPr>
            </a:pPr>
          </a:p>
        </p:txBody>
      </p:sp>
      <p:sp>
        <p:nvSpPr>
          <p:cNvPr id="2065" name="Rectangle"/>
          <p:cNvSpPr/>
          <p:nvPr/>
        </p:nvSpPr>
        <p:spPr>
          <a:xfrm>
            <a:off x="-24680" y="5856435"/>
            <a:ext cx="4006130" cy="596902"/>
          </a:xfrm>
          <a:prstGeom prst="rect">
            <a:avLst/>
          </a:prstGeom>
          <a:solidFill>
            <a:srgbClr val="FFFFFF">
              <a:alpha val="66886"/>
            </a:srgbClr>
          </a:solidFill>
          <a:ln w="12700">
            <a:miter lim="400000"/>
          </a:ln>
        </p:spPr>
        <p:txBody>
          <a:bodyPr lIns="0" tIns="0" rIns="0" bIns="0" anchor="ctr"/>
          <a:lstStyle/>
          <a:p>
            <a:pPr>
              <a:defRPr sz="1600"/>
            </a:pPr>
          </a:p>
        </p:txBody>
      </p:sp>
      <p:pic>
        <p:nvPicPr>
          <p:cNvPr id="2066" name="Picture 8" descr="Picture 8">
            <a:hlinkClick r:id="rId2" invalidUrl="" action="" tgtFrame="" tooltip="" history="1" highlightClick="0" endSnd="0"/>
          </p:cNvPr>
          <p:cNvPicPr>
            <a:picLocks noChangeAspect="1"/>
          </p:cNvPicPr>
          <p:nvPr/>
        </p:nvPicPr>
        <p:blipFill>
          <a:blip r:embed="rId6">
            <a:extLst/>
          </a:blip>
          <a:stretch>
            <a:fillRect/>
          </a:stretch>
        </p:blipFill>
        <p:spPr>
          <a:xfrm>
            <a:off x="1688644" y="5893153"/>
            <a:ext cx="579482" cy="523466"/>
          </a:xfrm>
          <a:prstGeom prst="rect">
            <a:avLst/>
          </a:prstGeom>
          <a:ln w="12700">
            <a:miter lim="400000"/>
          </a:ln>
        </p:spPr>
      </p:pic>
      <p:grpSp>
        <p:nvGrpSpPr>
          <p:cNvPr id="2069" name="Picture 2">
            <a:hlinkClick r:id="rId2" invalidUrl="" action="" tgtFrame="" tooltip="" history="1" highlightClick="0" endSnd="0"/>
          </p:cNvPr>
          <p:cNvGrpSpPr/>
          <p:nvPr/>
        </p:nvGrpSpPr>
        <p:grpSpPr>
          <a:xfrm>
            <a:off x="-17104" y="-35143"/>
            <a:ext cx="3990977" cy="3027625"/>
            <a:chOff x="0" y="0"/>
            <a:chExt cx="3990976" cy="3027623"/>
          </a:xfrm>
        </p:grpSpPr>
        <p:pic>
          <p:nvPicPr>
            <p:cNvPr id="2067" name="image196.png" descr="image196.png"/>
            <p:cNvPicPr>
              <a:picLocks noChangeAspect="1"/>
            </p:cNvPicPr>
            <p:nvPr/>
          </p:nvPicPr>
          <p:blipFill>
            <a:blip r:embed="rId7">
              <a:extLst/>
            </a:blip>
            <a:srcRect l="19802" t="0" r="5272" b="0"/>
            <a:stretch>
              <a:fillRect/>
            </a:stretch>
          </p:blipFill>
          <p:spPr>
            <a:xfrm>
              <a:off x="4762" y="11688"/>
              <a:ext cx="3981452" cy="3011174"/>
            </a:xfrm>
            <a:prstGeom prst="rect">
              <a:avLst/>
            </a:prstGeom>
            <a:ln w="12700" cap="flat">
              <a:noFill/>
              <a:miter lim="400000"/>
            </a:ln>
            <a:effectLst/>
          </p:spPr>
        </p:pic>
        <p:sp>
          <p:nvSpPr>
            <p:cNvPr id="2068" name="Rectangle"/>
            <p:cNvSpPr/>
            <p:nvPr/>
          </p:nvSpPr>
          <p:spPr>
            <a:xfrm>
              <a:off x="0" y="0"/>
              <a:ext cx="3990977" cy="3027624"/>
            </a:xfrm>
            <a:prstGeom prst="rect">
              <a:avLst/>
            </a:prstGeom>
            <a:noFill/>
            <a:ln w="9525" cap="flat">
              <a:solidFill>
                <a:srgbClr val="000000"/>
              </a:solidFill>
              <a:prstDash val="solid"/>
              <a:round/>
            </a:ln>
            <a:effectLst/>
          </p:spPr>
          <p:txBody>
            <a:bodyPr wrap="square" lIns="0" tIns="0" rIns="0" bIns="0" numCol="1" anchor="ctr">
              <a:noAutofit/>
            </a:bodyPr>
            <a:lstStyle/>
            <a:p>
              <a:pPr/>
            </a:p>
          </p:txBody>
        </p:sp>
      </p:grpSp>
      <p:pic>
        <p:nvPicPr>
          <p:cNvPr id="2070" name="noun_727762_cc.png" descr="noun_727762_cc.png"/>
          <p:cNvPicPr>
            <a:picLocks noChangeAspect="1"/>
          </p:cNvPicPr>
          <p:nvPr/>
        </p:nvPicPr>
        <p:blipFill>
          <a:blip r:embed="rId8">
            <a:extLst/>
          </a:blip>
          <a:srcRect l="11904" t="3951" r="11904" b="18389"/>
          <a:stretch>
            <a:fillRect/>
          </a:stretch>
        </p:blipFill>
        <p:spPr>
          <a:xfrm>
            <a:off x="4478744" y="2014330"/>
            <a:ext cx="585491" cy="596775"/>
          </a:xfrm>
          <a:prstGeom prst="rect">
            <a:avLst/>
          </a:prstGeom>
          <a:ln w="12700">
            <a:miter lim="400000"/>
          </a:ln>
        </p:spPr>
      </p:pic>
      <p:pic>
        <p:nvPicPr>
          <p:cNvPr id="2071" name="noun_1045096_cc.png" descr="noun_1045096_cc.png"/>
          <p:cNvPicPr>
            <a:picLocks noChangeAspect="1"/>
          </p:cNvPicPr>
          <p:nvPr/>
        </p:nvPicPr>
        <p:blipFill>
          <a:blip r:embed="rId9">
            <a:extLst/>
          </a:blip>
          <a:srcRect l="0" t="0" r="0" b="14858"/>
          <a:stretch>
            <a:fillRect/>
          </a:stretch>
        </p:blipFill>
        <p:spPr>
          <a:xfrm>
            <a:off x="4420999" y="5234171"/>
            <a:ext cx="700986" cy="596832"/>
          </a:xfrm>
          <a:prstGeom prst="rect">
            <a:avLst/>
          </a:prstGeom>
          <a:ln w="12700">
            <a:miter lim="400000"/>
          </a:ln>
        </p:spPr>
      </p:pic>
      <p:pic>
        <p:nvPicPr>
          <p:cNvPr id="2072" name="noun_648400_cc.png" descr="noun_648400_cc.png"/>
          <p:cNvPicPr>
            <a:picLocks noChangeAspect="1"/>
          </p:cNvPicPr>
          <p:nvPr/>
        </p:nvPicPr>
        <p:blipFill>
          <a:blip r:embed="rId10">
            <a:extLst/>
          </a:blip>
          <a:srcRect l="14673" t="0" r="14673" b="20967"/>
          <a:stretch>
            <a:fillRect/>
          </a:stretch>
        </p:blipFill>
        <p:spPr>
          <a:xfrm>
            <a:off x="4478744" y="3691463"/>
            <a:ext cx="585457" cy="654887"/>
          </a:xfrm>
          <a:prstGeom prst="rect">
            <a:avLst/>
          </a:prstGeom>
          <a:ln w="12700">
            <a:miter lim="400000"/>
          </a:ln>
        </p:spPr>
      </p:pic>
      <p:pic>
        <p:nvPicPr>
          <p:cNvPr id="2073" name="Image" descr="Image"/>
          <p:cNvPicPr>
            <a:picLocks noChangeAspect="1"/>
          </p:cNvPicPr>
          <p:nvPr/>
        </p:nvPicPr>
        <p:blipFill>
          <a:blip r:embed="rId11">
            <a:extLst/>
          </a:blip>
          <a:stretch>
            <a:fillRect/>
          </a:stretch>
        </p:blipFill>
        <p:spPr>
          <a:xfrm>
            <a:off x="11473485" y="169222"/>
            <a:ext cx="448015" cy="389773"/>
          </a:xfrm>
          <a:prstGeom prst="rect">
            <a:avLst/>
          </a:prstGeom>
          <a:ln w="12700">
            <a:miter lim="400000"/>
          </a:ln>
        </p:spPr>
      </p:pic>
      <p:sp>
        <p:nvSpPr>
          <p:cNvPr id="2074" name="CAS PRATIQUE 14 :…"/>
          <p:cNvSpPr txBox="1"/>
          <p:nvPr/>
        </p:nvSpPr>
        <p:spPr>
          <a:xfrm>
            <a:off x="4361569" y="269947"/>
            <a:ext cx="5554956"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09209A"/>
                </a:solidFill>
              </a:defRPr>
            </a:pPr>
            <a:r>
              <a:t>CAS</a:t>
            </a:r>
            <a:r>
              <a:t>E</a:t>
            </a:r>
            <a:r>
              <a:t> </a:t>
            </a:r>
            <a:r>
              <a:t>STUDY</a:t>
            </a:r>
            <a:r>
              <a:t> N°19:</a:t>
            </a:r>
          </a:p>
          <a:p>
            <a:pPr algn="l">
              <a:defRPr sz="2500">
                <a:solidFill>
                  <a:srgbClr val="09209A"/>
                </a:solidFill>
              </a:defRPr>
            </a:pPr>
            <a:r>
              <a:t>'Learning by Doing' with AR at Renault </a:t>
            </a:r>
          </a:p>
        </p:txBody>
      </p:sp>
      <p:sp>
        <p:nvSpPr>
          <p:cNvPr id="2075" name="QUOI ?…"/>
          <p:cNvSpPr txBox="1"/>
          <p:nvPr/>
        </p:nvSpPr>
        <p:spPr>
          <a:xfrm>
            <a:off x="5272454" y="1698133"/>
            <a:ext cx="6312004"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WHAT? </a:t>
            </a:r>
            <a:endParaRPr>
              <a:solidFill>
                <a:srgbClr val="754EB3"/>
              </a:solidFill>
            </a:endParaRPr>
          </a:p>
          <a:p>
            <a:pPr algn="just" defTabSz="457200">
              <a:defRPr b="0"/>
            </a:pPr>
            <a:r>
              <a:t>To train their technicians in battery repairs and the necessary steps before making an intervention, Renault now use a </a:t>
            </a:r>
            <a:r>
              <a:rPr b="1"/>
              <a:t>serious game that makes use of virtual </a:t>
            </a:r>
            <a:r>
              <a:t>r</a:t>
            </a:r>
            <a:r>
              <a:rPr b="1"/>
              <a:t>eality</a:t>
            </a:r>
            <a:r>
              <a:t>; as well as a virtual training exercise for repairs, in augmented reality. </a:t>
            </a:r>
            <a:r>
              <a:rPr b="1"/>
              <a:t>With connected headsets on their eyes</a:t>
            </a:r>
            <a:r>
              <a:t>, the technicians move around in a 3D virtual world and </a:t>
            </a:r>
            <a:r>
              <a:rPr b="1"/>
              <a:t>interact with electric vehicles</a:t>
            </a:r>
            <a:r>
              <a:t>.</a:t>
            </a:r>
          </a:p>
        </p:txBody>
      </p:sp>
      <p:sp>
        <p:nvSpPr>
          <p:cNvPr id="2076" name="L’INTÉRÊT ?…"/>
          <p:cNvSpPr txBox="1"/>
          <p:nvPr/>
        </p:nvSpPr>
        <p:spPr>
          <a:xfrm>
            <a:off x="5272454" y="3481109"/>
            <a:ext cx="6312002"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WHY?</a:t>
            </a:r>
            <a:endParaRPr>
              <a:solidFill>
                <a:srgbClr val="754EB3"/>
              </a:solidFill>
            </a:endParaRPr>
          </a:p>
          <a:p>
            <a:pPr algn="just" defTabSz="457200">
              <a:defRPr b="0"/>
            </a:pPr>
            <a:r>
              <a:t>3D</a:t>
            </a:r>
            <a:r>
              <a:t> digital content is superimposed onto a real environment, and this allows technicians to</a:t>
            </a:r>
            <a:r>
              <a:t> </a:t>
            </a:r>
            <a:r>
              <a:rPr b="1"/>
              <a:t>be trained on the use of dangerous parts </a:t>
            </a:r>
            <a:r>
              <a:t>without any risk, and therefore to optimise their actions and </a:t>
            </a:r>
            <a:r>
              <a:rPr b="1"/>
              <a:t>experiment with new approaches</a:t>
            </a:r>
            <a:r>
              <a:t>.</a:t>
            </a:r>
          </a:p>
        </p:txBody>
      </p:sp>
      <p:sp>
        <p:nvSpPr>
          <p:cNvPr id="2077" name="ET AUSSI……"/>
          <p:cNvSpPr txBox="1"/>
          <p:nvPr/>
        </p:nvSpPr>
        <p:spPr>
          <a:xfrm>
            <a:off x="5272454" y="4717086"/>
            <a:ext cx="6312002"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AND, ALSO…</a:t>
            </a:r>
            <a:endParaRPr>
              <a:solidFill>
                <a:srgbClr val="754EB3"/>
              </a:solidFill>
            </a:endParaRPr>
          </a:p>
          <a:p>
            <a:pPr algn="just" defTabSz="457200">
              <a:defRPr b="0"/>
            </a:pPr>
            <a:r>
              <a:t>At the end of 2016, Renault launched its TV Training, a platform with videos available in 25 languages, nick-named the ‘YouTube of training courses’. The aim of this video support was to </a:t>
            </a:r>
            <a:r>
              <a:rPr b="1"/>
              <a:t>train</a:t>
            </a:r>
            <a:r>
              <a:t> </a:t>
            </a:r>
            <a:r>
              <a:rPr b="1"/>
              <a:t>all of its employees </a:t>
            </a:r>
            <a:r>
              <a:t>around the world</a:t>
            </a:r>
            <a:r>
              <a:rPr b="1"/>
              <a:t>, during the launch of all its new products</a:t>
            </a:r>
            <a:r>
              <a:t> (vehicles, on-board multimedia systems, etc.).</a:t>
            </a:r>
          </a:p>
        </p:txBody>
      </p:sp>
      <p:sp>
        <p:nvSpPr>
          <p:cNvPr id="2078" name="ZoneTexte 18">
            <a:hlinkClick r:id="rId5" invalidUrl="" action="" tgtFrame="" tooltip="" history="1" highlightClick="0" endSnd="0"/>
          </p:cNvPr>
          <p:cNvSpPr txBox="1"/>
          <p:nvPr/>
        </p:nvSpPr>
        <p:spPr>
          <a:xfrm>
            <a:off x="5192059" y="6233423"/>
            <a:ext cx="6880607"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La réalité augmentée s’invite dans les formations chez Renault</a:t>
            </a:r>
            <a:r>
              <a:t> (</a:t>
            </a:r>
            <a:r>
              <a:rPr i="1"/>
              <a:t>The Role of Augmented Reality in Renault’s Training Programmes</a:t>
            </a:r>
            <a:r>
              <a:t>)</a:t>
            </a:r>
            <a:r>
              <a:t>, ExclusiveRH.Com, 2017</a:t>
            </a:r>
          </a:p>
        </p:txBody>
      </p:sp>
      <p:sp>
        <p:nvSpPr>
          <p:cNvPr id="2079"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Tree>
  </p:cSld>
  <p:clrMapOvr>
    <a:masterClrMapping/>
  </p:clrMapOvr>
  <p:transition xmlns:p14="http://schemas.microsoft.com/office/powerpoint/2010/main" spd="med" advClick="1"/>
</p:sld>
</file>

<file path=ppt/slides/slide8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8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208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pic>
        <p:nvPicPr>
          <p:cNvPr id="2083" name="Picture 8" descr="Picture 8">
            <a:hlinkClick r:id="rId2" invalidUrl="" action="" tgtFrame="" tooltip="" history="1" highlightClick="0" endSnd="0"/>
          </p:cNvPr>
          <p:cNvPicPr>
            <a:picLocks noChangeAspect="1"/>
          </p:cNvPicPr>
          <p:nvPr/>
        </p:nvPicPr>
        <p:blipFill>
          <a:blip r:embed="rId3">
            <a:extLst/>
          </a:blip>
          <a:srcRect l="32933" t="9181" r="39200" b="0"/>
          <a:stretch>
            <a:fillRect/>
          </a:stretch>
        </p:blipFill>
        <p:spPr>
          <a:xfrm>
            <a:off x="-1" y="-27384"/>
            <a:ext cx="3981452" cy="6487790"/>
          </a:xfrm>
          <a:prstGeom prst="rect">
            <a:avLst/>
          </a:prstGeom>
          <a:ln w="12700">
            <a:miter lim="400000"/>
          </a:ln>
        </p:spPr>
      </p:pic>
      <p:sp>
        <p:nvSpPr>
          <p:cNvPr id="2084"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085" name="image25.png" descr="image25.png"/>
          <p:cNvPicPr>
            <a:picLocks noChangeAspect="1"/>
          </p:cNvPicPr>
          <p:nvPr/>
        </p:nvPicPr>
        <p:blipFill>
          <a:blip r:embed="rId4">
            <a:extLst/>
          </a:blip>
          <a:stretch>
            <a:fillRect/>
          </a:stretch>
        </p:blipFill>
        <p:spPr>
          <a:xfrm>
            <a:off x="55531" y="6499917"/>
            <a:ext cx="327917" cy="327918"/>
          </a:xfrm>
          <a:prstGeom prst="rect">
            <a:avLst/>
          </a:prstGeom>
          <a:ln w="12700">
            <a:miter lim="400000"/>
          </a:ln>
        </p:spPr>
      </p:pic>
      <p:sp>
        <p:nvSpPr>
          <p:cNvPr id="2086" name="Circle">
            <a:hlinkClick r:id="rId5" invalidUrl="" action="" tgtFrame="" tooltip="" history="1" highlightClick="0" endSnd="0"/>
          </p:cNvPr>
          <p:cNvSpPr/>
          <p:nvPr/>
        </p:nvSpPr>
        <p:spPr>
          <a:xfrm>
            <a:off x="10997658" y="238482"/>
            <a:ext cx="737683" cy="737681"/>
          </a:xfrm>
          <a:prstGeom prst="ellipse">
            <a:avLst/>
          </a:prstGeom>
          <a:solidFill>
            <a:srgbClr val="09209A"/>
          </a:solidFill>
          <a:ln w="12700">
            <a:miter lim="400000"/>
          </a:ln>
        </p:spPr>
        <p:txBody>
          <a:bodyPr lIns="0" tIns="0" rIns="0" bIns="0" anchor="ctr"/>
          <a:lstStyle/>
          <a:p>
            <a:pPr>
              <a:defRPr sz="1600">
                <a:solidFill>
                  <a:srgbClr val="FFFFFF"/>
                </a:solidFill>
              </a:defRPr>
            </a:pPr>
          </a:p>
        </p:txBody>
      </p:sp>
      <p:sp>
        <p:nvSpPr>
          <p:cNvPr id="2087"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FFFFFF"/>
            </a:solidFill>
            <a:miter lim="400000"/>
          </a:ln>
        </p:spPr>
        <p:txBody>
          <a:bodyPr lIns="0" tIns="0" rIns="0" bIns="0" anchor="ctr"/>
          <a:lstStyle/>
          <a:p>
            <a:pPr>
              <a:defRPr sz="1600">
                <a:solidFill>
                  <a:srgbClr val="FFFFFF"/>
                </a:solidFill>
              </a:defRPr>
            </a:pPr>
          </a:p>
        </p:txBody>
      </p:sp>
      <p:sp>
        <p:nvSpPr>
          <p:cNvPr id="2088" name="Rectangle"/>
          <p:cNvSpPr/>
          <p:nvPr/>
        </p:nvSpPr>
        <p:spPr>
          <a:xfrm>
            <a:off x="-24680" y="5856435"/>
            <a:ext cx="4006130" cy="596902"/>
          </a:xfrm>
          <a:prstGeom prst="rect">
            <a:avLst/>
          </a:prstGeom>
          <a:solidFill>
            <a:srgbClr val="FFFFFF">
              <a:alpha val="66886"/>
            </a:srgbClr>
          </a:solidFill>
          <a:ln w="12700">
            <a:miter lim="400000"/>
          </a:ln>
        </p:spPr>
        <p:txBody>
          <a:bodyPr lIns="0" tIns="0" rIns="0" bIns="0" anchor="ctr"/>
          <a:lstStyle/>
          <a:p>
            <a:pPr>
              <a:defRPr sz="1600"/>
            </a:pPr>
          </a:p>
        </p:txBody>
      </p:sp>
      <p:pic>
        <p:nvPicPr>
          <p:cNvPr id="2089" name="Image" descr="Image">
            <a:hlinkClick r:id="rId2" invalidUrl="" action="" tgtFrame="" tooltip="" history="1" highlightClick="0" endSnd="0"/>
          </p:cNvPr>
          <p:cNvPicPr>
            <a:picLocks noChangeAspect="1"/>
          </p:cNvPicPr>
          <p:nvPr/>
        </p:nvPicPr>
        <p:blipFill>
          <a:blip r:embed="rId6">
            <a:extLst/>
          </a:blip>
          <a:stretch>
            <a:fillRect/>
          </a:stretch>
        </p:blipFill>
        <p:spPr>
          <a:xfrm>
            <a:off x="1403689" y="6003132"/>
            <a:ext cx="1149392" cy="303507"/>
          </a:xfrm>
          <a:prstGeom prst="rect">
            <a:avLst/>
          </a:prstGeom>
          <a:ln w="12700">
            <a:miter lim="400000"/>
          </a:ln>
        </p:spPr>
      </p:pic>
      <p:pic>
        <p:nvPicPr>
          <p:cNvPr id="2090" name="noun_727762_cc.png" descr="noun_727762_cc.png"/>
          <p:cNvPicPr>
            <a:picLocks noChangeAspect="1"/>
          </p:cNvPicPr>
          <p:nvPr/>
        </p:nvPicPr>
        <p:blipFill>
          <a:blip r:embed="rId7">
            <a:extLst/>
          </a:blip>
          <a:srcRect l="11904" t="3951" r="11904" b="18389"/>
          <a:stretch>
            <a:fillRect/>
          </a:stretch>
        </p:blipFill>
        <p:spPr>
          <a:xfrm>
            <a:off x="4492403" y="1846544"/>
            <a:ext cx="585491" cy="596775"/>
          </a:xfrm>
          <a:prstGeom prst="rect">
            <a:avLst/>
          </a:prstGeom>
          <a:ln w="12700">
            <a:miter lim="400000"/>
          </a:ln>
        </p:spPr>
      </p:pic>
      <p:pic>
        <p:nvPicPr>
          <p:cNvPr id="2091" name="noun_1045096_cc.png" descr="noun_1045096_cc.png"/>
          <p:cNvPicPr>
            <a:picLocks noChangeAspect="1"/>
          </p:cNvPicPr>
          <p:nvPr/>
        </p:nvPicPr>
        <p:blipFill>
          <a:blip r:embed="rId8">
            <a:extLst/>
          </a:blip>
          <a:srcRect l="0" t="0" r="0" b="14858"/>
          <a:stretch>
            <a:fillRect/>
          </a:stretch>
        </p:blipFill>
        <p:spPr>
          <a:xfrm>
            <a:off x="4434658" y="5066384"/>
            <a:ext cx="700986" cy="596832"/>
          </a:xfrm>
          <a:prstGeom prst="rect">
            <a:avLst/>
          </a:prstGeom>
          <a:ln w="12700">
            <a:miter lim="400000"/>
          </a:ln>
        </p:spPr>
      </p:pic>
      <p:pic>
        <p:nvPicPr>
          <p:cNvPr id="2092" name="noun_648400_cc.png" descr="noun_648400_cc.png"/>
          <p:cNvPicPr>
            <a:picLocks noChangeAspect="1"/>
          </p:cNvPicPr>
          <p:nvPr/>
        </p:nvPicPr>
        <p:blipFill>
          <a:blip r:embed="rId9">
            <a:extLst/>
          </a:blip>
          <a:srcRect l="14673" t="0" r="14673" b="20967"/>
          <a:stretch>
            <a:fillRect/>
          </a:stretch>
        </p:blipFill>
        <p:spPr>
          <a:xfrm>
            <a:off x="4492403" y="3523676"/>
            <a:ext cx="585458" cy="654887"/>
          </a:xfrm>
          <a:prstGeom prst="rect">
            <a:avLst/>
          </a:prstGeom>
          <a:ln w="12700">
            <a:miter lim="400000"/>
          </a:ln>
        </p:spPr>
      </p:pic>
      <p:pic>
        <p:nvPicPr>
          <p:cNvPr id="2093" name="Image" descr="Image"/>
          <p:cNvPicPr>
            <a:picLocks noChangeAspect="1"/>
          </p:cNvPicPr>
          <p:nvPr/>
        </p:nvPicPr>
        <p:blipFill>
          <a:blip r:embed="rId10">
            <a:extLst/>
          </a:blip>
          <a:stretch>
            <a:fillRect/>
          </a:stretch>
        </p:blipFill>
        <p:spPr>
          <a:xfrm>
            <a:off x="11473485" y="169222"/>
            <a:ext cx="448015" cy="389773"/>
          </a:xfrm>
          <a:prstGeom prst="rect">
            <a:avLst/>
          </a:prstGeom>
          <a:ln w="12700">
            <a:miter lim="400000"/>
          </a:ln>
        </p:spPr>
      </p:pic>
      <p:sp>
        <p:nvSpPr>
          <p:cNvPr id="2094" name="SKILLS ACQUISITION MADE MORE ACCESSIBLE"/>
          <p:cNvSpPr txBox="1"/>
          <p:nvPr/>
        </p:nvSpPr>
        <p:spPr>
          <a:xfrm>
            <a:off x="9220633" y="6582988"/>
            <a:ext cx="240660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SKILLS ACQUISITION MADE MORE ACCESSIBLE</a:t>
            </a:r>
          </a:p>
        </p:txBody>
      </p:sp>
      <p:sp>
        <p:nvSpPr>
          <p:cNvPr id="2095" name="CAS PRATIQUE 14 :…"/>
          <p:cNvSpPr txBox="1"/>
          <p:nvPr/>
        </p:nvSpPr>
        <p:spPr>
          <a:xfrm>
            <a:off x="4361569" y="269948"/>
            <a:ext cx="6414950"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09209A"/>
                </a:solidFill>
              </a:defRPr>
            </a:pPr>
            <a:r>
              <a:t>CAS</a:t>
            </a:r>
            <a:r>
              <a:t>E STUDY</a:t>
            </a:r>
            <a:r>
              <a:t> N°20:</a:t>
            </a:r>
          </a:p>
          <a:p>
            <a:pPr algn="l">
              <a:defRPr sz="2500">
                <a:solidFill>
                  <a:srgbClr val="09209A"/>
                </a:solidFill>
              </a:defRPr>
            </a:pPr>
            <a:r>
              <a:t>200</a:t>
            </a:r>
            <a:r>
              <a:t> Walmart American Training Centres Equipped with Virtual Reality</a:t>
            </a:r>
          </a:p>
        </p:txBody>
      </p:sp>
      <p:sp>
        <p:nvSpPr>
          <p:cNvPr id="2096" name="QUOI ?…"/>
          <p:cNvSpPr txBox="1"/>
          <p:nvPr/>
        </p:nvSpPr>
        <p:spPr>
          <a:xfrm>
            <a:off x="5272454" y="1678198"/>
            <a:ext cx="6312004" cy="1695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WHAT? </a:t>
            </a:r>
            <a:endParaRPr>
              <a:solidFill>
                <a:srgbClr val="754EB3"/>
              </a:solidFill>
            </a:endParaRPr>
          </a:p>
          <a:p>
            <a:pPr algn="just" defTabSz="457200">
              <a:defRPr b="0"/>
            </a:pPr>
            <a:r>
              <a:t>Wal</a:t>
            </a:r>
            <a:r>
              <a:t>m</a:t>
            </a:r>
            <a:r>
              <a:t>art, </a:t>
            </a:r>
            <a:r>
              <a:t>the American retail giant</a:t>
            </a:r>
            <a:r>
              <a:t>, </a:t>
            </a:r>
            <a:r>
              <a:t>made one of the world’s biggest investments in virtual reality training when it equipped </a:t>
            </a:r>
            <a:r>
              <a:rPr b="1"/>
              <a:t>200 </a:t>
            </a:r>
            <a:r>
              <a:rPr b="1"/>
              <a:t>training </a:t>
            </a:r>
            <a:r>
              <a:rPr b="1"/>
              <a:t>centres </a:t>
            </a:r>
            <a:r>
              <a:t>(</a:t>
            </a:r>
            <a:r>
              <a:t>the </a:t>
            </a:r>
            <a:r>
              <a:t>Walmart Academy) </a:t>
            </a:r>
            <a:r>
              <a:rPr b="1"/>
              <a:t>with immersive technology </a:t>
            </a:r>
            <a:r>
              <a:t>(Oculus Rift</a:t>
            </a:r>
            <a:r>
              <a:t> headsets</a:t>
            </a:r>
            <a:r>
              <a:t>). Diff</a:t>
            </a:r>
            <a:r>
              <a:t>e</a:t>
            </a:r>
            <a:r>
              <a:t>rent sc</a:t>
            </a:r>
            <a:r>
              <a:t>e</a:t>
            </a:r>
            <a:r>
              <a:t>narios </a:t>
            </a:r>
            <a:r>
              <a:t>are played out on the headsets</a:t>
            </a:r>
            <a:r>
              <a:t>: </a:t>
            </a:r>
            <a:r>
              <a:t>customer service</a:t>
            </a:r>
            <a:r>
              <a:t>, </a:t>
            </a:r>
            <a:r>
              <a:t>management, and even specific events. Users have to make choices that depend on each simulated situation, which trainers will then be able to analyse and build on.</a:t>
            </a:r>
          </a:p>
        </p:txBody>
      </p:sp>
      <p:sp>
        <p:nvSpPr>
          <p:cNvPr id="2097" name="L’INTÉRÊT ?…"/>
          <p:cNvSpPr txBox="1"/>
          <p:nvPr/>
        </p:nvSpPr>
        <p:spPr>
          <a:xfrm>
            <a:off x="5272454" y="3631317"/>
            <a:ext cx="6312002" cy="883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WHY?</a:t>
            </a:r>
            <a:endParaRPr>
              <a:solidFill>
                <a:srgbClr val="754EB3"/>
              </a:solidFill>
            </a:endParaRPr>
          </a:p>
          <a:p>
            <a:pPr algn="just" defTabSz="457200">
              <a:defRPr b="0"/>
            </a:pPr>
            <a:r>
              <a:t>For training in soft skills, and to prepare employees for difficult situations and situations that are difficult to reproduce in the real world, like </a:t>
            </a:r>
            <a:r>
              <a:rPr b="1"/>
              <a:t>Black Friday, </a:t>
            </a:r>
            <a:r>
              <a:t>for example. </a:t>
            </a:r>
          </a:p>
        </p:txBody>
      </p:sp>
      <p:sp>
        <p:nvSpPr>
          <p:cNvPr id="2098" name="ET AUSSI……"/>
          <p:cNvSpPr txBox="1"/>
          <p:nvPr/>
        </p:nvSpPr>
        <p:spPr>
          <a:xfrm>
            <a:off x="5272454" y="4920286"/>
            <a:ext cx="6312002"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AND, ALSO…</a:t>
            </a:r>
            <a:endParaRPr>
              <a:solidFill>
                <a:srgbClr val="754EB3"/>
              </a:solidFill>
            </a:endParaRPr>
          </a:p>
          <a:p>
            <a:pPr algn="just" defTabSz="457200">
              <a:defRPr b="0"/>
            </a:pPr>
            <a:r>
              <a:t>On average, developed content lasts between </a:t>
            </a:r>
            <a:r>
              <a:rPr b="1"/>
              <a:t>30 seconds and 5 minutes</a:t>
            </a:r>
            <a:r>
              <a:t>. In the future, Walmart would like to extend the use of this device to all of their brands and develop </a:t>
            </a:r>
            <a:r>
              <a:rPr b="1"/>
              <a:t>lifelong training</a:t>
            </a:r>
            <a:r>
              <a:t> with it. </a:t>
            </a:r>
          </a:p>
        </p:txBody>
      </p:sp>
      <p:sp>
        <p:nvSpPr>
          <p:cNvPr id="2099" name="ZoneTexte 18">
            <a:hlinkClick r:id="rId5" invalidUrl="" action="" tgtFrame="" tooltip="" history="1" highlightClick="0" endSnd="0"/>
          </p:cNvPr>
          <p:cNvSpPr txBox="1"/>
          <p:nvPr/>
        </p:nvSpPr>
        <p:spPr>
          <a:xfrm>
            <a:off x="7848723" y="6188974"/>
            <a:ext cx="4223943" cy="2256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b="0" sz="700"/>
            </a:pPr>
            <a:r>
              <a:t>Source : Walmart déploie massivement la réalité virtuelle</a:t>
            </a:r>
            <a:r>
              <a:t> (</a:t>
            </a:r>
            <a:r>
              <a:rPr i="1"/>
              <a:t>Walmart’s Massive Virtual Reality Roll-Out</a:t>
            </a:r>
            <a:r>
              <a:t>)</a:t>
            </a:r>
            <a:r>
              <a:t>, GoGlasses.fr, 2017</a:t>
            </a:r>
          </a:p>
        </p:txBody>
      </p:sp>
    </p:spTree>
  </p:cSld>
  <p:clrMapOvr>
    <a:masterClrMapping/>
  </p:clrMapOvr>
  <p:transition xmlns:p14="http://schemas.microsoft.com/office/powerpoint/2010/main" spd="med" advClick="1"/>
</p:sld>
</file>

<file path=ppt/slides/slide89.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352FB3"/>
        </a:solidFill>
      </p:bgPr>
    </p:bg>
    <p:spTree>
      <p:nvGrpSpPr>
        <p:cNvPr id="1" name=""/>
        <p:cNvGrpSpPr/>
        <p:nvPr/>
      </p:nvGrpSpPr>
      <p:grpSpPr>
        <a:xfrm>
          <a:off x="0" y="0"/>
          <a:ext cx="0" cy="0"/>
          <a:chOff x="0" y="0"/>
          <a:chExt cx="0" cy="0"/>
        </a:xfrm>
      </p:grpSpPr>
      <p:sp>
        <p:nvSpPr>
          <p:cNvPr id="2101"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1D46FF">
              <a:alpha val="22696"/>
            </a:srgbClr>
          </a:solidFill>
          <a:ln w="3175">
            <a:miter lim="400000"/>
          </a:ln>
        </p:spPr>
        <p:txBody>
          <a:bodyPr lIns="0" tIns="0" rIns="0" bIns="0" anchor="ctr"/>
          <a:lstStyle/>
          <a:p>
            <a:pPr>
              <a:defRPr sz="1600">
                <a:solidFill>
                  <a:srgbClr val="FFFFFF"/>
                </a:solidFill>
              </a:defRPr>
            </a:pPr>
          </a:p>
        </p:txBody>
      </p:sp>
      <p:sp>
        <p:nvSpPr>
          <p:cNvPr id="2102"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2B69BA">
              <a:alpha val="34480"/>
            </a:srgbClr>
          </a:solidFill>
          <a:ln w="3175">
            <a:miter lim="400000"/>
          </a:ln>
        </p:spPr>
        <p:txBody>
          <a:bodyPr lIns="0" tIns="0" rIns="0" bIns="0" anchor="ctr"/>
          <a:lstStyle/>
          <a:p>
            <a:pPr>
              <a:defRPr sz="1600">
                <a:solidFill>
                  <a:srgbClr val="FFFFFF"/>
                </a:solidFill>
              </a:defRPr>
            </a:pPr>
          </a:p>
        </p:txBody>
      </p:sp>
      <p:sp>
        <p:nvSpPr>
          <p:cNvPr id="2103"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45608A">
              <a:alpha val="37890"/>
            </a:srgbClr>
          </a:solidFill>
          <a:ln w="3175">
            <a:miter lim="400000"/>
          </a:ln>
        </p:spPr>
        <p:txBody>
          <a:bodyPr lIns="0" tIns="0" rIns="0" bIns="0" anchor="ctr"/>
          <a:lstStyle/>
          <a:p>
            <a:pPr>
              <a:defRPr sz="1600">
                <a:solidFill>
                  <a:srgbClr val="FFFFFF"/>
                </a:solidFill>
              </a:defRPr>
            </a:pPr>
          </a:p>
        </p:txBody>
      </p:sp>
      <p:pic>
        <p:nvPicPr>
          <p:cNvPr id="2104" name="Capture d’écran 2017-06-06 à 17.12.26.png" descr="Capture d’écran 2017-06-06 à 17.12.26.png">
            <a:hlinkClick r:id="rId2" invalidUrl="" action="" tgtFrame="" tooltip="" history="1" highlightClick="0" endSnd="0"/>
          </p:cNvPr>
          <p:cNvPicPr>
            <a:picLocks noChangeAspect="1"/>
          </p:cNvPicPr>
          <p:nvPr/>
        </p:nvPicPr>
        <p:blipFill>
          <a:blip r:embed="rId3">
            <a:extLst/>
          </a:blip>
          <a:srcRect l="0" t="0" r="0" b="1765"/>
          <a:stretch>
            <a:fillRect/>
          </a:stretch>
        </p:blipFill>
        <p:spPr>
          <a:xfrm>
            <a:off x="6108894" y="2054134"/>
            <a:ext cx="2309746" cy="1739204"/>
          </a:xfrm>
          <a:prstGeom prst="rect">
            <a:avLst/>
          </a:prstGeom>
          <a:ln w="12700">
            <a:miter lim="400000"/>
          </a:ln>
        </p:spPr>
      </p:pic>
      <p:pic>
        <p:nvPicPr>
          <p:cNvPr id="2105" name="Image" descr="Image">
            <a:hlinkClick r:id="rId4" invalidUrl="" action="" tgtFrame="" tooltip="" history="1" highlightClick="0" endSnd="0"/>
          </p:cNvPr>
          <p:cNvPicPr>
            <a:picLocks noChangeAspect="1"/>
          </p:cNvPicPr>
          <p:nvPr/>
        </p:nvPicPr>
        <p:blipFill>
          <a:blip r:embed="rId5">
            <a:extLst/>
          </a:blip>
          <a:srcRect l="0" t="391" r="0" b="391"/>
          <a:stretch>
            <a:fillRect/>
          </a:stretch>
        </p:blipFill>
        <p:spPr>
          <a:xfrm>
            <a:off x="6108894" y="3875820"/>
            <a:ext cx="2337880" cy="1743437"/>
          </a:xfrm>
          <a:prstGeom prst="rect">
            <a:avLst/>
          </a:prstGeom>
          <a:ln w="12700">
            <a:miter lim="400000"/>
          </a:ln>
        </p:spPr>
      </p:pic>
      <p:pic>
        <p:nvPicPr>
          <p:cNvPr id="2106" name="Capture d’écran 2017-11-13 à 12.30.10.png" descr="Capture d’écran 2017-11-13 à 12.30.10.png">
            <a:hlinkClick r:id="rId6" invalidUrl="" action="" tgtFrame="" tooltip="" history="1" highlightClick="0" endSnd="0"/>
          </p:cNvPr>
          <p:cNvPicPr>
            <a:picLocks noChangeAspect="1"/>
          </p:cNvPicPr>
          <p:nvPr/>
        </p:nvPicPr>
        <p:blipFill>
          <a:blip r:embed="rId7">
            <a:extLst/>
          </a:blip>
          <a:stretch>
            <a:fillRect/>
          </a:stretch>
        </p:blipFill>
        <p:spPr>
          <a:xfrm>
            <a:off x="522415" y="2054134"/>
            <a:ext cx="3091746" cy="1739108"/>
          </a:xfrm>
          <a:prstGeom prst="rect">
            <a:avLst/>
          </a:prstGeom>
          <a:ln w="12700">
            <a:miter lim="400000"/>
          </a:ln>
        </p:spPr>
      </p:pic>
      <p:pic>
        <p:nvPicPr>
          <p:cNvPr id="2107" name="Image" descr="Image">
            <a:hlinkClick r:id="rId8" invalidUrl="" action="" tgtFrame="" tooltip="" history="1" highlightClick="0" endSnd="0"/>
          </p:cNvPr>
          <p:cNvPicPr>
            <a:picLocks noChangeAspect="1"/>
          </p:cNvPicPr>
          <p:nvPr/>
        </p:nvPicPr>
        <p:blipFill>
          <a:blip r:embed="rId9">
            <a:extLst/>
          </a:blip>
          <a:srcRect l="177" t="0" r="1805" b="0"/>
          <a:stretch>
            <a:fillRect/>
          </a:stretch>
        </p:blipFill>
        <p:spPr>
          <a:xfrm>
            <a:off x="522415" y="3879789"/>
            <a:ext cx="3110555" cy="1735206"/>
          </a:xfrm>
          <a:prstGeom prst="rect">
            <a:avLst/>
          </a:prstGeom>
          <a:ln w="12700">
            <a:miter lim="400000"/>
          </a:ln>
        </p:spPr>
      </p:pic>
      <p:pic>
        <p:nvPicPr>
          <p:cNvPr id="2108" name="Capture d’écran 2017-06-06 à 17.22.42.png" descr="Capture d’écran 2017-06-06 à 17.22.42.png">
            <a:hlinkClick r:id="rId10" invalidUrl="" action="" tgtFrame="" tooltip="" history="1" highlightClick="0" endSnd="0"/>
          </p:cNvPr>
          <p:cNvPicPr>
            <a:picLocks noChangeAspect="1"/>
          </p:cNvPicPr>
          <p:nvPr/>
        </p:nvPicPr>
        <p:blipFill>
          <a:blip r:embed="rId11">
            <a:extLst/>
          </a:blip>
          <a:srcRect l="0" t="495" r="0" b="495"/>
          <a:stretch>
            <a:fillRect/>
          </a:stretch>
        </p:blipFill>
        <p:spPr>
          <a:xfrm>
            <a:off x="3706621" y="2054134"/>
            <a:ext cx="2309745" cy="1739204"/>
          </a:xfrm>
          <a:prstGeom prst="rect">
            <a:avLst/>
          </a:prstGeom>
          <a:ln w="12700">
            <a:miter lim="400000"/>
          </a:ln>
        </p:spPr>
      </p:pic>
      <p:pic>
        <p:nvPicPr>
          <p:cNvPr id="2109" name="Capture d’écran 2017-06-06 à 17.12.18.png" descr="Capture d’écran 2017-06-06 à 17.12.18.png">
            <a:hlinkClick r:id="rId12" invalidUrl="" action="" tgtFrame="" tooltip="" history="1" highlightClick="0" endSnd="0"/>
          </p:cNvPr>
          <p:cNvPicPr>
            <a:picLocks noChangeAspect="1"/>
          </p:cNvPicPr>
          <p:nvPr/>
        </p:nvPicPr>
        <p:blipFill>
          <a:blip r:embed="rId13">
            <a:extLst/>
          </a:blip>
          <a:srcRect l="0" t="1165" r="0" b="1165"/>
          <a:stretch>
            <a:fillRect/>
          </a:stretch>
        </p:blipFill>
        <p:spPr>
          <a:xfrm>
            <a:off x="3706621" y="3875820"/>
            <a:ext cx="2309745" cy="1739203"/>
          </a:xfrm>
          <a:prstGeom prst="rect">
            <a:avLst/>
          </a:prstGeom>
          <a:ln w="12700">
            <a:miter lim="400000"/>
          </a:ln>
        </p:spPr>
      </p:pic>
      <p:pic>
        <p:nvPicPr>
          <p:cNvPr id="2110" name="Image" descr="Image"/>
          <p:cNvPicPr>
            <a:picLocks noChangeAspect="1"/>
          </p:cNvPicPr>
          <p:nvPr/>
        </p:nvPicPr>
        <p:blipFill>
          <a:blip r:embed="rId14">
            <a:extLst/>
          </a:blip>
          <a:srcRect l="9957" t="3572" r="4866" b="17709"/>
          <a:stretch>
            <a:fillRect/>
          </a:stretch>
        </p:blipFill>
        <p:spPr>
          <a:xfrm>
            <a:off x="10441257" y="2339602"/>
            <a:ext cx="970430" cy="970395"/>
          </a:xfrm>
          <a:custGeom>
            <a:avLst/>
            <a:gdLst/>
            <a:ahLst/>
            <a:cxnLst>
              <a:cxn ang="0">
                <a:pos x="wd2" y="hd2"/>
              </a:cxn>
              <a:cxn ang="5400000">
                <a:pos x="wd2" y="hd2"/>
              </a:cxn>
              <a:cxn ang="10800000">
                <a:pos x="wd2" y="hd2"/>
              </a:cxn>
              <a:cxn ang="16200000">
                <a:pos x="wd2" y="hd2"/>
              </a:cxn>
            </a:cxnLst>
            <a:rect l="0" t="0" r="r" b="b"/>
            <a:pathLst>
              <a:path w="19679" h="20595" fill="norm" stroke="1" extrusionOk="0">
                <a:moveTo>
                  <a:pt x="9843" y="0"/>
                </a:moveTo>
                <a:cubicBezTo>
                  <a:pt x="7325" y="0"/>
                  <a:pt x="4803" y="1005"/>
                  <a:pt x="2882" y="3015"/>
                </a:cubicBezTo>
                <a:cubicBezTo>
                  <a:pt x="-961" y="7037"/>
                  <a:pt x="-961" y="13557"/>
                  <a:pt x="2882" y="17579"/>
                </a:cubicBezTo>
                <a:cubicBezTo>
                  <a:pt x="6724" y="21600"/>
                  <a:pt x="12954" y="21600"/>
                  <a:pt x="16796" y="17579"/>
                </a:cubicBezTo>
                <a:cubicBezTo>
                  <a:pt x="20639" y="13557"/>
                  <a:pt x="20639" y="7037"/>
                  <a:pt x="16796" y="3015"/>
                </a:cubicBezTo>
                <a:cubicBezTo>
                  <a:pt x="14875" y="1005"/>
                  <a:pt x="12361" y="0"/>
                  <a:pt x="9843" y="0"/>
                </a:cubicBezTo>
                <a:close/>
              </a:path>
            </a:pathLst>
          </a:custGeom>
          <a:ln w="12700">
            <a:miter lim="400000"/>
          </a:ln>
        </p:spPr>
      </p:pic>
      <p:sp>
        <p:nvSpPr>
          <p:cNvPr id="2111" name="discover all our hubreport studies">
            <a:hlinkClick r:id="rId15" invalidUrl="" action="" tgtFrame="" tooltip="" history="1" highlightClick="0" endSnd="0"/>
          </p:cNvPr>
          <p:cNvSpPr/>
          <p:nvPr/>
        </p:nvSpPr>
        <p:spPr>
          <a:xfrm>
            <a:off x="8735077" y="5759887"/>
            <a:ext cx="3019042" cy="639696"/>
          </a:xfrm>
          <a:prstGeom prst="roundRect">
            <a:avLst>
              <a:gd name="adj" fmla="val 10898"/>
            </a:avLst>
          </a:prstGeom>
          <a:solidFill>
            <a:srgbClr val="FFFFFF"/>
          </a:solidFill>
          <a:ln w="3175">
            <a:miter lim="400000"/>
          </a:ln>
          <a:extLst>
            <a:ext uri="{C572A759-6A51-4108-AA02-DFA0A04FC94B}">
              <ma14:wrappingTextBoxFlag xmlns:ma14="http://schemas.microsoft.com/office/mac/drawingml/2011/main" val="1"/>
            </a:ext>
          </a:extLst>
        </p:spPr>
        <p:txBody>
          <a:bodyPr lIns="0" tIns="0" rIns="0" bIns="0" anchor="ctr"/>
          <a:lstStyle>
            <a:lvl1pPr>
              <a:defRPr cap="all" sz="1600">
                <a:solidFill>
                  <a:srgbClr val="352FB3"/>
                </a:solidFill>
              </a:defRPr>
            </a:lvl1pPr>
          </a:lstStyle>
          <a:p>
            <a:pPr/>
            <a:r>
              <a:t>discover all our hubreport studies</a:t>
            </a:r>
          </a:p>
        </p:txBody>
      </p:sp>
      <p:pic>
        <p:nvPicPr>
          <p:cNvPr id="2112" name="Image" descr="Image"/>
          <p:cNvPicPr>
            <a:picLocks noChangeAspect="1"/>
          </p:cNvPicPr>
          <p:nvPr/>
        </p:nvPicPr>
        <p:blipFill>
          <a:blip r:embed="rId16">
            <a:extLst/>
          </a:blip>
          <a:stretch>
            <a:fillRect/>
          </a:stretch>
        </p:blipFill>
        <p:spPr>
          <a:xfrm>
            <a:off x="11124440" y="-8969"/>
            <a:ext cx="838120" cy="1393032"/>
          </a:xfrm>
          <a:prstGeom prst="rect">
            <a:avLst/>
          </a:prstGeom>
          <a:ln w="12700">
            <a:miter lim="400000"/>
          </a:ln>
        </p:spPr>
      </p:pic>
      <p:sp>
        <p:nvSpPr>
          <p:cNvPr id="2113" name="ENJOY THIS HUBREPORT?…"/>
          <p:cNvSpPr/>
          <p:nvPr/>
        </p:nvSpPr>
        <p:spPr>
          <a:xfrm>
            <a:off x="431573" y="306492"/>
            <a:ext cx="7853295" cy="931504"/>
          </a:xfrm>
          <a:prstGeom prst="rect">
            <a:avLst/>
          </a:prstGeom>
          <a:ln w="3175">
            <a:miter lim="400000"/>
          </a:ln>
          <a:extLst>
            <a:ext uri="{C572A759-6A51-4108-AA02-DFA0A04FC94B}">
              <ma14:wrappingTextBoxFlag xmlns:ma14="http://schemas.microsoft.com/office/mac/drawingml/2011/main" val="1"/>
            </a:ext>
          </a:extLst>
        </p:spPr>
        <p:txBody>
          <a:bodyPr lIns="25400" tIns="25400" rIns="25400" bIns="25400" anchor="ctr"/>
          <a:lstStyle/>
          <a:p>
            <a:pPr algn="l">
              <a:defRPr cap="all" sz="2200">
                <a:solidFill>
                  <a:srgbClr val="FFFFFF"/>
                </a:solidFill>
              </a:defRPr>
            </a:pPr>
            <a:r>
              <a:t>ENJOY THIS HUBREPORT?</a:t>
            </a:r>
          </a:p>
          <a:p>
            <a:pPr algn="l">
              <a:defRPr cap="all" sz="2200">
                <a:solidFill>
                  <a:srgbClr val="FFFFFF"/>
                </a:solidFill>
              </a:defRPr>
            </a:pPr>
            <a:r>
              <a:t>DISCOVER OUR OTHER STUDIES!</a:t>
            </a:r>
          </a:p>
        </p:txBody>
      </p:sp>
      <p:sp>
        <p:nvSpPr>
          <p:cNvPr id="2114" name="CONTACT…"/>
          <p:cNvSpPr txBox="1"/>
          <p:nvPr/>
        </p:nvSpPr>
        <p:spPr>
          <a:xfrm>
            <a:off x="9157602" y="3055877"/>
            <a:ext cx="2338140" cy="741934"/>
          </a:xfrm>
          <a:prstGeom prst="rect">
            <a:avLst/>
          </a:prstGeom>
          <a:ln w="3175">
            <a:miter lim="400000"/>
          </a:ln>
          <a:extLst>
            <a:ext uri="{C572A759-6A51-4108-AA02-DFA0A04FC94B}">
              <ma14:wrappingTextBoxFlag xmlns:ma14="http://schemas.microsoft.com/office/mac/drawingml/2011/main" val="1"/>
            </a:ext>
          </a:extLst>
        </p:spPr>
        <p:txBody>
          <a:bodyPr wrap="none" lIns="17859" tIns="17859" rIns="17859" bIns="17859" anchor="ctr">
            <a:spAutoFit/>
          </a:bodyPr>
          <a:lstStyle/>
          <a:p>
            <a:pPr algn="l" defTabSz="205382">
              <a:defRPr sz="1200">
                <a:solidFill>
                  <a:srgbClr val="FFFFFF"/>
                </a:solidFill>
              </a:defRPr>
            </a:pPr>
            <a:r>
              <a:t>CONTACT</a:t>
            </a:r>
          </a:p>
          <a:p>
            <a:pPr algn="l" defTabSz="205382">
              <a:defRPr sz="1200">
                <a:solidFill>
                  <a:srgbClr val="FFFFFF"/>
                </a:solidFill>
              </a:defRPr>
            </a:pPr>
            <a:r>
              <a:t>Nathalie Le Ngoc</a:t>
            </a:r>
          </a:p>
          <a:p>
            <a:pPr algn="l" defTabSz="205382">
              <a:defRPr b="0" sz="1200">
                <a:solidFill>
                  <a:srgbClr val="FFFFFF"/>
                </a:solidFill>
              </a:defRPr>
            </a:pPr>
            <a:r>
              <a:t>Head of Research</a:t>
            </a:r>
          </a:p>
          <a:p>
            <a:pPr algn="l" defTabSz="205382">
              <a:defRPr b="0" sz="1200">
                <a:solidFill>
                  <a:srgbClr val="FFFFFF"/>
                </a:solidFill>
              </a:defRPr>
            </a:pPr>
            <a:r>
              <a:rPr u="sng">
                <a:hlinkClick r:id="rId17" invalidUrl="" action="" tgtFrame="" tooltip="" history="1" highlightClick="0" endSnd="0"/>
              </a:rPr>
              <a:t>nathalie.lengoc@hubinstitute.com</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p>
        </p:txBody>
      </p:sp>
      <p:sp>
        <p:nvSpPr>
          <p:cNvPr id="42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b="0" sz="700">
                <a:solidFill>
                  <a:srgbClr val="FFFFFF"/>
                </a:solidFill>
              </a:defRPr>
            </a:lvl1pPr>
          </a:lstStyle>
          <a:p>
            <a:pPr/>
            <a:r>
              <a:t>© 2017 HUB Institute.  All Rights Reserved.					</a:t>
            </a:r>
          </a:p>
        </p:txBody>
      </p:sp>
      <p:sp>
        <p:nvSpPr>
          <p:cNvPr id="426" name="Slide Number"/>
          <p:cNvSpPr txBox="1"/>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27" name="image25.png" descr="image25.png"/>
          <p:cNvPicPr>
            <a:picLocks noChangeAspect="1"/>
          </p:cNvPicPr>
          <p:nvPr/>
        </p:nvPicPr>
        <p:blipFill>
          <a:blip r:embed="rId2">
            <a:extLst/>
          </a:blip>
          <a:stretch>
            <a:fillRect/>
          </a:stretch>
        </p:blipFill>
        <p:spPr>
          <a:xfrm>
            <a:off x="55531" y="6499917"/>
            <a:ext cx="327917" cy="327918"/>
          </a:xfrm>
          <a:prstGeom prst="rect">
            <a:avLst/>
          </a:prstGeom>
          <a:ln w="12700">
            <a:miter lim="400000"/>
          </a:ln>
        </p:spPr>
      </p:pic>
      <p:pic>
        <p:nvPicPr>
          <p:cNvPr id="428" name="Image" descr="Image"/>
          <p:cNvPicPr>
            <a:picLocks noChangeAspect="1"/>
          </p:cNvPicPr>
          <p:nvPr/>
        </p:nvPicPr>
        <p:blipFill>
          <a:blip r:embed="rId3">
            <a:extLst/>
          </a:blip>
          <a:srcRect l="0" t="24052" r="0" b="35807"/>
          <a:stretch>
            <a:fillRect/>
          </a:stretch>
        </p:blipFill>
        <p:spPr>
          <a:xfrm>
            <a:off x="-2" y="-11178"/>
            <a:ext cx="12192002" cy="3262603"/>
          </a:xfrm>
          <a:prstGeom prst="rect">
            <a:avLst/>
          </a:prstGeom>
          <a:ln w="12700">
            <a:miter lim="400000"/>
          </a:ln>
        </p:spPr>
      </p:pic>
      <p:sp>
        <p:nvSpPr>
          <p:cNvPr id="429" name="Source: Le futur du travail et la mutation des emplois, FrenchWeb, 2016">
            <a:hlinkClick r:id="rId4" invalidUrl="" action="" tgtFrame="" tooltip="" history="1" highlightClick="0" endSnd="0"/>
          </p:cNvPr>
          <p:cNvSpPr txBox="1"/>
          <p:nvPr/>
        </p:nvSpPr>
        <p:spPr>
          <a:xfrm>
            <a:off x="9196126" y="6218320"/>
            <a:ext cx="2918068"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a:defRPr b="0" sz="700"/>
            </a:pPr>
            <a:r>
              <a:t>Source : </a:t>
            </a:r>
            <a:r>
              <a:rPr i="1"/>
              <a:t>Le futur du travail et la mutation des emplois</a:t>
            </a:r>
            <a:r>
              <a:t>, FrenchWeb, 2016</a:t>
            </a:r>
          </a:p>
        </p:txBody>
      </p:sp>
      <p:sp>
        <p:nvSpPr>
          <p:cNvPr id="430" name="Circle">
            <a:hlinkClick r:id="rId4" invalidUrl="" action="" tgtFrame="" tooltip="" history="1" highlightClick="0" endSnd="0"/>
          </p:cNvPr>
          <p:cNvSpPr/>
          <p:nvPr/>
        </p:nvSpPr>
        <p:spPr>
          <a:xfrm>
            <a:off x="10309859" y="3939438"/>
            <a:ext cx="539059" cy="539059"/>
          </a:xfrm>
          <a:prstGeom prst="ellipse">
            <a:avLst/>
          </a:prstGeom>
          <a:solidFill>
            <a:srgbClr val="F19A28"/>
          </a:solidFill>
          <a:ln w="12700">
            <a:miter lim="400000"/>
          </a:ln>
        </p:spPr>
        <p:txBody>
          <a:bodyPr lIns="0" tIns="0" rIns="0" bIns="0" anchor="ctr"/>
          <a:lstStyle/>
          <a:p>
            <a:pPr>
              <a:defRPr sz="1600">
                <a:solidFill>
                  <a:srgbClr val="FFFFFF"/>
                </a:solidFill>
              </a:defRPr>
            </a:pPr>
          </a:p>
        </p:txBody>
      </p:sp>
      <p:pic>
        <p:nvPicPr>
          <p:cNvPr id="431" name="Image" descr="Image"/>
          <p:cNvPicPr>
            <a:picLocks noChangeAspect="1"/>
          </p:cNvPicPr>
          <p:nvPr/>
        </p:nvPicPr>
        <p:blipFill>
          <a:blip r:embed="rId5">
            <a:extLst/>
          </a:blip>
          <a:stretch>
            <a:fillRect/>
          </a:stretch>
        </p:blipFill>
        <p:spPr>
          <a:xfrm>
            <a:off x="10385069" y="4047460"/>
            <a:ext cx="387795" cy="336827"/>
          </a:xfrm>
          <a:prstGeom prst="rect">
            <a:avLst/>
          </a:prstGeom>
          <a:ln w="12700">
            <a:miter lim="400000"/>
          </a:ln>
        </p:spPr>
      </p:pic>
      <p:pic>
        <p:nvPicPr>
          <p:cNvPr id="432" name="Image" descr="Image"/>
          <p:cNvPicPr>
            <a:picLocks noChangeAspect="1"/>
          </p:cNvPicPr>
          <p:nvPr/>
        </p:nvPicPr>
        <p:blipFill>
          <a:blip r:embed="rId6">
            <a:extLst/>
          </a:blip>
          <a:stretch>
            <a:fillRect/>
          </a:stretch>
        </p:blipFill>
        <p:spPr>
          <a:xfrm>
            <a:off x="10587753" y="3850834"/>
            <a:ext cx="376917" cy="327917"/>
          </a:xfrm>
          <a:prstGeom prst="rect">
            <a:avLst/>
          </a:prstGeom>
          <a:ln w="12700">
            <a:miter lim="400000"/>
          </a:ln>
        </p:spPr>
      </p:pic>
      <p:sp>
        <p:nvSpPr>
          <p:cNvPr id="433" name="L’homme est complémentaire des nouvelles formes automatisées de production et de création de valeur : les technologies numériques produisent des emplois directs dans la filière numérique ou dans de nouvelles activités."/>
          <p:cNvSpPr txBox="1"/>
          <p:nvPr/>
        </p:nvSpPr>
        <p:spPr>
          <a:xfrm>
            <a:off x="960970" y="4106066"/>
            <a:ext cx="4584101"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just">
              <a:defRPr b="0"/>
            </a:pPr>
            <a:r>
              <a:t>Humans </a:t>
            </a:r>
            <a:r>
              <a:rPr b="1"/>
              <a:t>complement</a:t>
            </a:r>
            <a:r>
              <a:t> new automatised forms of production and value creation: digital technology produces jobs directly within the digital sector and in new activities.</a:t>
            </a:r>
          </a:p>
        </p:txBody>
      </p:sp>
      <p:sp>
        <p:nvSpPr>
          <p:cNvPr id="434" name="Inventer de nouveaux métiers"/>
          <p:cNvSpPr txBox="1"/>
          <p:nvPr/>
        </p:nvSpPr>
        <p:spPr>
          <a:xfrm>
            <a:off x="980320" y="3605982"/>
            <a:ext cx="4121238" cy="40871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defRPr sz="2500">
                <a:solidFill>
                  <a:srgbClr val="F19A28"/>
                </a:solidFill>
              </a:defRPr>
            </a:pPr>
            <a:r>
              <a:t>Invent</a:t>
            </a:r>
            <a:r>
              <a:t>ing New Professions</a:t>
            </a:r>
          </a:p>
        </p:txBody>
      </p:sp>
      <p:sp>
        <p:nvSpPr>
          <p:cNvPr id="435" name="Un exemple de nouveau métier"/>
          <p:cNvSpPr txBox="1"/>
          <p:nvPr/>
        </p:nvSpPr>
        <p:spPr>
          <a:xfrm>
            <a:off x="6305929" y="4060099"/>
            <a:ext cx="3698907" cy="29773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1700">
                <a:solidFill>
                  <a:srgbClr val="F19A28"/>
                </a:solidFill>
              </a:defRPr>
            </a:lvl1pPr>
          </a:lstStyle>
          <a:p>
            <a:pPr/>
            <a:r>
              <a:t>An Example: the Quaternary Sector</a:t>
            </a:r>
          </a:p>
        </p:txBody>
      </p:sp>
      <p:sp>
        <p:nvSpPr>
          <p:cNvPr id="436" name="Miser sur les interactions"/>
          <p:cNvSpPr txBox="1"/>
          <p:nvPr/>
        </p:nvSpPr>
        <p:spPr>
          <a:xfrm>
            <a:off x="961435" y="5055220"/>
            <a:ext cx="2546772" cy="29773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1700">
                <a:solidFill>
                  <a:srgbClr val="F19A28"/>
                </a:solidFill>
              </a:defRPr>
            </a:lvl1pPr>
          </a:lstStyle>
          <a:p>
            <a:pPr/>
            <a:r>
              <a:t>Investing in Interactions</a:t>
            </a:r>
          </a:p>
        </p:txBody>
      </p:sp>
      <p:sp>
        <p:nvSpPr>
          <p:cNvPr id="437" name="Les relations entre humains, avec des dimensions émotionnelles, affectives, artistiques, dépasseront le cadre de l’automatisation tout en profitant d’un nouvel « environnement intelligent »."/>
          <p:cNvSpPr txBox="1"/>
          <p:nvPr/>
        </p:nvSpPr>
        <p:spPr>
          <a:xfrm>
            <a:off x="960970" y="5314805"/>
            <a:ext cx="4584101"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Relations between humans, with their </a:t>
            </a:r>
            <a:r>
              <a:rPr b="1"/>
              <a:t>emotional</a:t>
            </a:r>
            <a:r>
              <a:t>, affective, and </a:t>
            </a:r>
            <a:r>
              <a:rPr b="1"/>
              <a:t>artistic</a:t>
            </a:r>
            <a:r>
              <a:t> dimensions, go beyond the limits of automation, whilst profiting from a ‘intelligent environment’.</a:t>
            </a:r>
          </a:p>
        </p:txBody>
      </p:sp>
      <p:sp>
        <p:nvSpPr>
          <p:cNvPr id="438" name="L’économie quaternaire propose des biens ou la mise à disposition de biens ainsi que des services, rendant flou la distinction entre le secondaire et tertiaire. Elle place le client au centre de l’expérience et s’intéresse plus au service reçu et perçu qu’aux produits sous-jacents. Elle est considérée comme l’une des économies d’avenir."/>
          <p:cNvSpPr txBox="1"/>
          <p:nvPr/>
        </p:nvSpPr>
        <p:spPr>
          <a:xfrm>
            <a:off x="6285045" y="4507894"/>
            <a:ext cx="4587167" cy="1467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The quaternary sector </a:t>
            </a:r>
            <a:r>
              <a:rPr b="0"/>
              <a:t>provides goods or makes them available with related services, blurring the boundary between the secondary and the tertiary sector. It places the customer at the centre of the experience and is more focused on </a:t>
            </a:r>
            <a:r>
              <a:t>the service that is received or collected </a:t>
            </a:r>
            <a:r>
              <a:rPr b="0"/>
              <a:t>than in its underlying products. </a:t>
            </a:r>
            <a:r>
              <a:rPr b="0"/>
              <a:t>It is considered to be one of the economic sectors of the future.</a:t>
            </a:r>
          </a:p>
        </p:txBody>
      </p:sp>
      <p:sp>
        <p:nvSpPr>
          <p:cNvPr id="439" name="Job automation &amp; work transformation"/>
          <p:cNvSpPr txBox="1"/>
          <p:nvPr/>
        </p:nvSpPr>
        <p:spPr>
          <a:xfrm>
            <a:off x="9262553" y="6582988"/>
            <a:ext cx="2364681"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b="0" cap="all" sz="800">
                <a:solidFill>
                  <a:srgbClr val="FFFFFF"/>
                </a:solidFill>
              </a:defRPr>
            </a:lvl1pPr>
          </a:lstStyle>
          <a:p>
            <a:pPr/>
            <a:r>
              <a:t>Job automation &amp; work transformation</a:t>
            </a:r>
          </a:p>
        </p:txBody>
      </p:sp>
    </p:spTree>
  </p:cSld>
  <p:clrMapOvr>
    <a:masterClrMapping/>
  </p:clrMapOvr>
  <p:transition xmlns:p14="http://schemas.microsoft.com/office/powerpoint/2010/main" spd="med" advClick="1"/>
</p:sld>
</file>

<file path=ppt/slides/slide90.xml><?xml version="1.0" encoding="utf-8"?>
<p:sld xmlns:a="http://schemas.openxmlformats.org/drawingml/2006/main" xmlns:r="http://schemas.openxmlformats.org/officeDocument/2006/relationships" xmlns:p="http://schemas.openxmlformats.org/presentationml/2006/main" showMasterSp="1" showMasterPhAnim="1">
  <p:cSld>
    <p:bg>
      <p:bgPr>
        <a:solidFill>
          <a:srgbClr val="352FB3"/>
        </a:solidFill>
      </p:bgPr>
    </p:bg>
    <p:spTree>
      <p:nvGrpSpPr>
        <p:cNvPr id="1" name=""/>
        <p:cNvGrpSpPr/>
        <p:nvPr/>
      </p:nvGrpSpPr>
      <p:grpSpPr>
        <a:xfrm>
          <a:off x="0" y="0"/>
          <a:ext cx="0" cy="0"/>
          <a:chOff x="0" y="0"/>
          <a:chExt cx="0" cy="0"/>
        </a:xfrm>
      </p:grpSpPr>
      <p:sp>
        <p:nvSpPr>
          <p:cNvPr id="2116"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1D46FF">
              <a:alpha val="22696"/>
            </a:srgbClr>
          </a:solidFill>
          <a:ln w="3175">
            <a:miter lim="400000"/>
          </a:ln>
        </p:spPr>
        <p:txBody>
          <a:bodyPr lIns="0" tIns="0" rIns="0" bIns="0" anchor="ctr"/>
          <a:lstStyle/>
          <a:p>
            <a:pPr>
              <a:defRPr sz="1600">
                <a:solidFill>
                  <a:srgbClr val="FFFFFF"/>
                </a:solidFill>
              </a:defRPr>
            </a:pPr>
          </a:p>
        </p:txBody>
      </p:sp>
      <p:sp>
        <p:nvSpPr>
          <p:cNvPr id="2117"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2B69BA">
              <a:alpha val="34480"/>
            </a:srgbClr>
          </a:solidFill>
          <a:ln w="3175">
            <a:miter lim="400000"/>
          </a:ln>
        </p:spPr>
        <p:txBody>
          <a:bodyPr lIns="0" tIns="0" rIns="0" bIns="0" anchor="ctr"/>
          <a:lstStyle/>
          <a:p>
            <a:pPr>
              <a:defRPr sz="1600">
                <a:solidFill>
                  <a:srgbClr val="FFFFFF"/>
                </a:solidFill>
              </a:defRPr>
            </a:pPr>
          </a:p>
        </p:txBody>
      </p:sp>
      <p:sp>
        <p:nvSpPr>
          <p:cNvPr id="2118"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45608A">
              <a:alpha val="37890"/>
            </a:srgbClr>
          </a:solidFill>
          <a:ln w="3175">
            <a:miter lim="400000"/>
          </a:ln>
        </p:spPr>
        <p:txBody>
          <a:bodyPr lIns="0" tIns="0" rIns="0" bIns="0" anchor="ctr"/>
          <a:lstStyle/>
          <a:p>
            <a:pPr>
              <a:defRPr sz="1600">
                <a:solidFill>
                  <a:srgbClr val="FFFFFF"/>
                </a:solidFill>
              </a:defRPr>
            </a:pPr>
          </a:p>
        </p:txBody>
      </p:sp>
      <p:sp>
        <p:nvSpPr>
          <p:cNvPr id="2119" name="Rectangle"/>
          <p:cNvSpPr/>
          <p:nvPr/>
        </p:nvSpPr>
        <p:spPr>
          <a:xfrm>
            <a:off x="155825" y="171111"/>
            <a:ext cx="11880350" cy="6515778"/>
          </a:xfrm>
          <a:prstGeom prst="rect">
            <a:avLst/>
          </a:prstGeom>
          <a:ln w="25400">
            <a:solidFill>
              <a:srgbClr val="FFFFFF"/>
            </a:solidFill>
          </a:ln>
        </p:spPr>
        <p:txBody>
          <a:bodyPr lIns="0" tIns="0" rIns="0" bIns="0" anchor="ctr"/>
          <a:lstStyle/>
          <a:p>
            <a:pPr/>
          </a:p>
        </p:txBody>
      </p:sp>
      <p:sp>
        <p:nvSpPr>
          <p:cNvPr id="2120" name="Credits"/>
          <p:cNvSpPr/>
          <p:nvPr/>
        </p:nvSpPr>
        <p:spPr>
          <a:xfrm>
            <a:off x="5770248" y="4111653"/>
            <a:ext cx="5978209" cy="684023"/>
          </a:xfrm>
          <a:prstGeom prst="rect">
            <a:avLst/>
          </a:prstGeom>
          <a:ln w="3175">
            <a:miter lim="400000"/>
          </a:ln>
          <a:extLst>
            <a:ext uri="{C572A759-6A51-4108-AA02-DFA0A04FC94B}">
              <ma14:wrappingTextBoxFlag xmlns:ma14="http://schemas.microsoft.com/office/mac/drawingml/2011/main" val="1"/>
            </a:ext>
          </a:extLst>
        </p:spPr>
        <p:txBody>
          <a:bodyPr lIns="25400" tIns="25400" rIns="25400" bIns="25400" anchor="ctr"/>
          <a:lstStyle>
            <a:lvl1pPr algn="r">
              <a:defRPr cap="all" sz="2000">
                <a:solidFill>
                  <a:srgbClr val="FFFFFF"/>
                </a:solidFill>
              </a:defRPr>
            </a:lvl1pPr>
          </a:lstStyle>
          <a:p>
            <a:pPr/>
            <a:r>
              <a:t>Credits</a:t>
            </a:r>
          </a:p>
        </p:txBody>
      </p:sp>
      <p:sp>
        <p:nvSpPr>
          <p:cNvPr id="2121" name="This HUBREPORT was produced by HUB Institute…"/>
          <p:cNvSpPr txBox="1"/>
          <p:nvPr/>
        </p:nvSpPr>
        <p:spPr>
          <a:xfrm>
            <a:off x="6075500" y="5050947"/>
            <a:ext cx="5672957" cy="1343136"/>
          </a:xfrm>
          <a:prstGeom prst="rect">
            <a:avLst/>
          </a:prstGeom>
          <a:ln w="3175">
            <a:miter lim="400000"/>
          </a:ln>
          <a:extLst>
            <a:ext uri="{C572A759-6A51-4108-AA02-DFA0A04FC94B}">
              <ma14:wrappingTextBoxFlag xmlns:ma14="http://schemas.microsoft.com/office/mac/drawingml/2011/main" val="1"/>
            </a:ext>
          </a:extLst>
        </p:spPr>
        <p:txBody>
          <a:bodyPr lIns="22859" tIns="22859" rIns="22859" bIns="22859" anchor="b">
            <a:spAutoFit/>
          </a:bodyPr>
          <a:lstStyle/>
          <a:p>
            <a:pPr algn="r" defTabSz="457200">
              <a:lnSpc>
                <a:spcPct val="150000"/>
              </a:lnSpc>
              <a:defRPr sz="1800">
                <a:solidFill>
                  <a:srgbClr val="FFFFFF"/>
                </a:solidFill>
              </a:defRPr>
            </a:pPr>
            <a:r>
              <a:t>This HUBREPORT was produced by HUB Institute</a:t>
            </a:r>
          </a:p>
          <a:p>
            <a:pPr algn="r" defTabSz="457200">
              <a:lnSpc>
                <a:spcPct val="150000"/>
              </a:lnSpc>
              <a:defRPr b="0" sz="1600">
                <a:solidFill>
                  <a:srgbClr val="FFFFFF"/>
                </a:solidFill>
              </a:defRPr>
            </a:pPr>
            <a:r>
              <a:t>Head of Research: </a:t>
            </a:r>
            <a:r>
              <a:rPr b="1">
                <a:uFill>
                  <a:solidFill>
                    <a:srgbClr val="0000FF"/>
                  </a:solidFill>
                </a:uFill>
                <a:hlinkClick r:id="rId2" invalidUrl="" action="" tgtFrame="" tooltip="" history="1" highlightClick="0" endSnd="0"/>
              </a:rPr>
              <a:t>Nathalie Le Ngoc</a:t>
            </a:r>
          </a:p>
          <a:p>
            <a:pPr algn="r" defTabSz="457200">
              <a:lnSpc>
                <a:spcPct val="150000"/>
              </a:lnSpc>
              <a:defRPr b="0" sz="1600">
                <a:solidFill>
                  <a:srgbClr val="FFFFFF"/>
                </a:solidFill>
              </a:defRPr>
            </a:pPr>
            <a:r>
              <a:t>Junior Strategist: </a:t>
            </a:r>
            <a:r>
              <a:rPr b="1">
                <a:uFill>
                  <a:solidFill>
                    <a:srgbClr val="0000FF"/>
                  </a:solidFill>
                </a:uFill>
                <a:hlinkClick r:id="rId3" invalidUrl="" action="" tgtFrame="" tooltip="" history="1" highlightClick="0" endSnd="0"/>
              </a:rPr>
              <a:t>Léna Mélard</a:t>
            </a:r>
          </a:p>
          <a:p>
            <a:pPr algn="r" defTabSz="457200">
              <a:lnSpc>
                <a:spcPct val="150000"/>
              </a:lnSpc>
              <a:defRPr b="0" sz="1600">
                <a:solidFill>
                  <a:srgbClr val="FFFFFF"/>
                </a:solidFill>
              </a:defRPr>
            </a:pPr>
            <a:r>
              <a:t>Collaborator: </a:t>
            </a:r>
            <a:r>
              <a:rPr b="1">
                <a:uFill>
                  <a:solidFill>
                    <a:srgbClr val="0000FF"/>
                  </a:solidFill>
                </a:uFill>
                <a:hlinkClick r:id="rId4" invalidUrl="" action="" tgtFrame="" tooltip="" history="1" highlightClick="0" endSnd="0"/>
              </a:rPr>
              <a:t>Elodie Sarfati</a:t>
            </a:r>
          </a:p>
        </p:txBody>
      </p:sp>
      <p:pic>
        <p:nvPicPr>
          <p:cNvPr id="2122" name="HUBi-ThinkTankWhite.png" descr="HUBi-ThinkTankWhite.png"/>
          <p:cNvPicPr>
            <a:picLocks noChangeAspect="1"/>
          </p:cNvPicPr>
          <p:nvPr/>
        </p:nvPicPr>
        <p:blipFill>
          <a:blip r:embed="rId5">
            <a:extLst/>
          </a:blip>
          <a:stretch>
            <a:fillRect/>
          </a:stretch>
        </p:blipFill>
        <p:spPr>
          <a:xfrm>
            <a:off x="100674" y="353218"/>
            <a:ext cx="2734708" cy="854597"/>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upright="0">
        <a:spAutoFit/>
      </a:bodyPr>
      <a:lstStyle>
        <a:def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25400" tIns="25400" rIns="25400" bIns="25400" numCol="1" spcCol="38100" rtlCol="0" anchor="ctr" upright="0">
        <a:spAutoFit/>
      </a:bodyPr>
      <a:lstStyle>
        <a:def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upright="0">
        <a:spAutoFit/>
      </a:bodyPr>
      <a:lstStyle>
        <a:def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25400" tIns="25400" rIns="25400" bIns="25400" numCol="1" spcCol="38100" rtlCol="0" anchor="ctr" upright="0">
        <a:spAutoFit/>
      </a:bodyPr>
      <a:lstStyle>
        <a:defPPr marL="0" marR="0" indent="0" algn="ctr" defTabSz="412750" rtl="0" fontAlgn="auto" latinLnBrk="0" hangingPunct="0">
          <a:lnSpc>
            <a:spcPct val="100000"/>
          </a:lnSpc>
          <a:spcBef>
            <a:spcPts val="0"/>
          </a:spcBef>
          <a:spcAft>
            <a:spcPts val="0"/>
          </a:spcAft>
          <a:buClrTx/>
          <a:buSzTx/>
          <a:buFontTx/>
          <a:buNone/>
          <a:tabLst/>
          <a:defRPr b="1" baseline="0" cap="none" i="0" spc="0" strike="noStrike" sz="1400" u="none" kumimoji="0" normalizeH="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